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73" r:id="rId2"/>
    <p:sldId id="291" r:id="rId3"/>
    <p:sldId id="271" r:id="rId4"/>
    <p:sldId id="295" r:id="rId5"/>
    <p:sldId id="276" r:id="rId6"/>
    <p:sldId id="279" r:id="rId7"/>
    <p:sldId id="281" r:id="rId8"/>
    <p:sldId id="282" r:id="rId9"/>
    <p:sldId id="283" r:id="rId10"/>
    <p:sldId id="293" r:id="rId11"/>
    <p:sldId id="286" r:id="rId12"/>
    <p:sldId id="287" r:id="rId13"/>
    <p:sldId id="288" r:id="rId14"/>
    <p:sldId id="289" r:id="rId15"/>
    <p:sldId id="290" r:id="rId16"/>
    <p:sldId id="298" r:id="rId17"/>
    <p:sldId id="294" r:id="rId18"/>
    <p:sldId id="296" r:id="rId19"/>
    <p:sldId id="299" r:id="rId20"/>
  </p:sldIdLst>
  <p:sldSz cx="13004800" cy="9753600"/>
  <p:notesSz cx="6858000" cy="9144000"/>
  <p:defaultTextStyle>
    <a:defPPr>
      <a:defRPr lang="en-US"/>
    </a:defPPr>
    <a:lvl1pPr algn="ctr" rtl="0" fontAlgn="base">
      <a:spcBef>
        <a:spcPct val="0"/>
      </a:spcBef>
      <a:spcAft>
        <a:spcPct val="0"/>
      </a:spcAft>
      <a:defRPr sz="4200" kern="1200">
        <a:solidFill>
          <a:srgbClr val="FFFFFF"/>
        </a:solidFill>
        <a:latin typeface="Gill Sans" pitchFamily="-65" charset="0"/>
        <a:ea typeface="ヒラギノ角ゴ Pro W3" pitchFamily="-65" charset="-128"/>
        <a:cs typeface="ヒラギノ角ゴ Pro W3" pitchFamily="-65" charset="-128"/>
        <a:sym typeface="Gill Sans" pitchFamily="-65" charset="0"/>
      </a:defRPr>
    </a:lvl1pPr>
    <a:lvl2pPr marL="457200" algn="ctr" rtl="0" fontAlgn="base">
      <a:spcBef>
        <a:spcPct val="0"/>
      </a:spcBef>
      <a:spcAft>
        <a:spcPct val="0"/>
      </a:spcAft>
      <a:defRPr sz="4200" kern="1200">
        <a:solidFill>
          <a:srgbClr val="FFFFFF"/>
        </a:solidFill>
        <a:latin typeface="Gill Sans" pitchFamily="-65" charset="0"/>
        <a:ea typeface="ヒラギノ角ゴ Pro W3" pitchFamily="-65" charset="-128"/>
        <a:cs typeface="ヒラギノ角ゴ Pro W3" pitchFamily="-65" charset="-128"/>
        <a:sym typeface="Gill Sans" pitchFamily="-65" charset="0"/>
      </a:defRPr>
    </a:lvl2pPr>
    <a:lvl3pPr marL="914400" algn="ctr" rtl="0" fontAlgn="base">
      <a:spcBef>
        <a:spcPct val="0"/>
      </a:spcBef>
      <a:spcAft>
        <a:spcPct val="0"/>
      </a:spcAft>
      <a:defRPr sz="4200" kern="1200">
        <a:solidFill>
          <a:srgbClr val="FFFFFF"/>
        </a:solidFill>
        <a:latin typeface="Gill Sans" pitchFamily="-65" charset="0"/>
        <a:ea typeface="ヒラギノ角ゴ Pro W3" pitchFamily="-65" charset="-128"/>
        <a:cs typeface="ヒラギノ角ゴ Pro W3" pitchFamily="-65" charset="-128"/>
        <a:sym typeface="Gill Sans" pitchFamily="-65" charset="0"/>
      </a:defRPr>
    </a:lvl3pPr>
    <a:lvl4pPr marL="1371600" algn="ctr" rtl="0" fontAlgn="base">
      <a:spcBef>
        <a:spcPct val="0"/>
      </a:spcBef>
      <a:spcAft>
        <a:spcPct val="0"/>
      </a:spcAft>
      <a:defRPr sz="4200" kern="1200">
        <a:solidFill>
          <a:srgbClr val="FFFFFF"/>
        </a:solidFill>
        <a:latin typeface="Gill Sans" pitchFamily="-65" charset="0"/>
        <a:ea typeface="ヒラギノ角ゴ Pro W3" pitchFamily="-65" charset="-128"/>
        <a:cs typeface="ヒラギノ角ゴ Pro W3" pitchFamily="-65" charset="-128"/>
        <a:sym typeface="Gill Sans" pitchFamily="-65" charset="0"/>
      </a:defRPr>
    </a:lvl4pPr>
    <a:lvl5pPr marL="1828800" algn="ctr" rtl="0" fontAlgn="base">
      <a:spcBef>
        <a:spcPct val="0"/>
      </a:spcBef>
      <a:spcAft>
        <a:spcPct val="0"/>
      </a:spcAft>
      <a:defRPr sz="4200" kern="1200">
        <a:solidFill>
          <a:srgbClr val="FFFFFF"/>
        </a:solidFill>
        <a:latin typeface="Gill Sans" pitchFamily="-65" charset="0"/>
        <a:ea typeface="ヒラギノ角ゴ Pro W3" pitchFamily="-65" charset="-128"/>
        <a:cs typeface="ヒラギノ角ゴ Pro W3" pitchFamily="-65" charset="-128"/>
        <a:sym typeface="Gill Sans" pitchFamily="-65" charset="0"/>
      </a:defRPr>
    </a:lvl5pPr>
    <a:lvl6pPr marL="2286000" algn="l" defTabSz="457200" rtl="0" eaLnBrk="1" latinLnBrk="0" hangingPunct="1">
      <a:defRPr sz="4200" kern="1200">
        <a:solidFill>
          <a:srgbClr val="FFFFFF"/>
        </a:solidFill>
        <a:latin typeface="Gill Sans" pitchFamily="-65" charset="0"/>
        <a:ea typeface="ヒラギノ角ゴ Pro W3" pitchFamily="-65" charset="-128"/>
        <a:cs typeface="ヒラギノ角ゴ Pro W3" pitchFamily="-65" charset="-128"/>
        <a:sym typeface="Gill Sans" pitchFamily="-65" charset="0"/>
      </a:defRPr>
    </a:lvl6pPr>
    <a:lvl7pPr marL="2743200" algn="l" defTabSz="457200" rtl="0" eaLnBrk="1" latinLnBrk="0" hangingPunct="1">
      <a:defRPr sz="4200" kern="1200">
        <a:solidFill>
          <a:srgbClr val="FFFFFF"/>
        </a:solidFill>
        <a:latin typeface="Gill Sans" pitchFamily="-65" charset="0"/>
        <a:ea typeface="ヒラギノ角ゴ Pro W3" pitchFamily="-65" charset="-128"/>
        <a:cs typeface="ヒラギノ角ゴ Pro W3" pitchFamily="-65" charset="-128"/>
        <a:sym typeface="Gill Sans" pitchFamily="-65" charset="0"/>
      </a:defRPr>
    </a:lvl7pPr>
    <a:lvl8pPr marL="3200400" algn="l" defTabSz="457200" rtl="0" eaLnBrk="1" latinLnBrk="0" hangingPunct="1">
      <a:defRPr sz="4200" kern="1200">
        <a:solidFill>
          <a:srgbClr val="FFFFFF"/>
        </a:solidFill>
        <a:latin typeface="Gill Sans" pitchFamily="-65" charset="0"/>
        <a:ea typeface="ヒラギノ角ゴ Pro W3" pitchFamily="-65" charset="-128"/>
        <a:cs typeface="ヒラギノ角ゴ Pro W3" pitchFamily="-65" charset="-128"/>
        <a:sym typeface="Gill Sans" pitchFamily="-65" charset="0"/>
      </a:defRPr>
    </a:lvl8pPr>
    <a:lvl9pPr marL="3657600" algn="l" defTabSz="457200" rtl="0" eaLnBrk="1" latinLnBrk="0" hangingPunct="1">
      <a:defRPr sz="4200" kern="1200">
        <a:solidFill>
          <a:srgbClr val="FFFFFF"/>
        </a:solidFill>
        <a:latin typeface="Gill Sans" pitchFamily="-65" charset="0"/>
        <a:ea typeface="ヒラギノ角ゴ Pro W3" pitchFamily="-65" charset="-128"/>
        <a:cs typeface="ヒラギノ角ゴ Pro W3" pitchFamily="-65" charset="-128"/>
        <a:sym typeface="Gill Sans" pitchFamily="-65"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8000"/>
    <a:srgbClr val="E6E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387" autoAdjust="0"/>
  </p:normalViewPr>
  <p:slideViewPr>
    <p:cSldViewPr>
      <p:cViewPr varScale="1">
        <p:scale>
          <a:sx n="32" d="100"/>
          <a:sy n="32" d="100"/>
        </p:scale>
        <p:origin x="1056" y="16"/>
      </p:cViewPr>
      <p:guideLst>
        <p:guide orient="horz" pos="3072"/>
        <p:guide pos="4096"/>
      </p:guideLst>
    </p:cSldViewPr>
  </p:slideViewPr>
  <p:notesTextViewPr>
    <p:cViewPr>
      <p:scale>
        <a:sx n="1" d="1"/>
        <a:sy n="1" d="1"/>
      </p:scale>
      <p:origin x="0" y="0"/>
    </p:cViewPr>
  </p:notesTextViewPr>
  <p:sorterViewPr>
    <p:cViewPr>
      <p:scale>
        <a:sx n="100" d="100"/>
        <a:sy n="100" d="100"/>
      </p:scale>
      <p:origin x="0" y="2874"/>
    </p:cViewPr>
  </p:sorterViewPr>
  <p:notesViewPr>
    <p:cSldViewPr>
      <p:cViewPr varScale="1">
        <p:scale>
          <a:sx n="101" d="100"/>
          <a:sy n="101" d="100"/>
        </p:scale>
        <p:origin x="-26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99F5B5B-28E3-6446-83BA-92D758687D88}" type="datetimeFigureOut">
              <a:rPr lang="en-US"/>
              <a:pPr/>
              <a:t>12/17/2014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0D8D286-4489-9249-90AE-4C04D5AB3E8B}" type="slidenum">
              <a:rPr lang="en-US"/>
              <a:pPr/>
              <a:t>‹#›</a:t>
            </a:fld>
            <a:endParaRPr lang="en-US"/>
          </a:p>
        </p:txBody>
      </p:sp>
    </p:spTree>
    <p:extLst>
      <p:ext uri="{BB962C8B-B14F-4D97-AF65-F5344CB8AC3E}">
        <p14:creationId xmlns:p14="http://schemas.microsoft.com/office/powerpoint/2010/main" val="1514501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992F6D-50B7-6840-974D-4913E7A85B04}" type="datetimeFigureOut">
              <a:rPr lang="en-US" smtClean="0"/>
              <a:pPr/>
              <a:t>12/17/2014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7685EB-651D-9748-9164-49E69869F950}" type="slidenum">
              <a:rPr lang="en-US" smtClean="0"/>
              <a:pPr/>
              <a:t>‹#›</a:t>
            </a:fld>
            <a:endParaRPr lang="en-US"/>
          </a:p>
        </p:txBody>
      </p:sp>
    </p:spTree>
    <p:extLst>
      <p:ext uri="{BB962C8B-B14F-4D97-AF65-F5344CB8AC3E}">
        <p14:creationId xmlns:p14="http://schemas.microsoft.com/office/powerpoint/2010/main" val="171999406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technewsdaily.com/5451-profits-ipad-dwarf-china-returns-labor.html"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ipadnewsdaily.com/9-ipad-breakdown-whats-inside-and-what-it-costs-to-make.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65" charset="0"/>
              <a:buChar char="•"/>
            </a:pPr>
            <a:endParaRPr lang="en-US" smtClean="0">
              <a:solidFill>
                <a:schemeClr val="bg1"/>
              </a:solidFill>
            </a:endParaRPr>
          </a:p>
          <a:p>
            <a:pPr>
              <a:buFont typeface="Arial" pitchFamily="-65" charset="0"/>
              <a:buChar char="•"/>
            </a:pPr>
            <a:r>
              <a:rPr lang="en-US" dirty="0" smtClean="0">
                <a:solidFill>
                  <a:schemeClr val="bg1"/>
                </a:solidFill>
              </a:rPr>
              <a:t>Designs should be as simple as possible to manufacture, assembly, dissemble, service and recycle.</a:t>
            </a:r>
          </a:p>
          <a:p>
            <a:pPr>
              <a:buFont typeface="Arial" pitchFamily="-65" charset="0"/>
              <a:buChar char="•"/>
            </a:pPr>
            <a:r>
              <a:rPr lang="en-US" dirty="0" smtClean="0">
                <a:solidFill>
                  <a:schemeClr val="bg1"/>
                </a:solidFill>
              </a:rPr>
              <a:t>Materials should be chosen for their appropriate design and manufacturing characteristics as well as their service life.</a:t>
            </a:r>
          </a:p>
          <a:p>
            <a:pPr>
              <a:buFont typeface="Arial" pitchFamily="-65" charset="0"/>
              <a:buChar char="•"/>
            </a:pPr>
            <a:r>
              <a:rPr lang="en-US" dirty="0" smtClean="0">
                <a:solidFill>
                  <a:schemeClr val="bg1"/>
                </a:solidFill>
              </a:rPr>
              <a:t>Dimensional accuracy and surface finish specified should be as broad as permissible.</a:t>
            </a:r>
          </a:p>
          <a:p>
            <a:pPr>
              <a:buFont typeface="Arial" pitchFamily="-65" charset="0"/>
              <a:buChar char="•"/>
            </a:pPr>
            <a:r>
              <a:rPr lang="en-US" dirty="0" smtClean="0">
                <a:solidFill>
                  <a:schemeClr val="bg1"/>
                </a:solidFill>
              </a:rPr>
              <a:t>Secondary and finishing operations should be avoided or minimized to reduce cost.</a:t>
            </a:r>
          </a:p>
          <a:p>
            <a:endParaRPr lang="en-US" dirty="0"/>
          </a:p>
        </p:txBody>
      </p:sp>
      <p:sp>
        <p:nvSpPr>
          <p:cNvPr id="4" name="Slide Number Placeholder 3"/>
          <p:cNvSpPr>
            <a:spLocks noGrp="1"/>
          </p:cNvSpPr>
          <p:nvPr>
            <p:ph type="sldNum" sz="quarter" idx="10"/>
          </p:nvPr>
        </p:nvSpPr>
        <p:spPr/>
        <p:txBody>
          <a:bodyPr/>
          <a:lstStyle/>
          <a:p>
            <a:fld id="{6B7685EB-651D-9748-9164-49E69869F950}" type="slidenum">
              <a:rPr lang="en-US" smtClean="0"/>
              <a:pPr/>
              <a:t>6</a:t>
            </a:fld>
            <a:endParaRPr lang="en-US"/>
          </a:p>
        </p:txBody>
      </p:sp>
    </p:spTree>
    <p:extLst>
      <p:ext uri="{BB962C8B-B14F-4D97-AF65-F5344CB8AC3E}">
        <p14:creationId xmlns:p14="http://schemas.microsoft.com/office/powerpoint/2010/main" val="850221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Gree</a:t>
            </a:r>
            <a:r>
              <a:rPr lang="en-US" baseline="0" dirty="0" smtClean="0"/>
              <a:t>n design – </a:t>
            </a:r>
            <a:r>
              <a:rPr lang="en-US" b="1" baseline="0" dirty="0" smtClean="0"/>
              <a:t>environmentally safe and friendly</a:t>
            </a:r>
            <a:endParaRPr lang="en-US" b="1" dirty="0"/>
          </a:p>
        </p:txBody>
      </p:sp>
      <p:sp>
        <p:nvSpPr>
          <p:cNvPr id="4" name="Slide Number Placeholder 3"/>
          <p:cNvSpPr>
            <a:spLocks noGrp="1"/>
          </p:cNvSpPr>
          <p:nvPr>
            <p:ph type="sldNum" sz="quarter" idx="10"/>
          </p:nvPr>
        </p:nvSpPr>
        <p:spPr/>
        <p:txBody>
          <a:bodyPr/>
          <a:lstStyle/>
          <a:p>
            <a:fld id="{6B7685EB-651D-9748-9164-49E69869F950}" type="slidenum">
              <a:rPr lang="en-US" smtClean="0"/>
              <a:pPr/>
              <a:t>7</a:t>
            </a:fld>
            <a:endParaRPr lang="en-US"/>
          </a:p>
        </p:txBody>
      </p:sp>
    </p:spTree>
    <p:extLst>
      <p:ext uri="{BB962C8B-B14F-4D97-AF65-F5344CB8AC3E}">
        <p14:creationId xmlns:p14="http://schemas.microsoft.com/office/powerpoint/2010/main" val="1066737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685EB-651D-9748-9164-49E69869F950}" type="slidenum">
              <a:rPr lang="en-US" smtClean="0"/>
              <a:pPr/>
              <a:t>11</a:t>
            </a:fld>
            <a:endParaRPr lang="en-US"/>
          </a:p>
        </p:txBody>
      </p:sp>
    </p:spTree>
    <p:extLst>
      <p:ext uri="{BB962C8B-B14F-4D97-AF65-F5344CB8AC3E}">
        <p14:creationId xmlns:p14="http://schemas.microsoft.com/office/powerpoint/2010/main" val="2879259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costs:</a:t>
            </a:r>
          </a:p>
          <a:p>
            <a:r>
              <a:rPr lang="en-US" dirty="0" smtClean="0"/>
              <a:t>Marketing</a:t>
            </a:r>
            <a:r>
              <a:rPr lang="en-US" baseline="0" dirty="0" smtClean="0"/>
              <a:t> and selling</a:t>
            </a:r>
          </a:p>
          <a:p>
            <a:r>
              <a:rPr lang="en-US" baseline="0" dirty="0" smtClean="0"/>
              <a:t>Operation expenses to own and run the business (labor, renting….)</a:t>
            </a:r>
          </a:p>
          <a:p>
            <a:r>
              <a:rPr lang="en-US" baseline="0" dirty="0" smtClean="0"/>
              <a:t>Cost of borrowing money (debt service cost)</a:t>
            </a:r>
          </a:p>
          <a:p>
            <a:r>
              <a:rPr lang="en-US" baseline="0" dirty="0" smtClean="0"/>
              <a:t>Salary of owner and manager</a:t>
            </a:r>
          </a:p>
          <a:p>
            <a:pPr fontAlgn="base"/>
            <a:r>
              <a:rPr lang="en-US" sz="1200" b="0" i="0" kern="1200" dirty="0" smtClean="0">
                <a:solidFill>
                  <a:schemeClr val="tx1"/>
                </a:solidFill>
                <a:effectLst/>
                <a:latin typeface="+mn-lt"/>
                <a:ea typeface="+mn-ea"/>
                <a:cs typeface="+mn-cs"/>
              </a:rPr>
              <a:t>A return on the capital you and any other owners or shareholders have invested.</a:t>
            </a:r>
          </a:p>
          <a:p>
            <a:pPr fontAlgn="base"/>
            <a:r>
              <a:rPr lang="en-US" sz="1200" b="0" i="0" kern="1200" dirty="0" smtClean="0">
                <a:solidFill>
                  <a:schemeClr val="tx1"/>
                </a:solidFill>
                <a:effectLst/>
                <a:latin typeface="+mn-lt"/>
                <a:ea typeface="+mn-ea"/>
                <a:cs typeface="+mn-cs"/>
              </a:rPr>
              <a:t>Capital for future expansion and replacement of fixed assets as they age.</a:t>
            </a:r>
          </a:p>
          <a:p>
            <a:endParaRPr lang="en-US" baseline="0" dirty="0" smtClean="0"/>
          </a:p>
          <a:p>
            <a:endParaRPr lang="en-US" baseline="0" dirty="0" smtClean="0"/>
          </a:p>
          <a:p>
            <a:r>
              <a:rPr lang="en-US" sz="1200" b="0" i="0" kern="1200" dirty="0" smtClean="0">
                <a:solidFill>
                  <a:schemeClr val="tx1"/>
                </a:solidFill>
                <a:effectLst/>
                <a:latin typeface="+mn-lt"/>
                <a:ea typeface="+mn-ea"/>
                <a:cs typeface="+mn-cs"/>
              </a:rPr>
              <a:t>U.S. </a:t>
            </a:r>
            <a:r>
              <a:rPr lang="en-US" sz="1200" b="0" i="0" u="sng" strike="noStrike" kern="1200" dirty="0" smtClean="0">
                <a:solidFill>
                  <a:schemeClr val="tx1"/>
                </a:solidFill>
                <a:effectLst/>
                <a:latin typeface="+mn-lt"/>
                <a:ea typeface="+mn-ea"/>
                <a:cs typeface="+mn-cs"/>
                <a:hlinkClick r:id="rId3"/>
              </a:rPr>
              <a:t>profits</a:t>
            </a:r>
            <a:r>
              <a:rPr lang="en-US" sz="1200" b="0" i="0" kern="1200" dirty="0" smtClean="0">
                <a:solidFill>
                  <a:schemeClr val="tx1"/>
                </a:solidFill>
                <a:effectLst/>
                <a:latin typeface="+mn-lt"/>
                <a:ea typeface="+mn-ea"/>
                <a:cs typeface="+mn-cs"/>
              </a:rPr>
              <a:t> from sales of the </a:t>
            </a:r>
            <a:r>
              <a:rPr lang="en-US" sz="1200" b="0" i="0" u="none" strike="noStrike" kern="1200" dirty="0" smtClean="0">
                <a:solidFill>
                  <a:schemeClr val="tx1"/>
                </a:solidFill>
                <a:effectLst/>
                <a:latin typeface="+mn-lt"/>
                <a:ea typeface="+mn-ea"/>
                <a:cs typeface="+mn-cs"/>
                <a:hlinkClick r:id="rId4"/>
              </a:rPr>
              <a:t>$499 iPad</a:t>
            </a:r>
            <a:r>
              <a:rPr lang="en-US" sz="1200" b="0" i="0" kern="1200" dirty="0" smtClean="0">
                <a:solidFill>
                  <a:schemeClr val="tx1"/>
                </a:solidFill>
                <a:effectLst/>
                <a:latin typeface="+mn-lt"/>
                <a:ea typeface="+mn-ea"/>
                <a:cs typeface="+mn-cs"/>
              </a:rPr>
              <a:t> may be more than 20 times greater than the cost of Chinese labor for assembling the device, according to a 2011 study cited by the NSF. The U.S. share of the value pie for iPhone sales is even bigger — more than 30 times greater than China's labor costs.</a:t>
            </a:r>
          </a:p>
          <a:p>
            <a:r>
              <a:rPr lang="en-US" sz="1200" b="0" i="0" kern="1200" dirty="0" smtClean="0">
                <a:solidFill>
                  <a:schemeClr val="tx1"/>
                </a:solidFill>
                <a:effectLst/>
                <a:latin typeface="+mn-lt"/>
                <a:ea typeface="+mn-ea"/>
                <a:cs typeface="+mn-cs"/>
              </a:rPr>
              <a:t>The iPad value difference translates into a $162 value for the U.S. compared with an $8 value for China. The estimated value of each country's share comes from researchers at the University of California, Berkeley, and Syracuse University in New York.</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B7685EB-651D-9748-9164-49E69869F950}" type="slidenum">
              <a:rPr lang="en-US" smtClean="0"/>
              <a:pPr/>
              <a:t>13</a:t>
            </a:fld>
            <a:endParaRPr lang="en-US"/>
          </a:p>
        </p:txBody>
      </p:sp>
    </p:spTree>
    <p:extLst>
      <p:ext uri="{BB962C8B-B14F-4D97-AF65-F5344CB8AC3E}">
        <p14:creationId xmlns:p14="http://schemas.microsoft.com/office/powerpoint/2010/main" val="969138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lvl1pPr>
              <a:defRPr>
                <a:solidFill>
                  <a:srgbClr val="002060"/>
                </a:solidFill>
              </a:defRPr>
            </a:lvl1p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4/2</a:t>
            </a:r>
            <a:endParaRPr lang="en-US"/>
          </a:p>
        </p:txBody>
      </p:sp>
      <p:sp>
        <p:nvSpPr>
          <p:cNvPr id="5" name="Slide Number Placeholder 4"/>
          <p:cNvSpPr>
            <a:spLocks noGrp="1"/>
          </p:cNvSpPr>
          <p:nvPr>
            <p:ph type="sldNum" sz="quarter" idx="11"/>
          </p:nvPr>
        </p:nvSpPr>
        <p:spPr/>
        <p:txBody>
          <a:bodyPr/>
          <a:lstStyle>
            <a:lvl1pPr>
              <a:defRPr>
                <a:solidFill>
                  <a:schemeClr val="tx1"/>
                </a:solidFill>
              </a:defRPr>
            </a:lvl1pPr>
          </a:lstStyle>
          <a:p>
            <a:fld id="{5B40BF70-03FB-5848-82B3-B3B4423ACE7A}" type="slidenum">
              <a:rPr lang="en-US" smtClean="0"/>
              <a:pPr/>
              <a:t>‹#›</a:t>
            </a:fld>
            <a:endParaRPr lang="en-US"/>
          </a:p>
        </p:txBody>
      </p:sp>
      <p:sp>
        <p:nvSpPr>
          <p:cNvPr id="6" name="Footer Placeholder 5"/>
          <p:cNvSpPr>
            <a:spLocks noGrp="1"/>
          </p:cNvSpPr>
          <p:nvPr>
            <p:ph type="ftr" sz="quarter" idx="12"/>
          </p:nvPr>
        </p:nvSpPr>
        <p:spPr/>
        <p:txBody>
          <a:bodyPr/>
          <a:lstStyle>
            <a:lvl1pPr>
              <a:defRPr>
                <a:solidFill>
                  <a:schemeClr val="tx1"/>
                </a:solidFill>
              </a:defRPr>
            </a:lvl1pPr>
          </a:lstStyle>
          <a:p>
            <a:r>
              <a:rPr lang="en-US" smtClean="0"/>
              <a:t>ME355 Spring 2014</a:t>
            </a:r>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520700"/>
            <a:ext cx="2925762" cy="8191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520700"/>
            <a:ext cx="8624888" cy="81915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20800" y="152400"/>
            <a:ext cx="10464800" cy="939800"/>
          </a:xfrm>
        </p:spPr>
        <p:txBody>
          <a:bodyPr/>
          <a:lstStyle>
            <a:lvl1pPr>
              <a:defRPr sz="4800" b="1"/>
            </a:lvl1pPr>
          </a:lstStyle>
          <a:p>
            <a:r>
              <a:rPr lang="en-US" dirty="0" smtClean="0"/>
              <a:t>Click to edit Master title style</a:t>
            </a:r>
            <a:endParaRPr lang="en-US" dirty="0"/>
          </a:p>
        </p:txBody>
      </p:sp>
      <p:sp>
        <p:nvSpPr>
          <p:cNvPr id="3" name="Content Placeholder 2"/>
          <p:cNvSpPr>
            <a:spLocks noGrp="1"/>
          </p:cNvSpPr>
          <p:nvPr>
            <p:ph idx="1"/>
          </p:nvPr>
        </p:nvSpPr>
        <p:spPr>
          <a:xfrm>
            <a:off x="711200" y="1371600"/>
            <a:ext cx="11703050" cy="6435725"/>
          </a:xfrm>
          <a:prstGeom prst="rect">
            <a:avLst/>
          </a:prstGeom>
        </p:spPr>
        <p:txBody>
          <a:bodyPr/>
          <a:lstStyle>
            <a:lvl1pPr marL="889000" indent="-571500">
              <a:buFont typeface="Arial" pitchFamily="34" charset="0"/>
              <a:buChar char="•"/>
              <a:defRPr sz="2400">
                <a:solidFill>
                  <a:srgbClr val="000000"/>
                </a:solidFill>
              </a:defRPr>
            </a:lvl1pPr>
            <a:lvl2pPr marL="1333500" indent="-571500">
              <a:buSzPct val="168000"/>
              <a:buFontTx/>
              <a:buChar char="–"/>
              <a:defRPr sz="2000">
                <a:solidFill>
                  <a:schemeClr val="bg1"/>
                </a:solidFill>
              </a:defRPr>
            </a:lvl2pPr>
            <a:lvl3pPr>
              <a:defRPr sz="1600">
                <a:solidFill>
                  <a:srgbClr val="7030A0"/>
                </a:solidFill>
              </a:defRPr>
            </a:lvl3pPr>
            <a:lvl4pPr>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01600" y="9310688"/>
            <a:ext cx="3033713" cy="519112"/>
          </a:xfrm>
          <a:ln>
            <a:noFill/>
          </a:ln>
        </p:spPr>
        <p:txBody>
          <a:bodyPr/>
          <a:lstStyle>
            <a:lvl1pPr>
              <a:defRPr>
                <a:ln>
                  <a:noFill/>
                </a:ln>
              </a:defRPr>
            </a:lvl1pPr>
          </a:lstStyle>
          <a:p>
            <a:r>
              <a:rPr lang="en-US" smtClean="0"/>
              <a:t>4/2</a:t>
            </a:r>
            <a:endParaRPr lang="en-US"/>
          </a:p>
        </p:txBody>
      </p:sp>
      <p:sp>
        <p:nvSpPr>
          <p:cNvPr id="5" name="Slide Number Placeholder 4"/>
          <p:cNvSpPr>
            <a:spLocks noGrp="1"/>
          </p:cNvSpPr>
          <p:nvPr>
            <p:ph type="sldNum" sz="quarter" idx="11"/>
          </p:nvPr>
        </p:nvSpPr>
        <p:spPr>
          <a:xfrm>
            <a:off x="9869488" y="9310688"/>
            <a:ext cx="3033712" cy="519112"/>
          </a:xfrm>
          <a:ln>
            <a:noFill/>
          </a:ln>
        </p:spPr>
        <p:txBody>
          <a:bodyPr/>
          <a:lstStyle>
            <a:lvl1pPr>
              <a:defRPr>
                <a:ln>
                  <a:noFill/>
                </a:ln>
              </a:defRPr>
            </a:lvl1pPr>
          </a:lstStyle>
          <a:p>
            <a:fld id="{5B40BF70-03FB-5848-82B3-B3B4423ACE7A}" type="slidenum">
              <a:rPr lang="en-US" smtClean="0"/>
              <a:pPr/>
              <a:t>‹#›</a:t>
            </a:fld>
            <a:endParaRPr lang="en-US"/>
          </a:p>
        </p:txBody>
      </p:sp>
      <p:sp>
        <p:nvSpPr>
          <p:cNvPr id="6" name="Footer Placeholder 5"/>
          <p:cNvSpPr>
            <a:spLocks noGrp="1"/>
          </p:cNvSpPr>
          <p:nvPr>
            <p:ph type="ftr" sz="quarter" idx="12"/>
          </p:nvPr>
        </p:nvSpPr>
        <p:spPr>
          <a:ln>
            <a:noFill/>
          </a:ln>
        </p:spPr>
        <p:txBody>
          <a:bodyPr/>
          <a:lstStyle>
            <a:lvl1pPr>
              <a:defRPr>
                <a:ln>
                  <a:noFill/>
                </a:ln>
              </a:defRPr>
            </a:lvl1pPr>
          </a:lstStyle>
          <a:p>
            <a:r>
              <a:rPr lang="en-US" smtClean="0"/>
              <a:t>ME355 Spring 2014</a:t>
            </a:r>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solidFill>
                  <a:srgbClr val="008000"/>
                </a:solidFill>
              </a:defRPr>
            </a:lvl1pPr>
            <a:lvl2pPr>
              <a:defRPr sz="2400">
                <a:solidFill>
                  <a:schemeClr val="bg1"/>
                </a:solidFill>
              </a:defRPr>
            </a:lvl2pPr>
            <a:lvl3pPr>
              <a:defRPr sz="2000">
                <a:solidFill>
                  <a:schemeClr val="accent6"/>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solidFill>
                  <a:srgbClr val="008000"/>
                </a:solidFill>
              </a:defRPr>
            </a:lvl1pPr>
            <a:lvl2pPr>
              <a:defRPr sz="2400">
                <a:solidFill>
                  <a:schemeClr val="bg1"/>
                </a:solidFill>
              </a:defRPr>
            </a:lvl2pPr>
            <a:lvl3pPr>
              <a:defRPr sz="2000">
                <a:solidFill>
                  <a:schemeClr val="accent6"/>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1270000" y="520700"/>
            <a:ext cx="10464800" cy="9398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Gill Sans" pitchFamily="-65" charset="0"/>
              </a:rPr>
              <a:t>Click to edit Master title style</a:t>
            </a:r>
          </a:p>
        </p:txBody>
      </p:sp>
      <p:sp>
        <p:nvSpPr>
          <p:cNvPr id="7" name="Date Placeholder 6"/>
          <p:cNvSpPr>
            <a:spLocks noGrp="1"/>
          </p:cNvSpPr>
          <p:nvPr>
            <p:ph type="dt" sz="half" idx="2"/>
          </p:nvPr>
        </p:nvSpPr>
        <p:spPr>
          <a:xfrm>
            <a:off x="101600" y="9234488"/>
            <a:ext cx="3033713" cy="519112"/>
          </a:xfrm>
          <a:prstGeom prst="rect">
            <a:avLst/>
          </a:prstGeom>
          <a:ln>
            <a:solidFill>
              <a:srgbClr val="E6E6E7"/>
            </a:solidFill>
          </a:ln>
        </p:spPr>
        <p:txBody>
          <a:bodyPr vert="horz" lIns="91440" tIns="45720" rIns="91440" bIns="45720" rtlCol="0" anchor="ctr"/>
          <a:lstStyle>
            <a:lvl1pPr algn="l">
              <a:defRPr sz="1400">
                <a:solidFill>
                  <a:schemeClr val="tx1"/>
                </a:solidFill>
              </a:defRPr>
            </a:lvl1pPr>
          </a:lstStyle>
          <a:p>
            <a:r>
              <a:rPr lang="en-US" smtClean="0"/>
              <a:t>4/2</a:t>
            </a:r>
            <a:endParaRPr lang="en-US"/>
          </a:p>
        </p:txBody>
      </p:sp>
      <p:sp>
        <p:nvSpPr>
          <p:cNvPr id="8" name="Footer Placeholder 7"/>
          <p:cNvSpPr>
            <a:spLocks noGrp="1"/>
          </p:cNvSpPr>
          <p:nvPr>
            <p:ph type="ftr" sz="quarter" idx="3"/>
          </p:nvPr>
        </p:nvSpPr>
        <p:spPr>
          <a:xfrm>
            <a:off x="4443413" y="9234488"/>
            <a:ext cx="4117975" cy="519112"/>
          </a:xfrm>
          <a:prstGeom prst="rect">
            <a:avLst/>
          </a:prstGeom>
          <a:ln>
            <a:solidFill>
              <a:srgbClr val="E6E6E7"/>
            </a:solidFill>
          </a:ln>
        </p:spPr>
        <p:txBody>
          <a:bodyPr vert="horz" lIns="91440" tIns="45720" rIns="91440" bIns="45720" rtlCol="0" anchor="ctr"/>
          <a:lstStyle>
            <a:lvl1pPr algn="ctr">
              <a:defRPr sz="1400">
                <a:solidFill>
                  <a:schemeClr val="tx1"/>
                </a:solidFill>
              </a:defRPr>
            </a:lvl1pPr>
          </a:lstStyle>
          <a:p>
            <a:r>
              <a:rPr lang="en-US" smtClean="0"/>
              <a:t>ME355 Spring 2014</a:t>
            </a:r>
            <a:endParaRPr lang="en-US" dirty="0"/>
          </a:p>
        </p:txBody>
      </p:sp>
      <p:sp>
        <p:nvSpPr>
          <p:cNvPr id="9" name="Slide Number Placeholder 8"/>
          <p:cNvSpPr>
            <a:spLocks noGrp="1"/>
          </p:cNvSpPr>
          <p:nvPr>
            <p:ph type="sldNum" sz="quarter" idx="4"/>
          </p:nvPr>
        </p:nvSpPr>
        <p:spPr>
          <a:xfrm>
            <a:off x="9855200" y="9234488"/>
            <a:ext cx="3033712" cy="519112"/>
          </a:xfrm>
          <a:prstGeom prst="rect">
            <a:avLst/>
          </a:prstGeom>
          <a:ln>
            <a:solidFill>
              <a:srgbClr val="E6E6E7"/>
            </a:solidFill>
          </a:ln>
        </p:spPr>
        <p:txBody>
          <a:bodyPr vert="horz" lIns="91440" tIns="45720" rIns="91440" bIns="45720" rtlCol="0" anchor="ctr"/>
          <a:lstStyle>
            <a:lvl1pPr algn="r">
              <a:defRPr sz="1400">
                <a:solidFill>
                  <a:schemeClr val="tx1"/>
                </a:solidFill>
              </a:defRPr>
            </a:lvl1pPr>
          </a:lstStyle>
          <a:p>
            <a:fld id="{5B40BF70-03FB-5848-82B3-B3B4423ACE7A}" type="slidenum">
              <a:rPr lang="en-US" smtClean="0"/>
              <a:pPr/>
              <a:t>‹#›</a:t>
            </a:fld>
            <a:endParaRPr 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hf hdr="0"/>
  <p:txStyles>
    <p:titleStyle>
      <a:lvl1pPr algn="ctr" rtl="0" eaLnBrk="0" fontAlgn="base" hangingPunct="0">
        <a:spcBef>
          <a:spcPct val="0"/>
        </a:spcBef>
        <a:spcAft>
          <a:spcPct val="0"/>
        </a:spcAft>
        <a:defRPr sz="4800">
          <a:solidFill>
            <a:schemeClr val="bg1"/>
          </a:solidFill>
          <a:latin typeface="+mj-lt"/>
          <a:ea typeface="+mj-ea"/>
          <a:cs typeface="+mj-cs"/>
          <a:sym typeface="Gill Sans" pitchFamily="-65" charset="0"/>
        </a:defRPr>
      </a:lvl1pPr>
      <a:lvl2pPr algn="ctr" rtl="0" eaLnBrk="0" fontAlgn="base" hangingPunct="0">
        <a:spcBef>
          <a:spcPct val="0"/>
        </a:spcBef>
        <a:spcAft>
          <a:spcPct val="0"/>
        </a:spcAft>
        <a:defRPr sz="4800">
          <a:solidFill>
            <a:srgbClr val="0B7D00"/>
          </a:solidFill>
          <a:latin typeface="Gill Sans" charset="0"/>
          <a:ea typeface="ヒラギノ角ゴ Pro W3" charset="0"/>
          <a:cs typeface="ヒラギノ角ゴ Pro W3" charset="0"/>
          <a:sym typeface="Gill Sans" pitchFamily="-65" charset="0"/>
        </a:defRPr>
      </a:lvl2pPr>
      <a:lvl3pPr algn="ctr" rtl="0" eaLnBrk="0" fontAlgn="base" hangingPunct="0">
        <a:spcBef>
          <a:spcPct val="0"/>
        </a:spcBef>
        <a:spcAft>
          <a:spcPct val="0"/>
        </a:spcAft>
        <a:defRPr sz="4800">
          <a:solidFill>
            <a:srgbClr val="0B7D00"/>
          </a:solidFill>
          <a:latin typeface="Gill Sans" charset="0"/>
          <a:ea typeface="ヒラギノ角ゴ Pro W3" charset="0"/>
          <a:cs typeface="ヒラギノ角ゴ Pro W3" charset="0"/>
          <a:sym typeface="Gill Sans" pitchFamily="-65" charset="0"/>
        </a:defRPr>
      </a:lvl3pPr>
      <a:lvl4pPr algn="ctr" rtl="0" eaLnBrk="0" fontAlgn="base" hangingPunct="0">
        <a:spcBef>
          <a:spcPct val="0"/>
        </a:spcBef>
        <a:spcAft>
          <a:spcPct val="0"/>
        </a:spcAft>
        <a:defRPr sz="4800">
          <a:solidFill>
            <a:srgbClr val="0B7D00"/>
          </a:solidFill>
          <a:latin typeface="Gill Sans" charset="0"/>
          <a:ea typeface="ヒラギノ角ゴ Pro W3" charset="0"/>
          <a:cs typeface="ヒラギノ角ゴ Pro W3" charset="0"/>
          <a:sym typeface="Gill Sans" pitchFamily="-65" charset="0"/>
        </a:defRPr>
      </a:lvl4pPr>
      <a:lvl5pPr algn="ctr" rtl="0" eaLnBrk="0" fontAlgn="base" hangingPunct="0">
        <a:spcBef>
          <a:spcPct val="0"/>
        </a:spcBef>
        <a:spcAft>
          <a:spcPct val="0"/>
        </a:spcAft>
        <a:defRPr sz="4800">
          <a:solidFill>
            <a:srgbClr val="0B7D00"/>
          </a:solidFill>
          <a:latin typeface="Gill Sans" charset="0"/>
          <a:ea typeface="ヒラギノ角ゴ Pro W3" charset="0"/>
          <a:cs typeface="ヒラギノ角ゴ Pro W3" charset="0"/>
          <a:sym typeface="Gill Sans" pitchFamily="-65" charset="0"/>
        </a:defRPr>
      </a:lvl5pPr>
      <a:lvl6pPr marL="457200" algn="ctr" rtl="0" fontAlgn="base">
        <a:spcBef>
          <a:spcPct val="0"/>
        </a:spcBef>
        <a:spcAft>
          <a:spcPct val="0"/>
        </a:spcAft>
        <a:defRPr sz="4800">
          <a:solidFill>
            <a:srgbClr val="0B7D00"/>
          </a:solidFill>
          <a:latin typeface="Gill Sans" charset="0"/>
          <a:ea typeface="ヒラギノ角ゴ Pro W3" charset="0"/>
          <a:cs typeface="ヒラギノ角ゴ Pro W3" charset="0"/>
          <a:sym typeface="Gill Sans" charset="0"/>
        </a:defRPr>
      </a:lvl6pPr>
      <a:lvl7pPr marL="914400" algn="ctr" rtl="0" fontAlgn="base">
        <a:spcBef>
          <a:spcPct val="0"/>
        </a:spcBef>
        <a:spcAft>
          <a:spcPct val="0"/>
        </a:spcAft>
        <a:defRPr sz="4800">
          <a:solidFill>
            <a:srgbClr val="0B7D00"/>
          </a:solidFill>
          <a:latin typeface="Gill Sans" charset="0"/>
          <a:ea typeface="ヒラギノ角ゴ Pro W3" charset="0"/>
          <a:cs typeface="ヒラギノ角ゴ Pro W3" charset="0"/>
          <a:sym typeface="Gill Sans" charset="0"/>
        </a:defRPr>
      </a:lvl7pPr>
      <a:lvl8pPr marL="1371600" algn="ctr" rtl="0" fontAlgn="base">
        <a:spcBef>
          <a:spcPct val="0"/>
        </a:spcBef>
        <a:spcAft>
          <a:spcPct val="0"/>
        </a:spcAft>
        <a:defRPr sz="4800">
          <a:solidFill>
            <a:srgbClr val="0B7D00"/>
          </a:solidFill>
          <a:latin typeface="Gill Sans" charset="0"/>
          <a:ea typeface="ヒラギノ角ゴ Pro W3" charset="0"/>
          <a:cs typeface="ヒラギノ角ゴ Pro W3" charset="0"/>
          <a:sym typeface="Gill Sans" charset="0"/>
        </a:defRPr>
      </a:lvl8pPr>
      <a:lvl9pPr marL="1828800" algn="ctr" rtl="0" fontAlgn="base">
        <a:spcBef>
          <a:spcPct val="0"/>
        </a:spcBef>
        <a:spcAft>
          <a:spcPct val="0"/>
        </a:spcAft>
        <a:defRPr sz="4800">
          <a:solidFill>
            <a:srgbClr val="0B7D00"/>
          </a:solidFill>
          <a:latin typeface="Gill Sans" charset="0"/>
          <a:ea typeface="ヒラギノ角ゴ Pro W3" charset="0"/>
          <a:cs typeface="ヒラギノ角ゴ Pro W3" charset="0"/>
          <a:sym typeface="Gill Sans" charset="0"/>
        </a:defRPr>
      </a:lvl9pPr>
    </p:titleStyle>
    <p:bodyStyle>
      <a:lvl1pPr marL="889000" indent="-571500" algn="l" rtl="0" eaLnBrk="0" fontAlgn="base" hangingPunct="0">
        <a:spcBef>
          <a:spcPts val="2400"/>
        </a:spcBef>
        <a:spcAft>
          <a:spcPct val="0"/>
        </a:spcAft>
        <a:buSzPct val="171000"/>
        <a:buFont typeface="Lucida Grande" pitchFamily="-65" charset="0"/>
        <a:buChar char="•"/>
        <a:defRPr sz="4200">
          <a:solidFill>
            <a:schemeClr val="tx1"/>
          </a:solidFill>
          <a:latin typeface="+mn-lt"/>
          <a:ea typeface="+mn-ea"/>
          <a:cs typeface="+mn-cs"/>
          <a:sym typeface="Gill Sans" pitchFamily="-65" charset="0"/>
        </a:defRPr>
      </a:lvl1pPr>
      <a:lvl2pPr marL="1333500" indent="-571500" algn="l" rtl="0" eaLnBrk="0" fontAlgn="base" hangingPunct="0">
        <a:spcBef>
          <a:spcPts val="2400"/>
        </a:spcBef>
        <a:spcAft>
          <a:spcPct val="0"/>
        </a:spcAft>
        <a:buSzPct val="171000"/>
        <a:buFont typeface="Lucida Grande" pitchFamily="-65" charset="0"/>
        <a:buChar char="•"/>
        <a:defRPr sz="4200">
          <a:solidFill>
            <a:schemeClr val="tx1"/>
          </a:solidFill>
          <a:latin typeface="+mn-lt"/>
          <a:ea typeface="+mn-ea"/>
          <a:cs typeface="+mn-cs"/>
          <a:sym typeface="Gill Sans" pitchFamily="-65" charset="0"/>
        </a:defRPr>
      </a:lvl2pPr>
      <a:lvl3pPr marL="1778000" indent="-571500" algn="l" rtl="0" eaLnBrk="0" fontAlgn="base" hangingPunct="0">
        <a:spcBef>
          <a:spcPts val="2400"/>
        </a:spcBef>
        <a:spcAft>
          <a:spcPct val="0"/>
        </a:spcAft>
        <a:buSzPct val="171000"/>
        <a:buFont typeface="Lucida Grande" pitchFamily="-65" charset="0"/>
        <a:buChar char="•"/>
        <a:defRPr sz="4200">
          <a:solidFill>
            <a:schemeClr val="tx1"/>
          </a:solidFill>
          <a:latin typeface="+mn-lt"/>
          <a:ea typeface="+mn-ea"/>
          <a:cs typeface="+mn-cs"/>
          <a:sym typeface="Gill Sans" pitchFamily="-65" charset="0"/>
        </a:defRPr>
      </a:lvl3pPr>
      <a:lvl4pPr marL="2222500" indent="-571500" algn="l" rtl="0" eaLnBrk="0" fontAlgn="base" hangingPunct="0">
        <a:spcBef>
          <a:spcPts val="2400"/>
        </a:spcBef>
        <a:spcAft>
          <a:spcPct val="0"/>
        </a:spcAft>
        <a:buSzPct val="171000"/>
        <a:buFont typeface="Lucida Grande" pitchFamily="-65" charset="0"/>
        <a:buChar char="•"/>
        <a:defRPr sz="4200">
          <a:solidFill>
            <a:schemeClr val="tx1"/>
          </a:solidFill>
          <a:latin typeface="+mn-lt"/>
          <a:ea typeface="+mn-ea"/>
          <a:cs typeface="+mn-cs"/>
          <a:sym typeface="Gill Sans" pitchFamily="-65" charset="0"/>
        </a:defRPr>
      </a:lvl4pPr>
      <a:lvl5pPr marL="2667000" indent="-571500" algn="l" rtl="0" eaLnBrk="0" fontAlgn="base" hangingPunct="0">
        <a:spcBef>
          <a:spcPts val="2400"/>
        </a:spcBef>
        <a:spcAft>
          <a:spcPct val="0"/>
        </a:spcAft>
        <a:buSzPct val="171000"/>
        <a:buFont typeface="Lucida Grande" pitchFamily="-65" charset="0"/>
        <a:buChar char="•"/>
        <a:defRPr sz="4200">
          <a:solidFill>
            <a:schemeClr val="tx1"/>
          </a:solidFill>
          <a:latin typeface="+mn-lt"/>
          <a:ea typeface="+mn-ea"/>
          <a:cs typeface="+mn-cs"/>
          <a:sym typeface="Gill Sans" pitchFamily="-65" charset="0"/>
        </a:defRPr>
      </a:lvl5pPr>
      <a:lvl6pPr marL="3124200" indent="-571500" algn="l" rtl="0" fontAlgn="base">
        <a:spcBef>
          <a:spcPts val="2400"/>
        </a:spcBef>
        <a:spcAft>
          <a:spcPct val="0"/>
        </a:spcAft>
        <a:buSzPct val="171000"/>
        <a:buFont typeface="Lucida Grande"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Lucida Grande"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Lucida Grande"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Lucida Grande" charset="0"/>
        <a:buChar char="•"/>
        <a:defRPr sz="42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016000" y="2252663"/>
            <a:ext cx="11055350" cy="2090737"/>
          </a:xfrm>
        </p:spPr>
        <p:txBody>
          <a:bodyPr/>
          <a:lstStyle/>
          <a:p>
            <a:r>
              <a:rPr lang="en-US" dirty="0" smtClean="0">
                <a:solidFill>
                  <a:schemeClr val="bg1"/>
                </a:solidFill>
              </a:rPr>
              <a:t>ME 355</a:t>
            </a:r>
            <a:br>
              <a:rPr lang="en-US" dirty="0" smtClean="0">
                <a:solidFill>
                  <a:schemeClr val="bg1"/>
                </a:solidFill>
              </a:rPr>
            </a:br>
            <a:r>
              <a:rPr lang="en-US" dirty="0" smtClean="0">
                <a:solidFill>
                  <a:schemeClr val="bg1"/>
                </a:solidFill>
              </a:rPr>
              <a:t/>
            </a:r>
            <a:br>
              <a:rPr lang="en-US" dirty="0" smtClean="0">
                <a:solidFill>
                  <a:schemeClr val="bg1"/>
                </a:solidFill>
              </a:rPr>
            </a:br>
            <a:r>
              <a:rPr lang="en-US" b="1" dirty="0" smtClean="0"/>
              <a:t>Introduction </a:t>
            </a:r>
            <a:r>
              <a:rPr lang="en-US" b="1" dirty="0" smtClean="0"/>
              <a:t>to </a:t>
            </a:r>
            <a:br>
              <a:rPr lang="en-US" b="1" dirty="0" smtClean="0"/>
            </a:br>
            <a:r>
              <a:rPr lang="en-US" b="1" dirty="0" smtClean="0"/>
              <a:t>Manufacturing Processes</a:t>
            </a:r>
            <a:endParaRPr lang="en-US" b="1" dirty="0"/>
          </a:p>
        </p:txBody>
      </p:sp>
      <p:sp>
        <p:nvSpPr>
          <p:cNvPr id="3075" name="Subtitle 2"/>
          <p:cNvSpPr>
            <a:spLocks noGrp="1"/>
          </p:cNvSpPr>
          <p:nvPr>
            <p:ph type="subTitle" idx="1"/>
          </p:nvPr>
        </p:nvSpPr>
        <p:spPr bwMode="auto">
          <a:xfrm>
            <a:off x="1951038" y="5584825"/>
            <a:ext cx="9102725" cy="2492375"/>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solidFill>
                  <a:schemeClr val="bg1"/>
                </a:solidFill>
              </a:rPr>
              <a:t>Junlan </a:t>
            </a:r>
            <a:r>
              <a:rPr lang="en-US" dirty="0" smtClean="0">
                <a:solidFill>
                  <a:schemeClr val="bg1"/>
                </a:solidFill>
              </a:rPr>
              <a:t>Wang</a:t>
            </a:r>
          </a:p>
          <a:p>
            <a:r>
              <a:rPr lang="en-US" dirty="0" smtClean="0">
                <a:solidFill>
                  <a:schemeClr val="bg1"/>
                </a:solidFill>
              </a:rPr>
              <a:t>Winter 2015</a:t>
            </a:r>
            <a:endParaRPr lang="en-US" dirty="0">
              <a:solidFill>
                <a:schemeClr val="bg1"/>
              </a:solidFill>
            </a:endParaRPr>
          </a:p>
        </p:txBody>
      </p:sp>
      <p:sp>
        <p:nvSpPr>
          <p:cNvPr id="4" name="Date Placeholder 3"/>
          <p:cNvSpPr>
            <a:spLocks noGrp="1"/>
          </p:cNvSpPr>
          <p:nvPr>
            <p:ph type="dt" sz="half" idx="10"/>
          </p:nvPr>
        </p:nvSpPr>
        <p:spPr>
          <a:ln>
            <a:noFill/>
          </a:ln>
        </p:spPr>
        <p:txBody>
          <a:bodyPr/>
          <a:lstStyle/>
          <a:p>
            <a:r>
              <a:rPr lang="en-US" smtClean="0"/>
              <a:t>4/2</a:t>
            </a:r>
            <a:endParaRPr lang="en-US" dirty="0"/>
          </a:p>
        </p:txBody>
      </p:sp>
      <p:sp>
        <p:nvSpPr>
          <p:cNvPr id="5" name="Slide Number Placeholder 4"/>
          <p:cNvSpPr>
            <a:spLocks noGrp="1"/>
          </p:cNvSpPr>
          <p:nvPr>
            <p:ph type="sldNum" sz="quarter" idx="11"/>
          </p:nvPr>
        </p:nvSpPr>
        <p:spPr>
          <a:ln>
            <a:noFill/>
          </a:ln>
        </p:spPr>
        <p:txBody>
          <a:bodyPr/>
          <a:lstStyle/>
          <a:p>
            <a:fld id="{5B40BF70-03FB-5848-82B3-B3B4423ACE7A}" type="slidenum">
              <a:rPr lang="en-US" smtClean="0"/>
              <a:pPr/>
              <a:t>1</a:t>
            </a:fld>
            <a:endParaRPr lang="en-US"/>
          </a:p>
        </p:txBody>
      </p:sp>
      <p:sp>
        <p:nvSpPr>
          <p:cNvPr id="6" name="Footer Placeholder 5"/>
          <p:cNvSpPr>
            <a:spLocks noGrp="1"/>
          </p:cNvSpPr>
          <p:nvPr>
            <p:ph type="ftr" sz="quarter" idx="12"/>
          </p:nvPr>
        </p:nvSpPr>
        <p:spPr>
          <a:ln>
            <a:noFill/>
          </a:ln>
        </p:spPr>
        <p:txBody>
          <a:bodyPr/>
          <a:lstStyle/>
          <a:p>
            <a:r>
              <a:rPr lang="en-US" smtClean="0"/>
              <a:t>ME355 Spring 2014</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320800" y="304800"/>
            <a:ext cx="10464800" cy="939800"/>
          </a:xfrm>
        </p:spPr>
        <p:txBody>
          <a:bodyPr/>
          <a:lstStyle/>
          <a:p>
            <a:r>
              <a:rPr lang="en-US" dirty="0"/>
              <a:t>Computer Integrated Manufacturing</a:t>
            </a:r>
          </a:p>
        </p:txBody>
      </p:sp>
      <p:sp>
        <p:nvSpPr>
          <p:cNvPr id="13315" name="Content Placeholder 2"/>
          <p:cNvSpPr>
            <a:spLocks noGrp="1"/>
          </p:cNvSpPr>
          <p:nvPr>
            <p:ph idx="1"/>
          </p:nvPr>
        </p:nvSpPr>
        <p:spPr bwMode="auto">
          <a:xfrm>
            <a:off x="711200" y="1676400"/>
            <a:ext cx="11703050" cy="6435725"/>
          </a:xfrm>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65" charset="0"/>
              <a:buChar char="•"/>
            </a:pPr>
            <a:r>
              <a:rPr lang="en-US" dirty="0"/>
              <a:t>CIM applications </a:t>
            </a:r>
          </a:p>
          <a:p>
            <a:pPr lvl="1">
              <a:spcBef>
                <a:spcPts val="1200"/>
              </a:spcBef>
            </a:pPr>
            <a:r>
              <a:rPr lang="en-US" dirty="0"/>
              <a:t>Control and optimization of manufacturing process </a:t>
            </a:r>
          </a:p>
          <a:p>
            <a:pPr lvl="1">
              <a:spcBef>
                <a:spcPts val="1200"/>
              </a:spcBef>
            </a:pPr>
            <a:r>
              <a:rPr lang="en-US" dirty="0"/>
              <a:t>Materials handling </a:t>
            </a:r>
          </a:p>
          <a:p>
            <a:pPr lvl="1">
              <a:spcBef>
                <a:spcPts val="1200"/>
              </a:spcBef>
            </a:pPr>
            <a:r>
              <a:rPr lang="en-US" dirty="0"/>
              <a:t>Assembly </a:t>
            </a:r>
          </a:p>
          <a:p>
            <a:pPr lvl="1">
              <a:spcBef>
                <a:spcPts val="1200"/>
              </a:spcBef>
            </a:pPr>
            <a:r>
              <a:rPr lang="en-US" dirty="0"/>
              <a:t>Automated inspection and testing of products </a:t>
            </a:r>
          </a:p>
          <a:p>
            <a:pPr lvl="1">
              <a:spcBef>
                <a:spcPts val="1200"/>
              </a:spcBef>
            </a:pPr>
            <a:r>
              <a:rPr lang="en-US" dirty="0"/>
              <a:t>Inventory control</a:t>
            </a:r>
          </a:p>
          <a:p>
            <a:pPr lvl="1">
              <a:spcBef>
                <a:spcPts val="1200"/>
              </a:spcBef>
            </a:pPr>
            <a:r>
              <a:rPr lang="en-US" dirty="0"/>
              <a:t>Management </a:t>
            </a:r>
          </a:p>
          <a:p>
            <a:pPr>
              <a:buFont typeface="Arial" pitchFamily="-65" charset="0"/>
              <a:buChar char="•"/>
            </a:pPr>
            <a:r>
              <a:rPr lang="en-US" dirty="0"/>
              <a:t>Advantages </a:t>
            </a:r>
          </a:p>
          <a:p>
            <a:pPr lvl="1">
              <a:spcBef>
                <a:spcPts val="1200"/>
              </a:spcBef>
            </a:pPr>
            <a:r>
              <a:rPr lang="en-US" dirty="0"/>
              <a:t>Improved responsiveness </a:t>
            </a:r>
          </a:p>
          <a:p>
            <a:pPr lvl="1">
              <a:spcBef>
                <a:spcPts val="1200"/>
              </a:spcBef>
            </a:pPr>
            <a:r>
              <a:rPr lang="en-US" dirty="0"/>
              <a:t>Better use of materials, machinery and personnel, reduction in inventory</a:t>
            </a:r>
          </a:p>
          <a:p>
            <a:pPr lvl="1">
              <a:spcBef>
                <a:spcPts val="1200"/>
              </a:spcBef>
            </a:pPr>
            <a:r>
              <a:rPr lang="en-US" dirty="0"/>
              <a:t>Better control of production and management </a:t>
            </a:r>
          </a:p>
          <a:p>
            <a:pPr lvl="1">
              <a:spcBef>
                <a:spcPts val="1200"/>
              </a:spcBef>
            </a:pPr>
            <a:r>
              <a:rPr lang="en-US" dirty="0"/>
              <a:t>Manufacturing high-quality at low-cost </a:t>
            </a:r>
          </a:p>
          <a:p>
            <a:pPr>
              <a:buFont typeface="Arial" pitchFamily="-65" charset="0"/>
              <a:buChar char="•"/>
            </a:pPr>
            <a:endParaRPr lang="en-US" dirty="0"/>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10</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39800" y="304800"/>
            <a:ext cx="10845800" cy="939800"/>
          </a:xfrm>
        </p:spPr>
        <p:txBody>
          <a:bodyPr/>
          <a:lstStyle/>
          <a:p>
            <a:r>
              <a:rPr lang="en-US" sz="4400" dirty="0"/>
              <a:t>Lean Production and Agile Manufacturing</a:t>
            </a:r>
          </a:p>
        </p:txBody>
      </p:sp>
      <p:sp>
        <p:nvSpPr>
          <p:cNvPr id="14339" name="Content Placeholder 2"/>
          <p:cNvSpPr>
            <a:spLocks noGrp="1"/>
          </p:cNvSpPr>
          <p:nvPr>
            <p:ph idx="1"/>
          </p:nvPr>
        </p:nvSpPr>
        <p:spPr bwMode="auto">
          <a:xfrm>
            <a:off x="635000" y="1600200"/>
            <a:ext cx="11703050" cy="6435725"/>
          </a:xfrm>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65" charset="0"/>
              <a:buChar char="•"/>
            </a:pPr>
            <a:r>
              <a:rPr lang="en-US" dirty="0"/>
              <a:t>Lean Production </a:t>
            </a:r>
            <a:r>
              <a:rPr lang="en-US" dirty="0" smtClean="0"/>
              <a:t>(~lean </a:t>
            </a:r>
            <a:r>
              <a:rPr lang="en-US" dirty="0"/>
              <a:t>manufacturing</a:t>
            </a:r>
            <a:r>
              <a:rPr lang="en-US" dirty="0" smtClean="0"/>
              <a:t>): a manufacturing practice that considers the expenditure of resources for any goals other than  creating values for the end customer as wasteful, thus a target for elimination </a:t>
            </a:r>
            <a:endParaRPr lang="en-US" dirty="0"/>
          </a:p>
          <a:p>
            <a:pPr lvl="2">
              <a:spcBef>
                <a:spcPts val="600"/>
              </a:spcBef>
            </a:pPr>
            <a:r>
              <a:rPr lang="en-US" dirty="0">
                <a:solidFill>
                  <a:srgbClr val="0070C0"/>
                </a:solidFill>
              </a:rPr>
              <a:t>A major assessment of each activity of a company regarding the efficiency and effectiveness of its </a:t>
            </a:r>
            <a:r>
              <a:rPr lang="en-US" dirty="0" smtClean="0">
                <a:solidFill>
                  <a:srgbClr val="0070C0"/>
                </a:solidFill>
              </a:rPr>
              <a:t>operations (</a:t>
            </a:r>
            <a:r>
              <a:rPr lang="en-US" dirty="0" smtClean="0">
                <a:solidFill>
                  <a:srgbClr val="C00000"/>
                </a:solidFill>
              </a:rPr>
              <a:t>company operation</a:t>
            </a:r>
            <a:r>
              <a:rPr lang="en-US" dirty="0" smtClean="0">
                <a:solidFill>
                  <a:srgbClr val="0070C0"/>
                </a:solidFill>
              </a:rPr>
              <a:t>)</a:t>
            </a:r>
            <a:endParaRPr lang="en-US" dirty="0">
              <a:solidFill>
                <a:srgbClr val="0070C0"/>
              </a:solidFill>
            </a:endParaRPr>
          </a:p>
          <a:p>
            <a:pPr lvl="2">
              <a:spcBef>
                <a:spcPts val="600"/>
              </a:spcBef>
            </a:pPr>
            <a:r>
              <a:rPr lang="en-US" dirty="0">
                <a:solidFill>
                  <a:srgbClr val="0070C0"/>
                </a:solidFill>
              </a:rPr>
              <a:t>The efficiency of the machinery and equipment used in the operation while maintaining and improving </a:t>
            </a:r>
            <a:r>
              <a:rPr lang="en-US" dirty="0" smtClean="0">
                <a:solidFill>
                  <a:srgbClr val="0070C0"/>
                </a:solidFill>
              </a:rPr>
              <a:t>quality (</a:t>
            </a:r>
            <a:r>
              <a:rPr lang="en-US" dirty="0" smtClean="0">
                <a:solidFill>
                  <a:srgbClr val="C00000"/>
                </a:solidFill>
              </a:rPr>
              <a:t>equipment</a:t>
            </a:r>
            <a:r>
              <a:rPr lang="en-US" dirty="0" smtClean="0">
                <a:solidFill>
                  <a:srgbClr val="0070C0"/>
                </a:solidFill>
              </a:rPr>
              <a:t>)</a:t>
            </a:r>
            <a:endParaRPr lang="en-US" dirty="0">
              <a:solidFill>
                <a:srgbClr val="0070C0"/>
              </a:solidFill>
            </a:endParaRPr>
          </a:p>
          <a:p>
            <a:pPr lvl="2">
              <a:spcBef>
                <a:spcPts val="600"/>
              </a:spcBef>
            </a:pPr>
            <a:r>
              <a:rPr lang="en-US" dirty="0">
                <a:solidFill>
                  <a:srgbClr val="0070C0"/>
                </a:solidFill>
              </a:rPr>
              <a:t>The number of personnel involved in a particular </a:t>
            </a:r>
            <a:r>
              <a:rPr lang="en-US" dirty="0" smtClean="0">
                <a:solidFill>
                  <a:srgbClr val="0070C0"/>
                </a:solidFill>
              </a:rPr>
              <a:t>operation (</a:t>
            </a:r>
            <a:r>
              <a:rPr lang="en-US" dirty="0" smtClean="0">
                <a:solidFill>
                  <a:srgbClr val="C00000"/>
                </a:solidFill>
              </a:rPr>
              <a:t>personnel</a:t>
            </a:r>
            <a:r>
              <a:rPr lang="en-US" dirty="0" smtClean="0">
                <a:solidFill>
                  <a:srgbClr val="0070C0"/>
                </a:solidFill>
              </a:rPr>
              <a:t>)</a:t>
            </a:r>
            <a:endParaRPr lang="en-US" dirty="0">
              <a:solidFill>
                <a:srgbClr val="0070C0"/>
              </a:solidFill>
            </a:endParaRPr>
          </a:p>
          <a:p>
            <a:pPr lvl="2">
              <a:spcBef>
                <a:spcPts val="600"/>
              </a:spcBef>
            </a:pPr>
            <a:r>
              <a:rPr lang="en-US" dirty="0">
                <a:solidFill>
                  <a:srgbClr val="0070C0"/>
                </a:solidFill>
              </a:rPr>
              <a:t>A thorough analysis in order to reduce the cost of each activity, including both productive and nonproductive </a:t>
            </a:r>
            <a:r>
              <a:rPr lang="en-US" dirty="0" smtClean="0">
                <a:solidFill>
                  <a:srgbClr val="0070C0"/>
                </a:solidFill>
              </a:rPr>
              <a:t>labor (</a:t>
            </a:r>
            <a:r>
              <a:rPr lang="en-US" dirty="0" smtClean="0">
                <a:solidFill>
                  <a:srgbClr val="C00000"/>
                </a:solidFill>
              </a:rPr>
              <a:t>activity cost effectiveness</a:t>
            </a:r>
            <a:r>
              <a:rPr lang="en-US" dirty="0" smtClean="0">
                <a:solidFill>
                  <a:srgbClr val="0070C0"/>
                </a:solidFill>
              </a:rPr>
              <a:t>)</a:t>
            </a:r>
            <a:endParaRPr lang="en-US" dirty="0">
              <a:solidFill>
                <a:srgbClr val="0070C0"/>
              </a:solidFill>
            </a:endParaRPr>
          </a:p>
          <a:p>
            <a:pPr lvl="1">
              <a:spcBef>
                <a:spcPts val="600"/>
              </a:spcBef>
            </a:pPr>
            <a:r>
              <a:rPr lang="en-US" sz="1800" dirty="0"/>
              <a:t>Goal: continuously improving the </a:t>
            </a:r>
            <a:r>
              <a:rPr lang="en-US" sz="1800" dirty="0">
                <a:solidFill>
                  <a:srgbClr val="C00000"/>
                </a:solidFill>
              </a:rPr>
              <a:t>efficiency and profitability </a:t>
            </a:r>
            <a:r>
              <a:rPr lang="en-US" sz="1800" dirty="0"/>
              <a:t>by reducing all types of waste from its operation </a:t>
            </a:r>
            <a:r>
              <a:rPr lang="en-US" sz="1800" b="1" dirty="0" smtClean="0"/>
              <a:t>(“0”-base </a:t>
            </a:r>
            <a:r>
              <a:rPr lang="en-US" sz="1800" b="1" dirty="0"/>
              <a:t>waste</a:t>
            </a:r>
            <a:r>
              <a:rPr lang="en-US" sz="1800" dirty="0"/>
              <a:t>) and dealing with problems asap.</a:t>
            </a:r>
          </a:p>
          <a:p>
            <a:pPr>
              <a:buFont typeface="Arial" pitchFamily="-65" charset="0"/>
              <a:buChar char="•"/>
            </a:pPr>
            <a:r>
              <a:rPr lang="en-US" dirty="0"/>
              <a:t>Agile Manufacturing</a:t>
            </a:r>
          </a:p>
          <a:p>
            <a:pPr lvl="1">
              <a:spcBef>
                <a:spcPts val="1200"/>
              </a:spcBef>
            </a:pPr>
            <a:r>
              <a:rPr lang="en-US" sz="1800" dirty="0"/>
              <a:t>Ensuring </a:t>
            </a:r>
            <a:r>
              <a:rPr lang="en-US" sz="1800" b="1" dirty="0"/>
              <a:t>flexibility (agility) </a:t>
            </a:r>
            <a:r>
              <a:rPr lang="en-US" sz="1800" dirty="0"/>
              <a:t>in the manufacturing enterprise so that it can quickly respond to changes in product variety and </a:t>
            </a:r>
            <a:r>
              <a:rPr lang="en-US" sz="1800" dirty="0" smtClean="0"/>
              <a:t>demand, </a:t>
            </a:r>
            <a:r>
              <a:rPr lang="en-US" sz="1800" dirty="0"/>
              <a:t>and customer needs</a:t>
            </a:r>
          </a:p>
          <a:p>
            <a:pPr lvl="1">
              <a:spcBef>
                <a:spcPts val="1200"/>
              </a:spcBef>
            </a:pPr>
            <a:r>
              <a:rPr lang="en-US" sz="1800" dirty="0"/>
              <a:t>To be achieved through </a:t>
            </a:r>
            <a:endParaRPr lang="en-US" sz="1800" dirty="0" smtClean="0"/>
          </a:p>
          <a:p>
            <a:pPr lvl="2">
              <a:spcBef>
                <a:spcPts val="600"/>
              </a:spcBef>
            </a:pPr>
            <a:r>
              <a:rPr lang="en-US" sz="1400" dirty="0">
                <a:solidFill>
                  <a:srgbClr val="0070C0"/>
                </a:solidFill>
              </a:rPr>
              <a:t>M</a:t>
            </a:r>
            <a:r>
              <a:rPr lang="en-US" sz="1400" dirty="0" smtClean="0">
                <a:solidFill>
                  <a:srgbClr val="0070C0"/>
                </a:solidFill>
              </a:rPr>
              <a:t>achines </a:t>
            </a:r>
            <a:r>
              <a:rPr lang="en-US" sz="1400" dirty="0">
                <a:solidFill>
                  <a:srgbClr val="0070C0"/>
                </a:solidFill>
              </a:rPr>
              <a:t>and equipment with </a:t>
            </a:r>
            <a:r>
              <a:rPr lang="en-US" b="1" dirty="0" smtClean="0">
                <a:solidFill>
                  <a:srgbClr val="0070C0"/>
                </a:solidFill>
              </a:rPr>
              <a:t>Built-in </a:t>
            </a:r>
            <a:r>
              <a:rPr lang="en-US" b="1" dirty="0">
                <a:solidFill>
                  <a:srgbClr val="0070C0"/>
                </a:solidFill>
              </a:rPr>
              <a:t>flexibility </a:t>
            </a:r>
            <a:r>
              <a:rPr lang="en-US" dirty="0">
                <a:solidFill>
                  <a:srgbClr val="0070C0"/>
                </a:solidFill>
              </a:rPr>
              <a:t>(reconfigurable machines)  using modular components that can be arranged and rearranged in different </a:t>
            </a:r>
            <a:r>
              <a:rPr lang="en-US" dirty="0" smtClean="0">
                <a:solidFill>
                  <a:srgbClr val="0070C0"/>
                </a:solidFill>
              </a:rPr>
              <a:t>ways</a:t>
            </a:r>
          </a:p>
          <a:p>
            <a:pPr lvl="2">
              <a:spcBef>
                <a:spcPts val="600"/>
              </a:spcBef>
            </a:pPr>
            <a:r>
              <a:rPr lang="en-US" dirty="0" smtClean="0">
                <a:solidFill>
                  <a:srgbClr val="0070C0"/>
                </a:solidFill>
              </a:rPr>
              <a:t>Advanced </a:t>
            </a:r>
            <a:r>
              <a:rPr lang="en-US" dirty="0">
                <a:solidFill>
                  <a:srgbClr val="0070C0"/>
                </a:solidFill>
              </a:rPr>
              <a:t>computer hardware and </a:t>
            </a:r>
            <a:r>
              <a:rPr lang="en-US" dirty="0" smtClean="0">
                <a:solidFill>
                  <a:srgbClr val="0070C0"/>
                </a:solidFill>
              </a:rPr>
              <a:t>software</a:t>
            </a:r>
          </a:p>
          <a:p>
            <a:pPr lvl="2">
              <a:spcBef>
                <a:spcPts val="600"/>
              </a:spcBef>
            </a:pPr>
            <a:r>
              <a:rPr lang="en-US" dirty="0" smtClean="0">
                <a:solidFill>
                  <a:srgbClr val="0070C0"/>
                </a:solidFill>
              </a:rPr>
              <a:t> </a:t>
            </a:r>
            <a:r>
              <a:rPr lang="en-US" dirty="0">
                <a:solidFill>
                  <a:srgbClr val="0070C0"/>
                </a:solidFill>
              </a:rPr>
              <a:t>R</a:t>
            </a:r>
            <a:r>
              <a:rPr lang="en-US" dirty="0" smtClean="0">
                <a:solidFill>
                  <a:srgbClr val="0070C0"/>
                </a:solidFill>
              </a:rPr>
              <a:t>educed changeover time </a:t>
            </a:r>
            <a:r>
              <a:rPr lang="en-US" dirty="0">
                <a:solidFill>
                  <a:srgbClr val="0070C0"/>
                </a:solidFill>
              </a:rPr>
              <a:t>and implementing advanced communication systems</a:t>
            </a:r>
            <a:r>
              <a:rPr lang="en-US" sz="1400" dirty="0"/>
              <a:t>.</a:t>
            </a:r>
          </a:p>
          <a:p>
            <a:pPr lvl="1"/>
            <a:endParaRPr lang="en-US" dirty="0"/>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11</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339">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339">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339">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3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44600" y="457200"/>
            <a:ext cx="10464800" cy="939800"/>
          </a:xfrm>
        </p:spPr>
        <p:txBody>
          <a:bodyPr/>
          <a:lstStyle/>
          <a:p>
            <a:r>
              <a:rPr lang="en-US"/>
              <a:t>Quality Assurance and Total Quality Management</a:t>
            </a:r>
          </a:p>
        </p:txBody>
      </p:sp>
      <p:sp>
        <p:nvSpPr>
          <p:cNvPr id="15363" name="Content Placeholder 2"/>
          <p:cNvSpPr>
            <a:spLocks noGrp="1"/>
          </p:cNvSpPr>
          <p:nvPr>
            <p:ph idx="1"/>
          </p:nvPr>
        </p:nvSpPr>
        <p:spPr bwMode="auto">
          <a:xfrm>
            <a:off x="711200" y="1828800"/>
            <a:ext cx="11703050" cy="6435725"/>
          </a:xfrm>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65" charset="0"/>
              <a:buChar char="•"/>
            </a:pPr>
            <a:endParaRPr lang="en-US" dirty="0"/>
          </a:p>
          <a:p>
            <a:pPr>
              <a:buFont typeface="Arial" pitchFamily="-65" charset="0"/>
              <a:buChar char="•"/>
            </a:pPr>
            <a:r>
              <a:rPr lang="en-US" dirty="0">
                <a:solidFill>
                  <a:schemeClr val="bg1"/>
                </a:solidFill>
              </a:rPr>
              <a:t>Product quality affects marketability and customer satisfaction </a:t>
            </a:r>
          </a:p>
          <a:p>
            <a:pPr>
              <a:buFont typeface="Arial" pitchFamily="-65" charset="0"/>
              <a:buChar char="•"/>
            </a:pPr>
            <a:r>
              <a:rPr lang="en-US" dirty="0">
                <a:solidFill>
                  <a:schemeClr val="bg1"/>
                </a:solidFill>
              </a:rPr>
              <a:t>Quality Assurance (QA) is now part of the concurrent engineering process and is built into every stage of the manufacturing process </a:t>
            </a:r>
          </a:p>
          <a:p>
            <a:pPr>
              <a:buFont typeface="Arial" pitchFamily="-65" charset="0"/>
              <a:buChar char="•"/>
            </a:pPr>
            <a:r>
              <a:rPr lang="en-US" dirty="0">
                <a:solidFill>
                  <a:schemeClr val="bg1"/>
                </a:solidFill>
              </a:rPr>
              <a:t>Total Quality Management (TQM) and QA are the responsibility of everyone involved in the design and manufacturing of a product </a:t>
            </a:r>
          </a:p>
          <a:p>
            <a:pPr>
              <a:buFont typeface="Arial" pitchFamily="-65" charset="0"/>
              <a:buChar char="•"/>
            </a:pPr>
            <a:r>
              <a:rPr lang="en-US" dirty="0" smtClean="0">
                <a:solidFill>
                  <a:schemeClr val="bg1"/>
                </a:solidFill>
              </a:rPr>
              <a:t>Product </a:t>
            </a:r>
            <a:r>
              <a:rPr lang="en-US" dirty="0">
                <a:solidFill>
                  <a:schemeClr val="bg1"/>
                </a:solidFill>
              </a:rPr>
              <a:t>liability </a:t>
            </a:r>
            <a:r>
              <a:rPr lang="en-US" dirty="0" smtClean="0">
                <a:solidFill>
                  <a:schemeClr val="bg1"/>
                </a:solidFill>
              </a:rPr>
              <a:t>– consequence of using a product that has malfunctioned, causing bodily injury, or even death, and the financial loss to a person as well as the organization manufacturing the product.</a:t>
            </a:r>
            <a:endParaRPr lang="en-US" dirty="0">
              <a:solidFill>
                <a:schemeClr val="bg1"/>
              </a:solidFill>
            </a:endParaRPr>
          </a:p>
          <a:p>
            <a:pPr>
              <a:buFont typeface="Arial" pitchFamily="-65" charset="0"/>
              <a:buChar char="•"/>
            </a:pPr>
            <a:endParaRPr lang="en-US" dirty="0"/>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12</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320800" y="457200"/>
            <a:ext cx="10464800" cy="939800"/>
          </a:xfrm>
        </p:spPr>
        <p:txBody>
          <a:bodyPr/>
          <a:lstStyle/>
          <a:p>
            <a:r>
              <a:rPr lang="en-US"/>
              <a:t>Manufacturing Cost and Global Competitiveness</a:t>
            </a:r>
          </a:p>
        </p:txBody>
      </p:sp>
      <p:sp>
        <p:nvSpPr>
          <p:cNvPr id="28675"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itchFamily="-65" charset="0"/>
              <a:buChar char="•"/>
            </a:pPr>
            <a:endParaRPr lang="en-US" dirty="0"/>
          </a:p>
          <a:p>
            <a:pPr>
              <a:buFont typeface="Arial" pitchFamily="-65" charset="0"/>
              <a:buChar char="•"/>
            </a:pPr>
            <a:r>
              <a:rPr lang="en-US" dirty="0"/>
              <a:t>Manufacturing cost </a:t>
            </a:r>
          </a:p>
          <a:p>
            <a:pPr lvl="1">
              <a:spcBef>
                <a:spcPts val="1200"/>
              </a:spcBef>
            </a:pPr>
            <a:r>
              <a:rPr lang="en-US" dirty="0"/>
              <a:t>~40% of product selling price </a:t>
            </a:r>
          </a:p>
          <a:p>
            <a:pPr lvl="1">
              <a:spcBef>
                <a:spcPts val="1200"/>
              </a:spcBef>
            </a:pPr>
            <a:r>
              <a:rPr lang="en-US" dirty="0"/>
              <a:t>Includes cost of materials, tooling and labor, as well fixed and capital costs </a:t>
            </a:r>
          </a:p>
          <a:p>
            <a:pPr lvl="1">
              <a:spcBef>
                <a:spcPts val="1200"/>
              </a:spcBef>
            </a:pPr>
            <a:r>
              <a:rPr lang="en-US" dirty="0"/>
              <a:t>Can be minimized by optimizing design, least cost material, while maintaining the intended function and characteristics, and materials substitution. </a:t>
            </a:r>
          </a:p>
          <a:p>
            <a:pPr>
              <a:buFont typeface="Arial" pitchFamily="-65" charset="0"/>
              <a:buChar char="•"/>
            </a:pPr>
            <a:r>
              <a:rPr lang="en-US" dirty="0"/>
              <a:t>Global competitiveness impacts manufacturing </a:t>
            </a:r>
          </a:p>
          <a:p>
            <a:pPr lvl="1">
              <a:spcBef>
                <a:spcPts val="1200"/>
              </a:spcBef>
            </a:pPr>
            <a:r>
              <a:rPr lang="en-US" dirty="0"/>
              <a:t>Markets become multinational and dynamic </a:t>
            </a:r>
          </a:p>
          <a:p>
            <a:pPr lvl="1">
              <a:spcBef>
                <a:spcPts val="1200"/>
              </a:spcBef>
            </a:pPr>
            <a:r>
              <a:rPr lang="en-US" dirty="0" smtClean="0"/>
              <a:t>Demand </a:t>
            </a:r>
            <a:r>
              <a:rPr lang="en-US" dirty="0"/>
              <a:t>for high-quality, low-cost and timely delivery </a:t>
            </a:r>
          </a:p>
          <a:p>
            <a:pPr lvl="1">
              <a:spcBef>
                <a:spcPts val="1200"/>
              </a:spcBef>
            </a:pPr>
            <a:r>
              <a:rPr lang="en-US" dirty="0"/>
              <a:t>Increased product variety, complexity and shorter product life cycle </a:t>
            </a:r>
          </a:p>
          <a:p>
            <a:pPr>
              <a:buFont typeface="Arial" pitchFamily="-65" charset="0"/>
              <a:buChar char="•"/>
            </a:pPr>
            <a:r>
              <a:rPr lang="en-US" dirty="0"/>
              <a:t>Wide disparity in manufacturing labor cost leads to outsourcing </a:t>
            </a:r>
          </a:p>
          <a:p>
            <a:pPr>
              <a:buFont typeface="Arial" pitchFamily="-65" charset="0"/>
              <a:buNone/>
            </a:pPr>
            <a:r>
              <a:rPr lang="en-US" b="1" dirty="0">
                <a:solidFill>
                  <a:schemeClr val="bg1"/>
                </a:solidFill>
              </a:rPr>
              <a:t>Outsourcing</a:t>
            </a:r>
            <a:r>
              <a:rPr lang="en-US" dirty="0">
                <a:solidFill>
                  <a:schemeClr val="bg1"/>
                </a:solidFill>
              </a:rPr>
              <a:t> – a practice of taking internal company activities and paying outside firm to perform them. </a:t>
            </a:r>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13</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67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67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67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867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86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t>General Trend in Manufacturing</a:t>
            </a:r>
          </a:p>
        </p:txBody>
      </p:sp>
      <p:sp>
        <p:nvSpPr>
          <p:cNvPr id="17411"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65" charset="0"/>
              <a:buChar char="•"/>
            </a:pPr>
            <a:endParaRPr lang="en-US" dirty="0"/>
          </a:p>
          <a:p>
            <a:pPr>
              <a:spcBef>
                <a:spcPct val="0"/>
              </a:spcBef>
              <a:buFont typeface="Arial" pitchFamily="-65" charset="0"/>
              <a:buChar char="•"/>
            </a:pPr>
            <a:r>
              <a:rPr lang="en-US" b="1" dirty="0">
                <a:solidFill>
                  <a:schemeClr val="bg1"/>
                </a:solidFill>
              </a:rPr>
              <a:t>Better Materials </a:t>
            </a:r>
          </a:p>
          <a:p>
            <a:pPr>
              <a:spcBef>
                <a:spcPct val="0"/>
              </a:spcBef>
              <a:buFont typeface="Arial" pitchFamily="-65" charset="0"/>
              <a:buChar char="•"/>
            </a:pPr>
            <a:endParaRPr lang="en-US" dirty="0">
              <a:solidFill>
                <a:schemeClr val="bg1"/>
              </a:solidFill>
            </a:endParaRPr>
          </a:p>
          <a:p>
            <a:pPr lvl="1">
              <a:spcBef>
                <a:spcPct val="0"/>
              </a:spcBef>
              <a:buFont typeface="Arial" pitchFamily="-65" charset="0"/>
              <a:buChar char="•"/>
            </a:pPr>
            <a:r>
              <a:rPr lang="en-US" dirty="0">
                <a:solidFill>
                  <a:schemeClr val="bg1"/>
                </a:solidFill>
              </a:rPr>
              <a:t>Better control of composition, purity, and defects to enhance their overall properties, manufacturing characteristics, reliability, and service life while keeping cost low </a:t>
            </a:r>
          </a:p>
          <a:p>
            <a:pPr>
              <a:spcBef>
                <a:spcPct val="0"/>
              </a:spcBef>
              <a:buFont typeface="Arial" pitchFamily="-65" charset="0"/>
              <a:buChar char="•"/>
            </a:pPr>
            <a:endParaRPr lang="en-US" dirty="0">
              <a:solidFill>
                <a:schemeClr val="bg1"/>
              </a:solidFill>
            </a:endParaRPr>
          </a:p>
          <a:p>
            <a:pPr lvl="1">
              <a:spcBef>
                <a:spcPct val="0"/>
              </a:spcBef>
              <a:buFont typeface="Arial" pitchFamily="-65" charset="0"/>
              <a:buChar char="•"/>
            </a:pPr>
            <a:r>
              <a:rPr lang="en-US" dirty="0">
                <a:solidFill>
                  <a:schemeClr val="bg1"/>
                </a:solidFill>
              </a:rPr>
              <a:t>Better recyclability, and higher strength-, stiffness-to-weight ratio materials due to concerns over energy and material saving </a:t>
            </a:r>
          </a:p>
          <a:p>
            <a:pPr>
              <a:spcBef>
                <a:spcPct val="0"/>
              </a:spcBef>
              <a:buFont typeface="Arial" pitchFamily="-65" charset="0"/>
              <a:buChar char="•"/>
            </a:pPr>
            <a:endParaRPr lang="en-US" dirty="0">
              <a:solidFill>
                <a:schemeClr val="bg1"/>
              </a:solidFill>
            </a:endParaRPr>
          </a:p>
          <a:p>
            <a:pPr>
              <a:spcBef>
                <a:spcPct val="0"/>
              </a:spcBef>
              <a:buFont typeface="Arial" pitchFamily="-65" charset="0"/>
              <a:buChar char="•"/>
            </a:pPr>
            <a:r>
              <a:rPr lang="en-US" b="1" dirty="0">
                <a:solidFill>
                  <a:schemeClr val="bg1"/>
                </a:solidFill>
              </a:rPr>
              <a:t>Better tool, die and mold materials </a:t>
            </a:r>
            <a:r>
              <a:rPr lang="en-US" dirty="0">
                <a:solidFill>
                  <a:schemeClr val="bg1"/>
                </a:solidFill>
              </a:rPr>
              <a:t>with better resistance to process variable, thus higher efficiency and economics of manufacturing processes </a:t>
            </a:r>
          </a:p>
          <a:p>
            <a:pPr>
              <a:spcBef>
                <a:spcPct val="0"/>
              </a:spcBef>
              <a:buFont typeface="Arial" pitchFamily="-65" charset="0"/>
              <a:buChar char="•"/>
            </a:pPr>
            <a:endParaRPr lang="en-US" dirty="0">
              <a:solidFill>
                <a:schemeClr val="bg1"/>
              </a:solidFill>
            </a:endParaRPr>
          </a:p>
          <a:p>
            <a:pPr>
              <a:spcBef>
                <a:spcPct val="0"/>
              </a:spcBef>
              <a:buFont typeface="Arial" pitchFamily="-65" charset="0"/>
              <a:buChar char="•"/>
            </a:pPr>
            <a:r>
              <a:rPr lang="en-US" b="1" dirty="0">
                <a:solidFill>
                  <a:schemeClr val="bg1"/>
                </a:solidFill>
              </a:rPr>
              <a:t>Improved efficiency and reliability </a:t>
            </a:r>
            <a:r>
              <a:rPr lang="en-US" dirty="0">
                <a:solidFill>
                  <a:schemeClr val="bg1"/>
                </a:solidFill>
              </a:rPr>
              <a:t>of all manufacturing processes, equipment and systems due to continuing development in computers, controls, industrial robots, automated inspection, handling and assembly, and sensor technology </a:t>
            </a:r>
          </a:p>
          <a:p>
            <a:pPr>
              <a:buFont typeface="Arial" pitchFamily="-65" charset="0"/>
              <a:buChar char="•"/>
            </a:pPr>
            <a:endParaRPr lang="en-US" dirty="0"/>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14</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t>Summary</a:t>
            </a:r>
          </a:p>
        </p:txBody>
      </p:sp>
      <p:sp>
        <p:nvSpPr>
          <p:cNvPr id="31747"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itchFamily="-65" charset="0"/>
              <a:buChar char="•"/>
            </a:pPr>
            <a:r>
              <a:rPr lang="en-US" dirty="0" smtClean="0">
                <a:solidFill>
                  <a:schemeClr val="bg1"/>
                </a:solidFill>
              </a:rPr>
              <a:t>Manufacturing and its importance to economy</a:t>
            </a:r>
          </a:p>
          <a:p>
            <a:pPr>
              <a:buFont typeface="Arial" pitchFamily="-65" charset="0"/>
              <a:buChar char="•"/>
            </a:pPr>
            <a:r>
              <a:rPr lang="en-US" dirty="0">
                <a:solidFill>
                  <a:schemeClr val="bg1"/>
                </a:solidFill>
              </a:rPr>
              <a:t>Concurrent Engineering</a:t>
            </a:r>
          </a:p>
          <a:p>
            <a:pPr>
              <a:buFont typeface="Arial" pitchFamily="-65" charset="0"/>
              <a:buChar char="•"/>
            </a:pPr>
            <a:r>
              <a:rPr lang="en-US" dirty="0">
                <a:solidFill>
                  <a:schemeClr val="bg1"/>
                </a:solidFill>
              </a:rPr>
              <a:t>Design for Manufacturing, Assembly, Disassembly, Service</a:t>
            </a:r>
          </a:p>
          <a:p>
            <a:pPr>
              <a:buFont typeface="Arial" pitchFamily="-65" charset="0"/>
              <a:buChar char="•"/>
            </a:pPr>
            <a:r>
              <a:rPr lang="en-US" dirty="0">
                <a:solidFill>
                  <a:schemeClr val="bg1"/>
                </a:solidFill>
              </a:rPr>
              <a:t>Green Design, Sustainable Manufacturing, Product Life Cycle</a:t>
            </a:r>
          </a:p>
          <a:p>
            <a:pPr>
              <a:buFont typeface="Arial" pitchFamily="-65" charset="0"/>
              <a:buChar char="•"/>
            </a:pPr>
            <a:r>
              <a:rPr lang="en-US" dirty="0">
                <a:solidFill>
                  <a:schemeClr val="bg1"/>
                </a:solidFill>
              </a:rPr>
              <a:t>Materials Selection, Process Selection</a:t>
            </a:r>
          </a:p>
          <a:p>
            <a:pPr>
              <a:buFont typeface="Arial" pitchFamily="-65" charset="0"/>
              <a:buChar char="•"/>
            </a:pPr>
            <a:r>
              <a:rPr lang="en-US" dirty="0">
                <a:solidFill>
                  <a:schemeClr val="bg1"/>
                </a:solidFill>
              </a:rPr>
              <a:t>Computer Integrated Manufacturing</a:t>
            </a:r>
          </a:p>
          <a:p>
            <a:pPr>
              <a:buFont typeface="Arial" pitchFamily="-65" charset="0"/>
              <a:buChar char="•"/>
            </a:pPr>
            <a:r>
              <a:rPr lang="en-US" dirty="0">
                <a:solidFill>
                  <a:schemeClr val="bg1"/>
                </a:solidFill>
              </a:rPr>
              <a:t>Lean Production, Agile Manufacturing</a:t>
            </a:r>
          </a:p>
          <a:p>
            <a:pPr>
              <a:buFont typeface="Arial" pitchFamily="-65" charset="0"/>
              <a:buChar char="•"/>
            </a:pPr>
            <a:r>
              <a:rPr lang="en-US" dirty="0">
                <a:solidFill>
                  <a:schemeClr val="bg1"/>
                </a:solidFill>
              </a:rPr>
              <a:t>Quality Control, Total Quality Assurance</a:t>
            </a:r>
          </a:p>
          <a:p>
            <a:pPr>
              <a:buFont typeface="Arial" pitchFamily="-65" charset="0"/>
              <a:buChar char="•"/>
            </a:pPr>
            <a:r>
              <a:rPr lang="en-US" dirty="0">
                <a:solidFill>
                  <a:schemeClr val="bg1"/>
                </a:solidFill>
              </a:rPr>
              <a:t>Manufacturing Cost, Global </a:t>
            </a:r>
            <a:r>
              <a:rPr lang="en-US" dirty="0" smtClean="0">
                <a:solidFill>
                  <a:schemeClr val="bg1"/>
                </a:solidFill>
              </a:rPr>
              <a:t>Competitiveness, Outsourcing</a:t>
            </a:r>
            <a:endParaRPr lang="en-US" dirty="0">
              <a:solidFill>
                <a:schemeClr val="bg1"/>
              </a:solidFill>
            </a:endParaRPr>
          </a:p>
          <a:p>
            <a:pPr>
              <a:buFont typeface="Arial" pitchFamily="-65" charset="0"/>
              <a:buNone/>
            </a:pPr>
            <a:endParaRPr lang="en-US" dirty="0"/>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15</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Quiz</a:t>
            </a:r>
            <a:endParaRPr lang="en-US" dirty="0"/>
          </a:p>
        </p:txBody>
      </p:sp>
      <p:sp>
        <p:nvSpPr>
          <p:cNvPr id="3" name="Content Placeholder 2"/>
          <p:cNvSpPr>
            <a:spLocks noGrp="1"/>
          </p:cNvSpPr>
          <p:nvPr>
            <p:ph idx="1"/>
          </p:nvPr>
        </p:nvSpPr>
        <p:spPr/>
        <p:txBody>
          <a:bodyPr/>
          <a:lstStyle/>
          <a:p>
            <a:r>
              <a:rPr lang="en-US" dirty="0" smtClean="0"/>
              <a:t>One one-plot, draw engineering stress-strain curve and true stress- strain curve of a ductile metal (e.g., Al)</a:t>
            </a:r>
          </a:p>
          <a:p>
            <a:pPr lvl="1"/>
            <a:r>
              <a:rPr lang="en-US" dirty="0" smtClean="0"/>
              <a:t>Label Young’s modulus, ultimate tensile strength, toughness, yield strength</a:t>
            </a:r>
          </a:p>
          <a:p>
            <a:r>
              <a:rPr lang="en-US" dirty="0" smtClean="0"/>
              <a:t>Answer:</a:t>
            </a:r>
          </a:p>
          <a:p>
            <a:pPr lvl="1"/>
            <a:r>
              <a:rPr lang="en-US" dirty="0" smtClean="0"/>
              <a:t>How does temperature affect the strength of a metal?</a:t>
            </a:r>
          </a:p>
          <a:p>
            <a:pPr lvl="1"/>
            <a:r>
              <a:rPr lang="en-US" dirty="0" smtClean="0"/>
              <a:t>How does the strain rate affect the strength of a metal?</a:t>
            </a:r>
            <a:endParaRPr lang="en-US" dirty="0"/>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16</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Tree>
    <p:extLst>
      <p:ext uri="{BB962C8B-B14F-4D97-AF65-F5344CB8AC3E}">
        <p14:creationId xmlns:p14="http://schemas.microsoft.com/office/powerpoint/2010/main" val="276475681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t>Factors affecting Process Selection</a:t>
            </a:r>
          </a:p>
        </p:txBody>
      </p:sp>
      <p:sp>
        <p:nvSpPr>
          <p:cNvPr id="20483" name="Content Placeholder 2"/>
          <p:cNvSpPr>
            <a:spLocks noGrp="1"/>
          </p:cNvSpPr>
          <p:nvPr>
            <p:ph idx="1"/>
          </p:nvPr>
        </p:nvSpPr>
        <p:spPr bwMode="auto">
          <a:xfrm>
            <a:off x="406400" y="1371600"/>
            <a:ext cx="5334000" cy="6435725"/>
          </a:xfrm>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65" charset="0"/>
              <a:buChar char="•"/>
            </a:pPr>
            <a:r>
              <a:rPr lang="en-US"/>
              <a:t>Component/part shape</a:t>
            </a:r>
          </a:p>
          <a:p>
            <a:pPr>
              <a:buFont typeface="Arial" pitchFamily="-65" charset="0"/>
              <a:buChar char="•"/>
            </a:pPr>
            <a:r>
              <a:rPr lang="en-US"/>
              <a:t>Materials characteristics – castability, formability, machinability, weldability, etc</a:t>
            </a:r>
          </a:p>
          <a:p>
            <a:pPr>
              <a:buFont typeface="Arial" pitchFamily="-65" charset="0"/>
              <a:buChar char="•"/>
            </a:pPr>
            <a:r>
              <a:rPr lang="en-US"/>
              <a:t>Part size and dimensional accuracy</a:t>
            </a:r>
          </a:p>
          <a:p>
            <a:pPr>
              <a:buFont typeface="Arial" pitchFamily="-65" charset="0"/>
              <a:buChar char="•"/>
            </a:pPr>
            <a:r>
              <a:rPr lang="en-US"/>
              <a:t>Manufacturing and operational cost</a:t>
            </a:r>
          </a:p>
        </p:txBody>
      </p:sp>
      <p:sp>
        <p:nvSpPr>
          <p:cNvPr id="20484" name="Rectangle 2"/>
          <p:cNvSpPr>
            <a:spLocks/>
          </p:cNvSpPr>
          <p:nvPr/>
        </p:nvSpPr>
        <p:spPr bwMode="auto">
          <a:xfrm>
            <a:off x="6731000" y="8458200"/>
            <a:ext cx="5943600" cy="1016000"/>
          </a:xfrm>
          <a:prstGeom prst="rect">
            <a:avLst/>
          </a:prstGeom>
          <a:noFill/>
          <a:ln w="9525">
            <a:noFill/>
            <a:miter lim="800000"/>
            <a:headEnd/>
            <a:tailEnd/>
          </a:ln>
        </p:spPr>
        <p:txBody>
          <a:bodyPr lIns="0" tIns="0" rIns="0" bIns="0" anchor="ctr">
            <a:prstTxWarp prst="textNoShape">
              <a:avLst/>
            </a:prstTxWarp>
          </a:bodyPr>
          <a:lstStyle/>
          <a:p>
            <a:pPr algn="just"/>
            <a:r>
              <a:rPr lang="en-US" sz="1800">
                <a:solidFill>
                  <a:srgbClr val="000000"/>
                </a:solidFill>
                <a:ea typeface="Gill Sans" pitchFamily="-65" charset="0"/>
                <a:cs typeface="Gill Sans" pitchFamily="-65" charset="0"/>
              </a:rPr>
              <a:t>FIGURE 1.7   Illustration of the range of common sizes of parts and the capabilities of manufacturing processes in producing these parts. </a:t>
            </a:r>
          </a:p>
        </p:txBody>
      </p:sp>
      <p:pic>
        <p:nvPicPr>
          <p:cNvPr id="20485" name="Picture 3"/>
          <p:cNvPicPr>
            <a:picLocks noChangeAspect="1" noChangeArrowheads="1"/>
          </p:cNvPicPr>
          <p:nvPr/>
        </p:nvPicPr>
        <p:blipFill>
          <a:blip r:embed="rId2"/>
          <a:srcRect/>
          <a:stretch>
            <a:fillRect/>
          </a:stretch>
        </p:blipFill>
        <p:spPr bwMode="auto">
          <a:xfrm>
            <a:off x="5724525" y="1371600"/>
            <a:ext cx="7178675" cy="708660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r>
              <a:rPr lang="en-US" smtClean="0"/>
              <a:t>4/2</a:t>
            </a:r>
            <a:endParaRPr lang="en-US"/>
          </a:p>
        </p:txBody>
      </p:sp>
      <p:sp>
        <p:nvSpPr>
          <p:cNvPr id="7" name="Slide Number Placeholder 6"/>
          <p:cNvSpPr>
            <a:spLocks noGrp="1"/>
          </p:cNvSpPr>
          <p:nvPr>
            <p:ph type="sldNum" sz="quarter" idx="11"/>
          </p:nvPr>
        </p:nvSpPr>
        <p:spPr/>
        <p:txBody>
          <a:bodyPr/>
          <a:lstStyle/>
          <a:p>
            <a:fld id="{5B40BF70-03FB-5848-82B3-B3B4423ACE7A}" type="slidenum">
              <a:rPr lang="en-US" smtClean="0"/>
              <a:pPr/>
              <a:t>17</a:t>
            </a:fld>
            <a:endParaRPr lang="en-US"/>
          </a:p>
        </p:txBody>
      </p:sp>
      <p:sp>
        <p:nvSpPr>
          <p:cNvPr id="8" name="Footer Placeholder 7"/>
          <p:cNvSpPr>
            <a:spLocks noGrp="1"/>
          </p:cNvSpPr>
          <p:nvPr>
            <p:ph type="ftr" sz="quarter" idx="12"/>
          </p:nvPr>
        </p:nvSpPr>
        <p:spPr/>
        <p:txBody>
          <a:bodyPr/>
          <a:lstStyle/>
          <a:p>
            <a:r>
              <a:rPr lang="en-US" smtClean="0"/>
              <a:t>ME355 Spring 2014</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473200" y="381000"/>
            <a:ext cx="10464800" cy="939800"/>
          </a:xfrm>
        </p:spPr>
        <p:txBody>
          <a:bodyPr/>
          <a:lstStyle/>
          <a:p>
            <a:r>
              <a:rPr lang="en-US" dirty="0" smtClean="0"/>
              <a:t>Concurrent Engineering		</a:t>
            </a:r>
            <a:endParaRPr lang="en-US" dirty="0"/>
          </a:p>
        </p:txBody>
      </p:sp>
      <p:sp>
        <p:nvSpPr>
          <p:cNvPr id="6147" name="Content Placeholder 2"/>
          <p:cNvSpPr>
            <a:spLocks noGrp="1"/>
          </p:cNvSpPr>
          <p:nvPr>
            <p:ph idx="1"/>
          </p:nvPr>
        </p:nvSpPr>
        <p:spPr bwMode="auto">
          <a:xfrm>
            <a:off x="330200" y="1773238"/>
            <a:ext cx="5486400" cy="7772400"/>
          </a:xfrm>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65" charset="0"/>
              <a:buChar char="•"/>
            </a:pPr>
            <a:r>
              <a:rPr lang="en-US"/>
              <a:t>Sequential Process</a:t>
            </a:r>
          </a:p>
          <a:p>
            <a:pPr lvl="1"/>
            <a:r>
              <a:rPr lang="en-US"/>
              <a:t>Design -&gt;Manufacturing</a:t>
            </a:r>
          </a:p>
          <a:p>
            <a:pPr lvl="1"/>
            <a:r>
              <a:rPr lang="en-US"/>
              <a:t>Waste resource, waste time</a:t>
            </a:r>
          </a:p>
          <a:p>
            <a:pPr>
              <a:buFont typeface="Arial" pitchFamily="-65" charset="0"/>
              <a:buChar char="•"/>
            </a:pPr>
            <a:r>
              <a:rPr lang="en-US"/>
              <a:t>Concurrent Process</a:t>
            </a:r>
          </a:p>
          <a:p>
            <a:pPr lvl="1"/>
            <a:r>
              <a:rPr lang="en-US"/>
              <a:t>All disciplines are involved in the earliest stages of product design</a:t>
            </a:r>
          </a:p>
          <a:p>
            <a:pPr lvl="1"/>
            <a:r>
              <a:rPr lang="en-US"/>
              <a:t>Progress concurrently so iterations results in less wasted effort and time</a:t>
            </a:r>
          </a:p>
          <a:p>
            <a:pPr lvl="1"/>
            <a:r>
              <a:rPr lang="en-US"/>
              <a:t>Key to success: well-recognized </a:t>
            </a:r>
            <a:r>
              <a:rPr lang="en-US" u="sng"/>
              <a:t>communication </a:t>
            </a:r>
            <a:r>
              <a:rPr lang="en-US"/>
              <a:t>among and within disciplines</a:t>
            </a:r>
          </a:p>
          <a:p>
            <a:pPr lvl="2"/>
            <a:endParaRPr lang="en-US"/>
          </a:p>
          <a:p>
            <a:pPr lvl="1"/>
            <a:endParaRPr lang="en-US"/>
          </a:p>
        </p:txBody>
      </p:sp>
      <p:pic>
        <p:nvPicPr>
          <p:cNvPr id="6148" name="Picture 3"/>
          <p:cNvPicPr>
            <a:picLocks noChangeAspect="1" noChangeArrowheads="1"/>
          </p:cNvPicPr>
          <p:nvPr/>
        </p:nvPicPr>
        <p:blipFill>
          <a:blip r:embed="rId2"/>
          <a:srcRect/>
          <a:stretch>
            <a:fillRect/>
          </a:stretch>
        </p:blipFill>
        <p:spPr bwMode="auto">
          <a:xfrm>
            <a:off x="6273800" y="1524000"/>
            <a:ext cx="5632450" cy="6477000"/>
          </a:xfrm>
          <a:prstGeom prst="rect">
            <a:avLst/>
          </a:prstGeom>
          <a:noFill/>
          <a:ln w="9525">
            <a:noFill/>
            <a:miter lim="800000"/>
            <a:headEnd/>
            <a:tailEnd/>
          </a:ln>
        </p:spPr>
      </p:pic>
      <p:sp>
        <p:nvSpPr>
          <p:cNvPr id="6149" name="Rectangle 2"/>
          <p:cNvSpPr>
            <a:spLocks/>
          </p:cNvSpPr>
          <p:nvPr/>
        </p:nvSpPr>
        <p:spPr bwMode="auto">
          <a:xfrm>
            <a:off x="6303963" y="7696200"/>
            <a:ext cx="6096000" cy="2236788"/>
          </a:xfrm>
          <a:prstGeom prst="rect">
            <a:avLst/>
          </a:prstGeom>
          <a:noFill/>
          <a:ln w="9525">
            <a:noFill/>
            <a:miter lim="800000"/>
            <a:headEnd/>
            <a:tailEnd/>
          </a:ln>
        </p:spPr>
        <p:txBody>
          <a:bodyPr lIns="0" tIns="0" rIns="0" bIns="0" anchor="ctr">
            <a:prstTxWarp prst="textNoShape">
              <a:avLst/>
            </a:prstTxWarp>
          </a:bodyPr>
          <a:lstStyle/>
          <a:p>
            <a:pPr algn="just"/>
            <a:r>
              <a:rPr lang="en-US" sz="1400">
                <a:solidFill>
                  <a:srgbClr val="000000"/>
                </a:solidFill>
                <a:ea typeface="Gill Sans" pitchFamily="-65" charset="0"/>
                <a:cs typeface="Gill Sans" pitchFamily="-65" charset="0"/>
              </a:rPr>
              <a:t>FIGURE 1.3  (a) Chart showing various steps involved in designing and manufacturing a product. Depending on the complexity of the product and the type of materials used, the time span between the original concept and the marketing of a product may range from a few months to many years. (b) Chart showing general product flow, from market analysis to selling the product, and depicting concurrent engineering. </a:t>
            </a:r>
            <a:r>
              <a:rPr lang="en-US" sz="1400" i="1">
                <a:solidFill>
                  <a:srgbClr val="000000"/>
                </a:solidFill>
                <a:ea typeface="Gill Sans" pitchFamily="-65" charset="0"/>
                <a:cs typeface="Gill Sans" pitchFamily="-65" charset="0"/>
              </a:rPr>
              <a:t>Source:</a:t>
            </a:r>
            <a:r>
              <a:rPr lang="en-US" sz="1400">
                <a:solidFill>
                  <a:srgbClr val="000000"/>
                </a:solidFill>
                <a:ea typeface="Gill Sans" pitchFamily="-65" charset="0"/>
                <a:cs typeface="Gill Sans" pitchFamily="-65" charset="0"/>
              </a:rPr>
              <a:t> After S. Pugh.</a:t>
            </a:r>
          </a:p>
        </p:txBody>
      </p:sp>
      <p:sp>
        <p:nvSpPr>
          <p:cNvPr id="6" name="Date Placeholder 5"/>
          <p:cNvSpPr>
            <a:spLocks noGrp="1"/>
          </p:cNvSpPr>
          <p:nvPr>
            <p:ph type="dt" sz="half" idx="10"/>
          </p:nvPr>
        </p:nvSpPr>
        <p:spPr/>
        <p:txBody>
          <a:bodyPr/>
          <a:lstStyle/>
          <a:p>
            <a:r>
              <a:rPr lang="en-US" smtClean="0"/>
              <a:t>4/2</a:t>
            </a:r>
            <a:endParaRPr lang="en-US"/>
          </a:p>
        </p:txBody>
      </p:sp>
      <p:sp>
        <p:nvSpPr>
          <p:cNvPr id="7" name="Slide Number Placeholder 6"/>
          <p:cNvSpPr>
            <a:spLocks noGrp="1"/>
          </p:cNvSpPr>
          <p:nvPr>
            <p:ph type="sldNum" sz="quarter" idx="11"/>
          </p:nvPr>
        </p:nvSpPr>
        <p:spPr/>
        <p:txBody>
          <a:bodyPr/>
          <a:lstStyle/>
          <a:p>
            <a:fld id="{5B40BF70-03FB-5848-82B3-B3B4423ACE7A}" type="slidenum">
              <a:rPr lang="en-US" smtClean="0"/>
              <a:pPr/>
              <a:t>18</a:t>
            </a:fld>
            <a:endParaRPr lang="en-US"/>
          </a:p>
        </p:txBody>
      </p:sp>
      <p:sp>
        <p:nvSpPr>
          <p:cNvPr id="8" name="Footer Placeholder 7"/>
          <p:cNvSpPr>
            <a:spLocks noGrp="1"/>
          </p:cNvSpPr>
          <p:nvPr>
            <p:ph type="ftr" sz="quarter" idx="12"/>
          </p:nvPr>
        </p:nvSpPr>
        <p:spPr/>
        <p:txBody>
          <a:bodyPr/>
          <a:lstStyle/>
          <a:p>
            <a:r>
              <a:rPr lang="en-US" smtClean="0"/>
              <a:t>ME355 Spring 2014</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0" y="381000"/>
            <a:ext cx="10464800" cy="939800"/>
          </a:xfrm>
        </p:spPr>
        <p:txBody>
          <a:bodyPr/>
          <a:lstStyle/>
          <a:p>
            <a:r>
              <a:rPr lang="en-US" sz="4000" b="1" dirty="0" smtClean="0"/>
              <a:t>Survey Results on Prior Manufacturing Experience</a:t>
            </a:r>
            <a:endParaRPr lang="en-US" sz="4000" b="1" dirty="0"/>
          </a:p>
        </p:txBody>
      </p:sp>
      <p:sp>
        <p:nvSpPr>
          <p:cNvPr id="3" name="Content Placeholder 2"/>
          <p:cNvSpPr>
            <a:spLocks noGrp="1"/>
          </p:cNvSpPr>
          <p:nvPr>
            <p:ph idx="1"/>
          </p:nvPr>
        </p:nvSpPr>
        <p:spPr>
          <a:xfrm>
            <a:off x="711200" y="1828800"/>
            <a:ext cx="11703050" cy="6435725"/>
          </a:xfrm>
        </p:spPr>
        <p:txBody>
          <a:bodyPr/>
          <a:lstStyle/>
          <a:p>
            <a:r>
              <a:rPr lang="en-US" dirty="0" smtClean="0"/>
              <a:t>15 students – good amount of experience</a:t>
            </a:r>
          </a:p>
          <a:p>
            <a:pPr lvl="1"/>
            <a:r>
              <a:rPr lang="en-US" sz="2400" dirty="0" smtClean="0"/>
              <a:t>Processes: casting/molding, CNC machining, Welding, cutting, drilling, </a:t>
            </a:r>
            <a:r>
              <a:rPr lang="en-US" sz="2400" dirty="0" err="1" smtClean="0"/>
              <a:t>waterjet</a:t>
            </a:r>
            <a:r>
              <a:rPr lang="en-US" sz="2400" dirty="0" smtClean="0"/>
              <a:t> …</a:t>
            </a:r>
          </a:p>
          <a:p>
            <a:pPr lvl="1"/>
            <a:r>
              <a:rPr lang="en-US" sz="2400" dirty="0" smtClean="0"/>
              <a:t>Jobs/interns at industry</a:t>
            </a:r>
          </a:p>
          <a:p>
            <a:pPr lvl="1"/>
            <a:r>
              <a:rPr lang="en-US" sz="2400" dirty="0" smtClean="0"/>
              <a:t>School teams/home projects: FSAE, UWHPS, high school robotics ….</a:t>
            </a:r>
          </a:p>
          <a:p>
            <a:pPr lvl="1"/>
            <a:r>
              <a:rPr lang="en-US" sz="2400" dirty="0" smtClean="0"/>
              <a:t>Materials: wood, </a:t>
            </a:r>
            <a:r>
              <a:rPr lang="en-US" sz="2400" dirty="0"/>
              <a:t>metals, composites</a:t>
            </a:r>
            <a:r>
              <a:rPr lang="en-US" sz="2400" dirty="0" smtClean="0"/>
              <a:t>, plastics…</a:t>
            </a:r>
          </a:p>
          <a:p>
            <a:pPr marL="762000" lvl="1" indent="0">
              <a:buNone/>
            </a:pPr>
            <a:r>
              <a:rPr lang="en-US" sz="2400" dirty="0" smtClean="0"/>
              <a:t>…..</a:t>
            </a:r>
          </a:p>
          <a:p>
            <a:r>
              <a:rPr lang="en-US" dirty="0" smtClean="0"/>
              <a:t>20 students – some limited machine shop experience </a:t>
            </a:r>
          </a:p>
          <a:p>
            <a:r>
              <a:rPr lang="en-US" dirty="0" smtClean="0"/>
              <a:t>7 students – some experience with wood working</a:t>
            </a:r>
          </a:p>
          <a:p>
            <a:r>
              <a:rPr lang="en-US" dirty="0" smtClean="0"/>
              <a:t>20 students – no experience</a:t>
            </a:r>
          </a:p>
          <a:p>
            <a:endParaRPr lang="en-US" dirty="0"/>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19</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Tree>
    <p:extLst>
      <p:ext uri="{BB962C8B-B14F-4D97-AF65-F5344CB8AC3E}">
        <p14:creationId xmlns:p14="http://schemas.microsoft.com/office/powerpoint/2010/main" val="329505761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General Terminology</a:t>
            </a:r>
            <a:endParaRPr lang="en-US" dirty="0"/>
          </a:p>
        </p:txBody>
      </p:sp>
      <p:sp>
        <p:nvSpPr>
          <p:cNvPr id="4099"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65" charset="0"/>
              <a:buChar char="•"/>
            </a:pPr>
            <a:r>
              <a:rPr lang="en-US" dirty="0">
                <a:solidFill>
                  <a:schemeClr val="bg1"/>
                </a:solidFill>
              </a:rPr>
              <a:t>Manufacturing</a:t>
            </a:r>
            <a:endParaRPr lang="en-US" dirty="0" smtClean="0">
              <a:solidFill>
                <a:schemeClr val="bg1"/>
              </a:solidFill>
            </a:endParaRPr>
          </a:p>
          <a:p>
            <a:pPr>
              <a:buFont typeface="Arial" pitchFamily="-65" charset="0"/>
              <a:buChar char="•"/>
            </a:pPr>
            <a:r>
              <a:rPr lang="en-US" dirty="0" smtClean="0">
                <a:solidFill>
                  <a:schemeClr val="bg1"/>
                </a:solidFill>
              </a:rPr>
              <a:t>Concurrent </a:t>
            </a:r>
            <a:r>
              <a:rPr lang="en-US" dirty="0">
                <a:solidFill>
                  <a:schemeClr val="bg1"/>
                </a:solidFill>
              </a:rPr>
              <a:t>Engineering</a:t>
            </a:r>
          </a:p>
          <a:p>
            <a:pPr>
              <a:buFont typeface="Arial" pitchFamily="-65" charset="0"/>
              <a:buChar char="•"/>
            </a:pPr>
            <a:r>
              <a:rPr lang="en-US" dirty="0">
                <a:solidFill>
                  <a:schemeClr val="bg1"/>
                </a:solidFill>
              </a:rPr>
              <a:t>Design for Manufacturing, Assembly, Disassembly, Service</a:t>
            </a:r>
          </a:p>
          <a:p>
            <a:pPr>
              <a:buFont typeface="Arial" pitchFamily="-65" charset="0"/>
              <a:buChar char="•"/>
            </a:pPr>
            <a:r>
              <a:rPr lang="en-US" dirty="0">
                <a:solidFill>
                  <a:schemeClr val="bg1"/>
                </a:solidFill>
              </a:rPr>
              <a:t>Green Design, Sustainable Manufacturing, Product Life Cycle</a:t>
            </a:r>
          </a:p>
          <a:p>
            <a:pPr>
              <a:buFont typeface="Arial" pitchFamily="-65" charset="0"/>
              <a:buChar char="•"/>
            </a:pPr>
            <a:r>
              <a:rPr lang="en-US" dirty="0">
                <a:solidFill>
                  <a:schemeClr val="bg1"/>
                </a:solidFill>
              </a:rPr>
              <a:t>Materials Selection, Process Selection</a:t>
            </a:r>
          </a:p>
          <a:p>
            <a:pPr>
              <a:buFont typeface="Arial" pitchFamily="-65" charset="0"/>
              <a:buChar char="•"/>
            </a:pPr>
            <a:r>
              <a:rPr lang="en-US" dirty="0">
                <a:solidFill>
                  <a:schemeClr val="bg1"/>
                </a:solidFill>
              </a:rPr>
              <a:t>Computer Integrated Manufacturing</a:t>
            </a:r>
          </a:p>
          <a:p>
            <a:pPr>
              <a:buFont typeface="Arial" pitchFamily="-65" charset="0"/>
              <a:buChar char="•"/>
            </a:pPr>
            <a:r>
              <a:rPr lang="en-US" dirty="0">
                <a:solidFill>
                  <a:schemeClr val="bg1"/>
                </a:solidFill>
              </a:rPr>
              <a:t>Lean Production, Agile Manufacturing</a:t>
            </a:r>
          </a:p>
          <a:p>
            <a:pPr>
              <a:buFont typeface="Arial" pitchFamily="-65" charset="0"/>
              <a:buChar char="•"/>
            </a:pPr>
            <a:r>
              <a:rPr lang="en-US" dirty="0">
                <a:solidFill>
                  <a:schemeClr val="bg1"/>
                </a:solidFill>
              </a:rPr>
              <a:t>Quality Control, Total Quality Assurance</a:t>
            </a:r>
          </a:p>
          <a:p>
            <a:pPr>
              <a:buFont typeface="Arial" pitchFamily="-65" charset="0"/>
              <a:buChar char="•"/>
            </a:pPr>
            <a:r>
              <a:rPr lang="en-US" dirty="0">
                <a:solidFill>
                  <a:schemeClr val="bg1"/>
                </a:solidFill>
              </a:rPr>
              <a:t>Manufacturing Cost, Global Competitiveness</a:t>
            </a:r>
          </a:p>
        </p:txBody>
      </p:sp>
      <p:sp>
        <p:nvSpPr>
          <p:cNvPr id="4" name="Date Placeholder 3"/>
          <p:cNvSpPr>
            <a:spLocks noGrp="1"/>
          </p:cNvSpPr>
          <p:nvPr>
            <p:ph type="dt" sz="half" idx="10"/>
          </p:nvPr>
        </p:nvSpPr>
        <p:spPr/>
        <p:txBody>
          <a:bodyPr/>
          <a:lstStyle/>
          <a:p>
            <a:r>
              <a:rPr lang="en-US" smtClean="0"/>
              <a:t>4/2</a:t>
            </a:r>
            <a:endParaRPr lang="en-US" dirty="0"/>
          </a:p>
        </p:txBody>
      </p:sp>
      <p:sp>
        <p:nvSpPr>
          <p:cNvPr id="5" name="Slide Number Placeholder 4"/>
          <p:cNvSpPr>
            <a:spLocks noGrp="1"/>
          </p:cNvSpPr>
          <p:nvPr>
            <p:ph type="sldNum" sz="quarter" idx="11"/>
          </p:nvPr>
        </p:nvSpPr>
        <p:spPr/>
        <p:txBody>
          <a:bodyPr/>
          <a:lstStyle/>
          <a:p>
            <a:fld id="{5B40BF70-03FB-5848-82B3-B3B4423ACE7A}" type="slidenum">
              <a:rPr lang="en-US" smtClean="0"/>
              <a:pPr/>
              <a:t>2</a:t>
            </a:fld>
            <a:endParaRPr lang="en-US" dirty="0"/>
          </a:p>
        </p:txBody>
      </p:sp>
      <p:sp>
        <p:nvSpPr>
          <p:cNvPr id="6" name="Footer Placeholder 5"/>
          <p:cNvSpPr>
            <a:spLocks noGrp="1"/>
          </p:cNvSpPr>
          <p:nvPr>
            <p:ph type="ftr" sz="quarter" idx="12"/>
          </p:nvPr>
        </p:nvSpPr>
        <p:spPr/>
        <p:txBody>
          <a:bodyPr/>
          <a:lstStyle/>
          <a:p>
            <a:r>
              <a:rPr lang="en-US" smtClean="0"/>
              <a:t>ME355 Spring 2014</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244600" y="533400"/>
            <a:ext cx="10464800" cy="939800"/>
          </a:xfrm>
        </p:spPr>
        <p:txBody>
          <a:bodyPr/>
          <a:lstStyle/>
          <a:p>
            <a:r>
              <a:rPr lang="en-US" dirty="0" smtClean="0"/>
              <a:t>Manufacturing</a:t>
            </a:r>
            <a:endParaRPr lang="en-US" dirty="0"/>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3</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
        <p:nvSpPr>
          <p:cNvPr id="8" name="Content Placeholder 2"/>
          <p:cNvSpPr>
            <a:spLocks noGrp="1"/>
          </p:cNvSpPr>
          <p:nvPr>
            <p:ph idx="1"/>
          </p:nvPr>
        </p:nvSpPr>
        <p:spPr bwMode="auto">
          <a:xfrm>
            <a:off x="711200" y="2057400"/>
            <a:ext cx="11703050" cy="64357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itchFamily="-65" charset="0"/>
              <a:buChar char="•"/>
            </a:pPr>
            <a:r>
              <a:rPr lang="en-US" dirty="0">
                <a:solidFill>
                  <a:schemeClr val="bg1"/>
                </a:solidFill>
              </a:rPr>
              <a:t>The process of converting raw materials into products; encompasses the deign and manufacturing of goods using various production methods and techniques.</a:t>
            </a:r>
          </a:p>
          <a:p>
            <a:pPr>
              <a:buFont typeface="Arial" pitchFamily="-65" charset="0"/>
              <a:buChar char="•"/>
            </a:pPr>
            <a:r>
              <a:rPr lang="en-US" dirty="0">
                <a:solidFill>
                  <a:schemeClr val="bg1"/>
                </a:solidFill>
              </a:rPr>
              <a:t>~ came from Latin “</a:t>
            </a:r>
            <a:r>
              <a:rPr lang="en-US" dirty="0" err="1">
                <a:solidFill>
                  <a:schemeClr val="bg1"/>
                </a:solidFill>
              </a:rPr>
              <a:t>manu</a:t>
            </a:r>
            <a:r>
              <a:rPr lang="en-US" dirty="0">
                <a:solidFill>
                  <a:schemeClr val="bg1"/>
                </a:solidFill>
              </a:rPr>
              <a:t> </a:t>
            </a:r>
            <a:r>
              <a:rPr lang="en-US" dirty="0" err="1">
                <a:solidFill>
                  <a:schemeClr val="bg1"/>
                </a:solidFill>
              </a:rPr>
              <a:t>factus</a:t>
            </a:r>
            <a:r>
              <a:rPr lang="en-US" dirty="0">
                <a:solidFill>
                  <a:schemeClr val="bg1"/>
                </a:solidFill>
              </a:rPr>
              <a:t>” – made by hand</a:t>
            </a:r>
          </a:p>
          <a:p>
            <a:pPr>
              <a:buFont typeface="Arial" pitchFamily="-65" charset="0"/>
              <a:buChar char="•"/>
            </a:pPr>
            <a:r>
              <a:rPr lang="en-US" dirty="0">
                <a:solidFill>
                  <a:schemeClr val="bg1"/>
                </a:solidFill>
              </a:rPr>
              <a:t>Interchangeably used with “production”</a:t>
            </a:r>
          </a:p>
          <a:p>
            <a:pPr>
              <a:buFont typeface="Arial" pitchFamily="-65" charset="0"/>
              <a:buChar char="•"/>
            </a:pPr>
            <a:r>
              <a:rPr lang="en-US" dirty="0">
                <a:solidFill>
                  <a:schemeClr val="bg1"/>
                </a:solidFill>
              </a:rPr>
              <a:t>Manufactured item has monetary worth (added value) than raw materials</a:t>
            </a:r>
          </a:p>
          <a:p>
            <a:pPr>
              <a:buFont typeface="Arial" pitchFamily="-65" charset="0"/>
              <a:buChar char="•"/>
            </a:pPr>
            <a:r>
              <a:rPr lang="en-US" dirty="0">
                <a:solidFill>
                  <a:schemeClr val="bg1"/>
                </a:solidFill>
              </a:rPr>
              <a:t>Manufacturing is closely linked to national and global economy</a:t>
            </a:r>
          </a:p>
          <a:p>
            <a:pPr>
              <a:buFont typeface="Arial" pitchFamily="-65" charset="0"/>
              <a:buNone/>
            </a:pPr>
            <a:endParaRPr lang="en-US" dirty="0">
              <a:solidFill>
                <a:schemeClr val="bg1"/>
              </a:solidFill>
            </a:endParaRPr>
          </a:p>
          <a:p>
            <a:pPr>
              <a:buFont typeface="Arial" pitchFamily="-65" charset="0"/>
              <a:buNone/>
            </a:pPr>
            <a:endParaRPr lang="en-US"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10464800" cy="939800"/>
          </a:xfrm>
        </p:spPr>
        <p:txBody>
          <a:bodyPr/>
          <a:lstStyle/>
          <a:p>
            <a:r>
              <a:rPr lang="en-US" sz="4400" dirty="0" smtClean="0"/>
              <a:t>Importance of Manufacturing to Economy</a:t>
            </a:r>
            <a:endParaRPr lang="en-US" sz="4400" dirty="0"/>
          </a:p>
        </p:txBody>
      </p:sp>
      <p:sp>
        <p:nvSpPr>
          <p:cNvPr id="3" name="Content Placeholder 2"/>
          <p:cNvSpPr>
            <a:spLocks noGrp="1"/>
          </p:cNvSpPr>
          <p:nvPr>
            <p:ph idx="1"/>
          </p:nvPr>
        </p:nvSpPr>
        <p:spPr>
          <a:xfrm>
            <a:off x="711200" y="1641475"/>
            <a:ext cx="11703050" cy="6435725"/>
          </a:xfrm>
        </p:spPr>
        <p:txBody>
          <a:bodyPr/>
          <a:lstStyle/>
          <a:p>
            <a:r>
              <a:rPr lang="en-US" dirty="0" smtClean="0"/>
              <a:t>Traditionally, higher % contribution of manufacturing, higher GDP</a:t>
            </a:r>
          </a:p>
          <a:p>
            <a:pPr>
              <a:tabLst>
                <a:tab pos="720725" algn="l"/>
              </a:tabLst>
            </a:pPr>
            <a:r>
              <a:rPr lang="en-US" dirty="0" smtClean="0"/>
              <a:t>Exceptions:</a:t>
            </a:r>
          </a:p>
          <a:p>
            <a:pPr lvl="1">
              <a:spcBef>
                <a:spcPts val="600"/>
              </a:spcBef>
            </a:pPr>
            <a:r>
              <a:rPr lang="en-US" dirty="0" smtClean="0"/>
              <a:t>Nations with natural resources have higher living standards</a:t>
            </a:r>
          </a:p>
          <a:p>
            <a:pPr lvl="1">
              <a:spcBef>
                <a:spcPts val="600"/>
              </a:spcBef>
            </a:pPr>
            <a:r>
              <a:rPr lang="en-US" dirty="0" smtClean="0"/>
              <a:t>Nations with higher GDP have economic activity concentrated on high value-added products, </a:t>
            </a:r>
            <a:r>
              <a:rPr lang="en-US" dirty="0" err="1" smtClean="0"/>
              <a:t>e.g</a:t>
            </a:r>
            <a:r>
              <a:rPr lang="en-US" dirty="0" smtClean="0"/>
              <a:t>, airplanes, automobiles, electronics.</a:t>
            </a:r>
          </a:p>
          <a:p>
            <a:r>
              <a:rPr lang="en-US" dirty="0" smtClean="0"/>
              <a:t>Labor intensive manufacturing is associated with countries who follow the traditional trend.</a:t>
            </a:r>
          </a:p>
          <a:p>
            <a:endParaRPr lang="en-US" dirty="0"/>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4</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
        <p:nvSpPr>
          <p:cNvPr id="7" name="Rectangle 2"/>
          <p:cNvSpPr>
            <a:spLocks/>
          </p:cNvSpPr>
          <p:nvPr/>
        </p:nvSpPr>
        <p:spPr bwMode="auto">
          <a:xfrm>
            <a:off x="1092200" y="6477000"/>
            <a:ext cx="3581400" cy="2070100"/>
          </a:xfrm>
          <a:prstGeom prst="rect">
            <a:avLst/>
          </a:prstGeom>
          <a:noFill/>
          <a:ln w="9525">
            <a:noFill/>
            <a:miter lim="800000"/>
            <a:headEnd/>
            <a:tailEnd/>
          </a:ln>
        </p:spPr>
        <p:txBody>
          <a:bodyPr lIns="0" tIns="0" rIns="0" bIns="0" anchor="ctr">
            <a:prstTxWarp prst="textNoShape">
              <a:avLst/>
            </a:prstTxWarp>
          </a:bodyPr>
          <a:lstStyle/>
          <a:p>
            <a:pPr algn="just"/>
            <a:r>
              <a:rPr lang="en-US" sz="1800" i="1" dirty="0" smtClean="0">
                <a:solidFill>
                  <a:srgbClr val="000000"/>
                </a:solidFill>
                <a:ea typeface="Gill Sans" pitchFamily="-65" charset="0"/>
                <a:cs typeface="Gill Sans" pitchFamily="-65" charset="0"/>
              </a:rPr>
              <a:t>Source</a:t>
            </a:r>
            <a:r>
              <a:rPr lang="en-US" sz="1800" i="1" dirty="0">
                <a:solidFill>
                  <a:srgbClr val="000000"/>
                </a:solidFill>
                <a:ea typeface="Gill Sans" pitchFamily="-65" charset="0"/>
                <a:cs typeface="Gill Sans" pitchFamily="-65" charset="0"/>
              </a:rPr>
              <a:t>:</a:t>
            </a:r>
            <a:r>
              <a:rPr lang="en-US" sz="1800" dirty="0">
                <a:solidFill>
                  <a:srgbClr val="000000"/>
                </a:solidFill>
                <a:ea typeface="Gill Sans" pitchFamily="-65" charset="0"/>
                <a:cs typeface="Gill Sans" pitchFamily="-65" charset="0"/>
              </a:rPr>
              <a:t> After J.A. </a:t>
            </a:r>
            <a:r>
              <a:rPr lang="en-US" sz="1800" dirty="0" err="1">
                <a:solidFill>
                  <a:srgbClr val="000000"/>
                </a:solidFill>
                <a:ea typeface="Gill Sans" pitchFamily="-65" charset="0"/>
                <a:cs typeface="Gill Sans" pitchFamily="-65" charset="0"/>
              </a:rPr>
              <a:t>Schey</a:t>
            </a:r>
            <a:r>
              <a:rPr lang="en-US" sz="1800" dirty="0">
                <a:solidFill>
                  <a:srgbClr val="000000"/>
                </a:solidFill>
                <a:ea typeface="Gill Sans" pitchFamily="-65" charset="0"/>
                <a:cs typeface="Gill Sans" pitchFamily="-65" charset="0"/>
              </a:rPr>
              <a:t> with data from the </a:t>
            </a:r>
            <a:r>
              <a:rPr lang="en-US" sz="1800" i="1" dirty="0">
                <a:solidFill>
                  <a:srgbClr val="000000"/>
                </a:solidFill>
                <a:ea typeface="Gill Sans" pitchFamily="-65" charset="0"/>
                <a:cs typeface="Gill Sans" pitchFamily="-65" charset="0"/>
              </a:rPr>
              <a:t>World Development Report</a:t>
            </a:r>
            <a:r>
              <a:rPr lang="en-US" sz="1800" dirty="0">
                <a:solidFill>
                  <a:srgbClr val="000000"/>
                </a:solidFill>
                <a:ea typeface="Gill Sans" pitchFamily="-65" charset="0"/>
                <a:cs typeface="Gill Sans" pitchFamily="-65" charset="0"/>
              </a:rPr>
              <a:t>, World Bank, various years.</a:t>
            </a:r>
          </a:p>
        </p:txBody>
      </p:sp>
      <p:pic>
        <p:nvPicPr>
          <p:cNvPr id="8" name="Picture 3"/>
          <p:cNvPicPr>
            <a:picLocks noChangeAspect="1" noChangeArrowheads="1"/>
          </p:cNvPicPr>
          <p:nvPr/>
        </p:nvPicPr>
        <p:blipFill>
          <a:blip r:embed="rId2"/>
          <a:srcRect/>
          <a:stretch>
            <a:fillRect/>
          </a:stretch>
        </p:blipFill>
        <p:spPr bwMode="auto">
          <a:xfrm>
            <a:off x="5130800" y="5029200"/>
            <a:ext cx="6146800" cy="36544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a:t>Concurrent Engineering</a:t>
            </a:r>
          </a:p>
        </p:txBody>
      </p:sp>
      <p:sp>
        <p:nvSpPr>
          <p:cNvPr id="7171" name="Content Placeholder 2"/>
          <p:cNvSpPr>
            <a:spLocks noGrp="1"/>
          </p:cNvSpPr>
          <p:nvPr>
            <p:ph idx="1"/>
          </p:nvPr>
        </p:nvSpPr>
        <p:spPr bwMode="auto">
          <a:xfrm>
            <a:off x="635000" y="1752600"/>
            <a:ext cx="10287000" cy="7772400"/>
          </a:xfrm>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65" charset="0"/>
              <a:buChar char="•"/>
            </a:pPr>
            <a:r>
              <a:rPr lang="en-US" dirty="0"/>
              <a:t>~ Simultaneous Engineering </a:t>
            </a:r>
          </a:p>
          <a:p>
            <a:pPr>
              <a:buFont typeface="Arial" pitchFamily="-65" charset="0"/>
              <a:buChar char="•"/>
            </a:pPr>
            <a:r>
              <a:rPr lang="en-US" dirty="0"/>
              <a:t>A systematic approach integrating the </a:t>
            </a:r>
            <a:r>
              <a:rPr lang="en-US" dirty="0">
                <a:solidFill>
                  <a:srgbClr val="0070C0"/>
                </a:solidFill>
              </a:rPr>
              <a:t>design and manufacture </a:t>
            </a:r>
            <a:r>
              <a:rPr lang="en-US" dirty="0"/>
              <a:t>of the products with the view toward optimizing all elements involved in the life cycle of the product</a:t>
            </a:r>
          </a:p>
          <a:p>
            <a:pPr>
              <a:buFont typeface="Arial" pitchFamily="-65" charset="0"/>
              <a:buChar char="•"/>
            </a:pPr>
            <a:r>
              <a:rPr lang="en-US" dirty="0"/>
              <a:t>Basic goal</a:t>
            </a:r>
          </a:p>
          <a:p>
            <a:pPr lvl="1">
              <a:buFont typeface="Arial" pitchFamily="-65" charset="0"/>
              <a:buChar char="•"/>
            </a:pPr>
            <a:r>
              <a:rPr lang="en-US" dirty="0">
                <a:solidFill>
                  <a:srgbClr val="0070C0"/>
                </a:solidFill>
              </a:rPr>
              <a:t>Minimize</a:t>
            </a:r>
            <a:r>
              <a:rPr lang="en-US" dirty="0"/>
              <a:t> design and manufacture </a:t>
            </a:r>
            <a:r>
              <a:rPr lang="en-US" dirty="0">
                <a:solidFill>
                  <a:srgbClr val="0070C0"/>
                </a:solidFill>
              </a:rPr>
              <a:t>changes</a:t>
            </a:r>
          </a:p>
          <a:p>
            <a:pPr lvl="1">
              <a:buFont typeface="Arial" pitchFamily="-65" charset="0"/>
              <a:buChar char="•"/>
            </a:pPr>
            <a:r>
              <a:rPr lang="en-US" dirty="0">
                <a:solidFill>
                  <a:srgbClr val="0070C0"/>
                </a:solidFill>
              </a:rPr>
              <a:t>Minimize time and cost </a:t>
            </a:r>
            <a:r>
              <a:rPr lang="en-US" dirty="0"/>
              <a:t>in taking the product from conceptual design to production and introduction of the product to market</a:t>
            </a:r>
          </a:p>
          <a:p>
            <a:pPr>
              <a:buFont typeface="Arial" pitchFamily="-65" charset="0"/>
              <a:buChar char="•"/>
            </a:pPr>
            <a:r>
              <a:rPr lang="en-US" dirty="0"/>
              <a:t>Key to success: </a:t>
            </a:r>
          </a:p>
          <a:p>
            <a:pPr lvl="1"/>
            <a:r>
              <a:rPr lang="en-US" dirty="0"/>
              <a:t>Full support of an organization’s top management</a:t>
            </a:r>
          </a:p>
          <a:p>
            <a:pPr lvl="1"/>
            <a:r>
              <a:rPr lang="en-US" dirty="0"/>
              <a:t>Multifunctional and interacting work team, including support groups</a:t>
            </a:r>
          </a:p>
          <a:p>
            <a:pPr lvl="1"/>
            <a:r>
              <a:rPr lang="en-US" dirty="0"/>
              <a:t>Utilization of all available state-of-the-art technologies</a:t>
            </a:r>
          </a:p>
          <a:p>
            <a:pPr lvl="2"/>
            <a:endParaRPr lang="en-US" dirty="0"/>
          </a:p>
          <a:p>
            <a:pPr>
              <a:buFont typeface="Arial" pitchFamily="-65" charset="0"/>
              <a:buChar char="•"/>
            </a:pPr>
            <a:endParaRPr lang="en-US" dirty="0"/>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5</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17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397000" y="1066800"/>
            <a:ext cx="10464800" cy="939800"/>
          </a:xfrm>
        </p:spPr>
        <p:txBody>
          <a:bodyPr/>
          <a:lstStyle/>
          <a:p>
            <a:r>
              <a:rPr lang="en-US"/>
              <a:t>Design for Manufacture, Assembly, Disassembly, and Service</a:t>
            </a:r>
          </a:p>
        </p:txBody>
      </p:sp>
      <p:sp>
        <p:nvSpPr>
          <p:cNvPr id="8195" name="Content Placeholder 2"/>
          <p:cNvSpPr>
            <a:spLocks noGrp="1"/>
          </p:cNvSpPr>
          <p:nvPr>
            <p:ph idx="1"/>
          </p:nvPr>
        </p:nvSpPr>
        <p:spPr bwMode="auto">
          <a:xfrm>
            <a:off x="787400" y="2819400"/>
            <a:ext cx="11703050" cy="6435725"/>
          </a:xfrm>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65" charset="0"/>
              <a:buChar char="•"/>
            </a:pPr>
            <a:r>
              <a:rPr lang="en-US" dirty="0">
                <a:solidFill>
                  <a:schemeClr val="bg1"/>
                </a:solidFill>
              </a:rPr>
              <a:t>Each part or component of a product must be designed to not only meets design requirements and specifications, but also to be manufactured economically and with relative ease.</a:t>
            </a:r>
          </a:p>
          <a:p>
            <a:pPr>
              <a:buFont typeface="Arial" pitchFamily="-65" charset="0"/>
              <a:buChar char="•"/>
            </a:pPr>
            <a:r>
              <a:rPr lang="en-US" dirty="0">
                <a:solidFill>
                  <a:schemeClr val="bg1"/>
                </a:solidFill>
              </a:rPr>
              <a:t>Product must be designed that individual parts can be assembled together with ease, speed, and minimum cost.</a:t>
            </a:r>
          </a:p>
          <a:p>
            <a:pPr>
              <a:buFont typeface="Arial" pitchFamily="-65" charset="0"/>
              <a:buChar char="•"/>
            </a:pPr>
            <a:r>
              <a:rPr lang="en-US" dirty="0">
                <a:solidFill>
                  <a:schemeClr val="bg1"/>
                </a:solidFill>
              </a:rPr>
              <a:t>Product must also be designed so that disassembly is possible with relative ease and require little time, enabling the product to be taken apart for maintenance, servicing, or recycling of their components.</a:t>
            </a:r>
          </a:p>
          <a:p>
            <a:pPr>
              <a:buFont typeface="Arial" pitchFamily="-65" charset="0"/>
              <a:buChar char="•"/>
            </a:pPr>
            <a:r>
              <a:rPr lang="en-US" dirty="0">
                <a:solidFill>
                  <a:schemeClr val="bg1"/>
                </a:solidFill>
              </a:rPr>
              <a:t>Product must be designed so that individual parts are easy to reach and service.</a:t>
            </a:r>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6</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20800" y="431800"/>
            <a:ext cx="10464800" cy="939800"/>
          </a:xfrm>
        </p:spPr>
        <p:txBody>
          <a:bodyPr/>
          <a:lstStyle/>
          <a:p>
            <a:r>
              <a:rPr lang="en-US" sz="3600" b="1" dirty="0">
                <a:solidFill>
                  <a:srgbClr val="008000"/>
                </a:solidFill>
              </a:rPr>
              <a:t>Green</a:t>
            </a:r>
            <a:r>
              <a:rPr lang="en-US" sz="3600" dirty="0"/>
              <a:t> Design, Sustainable Manufacturing, and Product Life Cycle</a:t>
            </a:r>
          </a:p>
        </p:txBody>
      </p:sp>
      <p:sp>
        <p:nvSpPr>
          <p:cNvPr id="3" name="Content Placeholder 2"/>
          <p:cNvSpPr>
            <a:spLocks noGrp="1"/>
          </p:cNvSpPr>
          <p:nvPr>
            <p:ph idx="1"/>
          </p:nvPr>
        </p:nvSpPr>
        <p:spPr>
          <a:xfrm>
            <a:off x="711200" y="1905000"/>
            <a:ext cx="11703050" cy="6435725"/>
          </a:xfrm>
        </p:spPr>
        <p:txBody>
          <a:bodyPr vert="horz" wrap="square" lIns="91440" tIns="45720" rIns="91440" bIns="45720" numCol="1" anchor="t" anchorCtr="0" compatLnSpc="1">
            <a:prstTxWarp prst="textNoShape">
              <a:avLst/>
            </a:prstTxWarp>
          </a:bodyPr>
          <a:lstStyle/>
          <a:p>
            <a:pPr>
              <a:buFont typeface="Arial" pitchFamily="-65" charset="0"/>
              <a:buChar char="•"/>
            </a:pPr>
            <a:r>
              <a:rPr lang="en-US" sz="2800" dirty="0">
                <a:solidFill>
                  <a:schemeClr val="bg1"/>
                </a:solidFill>
              </a:rPr>
              <a:t>Green Design - Design for Recycling (DFR) - Design for Environment (DFE)</a:t>
            </a:r>
          </a:p>
          <a:p>
            <a:pPr>
              <a:buFont typeface="Arial" pitchFamily="-65" charset="0"/>
              <a:buChar char="•"/>
            </a:pPr>
            <a:r>
              <a:rPr lang="en-US" sz="2800" dirty="0">
                <a:solidFill>
                  <a:schemeClr val="bg1"/>
                </a:solidFill>
              </a:rPr>
              <a:t>Sustainable Manufacturing</a:t>
            </a:r>
          </a:p>
          <a:p>
            <a:pPr lvl="1">
              <a:spcBef>
                <a:spcPts val="600"/>
              </a:spcBef>
            </a:pPr>
            <a:r>
              <a:rPr lang="en-US" sz="2400" dirty="0">
                <a:solidFill>
                  <a:srgbClr val="008000"/>
                </a:solidFill>
              </a:rPr>
              <a:t>Reducing waste of materials at their source by refinement in product design and the amount of materials used</a:t>
            </a:r>
          </a:p>
          <a:p>
            <a:pPr lvl="1">
              <a:spcBef>
                <a:spcPts val="600"/>
              </a:spcBef>
            </a:pPr>
            <a:r>
              <a:rPr lang="en-US" sz="2400" dirty="0">
                <a:solidFill>
                  <a:srgbClr val="008000"/>
                </a:solidFill>
              </a:rPr>
              <a:t>Reducing the use of hazardous materials in products and processes</a:t>
            </a:r>
          </a:p>
          <a:p>
            <a:pPr lvl="1">
              <a:spcBef>
                <a:spcPts val="600"/>
              </a:spcBef>
            </a:pPr>
            <a:r>
              <a:rPr lang="en-US" sz="2400" dirty="0">
                <a:solidFill>
                  <a:srgbClr val="008000"/>
                </a:solidFill>
              </a:rPr>
              <a:t>Ensuring proper handling and disposal of all waste</a:t>
            </a:r>
          </a:p>
          <a:p>
            <a:pPr lvl="1">
              <a:spcBef>
                <a:spcPts val="600"/>
              </a:spcBef>
            </a:pPr>
            <a:r>
              <a:rPr lang="en-US" sz="2400" dirty="0" smtClean="0">
                <a:solidFill>
                  <a:srgbClr val="008000"/>
                </a:solidFill>
              </a:rPr>
              <a:t>Improving waste </a:t>
            </a:r>
            <a:r>
              <a:rPr lang="en-US" sz="2400" dirty="0">
                <a:solidFill>
                  <a:srgbClr val="008000"/>
                </a:solidFill>
              </a:rPr>
              <a:t>treatment and recycling and reuse of materials</a:t>
            </a:r>
          </a:p>
          <a:p>
            <a:pPr>
              <a:buFont typeface="Arial" pitchFamily="-65" charset="0"/>
              <a:buChar char="•"/>
            </a:pPr>
            <a:r>
              <a:rPr lang="en-US" sz="2800" dirty="0">
                <a:solidFill>
                  <a:schemeClr val="bg1"/>
                </a:solidFill>
              </a:rPr>
              <a:t>Product Life Cycle (PLC)</a:t>
            </a:r>
          </a:p>
          <a:p>
            <a:pPr lvl="1">
              <a:spcBef>
                <a:spcPts val="600"/>
              </a:spcBef>
            </a:pPr>
            <a:r>
              <a:rPr lang="en-US" sz="2400" dirty="0">
                <a:solidFill>
                  <a:srgbClr val="008000"/>
                </a:solidFill>
              </a:rPr>
              <a:t>Product development</a:t>
            </a:r>
          </a:p>
          <a:p>
            <a:pPr lvl="1">
              <a:spcBef>
                <a:spcPts val="600"/>
              </a:spcBef>
            </a:pPr>
            <a:r>
              <a:rPr lang="en-US" sz="2400" dirty="0">
                <a:solidFill>
                  <a:srgbClr val="008000"/>
                </a:solidFill>
              </a:rPr>
              <a:t>Market Introduction</a:t>
            </a:r>
          </a:p>
          <a:p>
            <a:pPr lvl="1">
              <a:spcBef>
                <a:spcPts val="600"/>
              </a:spcBef>
            </a:pPr>
            <a:r>
              <a:rPr lang="en-US" sz="2400" dirty="0" smtClean="0">
                <a:solidFill>
                  <a:srgbClr val="008000"/>
                </a:solidFill>
              </a:rPr>
              <a:t>Growth</a:t>
            </a:r>
          </a:p>
          <a:p>
            <a:pPr lvl="1">
              <a:spcBef>
                <a:spcPts val="600"/>
              </a:spcBef>
            </a:pPr>
            <a:r>
              <a:rPr lang="en-US" sz="2400" dirty="0" smtClean="0">
                <a:solidFill>
                  <a:srgbClr val="008000"/>
                </a:solidFill>
              </a:rPr>
              <a:t>Maturation</a:t>
            </a:r>
            <a:endParaRPr lang="en-US" sz="2400" dirty="0">
              <a:solidFill>
                <a:srgbClr val="008000"/>
              </a:solidFill>
            </a:endParaRPr>
          </a:p>
          <a:p>
            <a:pPr lvl="1">
              <a:spcBef>
                <a:spcPts val="600"/>
              </a:spcBef>
            </a:pPr>
            <a:r>
              <a:rPr lang="en-US" sz="2400" dirty="0">
                <a:solidFill>
                  <a:srgbClr val="008000"/>
                </a:solidFill>
              </a:rPr>
              <a:t>Decline</a:t>
            </a:r>
          </a:p>
          <a:p>
            <a:pPr lvl="1">
              <a:buFontTx/>
              <a:buNone/>
            </a:pPr>
            <a:endParaRPr lang="en-US" sz="2800" dirty="0"/>
          </a:p>
          <a:p>
            <a:pPr lvl="1">
              <a:buFontTx/>
              <a:buNone/>
            </a:pPr>
            <a:endParaRPr lang="en-US" sz="2800" dirty="0"/>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7</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t>Materials Selection</a:t>
            </a:r>
          </a:p>
        </p:txBody>
      </p:sp>
      <p:sp>
        <p:nvSpPr>
          <p:cNvPr id="11267" name="Content Placeholder 2"/>
          <p:cNvSpPr>
            <a:spLocks noGrp="1"/>
          </p:cNvSpPr>
          <p:nvPr>
            <p:ph idx="1"/>
          </p:nvPr>
        </p:nvSpPr>
        <p:spPr bwMode="auto">
          <a:xfrm>
            <a:off x="711200" y="1143000"/>
            <a:ext cx="11963400" cy="7924800"/>
          </a:xfrm>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65" charset="0"/>
              <a:buChar char="•"/>
            </a:pPr>
            <a:r>
              <a:rPr lang="en-US" dirty="0"/>
              <a:t>Materials used in today’s manufacturing</a:t>
            </a:r>
          </a:p>
          <a:p>
            <a:pPr lvl="1"/>
            <a:r>
              <a:rPr lang="en-US" dirty="0" smtClean="0">
                <a:solidFill>
                  <a:srgbClr val="7030A0"/>
                </a:solidFill>
              </a:rPr>
              <a:t>Metals</a:t>
            </a:r>
          </a:p>
          <a:p>
            <a:pPr lvl="2"/>
            <a:r>
              <a:rPr lang="en-US" dirty="0" smtClean="0">
                <a:solidFill>
                  <a:schemeClr val="bg1"/>
                </a:solidFill>
              </a:rPr>
              <a:t>Ferrous </a:t>
            </a:r>
            <a:r>
              <a:rPr lang="en-US" dirty="0">
                <a:solidFill>
                  <a:schemeClr val="bg1"/>
                </a:solidFill>
              </a:rPr>
              <a:t>metals: carbon steels, alloy steels, stainless steels, and tool and die steels</a:t>
            </a:r>
          </a:p>
          <a:p>
            <a:pPr lvl="2"/>
            <a:r>
              <a:rPr lang="en-US" dirty="0">
                <a:solidFill>
                  <a:schemeClr val="bg1"/>
                </a:solidFill>
              </a:rPr>
              <a:t>Nonferrous metals and alloys: Al, Mg, Cu, Ni, </a:t>
            </a:r>
            <a:r>
              <a:rPr lang="en-US" dirty="0" err="1">
                <a:solidFill>
                  <a:schemeClr val="bg1"/>
                </a:solidFill>
              </a:rPr>
              <a:t>superalloys</a:t>
            </a:r>
            <a:r>
              <a:rPr lang="en-US" dirty="0">
                <a:solidFill>
                  <a:schemeClr val="bg1"/>
                </a:solidFill>
              </a:rPr>
              <a:t>, Ti, refractory metals (Mb, </a:t>
            </a:r>
            <a:r>
              <a:rPr lang="en-US" dirty="0" err="1">
                <a:solidFill>
                  <a:schemeClr val="bg1"/>
                </a:solidFill>
              </a:rPr>
              <a:t>Nb</a:t>
            </a:r>
            <a:r>
              <a:rPr lang="en-US" dirty="0">
                <a:solidFill>
                  <a:schemeClr val="bg1"/>
                </a:solidFill>
              </a:rPr>
              <a:t>, W, Ta), beryllium, </a:t>
            </a:r>
            <a:r>
              <a:rPr lang="en-US" dirty="0" err="1">
                <a:solidFill>
                  <a:schemeClr val="bg1"/>
                </a:solidFill>
              </a:rPr>
              <a:t>Zr</a:t>
            </a:r>
            <a:r>
              <a:rPr lang="en-US" dirty="0">
                <a:solidFill>
                  <a:schemeClr val="bg1"/>
                </a:solidFill>
              </a:rPr>
              <a:t>, low melting alloys (lead, zinc and tin), and precious metals</a:t>
            </a:r>
          </a:p>
          <a:p>
            <a:pPr lvl="1"/>
            <a:r>
              <a:rPr lang="en-US" dirty="0">
                <a:solidFill>
                  <a:srgbClr val="7030A0"/>
                </a:solidFill>
              </a:rPr>
              <a:t>Plastics: </a:t>
            </a:r>
            <a:r>
              <a:rPr lang="en-US" dirty="0" err="1"/>
              <a:t>Thermosets</a:t>
            </a:r>
            <a:r>
              <a:rPr lang="en-US" dirty="0"/>
              <a:t>, thermoplastics, and </a:t>
            </a:r>
            <a:r>
              <a:rPr lang="en-US" dirty="0" err="1"/>
              <a:t>elastomers</a:t>
            </a:r>
            <a:endParaRPr lang="en-US" dirty="0"/>
          </a:p>
          <a:p>
            <a:pPr lvl="1"/>
            <a:r>
              <a:rPr lang="en-US" dirty="0">
                <a:solidFill>
                  <a:srgbClr val="7030A0"/>
                </a:solidFill>
              </a:rPr>
              <a:t>Ceramics: </a:t>
            </a:r>
            <a:r>
              <a:rPr lang="en-US" dirty="0"/>
              <a:t>Glass ceramics, glasses, graphite, and diamond</a:t>
            </a:r>
          </a:p>
          <a:p>
            <a:pPr lvl="1"/>
            <a:r>
              <a:rPr lang="en-US" dirty="0">
                <a:solidFill>
                  <a:srgbClr val="7030A0"/>
                </a:solidFill>
              </a:rPr>
              <a:t>Composites</a:t>
            </a:r>
            <a:r>
              <a:rPr lang="en-US" dirty="0"/>
              <a:t>: Reinforced plastics, metal-matrix and ceramics-matrix composites, and honeycomb structures</a:t>
            </a:r>
          </a:p>
          <a:p>
            <a:pPr lvl="1"/>
            <a:r>
              <a:rPr lang="en-US" dirty="0" err="1">
                <a:solidFill>
                  <a:srgbClr val="7030A0"/>
                </a:solidFill>
              </a:rPr>
              <a:t>Nanomaterials</a:t>
            </a:r>
            <a:r>
              <a:rPr lang="en-US" dirty="0">
                <a:solidFill>
                  <a:srgbClr val="7030A0"/>
                </a:solidFill>
              </a:rPr>
              <a:t>, shape-memory alloys, metal foams, amorphous alloys, super conductors and semiconductors</a:t>
            </a:r>
          </a:p>
          <a:p>
            <a:pPr>
              <a:buFont typeface="Arial" pitchFamily="-65" charset="0"/>
              <a:buChar char="•"/>
            </a:pPr>
            <a:r>
              <a:rPr lang="en-US" dirty="0" smtClean="0"/>
              <a:t>Material </a:t>
            </a:r>
            <a:r>
              <a:rPr lang="en-US" dirty="0"/>
              <a:t>properties</a:t>
            </a:r>
            <a:r>
              <a:rPr lang="en-US" dirty="0">
                <a:solidFill>
                  <a:srgbClr val="7030A0"/>
                </a:solidFill>
              </a:rPr>
              <a:t>: mechanical, physical, chemical, manufacturing</a:t>
            </a:r>
          </a:p>
          <a:p>
            <a:pPr>
              <a:buFont typeface="Arial" pitchFamily="-65" charset="0"/>
              <a:buChar char="•"/>
            </a:pPr>
            <a:r>
              <a:rPr lang="en-US" dirty="0"/>
              <a:t>Cost and </a:t>
            </a:r>
            <a:r>
              <a:rPr lang="en-US" dirty="0" smtClean="0"/>
              <a:t>availability, </a:t>
            </a:r>
            <a:r>
              <a:rPr lang="en-US" dirty="0"/>
              <a:t> </a:t>
            </a:r>
            <a:r>
              <a:rPr lang="en-US" dirty="0" smtClean="0"/>
              <a:t>Service </a:t>
            </a:r>
            <a:r>
              <a:rPr lang="en-US" dirty="0"/>
              <a:t>life and recycling</a:t>
            </a:r>
          </a:p>
          <a:p>
            <a:pPr>
              <a:buFont typeface="Arial" pitchFamily="-65" charset="0"/>
              <a:buChar char="•"/>
            </a:pPr>
            <a:endParaRPr lang="en-US" dirty="0">
              <a:solidFill>
                <a:srgbClr val="7030A0"/>
              </a:solidFill>
            </a:endParaRPr>
          </a:p>
          <a:p>
            <a:pPr lvl="2"/>
            <a:endParaRPr lang="en-US" dirty="0"/>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8</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t>Manufacturing Process Selection</a:t>
            </a:r>
          </a:p>
        </p:txBody>
      </p:sp>
      <p:sp>
        <p:nvSpPr>
          <p:cNvPr id="3" name="Content Placeholder 2"/>
          <p:cNvSpPr>
            <a:spLocks noGrp="1"/>
          </p:cNvSpPr>
          <p:nvPr>
            <p:ph idx="1"/>
          </p:nvPr>
        </p:nvSpPr>
        <p:spPr/>
        <p:txBody>
          <a:bodyPr vert="horz" wrap="square" lIns="91440" tIns="45720" rIns="91440" bIns="45720" numCol="1" anchor="t" anchorCtr="0" compatLnSpc="1">
            <a:prstTxWarp prst="textNoShape">
              <a:avLst/>
            </a:prstTxWarp>
          </a:bodyPr>
          <a:lstStyle/>
          <a:p>
            <a:pPr>
              <a:buFont typeface="Arial" pitchFamily="-65" charset="0"/>
              <a:buChar char="•"/>
            </a:pPr>
            <a:r>
              <a:rPr lang="en-US" dirty="0"/>
              <a:t>Categories of manufacturing processes</a:t>
            </a:r>
          </a:p>
          <a:p>
            <a:pPr lvl="1">
              <a:spcBef>
                <a:spcPts val="600"/>
              </a:spcBef>
            </a:pPr>
            <a:r>
              <a:rPr lang="en-US" b="1" dirty="0">
                <a:solidFill>
                  <a:srgbClr val="7030A0"/>
                </a:solidFill>
              </a:rPr>
              <a:t>Casting</a:t>
            </a:r>
            <a:r>
              <a:rPr lang="en-US" dirty="0">
                <a:solidFill>
                  <a:srgbClr val="7030A0"/>
                </a:solidFill>
              </a:rPr>
              <a:t>: </a:t>
            </a:r>
            <a:r>
              <a:rPr lang="en-US" dirty="0"/>
              <a:t>expandable molding and permanent molding</a:t>
            </a:r>
          </a:p>
          <a:p>
            <a:pPr lvl="1">
              <a:spcBef>
                <a:spcPts val="600"/>
              </a:spcBef>
            </a:pPr>
            <a:r>
              <a:rPr lang="en-US" b="1" dirty="0">
                <a:solidFill>
                  <a:srgbClr val="7030A0"/>
                </a:solidFill>
              </a:rPr>
              <a:t>Forming and shaping</a:t>
            </a:r>
            <a:r>
              <a:rPr lang="en-US" dirty="0"/>
              <a:t>: rolling, forging, extrusion, drawing, sheet forming, powder metallurgy and molding</a:t>
            </a:r>
          </a:p>
          <a:p>
            <a:pPr lvl="1">
              <a:spcBef>
                <a:spcPts val="600"/>
              </a:spcBef>
            </a:pPr>
            <a:r>
              <a:rPr lang="en-US" b="1" dirty="0">
                <a:solidFill>
                  <a:srgbClr val="7030A0"/>
                </a:solidFill>
              </a:rPr>
              <a:t>Machining</a:t>
            </a:r>
            <a:r>
              <a:rPr lang="en-US" dirty="0">
                <a:solidFill>
                  <a:srgbClr val="7030A0"/>
                </a:solidFill>
              </a:rPr>
              <a:t>:</a:t>
            </a:r>
            <a:r>
              <a:rPr lang="en-US" dirty="0"/>
              <a:t> turning, boring, drilling, milling, </a:t>
            </a:r>
            <a:r>
              <a:rPr lang="en-US" dirty="0" err="1"/>
              <a:t>planing</a:t>
            </a:r>
            <a:r>
              <a:rPr lang="en-US" dirty="0"/>
              <a:t>, shaping, broaching, grinding, ultrasonic machining; chemical, electrical, and electrochemical machining and high energy electron beam machining</a:t>
            </a:r>
          </a:p>
          <a:p>
            <a:pPr lvl="1">
              <a:spcBef>
                <a:spcPts val="600"/>
              </a:spcBef>
            </a:pPr>
            <a:r>
              <a:rPr lang="en-US" b="1" dirty="0">
                <a:solidFill>
                  <a:srgbClr val="7030A0"/>
                </a:solidFill>
              </a:rPr>
              <a:t>Joining</a:t>
            </a:r>
            <a:r>
              <a:rPr lang="en-US" dirty="0">
                <a:solidFill>
                  <a:srgbClr val="7030A0"/>
                </a:solidFill>
              </a:rPr>
              <a:t>:</a:t>
            </a:r>
            <a:r>
              <a:rPr lang="en-US" dirty="0"/>
              <a:t> welding, brazing, soldering, diffusion bonding, adhesive bonding and mechanical joining</a:t>
            </a:r>
          </a:p>
          <a:p>
            <a:pPr lvl="1">
              <a:spcBef>
                <a:spcPts val="600"/>
              </a:spcBef>
            </a:pPr>
            <a:r>
              <a:rPr lang="en-US" b="1" dirty="0">
                <a:solidFill>
                  <a:srgbClr val="7030A0"/>
                </a:solidFill>
              </a:rPr>
              <a:t>Micro and </a:t>
            </a:r>
            <a:r>
              <a:rPr lang="en-US" b="1" dirty="0" err="1">
                <a:solidFill>
                  <a:srgbClr val="7030A0"/>
                </a:solidFill>
              </a:rPr>
              <a:t>nano</a:t>
            </a:r>
            <a:r>
              <a:rPr lang="en-US" b="1" dirty="0">
                <a:solidFill>
                  <a:srgbClr val="7030A0"/>
                </a:solidFill>
              </a:rPr>
              <a:t> manufacturing</a:t>
            </a:r>
            <a:r>
              <a:rPr lang="en-US" dirty="0">
                <a:solidFill>
                  <a:srgbClr val="7030A0"/>
                </a:solidFill>
              </a:rPr>
              <a:t>:</a:t>
            </a:r>
            <a:r>
              <a:rPr lang="en-US" dirty="0"/>
              <a:t> surface micromachining, dry and wet etching, and electroforming</a:t>
            </a:r>
          </a:p>
          <a:p>
            <a:pPr lvl="1">
              <a:spcBef>
                <a:spcPts val="600"/>
              </a:spcBef>
            </a:pPr>
            <a:r>
              <a:rPr lang="en-US" b="1" dirty="0">
                <a:solidFill>
                  <a:srgbClr val="7030A0"/>
                </a:solidFill>
              </a:rPr>
              <a:t>Finishing</a:t>
            </a:r>
            <a:r>
              <a:rPr lang="en-US" dirty="0">
                <a:solidFill>
                  <a:srgbClr val="7030A0"/>
                </a:solidFill>
              </a:rPr>
              <a:t>: </a:t>
            </a:r>
            <a:r>
              <a:rPr lang="en-US" dirty="0"/>
              <a:t>honing, lapping, polishing, burnishing, </a:t>
            </a:r>
            <a:r>
              <a:rPr lang="en-US" dirty="0" err="1"/>
              <a:t>deburring</a:t>
            </a:r>
            <a:r>
              <a:rPr lang="en-US" dirty="0"/>
              <a:t>, surface treating, coating and plating</a:t>
            </a:r>
          </a:p>
          <a:p>
            <a:pPr>
              <a:buFont typeface="Arial" pitchFamily="-65" charset="0"/>
              <a:buChar char="•"/>
            </a:pPr>
            <a:r>
              <a:rPr lang="en-US" dirty="0"/>
              <a:t>Factors affecting process selection</a:t>
            </a:r>
          </a:p>
          <a:p>
            <a:pPr lvl="1">
              <a:spcBef>
                <a:spcPts val="600"/>
              </a:spcBef>
              <a:buFont typeface="Arial" pitchFamily="-65" charset="0"/>
              <a:buChar char="•"/>
            </a:pPr>
            <a:r>
              <a:rPr lang="en-US" dirty="0"/>
              <a:t>Component/part shape</a:t>
            </a:r>
          </a:p>
          <a:p>
            <a:pPr lvl="1">
              <a:spcBef>
                <a:spcPts val="600"/>
              </a:spcBef>
              <a:buFont typeface="Arial" pitchFamily="-65" charset="0"/>
              <a:buChar char="•"/>
            </a:pPr>
            <a:r>
              <a:rPr lang="en-US" dirty="0"/>
              <a:t>Materials characteristics – </a:t>
            </a:r>
            <a:r>
              <a:rPr lang="en-US" dirty="0" err="1"/>
              <a:t>castability</a:t>
            </a:r>
            <a:r>
              <a:rPr lang="en-US" dirty="0"/>
              <a:t>, formability, machinability, </a:t>
            </a:r>
            <a:r>
              <a:rPr lang="en-US" dirty="0" err="1"/>
              <a:t>weldability</a:t>
            </a:r>
            <a:r>
              <a:rPr lang="en-US" dirty="0"/>
              <a:t>, </a:t>
            </a:r>
            <a:r>
              <a:rPr lang="en-US" dirty="0" err="1"/>
              <a:t>etc</a:t>
            </a:r>
            <a:endParaRPr lang="en-US" dirty="0"/>
          </a:p>
          <a:p>
            <a:pPr lvl="1">
              <a:spcBef>
                <a:spcPts val="600"/>
              </a:spcBef>
              <a:buFont typeface="Arial" pitchFamily="-65" charset="0"/>
              <a:buChar char="•"/>
            </a:pPr>
            <a:r>
              <a:rPr lang="en-US" dirty="0"/>
              <a:t>Part size and dimensional accuracy</a:t>
            </a:r>
          </a:p>
          <a:p>
            <a:pPr lvl="1">
              <a:spcBef>
                <a:spcPts val="600"/>
              </a:spcBef>
              <a:buFont typeface="Arial" pitchFamily="-65" charset="0"/>
              <a:buChar char="•"/>
            </a:pPr>
            <a:r>
              <a:rPr lang="en-US" dirty="0"/>
              <a:t>Manufacturing and operational cost</a:t>
            </a:r>
          </a:p>
          <a:p>
            <a:pPr lvl="1">
              <a:buFontTx/>
              <a:buNone/>
            </a:pPr>
            <a:endParaRPr lang="en-US" dirty="0"/>
          </a:p>
        </p:txBody>
      </p:sp>
      <p:sp>
        <p:nvSpPr>
          <p:cNvPr id="4" name="Date Placeholder 3"/>
          <p:cNvSpPr>
            <a:spLocks noGrp="1"/>
          </p:cNvSpPr>
          <p:nvPr>
            <p:ph type="dt" sz="half" idx="10"/>
          </p:nvPr>
        </p:nvSpPr>
        <p:spPr/>
        <p:txBody>
          <a:bodyPr/>
          <a:lstStyle/>
          <a:p>
            <a:r>
              <a:rPr lang="en-US" smtClean="0"/>
              <a:t>4/2</a:t>
            </a:r>
            <a:endParaRPr lang="en-US"/>
          </a:p>
        </p:txBody>
      </p:sp>
      <p:sp>
        <p:nvSpPr>
          <p:cNvPr id="5" name="Slide Number Placeholder 4"/>
          <p:cNvSpPr>
            <a:spLocks noGrp="1"/>
          </p:cNvSpPr>
          <p:nvPr>
            <p:ph type="sldNum" sz="quarter" idx="11"/>
          </p:nvPr>
        </p:nvSpPr>
        <p:spPr/>
        <p:txBody>
          <a:bodyPr/>
          <a:lstStyle/>
          <a:p>
            <a:fld id="{5B40BF70-03FB-5848-82B3-B3B4423ACE7A}" type="slidenum">
              <a:rPr lang="en-US" smtClean="0"/>
              <a:pPr/>
              <a:t>9</a:t>
            </a:fld>
            <a:endParaRPr lang="en-US"/>
          </a:p>
        </p:txBody>
      </p:sp>
      <p:sp>
        <p:nvSpPr>
          <p:cNvPr id="6" name="Footer Placeholder 5"/>
          <p:cNvSpPr>
            <a:spLocks noGrp="1"/>
          </p:cNvSpPr>
          <p:nvPr>
            <p:ph type="ftr" sz="quarter" idx="12"/>
          </p:nvPr>
        </p:nvSpPr>
        <p:spPr/>
        <p:txBody>
          <a:bodyPr/>
          <a:lstStyle/>
          <a:p>
            <a:r>
              <a:rPr lang="en-US" smtClean="0"/>
              <a:t>ME355 Spring 2014</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 Top">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 Top">
      <a:majorFont>
        <a:latin typeface="Gill Sans"/>
        <a:ea typeface="ヒラギノ角ゴ Pro W3"/>
        <a:cs typeface="ヒラギノ角ゴ Pro W3"/>
      </a:majorFont>
      <a:minorFont>
        <a:latin typeface="Gill Sans"/>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 W3" charset="0"/>
            <a:cs typeface="ヒラギノ角ゴ Pro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 W3" charset="0"/>
            <a:cs typeface="ヒラギノ角ゴ Pro W3" charset="0"/>
            <a:sym typeface="Gill Sans"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1175</TotalTime>
  <Pages>0</Pages>
  <Words>1917</Words>
  <Characters>0</Characters>
  <Application>Microsoft Office PowerPoint</Application>
  <PresentationFormat>Custom</PresentationFormat>
  <Lines>0</Lines>
  <Paragraphs>252</Paragraphs>
  <Slides>19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Gill Sans</vt:lpstr>
      <vt:lpstr>Lucida Grande</vt:lpstr>
      <vt:lpstr>ヒラギノ角ゴ Pro W3</vt:lpstr>
      <vt:lpstr>Arial</vt:lpstr>
      <vt:lpstr>Calibri</vt:lpstr>
      <vt:lpstr>Title - Top</vt:lpstr>
      <vt:lpstr>ME 355  Introduction to  Manufacturing Processes</vt:lpstr>
      <vt:lpstr>General Terminology</vt:lpstr>
      <vt:lpstr>Manufacturing</vt:lpstr>
      <vt:lpstr>Importance of Manufacturing to Economy</vt:lpstr>
      <vt:lpstr>Concurrent Engineering</vt:lpstr>
      <vt:lpstr>Design for Manufacture, Assembly, Disassembly, and Service</vt:lpstr>
      <vt:lpstr>Green Design, Sustainable Manufacturing, and Product Life Cycle</vt:lpstr>
      <vt:lpstr>Materials Selection</vt:lpstr>
      <vt:lpstr>Manufacturing Process Selection</vt:lpstr>
      <vt:lpstr>Computer Integrated Manufacturing</vt:lpstr>
      <vt:lpstr>Lean Production and Agile Manufacturing</vt:lpstr>
      <vt:lpstr>Quality Assurance and Total Quality Management</vt:lpstr>
      <vt:lpstr>Manufacturing Cost and Global Competitiveness</vt:lpstr>
      <vt:lpstr>General Trend in Manufacturing</vt:lpstr>
      <vt:lpstr>Summary</vt:lpstr>
      <vt:lpstr>Pop Quiz</vt:lpstr>
      <vt:lpstr>Factors affecting Process Selection</vt:lpstr>
      <vt:lpstr>Concurrent Engineering  </vt:lpstr>
      <vt:lpstr>Survey Results on Prior Manufacturing Experience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Range of Materials &amp; Processes in a Tractor</dc:title>
  <dc:creator>Junlan Wang</dc:creator>
  <cp:lastModifiedBy>Junlan Wang</cp:lastModifiedBy>
  <cp:revision>73</cp:revision>
  <dcterms:created xsi:type="dcterms:W3CDTF">2012-03-26T00:54:13Z</dcterms:created>
  <dcterms:modified xsi:type="dcterms:W3CDTF">2014-12-18T01:17:40Z</dcterms:modified>
</cp:coreProperties>
</file>