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6" r:id="rId6"/>
    <p:sldId id="274" r:id="rId7"/>
    <p:sldId id="260" r:id="rId8"/>
    <p:sldId id="277" r:id="rId9"/>
    <p:sldId id="261" r:id="rId10"/>
    <p:sldId id="257" r:id="rId11"/>
    <p:sldId id="262" r:id="rId12"/>
    <p:sldId id="263" r:id="rId13"/>
    <p:sldId id="266" r:id="rId14"/>
    <p:sldId id="264" r:id="rId15"/>
    <p:sldId id="280" r:id="rId16"/>
    <p:sldId id="278" r:id="rId17"/>
    <p:sldId id="279" r:id="rId18"/>
    <p:sldId id="268" r:id="rId19"/>
    <p:sldId id="259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B76386-8B32-43CC-8EA0-F6737EEA1722}">
          <p14:sldIdLst>
            <p14:sldId id="256"/>
            <p14:sldId id="258"/>
            <p14:sldId id="272"/>
            <p14:sldId id="273"/>
            <p14:sldId id="276"/>
            <p14:sldId id="274"/>
            <p14:sldId id="260"/>
            <p14:sldId id="277"/>
            <p14:sldId id="261"/>
            <p14:sldId id="257"/>
            <p14:sldId id="262"/>
            <p14:sldId id="263"/>
            <p14:sldId id="266"/>
            <p14:sldId id="264"/>
            <p14:sldId id="280"/>
            <p14:sldId id="278"/>
            <p14:sldId id="279"/>
            <p14:sldId id="268"/>
            <p14:sldId id="259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>
        <p:scale>
          <a:sx n="86" d="100"/>
          <a:sy n="86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4ECF-D2B3-4279-AE34-23EB5AC3F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74EB4-F598-4A23-ADA0-81DB72181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9BD8B-402D-459F-9A09-1B69149F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62563-C264-4CEB-9EB5-DD4867C6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DF74F-BD5A-4E0B-A14B-D63D43B0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9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8F70-7893-4CF8-B359-CE52B10C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58E46-2EEA-47D9-AF7D-4DAF8A62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9D4AE-A77C-48DE-B445-27660C0F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3DA48-1B00-4762-8F8F-DE848BBE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B3AC6-D642-44D7-9822-1CF69B9A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3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AC4B6-F5BF-473E-93AA-87453457F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31F16-ED19-4A28-AC57-F21DC424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480F6-4109-4A45-9E28-AD8524C0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CDCB5-A57D-4125-9E41-DC0C4AE4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FFFB8-85E2-4C4C-8535-6859C22D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B6C3-8A7E-4A29-B6CF-29019DF2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FEB9-6BC6-4F70-A710-B3C69AA19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AE930-5B13-4E5B-9F1E-0B7B07A3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CFE3-9AFD-48E0-8022-47072245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FE3B-DD27-4008-BD8F-75C7D973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2A66-9396-4631-BF6C-BA35AF13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BAED0-603E-4A3E-95FF-C07E053E1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C4917-4F41-4E60-BFA4-2AB76529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8F9BD-3EE1-47F8-89E1-CFBC5973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4F29A-077F-4D2B-95C1-660B671E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3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7743-4576-4952-B4C5-241E51AA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BED86-2AA9-4FC0-9F80-4C01F9B96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94697-1541-4E7C-A94E-09D96F2B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AF352-FDFD-41EE-8BCB-96C13583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C39B3-88ED-4F11-A8F3-2753DB80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6CBDC-76F5-4F5D-A526-E873DD8F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2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93AC-A974-4E00-9B2A-C14B8CB8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C333C-2A43-4D16-B6F4-09C78F596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9CE01-0EB6-4705-AB70-67B52DC90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07FC7-84C5-4E88-B35C-CAB390EB5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A5CD5-D31E-44A1-A6CD-422EADDD2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4EF9B-21C8-43C7-B858-5CB94EC9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7710E1-AB61-47A0-996C-C8C6AD3C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085E1-0D06-4FC9-A784-58F807EA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8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12E0-1228-492A-8938-B9438C81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E5A2-3E35-4BB0-889B-C4CA630E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78C58-253C-4A91-9BB1-1B0F709B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40903-ECA7-407E-A5D4-F3B48C83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A1AD2-6798-4689-B38D-8F4D8098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DAF5B-D8E8-4348-ADF6-7C6B3DD3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7F500-BAC8-4A41-AF4B-32965547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9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5A55-9F06-4164-A6A0-2432AFC1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FAFB6-9F8D-4FBA-AA87-11D3218A2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E923A-46C1-400D-A94E-135AC7E79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7CBD6-3C28-4E3F-8254-B230F7D8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91EB1-6F09-487A-B2F2-A287029C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E2B87-6738-4640-89F3-DFA24B73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0C48-638A-4068-9A37-CBF173CD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D2616-BB91-47BE-A531-3A53A53B8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93FFB-6A25-4DB3-85F4-4E1D57DFA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571B7-061A-49B2-A13E-77F97F51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87569-6672-421E-A320-BCD1E0E4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3F76C-0AFD-4FA8-815F-5A25581B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7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BD41-4D22-4031-A0E3-A8F8CBEA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68A9D-C3BA-445E-AEB7-D27605ED8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785C3-94ED-456E-B29D-04E14597A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B35C-A135-4B7A-93E5-A02D708A663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F712F-FEA2-4A0D-95CE-88CA6D986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38396-4B70-4BF5-8632-9268D0C9D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27B63-EC4A-460F-A2A7-BC2BF683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7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plos.org/ploscompbiol/article?id=10.1371/journal.pcbi.100573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jane.biosemantic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D169-8575-4357-92DC-2D0A6181B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Publication notes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325DF-11D3-4EE6-86A6-B7E18414A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9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373E-2401-4895-B1E4-3D691676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1BA9-2C4F-4A6E-8BF3-48AF6AB34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3" y="189664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Introduce the study</a:t>
            </a:r>
          </a:p>
          <a:p>
            <a:r>
              <a:rPr lang="en-US" sz="2400" dirty="0"/>
              <a:t>What is the impact/significance/novelty</a:t>
            </a:r>
          </a:p>
          <a:p>
            <a:r>
              <a:rPr lang="en-US" sz="2400" dirty="0"/>
              <a:t>Why this journal</a:t>
            </a:r>
          </a:p>
          <a:p>
            <a:r>
              <a:rPr lang="en-US" sz="2400" dirty="0"/>
              <a:t>Opportunity for clarifying:</a:t>
            </a:r>
          </a:p>
          <a:p>
            <a:pPr lvl="1"/>
            <a:r>
              <a:rPr lang="en-US" sz="2000" dirty="0"/>
              <a:t>Previous publication attempts</a:t>
            </a:r>
          </a:p>
          <a:p>
            <a:pPr lvl="1"/>
            <a:r>
              <a:rPr lang="en-US" sz="2000" dirty="0"/>
              <a:t>Any potential parallel publications</a:t>
            </a:r>
          </a:p>
          <a:p>
            <a:pPr lvl="1"/>
            <a:r>
              <a:rPr lang="en-US" sz="2000" dirty="0"/>
              <a:t>Specific notes on reviewers (exclusions)</a:t>
            </a:r>
          </a:p>
          <a:p>
            <a:r>
              <a:rPr lang="en-US" sz="2400" dirty="0"/>
              <a:t>Can address to a specific editor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889A0-8EEB-4298-AA18-B14EC27E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68" y="681037"/>
            <a:ext cx="53435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7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3A3F-FE4E-49D4-9B1E-A8AB97BF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potential reviewers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CB93-B393-4A05-973A-96AFFFF43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Suggested: </a:t>
            </a:r>
          </a:p>
          <a:p>
            <a:pPr lvl="1"/>
            <a:r>
              <a:rPr lang="en-US" dirty="0"/>
              <a:t>Know the field and understand the experimental methods</a:t>
            </a:r>
          </a:p>
          <a:p>
            <a:pPr lvl="1"/>
            <a:r>
              <a:rPr lang="en-US" dirty="0"/>
              <a:t>Not a collaborator or scientific relative</a:t>
            </a:r>
          </a:p>
          <a:p>
            <a:pPr lvl="1"/>
            <a:r>
              <a:rPr lang="en-US" dirty="0"/>
              <a:t>Usually suggest at least 4, but more can help speed thing up</a:t>
            </a:r>
          </a:p>
          <a:p>
            <a:pPr lvl="2"/>
            <a:r>
              <a:rPr lang="en-US" dirty="0"/>
              <a:t>Some that know the methods, some that know the system</a:t>
            </a:r>
          </a:p>
          <a:p>
            <a:pPr lvl="2"/>
            <a:r>
              <a:rPr lang="en-US" dirty="0"/>
              <a:t>With papers using many methods there may need to be several that can effectively rate the paper. </a:t>
            </a:r>
          </a:p>
          <a:p>
            <a:pPr lvl="1"/>
            <a:r>
              <a:rPr lang="en-US" dirty="0"/>
              <a:t>Ideally does not work on the same system</a:t>
            </a:r>
          </a:p>
          <a:p>
            <a:pPr lvl="1"/>
            <a:r>
              <a:rPr lang="en-US" dirty="0"/>
              <a:t>Is not a demanding perfectionist (requesting unrelated follow up experiments)</a:t>
            </a:r>
          </a:p>
          <a:p>
            <a:r>
              <a:rPr lang="en-US" dirty="0"/>
              <a:t>Exclude:</a:t>
            </a:r>
          </a:p>
          <a:p>
            <a:pPr lvl="1"/>
            <a:r>
              <a:rPr lang="en-US" dirty="0"/>
              <a:t>Anyone known to be a unfair reviewer or in direct competition</a:t>
            </a:r>
          </a:p>
          <a:p>
            <a:pPr lvl="1"/>
            <a:r>
              <a:rPr lang="en-US" dirty="0"/>
              <a:t>Anyone who’s work is slandered by the new findings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1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8692-46E7-4D88-A23A-CC34850E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manuscript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A91B3-8FD7-4906-99AA-FCBFC182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1" y="1470038"/>
            <a:ext cx="6927273" cy="50228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Editors:</a:t>
            </a:r>
          </a:p>
          <a:p>
            <a:pPr lvl="1"/>
            <a:r>
              <a:rPr lang="en-US" dirty="0"/>
              <a:t>Decide whether to consider submission or not</a:t>
            </a:r>
          </a:p>
          <a:p>
            <a:pPr lvl="2"/>
            <a:r>
              <a:rPr lang="en-US" dirty="0"/>
              <a:t>If not it can potentially get routed to a sister journal of the publishing group (~1 </a:t>
            </a:r>
            <a:r>
              <a:rPr lang="en-US" dirty="0" err="1"/>
              <a:t>wk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Is yes, then they have to find willing reviewers</a:t>
            </a:r>
          </a:p>
          <a:p>
            <a:pPr lvl="2"/>
            <a:r>
              <a:rPr lang="en-US" dirty="0"/>
              <a:t>Reviewers are given ~2 weeks to assess the manuscript</a:t>
            </a:r>
          </a:p>
          <a:p>
            <a:pPr lvl="2"/>
            <a:r>
              <a:rPr lang="en-US" dirty="0"/>
              <a:t>Editor pools the reviews and decides to:</a:t>
            </a:r>
          </a:p>
          <a:p>
            <a:pPr lvl="3"/>
            <a:r>
              <a:rPr lang="en-US" dirty="0"/>
              <a:t>Publish as is (almost never happens)</a:t>
            </a:r>
          </a:p>
          <a:p>
            <a:pPr lvl="3"/>
            <a:r>
              <a:rPr lang="en-US" dirty="0"/>
              <a:t>Request minor revisions (likely won’t need further review)</a:t>
            </a:r>
          </a:p>
          <a:p>
            <a:pPr lvl="3"/>
            <a:r>
              <a:rPr lang="en-US" dirty="0"/>
              <a:t>Request major revisions (will require further review)</a:t>
            </a:r>
          </a:p>
          <a:p>
            <a:pPr lvl="3"/>
            <a:r>
              <a:rPr lang="en-US" dirty="0"/>
              <a:t>Reject the submission</a:t>
            </a:r>
          </a:p>
          <a:p>
            <a:pPr lvl="2"/>
            <a:r>
              <a:rPr lang="en-US" dirty="0"/>
              <a:t>Appeals are possible, but are very rarely productive</a:t>
            </a:r>
          </a:p>
          <a:p>
            <a:pPr lvl="1"/>
            <a:endParaRPr lang="en-US" dirty="0"/>
          </a:p>
          <a:p>
            <a:r>
              <a:rPr lang="en-US" dirty="0"/>
              <a:t>Reviews: </a:t>
            </a:r>
          </a:p>
          <a:p>
            <a:pPr lvl="1"/>
            <a:r>
              <a:rPr lang="en-US" dirty="0"/>
              <a:t>Established faculty often won’t spend much time on reviewing and might outsource it to a student/fellow</a:t>
            </a:r>
          </a:p>
          <a:p>
            <a:pPr lvl="1"/>
            <a:r>
              <a:rPr lang="en-US" dirty="0"/>
              <a:t>They are given a two week deadline, but don’t get reviews back for a month.</a:t>
            </a:r>
          </a:p>
          <a:p>
            <a:r>
              <a:rPr lang="en-US" dirty="0"/>
              <a:t>What happens with mixed reviews?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manuscript submission flowchart">
            <a:extLst>
              <a:ext uri="{FF2B5EF4-FFF2-40B4-BE49-F238E27FC236}">
                <a16:creationId xmlns:a16="http://schemas.microsoft.com/office/drawing/2014/main" id="{94BC0406-D8F9-4DF1-91CE-896B3EFD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72" y="1470037"/>
            <a:ext cx="4634779" cy="50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9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2FC0-9E13-4FAA-94B7-64076001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peer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08DC-930E-4432-A572-10B44A62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6856" cy="48059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type of peer review does the journal use</a:t>
            </a:r>
          </a:p>
          <a:p>
            <a:pPr lvl="1"/>
            <a:r>
              <a:rPr lang="en-US" b="1" dirty="0"/>
              <a:t>Single blinded:</a:t>
            </a:r>
            <a:r>
              <a:rPr lang="en-US" dirty="0"/>
              <a:t> reviewers anonymous </a:t>
            </a:r>
          </a:p>
          <a:p>
            <a:pPr lvl="1"/>
            <a:r>
              <a:rPr lang="en-US" dirty="0"/>
              <a:t>Double blinded: reviewers and authors anonymous</a:t>
            </a:r>
          </a:p>
          <a:p>
            <a:pPr lvl="1"/>
            <a:r>
              <a:rPr lang="en-US" dirty="0"/>
              <a:t>Open review: reviewers and authors all known and reviews are ultimately published </a:t>
            </a:r>
          </a:p>
          <a:p>
            <a:r>
              <a:rPr lang="en-US" dirty="0"/>
              <a:t>When to decline being a reviewer</a:t>
            </a:r>
          </a:p>
          <a:p>
            <a:pPr lvl="1"/>
            <a:r>
              <a:rPr lang="en-US" dirty="0"/>
              <a:t>Working in the same field or same topic</a:t>
            </a:r>
          </a:p>
          <a:p>
            <a:pPr lvl="1"/>
            <a:r>
              <a:rPr lang="en-US" dirty="0"/>
              <a:t>Won’t have time or effort to provide a thorough review</a:t>
            </a:r>
          </a:p>
          <a:p>
            <a:r>
              <a:rPr lang="en-US" dirty="0"/>
              <a:t>Look over the figures and read the results/discussion</a:t>
            </a:r>
          </a:p>
          <a:p>
            <a:pPr lvl="1"/>
            <a:r>
              <a:rPr lang="en-US" dirty="0"/>
              <a:t>Is this potentially interesting and does it look like quality work?</a:t>
            </a:r>
          </a:p>
          <a:p>
            <a:pPr lvl="1"/>
            <a:r>
              <a:rPr lang="en-US" dirty="0"/>
              <a:t>Are they claiming anything unsupported by the data?</a:t>
            </a:r>
          </a:p>
          <a:p>
            <a:pPr lvl="1"/>
            <a:r>
              <a:rPr lang="en-US" dirty="0"/>
              <a:t>Any of it already published? Usually run a brief search. </a:t>
            </a:r>
          </a:p>
          <a:p>
            <a:pPr lvl="1"/>
            <a:r>
              <a:rPr lang="en-US" dirty="0"/>
              <a:t>Look at methods and references</a:t>
            </a:r>
          </a:p>
          <a:p>
            <a:pPr lvl="2"/>
            <a:r>
              <a:rPr lang="en-US" dirty="0"/>
              <a:t>Did they cite the appropriate related articles</a:t>
            </a:r>
          </a:p>
          <a:p>
            <a:pPr lvl="2"/>
            <a:r>
              <a:rPr lang="en-US" dirty="0"/>
              <a:t>Are their methods sound and clearly described</a:t>
            </a:r>
          </a:p>
          <a:p>
            <a:r>
              <a:rPr lang="en-US" dirty="0"/>
              <a:t>Provide notes to the editor (authors won’t see)</a:t>
            </a:r>
          </a:p>
          <a:p>
            <a:pPr lvl="1"/>
            <a:r>
              <a:rPr lang="en-US" dirty="0"/>
              <a:t>E.g. methods are sounds, but I can’t judge the novelty, or vice versa.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C561-509D-4FF7-A349-B8E5D94C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410E-5088-4332-B0E9-BD4B60DE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5520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Wait a day before writing responses	</a:t>
            </a:r>
          </a:p>
          <a:p>
            <a:pPr lvl="1"/>
            <a:r>
              <a:rPr lang="en-US" dirty="0"/>
              <a:t>Reviews will nearly always upset the author</a:t>
            </a:r>
          </a:p>
          <a:p>
            <a:pPr lvl="1"/>
            <a:r>
              <a:rPr lang="en-US" dirty="0"/>
              <a:t>They usually misunderstand something “obvious” or request a useless revision/update</a:t>
            </a:r>
          </a:p>
          <a:p>
            <a:r>
              <a:rPr lang="en-US" dirty="0"/>
              <a:t>Thank the reviewers and placate their requests on minor things </a:t>
            </a:r>
          </a:p>
          <a:p>
            <a:pPr lvl="1"/>
            <a:r>
              <a:rPr lang="en-US" dirty="0"/>
              <a:t>You can probably get away with fixing 4 of the 5 things they request and make a case for keeping the 5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r>
              <a:rPr lang="en-US" dirty="0"/>
              <a:t>Include all details of what was updated </a:t>
            </a:r>
          </a:p>
          <a:p>
            <a:pPr lvl="2"/>
            <a:r>
              <a:rPr lang="en-US" dirty="0"/>
              <a:t>Including figure numbers, page numbers and lines of text</a:t>
            </a:r>
          </a:p>
          <a:p>
            <a:pPr lvl="2"/>
            <a:r>
              <a:rPr lang="en-US" dirty="0"/>
              <a:t>Here are some guidelines on putting together good responses:</a:t>
            </a:r>
          </a:p>
          <a:p>
            <a:pPr lvl="3"/>
            <a:r>
              <a:rPr lang="en-US" dirty="0">
                <a:hlinkClick r:id="rId2"/>
              </a:rPr>
              <a:t>https://journals.plos.org/ploscompbiol/article?id=10.1371/journal.pcbi.1005730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If anything is odd or suspect about the review then mention it in the cover letter to the editor during the revision submission.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8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C561-509D-4FF7-A349-B8E5D94C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reviews –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410E-5088-4332-B0E9-BD4B60DE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55206" cy="4351338"/>
          </a:xfrm>
        </p:spPr>
        <p:txBody>
          <a:bodyPr>
            <a:normAutofit/>
          </a:bodyPr>
          <a:lstStyle/>
          <a:p>
            <a:r>
              <a:rPr lang="en-US" dirty="0"/>
              <a:t>If major revisions were requested</a:t>
            </a:r>
          </a:p>
          <a:p>
            <a:pPr lvl="1"/>
            <a:r>
              <a:rPr lang="en-US" dirty="0"/>
              <a:t>Usually gets sent to reviewers again</a:t>
            </a:r>
          </a:p>
          <a:p>
            <a:pPr lvl="1"/>
            <a:r>
              <a:rPr lang="en-US" dirty="0"/>
              <a:t>They have the option of wishing to see the revisions</a:t>
            </a:r>
          </a:p>
          <a:p>
            <a:r>
              <a:rPr lang="en-US" dirty="0"/>
              <a:t>If criticisms were addressed</a:t>
            </a:r>
          </a:p>
          <a:p>
            <a:pPr lvl="1"/>
            <a:r>
              <a:rPr lang="en-US" dirty="0"/>
              <a:t>Additional experiments conducted</a:t>
            </a:r>
          </a:p>
          <a:p>
            <a:pPr lvl="1"/>
            <a:r>
              <a:rPr lang="en-US" dirty="0"/>
              <a:t>Cannot ask for more additional experiments only minor revisions</a:t>
            </a:r>
          </a:p>
          <a:p>
            <a:pPr lvl="1"/>
            <a:r>
              <a:rPr lang="en-US" dirty="0"/>
              <a:t>If they missed something the 1</a:t>
            </a:r>
            <a:r>
              <a:rPr lang="en-US" baseline="30000" dirty="0"/>
              <a:t>st</a:t>
            </a:r>
            <a:r>
              <a:rPr lang="en-US" dirty="0"/>
              <a:t> round then too bad.</a:t>
            </a:r>
          </a:p>
          <a:p>
            <a:pPr lvl="2"/>
            <a:r>
              <a:rPr lang="en-US" dirty="0"/>
              <a:t>But this is all ultimately up to the editor.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9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DE09-D180-4A1D-BE5B-CA173B94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Galley Proofs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F406A-6CCC-45B7-A468-DFD80E39D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paper is accepted p</a:t>
            </a:r>
            <a:r>
              <a:rPr lang="en-US" b="1" dirty="0"/>
              <a:t>roofs</a:t>
            </a:r>
            <a:r>
              <a:rPr lang="en-US" dirty="0"/>
              <a:t> arrive the month before it goes into print</a:t>
            </a:r>
          </a:p>
          <a:p>
            <a:r>
              <a:rPr lang="en-US" dirty="0"/>
              <a:t>Usually expect a very fast turn-around 24-48 hours. </a:t>
            </a:r>
          </a:p>
          <a:p>
            <a:r>
              <a:rPr lang="en-US" dirty="0"/>
              <a:t>Get all authors to inspect everything in the paper</a:t>
            </a:r>
          </a:p>
          <a:p>
            <a:pPr lvl="1"/>
            <a:r>
              <a:rPr lang="en-US" dirty="0"/>
              <a:t>Spelling errors, incorrect units (µM becomes mM)</a:t>
            </a:r>
          </a:p>
          <a:p>
            <a:pPr lvl="1"/>
            <a:r>
              <a:rPr lang="en-US" dirty="0"/>
              <a:t>Check all numbers, decimal places sometimes get shifted</a:t>
            </a:r>
          </a:p>
          <a:p>
            <a:pPr lvl="1"/>
            <a:r>
              <a:rPr lang="en-US" dirty="0"/>
              <a:t>Citations may be </a:t>
            </a:r>
            <a:r>
              <a:rPr lang="en-US"/>
              <a:t>misnumbered</a:t>
            </a:r>
            <a:endParaRPr lang="en-US" dirty="0"/>
          </a:p>
          <a:p>
            <a:r>
              <a:rPr lang="en-US" dirty="0"/>
              <a:t>Major corrections usually not allowed at this stage.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3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14DB-5E52-4CD9-B6AC-5C01D5B3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Post-publication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AF45-4414-451D-9819-22C195523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Highlight</a:t>
            </a:r>
          </a:p>
          <a:p>
            <a:pPr lvl="1"/>
            <a:r>
              <a:rPr lang="en-US" dirty="0"/>
              <a:t>Short feature article to advertise the paper or place it into broader context</a:t>
            </a:r>
          </a:p>
          <a:p>
            <a:r>
              <a:rPr lang="en-US" dirty="0"/>
              <a:t>Comment</a:t>
            </a:r>
          </a:p>
          <a:p>
            <a:pPr lvl="1"/>
            <a:r>
              <a:rPr lang="en-US" dirty="0"/>
              <a:t>From another group finds an error or an alternative interpretation to correct something in the article. </a:t>
            </a:r>
          </a:p>
          <a:p>
            <a:pPr lvl="1"/>
            <a:r>
              <a:rPr lang="en-US" dirty="0"/>
              <a:t>Can be supportive or critical. </a:t>
            </a:r>
          </a:p>
          <a:p>
            <a:r>
              <a:rPr lang="en-US" dirty="0"/>
              <a:t>Addendum </a:t>
            </a:r>
          </a:p>
          <a:p>
            <a:pPr lvl="1"/>
            <a:r>
              <a:rPr lang="en-US" dirty="0"/>
              <a:t>If something needs to be corrected in a published article by the original authors/PI</a:t>
            </a:r>
          </a:p>
          <a:p>
            <a:pPr lvl="1"/>
            <a:r>
              <a:rPr lang="en-US" dirty="0"/>
              <a:t>Incorrect protocols, omitted details, corrected data</a:t>
            </a:r>
          </a:p>
          <a:p>
            <a:r>
              <a:rPr lang="en-US" dirty="0"/>
              <a:t>Retraction</a:t>
            </a:r>
          </a:p>
          <a:p>
            <a:pPr lvl="1"/>
            <a:r>
              <a:rPr lang="en-US" dirty="0"/>
              <a:t>Corrupted peer review</a:t>
            </a:r>
          </a:p>
          <a:p>
            <a:pPr lvl="1"/>
            <a:r>
              <a:rPr lang="en-US" dirty="0"/>
              <a:t>Fabricated/falsified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5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855B-BECA-405A-AD5B-03ECFD73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46385-A666-4DD9-8846-504F99CF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9726" cy="4351338"/>
          </a:xfrm>
        </p:spPr>
        <p:txBody>
          <a:bodyPr/>
          <a:lstStyle/>
          <a:p>
            <a:r>
              <a:rPr lang="en-US" dirty="0"/>
              <a:t>Higher tier journals also have higher rates of retraction</a:t>
            </a:r>
          </a:p>
          <a:p>
            <a:pPr lvl="1"/>
            <a:r>
              <a:rPr lang="en-US" dirty="0"/>
              <a:t>More scrutiny?</a:t>
            </a:r>
          </a:p>
          <a:p>
            <a:pPr lvl="1"/>
            <a:r>
              <a:rPr lang="en-US" dirty="0"/>
              <a:t>More people doing follow up to reproduce work?</a:t>
            </a:r>
          </a:p>
          <a:p>
            <a:pPr lvl="1"/>
            <a:r>
              <a:rPr lang="en-US" dirty="0"/>
              <a:t>Authors taking shortcuts to get into top journals?</a:t>
            </a:r>
          </a:p>
        </p:txBody>
      </p:sp>
      <p:pic>
        <p:nvPicPr>
          <p:cNvPr id="2050" name="Picture 2" descr="https://www.nature.com/polopoly_fs/7.19945.1410952542!/image/Retractions.jpg_gen/derivatives/landscape_630/Retractions.jpg">
            <a:extLst>
              <a:ext uri="{FF2B5EF4-FFF2-40B4-BE49-F238E27FC236}">
                <a16:creationId xmlns:a16="http://schemas.microsoft.com/office/drawing/2014/main" id="{BEDC970C-DD49-4BB5-8D55-48B96B89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362869"/>
            <a:ext cx="60007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CABFC1-AFEE-436F-A1B3-14A772DB0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57" y="535066"/>
            <a:ext cx="5654336" cy="7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4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E3E47-F340-4CB3-8308-3FEC9F11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use the same data for multiple papers?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B567-02D3-42AD-AE45-C0CF5D05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76" y="1834503"/>
            <a:ext cx="710388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same figure: no. </a:t>
            </a:r>
          </a:p>
          <a:p>
            <a:pPr lvl="1"/>
            <a:r>
              <a:rPr lang="en-US" dirty="0"/>
              <a:t>Copyright &amp; plagiarism issues are likely</a:t>
            </a:r>
          </a:p>
          <a:p>
            <a:r>
              <a:rPr lang="en-US" dirty="0"/>
              <a:t>The same data reformatted: maybe</a:t>
            </a:r>
          </a:p>
          <a:p>
            <a:pPr lvl="1"/>
            <a:r>
              <a:rPr lang="en-US" dirty="0"/>
              <a:t>To present a different argument </a:t>
            </a:r>
          </a:p>
          <a:p>
            <a:pPr marL="457200" lvl="1" indent="0">
              <a:buNone/>
            </a:pPr>
            <a:r>
              <a:rPr lang="en-US" dirty="0"/>
              <a:t>	or </a:t>
            </a:r>
          </a:p>
          <a:p>
            <a:pPr lvl="1"/>
            <a:r>
              <a:rPr lang="en-US" dirty="0"/>
              <a:t>To serve as example data to support a finding other than the original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1) Comparative functional study of Protein A vs. B vs. C</a:t>
            </a:r>
          </a:p>
          <a:p>
            <a:pPr lvl="1"/>
            <a:r>
              <a:rPr lang="en-US" dirty="0"/>
              <a:t>2) In depth biophysical analysis of protein A </a:t>
            </a:r>
          </a:p>
          <a:p>
            <a:pPr lvl="2"/>
            <a:r>
              <a:rPr lang="en-US" dirty="0"/>
              <a:t>still uses some data from (1)</a:t>
            </a:r>
          </a:p>
          <a:p>
            <a:pPr lvl="1"/>
            <a:r>
              <a:rPr lang="en-US" dirty="0"/>
              <a:t>3) In depth biophysical characterization of protein B</a:t>
            </a:r>
          </a:p>
          <a:p>
            <a:pPr lvl="2"/>
            <a:r>
              <a:rPr lang="en-US" dirty="0"/>
              <a:t>uses A as a comparison from (2)</a:t>
            </a:r>
          </a:p>
        </p:txBody>
      </p:sp>
      <p:pic>
        <p:nvPicPr>
          <p:cNvPr id="4" name="Picture 2" descr="Image result for salami slicing publication">
            <a:extLst>
              <a:ext uri="{FF2B5EF4-FFF2-40B4-BE49-F238E27FC236}">
                <a16:creationId xmlns:a16="http://schemas.microsoft.com/office/drawing/2014/main" id="{33AEC895-7264-4944-AF7C-D973956DE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b="32125"/>
          <a:stretch/>
        </p:blipFill>
        <p:spPr bwMode="auto">
          <a:xfrm>
            <a:off x="7221427" y="1464815"/>
            <a:ext cx="4714875" cy="15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4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CF2B-B29E-42A2-833C-1B9670A3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publish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3D7EE-F986-4F80-96F0-FC71D1E301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3877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Complete data set that answers an open question or provides a new hypothesis. </a:t>
                </a:r>
              </a:p>
              <a:p>
                <a:r>
                  <a:rPr lang="en-US" dirty="0"/>
                  <a:t>Extremes to avoid:</a:t>
                </a:r>
              </a:p>
              <a:p>
                <a:pPr lvl="1"/>
                <a:r>
                  <a:rPr lang="en-US" b="1" dirty="0"/>
                  <a:t>Salami slicing</a:t>
                </a:r>
                <a:r>
                  <a:rPr lang="en-US" dirty="0"/>
                  <a:t> – splitting an otherwise complete scientific body of work into several less complete publications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impact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publications</a:t>
                </a:r>
              </a:p>
              <a:p>
                <a:pPr lvl="1"/>
                <a:r>
                  <a:rPr lang="en-US" b="1" dirty="0"/>
                  <a:t>Hoarding</a:t>
                </a:r>
                <a:r>
                  <a:rPr lang="en-US" dirty="0"/>
                  <a:t> – holding off on publishing anything novel to strive for higher impact</a:t>
                </a:r>
              </a:p>
              <a:p>
                <a:r>
                  <a:rPr lang="en-US" dirty="0"/>
                  <a:t>PI should know when to stop and publish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3D7EE-F986-4F80-96F0-FC71D1E30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38775" cy="4351338"/>
              </a:xfrm>
              <a:blipFill>
                <a:blip r:embed="rId2"/>
                <a:stretch>
                  <a:fillRect l="-1794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salami slicing publication">
            <a:extLst>
              <a:ext uri="{FF2B5EF4-FFF2-40B4-BE49-F238E27FC236}">
                <a16:creationId xmlns:a16="http://schemas.microsoft.com/office/drawing/2014/main" id="{D43A8F18-098B-4116-A4E2-1179414B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9" y="1262657"/>
            <a:ext cx="4714875" cy="26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lami attic">
            <a:extLst>
              <a:ext uri="{FF2B5EF4-FFF2-40B4-BE49-F238E27FC236}">
                <a16:creationId xmlns:a16="http://schemas.microsoft.com/office/drawing/2014/main" id="{8A3BDB8B-C24A-4975-91DC-49CFF2B5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9" y="4113980"/>
            <a:ext cx="4714875" cy="26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46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7759-8D5D-4B24-99DF-839DF794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unique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82D26-145B-4D8D-A4C9-0CBC99B6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38" y="2138362"/>
            <a:ext cx="5136472" cy="4351338"/>
          </a:xfrm>
        </p:spPr>
        <p:txBody>
          <a:bodyPr>
            <a:normAutofit/>
          </a:bodyPr>
          <a:lstStyle/>
          <a:p>
            <a:r>
              <a:rPr lang="en-US" dirty="0"/>
              <a:t>Proceeding of the national academy of sciences (PNAS)</a:t>
            </a:r>
          </a:p>
          <a:p>
            <a:pPr lvl="1"/>
            <a:r>
              <a:rPr lang="en-US" dirty="0"/>
              <a:t>Track 1</a:t>
            </a:r>
          </a:p>
          <a:p>
            <a:pPr lvl="2"/>
            <a:r>
              <a:rPr lang="en-US" dirty="0"/>
              <a:t>Editor’s review</a:t>
            </a:r>
          </a:p>
          <a:p>
            <a:pPr lvl="2"/>
            <a:r>
              <a:rPr lang="en-US" dirty="0"/>
              <a:t>“Communicated by”</a:t>
            </a:r>
          </a:p>
          <a:p>
            <a:pPr lvl="2"/>
            <a:r>
              <a:rPr lang="en-US" dirty="0"/>
              <a:t>“contributed by”</a:t>
            </a:r>
          </a:p>
          <a:p>
            <a:pPr lvl="1"/>
            <a:r>
              <a:rPr lang="en-US" dirty="0"/>
              <a:t>Track 2</a:t>
            </a:r>
          </a:p>
          <a:p>
            <a:pPr lvl="2"/>
            <a:r>
              <a:rPr lang="en-US" dirty="0"/>
              <a:t>True peer review</a:t>
            </a:r>
          </a:p>
          <a:p>
            <a:pPr lvl="2"/>
            <a:r>
              <a:rPr lang="en-US" dirty="0"/>
              <a:t>“edited by”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992A8-046B-45C8-8BEB-4865E6A5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061" y="1825625"/>
            <a:ext cx="5871096" cy="42034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EF72747-5DB4-4B92-91AE-06B4E1E19F70}"/>
              </a:ext>
            </a:extLst>
          </p:cNvPr>
          <p:cNvSpPr/>
          <p:nvPr/>
        </p:nvSpPr>
        <p:spPr>
          <a:xfrm>
            <a:off x="5356748" y="3302493"/>
            <a:ext cx="866494" cy="239697"/>
          </a:xfrm>
          <a:prstGeom prst="ellipse">
            <a:avLst/>
          </a:prstGeom>
          <a:solidFill>
            <a:srgbClr val="FFF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1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BD55-CD6F-4879-956D-76E5529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access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E5CD-B4B9-4926-96F2-F074833F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86561" cy="4770484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Public Library of Science (</a:t>
            </a:r>
            <a:r>
              <a:rPr lang="en-US" dirty="0" err="1"/>
              <a:t>PLoS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eLife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Pure open access as soon as articles are accepted.</a:t>
            </a:r>
          </a:p>
          <a:p>
            <a:pPr lvl="1"/>
            <a:r>
              <a:rPr lang="en-US" dirty="0" err="1"/>
              <a:t>PLoS</a:t>
            </a:r>
            <a:r>
              <a:rPr lang="en-US" dirty="0"/>
              <a:t> One – reviews conclusions from data </a:t>
            </a:r>
          </a:p>
          <a:p>
            <a:pPr lvl="2"/>
            <a:r>
              <a:rPr lang="en-US" dirty="0"/>
              <a:t>Not prior dogma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↑ publication fees </a:t>
            </a:r>
          </a:p>
          <a:p>
            <a:pPr lvl="1"/>
            <a:r>
              <a:rPr lang="en-US" dirty="0"/>
              <a:t>Federally funded work gets open access 1 year after publication </a:t>
            </a:r>
          </a:p>
        </p:txBody>
      </p:sp>
      <p:pic>
        <p:nvPicPr>
          <p:cNvPr id="3074" name="Picture 2" descr="https://www.plos.org/uploads/image/file/25150/sm_deaa71894d5ff7c87437521071d8bbc8.jpg">
            <a:extLst>
              <a:ext uri="{FF2B5EF4-FFF2-40B4-BE49-F238E27FC236}">
                <a16:creationId xmlns:a16="http://schemas.microsoft.com/office/drawing/2014/main" id="{0D092A52-4348-4E74-882D-362A0C846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0" r="33447"/>
          <a:stretch/>
        </p:blipFill>
        <p:spPr bwMode="auto">
          <a:xfrm>
            <a:off x="8194089" y="365125"/>
            <a:ext cx="360433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ife logo">
            <a:extLst>
              <a:ext uri="{FF2B5EF4-FFF2-40B4-BE49-F238E27FC236}">
                <a16:creationId xmlns:a16="http://schemas.microsoft.com/office/drawing/2014/main" id="{C3D8CA16-9535-4BE6-9AE3-5EC05C3D7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49" y="2490372"/>
            <a:ext cx="12954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los">
            <a:extLst>
              <a:ext uri="{FF2B5EF4-FFF2-40B4-BE49-F238E27FC236}">
                <a16:creationId xmlns:a16="http://schemas.microsoft.com/office/drawing/2014/main" id="{43D6F99B-E6ED-4625-BDA9-463F5D67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79" y="1901441"/>
            <a:ext cx="14382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327A-9BC2-4FE8-83A4-B1D0E056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a manuscript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42691-5903-42FA-B4E1-D0AE5461F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1) Make sure all data analysis is complete</a:t>
            </a:r>
          </a:p>
          <a:p>
            <a:pPr lvl="1"/>
            <a:r>
              <a:rPr lang="en-US" dirty="0"/>
              <a:t>Look over it with a critical eye</a:t>
            </a:r>
          </a:p>
          <a:p>
            <a:pPr lvl="1"/>
            <a:r>
              <a:rPr lang="en-US" dirty="0"/>
              <a:t>Otherwise you’ll keep remaking figures</a:t>
            </a:r>
          </a:p>
          <a:p>
            <a:pPr marL="0" indent="0">
              <a:buNone/>
            </a:pPr>
            <a:r>
              <a:rPr lang="en-US" dirty="0"/>
              <a:t>2) Write the methods</a:t>
            </a:r>
          </a:p>
          <a:p>
            <a:pPr lvl="1"/>
            <a:r>
              <a:rPr lang="en-US" dirty="0"/>
              <a:t>Details behind each method</a:t>
            </a:r>
          </a:p>
          <a:p>
            <a:pPr lvl="1"/>
            <a:r>
              <a:rPr lang="en-US" dirty="0"/>
              <a:t>Be extensive in detail, this will get trimmed down later</a:t>
            </a:r>
          </a:p>
          <a:p>
            <a:pPr lvl="1"/>
            <a:r>
              <a:rPr lang="en-US" dirty="0"/>
              <a:t>Do this early so you don’t have to rummage for experimental details later</a:t>
            </a:r>
          </a:p>
          <a:p>
            <a:pPr marL="0" indent="0">
              <a:buNone/>
            </a:pPr>
            <a:r>
              <a:rPr lang="en-US" dirty="0"/>
              <a:t>3) Prepare figures and tables</a:t>
            </a:r>
          </a:p>
          <a:p>
            <a:pPr lvl="1"/>
            <a:r>
              <a:rPr lang="en-US" dirty="0"/>
              <a:t>May require some additional (supporting/supplementary) items</a:t>
            </a:r>
          </a:p>
          <a:p>
            <a:pPr lvl="1"/>
            <a:r>
              <a:rPr lang="en-US" dirty="0"/>
              <a:t>Keep figures so they can easily be adjusted later </a:t>
            </a:r>
          </a:p>
          <a:p>
            <a:pPr lvl="2"/>
            <a:r>
              <a:rPr lang="en-US" dirty="0"/>
              <a:t>Recolor, resize, change labels &amp; font</a:t>
            </a:r>
          </a:p>
          <a:p>
            <a:pPr lvl="2"/>
            <a:r>
              <a:rPr lang="en-US" dirty="0"/>
              <a:t>Vector art (illustrator)</a:t>
            </a:r>
          </a:p>
          <a:p>
            <a:pPr marL="0" indent="0">
              <a:buNone/>
            </a:pPr>
            <a:r>
              <a:rPr lang="en-US" dirty="0"/>
              <a:t>4) Write up results </a:t>
            </a:r>
          </a:p>
          <a:p>
            <a:pPr lvl="2"/>
            <a:r>
              <a:rPr lang="en-US" dirty="0"/>
              <a:t>all centered around the prepared figures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327A-9BC2-4FE8-83A4-B1D0E056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a manuscript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42691-5903-42FA-B4E1-D0AE5461F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5) Write the discussion</a:t>
            </a:r>
          </a:p>
          <a:p>
            <a:pPr lvl="1"/>
            <a:r>
              <a:rPr lang="en-US" dirty="0"/>
              <a:t>Gather all necessary references to put data into context</a:t>
            </a:r>
          </a:p>
          <a:p>
            <a:pPr lvl="1"/>
            <a:r>
              <a:rPr lang="en-US" dirty="0"/>
              <a:t>Sometimes results/discussions are combined</a:t>
            </a:r>
          </a:p>
          <a:p>
            <a:pPr lvl="1"/>
            <a:r>
              <a:rPr lang="en-US" dirty="0"/>
              <a:t>Include any unresolved questions &amp; suggestions for next steps</a:t>
            </a:r>
          </a:p>
          <a:p>
            <a:pPr marL="0" indent="0">
              <a:buNone/>
            </a:pPr>
            <a:r>
              <a:rPr lang="en-US" dirty="0"/>
              <a:t>6) Write the introduction</a:t>
            </a:r>
          </a:p>
          <a:p>
            <a:pPr lvl="1"/>
            <a:r>
              <a:rPr lang="en-US" dirty="0"/>
              <a:t>Usually the hardest part</a:t>
            </a:r>
          </a:p>
          <a:p>
            <a:pPr lvl="1"/>
            <a:r>
              <a:rPr lang="en-US" dirty="0"/>
              <a:t>Can use a recent similar papers for an idea of the outline </a:t>
            </a:r>
          </a:p>
          <a:p>
            <a:pPr lvl="1"/>
            <a:r>
              <a:rPr lang="en-US" dirty="0"/>
              <a:t>Gather all necessary references</a:t>
            </a:r>
          </a:p>
          <a:p>
            <a:pPr lvl="2"/>
            <a:r>
              <a:rPr lang="en-US" dirty="0"/>
              <a:t>Use a citation manager (Endnote, Mendeley, Papers) compatible with Word.</a:t>
            </a:r>
          </a:p>
          <a:p>
            <a:pPr marL="0" indent="0">
              <a:buNone/>
            </a:pPr>
            <a:r>
              <a:rPr lang="en-US" dirty="0"/>
              <a:t>7) Write the abstract</a:t>
            </a:r>
          </a:p>
          <a:p>
            <a:pPr lvl="1"/>
            <a:r>
              <a:rPr lang="en-US" dirty="0"/>
              <a:t>Should make the case for why the paper is important </a:t>
            </a:r>
          </a:p>
          <a:p>
            <a:pPr lvl="1"/>
            <a:r>
              <a:rPr lang="en-US" dirty="0"/>
              <a:t>Without overselling it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5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327A-9BC2-4FE8-83A4-B1D0E056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a manuscript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42691-5903-42FA-B4E1-D0AE5461F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8) Write the acknowledgements</a:t>
            </a:r>
          </a:p>
          <a:p>
            <a:pPr lvl="1"/>
            <a:r>
              <a:rPr lang="en-US" dirty="0"/>
              <a:t>Materials provided, useful discussions, staff support</a:t>
            </a:r>
          </a:p>
          <a:p>
            <a:pPr lvl="1"/>
            <a:r>
              <a:rPr lang="en-US" dirty="0"/>
              <a:t>All sources of funding</a:t>
            </a:r>
          </a:p>
          <a:p>
            <a:pPr marL="0" indent="0">
              <a:buNone/>
            </a:pPr>
            <a:r>
              <a:rPr lang="en-US" dirty="0"/>
              <a:t>9) Finalize authorship &amp; order</a:t>
            </a:r>
          </a:p>
          <a:p>
            <a:pPr lvl="1"/>
            <a:r>
              <a:rPr lang="en-US" dirty="0"/>
              <a:t>Any co-authors</a:t>
            </a:r>
          </a:p>
          <a:p>
            <a:pPr lvl="1"/>
            <a:r>
              <a:rPr lang="en-US" dirty="0"/>
              <a:t>Write up author contributions (often required)</a:t>
            </a:r>
          </a:p>
          <a:p>
            <a:pPr marL="0" indent="0">
              <a:buNone/>
            </a:pPr>
            <a:r>
              <a:rPr lang="en-US" dirty="0"/>
              <a:t>10) Some journals require table of contents figure (TOC)</a:t>
            </a:r>
          </a:p>
          <a:p>
            <a:pPr lvl="1"/>
            <a:r>
              <a:rPr lang="en-US" dirty="0"/>
              <a:t>High resolution with color</a:t>
            </a:r>
          </a:p>
          <a:p>
            <a:pPr lvl="1"/>
            <a:r>
              <a:rPr lang="en-US" dirty="0"/>
              <a:t>Minimal text</a:t>
            </a:r>
          </a:p>
          <a:p>
            <a:pPr lvl="1"/>
            <a:r>
              <a:rPr lang="en-US" dirty="0"/>
              <a:t>Can be a trimmed version of a main figure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://www.thno.org/v06/p2414/toc.jpg">
            <a:extLst>
              <a:ext uri="{FF2B5EF4-FFF2-40B4-BE49-F238E27FC236}">
                <a16:creationId xmlns:a16="http://schemas.microsoft.com/office/drawing/2014/main" id="{F812108C-C555-48CC-802B-5852C1BF3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833747"/>
            <a:ext cx="3943350" cy="20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8D65-C81E-4724-8F99-7DD5F9D3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a manuscript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D33A-B595-4B99-9640-C8BDDF75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58000" cy="48990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Cover page with title, authors and affiliations</a:t>
            </a:r>
          </a:p>
          <a:p>
            <a:r>
              <a:rPr lang="en-US" dirty="0"/>
              <a:t>Abstract page</a:t>
            </a:r>
          </a:p>
          <a:p>
            <a:r>
              <a:rPr lang="en-US" dirty="0"/>
              <a:t>Manuscript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i="1" dirty="0"/>
              <a:t>Materials/methods</a:t>
            </a:r>
            <a:endParaRPr lang="en-US" dirty="0"/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Discussion</a:t>
            </a:r>
          </a:p>
          <a:p>
            <a:pPr lvl="1"/>
            <a:r>
              <a:rPr lang="en-US" dirty="0"/>
              <a:t>Conclusions (optional)</a:t>
            </a:r>
          </a:p>
          <a:p>
            <a:pPr lvl="1"/>
            <a:r>
              <a:rPr lang="en-US" dirty="0"/>
              <a:t>Acknowledgements</a:t>
            </a:r>
          </a:p>
          <a:p>
            <a:pPr lvl="1"/>
            <a:r>
              <a:rPr lang="en-US" dirty="0"/>
              <a:t>References (formatted to journal guidelines)</a:t>
            </a:r>
          </a:p>
          <a:p>
            <a:pPr lvl="1"/>
            <a:r>
              <a:rPr lang="en-US" dirty="0"/>
              <a:t>Figures &amp; legends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2A079-A166-4856-BD06-0F55FCEA5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85724"/>
            <a:ext cx="3562579" cy="67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3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7759-8D5D-4B24-99DF-839DF794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Finding an appropriate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82D26-145B-4D8D-A4C9-0CBC99B6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6472" cy="4351338"/>
          </a:xfrm>
        </p:spPr>
        <p:txBody>
          <a:bodyPr>
            <a:normAutofit/>
          </a:bodyPr>
          <a:lstStyle/>
          <a:p>
            <a:r>
              <a:rPr lang="en-US" dirty="0"/>
              <a:t>Impact factor</a:t>
            </a:r>
          </a:p>
          <a:p>
            <a:pPr lvl="1"/>
            <a:r>
              <a:rPr lang="en-US" dirty="0"/>
              <a:t>How is this calculated</a:t>
            </a:r>
          </a:p>
          <a:p>
            <a:pPr lvl="1"/>
            <a:r>
              <a:rPr lang="en-US" dirty="0"/>
              <a:t>IF is a bit controversial</a:t>
            </a:r>
          </a:p>
          <a:p>
            <a:r>
              <a:rPr lang="en-US" dirty="0"/>
              <a:t>Suitability for journal</a:t>
            </a:r>
          </a:p>
          <a:p>
            <a:pPr lvl="1"/>
            <a:r>
              <a:rPr lang="en-US" dirty="0"/>
              <a:t>Online tool for journal selection: </a:t>
            </a:r>
            <a:r>
              <a:rPr lang="en-US" dirty="0">
                <a:hlinkClick r:id="rId2"/>
              </a:rPr>
              <a:t>http://jane.biosemantics.org/</a:t>
            </a:r>
            <a:endParaRPr lang="en-US" dirty="0"/>
          </a:p>
          <a:p>
            <a:r>
              <a:rPr lang="en-US" dirty="0"/>
              <a:t>Length/scope</a:t>
            </a:r>
          </a:p>
          <a:p>
            <a:r>
              <a:rPr lang="en-US" dirty="0"/>
              <a:t>If you have the time then aim high.</a:t>
            </a:r>
          </a:p>
          <a:p>
            <a:pPr lvl="1"/>
            <a:r>
              <a:rPr lang="en-US" dirty="0"/>
              <a:t>Reviews can take months</a:t>
            </a:r>
          </a:p>
        </p:txBody>
      </p:sp>
      <p:pic>
        <p:nvPicPr>
          <p:cNvPr id="1026" name="Picture 2" descr="Image result for impact factor calculation">
            <a:extLst>
              <a:ext uri="{FF2B5EF4-FFF2-40B4-BE49-F238E27FC236}">
                <a16:creationId xmlns:a16="http://schemas.microsoft.com/office/drawing/2014/main" id="{79795D85-2251-4468-A895-874CAB1C3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3"/>
          <a:stretch/>
        </p:blipFill>
        <p:spPr bwMode="auto">
          <a:xfrm>
            <a:off x="6579699" y="1376218"/>
            <a:ext cx="5137547" cy="211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journal impact factor">
            <a:extLst>
              <a:ext uri="{FF2B5EF4-FFF2-40B4-BE49-F238E27FC236}">
                <a16:creationId xmlns:a16="http://schemas.microsoft.com/office/drawing/2014/main" id="{55F4223C-55EC-49BB-A6F8-01D55BA1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72" y="3691229"/>
            <a:ext cx="6052950" cy="292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1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5B7F-9F55-488E-819C-B1DCF870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for a specific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FB58-095A-494B-A178-9466D071B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7066" cy="4351338"/>
          </a:xfrm>
        </p:spPr>
        <p:txBody>
          <a:bodyPr/>
          <a:lstStyle/>
          <a:p>
            <a:r>
              <a:rPr lang="en-US" dirty="0"/>
              <a:t>Find the </a:t>
            </a:r>
            <a:r>
              <a:rPr lang="en-US" b="1" dirty="0"/>
              <a:t>author guidelines</a:t>
            </a:r>
            <a:r>
              <a:rPr lang="en-US" dirty="0"/>
              <a:t> section on the journal’s website.</a:t>
            </a:r>
          </a:p>
          <a:p>
            <a:r>
              <a:rPr lang="en-US" dirty="0"/>
              <a:t>Info on:</a:t>
            </a:r>
          </a:p>
          <a:p>
            <a:pPr lvl="1"/>
            <a:r>
              <a:rPr lang="en-US" dirty="0"/>
              <a:t>Page/character limits</a:t>
            </a:r>
          </a:p>
          <a:p>
            <a:pPr lvl="1"/>
            <a:r>
              <a:rPr lang="en-US" dirty="0"/>
              <a:t>Figure limits and sizes</a:t>
            </a:r>
          </a:p>
          <a:p>
            <a:pPr lvl="1"/>
            <a:r>
              <a:rPr lang="en-US" dirty="0"/>
              <a:t>Reference formatting</a:t>
            </a:r>
          </a:p>
          <a:p>
            <a:pPr lvl="1"/>
            <a:r>
              <a:rPr lang="en-US" dirty="0"/>
              <a:t>Formatting of supporting/supplementary information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BB64A-B814-4928-AA71-C6F4EA51D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942384"/>
            <a:ext cx="6853382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A80B-9454-4BD8-8170-9C593A73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</a:t>
            </a:r>
            <a:r>
              <a:rPr lang="en-US" dirty="0" err="1"/>
              <a:t>Presubmission</a:t>
            </a:r>
            <a:r>
              <a:rPr lang="en-US" dirty="0"/>
              <a:t> inquiry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F252-E2D7-4A28-884D-5E7728811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tier journals suggest (and sometimes require) a </a:t>
            </a:r>
            <a:r>
              <a:rPr lang="en-US" dirty="0" err="1"/>
              <a:t>presubmission</a:t>
            </a:r>
            <a:r>
              <a:rPr lang="en-US" dirty="0"/>
              <a:t> inquiry</a:t>
            </a:r>
          </a:p>
          <a:p>
            <a:pPr lvl="1"/>
            <a:r>
              <a:rPr lang="en-US" dirty="0"/>
              <a:t>Brief summary of the work, how it is a significant advance, and why this journal</a:t>
            </a:r>
          </a:p>
          <a:p>
            <a:r>
              <a:rPr lang="en-US" dirty="0"/>
              <a:t>Often they just delay the process</a:t>
            </a:r>
          </a:p>
          <a:p>
            <a:pPr lvl="1"/>
            <a:r>
              <a:rPr lang="en-US" dirty="0"/>
              <a:t>Takes just as long to get a response as if the paper was submitted for initial consideration</a:t>
            </a:r>
          </a:p>
          <a:p>
            <a:pPr lvl="1"/>
            <a:r>
              <a:rPr lang="en-US" dirty="0"/>
              <a:t>Sometimes they ask for the full paper and reject it then</a:t>
            </a:r>
          </a:p>
          <a:p>
            <a:pPr lvl="1"/>
            <a:r>
              <a:rPr lang="en-US" dirty="0"/>
              <a:t>Only saves time in terms of potentially reformatting the length, figures, and references. </a:t>
            </a:r>
          </a:p>
        </p:txBody>
      </p:sp>
    </p:spTree>
    <p:extLst>
      <p:ext uri="{BB962C8B-B14F-4D97-AF65-F5344CB8AC3E}">
        <p14:creationId xmlns:p14="http://schemas.microsoft.com/office/powerpoint/2010/main" val="90547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1315</Words>
  <Application>Microsoft Office PowerPoint</Application>
  <PresentationFormat>Widescreen</PresentationFormat>
  <Paragraphs>217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Publication notes</vt:lpstr>
      <vt:lpstr>When to publish</vt:lpstr>
      <vt:lpstr>Assembling a manuscript </vt:lpstr>
      <vt:lpstr>Assembling a manuscript </vt:lpstr>
      <vt:lpstr>Assembling a manuscript  </vt:lpstr>
      <vt:lpstr>Assembling a manuscript</vt:lpstr>
      <vt:lpstr>Finding an appropriate journal</vt:lpstr>
      <vt:lpstr>Formatting for a specific journal</vt:lpstr>
      <vt:lpstr>Optional: Presubmission inquiry</vt:lpstr>
      <vt:lpstr>Cover letter</vt:lpstr>
      <vt:lpstr>Selection of potential reviewers</vt:lpstr>
      <vt:lpstr>After manuscript submission</vt:lpstr>
      <vt:lpstr>The peer review process</vt:lpstr>
      <vt:lpstr>Responding to reviews</vt:lpstr>
      <vt:lpstr>Responding to reviews – round 2</vt:lpstr>
      <vt:lpstr>Galley Proofs </vt:lpstr>
      <vt:lpstr>Post-publication </vt:lpstr>
      <vt:lpstr>Retraction</vt:lpstr>
      <vt:lpstr>Can I use the same data for multiple papers?</vt:lpstr>
      <vt:lpstr>Some unique Journals</vt:lpstr>
      <vt:lpstr>Open access journals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Publication notes</dc:title>
  <dc:creator>GutLaptop</dc:creator>
  <cp:lastModifiedBy>GutLaptop</cp:lastModifiedBy>
  <cp:revision>58</cp:revision>
  <dcterms:created xsi:type="dcterms:W3CDTF">2019-04-03T02:57:34Z</dcterms:created>
  <dcterms:modified xsi:type="dcterms:W3CDTF">2019-04-16T00:55:35Z</dcterms:modified>
</cp:coreProperties>
</file>