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C0C0-2F17-4862-ADF2-D9C900DEE2F0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A2D2-9515-4CD5-AD2B-B4A0E8834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47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C0C0-2F17-4862-ADF2-D9C900DEE2F0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A2D2-9515-4CD5-AD2B-B4A0E8834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6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C0C0-2F17-4862-ADF2-D9C900DEE2F0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A2D2-9515-4CD5-AD2B-B4A0E8834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2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C0C0-2F17-4862-ADF2-D9C900DEE2F0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A2D2-9515-4CD5-AD2B-B4A0E8834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3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C0C0-2F17-4862-ADF2-D9C900DEE2F0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A2D2-9515-4CD5-AD2B-B4A0E8834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C0C0-2F17-4862-ADF2-D9C900DEE2F0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A2D2-9515-4CD5-AD2B-B4A0E8834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0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C0C0-2F17-4862-ADF2-D9C900DEE2F0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A2D2-9515-4CD5-AD2B-B4A0E8834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1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C0C0-2F17-4862-ADF2-D9C900DEE2F0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A2D2-9515-4CD5-AD2B-B4A0E8834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5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C0C0-2F17-4862-ADF2-D9C900DEE2F0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A2D2-9515-4CD5-AD2B-B4A0E8834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7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C0C0-2F17-4862-ADF2-D9C900DEE2F0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A2D2-9515-4CD5-AD2B-B4A0E8834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54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C0C0-2F17-4862-ADF2-D9C900DEE2F0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A2D2-9515-4CD5-AD2B-B4A0E8834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1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4C0C0-2F17-4862-ADF2-D9C900DEE2F0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2A2D2-9515-4CD5-AD2B-B4A0E8834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5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PyMOL</a:t>
            </a:r>
            <a:r>
              <a:rPr lang="en-US" dirty="0"/>
              <a:t> basics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150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Showing protein complexes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&gt; </a:t>
            </a:r>
            <a:r>
              <a:rPr lang="en-US" sz="2400" dirty="0" err="1"/>
              <a:t>sele</a:t>
            </a:r>
            <a:r>
              <a:rPr lang="en-US" sz="2400" dirty="0"/>
              <a:t> </a:t>
            </a:r>
            <a:r>
              <a:rPr lang="en-US" sz="2400" dirty="0" err="1"/>
              <a:t>resi</a:t>
            </a:r>
            <a:r>
              <a:rPr lang="en-US" sz="2400" dirty="0"/>
              <a:t> 43+46+50+53 &amp; chain B</a:t>
            </a:r>
          </a:p>
          <a:p>
            <a:pPr lvl="1"/>
            <a:r>
              <a:rPr lang="en-US" sz="2000" dirty="0"/>
              <a:t>Select residues 53, 50, 46, 43 from chain B</a:t>
            </a:r>
          </a:p>
          <a:p>
            <a:r>
              <a:rPr lang="en-US" sz="2400" dirty="0"/>
              <a:t>For the selection: Show sticks, hide main chain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71800"/>
            <a:ext cx="5534025" cy="362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391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Showing protein complexes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&gt; </a:t>
            </a:r>
            <a:r>
              <a:rPr lang="en-US" sz="2400" dirty="0" err="1"/>
              <a:t>sele</a:t>
            </a:r>
            <a:r>
              <a:rPr lang="en-US" sz="2400" dirty="0"/>
              <a:t> </a:t>
            </a:r>
            <a:r>
              <a:rPr lang="en-US" sz="2400" dirty="0" err="1"/>
              <a:t>resi</a:t>
            </a:r>
            <a:r>
              <a:rPr lang="en-US" sz="2400" dirty="0"/>
              <a:t> 43+46+50+53 &amp; chain B</a:t>
            </a:r>
          </a:p>
          <a:p>
            <a:pPr lvl="1"/>
            <a:r>
              <a:rPr lang="en-US" sz="2000" dirty="0"/>
              <a:t>Select residues 53, 50, 46, 43 from chain B</a:t>
            </a:r>
          </a:p>
          <a:p>
            <a:r>
              <a:rPr lang="en-US" sz="2400" dirty="0"/>
              <a:t>For the selection: Show sticks, hide main chain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12185"/>
            <a:ext cx="5976938" cy="393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181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high resolution figures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00" y="1828800"/>
            <a:ext cx="34290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Once you get the orientation and zoom as you like it</a:t>
            </a:r>
          </a:p>
          <a:p>
            <a:pPr marL="457200" lvl="1" indent="0">
              <a:buNone/>
            </a:pPr>
            <a:r>
              <a:rPr lang="en-US" sz="2000" dirty="0"/>
              <a:t>&gt; </a:t>
            </a:r>
            <a:r>
              <a:rPr lang="en-US" sz="2000" dirty="0" err="1"/>
              <a:t>get_view</a:t>
            </a:r>
            <a:endParaRPr lang="en-US" sz="2000" dirty="0"/>
          </a:p>
          <a:p>
            <a:pPr lvl="1"/>
            <a:r>
              <a:rPr lang="en-US" sz="1400" dirty="0"/>
              <a:t>This will print out a string that you can save and load back later using “</a:t>
            </a:r>
            <a:r>
              <a:rPr lang="en-US" sz="1400" dirty="0" err="1"/>
              <a:t>set_view</a:t>
            </a:r>
            <a:r>
              <a:rPr lang="en-US" sz="1400" dirty="0"/>
              <a:t>”</a:t>
            </a:r>
          </a:p>
          <a:p>
            <a:pPr marL="457200" lvl="1" indent="0">
              <a:buNone/>
            </a:pPr>
            <a:r>
              <a:rPr lang="en-US" sz="2000" dirty="0"/>
              <a:t>&gt; ray 400, 400</a:t>
            </a:r>
          </a:p>
          <a:p>
            <a:pPr lvl="1"/>
            <a:r>
              <a:rPr lang="en-US" sz="1400" dirty="0"/>
              <a:t>Ray trace the image at 400 x 400 pixels</a:t>
            </a:r>
          </a:p>
          <a:p>
            <a:pPr marL="0" indent="0">
              <a:buNone/>
            </a:pPr>
            <a:r>
              <a:rPr lang="en-US" sz="1800" dirty="0"/>
              <a:t>           &gt; draw 400, 00</a:t>
            </a:r>
          </a:p>
          <a:p>
            <a:pPr lvl="1"/>
            <a:r>
              <a:rPr lang="en-US" sz="1400" dirty="0"/>
              <a:t>Rasterize the image at 400 x 400 pixels</a:t>
            </a:r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sz="1800" dirty="0"/>
              <a:t>For quick checks I use 400x400</a:t>
            </a:r>
          </a:p>
          <a:p>
            <a:r>
              <a:rPr lang="en-US" sz="1800" dirty="0"/>
              <a:t>For publication figures 1200x1200 or more</a:t>
            </a:r>
          </a:p>
          <a:p>
            <a:r>
              <a:rPr lang="en-US" sz="1800" dirty="0"/>
              <a:t>For posters maybe even higher</a:t>
            </a:r>
          </a:p>
          <a:p>
            <a:r>
              <a:rPr lang="en-US" sz="1800" dirty="0"/>
              <a:t>Export using File: Save image</a:t>
            </a:r>
          </a:p>
          <a:p>
            <a:pPr lvl="1"/>
            <a:r>
              <a:rPr lang="en-US" sz="1400" dirty="0"/>
              <a:t>.</a:t>
            </a:r>
            <a:r>
              <a:rPr lang="en-US" sz="1400" dirty="0" err="1"/>
              <a:t>png</a:t>
            </a:r>
            <a:r>
              <a:rPr lang="en-US" sz="1400" dirty="0"/>
              <a:t> format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0"/>
            <a:ext cx="5443538" cy="357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074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</a:t>
            </a:r>
            <a:r>
              <a:rPr lang="en-US" dirty="0" err="1"/>
              <a:t>PyMOL</a:t>
            </a:r>
            <a:r>
              <a:rPr lang="en-US" dirty="0"/>
              <a:t> macros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57400"/>
            <a:ext cx="498434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828800"/>
            <a:ext cx="3429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You can assemble full sets of commands in a text editor (notepad)</a:t>
            </a:r>
          </a:p>
          <a:p>
            <a:r>
              <a:rPr lang="en-US" sz="2400" dirty="0"/>
              <a:t>To run from </a:t>
            </a:r>
            <a:r>
              <a:rPr lang="en-US" sz="2400" dirty="0" err="1"/>
              <a:t>pymol</a:t>
            </a:r>
            <a:r>
              <a:rPr lang="en-US" sz="2400" dirty="0"/>
              <a:t> use:</a:t>
            </a:r>
          </a:p>
          <a:p>
            <a:pPr marL="0" indent="0">
              <a:buNone/>
            </a:pPr>
            <a:r>
              <a:rPr lang="en-US" sz="2400" dirty="0"/>
              <a:t>	&gt;@ test.pm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1600" dirty="0"/>
              <a:t>This macro basically does everything we did in one command.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041625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 overview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76400"/>
            <a:ext cx="592027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600200"/>
            <a:ext cx="2895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Top window</a:t>
            </a:r>
          </a:p>
          <a:p>
            <a:pPr lvl="1"/>
            <a:r>
              <a:rPr lang="en-US" dirty="0"/>
              <a:t>Commands</a:t>
            </a:r>
          </a:p>
          <a:p>
            <a:r>
              <a:rPr lang="en-US" dirty="0"/>
              <a:t>Bottom window</a:t>
            </a:r>
          </a:p>
          <a:p>
            <a:pPr lvl="1"/>
            <a:r>
              <a:rPr lang="en-US" dirty="0"/>
              <a:t>visualization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2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a coordinate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4038600" cy="4221163"/>
          </a:xfrm>
        </p:spPr>
        <p:txBody>
          <a:bodyPr>
            <a:normAutofit/>
          </a:bodyPr>
          <a:lstStyle/>
          <a:p>
            <a:r>
              <a:rPr lang="en-US" sz="2800" dirty="0"/>
              <a:t>Protein databank (PDB)</a:t>
            </a:r>
          </a:p>
          <a:p>
            <a:pPr lvl="1"/>
            <a:r>
              <a:rPr lang="en-US" sz="2400" dirty="0"/>
              <a:t>Curated coordinate files</a:t>
            </a:r>
          </a:p>
          <a:p>
            <a:pPr lvl="1"/>
            <a:r>
              <a:rPr lang="en-US" sz="2400" dirty="0"/>
              <a:t>Download from pdb.org</a:t>
            </a:r>
          </a:p>
          <a:p>
            <a:pPr marL="914400" lvl="2" indent="0">
              <a:buNone/>
            </a:pPr>
            <a:r>
              <a:rPr lang="en-US" sz="2000" dirty="0"/>
              <a:t>or</a:t>
            </a:r>
          </a:p>
          <a:p>
            <a:pPr lvl="1"/>
            <a:r>
              <a:rPr lang="en-US" sz="2400" dirty="0"/>
              <a:t>Use fetch command</a:t>
            </a:r>
          </a:p>
          <a:p>
            <a:pPr marL="914400" lvl="2" indent="0">
              <a:buNone/>
            </a:pPr>
            <a:r>
              <a:rPr lang="en-US" sz="2000" dirty="0"/>
              <a:t>-&gt; fetch 3ztn</a:t>
            </a:r>
          </a:p>
          <a:p>
            <a:pPr marL="914400" lvl="2" indent="0">
              <a:buNone/>
            </a:pPr>
            <a:endParaRPr lang="en-US" sz="2000" dirty="0"/>
          </a:p>
        </p:txBody>
      </p:sp>
      <p:pic>
        <p:nvPicPr>
          <p:cNvPr id="2050" name="Picture 2" descr="RCSB PD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33350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db fi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552" y="3200400"/>
            <a:ext cx="4724400" cy="332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57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of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371600"/>
            <a:ext cx="83058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7239000" y="1981200"/>
            <a:ext cx="609600" cy="3048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696200" y="1993200"/>
            <a:ext cx="381000" cy="5214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886700" y="1993200"/>
            <a:ext cx="342900" cy="8763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559600" y="2063400"/>
            <a:ext cx="0" cy="13656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8153400" y="2031300"/>
            <a:ext cx="274500" cy="10929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629400" y="2133600"/>
            <a:ext cx="63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action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00958" y="2441377"/>
            <a:ext cx="571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show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81433" y="2796046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77300" y="3099888"/>
            <a:ext cx="538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label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06900" y="3430777"/>
            <a:ext cx="551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color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615688" y="4878288"/>
            <a:ext cx="662154" cy="138278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997689" y="4570511"/>
            <a:ext cx="1322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Show sequence</a:t>
            </a:r>
          </a:p>
        </p:txBody>
      </p:sp>
    </p:spTree>
    <p:extLst>
      <p:ext uri="{BB962C8B-B14F-4D97-AF65-F5344CB8AC3E}">
        <p14:creationId xmlns:p14="http://schemas.microsoft.com/office/powerpoint/2010/main" val="3609766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of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87" y="1475572"/>
            <a:ext cx="8229600" cy="4525963"/>
          </a:xfrm>
        </p:spPr>
        <p:txBody>
          <a:bodyPr/>
          <a:lstStyle/>
          <a:p>
            <a:r>
              <a:rPr lang="en-US" dirty="0"/>
              <a:t>&gt; hide all                              &gt; show cartoon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239000" y="1981200"/>
            <a:ext cx="609600" cy="3048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696200" y="1993200"/>
            <a:ext cx="381000" cy="5214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886700" y="1993200"/>
            <a:ext cx="342900" cy="8763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559600" y="2063400"/>
            <a:ext cx="0" cy="13656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8153400" y="2031300"/>
            <a:ext cx="274500" cy="10929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629400" y="2133600"/>
            <a:ext cx="63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action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00958" y="2441377"/>
            <a:ext cx="571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show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81433" y="2796046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77300" y="3099888"/>
            <a:ext cx="538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label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06900" y="3430777"/>
            <a:ext cx="551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color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5" y="1981200"/>
            <a:ext cx="7972425" cy="485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141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of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75572"/>
            <a:ext cx="2895601" cy="5185928"/>
          </a:xfrm>
        </p:spPr>
        <p:txBody>
          <a:bodyPr/>
          <a:lstStyle/>
          <a:p>
            <a:r>
              <a:rPr lang="en-US" dirty="0"/>
              <a:t>Can customize all visualization parameters</a:t>
            </a:r>
          </a:p>
          <a:p>
            <a:r>
              <a:rPr lang="en-US" dirty="0"/>
              <a:t>Menu: setting</a:t>
            </a:r>
            <a:br>
              <a:rPr lang="en-US" dirty="0"/>
            </a:br>
            <a:r>
              <a:rPr lang="en-US" dirty="0"/>
              <a:t>“Edit all…”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239000" y="1981200"/>
            <a:ext cx="609600" cy="3048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696200" y="1993200"/>
            <a:ext cx="381000" cy="5214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886700" y="1993200"/>
            <a:ext cx="342900" cy="8763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559600" y="2063400"/>
            <a:ext cx="0" cy="13656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8153400" y="2031300"/>
            <a:ext cx="274500" cy="10929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629400" y="2133600"/>
            <a:ext cx="63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action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00958" y="2441377"/>
            <a:ext cx="571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show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81433" y="2796046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77300" y="3099888"/>
            <a:ext cx="538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label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06900" y="3430777"/>
            <a:ext cx="551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color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5913872" cy="506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152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Selecting sections of the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4114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&gt; </a:t>
            </a:r>
            <a:r>
              <a:rPr lang="en-US" dirty="0" err="1"/>
              <a:t>Sele</a:t>
            </a:r>
            <a:r>
              <a:rPr lang="en-US" dirty="0"/>
              <a:t> chain H + L</a:t>
            </a:r>
          </a:p>
          <a:p>
            <a:pPr lvl="1"/>
            <a:r>
              <a:rPr lang="en-US" sz="1800" dirty="0"/>
              <a:t>Selects all residues in chain H and L</a:t>
            </a:r>
          </a:p>
          <a:p>
            <a:r>
              <a:rPr lang="en-US" dirty="0"/>
              <a:t>&gt; </a:t>
            </a:r>
            <a:r>
              <a:rPr lang="en-US" dirty="0" err="1"/>
              <a:t>Sele</a:t>
            </a:r>
            <a:r>
              <a:rPr lang="en-US" dirty="0"/>
              <a:t> </a:t>
            </a:r>
            <a:r>
              <a:rPr lang="en-US" dirty="0" err="1"/>
              <a:t>resi</a:t>
            </a:r>
            <a:r>
              <a:rPr lang="en-US" dirty="0"/>
              <a:t> 1-200</a:t>
            </a:r>
          </a:p>
          <a:p>
            <a:pPr lvl="1"/>
            <a:r>
              <a:rPr lang="en-US" sz="1600" dirty="0"/>
              <a:t>Selects residue numbers 1 to 200 for all chains</a:t>
            </a:r>
            <a:endParaRPr lang="en-US" dirty="0"/>
          </a:p>
          <a:p>
            <a:r>
              <a:rPr lang="en-US" dirty="0"/>
              <a:t>&gt; </a:t>
            </a:r>
            <a:r>
              <a:rPr lang="en-US" dirty="0" err="1"/>
              <a:t>Sele</a:t>
            </a:r>
            <a:r>
              <a:rPr lang="en-US" dirty="0"/>
              <a:t> name n</a:t>
            </a:r>
          </a:p>
          <a:p>
            <a:pPr lvl="1"/>
            <a:r>
              <a:rPr lang="en-US" sz="1600" dirty="0"/>
              <a:t>Selects the backbone nitrogen for all residues</a:t>
            </a:r>
            <a:endParaRPr lang="en-US" dirty="0"/>
          </a:p>
          <a:p>
            <a:r>
              <a:rPr lang="en-US" dirty="0"/>
              <a:t>&gt; </a:t>
            </a:r>
            <a:r>
              <a:rPr lang="en-US" dirty="0" err="1"/>
              <a:t>Sele</a:t>
            </a:r>
            <a:r>
              <a:rPr lang="en-US" dirty="0"/>
              <a:t> </a:t>
            </a:r>
            <a:r>
              <a:rPr lang="en-US" dirty="0" err="1"/>
              <a:t>resn</a:t>
            </a:r>
            <a:r>
              <a:rPr lang="en-US" dirty="0"/>
              <a:t> </a:t>
            </a:r>
            <a:r>
              <a:rPr lang="en-US" dirty="0" err="1"/>
              <a:t>arg</a:t>
            </a:r>
            <a:endParaRPr lang="en-US" dirty="0"/>
          </a:p>
          <a:p>
            <a:pPr lvl="1"/>
            <a:r>
              <a:rPr lang="en-US" sz="1700" dirty="0"/>
              <a:t>Selects all residues named </a:t>
            </a:r>
            <a:r>
              <a:rPr lang="en-US" sz="1700" dirty="0" err="1"/>
              <a:t>arg</a:t>
            </a:r>
            <a:r>
              <a:rPr lang="en-US" sz="1700" dirty="0"/>
              <a:t> (</a:t>
            </a:r>
            <a:r>
              <a:rPr lang="en-US" sz="1700" dirty="0" err="1"/>
              <a:t>ariginines</a:t>
            </a:r>
            <a:r>
              <a:rPr lang="en-US" sz="1700" dirty="0"/>
              <a:t>)</a:t>
            </a:r>
          </a:p>
          <a:p>
            <a:r>
              <a:rPr lang="en-US" dirty="0"/>
              <a:t>&gt; </a:t>
            </a:r>
            <a:r>
              <a:rPr lang="en-US" dirty="0" err="1"/>
              <a:t>Sele</a:t>
            </a:r>
            <a:r>
              <a:rPr lang="en-US" dirty="0"/>
              <a:t> chain H &amp; </a:t>
            </a:r>
            <a:r>
              <a:rPr lang="en-US" dirty="0" err="1"/>
              <a:t>resi</a:t>
            </a:r>
            <a:r>
              <a:rPr lang="en-US" dirty="0"/>
              <a:t> 17 &amp; name n</a:t>
            </a:r>
          </a:p>
          <a:p>
            <a:pPr lvl="1"/>
            <a:r>
              <a:rPr lang="en-US" sz="1900" dirty="0"/>
              <a:t>Selects only the backbone nitrogen on residue number 17 in chain H</a:t>
            </a:r>
          </a:p>
        </p:txBody>
      </p:sp>
    </p:spTree>
    <p:extLst>
      <p:ext uri="{BB962C8B-B14F-4D97-AF65-F5344CB8AC3E}">
        <p14:creationId xmlns:p14="http://schemas.microsoft.com/office/powerpoint/2010/main" val="2602795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Showing protein complexes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Select H+L (the heavy and light chains of the Fab)</a:t>
            </a:r>
          </a:p>
          <a:p>
            <a:r>
              <a:rPr lang="en-US" sz="2400" dirty="0"/>
              <a:t>Hide cartoon on this selection</a:t>
            </a:r>
          </a:p>
          <a:p>
            <a:r>
              <a:rPr lang="en-US" sz="2400" dirty="0"/>
              <a:t>Show surface</a:t>
            </a:r>
          </a:p>
          <a:p>
            <a:r>
              <a:rPr lang="en-US" sz="2400" dirty="0"/>
              <a:t>Color light gray</a:t>
            </a:r>
          </a:p>
          <a:p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19400"/>
            <a:ext cx="601843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366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Showing protein complexes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10473"/>
            <a:ext cx="2514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&gt; </a:t>
            </a:r>
            <a:r>
              <a:rPr lang="en-US" sz="2400" dirty="0" err="1"/>
              <a:t>sele</a:t>
            </a:r>
            <a:r>
              <a:rPr lang="en-US" sz="2400" dirty="0"/>
              <a:t> chain H+L</a:t>
            </a:r>
            <a:br>
              <a:rPr lang="en-US" sz="2400" dirty="0"/>
            </a:br>
            <a:r>
              <a:rPr lang="en-US" sz="2400" dirty="0"/>
              <a:t>&gt; create Fab, </a:t>
            </a:r>
            <a:r>
              <a:rPr lang="en-US" sz="2400" dirty="0" err="1"/>
              <a:t>sele</a:t>
            </a:r>
            <a:endParaRPr lang="en-US" sz="2400" dirty="0"/>
          </a:p>
          <a:p>
            <a:pPr marL="0" indent="0">
              <a:buNone/>
            </a:pPr>
            <a:r>
              <a:rPr lang="en-US" sz="1600" dirty="0"/>
              <a:t>This creates a new object from just what was previously selected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You will have to hide the previously selected (Fab) portion of the 3ztn object</a:t>
            </a:r>
          </a:p>
          <a:p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6381600" cy="417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391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367</Words>
  <Application>Microsoft Office PowerPoint</Application>
  <PresentationFormat>On-screen Show (4:3)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PyMOL basics</vt:lpstr>
      <vt:lpstr>GUI overview</vt:lpstr>
      <vt:lpstr>Opening a coordinate file</vt:lpstr>
      <vt:lpstr>Visualization of coordinates</vt:lpstr>
      <vt:lpstr>Visualization of coordinates</vt:lpstr>
      <vt:lpstr>Visualization of coordinates</vt:lpstr>
      <vt:lpstr>Selecting sections of the coordinates</vt:lpstr>
      <vt:lpstr>Showing protein complexes</vt:lpstr>
      <vt:lpstr>Showing protein complexes</vt:lpstr>
      <vt:lpstr>Showing protein complexes</vt:lpstr>
      <vt:lpstr>Showing protein complexes</vt:lpstr>
      <vt:lpstr>Export high resolution figures</vt:lpstr>
      <vt:lpstr>Basic PyMOL macros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Gut_Office</dc:creator>
  <cp:lastModifiedBy>GutLaptop</cp:lastModifiedBy>
  <cp:revision>15</cp:revision>
  <dcterms:created xsi:type="dcterms:W3CDTF">2019-04-12T20:32:10Z</dcterms:created>
  <dcterms:modified xsi:type="dcterms:W3CDTF">2019-04-16T00:55:01Z</dcterms:modified>
</cp:coreProperties>
</file>