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6" r:id="rId5"/>
    <p:sldId id="276" r:id="rId6"/>
    <p:sldId id="270" r:id="rId7"/>
    <p:sldId id="262" r:id="rId8"/>
    <p:sldId id="263" r:id="rId9"/>
    <p:sldId id="264" r:id="rId10"/>
    <p:sldId id="278" r:id="rId11"/>
    <p:sldId id="267" r:id="rId12"/>
    <p:sldId id="268" r:id="rId13"/>
    <p:sldId id="279" r:id="rId14"/>
    <p:sldId id="261" r:id="rId15"/>
    <p:sldId id="273" r:id="rId16"/>
    <p:sldId id="265" r:id="rId17"/>
    <p:sldId id="272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49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4A66-A7DA-4ABC-8618-25C459ACE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Helvetica-Light" panose="020B0500000000000000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2E413-045F-4B10-B690-2F63E1E96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-Light" panose="020B0500000000000000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2A9B9-FCE8-40F0-9DB7-00E14517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-Light" panose="020B0500000000000000" pitchFamily="34" charset="0"/>
              </a:defRPr>
            </a:lvl1pPr>
          </a:lstStyle>
          <a:p>
            <a:fld id="{9928BE2D-517D-4C53-9BB7-A80497E408C5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61AC9-73A8-4AED-89E5-7CEEDAFD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-Light" panose="020B0500000000000000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668BB-28ED-49DD-85BA-7628B282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-Light" panose="020B0500000000000000" pitchFamily="34" charset="0"/>
              </a:defRPr>
            </a:lvl1pPr>
          </a:lstStyle>
          <a:p>
            <a:fld id="{DBF200D0-EDFB-4DA1-B3CF-15B58E57F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DE3A-2F7D-4D2E-AE64-530E72AC1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E8B37-8680-4F33-AB59-B3020E54A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6064-2BAB-47ED-8F92-B7786994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47BD8-73BE-491D-B2A3-0352CCD6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F5547-AE5D-45DB-B530-E46033C7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836BC-E067-4875-898E-53739B2EB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1B2B9-D2B3-4254-ACAD-3785FD53F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7A8C-2555-4792-9FF4-551840E2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D740D-CC9C-48B3-B392-2FBA8E3C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0AE0-E125-4D2C-B0BF-A23DA465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F7719-DCA6-44A1-A317-659F416F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EA0F9-70D1-4591-95A6-C15A8C14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939F-CEA5-40E4-8AB0-625ABF80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33FD9-10E2-4479-9ABA-E85AC8E6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ED06B-5FE9-4637-9755-3A71160D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F9DB-44FD-421F-BB81-0D8866A8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C7F73-1F94-4FC1-8735-C7502CA1D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C017-5F99-42B3-AD04-12E8043F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BD68-F0E6-4E48-98A9-42439548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70875-15E4-4717-9E3C-C79C75D9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C4DF-60F0-4DF1-BC1B-25628F52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F3F80-3BA0-4DD8-BFD5-5AC549534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96954-7DD5-40D8-8ED8-DCDB8F6D8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B8653-FEBD-4807-8463-4AAAFF67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B8BFC-A54A-4734-BF1B-2595170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85569-F24F-49C1-BB3B-4F2F42B38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2EED-F073-4862-B1A5-31FAF2E9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D0D94-30FA-4AE6-8E92-B5E78991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9C6E9-D0A0-4F9D-919C-DFF9C727B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89246-8503-4CFA-A6A4-2810F8ECA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FB400-D395-4F78-BDD6-B60EFD06C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D8523-1B8E-4E31-B894-AE468C9D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5B772-B4F0-4426-82E5-B1A0C60C3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4AE7F4-7573-422C-AF75-27C4B9AB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07E9-02D3-4E5E-A454-B3499449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F46E7-4DA9-46D8-B86A-49029E38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10D4E-F6BC-4188-AB6A-A562769D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19B48-1592-4462-AC48-439D16EB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D09CB-317B-4D43-B917-00F04A65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BC022-0191-4398-9E81-B23D82C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2608B-4D87-4825-918C-074BD2B8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9CB5-13B4-4F7F-822B-D65F5EF5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F25F-C8F4-4785-A00C-6CFA51A61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CD1EC-0A49-4B13-8370-767C7C554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C3C30-650E-4DEA-93AA-17637D7D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8F0E4-FCA4-44E6-B436-1F915BC8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59B46-4146-4277-B8E1-A2AEE21E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3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A3B3-09F7-4223-BD98-3CBD84F6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F0315-FD11-4D1D-BB35-5190BAD12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D6716-B97D-45A6-9501-9A55167DE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EE8DA-4B56-4864-AB01-4437D358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BE2D-517D-4C53-9BB7-A80497E408C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7685F-1B50-42ED-88C3-EA97A60B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D5C87-33FC-4627-BB6E-E72CEC00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00D0-EDFB-4DA1-B3CF-15B58E57F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75BE1A-D3E0-4D86-ADE5-9F7590BF5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3AB76-1B77-48A8-8928-FB98472C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67FA9-6023-4069-B129-DE6695FDE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-Light" panose="020B0500000000000000" pitchFamily="34" charset="0"/>
              </a:defRPr>
            </a:lvl1pPr>
          </a:lstStyle>
          <a:p>
            <a:fld id="{9928BE2D-517D-4C53-9BB7-A80497E408C5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4BC98-10DA-42C2-8737-C718D3278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-Light" panose="020B0500000000000000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60BBB-2036-40A0-A1BC-FD8ADDE75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-Light" panose="020B0500000000000000" pitchFamily="34" charset="0"/>
              </a:defRPr>
            </a:lvl1pPr>
          </a:lstStyle>
          <a:p>
            <a:fld id="{DBF200D0-EDFB-4DA1-B3CF-15B58E57F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-Light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-Light" panose="020B0500000000000000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-Light" panose="020B0500000000000000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-Light" panose="020B0500000000000000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-Light" panose="020B0500000000000000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-Light" panose="020B0500000000000000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washington.edu/consulting/" TargetMode="External"/><Relationship Id="rId2" Type="http://schemas.openxmlformats.org/officeDocument/2006/relationships/hyperlink" Target="https://escience.washington.edu/office-hou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vemetrics.com/products/igorpro/dataanalysis/curvefitting/constraints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emf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greyatom/what-is-underfitting-and-overfitting-in-machine-learning-and-how-to-deal-with-it-6803a989c76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0.emf"/><Relationship Id="rId7" Type="http://schemas.openxmlformats.org/officeDocument/2006/relationships/image" Target="../media/image23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1.emf"/><Relationship Id="rId9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hyperlink" Target="https://www.sprpages.nl/data-fitting/mode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3320-30A6-4B65-88CF-E737F570C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dirty="0"/>
              <a:t>Model selection and fitting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F6F06-8643-4C58-A764-1B16385E1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03043"/>
          </a:xfrm>
        </p:spPr>
        <p:txBody>
          <a:bodyPr>
            <a:normAutofit/>
          </a:bodyPr>
          <a:lstStyle/>
          <a:p>
            <a:r>
              <a:rPr lang="en-US" sz="1600" dirty="0"/>
              <a:t>13 May 2019</a:t>
            </a:r>
          </a:p>
          <a:p>
            <a:endParaRPr lang="en-US" sz="1600" dirty="0"/>
          </a:p>
          <a:p>
            <a:r>
              <a:rPr lang="en-US" sz="1600" dirty="0"/>
              <a:t>Local UW resources for help with statistical analysis:</a:t>
            </a:r>
          </a:p>
          <a:p>
            <a:r>
              <a:rPr lang="en-US" sz="1600" dirty="0"/>
              <a:t>Here are two options for on-campus support regarding data analysis, visualization, and data science.</a:t>
            </a:r>
          </a:p>
          <a:p>
            <a:r>
              <a:rPr lang="en-US" sz="1600" dirty="0">
                <a:hlinkClick r:id="rId2"/>
              </a:rPr>
              <a:t>https://escience.washington.edu/office-hours/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>
                <a:hlinkClick r:id="rId3"/>
              </a:rPr>
              <a:t>https://www.stat.washington.edu/consulting/</a:t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1422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736D-E643-4698-A635-7B1DE6BA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favor a more complex model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647224-E37A-4780-9EDD-9F1860B9A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34836"/>
            <a:ext cx="5029200" cy="35762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579ECA-B7C3-4478-A557-BB903DFB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373" y="1334836"/>
            <a:ext cx="5029200" cy="35762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8142AF6-B7DA-4122-81A0-32BE0130F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827" y="4487248"/>
            <a:ext cx="4382057" cy="12650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156BB6-E862-4C34-9DCA-D7BFB0FAA2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629" y="4487248"/>
            <a:ext cx="4382057" cy="126505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237094A-60F7-418B-ADDD-EC27496C2DAF}"/>
              </a:ext>
            </a:extLst>
          </p:cNvPr>
          <p:cNvSpPr/>
          <p:nvPr/>
        </p:nvSpPr>
        <p:spPr>
          <a:xfrm>
            <a:off x="3974382" y="2931553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b="1" baseline="30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4.17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5634E-0640-42FF-B589-0181978E256E}"/>
              </a:ext>
            </a:extLst>
          </p:cNvPr>
          <p:cNvSpPr/>
          <p:nvPr/>
        </p:nvSpPr>
        <p:spPr>
          <a:xfrm>
            <a:off x="9570094" y="2938293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l-GR" b="1" baseline="30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0.36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87DFA3-849B-4F24-BA87-5FE4E72A9E04}"/>
              </a:ext>
            </a:extLst>
          </p:cNvPr>
          <p:cNvSpPr txBox="1"/>
          <p:nvPr/>
        </p:nvSpPr>
        <p:spPr>
          <a:xfrm>
            <a:off x="1602075" y="5908744"/>
            <a:ext cx="898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 light" panose="020B0500000000000000" pitchFamily="34" charset="0"/>
              </a:rPr>
              <a:t>Can experiment be re-designed to allow for simpler model?</a:t>
            </a:r>
          </a:p>
          <a:p>
            <a:pPr algn="ctr"/>
            <a:r>
              <a:rPr lang="en-US" sz="2400" dirty="0">
                <a:latin typeface="Helvetica light" panose="020B0500000000000000" pitchFamily="34" charset="0"/>
                <a:sym typeface="Wingdings" panose="05000000000000000000" pitchFamily="2" charset="2"/>
              </a:rPr>
              <a:t> Immobilize the antibody instead of the antigen</a:t>
            </a:r>
            <a:endParaRPr lang="en-US" sz="2400" dirty="0">
              <a:latin typeface="Helvetica light" panose="020B0500000000000000" pitchFamily="34" charset="0"/>
            </a:endParaRPr>
          </a:p>
          <a:p>
            <a:pPr algn="ctr"/>
            <a:endParaRPr lang="en-US" sz="2400" dirty="0">
              <a:latin typeface="Helvetica light" panose="020B0500000000000000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256F5F-0DE8-4A95-AE19-09C68C28DB74}"/>
              </a:ext>
            </a:extLst>
          </p:cNvPr>
          <p:cNvSpPr txBox="1"/>
          <p:nvPr/>
        </p:nvSpPr>
        <p:spPr>
          <a:xfrm>
            <a:off x="1690237" y="1506022"/>
            <a:ext cx="41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One-to-one 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DBE0D2-DF97-434A-8E7B-F22A504BD589}"/>
              </a:ext>
            </a:extLst>
          </p:cNvPr>
          <p:cNvSpPr txBox="1"/>
          <p:nvPr/>
        </p:nvSpPr>
        <p:spPr>
          <a:xfrm>
            <a:off x="6997262" y="1506022"/>
            <a:ext cx="41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Bivalent analyte model</a:t>
            </a:r>
          </a:p>
        </p:txBody>
      </p:sp>
    </p:spTree>
    <p:extLst>
      <p:ext uri="{BB962C8B-B14F-4D97-AF65-F5344CB8AC3E}">
        <p14:creationId xmlns:p14="http://schemas.microsoft.com/office/powerpoint/2010/main" val="308004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6208-84C9-4E89-9DF1-6F6A72D3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Constraining and fixing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5545C-C32E-4C31-A837-7A1E0D318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" y="1825625"/>
            <a:ext cx="7168896" cy="47427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Fit parameters can be </a:t>
            </a:r>
            <a:r>
              <a:rPr lang="en-US" b="1" dirty="0"/>
              <a:t>fixed to a known value</a:t>
            </a:r>
            <a:r>
              <a:rPr lang="en-US" dirty="0"/>
              <a:t> or </a:t>
            </a:r>
            <a:r>
              <a:rPr lang="en-US" b="1" dirty="0"/>
              <a:t>allowed to ‘float’</a:t>
            </a:r>
            <a:r>
              <a:rPr lang="en-US" dirty="0"/>
              <a:t> (with or without constraints) </a:t>
            </a:r>
          </a:p>
          <a:p>
            <a:r>
              <a:rPr lang="en-US" dirty="0"/>
              <a:t>Parameter constraints</a:t>
            </a:r>
          </a:p>
          <a:p>
            <a:pPr lvl="1"/>
            <a:r>
              <a:rPr lang="en-US" dirty="0"/>
              <a:t>Bounds for a parameter set prior to fitting</a:t>
            </a:r>
          </a:p>
          <a:p>
            <a:pPr lvl="1"/>
            <a:r>
              <a:rPr lang="en-US" dirty="0"/>
              <a:t>Based on mathematical or experimental limits</a:t>
            </a:r>
          </a:p>
          <a:p>
            <a:pPr lvl="1"/>
            <a:r>
              <a:rPr lang="en-US" dirty="0"/>
              <a:t>Examples? </a:t>
            </a:r>
          </a:p>
          <a:p>
            <a:r>
              <a:rPr lang="en-US" dirty="0"/>
              <a:t>Fixed parameters</a:t>
            </a:r>
          </a:p>
          <a:p>
            <a:pPr lvl="1"/>
            <a:r>
              <a:rPr lang="en-US" dirty="0"/>
              <a:t>Value known independently from other experiments</a:t>
            </a:r>
          </a:p>
          <a:p>
            <a:pPr lvl="1"/>
            <a:r>
              <a:rPr lang="en-US" dirty="0"/>
              <a:t>Fixing a parameter can increase confidence in fitted parameters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010BD-2367-4F32-998E-AA5FC08F2E58}"/>
              </a:ext>
            </a:extLst>
          </p:cNvPr>
          <p:cNvSpPr txBox="1"/>
          <p:nvPr/>
        </p:nvSpPr>
        <p:spPr>
          <a:xfrm>
            <a:off x="2571707" y="4013486"/>
            <a:ext cx="3122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Helvetica light" panose="020B0500000000000000" pitchFamily="34" charset="0"/>
              </a:rPr>
              <a:t>EC</a:t>
            </a:r>
            <a:r>
              <a:rPr lang="en-US" sz="2400" b="1" baseline="-25000" dirty="0">
                <a:latin typeface="Helvetica light" panose="020B0500000000000000" pitchFamily="34" charset="0"/>
              </a:rPr>
              <a:t>50</a:t>
            </a:r>
            <a:r>
              <a:rPr lang="en-US" sz="2400" b="1" dirty="0">
                <a:latin typeface="Helvetica light" panose="020B0500000000000000" pitchFamily="34" charset="0"/>
              </a:rPr>
              <a:t> and K</a:t>
            </a:r>
            <a:r>
              <a:rPr lang="en-US" sz="2400" b="1" baseline="-25000" dirty="0">
                <a:latin typeface="Helvetica light" panose="020B0500000000000000" pitchFamily="34" charset="0"/>
              </a:rPr>
              <a:t>D</a:t>
            </a:r>
            <a:r>
              <a:rPr lang="en-US" sz="2400" b="1" dirty="0">
                <a:latin typeface="Helvetica light" panose="020B0500000000000000" pitchFamily="34" charset="0"/>
              </a:rPr>
              <a:t> &gt; 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AED87F-113A-49F2-8E9F-0B180931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595" y="2267456"/>
            <a:ext cx="4457141" cy="34319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686949-D4C4-4E29-A0BF-DC0FE053AE85}"/>
              </a:ext>
            </a:extLst>
          </p:cNvPr>
          <p:cNvSpPr txBox="1"/>
          <p:nvPr/>
        </p:nvSpPr>
        <p:spPr>
          <a:xfrm>
            <a:off x="0" y="6469125"/>
            <a:ext cx="93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https://www.wavemetrics.com/products/igorpro/dataanalysis/curvefitting/constraints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4D10-457E-484E-98F0-20FCF639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datapoints differently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5D15A-2F6E-4E10-BF05-F00118665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47509" cy="29541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Weighting can be used to emphasize those datapoints with less relative error </a:t>
            </a:r>
          </a:p>
          <a:p>
            <a:r>
              <a:rPr lang="en-US" dirty="0"/>
              <a:t>Common weighting methods:</a:t>
            </a:r>
          </a:p>
          <a:p>
            <a:pPr lvl="1"/>
            <a:r>
              <a:rPr lang="en-US" dirty="0"/>
              <a:t>Weight points by 1/Y</a:t>
            </a:r>
            <a:r>
              <a:rPr lang="en-US" baseline="30000" dirty="0"/>
              <a:t>2</a:t>
            </a:r>
            <a:r>
              <a:rPr lang="en-US" dirty="0"/>
              <a:t>: When error is proportional to signal </a:t>
            </a:r>
          </a:p>
          <a:p>
            <a:pPr lvl="1"/>
            <a:r>
              <a:rPr lang="en-US" dirty="0"/>
              <a:t>Weight points by 1/SD</a:t>
            </a:r>
            <a:r>
              <a:rPr lang="en-US" baseline="30000" dirty="0"/>
              <a:t>2</a:t>
            </a:r>
            <a:r>
              <a:rPr lang="en-US" dirty="0"/>
              <a:t>: When some points contain higher error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9F5EB72D-1EAF-453F-86D1-0440FDFE5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7107" y="2197768"/>
            <a:ext cx="5306291" cy="229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3A52F01-BFD6-4B6A-A125-85951BCC691F}"/>
              </a:ext>
            </a:extLst>
          </p:cNvPr>
          <p:cNvSpPr txBox="1">
            <a:spLocks/>
          </p:cNvSpPr>
          <p:nvPr/>
        </p:nvSpPr>
        <p:spPr>
          <a:xfrm>
            <a:off x="838200" y="4778852"/>
            <a:ext cx="10577945" cy="1943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-Light" panose="020B0500000000000000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-Light" panose="020B0500000000000000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-Light" panose="020B0500000000000000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-Light" panose="020B0500000000000000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-Light" panose="020B0500000000000000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With multiple replicates, it is usually best to consider each replicate as a separate point (rather than fitting average and weighting by SD)</a:t>
            </a:r>
          </a:p>
          <a:p>
            <a:pPr lvl="1"/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E17061-B9E8-44AD-89C3-240073BA07F8}"/>
              </a:ext>
            </a:extLst>
          </p:cNvPr>
          <p:cNvCxnSpPr/>
          <p:nvPr/>
        </p:nvCxnSpPr>
        <p:spPr>
          <a:xfrm flipH="1">
            <a:off x="9630697" y="1825625"/>
            <a:ext cx="427703" cy="7700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DC3154-0ABA-491B-8B26-FCB64B6F3B87}"/>
              </a:ext>
            </a:extLst>
          </p:cNvPr>
          <p:cNvSpPr txBox="1"/>
          <p:nvPr/>
        </p:nvSpPr>
        <p:spPr>
          <a:xfrm>
            <a:off x="9630697" y="1161948"/>
            <a:ext cx="234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-Light" panose="020B0500000000000000" pitchFamily="34" charset="0"/>
              </a:rPr>
              <a:t>Point has high error;</a:t>
            </a:r>
          </a:p>
          <a:p>
            <a:r>
              <a:rPr lang="en-US" dirty="0">
                <a:latin typeface="Helvetica-Light" panose="020B0500000000000000" pitchFamily="34" charset="0"/>
              </a:rPr>
              <a:t>Weight it less in fit</a:t>
            </a:r>
          </a:p>
        </p:txBody>
      </p:sp>
    </p:spTree>
    <p:extLst>
      <p:ext uri="{BB962C8B-B14F-4D97-AF65-F5344CB8AC3E}">
        <p14:creationId xmlns:p14="http://schemas.microsoft.com/office/powerpoint/2010/main" val="9367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0A3BC3E-3856-4444-A880-153756A61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752" y="4001294"/>
            <a:ext cx="5356249" cy="2584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D1454E-AF97-4462-9A65-9721D131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and global 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2440C-A3BE-45DD-9DE9-F907AF66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fitting multiple datasets to the same model, some parameters can be globally fit (shared between datasets)</a:t>
            </a:r>
          </a:p>
          <a:p>
            <a:pPr lvl="1"/>
            <a:r>
              <a:rPr lang="en-US" dirty="0"/>
              <a:t>e.g. binding kinetics with different concentrations of ligand</a:t>
            </a:r>
          </a:p>
          <a:p>
            <a:r>
              <a:rPr lang="en-US" dirty="0"/>
              <a:t>Advantages of global fitting</a:t>
            </a:r>
          </a:p>
          <a:p>
            <a:pPr lvl="1"/>
            <a:r>
              <a:rPr lang="en-US" dirty="0"/>
              <a:t>Increased confidence in globally fit parameters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D562E5D-A8DD-4695-B704-9726FA5D7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89102"/>
              </p:ext>
            </p:extLst>
          </p:nvPr>
        </p:nvGraphicFramePr>
        <p:xfrm>
          <a:off x="9897287" y="4681220"/>
          <a:ext cx="219456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20886128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6136227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-Light" panose="020B0500000000000000" pitchFamily="34" charset="0"/>
                        </a:rPr>
                        <a:t>Parameter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-Light" panose="020B0500000000000000" pitchFamily="34" charset="0"/>
                        </a:rPr>
                        <a:t>Global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025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Helvetica-Light" panose="020B0500000000000000" pitchFamily="34" charset="0"/>
                        </a:rPr>
                        <a:t>k</a:t>
                      </a:r>
                      <a:r>
                        <a:rPr lang="en-US" sz="1400" baseline="-25000" dirty="0" err="1">
                          <a:latin typeface="Helvetica-Light" panose="020B0500000000000000" pitchFamily="34" charset="0"/>
                        </a:rPr>
                        <a:t>off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 (s</a:t>
                      </a:r>
                      <a:r>
                        <a:rPr lang="en-US" sz="1400" baseline="30000" dirty="0">
                          <a:latin typeface="Helvetica-Light" panose="020B0500000000000000" pitchFamily="34" charset="0"/>
                        </a:rPr>
                        <a:t>-1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)</a:t>
                      </a:r>
                      <a:endParaRPr lang="en-US" sz="1400" baseline="-25000" dirty="0">
                        <a:latin typeface="Helvetica-Light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-Light" panose="020B0500000000000000" pitchFamily="34" charset="0"/>
                        </a:rPr>
                        <a:t>0.0784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47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Helvetica-Light" panose="020B0500000000000000" pitchFamily="34" charset="0"/>
                        </a:rPr>
                        <a:t>k</a:t>
                      </a:r>
                      <a:r>
                        <a:rPr lang="en-US" sz="1400" baseline="-25000" dirty="0" err="1">
                          <a:latin typeface="Helvetica-Light" panose="020B0500000000000000" pitchFamily="34" charset="0"/>
                        </a:rPr>
                        <a:t>on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 (M</a:t>
                      </a:r>
                      <a:r>
                        <a:rPr lang="en-US" sz="1400" baseline="30000" dirty="0">
                          <a:latin typeface="Helvetica-Light" panose="020B0500000000000000" pitchFamily="34" charset="0"/>
                        </a:rPr>
                        <a:t>-1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s</a:t>
                      </a:r>
                      <a:r>
                        <a:rPr lang="en-US" sz="1400" baseline="30000" dirty="0">
                          <a:latin typeface="Helvetica-Light" panose="020B0500000000000000" pitchFamily="34" charset="0"/>
                        </a:rPr>
                        <a:t>-1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)</a:t>
                      </a:r>
                      <a:endParaRPr lang="en-US" sz="1400" baseline="-25000" dirty="0">
                        <a:latin typeface="Helvetica-Light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-Light" panose="020B0500000000000000" pitchFamily="34" charset="0"/>
                        </a:rPr>
                        <a:t>649000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3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Helvetica-Light" panose="020B0500000000000000" pitchFamily="34" charset="0"/>
                        </a:rPr>
                        <a:t>B</a:t>
                      </a:r>
                      <a:r>
                        <a:rPr lang="en-US" sz="1400" baseline="-25000" dirty="0" err="1">
                          <a:latin typeface="Helvetica-Light" panose="020B0500000000000000" pitchFamily="34" charset="0"/>
                        </a:rPr>
                        <a:t>max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 (</a:t>
                      </a:r>
                      <a:r>
                        <a:rPr lang="en-US" sz="1400" baseline="0" dirty="0" err="1">
                          <a:latin typeface="Helvetica-Light" panose="020B0500000000000000" pitchFamily="34" charset="0"/>
                        </a:rPr>
                        <a:t>mAU</a:t>
                      </a:r>
                      <a:r>
                        <a:rPr lang="en-US" sz="1400" baseline="0" dirty="0">
                          <a:latin typeface="Helvetica-Light" panose="020B0500000000000000" pitchFamily="34" charset="0"/>
                        </a:rPr>
                        <a:t>)</a:t>
                      </a:r>
                      <a:endParaRPr lang="en-US" sz="1400" baseline="-25000" dirty="0">
                        <a:latin typeface="Helvetica-Light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-Light" panose="020B0500000000000000" pitchFamily="34" charset="0"/>
                        </a:rPr>
                        <a:t>101.2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7571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D07B998-1783-4DF3-9072-63EC28AB6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53" y="4112230"/>
            <a:ext cx="4273599" cy="244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1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24E0-6715-45EE-BDF7-044B1410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fitting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FB5E-F438-4E64-B0E7-E3123D04E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2415"/>
            <a:ext cx="10515600" cy="132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Prism: intuitive, many built-in functions</a:t>
            </a:r>
          </a:p>
          <a:p>
            <a:r>
              <a:rPr lang="en-US" dirty="0"/>
              <a:t>MATLAB, Mathematica: good for complex, custom models</a:t>
            </a:r>
          </a:p>
          <a:p>
            <a:r>
              <a:rPr lang="en-US" dirty="0"/>
              <a:t>R: statistical emphasis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ECB421-A377-42C4-94C6-2D2C1A029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10" y="1427243"/>
            <a:ext cx="2242930" cy="1184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D10C29-FABE-44EE-938E-2F645C9A9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577" y="1436388"/>
            <a:ext cx="1611388" cy="16113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DFFC30-2003-48B0-B005-0DC339FCD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175" y="2793476"/>
            <a:ext cx="2336965" cy="1713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367A38-677F-48A9-B141-82B33C640A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6362" y="1079677"/>
            <a:ext cx="1905000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36583B7-2D8D-467F-B739-753FD96B59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1229" y="2793476"/>
            <a:ext cx="2368868" cy="17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8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E741-4155-4904-9295-AA0F445E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F4B90-F27E-4FD8-8C06-5742BFC3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Curve fitting allows for extraction of experimental parameters from datasets and facilitates data comparison</a:t>
            </a:r>
          </a:p>
          <a:p>
            <a:r>
              <a:rPr lang="en-US" dirty="0"/>
              <a:t>Curve fitting algorithms work by minimizing residuals</a:t>
            </a:r>
          </a:p>
          <a:p>
            <a:r>
              <a:rPr lang="en-US" dirty="0"/>
              <a:t>Goodness of fit can be assessed numerically using statistics and graphically using residual plots</a:t>
            </a:r>
          </a:p>
          <a:p>
            <a:r>
              <a:rPr lang="en-US" dirty="0"/>
              <a:t>Model selection should balance simplicity, error minimization, and experimental relevance</a:t>
            </a:r>
          </a:p>
          <a:p>
            <a:r>
              <a:rPr lang="en-US" dirty="0"/>
              <a:t>Appropriate constraints and weighting promote good fits</a:t>
            </a:r>
          </a:p>
          <a:p>
            <a:r>
              <a:rPr lang="en-US" dirty="0"/>
              <a:t>Global fitting increases confidence in shared parameters</a:t>
            </a:r>
          </a:p>
        </p:txBody>
      </p:sp>
    </p:spTree>
    <p:extLst>
      <p:ext uri="{BB962C8B-B14F-4D97-AF65-F5344CB8AC3E}">
        <p14:creationId xmlns:p14="http://schemas.microsoft.com/office/powerpoint/2010/main" val="272028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819B4-FB59-4C23-B903-5E0C7A5D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Demonstration: fitting FCS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BA63-3AA3-49BB-93A6-0C8614C5E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86" y="1825625"/>
            <a:ext cx="6694098" cy="4351338"/>
          </a:xfrm>
        </p:spPr>
        <p:txBody>
          <a:bodyPr/>
          <a:lstStyle/>
          <a:p>
            <a:r>
              <a:rPr lang="en-US" dirty="0"/>
              <a:t>Fluorescence correlation spectroscopy</a:t>
            </a:r>
          </a:p>
          <a:p>
            <a:pPr lvl="1"/>
            <a:r>
              <a:rPr lang="en-US" dirty="0"/>
              <a:t>Monitor diffusion of fluorescently labeled particle as it moves across focal volume of confocal microscope</a:t>
            </a:r>
          </a:p>
          <a:p>
            <a:pPr lvl="1"/>
            <a:r>
              <a:rPr lang="en-US" dirty="0"/>
              <a:t>Most interested in the diffusion time (t</a:t>
            </a:r>
            <a:r>
              <a:rPr lang="en-US" baseline="-25000" dirty="0"/>
              <a:t>d</a:t>
            </a:r>
            <a:r>
              <a:rPr lang="en-US" dirty="0"/>
              <a:t>) parameter, which is a measure of hydrodynamic radius</a:t>
            </a:r>
          </a:p>
          <a:p>
            <a:pPr lvl="1"/>
            <a:r>
              <a:rPr lang="en-US" dirty="0"/>
              <a:t>3-dimensional diffusion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1DC8DD-9C97-4520-A1CE-81707BE33393}"/>
                  </a:ext>
                </a:extLst>
              </p:cNvPr>
              <p:cNvSpPr txBox="1"/>
              <p:nvPr/>
            </p:nvSpPr>
            <p:spPr>
              <a:xfrm>
                <a:off x="1587260" y="4916553"/>
                <a:ext cx="3646703" cy="774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𝑡𝑑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τ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𝑡𝑑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1DC8DD-9C97-4520-A1CE-81707BE33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260" y="4916553"/>
                <a:ext cx="3646703" cy="7745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880B8FD-596E-4087-B7A4-A886B16AB3FF}"/>
              </a:ext>
            </a:extLst>
          </p:cNvPr>
          <p:cNvSpPr txBox="1"/>
          <p:nvPr/>
        </p:nvSpPr>
        <p:spPr>
          <a:xfrm>
            <a:off x="1437133" y="5850235"/>
            <a:ext cx="5498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 light" panose="020B0500000000000000" pitchFamily="34" charset="0"/>
              </a:rPr>
              <a:t>N</a:t>
            </a:r>
            <a:r>
              <a:rPr lang="en-US" dirty="0">
                <a:latin typeface="Helvetica light" panose="020B0500000000000000" pitchFamily="34" charset="0"/>
              </a:rPr>
              <a:t>: average number of particles in focal volume</a:t>
            </a:r>
          </a:p>
          <a:p>
            <a:r>
              <a:rPr lang="en-US" b="1" dirty="0">
                <a:latin typeface="Helvetica light" panose="020B0500000000000000" pitchFamily="34" charset="0"/>
              </a:rPr>
              <a:t>td</a:t>
            </a:r>
            <a:r>
              <a:rPr lang="en-US" dirty="0">
                <a:latin typeface="Helvetica light" panose="020B0500000000000000" pitchFamily="34" charset="0"/>
              </a:rPr>
              <a:t>: diffusion (residence) time</a:t>
            </a:r>
          </a:p>
          <a:p>
            <a:r>
              <a:rPr lang="en-US" b="1" dirty="0">
                <a:latin typeface="Helvetica light" panose="020B0500000000000000" pitchFamily="34" charset="0"/>
              </a:rPr>
              <a:t>s</a:t>
            </a:r>
            <a:r>
              <a:rPr lang="en-US" dirty="0">
                <a:latin typeface="Helvetica light" panose="020B0500000000000000" pitchFamily="34" charset="0"/>
              </a:rPr>
              <a:t>: ratio of radial to axial dimensions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EF02B3-1FA9-487D-B912-2B0982732CA9}"/>
              </a:ext>
            </a:extLst>
          </p:cNvPr>
          <p:cNvSpPr txBox="1"/>
          <p:nvPr/>
        </p:nvSpPr>
        <p:spPr>
          <a:xfrm>
            <a:off x="6383547" y="6404233"/>
            <a:ext cx="4635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 light" panose="020B0500000000000000" pitchFamily="34" charset="0"/>
              </a:rPr>
              <a:t>Independently known – fix the known value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15DFB8-278D-40C3-AE45-6D9853231C2D}"/>
              </a:ext>
            </a:extLst>
          </p:cNvPr>
          <p:cNvCxnSpPr/>
          <p:nvPr/>
        </p:nvCxnSpPr>
        <p:spPr>
          <a:xfrm flipH="1">
            <a:off x="5233963" y="6594710"/>
            <a:ext cx="10460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5C5CD75-77E6-4809-9DBD-432D76AAE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1963" y="1941113"/>
            <a:ext cx="2736844" cy="371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C93E-8A7C-4951-955B-62792C4E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dye contamination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A958-79A4-4F36-A0D8-6B7850F8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data, we are observing diffusion of labeled protein as well as diffusion of contaminating free dye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Two-component model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Alternative to more complex model:</a:t>
            </a:r>
          </a:p>
          <a:p>
            <a:pPr lvl="1"/>
            <a:r>
              <a:rPr lang="en-US" dirty="0"/>
              <a:t>Better sample cleanup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AD5787-24DF-4E03-8BD3-9992663EBD65}"/>
                  </a:ext>
                </a:extLst>
              </p:cNvPr>
              <p:cNvSpPr txBox="1"/>
              <p:nvPr/>
            </p:nvSpPr>
            <p:spPr>
              <a:xfrm>
                <a:off x="1297829" y="4546186"/>
                <a:ext cx="7525842" cy="774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τ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𝑡𝑑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τ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𝑡𝑑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1AD5787-24DF-4E03-8BD3-9992663EB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829" y="4546186"/>
                <a:ext cx="7525842" cy="7745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5ACF77-A300-49E8-BDD2-69B09CD04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750" y="2694238"/>
            <a:ext cx="1293082" cy="11637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2B4141-C302-4BB0-BCF2-1E966EC43304}"/>
              </a:ext>
            </a:extLst>
          </p:cNvPr>
          <p:cNvSpPr txBox="1"/>
          <p:nvPr/>
        </p:nvSpPr>
        <p:spPr>
          <a:xfrm>
            <a:off x="1811547" y="3060681"/>
            <a:ext cx="3249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Helvetica light" panose="020B0500000000000000" pitchFamily="34" charset="0"/>
              </a:rPr>
              <a:t>Observable species: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8E4026-1227-4376-8866-85BEF692F6EC}"/>
              </a:ext>
            </a:extLst>
          </p:cNvPr>
          <p:cNvSpPr txBox="1"/>
          <p:nvPr/>
        </p:nvSpPr>
        <p:spPr>
          <a:xfrm>
            <a:off x="6685351" y="3158560"/>
            <a:ext cx="3249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Helvetica light" panose="020B0500000000000000" pitchFamily="34" charset="0"/>
              </a:rPr>
              <a:t>+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F79F00-A66A-4192-91A2-278A177B52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327" y="3262968"/>
            <a:ext cx="247048" cy="2560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A45156-01E5-4942-BB43-C842EFEF3974}"/>
              </a:ext>
            </a:extLst>
          </p:cNvPr>
          <p:cNvSpPr txBox="1"/>
          <p:nvPr/>
        </p:nvSpPr>
        <p:spPr>
          <a:xfrm>
            <a:off x="8823671" y="4551252"/>
            <a:ext cx="3249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Helvetica light" panose="020B0500000000000000" pitchFamily="34" charset="0"/>
              </a:rPr>
              <a:t>Now 5 parameters:</a:t>
            </a:r>
          </a:p>
          <a:p>
            <a:pPr algn="ctr"/>
            <a:r>
              <a:rPr lang="en-US" sz="2200" b="1" dirty="0">
                <a:latin typeface="Helvetica light" panose="020B0500000000000000" pitchFamily="34" charset="0"/>
              </a:rPr>
              <a:t>N1, N2, td1, td2, s</a:t>
            </a:r>
          </a:p>
        </p:txBody>
      </p:sp>
    </p:spTree>
    <p:extLst>
      <p:ext uri="{BB962C8B-B14F-4D97-AF65-F5344CB8AC3E}">
        <p14:creationId xmlns:p14="http://schemas.microsoft.com/office/powerpoint/2010/main" val="8106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10" grpId="0" uiExpan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52D3-AF40-48CC-85CD-0BD4696F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values (‘first guesses’)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4402C-82DF-4699-8E33-ED42CE53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floating parameters, an initial guess can be used to speed up the fit or increase chances of a successful fit</a:t>
            </a:r>
          </a:p>
          <a:p>
            <a:r>
              <a:rPr lang="en-US" dirty="0"/>
              <a:t>More important for complex models with many parameters</a:t>
            </a:r>
          </a:p>
          <a:p>
            <a:r>
              <a:rPr lang="en-US" dirty="0"/>
              <a:t>For a robust fit, the parameters should converge to the same values regardless of the initial values chosen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D0D2-541E-4AF9-8772-218C29E1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8928-6EE5-4FFE-9B4D-019DFAC52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What is curve fitting?</a:t>
            </a:r>
          </a:p>
          <a:p>
            <a:pPr lvl="1"/>
            <a:r>
              <a:rPr lang="en-US" dirty="0"/>
              <a:t>How does it work?</a:t>
            </a:r>
          </a:p>
          <a:p>
            <a:r>
              <a:rPr lang="en-US" dirty="0"/>
              <a:t>Model selection and assessing fit quality</a:t>
            </a:r>
          </a:p>
          <a:p>
            <a:pPr lvl="1"/>
            <a:r>
              <a:rPr lang="en-US" dirty="0"/>
              <a:t>Goodness of fit parameters</a:t>
            </a:r>
          </a:p>
          <a:p>
            <a:pPr lvl="1"/>
            <a:r>
              <a:rPr lang="en-US" dirty="0"/>
              <a:t>Residuals as diagnostics</a:t>
            </a:r>
          </a:p>
          <a:p>
            <a:r>
              <a:rPr lang="en-US" dirty="0"/>
              <a:t>Fitting process and options</a:t>
            </a:r>
          </a:p>
          <a:p>
            <a:pPr lvl="1"/>
            <a:r>
              <a:rPr lang="en-US" dirty="0"/>
              <a:t>Constraints</a:t>
            </a:r>
          </a:p>
          <a:p>
            <a:pPr lvl="1"/>
            <a:r>
              <a:rPr lang="en-US" dirty="0"/>
              <a:t>Weights</a:t>
            </a:r>
          </a:p>
          <a:p>
            <a:pPr lvl="1"/>
            <a:r>
              <a:rPr lang="en-US" dirty="0"/>
              <a:t>Local vs. global fitting</a:t>
            </a:r>
          </a:p>
          <a:p>
            <a:r>
              <a:rPr lang="en-US" dirty="0"/>
              <a:t>Fitting software</a:t>
            </a:r>
          </a:p>
          <a:p>
            <a:r>
              <a:rPr lang="en-US" dirty="0"/>
              <a:t>GraphPad Prism demonstration</a:t>
            </a:r>
          </a:p>
        </p:txBody>
      </p:sp>
    </p:spTree>
    <p:extLst>
      <p:ext uri="{BB962C8B-B14F-4D97-AF65-F5344CB8AC3E}">
        <p14:creationId xmlns:p14="http://schemas.microsoft.com/office/powerpoint/2010/main" val="128305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B439D8-7416-420E-8900-D6EBBE807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607" y="1514511"/>
            <a:ext cx="3917178" cy="26901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6BF24B-F0B3-4236-A98E-A023C984E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655" y="1535867"/>
            <a:ext cx="3917178" cy="26901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778191-1B40-486F-8436-C0F000DBB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curve 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BA06A-4B1C-44CD-B4CF-F90770A67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1336"/>
            <a:ext cx="10515600" cy="2201529"/>
          </a:xfrm>
        </p:spPr>
        <p:txBody>
          <a:bodyPr/>
          <a:lstStyle/>
          <a:p>
            <a:r>
              <a:rPr lang="en-US" dirty="0"/>
              <a:t>Using a mathematical model to approximate an experimental dataset</a:t>
            </a:r>
          </a:p>
          <a:p>
            <a:r>
              <a:rPr lang="en-US" dirty="0"/>
              <a:t>Why bother to fit data?</a:t>
            </a:r>
          </a:p>
          <a:p>
            <a:pPr lvl="1"/>
            <a:r>
              <a:rPr lang="en-US" dirty="0"/>
              <a:t>Extract simple parameters from complex datasets</a:t>
            </a:r>
          </a:p>
          <a:p>
            <a:pPr lvl="1"/>
            <a:r>
              <a:rPr lang="en-US" dirty="0"/>
              <a:t>Quantitatively compare datasets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2059C3-66B2-4E4F-982C-0682A1838EF7}"/>
              </a:ext>
            </a:extLst>
          </p:cNvPr>
          <p:cNvCxnSpPr/>
          <p:nvPr/>
        </p:nvCxnSpPr>
        <p:spPr>
          <a:xfrm>
            <a:off x="4731932" y="2566664"/>
            <a:ext cx="1364068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D7F8EE3-FA0D-4837-BB20-D25EEE2ADA7D}"/>
              </a:ext>
            </a:extLst>
          </p:cNvPr>
          <p:cNvSpPr txBox="1"/>
          <p:nvPr/>
        </p:nvSpPr>
        <p:spPr>
          <a:xfrm>
            <a:off x="9840436" y="2439484"/>
            <a:ext cx="1811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EC50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Helvetica light" panose="020B0500000000000000" pitchFamily="34" charset="0"/>
              </a:rPr>
              <a:t>1.96 ± 0.21 </a:t>
            </a:r>
            <a:r>
              <a:rPr lang="el-GR" b="1" dirty="0">
                <a:solidFill>
                  <a:srgbClr val="0000FF"/>
                </a:solidFill>
              </a:rPr>
              <a:t>μ</a:t>
            </a:r>
            <a:r>
              <a:rPr lang="en-US" b="1" dirty="0">
                <a:solidFill>
                  <a:srgbClr val="0000FF"/>
                </a:solidFill>
                <a:latin typeface="Helvetica light" panose="020B0500000000000000" pitchFamily="34" charset="0"/>
              </a:rPr>
              <a:t>M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Helvetica light" panose="020B0500000000000000" pitchFamily="34" charset="0"/>
              </a:rPr>
              <a:t>13.3 ± 1.51 </a:t>
            </a:r>
            <a:r>
              <a:rPr lang="el-GR" b="1" dirty="0">
                <a:solidFill>
                  <a:srgbClr val="FF0000"/>
                </a:solidFill>
                <a:latin typeface="Helvetica light" panose="020B0500000000000000" pitchFamily="34" charset="0"/>
              </a:rPr>
              <a:t>μ</a:t>
            </a:r>
            <a:r>
              <a:rPr lang="en-US" b="1" dirty="0">
                <a:solidFill>
                  <a:srgbClr val="FF0000"/>
                </a:solidFill>
                <a:latin typeface="Helvetica light" panose="020B0500000000000000" pitchFamily="34" charset="0"/>
              </a:rPr>
              <a:t>M </a:t>
            </a:r>
          </a:p>
          <a:p>
            <a:endParaRPr lang="en-US" b="1" dirty="0">
              <a:latin typeface="Helvetica ligh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379804-4D10-4230-B282-E96686DAA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11" y="3297212"/>
            <a:ext cx="4754896" cy="33811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25DB50-EF3E-403F-80BB-0F3C4C3D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curve fitting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EFAB-74E3-46CF-B7C4-321E319DE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1589" cy="4351338"/>
          </a:xfrm>
        </p:spPr>
        <p:txBody>
          <a:bodyPr/>
          <a:lstStyle/>
          <a:p>
            <a:r>
              <a:rPr lang="en-US" dirty="0"/>
              <a:t>Choose some model (equation) and calculate parameter values that allow for best agreement between the data and the model</a:t>
            </a:r>
          </a:p>
          <a:p>
            <a:r>
              <a:rPr lang="en-US" dirty="0"/>
              <a:t>(Minimize the residual sum of squares)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0408A1-AC4C-4912-B709-FFD7B2CD5677}"/>
                  </a:ext>
                </a:extLst>
              </p:cNvPr>
              <p:cNvSpPr txBox="1"/>
              <p:nvPr/>
            </p:nvSpPr>
            <p:spPr>
              <a:xfrm>
                <a:off x="5778623" y="3369606"/>
                <a:ext cx="4814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𝑅𝑒𝑠𝑖𝑑𝑢𝑎𝑙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𝑂𝑏𝑠𝑒𝑟𝑣𝑒𝑑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𝑃𝑟𝑒𝑑𝑖𝑐𝑡𝑒𝑑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0408A1-AC4C-4912-B709-FFD7B2CD5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623" y="3369606"/>
                <a:ext cx="4814203" cy="369332"/>
              </a:xfrm>
              <a:prstGeom prst="rect">
                <a:avLst/>
              </a:prstGeom>
              <a:blipFill>
                <a:blip r:embed="rId3"/>
                <a:stretch>
                  <a:fillRect l="-1139" r="-101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063147-674E-4533-AD13-44A573034B3D}"/>
              </a:ext>
            </a:extLst>
          </p:cNvPr>
          <p:cNvCxnSpPr/>
          <p:nvPr/>
        </p:nvCxnSpPr>
        <p:spPr>
          <a:xfrm flipV="1">
            <a:off x="3715077" y="3862794"/>
            <a:ext cx="0" cy="2232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E3A2E0-4126-4F8C-A78B-41594DC048E3}"/>
              </a:ext>
            </a:extLst>
          </p:cNvPr>
          <p:cNvCxnSpPr/>
          <p:nvPr/>
        </p:nvCxnSpPr>
        <p:spPr>
          <a:xfrm flipV="1">
            <a:off x="3371089" y="3857569"/>
            <a:ext cx="0" cy="256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FF1F98-5073-4815-8297-2157B47735F9}"/>
              </a:ext>
            </a:extLst>
          </p:cNvPr>
          <p:cNvCxnSpPr/>
          <p:nvPr/>
        </p:nvCxnSpPr>
        <p:spPr>
          <a:xfrm flipV="1">
            <a:off x="3027100" y="4187623"/>
            <a:ext cx="0" cy="1828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A4C749-283A-4E1A-B847-504B64618E58}"/>
              </a:ext>
            </a:extLst>
          </p:cNvPr>
          <p:cNvCxnSpPr/>
          <p:nvPr/>
        </p:nvCxnSpPr>
        <p:spPr>
          <a:xfrm flipV="1">
            <a:off x="2677015" y="4610861"/>
            <a:ext cx="0" cy="1645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32581F-2689-444C-848A-96E55DC7B7BB}"/>
              </a:ext>
            </a:extLst>
          </p:cNvPr>
          <p:cNvCxnSpPr/>
          <p:nvPr/>
        </p:nvCxnSpPr>
        <p:spPr>
          <a:xfrm flipV="1">
            <a:off x="2332156" y="4870241"/>
            <a:ext cx="0" cy="347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204680-3E50-4961-8D4C-1EB305E64D88}"/>
              </a:ext>
            </a:extLst>
          </p:cNvPr>
          <p:cNvCxnSpPr/>
          <p:nvPr/>
        </p:nvCxnSpPr>
        <p:spPr>
          <a:xfrm flipV="1">
            <a:off x="1987297" y="4763125"/>
            <a:ext cx="0" cy="347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0AFC0D3-A58F-47A9-AF8B-5A4FD010A1C0}"/>
              </a:ext>
            </a:extLst>
          </p:cNvPr>
          <p:cNvCxnSpPr/>
          <p:nvPr/>
        </p:nvCxnSpPr>
        <p:spPr>
          <a:xfrm flipV="1">
            <a:off x="1642440" y="5373730"/>
            <a:ext cx="0" cy="73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B2E592-8B8F-49AF-BF4F-9A3EF53113A3}"/>
                  </a:ext>
                </a:extLst>
              </p:cNvPr>
              <p:cNvSpPr txBox="1"/>
              <p:nvPr/>
            </p:nvSpPr>
            <p:spPr>
              <a:xfrm>
                <a:off x="5692736" y="3739416"/>
                <a:ext cx="4995598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𝑅𝑆𝑆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𝑂𝑏𝑠𝑒𝑟𝑣𝑒𝑑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𝑃𝑟𝑒𝑑𝑖𝑐𝑡𝑒𝑑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B2E592-8B8F-49AF-BF4F-9A3EF5311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736" y="3739416"/>
                <a:ext cx="4995598" cy="8943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817B30C-15AA-4BE9-BAC8-6F2C8A1B4D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11" y="3303464"/>
            <a:ext cx="4754880" cy="3381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616745-6914-4852-B62E-B61237D3947E}"/>
                  </a:ext>
                </a:extLst>
              </p:cNvPr>
              <p:cNvSpPr txBox="1"/>
              <p:nvPr/>
            </p:nvSpPr>
            <p:spPr>
              <a:xfrm>
                <a:off x="2839056" y="4870241"/>
                <a:ext cx="16162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616745-6914-4852-B62E-B61237D39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056" y="4870241"/>
                <a:ext cx="1616276" cy="369332"/>
              </a:xfrm>
              <a:prstGeom prst="rect">
                <a:avLst/>
              </a:prstGeom>
              <a:blipFill>
                <a:blip r:embed="rId6"/>
                <a:stretch>
                  <a:fillRect l="-4151" r="-377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C3D442AB-4BDE-49D5-827F-3A10D25F25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4935" y="4610861"/>
            <a:ext cx="4754880" cy="224666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5133C1B-75F3-4C0F-90B1-530379124131}"/>
              </a:ext>
            </a:extLst>
          </p:cNvPr>
          <p:cNvSpPr txBox="1"/>
          <p:nvPr/>
        </p:nvSpPr>
        <p:spPr>
          <a:xfrm>
            <a:off x="2734880" y="5293749"/>
            <a:ext cx="207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Helvetica light" panose="020B0500000000000000" pitchFamily="34" charset="0"/>
              </a:rPr>
              <a:t>Parameters to fit</a:t>
            </a:r>
          </a:p>
        </p:txBody>
      </p:sp>
    </p:spTree>
    <p:extLst>
      <p:ext uri="{BB962C8B-B14F-4D97-AF65-F5344CB8AC3E}">
        <p14:creationId xmlns:p14="http://schemas.microsoft.com/office/powerpoint/2010/main" val="136044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4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AA6718D-1A87-415A-B2F6-728AE17E3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386" y="1667360"/>
            <a:ext cx="11545614" cy="435133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/>
              <a:t>Want to minimize differences between data and fit</a:t>
            </a:r>
          </a:p>
          <a:p>
            <a:pPr lvl="1"/>
            <a:endParaRPr lang="en-US" dirty="0"/>
          </a:p>
          <a:p>
            <a:pPr>
              <a:buClr>
                <a:schemeClr val="tx1"/>
              </a:buClr>
            </a:pPr>
            <a:endParaRPr lang="en-US" dirty="0"/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Want to maximize R</a:t>
            </a:r>
            <a:r>
              <a:rPr lang="en-US" baseline="30000" dirty="0"/>
              <a:t>2</a:t>
            </a:r>
            <a:r>
              <a:rPr lang="en-US" dirty="0"/>
              <a:t> (1 is max)</a:t>
            </a:r>
            <a:endParaRPr lang="en-US" baseline="30000" dirty="0"/>
          </a:p>
          <a:p>
            <a:pPr lvl="1"/>
            <a:r>
              <a:rPr lang="en-US" dirty="0"/>
              <a:t>Adjusted R</a:t>
            </a:r>
            <a:r>
              <a:rPr lang="en-US" baseline="30000" dirty="0"/>
              <a:t>2</a:t>
            </a:r>
            <a:r>
              <a:rPr lang="en-US" dirty="0"/>
              <a:t> more useful if comparing models with different number of parameters (R</a:t>
            </a:r>
            <a:r>
              <a:rPr lang="en-US" baseline="30000" dirty="0"/>
              <a:t>2</a:t>
            </a:r>
            <a:r>
              <a:rPr lang="en-US" dirty="0"/>
              <a:t> will always increase when more parameters added)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C7B80-DE44-4BEF-ABC4-5ED126ED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fit quality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B2A328-ED7B-457F-B9D9-2D3AB4B99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395" y="5190640"/>
            <a:ext cx="2886861" cy="1226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1487BF-F113-4486-A96E-209E9951D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940" y="4894735"/>
            <a:ext cx="4599486" cy="16542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761787-DEC8-432B-B846-AFDEA01D5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1395" y="2124075"/>
            <a:ext cx="3209925" cy="1304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21FCE0-2D8D-4465-9EF9-D9346D2D0A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210" y="2302428"/>
            <a:ext cx="2182690" cy="94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1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64FE-5F8D-4933-B5FA-D31D144B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 as fit diagnostics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1A04-5E5B-42C3-8CA1-F84E8C656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4964"/>
          </a:xfrm>
        </p:spPr>
        <p:txBody>
          <a:bodyPr/>
          <a:lstStyle/>
          <a:p>
            <a:r>
              <a:rPr lang="en-US" dirty="0"/>
              <a:t>What are desirable features of the residual distribution? </a:t>
            </a:r>
          </a:p>
          <a:p>
            <a:pPr lvl="1"/>
            <a:r>
              <a:rPr lang="en-US" dirty="0"/>
              <a:t>Small residual values</a:t>
            </a:r>
          </a:p>
          <a:p>
            <a:pPr lvl="1"/>
            <a:r>
              <a:rPr lang="en-US" dirty="0"/>
              <a:t>Symmetrically distributed about zero (no systematic error)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6D7F0-E171-4C9F-BA57-84B7D29BD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73" y="3429000"/>
            <a:ext cx="3810484" cy="2682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00530D-E029-44D5-8796-C45D93E58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746" y="3429000"/>
            <a:ext cx="3924799" cy="26825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C2C92C-F3E3-4752-9FA5-F789732A6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3131" y="3429000"/>
            <a:ext cx="3741896" cy="2682526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92252DFB-83D5-4A80-B41C-92B8E68AD5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7709" y="5850209"/>
            <a:ext cx="914400" cy="914400"/>
          </a:xfrm>
          <a:prstGeom prst="rect">
            <a:avLst/>
          </a:prstGeom>
        </p:spPr>
      </p:pic>
      <p:pic>
        <p:nvPicPr>
          <p:cNvPr id="14" name="Graphic 13" descr="Close">
            <a:extLst>
              <a:ext uri="{FF2B5EF4-FFF2-40B4-BE49-F238E27FC236}">
                <a16:creationId xmlns:a16="http://schemas.microsoft.com/office/drawing/2014/main" id="{4CD219C4-0278-4E26-ABEE-8BA4F6E67A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47219" y="5850209"/>
            <a:ext cx="914400" cy="914400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92AA00A2-85AD-422F-88CB-AAFE4A1980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06428" y="58502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0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A743-E920-4406-9518-F55365FA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696D-A4A0-4A8B-9B81-EBD7B470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61814"/>
            <a:ext cx="10515600" cy="2129219"/>
          </a:xfrm>
        </p:spPr>
        <p:txBody>
          <a:bodyPr/>
          <a:lstStyle/>
          <a:p>
            <a:r>
              <a:rPr lang="en-US" dirty="0"/>
              <a:t>What are the primary considerations when trying to decide between a set of models? </a:t>
            </a:r>
          </a:p>
          <a:p>
            <a:pPr lvl="1"/>
            <a:r>
              <a:rPr lang="en-US" dirty="0"/>
              <a:t>Simplest model possible -- fewest number of parameters</a:t>
            </a:r>
          </a:p>
          <a:p>
            <a:pPr lvl="1"/>
            <a:r>
              <a:rPr lang="en-US" dirty="0"/>
              <a:t>Lowest error possible -- best agreement with data </a:t>
            </a:r>
          </a:p>
          <a:p>
            <a:pPr lvl="1"/>
            <a:r>
              <a:rPr lang="en-US" dirty="0"/>
              <a:t>(Physiological or experimental relevance)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88AF7-2DD7-43B8-BBDF-24C9EC4CE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29" y="1982484"/>
            <a:ext cx="7175541" cy="24938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D3938C-A00E-4043-A00A-4109A547119F}"/>
              </a:ext>
            </a:extLst>
          </p:cNvPr>
          <p:cNvSpPr txBox="1"/>
          <p:nvPr/>
        </p:nvSpPr>
        <p:spPr>
          <a:xfrm>
            <a:off x="0" y="6492875"/>
            <a:ext cx="12484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https://medium.com/greyatom/what-is-underfitting-and-overfitting-in-machine-learning-and-how-to-deal-with-it-6803a989c76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28667-A52E-4832-BC64-48A4118C17F7}"/>
              </a:ext>
            </a:extLst>
          </p:cNvPr>
          <p:cNvSpPr txBox="1"/>
          <p:nvPr/>
        </p:nvSpPr>
        <p:spPr>
          <a:xfrm>
            <a:off x="7537027" y="1472856"/>
            <a:ext cx="1872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Low error, </a:t>
            </a:r>
          </a:p>
          <a:p>
            <a:pPr algn="ctr"/>
            <a:r>
              <a:rPr lang="en-US" b="1" dirty="0">
                <a:latin typeface="Helvetica light" panose="020B0500000000000000" pitchFamily="34" charset="0"/>
              </a:rPr>
              <a:t>complex model</a:t>
            </a:r>
            <a:endParaRPr lang="en-US" b="1" dirty="0">
              <a:solidFill>
                <a:srgbClr val="FF0000"/>
              </a:solidFill>
              <a:latin typeface="Helvetica light" panose="020B0500000000000000" pitchFamily="34" charset="0"/>
            </a:endParaRPr>
          </a:p>
          <a:p>
            <a:endParaRPr lang="en-US" b="1" dirty="0">
              <a:latin typeface="Helvetica light" panose="020B05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A7DF3B-C9E4-41D4-A60D-0A0C2546D121}"/>
              </a:ext>
            </a:extLst>
          </p:cNvPr>
          <p:cNvSpPr txBox="1"/>
          <p:nvPr/>
        </p:nvSpPr>
        <p:spPr>
          <a:xfrm>
            <a:off x="2911071" y="1472856"/>
            <a:ext cx="1665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High error, </a:t>
            </a:r>
          </a:p>
          <a:p>
            <a:pPr algn="ctr"/>
            <a:r>
              <a:rPr lang="en-US" b="1" dirty="0">
                <a:latin typeface="Helvetica light" panose="020B0500000000000000" pitchFamily="34" charset="0"/>
              </a:rPr>
              <a:t>simple model</a:t>
            </a:r>
            <a:endParaRPr lang="en-US" b="1" dirty="0">
              <a:solidFill>
                <a:srgbClr val="FF0000"/>
              </a:solidFill>
              <a:latin typeface="Helvetica light" panose="020B0500000000000000" pitchFamily="34" charset="0"/>
            </a:endParaRPr>
          </a:p>
          <a:p>
            <a:endParaRPr lang="en-US" b="1" dirty="0">
              <a:latin typeface="Helvetica light" panose="020B0500000000000000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68322F-5641-405C-BA0A-1B6FE9159F7F}"/>
              </a:ext>
            </a:extLst>
          </p:cNvPr>
          <p:cNvSpPr txBox="1"/>
          <p:nvPr/>
        </p:nvSpPr>
        <p:spPr>
          <a:xfrm>
            <a:off x="4236166" y="1472856"/>
            <a:ext cx="371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Balance between</a:t>
            </a:r>
          </a:p>
          <a:p>
            <a:pPr algn="ctr"/>
            <a:r>
              <a:rPr lang="en-US" b="1" dirty="0">
                <a:latin typeface="Helvetica light" panose="020B0500000000000000" pitchFamily="34" charset="0"/>
              </a:rPr>
              <a:t>low error, simplicity </a:t>
            </a:r>
            <a:endParaRPr lang="en-US" b="1" dirty="0">
              <a:solidFill>
                <a:srgbClr val="FF0000"/>
              </a:solidFill>
              <a:latin typeface="Helvetica light" panose="020B0500000000000000" pitchFamily="34" charset="0"/>
            </a:endParaRPr>
          </a:p>
          <a:p>
            <a:endParaRPr lang="en-US" b="1" dirty="0">
              <a:latin typeface="Helvetica ligh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D1E6-2D2C-49FF-8AA0-B2B34515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favor simplicity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B63480-F5FB-43A1-ACF5-B0D118496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74" y="1782937"/>
            <a:ext cx="3772379" cy="26825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763E1E-0595-4024-92DF-9340A074E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053" y="1782937"/>
            <a:ext cx="3772379" cy="26825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295A8A-BD58-4E97-870A-C2B00A8E8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432" y="1782937"/>
            <a:ext cx="3772379" cy="26825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B5F70F-C42A-46A2-80B7-7E672895101E}"/>
                  </a:ext>
                </a:extLst>
              </p:cNvPr>
              <p:cNvSpPr txBox="1"/>
              <p:nvPr/>
            </p:nvSpPr>
            <p:spPr>
              <a:xfrm>
                <a:off x="1731722" y="4465463"/>
                <a:ext cx="11531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DB5F70F-C42A-46A2-80B7-7E6728951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722" y="4465463"/>
                <a:ext cx="1153136" cy="276999"/>
              </a:xfrm>
              <a:prstGeom prst="rect">
                <a:avLst/>
              </a:prstGeom>
              <a:blipFill>
                <a:blip r:embed="rId5"/>
                <a:stretch>
                  <a:fillRect l="-4762" r="-158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F0EF3F-04D1-4868-B074-0F3C27BD11A6}"/>
                  </a:ext>
                </a:extLst>
              </p:cNvPr>
              <p:cNvSpPr txBox="1"/>
              <p:nvPr/>
            </p:nvSpPr>
            <p:spPr>
              <a:xfrm>
                <a:off x="5203319" y="4465463"/>
                <a:ext cx="17853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F0EF3F-04D1-4868-B074-0F3C27BD1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19" y="4465463"/>
                <a:ext cx="1785361" cy="276999"/>
              </a:xfrm>
              <a:prstGeom prst="rect">
                <a:avLst/>
              </a:prstGeom>
              <a:blipFill>
                <a:blip r:embed="rId6"/>
                <a:stretch>
                  <a:fillRect l="-2740" t="-4444" r="-102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E0546-4D0E-4CA5-87F6-C95A327D4768}"/>
                  </a:ext>
                </a:extLst>
              </p:cNvPr>
              <p:cNvSpPr txBox="1"/>
              <p:nvPr/>
            </p:nvSpPr>
            <p:spPr>
              <a:xfrm>
                <a:off x="8344205" y="4465463"/>
                <a:ext cx="3082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E0546-4D0E-4CA5-87F6-C95A327D4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205" y="4465463"/>
                <a:ext cx="3082832" cy="276999"/>
              </a:xfrm>
              <a:prstGeom prst="rect">
                <a:avLst/>
              </a:prstGeom>
              <a:blipFill>
                <a:blip r:embed="rId7"/>
                <a:stretch>
                  <a:fillRect l="-1383" t="-44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DD8EE24D-E427-4231-B858-190648E263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74522" y="2009729"/>
            <a:ext cx="914400" cy="9144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C9181D8-C1BA-4938-909E-C4F2021D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3103"/>
            <a:ext cx="10515600" cy="14697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Overfitting</a:t>
            </a:r>
          </a:p>
          <a:p>
            <a:pPr lvl="1"/>
            <a:r>
              <a:rPr lang="en-US" dirty="0"/>
              <a:t>Using overly complex model with too many floating parameters</a:t>
            </a:r>
          </a:p>
          <a:p>
            <a:pPr lvl="1"/>
            <a:r>
              <a:rPr lang="en-US" dirty="0"/>
              <a:t>Fitting noise rather than the experimental phenomenon of interest</a:t>
            </a:r>
          </a:p>
          <a:p>
            <a:pPr lvl="1"/>
            <a:r>
              <a:rPr lang="en-US" dirty="0"/>
              <a:t>Relevance of extracted parameters becomes questionable</a:t>
            </a:r>
          </a:p>
        </p:txBody>
      </p:sp>
    </p:spTree>
    <p:extLst>
      <p:ext uri="{BB962C8B-B14F-4D97-AF65-F5344CB8AC3E}">
        <p14:creationId xmlns:p14="http://schemas.microsoft.com/office/powerpoint/2010/main" val="421826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BBA4-FB1F-43BC-9852-35D3545D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favor a more complex model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F773FC-68AD-4A4F-B401-ECBF278C2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35" y="3956613"/>
            <a:ext cx="4476750" cy="809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9B33A2-38CC-4618-B636-58A2A6389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035" y="4814259"/>
            <a:ext cx="4705350" cy="1447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88E497-9E13-442E-B2C6-CBAD637B2466}"/>
              </a:ext>
            </a:extLst>
          </p:cNvPr>
          <p:cNvSpPr txBox="1"/>
          <p:nvPr/>
        </p:nvSpPr>
        <p:spPr>
          <a:xfrm>
            <a:off x="0" y="6469125"/>
            <a:ext cx="714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https://www.sprpages.nl/data-fitting/models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F96B8F-BBFE-414E-81B4-761465E63F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448" y="4025324"/>
            <a:ext cx="2990850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316363-CD28-4C35-ACE0-2DA738F38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886" y="5019047"/>
            <a:ext cx="2847975" cy="10382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D7AF21-B2E1-4460-AD75-91FB167D8C8C}"/>
              </a:ext>
            </a:extLst>
          </p:cNvPr>
          <p:cNvSpPr txBox="1"/>
          <p:nvPr/>
        </p:nvSpPr>
        <p:spPr>
          <a:xfrm>
            <a:off x="818379" y="3468431"/>
            <a:ext cx="41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One-to-one model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C8EBB0-5AC7-4A29-AE4C-AFBDEE37C4DF}"/>
              </a:ext>
            </a:extLst>
          </p:cNvPr>
          <p:cNvSpPr txBox="1"/>
          <p:nvPr/>
        </p:nvSpPr>
        <p:spPr>
          <a:xfrm>
            <a:off x="6404741" y="3468431"/>
            <a:ext cx="41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 light" panose="020B0500000000000000" pitchFamily="34" charset="0"/>
              </a:rPr>
              <a:t>Bivalent analyte model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C7B382-3E23-437F-85DC-907CE8B44233}"/>
              </a:ext>
            </a:extLst>
          </p:cNvPr>
          <p:cNvCxnSpPr/>
          <p:nvPr/>
        </p:nvCxnSpPr>
        <p:spPr>
          <a:xfrm>
            <a:off x="2385391" y="3140765"/>
            <a:ext cx="6619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7BD3BED5-9CDE-4382-A9C0-5749C91AF373}"/>
              </a:ext>
            </a:extLst>
          </p:cNvPr>
          <p:cNvSpPr/>
          <p:nvPr/>
        </p:nvSpPr>
        <p:spPr>
          <a:xfrm>
            <a:off x="2882348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682AACF-ABF7-42E8-BA95-7718593297C2}"/>
              </a:ext>
            </a:extLst>
          </p:cNvPr>
          <p:cNvSpPr/>
          <p:nvPr/>
        </p:nvSpPr>
        <p:spPr>
          <a:xfrm>
            <a:off x="3953900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7BA61A-6222-4773-B6A4-F0A8456FB57D}"/>
              </a:ext>
            </a:extLst>
          </p:cNvPr>
          <p:cNvSpPr/>
          <p:nvPr/>
        </p:nvSpPr>
        <p:spPr>
          <a:xfrm>
            <a:off x="5025452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1C70406-D966-410E-96DE-9573D2F5C291}"/>
              </a:ext>
            </a:extLst>
          </p:cNvPr>
          <p:cNvSpPr/>
          <p:nvPr/>
        </p:nvSpPr>
        <p:spPr>
          <a:xfrm>
            <a:off x="6097004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36F9FCE-1132-4EAE-940E-9D4EEAD06D7E}"/>
              </a:ext>
            </a:extLst>
          </p:cNvPr>
          <p:cNvSpPr/>
          <p:nvPr/>
        </p:nvSpPr>
        <p:spPr>
          <a:xfrm>
            <a:off x="7168556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8EF57A1-EDCC-476B-97FA-6A13E920547E}"/>
              </a:ext>
            </a:extLst>
          </p:cNvPr>
          <p:cNvSpPr/>
          <p:nvPr/>
        </p:nvSpPr>
        <p:spPr>
          <a:xfrm>
            <a:off x="8240110" y="246490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5115EA8-C5BE-499A-82C3-448760571C10}"/>
              </a:ext>
            </a:extLst>
          </p:cNvPr>
          <p:cNvCxnSpPr/>
          <p:nvPr/>
        </p:nvCxnSpPr>
        <p:spPr>
          <a:xfrm>
            <a:off x="3110948" y="2740630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BE2921-6AC6-4417-8E54-859E90FE5F91}"/>
              </a:ext>
            </a:extLst>
          </p:cNvPr>
          <p:cNvCxnSpPr/>
          <p:nvPr/>
        </p:nvCxnSpPr>
        <p:spPr>
          <a:xfrm>
            <a:off x="4182500" y="2740630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ECC8C2-A357-4C8B-9682-BF216A309213}"/>
              </a:ext>
            </a:extLst>
          </p:cNvPr>
          <p:cNvCxnSpPr/>
          <p:nvPr/>
        </p:nvCxnSpPr>
        <p:spPr>
          <a:xfrm>
            <a:off x="5254052" y="2740630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987ECF1-B586-44AD-8C4A-AC007C351F90}"/>
              </a:ext>
            </a:extLst>
          </p:cNvPr>
          <p:cNvCxnSpPr/>
          <p:nvPr/>
        </p:nvCxnSpPr>
        <p:spPr>
          <a:xfrm>
            <a:off x="6325604" y="2740630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26E6634-C953-40EB-9B63-17296D041EB1}"/>
              </a:ext>
            </a:extLst>
          </p:cNvPr>
          <p:cNvCxnSpPr/>
          <p:nvPr/>
        </p:nvCxnSpPr>
        <p:spPr>
          <a:xfrm>
            <a:off x="7397156" y="2740630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3FAE58-C9A8-4A82-990E-EF5019E32DAF}"/>
              </a:ext>
            </a:extLst>
          </p:cNvPr>
          <p:cNvCxnSpPr/>
          <p:nvPr/>
        </p:nvCxnSpPr>
        <p:spPr>
          <a:xfrm>
            <a:off x="8471500" y="2740629"/>
            <a:ext cx="0" cy="4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FD65F860-8F17-4753-A587-507BB8B8D3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7200000">
            <a:off x="2467766" y="1415697"/>
            <a:ext cx="965690" cy="98032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91E4331-6290-4DEB-858D-9CA60B327A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6378534" y="1619231"/>
            <a:ext cx="965690" cy="98032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3E47EF1-808B-4ECC-A40F-E00568F751E6}"/>
              </a:ext>
            </a:extLst>
          </p:cNvPr>
          <p:cNvSpPr txBox="1"/>
          <p:nvPr/>
        </p:nvSpPr>
        <p:spPr>
          <a:xfrm>
            <a:off x="313957" y="2574746"/>
            <a:ext cx="233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 light" panose="020B0500000000000000" pitchFamily="34" charset="0"/>
              </a:rPr>
              <a:t>Immobilized ligand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FED8F2-7E72-438A-A99E-6117EBC907D4}"/>
              </a:ext>
            </a:extLst>
          </p:cNvPr>
          <p:cNvSpPr txBox="1"/>
          <p:nvPr/>
        </p:nvSpPr>
        <p:spPr>
          <a:xfrm>
            <a:off x="313957" y="1815613"/>
            <a:ext cx="233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 light" panose="020B0500000000000000" pitchFamily="34" charset="0"/>
              </a:rPr>
              <a:t>Free analyte</a:t>
            </a:r>
          </a:p>
        </p:txBody>
      </p:sp>
    </p:spTree>
    <p:extLst>
      <p:ext uri="{BB962C8B-B14F-4D97-AF65-F5344CB8AC3E}">
        <p14:creationId xmlns:p14="http://schemas.microsoft.com/office/powerpoint/2010/main" val="7354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936</Words>
  <Application>Microsoft Office PowerPoint</Application>
  <PresentationFormat>Widescreen</PresentationFormat>
  <Paragraphs>151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Helvetica light</vt:lpstr>
      <vt:lpstr>Helvetica-Light</vt:lpstr>
      <vt:lpstr>Times New Roman</vt:lpstr>
      <vt:lpstr>Office Theme</vt:lpstr>
      <vt:lpstr>Model selection and fitting</vt:lpstr>
      <vt:lpstr>Outline</vt:lpstr>
      <vt:lpstr>What is curve fitting?</vt:lpstr>
      <vt:lpstr>How does curve fitting work?</vt:lpstr>
      <vt:lpstr>Assessing fit quality</vt:lpstr>
      <vt:lpstr>Residuals as fit diagnostics</vt:lpstr>
      <vt:lpstr>Choosing a model</vt:lpstr>
      <vt:lpstr>When to favor simplicity</vt:lpstr>
      <vt:lpstr>When to favor a more complex model </vt:lpstr>
      <vt:lpstr>When to favor a more complex model </vt:lpstr>
      <vt:lpstr>Constraining and fixing parameters</vt:lpstr>
      <vt:lpstr>Weighting datapoints differently</vt:lpstr>
      <vt:lpstr>Local and global fitting</vt:lpstr>
      <vt:lpstr>Examples of fitting software</vt:lpstr>
      <vt:lpstr>Summary</vt:lpstr>
      <vt:lpstr>Demonstration: fitting FCS data</vt:lpstr>
      <vt:lpstr>Free dye contamination</vt:lpstr>
      <vt:lpstr>Initial values (‘first guesses’)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selection and fitting</dc:title>
  <dc:creator>Dennis R. Goulet</dc:creator>
  <cp:lastModifiedBy>GutLaptop</cp:lastModifiedBy>
  <cp:revision>21</cp:revision>
  <dcterms:created xsi:type="dcterms:W3CDTF">2019-05-06T22:33:35Z</dcterms:created>
  <dcterms:modified xsi:type="dcterms:W3CDTF">2019-05-15T22:30:31Z</dcterms:modified>
</cp:coreProperties>
</file>