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73" r:id="rId8"/>
    <p:sldId id="266" r:id="rId9"/>
    <p:sldId id="267" r:id="rId10"/>
    <p:sldId id="264" r:id="rId11"/>
    <p:sldId id="265" r:id="rId12"/>
    <p:sldId id="260" r:id="rId13"/>
    <p:sldId id="268" r:id="rId14"/>
    <p:sldId id="270" r:id="rId15"/>
    <p:sldId id="274" r:id="rId16"/>
    <p:sldId id="272" r:id="rId17"/>
    <p:sldId id="269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1BFF"/>
    <a:srgbClr val="0C04C9"/>
    <a:srgbClr val="11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54"/>
  </p:normalViewPr>
  <p:slideViewPr>
    <p:cSldViewPr snapToObjects="1">
      <p:cViewPr varScale="1">
        <p:scale>
          <a:sx n="136" d="100"/>
          <a:sy n="136" d="100"/>
        </p:scale>
        <p:origin x="9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2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029D-6433-E74D-A2BA-24910F218138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F76F7-81EA-D044-A16A-B37EBC24D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76F7-81EA-D044-A16A-B37EBC24D3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76F7-81EA-D044-A16A-B37EBC24D3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76F7-81EA-D044-A16A-B37EBC24D3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F76F7-81EA-D044-A16A-B37EBC24D3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51BFF"/>
            </a:gs>
            <a:gs pos="100000">
              <a:srgbClr val="0C04C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E9335-A17C-664B-905C-DF21500CFDC7}" type="datetimeFigureOut">
              <a:rPr lang="en-US" smtClean="0"/>
              <a:pPr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4CB9-82CD-A94F-B416-811ED8D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file://localhost/Users/aaliseda/Documents/Classes/ME537_CardiovascularMechanics/SchematicHumanCirculation.jpg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aliseda/Documents/Classes/ME537_CardiovascularMechanics/HeartValves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aliseda/Documents/Classes/ME537_CardiovascularMechanics/HeartValves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file://localhost/Users/aaliseda/Documents/Classes/ME537_CardiovascularMechanics/SchematicHumanCirculation_VesselStructure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file://localhost/Users/aaliseda/Documents/Classes/ME537_CardiovascularMechanics/CardiovascularFluidMechanics_ENSLyon2014/Arteries_HumanCirculation.gi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file://localhost/Users/aaliseda/Documents/Classes/ME537_CardiovascularMechanics/CardiovascularFluidMechanics_ENSLyon2014/Veins_HumanCirculation.gi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oleObject" Target="???" TargetMode="External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file://localhost/Users/aaliseda/Documents/Classes/ME537_CardiovascularMechanics/Embryonic_Development_Hear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aliseda/Documents/Classes/ME537_CardiovascularMechanics/Heart_Muscle_histology.jpg" TargetMode="External"/><Relationship Id="rId4" Type="http://schemas.openxmlformats.org/officeDocument/2006/relationships/image" Target="../media/image6.jpeg"/><Relationship Id="rId5" Type="http://schemas.openxmlformats.org/officeDocument/2006/relationships/image" Target="file://localhost/Users/aaliseda/Documents/Classes/ME537_CardiovascularMechanics/Artery_Wall_histology.jpg" TargetMode="External"/><Relationship Id="rId6" Type="http://schemas.openxmlformats.org/officeDocument/2006/relationships/image" Target="../media/image7.jpeg"/><Relationship Id="rId7" Type="http://schemas.openxmlformats.org/officeDocument/2006/relationships/image" Target="file://localhost/Users/aaliseda/Documents/Classes/ME537_CardiovascularMechanics/Skeletal_muscle_histology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aliseda/Documents/Classes/ME537_CardiovascularMechanics/HeartValves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aliseda/Documents/Classes/ME537_CardiovascularMechanics/HeartValves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file://localhost/Users/aaliseda/Documents/Classes/ME537_CardiovascularMechanics/HeartValve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563245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Primer on Cardiovascular Anatomy and Physiology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1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Lecture 1. </a:t>
            </a:r>
            <a:r>
              <a:rPr lang="en-US" sz="2400" smtClean="0">
                <a:solidFill>
                  <a:srgbClr val="FFFF00"/>
                </a:solidFill>
              </a:rPr>
              <a:t>Monday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smtClean="0">
                <a:solidFill>
                  <a:srgbClr val="FFFF00"/>
                </a:solidFill>
              </a:rPr>
              <a:t>March </a:t>
            </a:r>
            <a:r>
              <a:rPr lang="en-US" sz="2400" smtClean="0">
                <a:solidFill>
                  <a:srgbClr val="FFFF00"/>
                </a:solidFill>
              </a:rPr>
              <a:t>30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51583" y="2981325"/>
          <a:ext cx="441721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3" imgW="5080000" imgH="4064000" progId="Word.Document.12">
                  <p:link updateAutomatic="1"/>
                </p:oleObj>
              </mc:Choice>
              <mc:Fallback>
                <p:oleObj name="Document" r:id="rId3" imgW="5080000" imgH="406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83" y="2981325"/>
                        <a:ext cx="4417219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chematicHumanCirculation.jpg" descr="/Users/aaliseda/Documents/Classes/ME537_CardiovascularMechanics/SchematicHumanCirculation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5029200" y="2590800"/>
            <a:ext cx="3994198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91200"/>
            <a:ext cx="3194050" cy="76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Wall Shear Stress averaged over the cardiac cycle  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rot="5400000" flipH="1" flipV="1">
            <a:off x="2325688" y="5491163"/>
            <a:ext cx="485775" cy="114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Mitral Valve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Valves.png" descr="/Users/aaliseda/Documents/Classes/ME537_CardiovascularMechanics/HeartValves.png"/>
          <p:cNvPicPr>
            <a:picLocks noChangeAspect="1"/>
          </p:cNvPicPr>
          <p:nvPr/>
        </p:nvPicPr>
        <p:blipFill>
          <a:blip r:embed="rId2" r:link="rId3"/>
          <a:srcRect l="5049" t="3920" r="50491" b="54229"/>
          <a:stretch>
            <a:fillRect/>
          </a:stretch>
        </p:blipFill>
        <p:spPr>
          <a:xfrm>
            <a:off x="685800" y="609600"/>
            <a:ext cx="8051766" cy="585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0" y="928686"/>
            <a:ext cx="321262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Aortic Valve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Valves.png" descr="/Users/aaliseda/Documents/Classes/ME537_CardiovascularMechanics/HeartValves.png"/>
          <p:cNvPicPr>
            <a:picLocks noChangeAspect="1"/>
          </p:cNvPicPr>
          <p:nvPr/>
        </p:nvPicPr>
        <p:blipFill>
          <a:blip r:embed="rId2" r:link="rId3"/>
          <a:srcRect l="61094" t="5227" r="11613" b="54229"/>
          <a:stretch>
            <a:fillRect/>
          </a:stretch>
        </p:blipFill>
        <p:spPr>
          <a:xfrm>
            <a:off x="3212620" y="24367"/>
            <a:ext cx="5931380" cy="680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91200"/>
            <a:ext cx="3194050" cy="76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Wall Shear Stress averaged over the cardiac cycle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38800" y="5297594"/>
            <a:ext cx="3194050" cy="87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Instantaneous visualization of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vorticity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(Q criterion)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shedding from the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anastomosis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-Venous fistula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0" y="304800"/>
            <a:ext cx="401796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Instantaneous visualization of the Wall Shear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Stress in an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Arterio</a:t>
            </a:r>
            <a:r>
              <a:rPr lang="en-US" sz="2000" dirty="0" smtClean="0">
                <a:solidFill>
                  <a:srgbClr val="FFFF00"/>
                </a:solidFill>
              </a:rPr>
              <a:t>-V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enous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fistula.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aseline="0" dirty="0" smtClean="0">
                <a:solidFill>
                  <a:srgbClr val="FFFF00"/>
                </a:solidFill>
              </a:rPr>
              <a:t>Notice</a:t>
            </a:r>
            <a:r>
              <a:rPr lang="en-US" sz="1600" dirty="0" smtClean="0">
                <a:solidFill>
                  <a:srgbClr val="FFFF00"/>
                </a:solidFill>
              </a:rPr>
              <a:t> the oscillating stagnation point flow where the flow from the proximal artery impinges on the vein wall.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rot="5400000" flipH="1" flipV="1">
            <a:off x="2325688" y="5491163"/>
            <a:ext cx="485775" cy="114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SchematicHumanCirculation_VesselStructure.gif" descr="/Users/aaliseda/Documents/Classes/ME537_CardiovascularMechanics/SchematicHumanCirculation_VesselStructure.g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457200"/>
            <a:ext cx="9047498" cy="64008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Systemic Circulation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079980" y="304800"/>
            <a:ext cx="737822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Arterial </a:t>
            </a:r>
            <a:r>
              <a:rPr lang="en-US" sz="3600" dirty="0" err="1" smtClean="0">
                <a:solidFill>
                  <a:srgbClr val="FFFF00"/>
                </a:solidFill>
              </a:rPr>
              <a:t>vs</a:t>
            </a:r>
            <a:r>
              <a:rPr lang="en-US" sz="3600" dirty="0" smtClean="0">
                <a:solidFill>
                  <a:srgbClr val="FFFF00"/>
                </a:solidFill>
              </a:rPr>
              <a:t> Venous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397000"/>
          <a:ext cx="6096000" cy="55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20574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Intima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Media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Adventitia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Endothelial Cells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Smooth</a:t>
                      </a:r>
                      <a:r>
                        <a:rPr lang="en-US" baseline="0" dirty="0" smtClean="0"/>
                        <a:t> Muscle Cells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Collagen Fibers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Basal</a:t>
                      </a:r>
                      <a:r>
                        <a:rPr lang="en-US" baseline="0" dirty="0" smtClean="0"/>
                        <a:t> Lamina</a:t>
                      </a:r>
                    </a:p>
                    <a:p>
                      <a:r>
                        <a:rPr lang="en-US" baseline="0" dirty="0" smtClean="0"/>
                        <a:t>Collagen sheets.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Elastin</a:t>
                      </a:r>
                      <a:r>
                        <a:rPr lang="en-US" dirty="0" smtClean="0"/>
                        <a:t> sheets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 Substances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 bundles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Collagen bundles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Connective Tissue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Elastic fibrils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of </a:t>
                      </a:r>
                      <a:r>
                        <a:rPr lang="en-US" dirty="0" err="1" smtClean="0"/>
                        <a:t>Elastin</a:t>
                      </a:r>
                      <a:r>
                        <a:rPr lang="en-US" dirty="0" smtClean="0"/>
                        <a:t> bundles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Smooth Muscle Cells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Smooth</a:t>
                      </a:r>
                      <a:r>
                        <a:rPr lang="en-US" baseline="0" dirty="0" smtClean="0"/>
                        <a:t> Muscle Cells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Fibroblasts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Fibroblasts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Macrophages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Vasorum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Nerves: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myelinated</a:t>
                      </a:r>
                      <a:r>
                        <a:rPr lang="en-US" baseline="0" dirty="0" smtClean="0"/>
                        <a:t> and non-</a:t>
                      </a:r>
                      <a:r>
                        <a:rPr lang="en-US" baseline="0" dirty="0" err="1" smtClean="0"/>
                        <a:t>myelinated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-152400" y="838200"/>
            <a:ext cx="467971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Human Vascular System: Major Arteries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rteries_HumanCirculation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509371" cy="6858000"/>
          </a:xfrm>
          <a:prstGeom prst="rect">
            <a:avLst/>
          </a:prstGeom>
        </p:spPr>
      </p:pic>
      <p:pic>
        <p:nvPicPr>
          <p:cNvPr id="6" name="Arteries_HumanCirculation.gif" descr="/Users/aaliseda/Documents/Classes/ME537_CardiovascularMechanics/CardiovascularFluidMechanics_ENSLyon2014/Arteries_HumanCirculation.gif"/>
          <p:cNvPicPr>
            <a:picLocks noChangeAspect="1"/>
          </p:cNvPicPr>
          <p:nvPr/>
        </p:nvPicPr>
        <p:blipFill>
          <a:blip r:embed="rId4" r:link="rId5"/>
          <a:srcRect l="3927" t="2667" r="5236" b="2667"/>
          <a:stretch>
            <a:fillRect/>
          </a:stretch>
        </p:blipFill>
        <p:spPr>
          <a:xfrm>
            <a:off x="0" y="2097056"/>
            <a:ext cx="4652905" cy="476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-152400" y="838200"/>
            <a:ext cx="29464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Human Vascular System: Major Veins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Veins_HumanCirculation.gif" descr="/Users/aaliseda/Documents/Classes/ME537_CardiovascularMechanics/CardiovascularFluidMechanics_ENSLyon2014/Veins_HumanCirculation.g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794000" y="139700"/>
            <a:ext cx="6350000" cy="671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Typical Magnitude of flow parameters in Arteries and Veins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FlowParametersArteriesVein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06646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079980" y="304800"/>
            <a:ext cx="737822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Arterial </a:t>
            </a:r>
            <a:r>
              <a:rPr lang="en-US" sz="3600" dirty="0" err="1" smtClean="0">
                <a:solidFill>
                  <a:srgbClr val="FFFF00"/>
                </a:solidFill>
              </a:rPr>
              <a:t>vs</a:t>
            </a:r>
            <a:r>
              <a:rPr lang="en-US" sz="3600" dirty="0" smtClean="0">
                <a:solidFill>
                  <a:srgbClr val="FFFF00"/>
                </a:solidFill>
              </a:rPr>
              <a:t> Venous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3" descr="Artery_vs_Vein_Wall_Structu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7638"/>
            <a:ext cx="4874114" cy="4525963"/>
          </a:xfrm>
          <a:prstGeom prst="rect">
            <a:avLst/>
          </a:prstGeom>
        </p:spPr>
      </p:pic>
      <p:pic>
        <p:nvPicPr>
          <p:cNvPr id="7" name="Picture 6" descr="Vein_Wall_Structure_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4508500"/>
            <a:ext cx="43942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Cardiovascular Fluid Mechanics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52578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Recommended Reading Material: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1. “</a:t>
            </a:r>
            <a:r>
              <a:rPr lang="en-US" sz="2400" dirty="0" err="1" smtClean="0">
                <a:solidFill>
                  <a:srgbClr val="FFFF00"/>
                </a:solidFill>
              </a:rPr>
              <a:t>Biodynamics</a:t>
            </a:r>
            <a:r>
              <a:rPr lang="en-US" sz="2400" dirty="0" smtClean="0">
                <a:solidFill>
                  <a:srgbClr val="FFFF00"/>
                </a:solidFill>
              </a:rPr>
              <a:t>, Circulation”, Fung, Y. C. 1984, Springer-</a:t>
            </a:r>
            <a:r>
              <a:rPr lang="en-US" sz="2400" dirty="0" err="1" smtClean="0">
                <a:solidFill>
                  <a:srgbClr val="FFFF00"/>
                </a:solidFill>
              </a:rPr>
              <a:t>Verlag</a:t>
            </a:r>
            <a:r>
              <a:rPr lang="en-US" sz="2400" dirty="0" smtClean="0">
                <a:solidFill>
                  <a:srgbClr val="FFFF00"/>
                </a:solidFill>
              </a:rPr>
              <a:t>, New York.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2. “Biomechanics: Motion, Flow, Stress, &amp; Growth”, Fung, Y. C. 1990. Springer-</a:t>
            </a:r>
            <a:r>
              <a:rPr lang="en-US" sz="2400" dirty="0" err="1" smtClean="0">
                <a:solidFill>
                  <a:srgbClr val="FFFF00"/>
                </a:solidFill>
              </a:rPr>
              <a:t>Verlag</a:t>
            </a:r>
            <a:r>
              <a:rPr lang="en-US" sz="2400" dirty="0" smtClean="0">
                <a:solidFill>
                  <a:srgbClr val="FFFF00"/>
                </a:solidFill>
              </a:rPr>
              <a:t>, New York.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3. “Biomechanics: Mechanical Properties of Living Tissue”, Fung, Y. C., 1993. 2</a:t>
            </a:r>
            <a:r>
              <a:rPr lang="en-US" sz="2400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dirty="0" smtClean="0">
                <a:solidFill>
                  <a:srgbClr val="FFFF00"/>
                </a:solidFill>
              </a:rPr>
              <a:t>  edition. Springer-</a:t>
            </a:r>
            <a:r>
              <a:rPr lang="en-US" sz="2400" dirty="0" err="1" smtClean="0">
                <a:solidFill>
                  <a:srgbClr val="FFFF00"/>
                </a:solidFill>
              </a:rPr>
              <a:t>Verlag</a:t>
            </a:r>
            <a:r>
              <a:rPr lang="en-US" sz="2400" dirty="0" smtClean="0">
                <a:solidFill>
                  <a:srgbClr val="FFFF00"/>
                </a:solidFill>
              </a:rPr>
              <a:t>, New York.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4. “The Mechanics of the Circulation” </a:t>
            </a:r>
            <a:r>
              <a:rPr lang="en-US" sz="2400" dirty="0" err="1" smtClean="0">
                <a:solidFill>
                  <a:srgbClr val="FFFF00"/>
                </a:solidFill>
              </a:rPr>
              <a:t>Caro</a:t>
            </a:r>
            <a:r>
              <a:rPr lang="en-US" sz="2400" dirty="0" smtClean="0">
                <a:solidFill>
                  <a:srgbClr val="FFFF00"/>
                </a:solidFill>
              </a:rPr>
              <a:t>, C. G., </a:t>
            </a:r>
            <a:r>
              <a:rPr lang="en-US" sz="2400" dirty="0" err="1" smtClean="0">
                <a:solidFill>
                  <a:srgbClr val="FFFF00"/>
                </a:solidFill>
              </a:rPr>
              <a:t>Pedley</a:t>
            </a:r>
            <a:r>
              <a:rPr lang="en-US" sz="2400" dirty="0" smtClean="0">
                <a:solidFill>
                  <a:srgbClr val="FFFF00"/>
                </a:solidFill>
              </a:rPr>
              <a:t>, T. J., </a:t>
            </a:r>
            <a:r>
              <a:rPr lang="en-US" sz="2400" dirty="0" err="1" smtClean="0">
                <a:solidFill>
                  <a:srgbClr val="FFFF00"/>
                </a:solidFill>
              </a:rPr>
              <a:t>Schroter</a:t>
            </a:r>
            <a:r>
              <a:rPr lang="en-US" sz="2400" dirty="0" smtClean="0">
                <a:solidFill>
                  <a:srgbClr val="FFFF00"/>
                </a:solidFill>
              </a:rPr>
              <a:t>, R. C., Seed, W. A. 1978. Oxford Medical Publications, Oxford.</a:t>
            </a:r>
          </a:p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Recommended links:</a:t>
            </a:r>
          </a:p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               http://</a:t>
            </a:r>
            <a:r>
              <a:rPr lang="en-US" sz="2400" dirty="0" err="1" smtClean="0">
                <a:solidFill>
                  <a:srgbClr val="FFFF00"/>
                </a:solidFill>
              </a:rPr>
              <a:t>www.aha.org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315200" cy="609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Lecture 1. Sources and recommended reading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19200"/>
          <a:ext cx="8458200" cy="513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/>
                <a:gridCol w="51054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Conservation Laws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Chapter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1.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-Circulation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557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en-US" sz="240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Anatomy</a:t>
                      </a:r>
                      <a:endParaRPr lang="en-US" sz="240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Chapter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2.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-Circulation  and Chapter 5.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-Motion, flow, stress and growth. 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557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Physiology</a:t>
                      </a:r>
                      <a:r>
                        <a:rPr lang="en-US" sz="240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of the Heart</a:t>
                      </a:r>
                      <a:endParaRPr lang="en-US" sz="240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Chapter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5.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-Motion, flow, stress  and growth.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Chapter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2.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-Circulation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705573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Anatomy of the Vascular Vessels: </a:t>
                      </a:r>
                      <a:r>
                        <a:rPr lang="en-US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the Arteries and Veins</a:t>
                      </a:r>
                      <a:endParaRPr lang="en-US" sz="240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Chapter 5.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-Motion, flow, stress and growth.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Chapter 5.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FF00"/>
                          </a:solidFill>
                        </a:rPr>
                        <a:t>Biomech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-Circulation.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Flow in Arteries and Veins. Notes.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638800" y="5297594"/>
            <a:ext cx="3194050" cy="87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Cardiomyocites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(Heart Muscle Cells)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19800" y="3378200"/>
            <a:ext cx="306546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Skeletal-Muscle Cell (</a:t>
            </a:r>
            <a:r>
              <a:rPr lang="en-US" sz="2000" dirty="0" err="1" smtClean="0">
                <a:solidFill>
                  <a:srgbClr val="FFFF00"/>
                </a:solidFill>
              </a:rPr>
              <a:t>myocites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Anatomy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032004" y="3267205"/>
            <a:ext cx="1288791" cy="4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16200000" flipV="1">
            <a:off x="6935321" y="2760988"/>
            <a:ext cx="526790" cy="707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iagramHumanHear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304800"/>
            <a:ext cx="5299364" cy="6858000"/>
          </a:xfrm>
          <a:prstGeom prst="rect">
            <a:avLst/>
          </a:prstGeom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90600" y="525620"/>
          <a:ext cx="7726362" cy="617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4" imgW="5080000" imgH="4064000" progId="Word.Document.12">
                  <p:link updateAutomatic="1"/>
                </p:oleObj>
              </mc:Choice>
              <mc:Fallback>
                <p:oleObj name="Document" r:id="rId4" imgW="5080000" imgH="406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620"/>
                        <a:ext cx="7726362" cy="6179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Embryology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762500" y="5708391"/>
            <a:ext cx="1473199" cy="123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032004" y="3267205"/>
            <a:ext cx="1288791" cy="4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935321" y="2760988"/>
            <a:ext cx="526790" cy="707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mbryonic_Development_Heart.jpg" descr="/Users/aaliseda/Documents/Classes/ME537_CardiovascularMechanics/Embryonic_Development_Heart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117092" y="451104"/>
            <a:ext cx="6909816" cy="59557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6896"/>
            <a:ext cx="6477000" cy="45110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http://www.youtube.com/watch?v=5DIUk9IXUaI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0200"/>
            <a:ext cx="3194050" cy="76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Smooth Muscle Cells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Vascular walls are only one of many locations in the body.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38800" y="5297594"/>
            <a:ext cx="3194050" cy="87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Cardiomyocites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(Heart Muscle Cells)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19800" y="3378200"/>
            <a:ext cx="306546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Skeletal-Muscle Cell (</a:t>
            </a:r>
            <a:r>
              <a:rPr lang="en-US" sz="2000" dirty="0" err="1" smtClean="0">
                <a:solidFill>
                  <a:srgbClr val="FFFF00"/>
                </a:solidFill>
              </a:rPr>
              <a:t>myocites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Muscle Cells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_Muscle_histology.jpg" descr="/Users/aaliseda/Documents/Classes/ME537_CardiovascularMechanics/Heart_Muscle_histology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302000" y="3378200"/>
            <a:ext cx="2540000" cy="3175000"/>
          </a:xfrm>
          <a:prstGeom prst="rect">
            <a:avLst/>
          </a:prstGeom>
        </p:spPr>
      </p:pic>
      <p:pic>
        <p:nvPicPr>
          <p:cNvPr id="17" name="Artery_Wall_histology.jpg" descr="/Users/aaliseda/Documents/Classes/ME537_CardiovascularMechanics/Artery_Wall_histology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46189" y="457200"/>
            <a:ext cx="2603222" cy="3468793"/>
          </a:xfrm>
          <a:prstGeom prst="rect">
            <a:avLst/>
          </a:prstGeom>
        </p:spPr>
      </p:pic>
      <p:pic>
        <p:nvPicPr>
          <p:cNvPr id="18" name="Skeletal_muscle_histology.jpg" descr="/Users/aaliseda/Documents/Classes/ME537_CardiovascularMechanics/Skeletal_muscle_histology.jpg"/>
          <p:cNvPicPr>
            <a:picLocks noChangeAspect="1"/>
          </p:cNvPicPr>
          <p:nvPr/>
        </p:nvPicPr>
        <p:blipFill>
          <a:blip r:embed="rId6" r:link="rId7"/>
          <a:srcRect t="7734" b="17578"/>
          <a:stretch>
            <a:fillRect/>
          </a:stretch>
        </p:blipFill>
        <p:spPr>
          <a:xfrm>
            <a:off x="4762500" y="575901"/>
            <a:ext cx="4381500" cy="261801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>
            <a:off x="4762500" y="5708391"/>
            <a:ext cx="1473199" cy="123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032004" y="3267205"/>
            <a:ext cx="1288791" cy="4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16200000" flipV="1">
            <a:off x="6935321" y="2760988"/>
            <a:ext cx="526790" cy="707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791200"/>
            <a:ext cx="3194050" cy="76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Wall Shear Stress averaged over the cardiac cycle  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rot="5400000" flipH="1" flipV="1">
            <a:off x="2325688" y="5491163"/>
            <a:ext cx="485775" cy="114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447800" y="-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Valve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Valves.png" descr="/Users/aaliseda/Documents/Classes/ME537_CardiovascularMechanics/HeartValves.png"/>
          <p:cNvPicPr>
            <a:picLocks noChangeAspect="1"/>
          </p:cNvPicPr>
          <p:nvPr/>
        </p:nvPicPr>
        <p:blipFill>
          <a:blip r:embed="rId2" r:link="rId3"/>
          <a:srcRect l="1010" t="3920" r="4039" b="7187"/>
          <a:stretch>
            <a:fillRect/>
          </a:stretch>
        </p:blipFill>
        <p:spPr>
          <a:xfrm>
            <a:off x="241265" y="485099"/>
            <a:ext cx="8597935" cy="622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8100" y="762000"/>
            <a:ext cx="2667000" cy="2819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Physiology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Wiggers_Diagram_waveform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298411"/>
            <a:ext cx="5727700" cy="6254789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600200" y="0"/>
            <a:ext cx="6172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Valve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Valves.png" descr="/Users/aaliseda/Documents/Classes/ME537_CardiovascularMechanics/HeartValves.png"/>
          <p:cNvPicPr>
            <a:picLocks noChangeAspect="1"/>
          </p:cNvPicPr>
          <p:nvPr/>
        </p:nvPicPr>
        <p:blipFill>
          <a:blip r:embed="rId2" r:link="rId3"/>
          <a:srcRect l="54530" t="54229" r="4544" b="6534"/>
          <a:stretch>
            <a:fillRect/>
          </a:stretch>
        </p:blipFill>
        <p:spPr>
          <a:xfrm>
            <a:off x="533400" y="685800"/>
            <a:ext cx="8152958" cy="604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rot="10800000" flipV="1">
            <a:off x="3657601" y="1309686"/>
            <a:ext cx="1409701" cy="5191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6896896" y="5068096"/>
            <a:ext cx="685004" cy="1516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600200" y="0"/>
            <a:ext cx="6172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Heart Valve Anatomy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HeartValves.png" descr="/Users/aaliseda/Documents/Classes/ME537_CardiovascularMechanics/HeartValves.png"/>
          <p:cNvPicPr>
            <a:picLocks noChangeAspect="1"/>
          </p:cNvPicPr>
          <p:nvPr/>
        </p:nvPicPr>
        <p:blipFill>
          <a:blip r:embed="rId2" r:link="rId3"/>
          <a:srcRect l="14137" t="54229" r="52006" b="12414"/>
          <a:stretch>
            <a:fillRect/>
          </a:stretch>
        </p:blipFill>
        <p:spPr>
          <a:xfrm>
            <a:off x="838200" y="762000"/>
            <a:ext cx="7664463" cy="583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448</Words>
  <Application>Microsoft Macintosh PowerPoint</Application>
  <PresentationFormat>On-screen Show (4:3)</PresentationFormat>
  <Paragraphs>79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Office Theme</vt:lpstr>
      <vt:lpstr>???</vt:lpstr>
      <vt:lpstr>???</vt:lpstr>
      <vt:lpstr>Primer on Cardiovascular Anatomy and Physiology </vt:lpstr>
      <vt:lpstr>Lecture 1. Sources and recommended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Fluid Mechanics</vt:lpstr>
    </vt:vector>
  </TitlesOfParts>
  <Company>University of Washington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533 Fluid Mechanics</dc:title>
  <dc:creator>Fluid Mechanics Lab</dc:creator>
  <cp:lastModifiedBy>Microsoft Office User</cp:lastModifiedBy>
  <cp:revision>47</cp:revision>
  <cp:lastPrinted>2014-01-24T15:22:29Z</cp:lastPrinted>
  <dcterms:created xsi:type="dcterms:W3CDTF">2014-01-24T15:01:33Z</dcterms:created>
  <dcterms:modified xsi:type="dcterms:W3CDTF">2020-03-30T17:56:00Z</dcterms:modified>
</cp:coreProperties>
</file>