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57" r:id="rId3"/>
    <p:sldId id="258" r:id="rId4"/>
    <p:sldId id="259" r:id="rId5"/>
    <p:sldId id="260" r:id="rId6"/>
    <p:sldId id="261" r:id="rId7"/>
    <p:sldId id="262" r:id="rId8"/>
    <p:sldId id="293" r:id="rId9"/>
    <p:sldId id="294" r:id="rId10"/>
    <p:sldId id="327" r:id="rId11"/>
    <p:sldId id="263" r:id="rId12"/>
    <p:sldId id="264" r:id="rId13"/>
    <p:sldId id="265" r:id="rId14"/>
    <p:sldId id="266" r:id="rId15"/>
    <p:sldId id="267" r:id="rId16"/>
    <p:sldId id="295" r:id="rId17"/>
    <p:sldId id="268" r:id="rId18"/>
    <p:sldId id="269" r:id="rId19"/>
    <p:sldId id="271" r:id="rId20"/>
    <p:sldId id="270" r:id="rId21"/>
    <p:sldId id="272" r:id="rId22"/>
    <p:sldId id="273" r:id="rId23"/>
    <p:sldId id="274" r:id="rId24"/>
    <p:sldId id="276" r:id="rId25"/>
    <p:sldId id="277" r:id="rId26"/>
    <p:sldId id="278" r:id="rId27"/>
    <p:sldId id="324" r:id="rId28"/>
    <p:sldId id="280" r:id="rId29"/>
    <p:sldId id="281" r:id="rId30"/>
    <p:sldId id="282" r:id="rId31"/>
    <p:sldId id="296" r:id="rId32"/>
    <p:sldId id="297" r:id="rId33"/>
    <p:sldId id="298" r:id="rId34"/>
    <p:sldId id="287" r:id="rId35"/>
    <p:sldId id="300" r:id="rId36"/>
    <p:sldId id="284" r:id="rId37"/>
    <p:sldId id="285" r:id="rId38"/>
    <p:sldId id="288" r:id="rId39"/>
    <p:sldId id="301" r:id="rId40"/>
    <p:sldId id="319" r:id="rId41"/>
    <p:sldId id="302" r:id="rId42"/>
    <p:sldId id="303" r:id="rId43"/>
    <p:sldId id="304" r:id="rId44"/>
    <p:sldId id="305" r:id="rId45"/>
    <p:sldId id="308" r:id="rId46"/>
    <p:sldId id="306" r:id="rId47"/>
    <p:sldId id="307" r:id="rId48"/>
    <p:sldId id="309" r:id="rId49"/>
    <p:sldId id="311" r:id="rId50"/>
    <p:sldId id="310" r:id="rId51"/>
    <p:sldId id="312" r:id="rId52"/>
    <p:sldId id="313" r:id="rId53"/>
    <p:sldId id="314" r:id="rId54"/>
    <p:sldId id="329" r:id="rId55"/>
    <p:sldId id="316" r:id="rId56"/>
    <p:sldId id="333" r:id="rId57"/>
    <p:sldId id="317" r:id="rId58"/>
    <p:sldId id="318" r:id="rId59"/>
    <p:sldId id="292" r:id="rId60"/>
    <p:sldId id="291" r:id="rId61"/>
    <p:sldId id="328"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66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404C81-8BFB-483F-8156-9305DFA0256D}" type="datetimeFigureOut">
              <a:rPr lang="en-US" smtClean="0"/>
              <a:pPr/>
              <a:t>11/14/2011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F1940F-B525-4617-97C8-1C2AF0C9DE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C345D8EB-3B97-42F0-AA38-4ED20AB1A62A}" type="slidenum">
              <a:rPr lang="en-US" smtClean="0"/>
              <a:pPr/>
              <a:t>14</a:t>
            </a:fld>
            <a:endParaRPr lang="en-US"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BDB20AFC-3A7B-4FDC-84A5-8B50B8765967}" type="slidenum">
              <a:rPr lang="en-US" smtClean="0"/>
              <a:pPr/>
              <a:t>35</a:t>
            </a:fld>
            <a:endParaRPr lang="en-US" smtClean="0"/>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p>
            <a:fld id="{94E3B590-C1C5-4B1C-B331-8E77B0BF1F2B}" type="slidenum">
              <a:rPr lang="en-US" smtClean="0"/>
              <a:pPr/>
              <a:t>39</a:t>
            </a:fld>
            <a:endParaRPr lang="en-US" smtClean="0"/>
          </a:p>
        </p:txBody>
      </p:sp>
      <p:sp>
        <p:nvSpPr>
          <p:cNvPr id="180227" name="Rectangle 2"/>
          <p:cNvSpPr>
            <a:spLocks noGrp="1" noRot="1" noChangeAspect="1" noChangeArrowheads="1" noTextEdit="1"/>
          </p:cNvSpPr>
          <p:nvPr>
            <p:ph type="sldImg"/>
          </p:nvPr>
        </p:nvSpPr>
        <p:spPr>
          <a:ln/>
        </p:spPr>
      </p:sp>
      <p:sp>
        <p:nvSpPr>
          <p:cNvPr id="1802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p>
            <a:fld id="{245EB269-DC1D-4751-9E9C-426D1AA58840}" type="slidenum">
              <a:rPr lang="en-US" smtClean="0"/>
              <a:pPr/>
              <a:t>41</a:t>
            </a:fld>
            <a:endParaRPr lang="en-US" smtClean="0"/>
          </a:p>
        </p:txBody>
      </p:sp>
      <p:sp>
        <p:nvSpPr>
          <p:cNvPr id="181251" name="Rectangle 2"/>
          <p:cNvSpPr>
            <a:spLocks noGrp="1" noRot="1" noChangeAspect="1" noChangeArrowheads="1" noTextEdit="1"/>
          </p:cNvSpPr>
          <p:nvPr>
            <p:ph type="sldImg"/>
          </p:nvPr>
        </p:nvSpPr>
        <p:spPr>
          <a:ln/>
        </p:spPr>
      </p:sp>
      <p:sp>
        <p:nvSpPr>
          <p:cNvPr id="1812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FA08B20D-EEF4-40E1-BB73-FE031E26A360}" type="slidenum">
              <a:rPr lang="en-US" smtClean="0"/>
              <a:pPr/>
              <a:t>42</a:t>
            </a:fld>
            <a:endParaRPr lang="en-US" smtClean="0"/>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D5AD6112-26EB-44C1-AB90-35C88F3ED148}" type="slidenum">
              <a:rPr lang="en-US" smtClean="0"/>
              <a:pPr/>
              <a:t>43</a:t>
            </a:fld>
            <a:endParaRPr lang="en-US" smtClean="0"/>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p>
            <a:fld id="{AE25D90C-A03D-4A55-B6A7-36AE4461206B}" type="slidenum">
              <a:rPr lang="en-US" smtClean="0"/>
              <a:pPr/>
              <a:t>46</a:t>
            </a:fld>
            <a:endParaRPr lang="en-US" smtClean="0"/>
          </a:p>
        </p:txBody>
      </p:sp>
      <p:sp>
        <p:nvSpPr>
          <p:cNvPr id="186371" name="Rectangle 2"/>
          <p:cNvSpPr>
            <a:spLocks noGrp="1" noRot="1" noChangeAspect="1" noChangeArrowheads="1" noTextEdit="1"/>
          </p:cNvSpPr>
          <p:nvPr>
            <p:ph type="sldImg"/>
          </p:nvPr>
        </p:nvSpPr>
        <p:spPr>
          <a:ln/>
        </p:spPr>
      </p:sp>
      <p:sp>
        <p:nvSpPr>
          <p:cNvPr id="1863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fld id="{2B81FBF0-41BA-4DA0-A4F1-391BC27C574C}" type="slidenum">
              <a:rPr lang="en-US" smtClean="0"/>
              <a:pPr/>
              <a:t>47</a:t>
            </a:fld>
            <a:endParaRPr lang="en-US" smtClean="0"/>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p:spPr>
        <p:txBody>
          <a:bodyPr/>
          <a:lstStyle/>
          <a:p>
            <a:fld id="{BF6A45FB-BD58-41B9-8AF6-EEA501395C3E}" type="slidenum">
              <a:rPr lang="en-US" smtClean="0"/>
              <a:pPr/>
              <a:t>48</a:t>
            </a:fld>
            <a:endParaRPr lang="en-US" smtClean="0"/>
          </a:p>
        </p:txBody>
      </p:sp>
      <p:sp>
        <p:nvSpPr>
          <p:cNvPr id="195587" name="Rectangle 2"/>
          <p:cNvSpPr>
            <a:spLocks noGrp="1" noRot="1" noChangeAspect="1" noChangeArrowheads="1" noTextEdit="1"/>
          </p:cNvSpPr>
          <p:nvPr>
            <p:ph type="sldImg"/>
          </p:nvPr>
        </p:nvSpPr>
        <p:spPr>
          <a:ln/>
        </p:spPr>
      </p:sp>
      <p:sp>
        <p:nvSpPr>
          <p:cNvPr id="195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fld id="{920356F5-7F73-4A48-9D5A-11D99DBC6E9A}" type="slidenum">
              <a:rPr lang="en-US" smtClean="0"/>
              <a:pPr/>
              <a:t>49</a:t>
            </a:fld>
            <a:endParaRPr lang="en-US" smtClean="0"/>
          </a:p>
        </p:txBody>
      </p:sp>
      <p:sp>
        <p:nvSpPr>
          <p:cNvPr id="197635" name="Rectangle 2"/>
          <p:cNvSpPr>
            <a:spLocks noGrp="1" noRot="1" noChangeAspect="1" noChangeArrowheads="1" noTextEdit="1"/>
          </p:cNvSpPr>
          <p:nvPr>
            <p:ph type="sldImg"/>
          </p:nvPr>
        </p:nvSpPr>
        <p:spPr>
          <a:ln/>
        </p:spPr>
      </p:sp>
      <p:sp>
        <p:nvSpPr>
          <p:cNvPr id="1976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fld id="{7B0F6E39-80A0-42EE-B3D4-941A6FA3BD98}" type="slidenum">
              <a:rPr lang="en-US" smtClean="0"/>
              <a:pPr/>
              <a:t>50</a:t>
            </a:fld>
            <a:endParaRPr lang="en-US" smtClean="0"/>
          </a:p>
        </p:txBody>
      </p:sp>
      <p:sp>
        <p:nvSpPr>
          <p:cNvPr id="196611" name="Rectangle 2"/>
          <p:cNvSpPr>
            <a:spLocks noGrp="1" noRot="1" noChangeAspect="1" noChangeArrowheads="1" noTextEdit="1"/>
          </p:cNvSpPr>
          <p:nvPr>
            <p:ph type="sldImg"/>
          </p:nvPr>
        </p:nvSpPr>
        <p:spPr>
          <a:ln/>
        </p:spPr>
      </p:sp>
      <p:sp>
        <p:nvSpPr>
          <p:cNvPr id="196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2DF5F778-FAC8-4D31-8A85-76EC7D9A8A13}" type="slidenum">
              <a:rPr lang="en-US" smtClean="0"/>
              <a:pPr/>
              <a:t>18</a:t>
            </a:fld>
            <a:endParaRPr lang="en-US"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xfrm>
            <a:off x="686112" y="4343713"/>
            <a:ext cx="5485778" cy="4113862"/>
          </a:xfrm>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p>
            <a:fld id="{A2955092-FBC8-4AA5-A920-C1F073A802B5}" type="slidenum">
              <a:rPr lang="en-US" smtClean="0"/>
              <a:pPr/>
              <a:t>51</a:t>
            </a:fld>
            <a:endParaRPr lang="en-US" smtClean="0"/>
          </a:p>
        </p:txBody>
      </p:sp>
      <p:sp>
        <p:nvSpPr>
          <p:cNvPr id="198659" name="Rectangle 2"/>
          <p:cNvSpPr>
            <a:spLocks noGrp="1" noRot="1" noChangeAspect="1" noChangeArrowheads="1" noTextEdit="1"/>
          </p:cNvSpPr>
          <p:nvPr>
            <p:ph type="sldImg"/>
          </p:nvPr>
        </p:nvSpPr>
        <p:spPr>
          <a:ln/>
        </p:spPr>
      </p:sp>
      <p:sp>
        <p:nvSpPr>
          <p:cNvPr id="1986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fld id="{CBE3E9C2-133F-447A-9FBC-2FA5639AA6CD}" type="slidenum">
              <a:rPr lang="en-US" smtClean="0"/>
              <a:pPr/>
              <a:t>55</a:t>
            </a:fld>
            <a:endParaRPr lang="en-US" smtClean="0"/>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fld id="{80148951-AD3F-4652-87BD-1BD0166BE207}" type="slidenum">
              <a:rPr lang="en-US" smtClean="0"/>
              <a:pPr/>
              <a:t>57</a:t>
            </a:fld>
            <a:endParaRPr lang="en-US" smtClean="0"/>
          </a:p>
        </p:txBody>
      </p:sp>
      <p:sp>
        <p:nvSpPr>
          <p:cNvPr id="179203" name="Rectangle 2"/>
          <p:cNvSpPr>
            <a:spLocks noGrp="1" noRot="1" noChangeAspect="1" noChangeArrowheads="1" noTextEdit="1"/>
          </p:cNvSpPr>
          <p:nvPr>
            <p:ph type="sldImg"/>
          </p:nvPr>
        </p:nvSpPr>
        <p:spPr>
          <a:ln/>
        </p:spPr>
      </p:sp>
      <p:sp>
        <p:nvSpPr>
          <p:cNvPr id="179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94E6C77A-0860-4346-B525-CE8B4B5A251B}" type="slidenum">
              <a:rPr lang="en-US" smtClean="0"/>
              <a:pPr/>
              <a:t>60</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EEC07EF2-9251-4034-9133-F2E658A34407}" type="slidenum">
              <a:rPr lang="en-US" smtClean="0"/>
              <a:pPr/>
              <a:t>20</a:t>
            </a:fld>
            <a:endParaRPr lang="en-US"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xfrm>
            <a:off x="686112" y="4343713"/>
            <a:ext cx="5485778" cy="4113862"/>
          </a:xfrm>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6565BC19-CCA6-45F1-B8FF-A33532B0E982}" type="slidenum">
              <a:rPr lang="en-US" smtClean="0"/>
              <a:pPr/>
              <a:t>21</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AFCBA43A-6FE2-4243-A756-F1B015C2A21D}" type="slidenum">
              <a:rPr lang="en-US" smtClean="0"/>
              <a:pPr/>
              <a:t>24</a:t>
            </a:fld>
            <a:endParaRPr 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CA4628ED-7F55-4530-92A4-98B057C923E8}" type="slidenum">
              <a:rPr lang="en-US" smtClean="0"/>
              <a:pPr/>
              <a:t>25</a:t>
            </a:fld>
            <a:endParaRPr 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3CEBECEC-7602-4534-B95B-E8F374532F95}" type="slidenum">
              <a:rPr lang="en-US" smtClean="0"/>
              <a:pPr/>
              <a:t>29</a:t>
            </a:fld>
            <a:endParaRPr lang="en-US"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p>
            <a:fld id="{4E0E29A4-5833-4061-82AA-D60E36822A54}" type="slidenum">
              <a:rPr lang="en-US" smtClean="0"/>
              <a:pPr/>
              <a:t>32</a:t>
            </a:fld>
            <a:endParaRPr lang="en-US" smtClean="0"/>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fld id="{D307C3A6-E456-4E8B-BE36-5FBC5C2CE6E0}" type="slidenum">
              <a:rPr lang="en-US" smtClean="0"/>
              <a:pPr/>
              <a:t>33</a:t>
            </a:fld>
            <a:endParaRPr lang="en-US" smtClean="0"/>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rtlCol="0">
            <a:normAutofit/>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4FC5BA1-9B01-4D46-9F8A-D0AB8BEC7A69}"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2B304193-F6B6-43AA-AD16-637FB179B22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rtlCol="0">
            <a:normAutofit/>
          </a:bodyPr>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590A1B-A213-43A3-8584-C2A3534F0AE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C72D77-E07A-4657-B674-35E0E9B9FE4D}"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EDEB87-995E-4482-B0A4-58674FCF0B1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C72D77-E07A-4657-B674-35E0E9B9FE4D}" type="datetimeFigureOut">
              <a:rPr lang="en-US" smtClean="0"/>
              <a:pPr/>
              <a:t>11/14/2011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EDEB87-995E-4482-B0A4-58674FCF0B1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oleObject" Target="../embeddings/Microsoft_Office_Word_97_-_2003_Document2.doc"/></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4.xml"/><Relationship Id="rId1" Type="http://schemas.openxmlformats.org/officeDocument/2006/relationships/vmlDrawing" Target="../drawings/vmlDrawing3.vml"/><Relationship Id="rId4" Type="http://schemas.openxmlformats.org/officeDocument/2006/relationships/oleObject" Target="../embeddings/oleObject1.bin"/></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914399"/>
          </a:xfrm>
        </p:spPr>
        <p:txBody>
          <a:bodyPr/>
          <a:lstStyle/>
          <a:p>
            <a:r>
              <a:rPr lang="en-US" dirty="0" smtClean="0"/>
              <a:t>Nutrient Needs: Part 1</a:t>
            </a:r>
            <a:endParaRPr lang="en-US" dirty="0"/>
          </a:p>
        </p:txBody>
      </p:sp>
      <p:sp>
        <p:nvSpPr>
          <p:cNvPr id="3" name="Subtitle 2"/>
          <p:cNvSpPr>
            <a:spLocks noGrp="1"/>
          </p:cNvSpPr>
          <p:nvPr>
            <p:ph type="subTitle" idx="1"/>
          </p:nvPr>
        </p:nvSpPr>
        <p:spPr>
          <a:xfrm>
            <a:off x="1371600" y="2743200"/>
            <a:ext cx="6400800" cy="2895600"/>
          </a:xfrm>
        </p:spPr>
        <p:txBody>
          <a:bodyPr/>
          <a:lstStyle/>
          <a:p>
            <a:r>
              <a:rPr lang="en-US" dirty="0" smtClean="0"/>
              <a:t>Basis</a:t>
            </a:r>
          </a:p>
          <a:p>
            <a:r>
              <a:rPr lang="en-US" dirty="0" smtClean="0"/>
              <a:t>Water</a:t>
            </a:r>
          </a:p>
          <a:p>
            <a:r>
              <a:rPr lang="en-US" dirty="0" smtClean="0"/>
              <a:t>Energy</a:t>
            </a:r>
          </a:p>
          <a:p>
            <a:r>
              <a:rPr lang="en-US" dirty="0" smtClean="0"/>
              <a:t>CHO, Fat, Protein</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Nutrient Needs in Infancy</a:t>
            </a:r>
            <a:endParaRPr lang="en-US" dirty="0"/>
          </a:p>
        </p:txBody>
      </p:sp>
      <p:pic>
        <p:nvPicPr>
          <p:cNvPr id="5" name="Content Placeholder 4" descr="Babynursingmodotti_.jpg"/>
          <p:cNvPicPr>
            <a:picLocks noGrp="1" noChangeAspect="1"/>
          </p:cNvPicPr>
          <p:nvPr>
            <p:ph sz="half" idx="1"/>
          </p:nvPr>
        </p:nvPicPr>
        <p:blipFill>
          <a:blip r:embed="rId2" cstate="print"/>
          <a:stretch>
            <a:fillRect/>
          </a:stretch>
        </p:blipFill>
        <p:spPr>
          <a:xfrm>
            <a:off x="633984" y="3243749"/>
            <a:ext cx="2642616" cy="2045896"/>
          </a:xfrm>
        </p:spPr>
      </p:pic>
      <p:sp>
        <p:nvSpPr>
          <p:cNvPr id="4" name="Text Placeholder 3"/>
          <p:cNvSpPr>
            <a:spLocks noGrp="1"/>
          </p:cNvSpPr>
          <p:nvPr>
            <p:ph type="body" sz="half" idx="2"/>
          </p:nvPr>
        </p:nvSpPr>
        <p:spPr/>
        <p:txBody>
          <a:bodyPr/>
          <a:lstStyle/>
          <a:p>
            <a:r>
              <a:rPr lang="en-US" dirty="0" smtClean="0"/>
              <a:t>Nutrient needs in infancy reflects:</a:t>
            </a:r>
          </a:p>
          <a:p>
            <a:pPr lvl="1"/>
            <a:r>
              <a:rPr lang="en-US" dirty="0" smtClean="0"/>
              <a:t>Rates of growth</a:t>
            </a:r>
          </a:p>
          <a:p>
            <a:pPr lvl="1"/>
            <a:r>
              <a:rPr lang="en-US" dirty="0" smtClean="0"/>
              <a:t>Activity</a:t>
            </a:r>
          </a:p>
          <a:p>
            <a:pPr lvl="1"/>
            <a:r>
              <a:rPr lang="en-US" dirty="0" smtClean="0"/>
              <a:t>Basal needs</a:t>
            </a:r>
          </a:p>
          <a:p>
            <a:pPr lvl="1"/>
            <a:r>
              <a:rPr lang="en-US" dirty="0" smtClean="0"/>
              <a:t>Nutrient interactions</a:t>
            </a:r>
          </a:p>
          <a:p>
            <a:pPr lvl="1"/>
            <a:r>
              <a:rPr lang="en-US" dirty="0" smtClean="0"/>
              <a:t>Physiological and developmental progressions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mtClean="0"/>
              <a:t>Individual Requirements</a:t>
            </a:r>
          </a:p>
        </p:txBody>
      </p:sp>
      <p:sp>
        <p:nvSpPr>
          <p:cNvPr id="14340" name="Rectangle 3"/>
          <p:cNvSpPr>
            <a:spLocks noGrp="1" noChangeArrowheads="1"/>
          </p:cNvSpPr>
          <p:nvPr>
            <p:ph type="body" sz="half" idx="2"/>
          </p:nvPr>
        </p:nvSpPr>
        <p:spPr/>
        <p:txBody>
          <a:bodyPr/>
          <a:lstStyle/>
          <a:p>
            <a:pPr lvl="1" eaLnBrk="1" hangingPunct="1"/>
            <a:r>
              <a:rPr lang="en-US" smtClean="0"/>
              <a:t>Genetics</a:t>
            </a:r>
          </a:p>
          <a:p>
            <a:pPr lvl="1" eaLnBrk="1" hangingPunct="1"/>
            <a:r>
              <a:rPr lang="en-US" smtClean="0"/>
              <a:t>Adaptation</a:t>
            </a:r>
          </a:p>
          <a:p>
            <a:pPr lvl="1" eaLnBrk="1" hangingPunct="1"/>
            <a:r>
              <a:rPr lang="en-US" smtClean="0"/>
              <a:t>Environment</a:t>
            </a:r>
          </a:p>
          <a:p>
            <a:pPr lvl="1" eaLnBrk="1" hangingPunct="1"/>
            <a:r>
              <a:rPr lang="en-US" smtClean="0"/>
              <a:t>Behavior/activity</a:t>
            </a:r>
          </a:p>
          <a:p>
            <a:pPr lvl="1" eaLnBrk="1" hangingPunct="1"/>
            <a:r>
              <a:rPr lang="en-US" smtClean="0"/>
              <a:t>Choices, access, resources</a:t>
            </a:r>
          </a:p>
          <a:p>
            <a:pPr lvl="1" eaLnBrk="1" hangingPunct="1"/>
            <a:r>
              <a:rPr lang="en-US" smtClean="0"/>
              <a:t>other</a:t>
            </a:r>
          </a:p>
          <a:p>
            <a:pPr lvl="1" eaLnBrk="1" hangingPunct="1"/>
            <a:endParaRPr lang="en-US" smtClean="0"/>
          </a:p>
        </p:txBody>
      </p:sp>
      <p:sp>
        <p:nvSpPr>
          <p:cNvPr id="5" name="ClipArt Placeholder 4"/>
          <p:cNvSpPr>
            <a:spLocks noGrp="1"/>
          </p:cNvSpPr>
          <p:nvPr>
            <p:ph type="clipArt" sz="half" idx="1"/>
          </p:nvPr>
        </p:nvSpPr>
        <p:spPr/>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Nutrition: Growth, development and health throughout life course </a:t>
            </a:r>
            <a:endParaRPr lang="en-US" dirty="0"/>
          </a:p>
        </p:txBody>
      </p:sp>
      <p:pic>
        <p:nvPicPr>
          <p:cNvPr id="15363" name="Picture 3" descr="Placenta"/>
          <p:cNvPicPr>
            <a:picLocks noGrp="1" noChangeAspect="1" noChangeArrowheads="1"/>
          </p:cNvPicPr>
          <p:nvPr>
            <p:ph sz="half" idx="1"/>
          </p:nvPr>
        </p:nvPicPr>
        <p:blipFill>
          <a:blip r:embed="rId2" cstate="print"/>
          <a:srcRect/>
          <a:stretch>
            <a:fillRect/>
          </a:stretch>
        </p:blipFill>
        <p:spPr>
          <a:xfrm>
            <a:off x="228600" y="2362200"/>
            <a:ext cx="3581400" cy="3048000"/>
          </a:xfrm>
          <a:noFill/>
        </p:spPr>
      </p:pic>
      <p:sp>
        <p:nvSpPr>
          <p:cNvPr id="15364" name="Text Placeholder 6"/>
          <p:cNvSpPr>
            <a:spLocks noGrp="1"/>
          </p:cNvSpPr>
          <p:nvPr>
            <p:ph type="body" sz="half" idx="2"/>
          </p:nvPr>
        </p:nvSpPr>
        <p:spPr>
          <a:xfrm>
            <a:off x="3962400" y="1600200"/>
            <a:ext cx="5181600" cy="4525963"/>
          </a:xfrm>
        </p:spPr>
        <p:txBody>
          <a:bodyPr/>
          <a:lstStyle/>
          <a:p>
            <a:pPr eaLnBrk="1" hangingPunct="1"/>
            <a:endParaRPr lang="en-US" smtClean="0"/>
          </a:p>
        </p:txBody>
      </p:sp>
      <p:sp>
        <p:nvSpPr>
          <p:cNvPr id="15365" name="Content Placeholder 7"/>
          <p:cNvSpPr>
            <a:spLocks noGrp="1"/>
          </p:cNvSpPr>
          <p:nvPr>
            <p:ph sz="half" idx="4294967295"/>
          </p:nvPr>
        </p:nvSpPr>
        <p:spPr>
          <a:xfrm>
            <a:off x="5334000" y="2247900"/>
            <a:ext cx="3810000" cy="3886200"/>
          </a:xfrm>
        </p:spPr>
        <p:txBody>
          <a:bodyPr/>
          <a:lstStyle/>
          <a:p>
            <a:pPr eaLnBrk="1" hangingPunct="1"/>
            <a:r>
              <a:rPr lang="en-US" smtClean="0"/>
              <a:t>Maternal-fetal interactions</a:t>
            </a:r>
          </a:p>
          <a:p>
            <a:pPr eaLnBrk="1" hangingPunct="1"/>
            <a:r>
              <a:rPr lang="en-US" smtClean="0"/>
              <a:t>Critical Periods</a:t>
            </a:r>
          </a:p>
          <a:p>
            <a:pPr eaLnBrk="1" hangingPunct="1"/>
            <a:r>
              <a:rPr lang="en-US" smtClean="0"/>
              <a:t>Genetics</a:t>
            </a:r>
          </a:p>
          <a:p>
            <a:pPr eaLnBrk="1" hangingPunct="1"/>
            <a:r>
              <a:rPr lang="en-US" smtClean="0"/>
              <a:t>Environment</a:t>
            </a:r>
          </a:p>
          <a:p>
            <a:pPr eaLnBrk="1" hangingPunct="1"/>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Lifecourse theory</a:t>
            </a:r>
          </a:p>
        </p:txBody>
      </p:sp>
      <p:sp>
        <p:nvSpPr>
          <p:cNvPr id="16387" name="Text Placeholder 3"/>
          <p:cNvSpPr>
            <a:spLocks noGrp="1"/>
          </p:cNvSpPr>
          <p:nvPr>
            <p:ph type="body" sz="half" idx="2"/>
          </p:nvPr>
        </p:nvSpPr>
        <p:spPr>
          <a:xfrm>
            <a:off x="3200400" y="1524000"/>
            <a:ext cx="5791200" cy="4953000"/>
          </a:xfrm>
        </p:spPr>
        <p:txBody>
          <a:bodyPr/>
          <a:lstStyle/>
          <a:p>
            <a:pPr eaLnBrk="1" hangingPunct="1"/>
            <a:r>
              <a:rPr lang="en-US" sz="2400" smtClean="0"/>
              <a:t>Complex interplay of biological, behavioral, psychological, social and environmental factors contribute to health outcomes across the course of a person’s life.</a:t>
            </a:r>
          </a:p>
          <a:p>
            <a:pPr eaLnBrk="1" hangingPunct="1"/>
            <a:r>
              <a:rPr lang="en-US" sz="2400" smtClean="0"/>
              <a:t>Early Programming model</a:t>
            </a:r>
          </a:p>
          <a:p>
            <a:pPr eaLnBrk="1" hangingPunct="1"/>
            <a:r>
              <a:rPr lang="en-US" sz="2400" smtClean="0"/>
              <a:t>Cummulative pathway model</a:t>
            </a:r>
          </a:p>
          <a:p>
            <a:pPr eaLnBrk="1" hangingPunct="1"/>
            <a:r>
              <a:rPr lang="en-US" sz="2400" smtClean="0"/>
              <a:t>Critical Periods</a:t>
            </a:r>
          </a:p>
        </p:txBody>
      </p:sp>
      <p:sp>
        <p:nvSpPr>
          <p:cNvPr id="5" name="Content Placeholder 4"/>
          <p:cNvSpPr>
            <a:spLocks noGrp="1"/>
          </p:cNvSpPr>
          <p:nvPr>
            <p:ph sz="half"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Programming by Early Diet</a:t>
            </a:r>
          </a:p>
        </p:txBody>
      </p:sp>
      <p:sp>
        <p:nvSpPr>
          <p:cNvPr id="17411" name="Rectangle 3"/>
          <p:cNvSpPr>
            <a:spLocks noGrp="1" noChangeArrowheads="1"/>
          </p:cNvSpPr>
          <p:nvPr>
            <p:ph type="body" idx="4294967295"/>
          </p:nvPr>
        </p:nvSpPr>
        <p:spPr>
          <a:xfrm>
            <a:off x="1371600" y="1447800"/>
            <a:ext cx="7772400" cy="4572000"/>
          </a:xfrm>
        </p:spPr>
        <p:txBody>
          <a:bodyPr/>
          <a:lstStyle/>
          <a:p>
            <a:pPr eaLnBrk="1" hangingPunct="1">
              <a:lnSpc>
                <a:spcPct val="80000"/>
              </a:lnSpc>
            </a:pPr>
            <a:r>
              <a:rPr lang="en-US" sz="2400" smtClean="0"/>
              <a:t>Exposures in early life influence future reproductive potential (intergenerational) and adult health outcomes</a:t>
            </a:r>
          </a:p>
          <a:p>
            <a:pPr eaLnBrk="1" hangingPunct="1">
              <a:lnSpc>
                <a:spcPct val="80000"/>
              </a:lnSpc>
            </a:pPr>
            <a:r>
              <a:rPr lang="en-US" sz="2400" smtClean="0"/>
              <a:t>Nutrient composition in early diet may have long term effects on GI</a:t>
            </a:r>
          </a:p>
          <a:p>
            <a:pPr eaLnBrk="1" hangingPunct="1">
              <a:lnSpc>
                <a:spcPct val="80000"/>
              </a:lnSpc>
              <a:buFont typeface="Arial" charset="0"/>
              <a:buNone/>
            </a:pPr>
            <a:r>
              <a:rPr lang="en-US" sz="2400" smtClean="0"/>
              <a:t>      function and metabolism</a:t>
            </a:r>
          </a:p>
          <a:p>
            <a:pPr eaLnBrk="1" hangingPunct="1">
              <a:lnSpc>
                <a:spcPct val="80000"/>
              </a:lnSpc>
            </a:pPr>
            <a:r>
              <a:rPr lang="en-US" sz="2400" smtClean="0"/>
              <a:t>Animal models show that glucose and amino acid transport activities are programmed by composition of early diet</a:t>
            </a:r>
          </a:p>
          <a:p>
            <a:pPr eaLnBrk="1" hangingPunct="1">
              <a:lnSpc>
                <a:spcPct val="80000"/>
              </a:lnSpc>
            </a:pPr>
            <a:r>
              <a:rPr lang="en-US" sz="2400" smtClean="0"/>
              <a:t>Animals weaned onto high CHO diet have higher rates of glucose absorption as adults compared to those weaned on high protein diet</a:t>
            </a:r>
            <a:br>
              <a:rPr lang="en-US" sz="2400" smtClean="0"/>
            </a:br>
            <a:r>
              <a:rPr lang="en-US" sz="2400" smtClean="0"/>
              <a:t>Barker Hypothesis:</a:t>
            </a:r>
          </a:p>
          <a:p>
            <a:pPr lvl="1" eaLnBrk="1" hangingPunct="1">
              <a:lnSpc>
                <a:spcPct val="80000"/>
              </a:lnSpc>
            </a:pPr>
            <a:r>
              <a:rPr lang="en-US" sz="2400" smtClean="0"/>
              <a:t>Association between BMI and chronic disease: HTN and cardiovascular, SGA/IUGR</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p:txBody>
          <a:bodyPr/>
          <a:lstStyle/>
          <a:p>
            <a:pPr eaLnBrk="1" hangingPunct="1"/>
            <a:r>
              <a:rPr lang="en-US" smtClean="0"/>
              <a:t>Cummulative Pathway Model</a:t>
            </a:r>
          </a:p>
        </p:txBody>
      </p:sp>
      <p:sp>
        <p:nvSpPr>
          <p:cNvPr id="18435" name="Rectangle 3"/>
          <p:cNvSpPr>
            <a:spLocks noGrp="1"/>
          </p:cNvSpPr>
          <p:nvPr>
            <p:ph type="body" idx="1"/>
          </p:nvPr>
        </p:nvSpPr>
        <p:spPr/>
        <p:txBody>
          <a:bodyPr/>
          <a:lstStyle/>
          <a:p>
            <a:pPr eaLnBrk="1" hangingPunct="1"/>
            <a:r>
              <a:rPr lang="en-US" sz="2400" smtClean="0"/>
              <a:t>Chronic accommodation to stress results negatively impacts adaptive systems, leading to declining health and function overtime</a:t>
            </a:r>
          </a:p>
          <a:p>
            <a:pPr eaLnBrk="1" hangingPunct="1"/>
            <a:r>
              <a:rPr lang="en-US" sz="2400" smtClean="0"/>
              <a:t>Health is not a static phenomena.</a:t>
            </a:r>
          </a:p>
          <a:p>
            <a:pPr eaLnBrk="1" hangingPunct="1"/>
            <a:r>
              <a:rPr lang="en-US" sz="2400" smtClean="0"/>
              <a:t>Individual health takes on a trajectory that results from the cumulative influence of multiple risk and protective factors programmed into an individuals biobehavioral regulatory systems</a:t>
            </a:r>
          </a:p>
          <a:p>
            <a:pPr eaLnBrk="1" hangingPunct="1"/>
            <a:r>
              <a:rPr lang="en-US" sz="2400" smtClean="0"/>
              <a:t>Choices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smtClean="0"/>
              <a:t>Cochrane Review</a:t>
            </a:r>
          </a:p>
        </p:txBody>
      </p:sp>
      <p:sp>
        <p:nvSpPr>
          <p:cNvPr id="305155" name="Rectangle 3"/>
          <p:cNvSpPr>
            <a:spLocks noGrp="1" noChangeArrowheads="1"/>
          </p:cNvSpPr>
          <p:nvPr>
            <p:ph type="body" idx="1"/>
          </p:nvPr>
        </p:nvSpPr>
        <p:spPr/>
        <p:txBody>
          <a:bodyPr/>
          <a:lstStyle/>
          <a:p>
            <a:r>
              <a:rPr lang="en-US" sz="2000" dirty="0" smtClean="0"/>
              <a:t>Osborn et al: Formulas containing </a:t>
            </a:r>
            <a:r>
              <a:rPr lang="en-US" sz="2000" dirty="0" err="1" smtClean="0"/>
              <a:t>hydrolysed</a:t>
            </a:r>
            <a:r>
              <a:rPr lang="en-US" sz="2000" dirty="0" smtClean="0"/>
              <a:t> protein for prevention of allergy and food intolerance in infants 2006;18</a:t>
            </a:r>
          </a:p>
          <a:p>
            <a:endParaRPr lang="en-US" sz="2000" dirty="0" smtClean="0"/>
          </a:p>
          <a:p>
            <a:r>
              <a:rPr lang="en-US" sz="2000" dirty="0" smtClean="0"/>
              <a:t>Concluded that use of </a:t>
            </a:r>
            <a:r>
              <a:rPr lang="en-US" sz="2000" dirty="0" err="1" smtClean="0"/>
              <a:t>hydrolysed</a:t>
            </a:r>
            <a:r>
              <a:rPr lang="en-US" sz="2000" dirty="0" smtClean="0"/>
              <a:t> formula in non breastfed infants at risk for allergy (atopic dermatitis) for at least 4 months reduces the incidence of allergy.</a:t>
            </a:r>
          </a:p>
          <a:p>
            <a:endParaRPr lang="en-US" sz="2000" dirty="0" smtClean="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2800" b="1" smtClean="0"/>
              <a:t>Approaches to Estimating Nutrient Requirements </a:t>
            </a:r>
          </a:p>
        </p:txBody>
      </p:sp>
      <p:sp>
        <p:nvSpPr>
          <p:cNvPr id="20483" name="Rectangle 3"/>
          <p:cNvSpPr>
            <a:spLocks noGrp="1" noChangeArrowheads="1"/>
          </p:cNvSpPr>
          <p:nvPr>
            <p:ph idx="1"/>
          </p:nvPr>
        </p:nvSpPr>
        <p:spPr/>
        <p:txBody>
          <a:bodyPr/>
          <a:lstStyle/>
          <a:p>
            <a:pPr eaLnBrk="1" hangingPunct="1"/>
            <a:r>
              <a:rPr lang="en-US" sz="2400" smtClean="0">
                <a:solidFill>
                  <a:schemeClr val="tx2"/>
                </a:solidFill>
              </a:rPr>
              <a:t>Direct experimental evidence (ie protein and amino acids)</a:t>
            </a:r>
          </a:p>
          <a:p>
            <a:pPr eaLnBrk="1" hangingPunct="1"/>
            <a:r>
              <a:rPr lang="en-US" sz="2400" smtClean="0">
                <a:solidFill>
                  <a:schemeClr val="tx2"/>
                </a:solidFill>
              </a:rPr>
              <a:t>extrapolation from experimental evidence relating to human subjects of other age groups or animal models</a:t>
            </a:r>
          </a:p>
          <a:p>
            <a:pPr lvl="1" eaLnBrk="1" hangingPunct="1"/>
            <a:r>
              <a:rPr lang="en-US" sz="2000" smtClean="0">
                <a:solidFill>
                  <a:schemeClr val="tx2"/>
                </a:solidFill>
              </a:rPr>
              <a:t>ie thiamin--related to energy intake .3-.5 mg/1000 kcal</a:t>
            </a:r>
          </a:p>
          <a:p>
            <a:pPr eaLnBrk="1" hangingPunct="1"/>
            <a:r>
              <a:rPr lang="en-US" sz="2400" smtClean="0">
                <a:solidFill>
                  <a:schemeClr val="tx2"/>
                </a:solidFill>
              </a:rPr>
              <a:t>Breast milk as gold standard (average [] X usual intake)</a:t>
            </a:r>
          </a:p>
          <a:p>
            <a:pPr eaLnBrk="1" hangingPunct="1"/>
            <a:r>
              <a:rPr lang="en-US" sz="2400" smtClean="0">
                <a:solidFill>
                  <a:schemeClr val="tx2"/>
                </a:solidFill>
              </a:rPr>
              <a:t>Metabolic balance studies (ie protein, minerals)</a:t>
            </a:r>
          </a:p>
          <a:p>
            <a:pPr eaLnBrk="1" hangingPunct="1"/>
            <a:r>
              <a:rPr lang="en-US" sz="2400" smtClean="0">
                <a:solidFill>
                  <a:schemeClr val="tx2"/>
                </a:solidFill>
              </a:rPr>
              <a:t>Clinical Observation (eg: manufacturing errors B6, Cl)</a:t>
            </a:r>
          </a:p>
          <a:p>
            <a:pPr eaLnBrk="1" hangingPunct="1"/>
            <a:r>
              <a:rPr lang="en-US" sz="2400" smtClean="0">
                <a:solidFill>
                  <a:schemeClr val="tx2"/>
                </a:solidFill>
              </a:rPr>
              <a:t>Factorial approach</a:t>
            </a:r>
          </a:p>
          <a:p>
            <a:pPr eaLnBrk="1" hangingPunct="1"/>
            <a:r>
              <a:rPr lang="en-US" sz="2400" smtClean="0">
                <a:solidFill>
                  <a:schemeClr val="tx2"/>
                </a:solidFill>
              </a:rPr>
              <a:t>Population studies</a:t>
            </a:r>
          </a:p>
          <a:p>
            <a:pPr eaLnBrk="1" hangingPunct="1"/>
            <a:endParaRPr lang="en-US" sz="2400" smtClean="0">
              <a:solidFill>
                <a:schemeClr val="tx2"/>
              </a:solidFill>
            </a:endParaRPr>
          </a:p>
          <a:p>
            <a:pPr eaLnBrk="1" hangingPunct="1"/>
            <a:endParaRPr lang="en-US" sz="2400" smtClean="0">
              <a:solidFill>
                <a:schemeClr val="tx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2800" smtClean="0"/>
              <a:t>Recommendations/guidelines</a:t>
            </a:r>
          </a:p>
        </p:txBody>
      </p:sp>
      <p:sp>
        <p:nvSpPr>
          <p:cNvPr id="21507" name="Rectangle 3"/>
          <p:cNvSpPr>
            <a:spLocks noGrp="1" noChangeArrowheads="1"/>
          </p:cNvSpPr>
          <p:nvPr>
            <p:ph idx="1"/>
          </p:nvPr>
        </p:nvSpPr>
        <p:spPr/>
        <p:txBody>
          <a:bodyPr/>
          <a:lstStyle/>
          <a:p>
            <a:pPr eaLnBrk="1" hangingPunct="1"/>
            <a:r>
              <a:rPr lang="en-US" smtClean="0"/>
              <a:t>DRI: Dietary Reference Intakes</a:t>
            </a:r>
          </a:p>
          <a:p>
            <a:pPr lvl="1" eaLnBrk="1" hangingPunct="1"/>
            <a:r>
              <a:rPr lang="en-US" smtClean="0"/>
              <a:t>AI</a:t>
            </a:r>
          </a:p>
          <a:p>
            <a:pPr lvl="1" eaLnBrk="1" hangingPunct="1"/>
            <a:r>
              <a:rPr lang="en-US" smtClean="0"/>
              <a:t>UL</a:t>
            </a:r>
          </a:p>
          <a:p>
            <a:pPr lvl="1" eaLnBrk="1" hangingPunct="1"/>
            <a:r>
              <a:rPr lang="en-US" smtClean="0"/>
              <a:t>EER</a:t>
            </a:r>
          </a:p>
          <a:p>
            <a:pPr eaLnBrk="1" hangingPunct="1"/>
            <a:r>
              <a:rPr lang="en-US" smtClean="0"/>
              <a:t>AAP</a:t>
            </a:r>
          </a:p>
          <a:p>
            <a:pPr eaLnBrk="1" hangingPunct="1"/>
            <a:r>
              <a:rPr lang="en-US" smtClean="0"/>
              <a:t>Bright Futures</a:t>
            </a:r>
          </a:p>
          <a:p>
            <a:pPr eaLnBrk="1" hangingPunct="1"/>
            <a:r>
              <a:rPr lang="en-US" smtClean="0"/>
              <a:t>Start Healthy feeding guidelines</a:t>
            </a:r>
          </a:p>
          <a:p>
            <a:pPr lvl="1" eaLnBrk="1" hangingPunct="1"/>
            <a:endParaRPr lang="en-US" smtClean="0"/>
          </a:p>
          <a:p>
            <a:pPr lvl="1" eaLnBrk="1" hangingPunct="1"/>
            <a:endParaRPr lang="en-US" sz="1800" b="1"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2800" smtClean="0"/>
              <a:t>American Academy of Pediatrics</a:t>
            </a:r>
            <a:br>
              <a:rPr lang="en-US" sz="2800" smtClean="0"/>
            </a:br>
            <a:r>
              <a:rPr lang="en-US" sz="2800" smtClean="0"/>
              <a:t>Recommendations for Infant Feeding</a:t>
            </a:r>
            <a:r>
              <a:rPr lang="en-US" smtClean="0"/>
              <a:t> </a:t>
            </a:r>
          </a:p>
        </p:txBody>
      </p:sp>
      <p:sp>
        <p:nvSpPr>
          <p:cNvPr id="29699" name="Rectangle 3"/>
          <p:cNvSpPr>
            <a:spLocks noGrp="1" noChangeArrowheads="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sz="2400" smtClean="0"/>
              <a:t>Breastfeeding for full 1st year of life</a:t>
            </a:r>
          </a:p>
          <a:p>
            <a:pPr lvl="1" eaLnBrk="1" fontAlgn="auto" hangingPunct="1">
              <a:spcAft>
                <a:spcPts val="0"/>
              </a:spcAft>
              <a:buFont typeface="Arial" pitchFamily="34" charset="0"/>
              <a:buChar char="–"/>
              <a:defRPr/>
            </a:pPr>
            <a:r>
              <a:rPr lang="en-US" smtClean="0"/>
              <a:t>Supplement with Vitamin D &amp; fluoride from birth</a:t>
            </a:r>
          </a:p>
          <a:p>
            <a:pPr lvl="1" eaLnBrk="1" fontAlgn="auto" hangingPunct="1">
              <a:spcAft>
                <a:spcPts val="0"/>
              </a:spcAft>
              <a:buFont typeface="Arial" pitchFamily="34" charset="0"/>
              <a:buChar char="–"/>
              <a:defRPr/>
            </a:pPr>
            <a:r>
              <a:rPr lang="en-US" smtClean="0"/>
              <a:t>Supplement with iron no later than 4-6 months of age</a:t>
            </a:r>
          </a:p>
          <a:p>
            <a:pPr eaLnBrk="1" fontAlgn="auto" hangingPunct="1">
              <a:spcAft>
                <a:spcPts val="0"/>
              </a:spcAft>
              <a:buFont typeface="Arial" pitchFamily="34" charset="0"/>
              <a:buChar char="•"/>
              <a:defRPr/>
            </a:pPr>
            <a:r>
              <a:rPr lang="en-US" sz="2400" smtClean="0"/>
              <a:t>Commercial infant formula for full 1st year (if not breastfeeding)</a:t>
            </a:r>
          </a:p>
          <a:p>
            <a:pPr lvl="1" eaLnBrk="1" fontAlgn="auto" hangingPunct="1">
              <a:spcAft>
                <a:spcPts val="0"/>
              </a:spcAft>
              <a:buFont typeface="Arial" pitchFamily="34" charset="0"/>
              <a:buChar char="–"/>
              <a:defRPr/>
            </a:pPr>
            <a:r>
              <a:rPr lang="en-US" smtClean="0"/>
              <a:t>use iron fortified infant formula or iron supplement from birth &amp; fluoride as indicated</a:t>
            </a:r>
          </a:p>
          <a:p>
            <a:pPr eaLnBrk="1" fontAlgn="auto" hangingPunct="1">
              <a:spcAft>
                <a:spcPts val="0"/>
              </a:spcAft>
              <a:buFont typeface="Arial" pitchFamily="34" charset="0"/>
              <a:buChar char="•"/>
              <a:defRPr/>
            </a:pPr>
            <a:r>
              <a:rPr lang="en-US" sz="2400" smtClean="0"/>
              <a:t>Introduction of solid foods delayed until 6 mo of life</a:t>
            </a:r>
          </a:p>
          <a:p>
            <a:pPr eaLnBrk="1" fontAlgn="auto" hangingPunct="1">
              <a:spcAft>
                <a:spcPts val="0"/>
              </a:spcAft>
              <a:buFont typeface="Arial" pitchFamily="34" charset="0"/>
              <a:buChar char="•"/>
              <a:defRPr/>
            </a:pPr>
            <a:r>
              <a:rPr lang="en-US" sz="2400" smtClean="0"/>
              <a:t>No cow’s milk in any form in the first year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Objectives</a:t>
            </a:r>
          </a:p>
        </p:txBody>
      </p:sp>
      <p:sp>
        <p:nvSpPr>
          <p:cNvPr id="8195" name="Rectangle 3"/>
          <p:cNvSpPr>
            <a:spLocks noGrp="1" noChangeArrowheads="1"/>
          </p:cNvSpPr>
          <p:nvPr>
            <p:ph idx="1"/>
          </p:nvPr>
        </p:nvSpPr>
        <p:spPr/>
        <p:txBody>
          <a:bodyPr/>
          <a:lstStyle/>
          <a:p>
            <a:pPr eaLnBrk="1" hangingPunct="1"/>
            <a:r>
              <a:rPr lang="en-US" smtClean="0"/>
              <a:t>Basis for nutritional recommendations</a:t>
            </a:r>
          </a:p>
          <a:p>
            <a:pPr lvl="1" eaLnBrk="1" hangingPunct="1"/>
            <a:r>
              <a:rPr lang="en-US" sz="3200" smtClean="0"/>
              <a:t>Public  health approach</a:t>
            </a:r>
          </a:p>
          <a:p>
            <a:pPr lvl="1" eaLnBrk="1" hangingPunct="1"/>
            <a:r>
              <a:rPr lang="en-US" sz="3200" smtClean="0"/>
              <a:t>Indvidual needs</a:t>
            </a:r>
          </a:p>
          <a:p>
            <a:pPr eaLnBrk="1" hangingPunct="1"/>
            <a:r>
              <a:rPr lang="en-US" smtClean="0"/>
              <a:t>Influence on growth, development, and health throughout the life course</a:t>
            </a:r>
          </a:p>
          <a:p>
            <a:pPr eaLnBrk="1" hangingPunct="1"/>
            <a:r>
              <a:rPr lang="en-US" smtClean="0"/>
              <a:t>Specific Nutrients</a:t>
            </a:r>
          </a:p>
          <a:p>
            <a:pPr lvl="1" eaLnBrk="1" hangingPunct="1">
              <a:buFont typeface="Wingdings 2" pitchFamily="18" charset="2"/>
              <a:buNone/>
            </a:pPr>
            <a:endParaRPr lang="en-US" smtClean="0"/>
          </a:p>
          <a:p>
            <a:pPr eaLnBrk="1" hangingPunct="1">
              <a:buFont typeface="Wingdings 2" pitchFamily="18" charset="2"/>
              <a:buNone/>
            </a:pPr>
            <a:r>
              <a:rPr lang="en-US" smtClean="0"/>
              <a:t> </a:t>
            </a:r>
          </a:p>
          <a:p>
            <a:pPr eaLnBrk="1" hangingPunct="1"/>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endParaRPr lang="en-US" sz="2800" smtClean="0"/>
          </a:p>
        </p:txBody>
      </p:sp>
      <p:sp>
        <p:nvSpPr>
          <p:cNvPr id="22531" name="Rectangle 3"/>
          <p:cNvSpPr>
            <a:spLocks noGrp="1" noChangeArrowheads="1"/>
          </p:cNvSpPr>
          <p:nvPr>
            <p:ph sz="half" idx="1"/>
          </p:nvPr>
        </p:nvSpPr>
        <p:spPr/>
        <p:txBody>
          <a:bodyPr/>
          <a:lstStyle/>
          <a:p>
            <a:pPr eaLnBrk="1" hangingPunct="1"/>
            <a:r>
              <a:rPr lang="en-US" smtClean="0"/>
              <a:t>DRI: Dietary Reference Intakes</a:t>
            </a:r>
          </a:p>
          <a:p>
            <a:pPr lvl="1" eaLnBrk="1" hangingPunct="1"/>
            <a:r>
              <a:rPr lang="en-US" sz="1600" b="1" smtClean="0"/>
              <a:t> </a:t>
            </a:r>
            <a:r>
              <a:rPr lang="en-US" smtClean="0"/>
              <a:t>periodically revised recommendations (or guidelines) of the National Academy of Sciences</a:t>
            </a:r>
          </a:p>
          <a:p>
            <a:pPr lvl="1" eaLnBrk="1" hangingPunct="1"/>
            <a:r>
              <a:rPr lang="en-US" smtClean="0"/>
              <a:t>quantitative estimates of nutrient intakes for planning and assessing diets for healthy people</a:t>
            </a:r>
          </a:p>
          <a:p>
            <a:pPr lvl="1" eaLnBrk="1" hangingPunct="1"/>
            <a:endParaRPr lang="en-US" sz="1600" b="1" smtClean="0"/>
          </a:p>
        </p:txBody>
      </p:sp>
      <p:sp>
        <p:nvSpPr>
          <p:cNvPr id="22532" name="Rectangle 4"/>
          <p:cNvSpPr>
            <a:spLocks noGrp="1" noChangeArrowheads="1"/>
          </p:cNvSpPr>
          <p:nvPr>
            <p:ph sz="half" idx="2"/>
          </p:nvPr>
        </p:nvSpPr>
        <p:spPr/>
        <p:txBody>
          <a:bodyPr/>
          <a:lstStyle/>
          <a:p>
            <a:pPr eaLnBrk="1" hangingPunct="1"/>
            <a:r>
              <a:rPr lang="en-US" smtClean="0"/>
              <a:t>AI: Adequate Intake</a:t>
            </a:r>
          </a:p>
          <a:p>
            <a:pPr eaLnBrk="1" hangingPunct="1"/>
            <a:r>
              <a:rPr lang="en-US" smtClean="0"/>
              <a:t>UL: Tolerable Upper Intake Level</a:t>
            </a:r>
          </a:p>
          <a:p>
            <a:pPr eaLnBrk="1" hangingPunct="1"/>
            <a:r>
              <a:rPr lang="en-US" smtClean="0"/>
              <a:t>EER: Estimated Energy Requirement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0" y="457200"/>
            <a:ext cx="8610600" cy="1143000"/>
          </a:xfrm>
        </p:spPr>
        <p:txBody>
          <a:bodyPr rtlCol="0">
            <a:normAutofit fontScale="90000"/>
          </a:bodyPr>
          <a:lstStyle/>
          <a:p>
            <a:pPr eaLnBrk="1" fontAlgn="auto" hangingPunct="1">
              <a:spcAft>
                <a:spcPts val="0"/>
              </a:spcAft>
              <a:defRPr/>
            </a:pPr>
            <a:r>
              <a:rPr lang="en-US" sz="3600" smtClean="0"/>
              <a:t>The Start Healthy Feeding Guidelines for Infants and Toddlers (JADA, 2004)</a:t>
            </a:r>
          </a:p>
        </p:txBody>
      </p:sp>
      <p:pic>
        <p:nvPicPr>
          <p:cNvPr id="25603" name="Picture 3" descr="Image"/>
          <p:cNvPicPr>
            <a:picLocks noChangeAspect="1" noChangeArrowheads="1"/>
          </p:cNvPicPr>
          <p:nvPr/>
        </p:nvPicPr>
        <p:blipFill>
          <a:blip r:embed="rId3" cstate="print"/>
          <a:srcRect/>
          <a:stretch>
            <a:fillRect/>
          </a:stretch>
        </p:blipFill>
        <p:spPr bwMode="auto">
          <a:xfrm>
            <a:off x="914400" y="1752600"/>
            <a:ext cx="7391400" cy="4495800"/>
          </a:xfrm>
          <a:prstGeom prst="rect">
            <a:avLst/>
          </a:prstGeom>
          <a:noFill/>
          <a:ln w="9525">
            <a:noFill/>
            <a:miter lim="800000"/>
            <a:headEnd/>
            <a:tailEnd/>
          </a:ln>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Bright Futures </a:t>
            </a:r>
          </a:p>
        </p:txBody>
      </p:sp>
      <p:sp>
        <p:nvSpPr>
          <p:cNvPr id="26627" name="Rectangle 3"/>
          <p:cNvSpPr>
            <a:spLocks noGrp="1" noChangeArrowheads="1"/>
          </p:cNvSpPr>
          <p:nvPr>
            <p:ph idx="1"/>
          </p:nvPr>
        </p:nvSpPr>
        <p:spPr/>
        <p:txBody>
          <a:bodyPr/>
          <a:lstStyle/>
          <a:p>
            <a:pPr eaLnBrk="1" hangingPunct="1"/>
            <a:r>
              <a:rPr lang="en-US" smtClean="0"/>
              <a:t>AAP/HRSA/MCHB</a:t>
            </a:r>
          </a:p>
          <a:p>
            <a:pPr eaLnBrk="1" hangingPunct="1"/>
            <a:r>
              <a:rPr lang="en-US" smtClean="0"/>
              <a:t>http://www.brightfutures.org</a:t>
            </a:r>
          </a:p>
          <a:p>
            <a:pPr eaLnBrk="1" hangingPunct="1"/>
            <a:r>
              <a:rPr lang="en-US" i="1" smtClean="0"/>
              <a:t>“Bright Futures is a practical development approach to providing health supervision for children of all ages from birth through adolescence.”</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Examples</a:t>
            </a:r>
          </a:p>
        </p:txBody>
      </p:sp>
      <p:sp>
        <p:nvSpPr>
          <p:cNvPr id="27651" name="Rectangle 3"/>
          <p:cNvSpPr>
            <a:spLocks noGrp="1" noChangeArrowheads="1"/>
          </p:cNvSpPr>
          <p:nvPr>
            <p:ph sz="half" idx="1"/>
          </p:nvPr>
        </p:nvSpPr>
        <p:spPr/>
        <p:txBody>
          <a:bodyPr/>
          <a:lstStyle/>
          <a:p>
            <a:pPr eaLnBrk="1" hangingPunct="1"/>
            <a:r>
              <a:rPr lang="en-US" smtClean="0"/>
              <a:t>Transition</a:t>
            </a:r>
          </a:p>
          <a:p>
            <a:pPr eaLnBrk="1" hangingPunct="1"/>
            <a:r>
              <a:rPr lang="en-US" smtClean="0"/>
              <a:t>Supplements to breastmilk</a:t>
            </a:r>
          </a:p>
          <a:p>
            <a:pPr eaLnBrk="1" hangingPunct="1"/>
            <a:r>
              <a:rPr lang="en-US" smtClean="0"/>
              <a:t>Safety</a:t>
            </a:r>
          </a:p>
          <a:p>
            <a:pPr eaLnBrk="1" hangingPunct="1"/>
            <a:r>
              <a:rPr lang="en-US" smtClean="0"/>
              <a:t>Allergy prevention</a:t>
            </a:r>
          </a:p>
          <a:p>
            <a:pPr eaLnBrk="1" hangingPunct="1"/>
            <a:r>
              <a:rPr lang="en-US" smtClean="0"/>
              <a:t>Dental health</a:t>
            </a:r>
          </a:p>
          <a:p>
            <a:pPr eaLnBrk="1" hangingPunct="1"/>
            <a:r>
              <a:rPr lang="en-US" smtClean="0"/>
              <a:t>other</a:t>
            </a:r>
          </a:p>
        </p:txBody>
      </p:sp>
      <p:pic>
        <p:nvPicPr>
          <p:cNvPr id="5" name="Content Placeholder 4" descr="Feeding-time.jpg"/>
          <p:cNvPicPr>
            <a:picLocks noGrp="1" noChangeAspect="1"/>
          </p:cNvPicPr>
          <p:nvPr>
            <p:ph sz="half" idx="2"/>
          </p:nvPr>
        </p:nvPicPr>
        <p:blipFill>
          <a:blip r:embed="rId2" cstate="print"/>
          <a:stretch>
            <a:fillRect/>
          </a:stretch>
        </p:blipFill>
        <p:spPr>
          <a:xfrm>
            <a:off x="5562600" y="2209800"/>
            <a:ext cx="1964496" cy="2932083"/>
          </a:xfrm>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n-US" smtClean="0"/>
              <a:t>Water</a:t>
            </a:r>
          </a:p>
        </p:txBody>
      </p:sp>
      <p:sp>
        <p:nvSpPr>
          <p:cNvPr id="83971" name="Rectangle 3"/>
          <p:cNvSpPr>
            <a:spLocks noGrp="1" noChangeArrowheads="1"/>
          </p:cNvSpPr>
          <p:nvPr>
            <p:ph idx="1"/>
          </p:nvPr>
        </p:nvSpPr>
        <p:spPr/>
        <p:txBody>
          <a:bodyPr/>
          <a:lstStyle/>
          <a:p>
            <a:pPr eaLnBrk="1" hangingPunct="1"/>
            <a:r>
              <a:rPr lang="en-US" smtClean="0"/>
              <a:t>Water requirement is determined by:</a:t>
            </a:r>
          </a:p>
          <a:p>
            <a:pPr lvl="1" eaLnBrk="1" hangingPunct="1"/>
            <a:r>
              <a:rPr lang="en-US" smtClean="0"/>
              <a:t>water loss</a:t>
            </a:r>
          </a:p>
          <a:p>
            <a:pPr lvl="2" eaLnBrk="1" hangingPunct="1">
              <a:lnSpc>
                <a:spcPct val="80000"/>
              </a:lnSpc>
            </a:pPr>
            <a:r>
              <a:rPr lang="en-US" smtClean="0"/>
              <a:t>evaporation through the skin and respiratory tract (insensible water loss)</a:t>
            </a:r>
          </a:p>
          <a:p>
            <a:pPr lvl="2" eaLnBrk="1" hangingPunct="1">
              <a:lnSpc>
                <a:spcPct val="80000"/>
              </a:lnSpc>
            </a:pPr>
            <a:r>
              <a:rPr lang="en-US" smtClean="0"/>
              <a:t>perspiration when the environmental temperature is elevated </a:t>
            </a:r>
          </a:p>
          <a:p>
            <a:pPr lvl="2" eaLnBrk="1" hangingPunct="1">
              <a:lnSpc>
                <a:spcPct val="80000"/>
              </a:lnSpc>
            </a:pPr>
            <a:r>
              <a:rPr lang="en-US" smtClean="0"/>
              <a:t>elimination in urine and feces. </a:t>
            </a:r>
          </a:p>
          <a:p>
            <a:pPr lvl="1" eaLnBrk="1" hangingPunct="1"/>
            <a:r>
              <a:rPr lang="en-US" smtClean="0"/>
              <a:t>water required for growth</a:t>
            </a:r>
          </a:p>
          <a:p>
            <a:pPr lvl="1" eaLnBrk="1" hangingPunct="1"/>
            <a:r>
              <a:rPr lang="en-US" smtClean="0"/>
              <a:t>solutes derived from the diet</a:t>
            </a:r>
          </a:p>
          <a:p>
            <a:pPr eaLnBrk="1" hangingPunct="1"/>
            <a:endParaRPr lang="en-US" smtClean="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en-US" smtClean="0"/>
              <a:t>Water</a:t>
            </a:r>
          </a:p>
        </p:txBody>
      </p:sp>
      <p:sp>
        <p:nvSpPr>
          <p:cNvPr id="84995" name="Rectangle 3"/>
          <p:cNvSpPr>
            <a:spLocks noGrp="1" noChangeArrowheads="1"/>
          </p:cNvSpPr>
          <p:nvPr>
            <p:ph idx="1"/>
          </p:nvPr>
        </p:nvSpPr>
        <p:spPr/>
        <p:txBody>
          <a:bodyPr/>
          <a:lstStyle/>
          <a:p>
            <a:pPr eaLnBrk="1" hangingPunct="1"/>
            <a:r>
              <a:rPr lang="en-US" smtClean="0"/>
              <a:t>Water lost by evaporation in infancy and early childhood accounts for more than 60% of that needed to maintain homeostasis, as compared to 40% to 50% later in life </a:t>
            </a:r>
          </a:p>
          <a:p>
            <a:pPr eaLnBrk="1" hangingPunct="1"/>
            <a:r>
              <a:rPr lang="en-US" smtClean="0"/>
              <a:t>NAS recommends 1.5 ml water per kcal in infancy.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n-US" smtClean="0"/>
              <a:t>Water</a:t>
            </a:r>
          </a:p>
        </p:txBody>
      </p:sp>
      <p:sp>
        <p:nvSpPr>
          <p:cNvPr id="86019" name="Rectangle 3"/>
          <p:cNvSpPr>
            <a:spLocks noGrp="1" noChangeArrowheads="1"/>
          </p:cNvSpPr>
          <p:nvPr>
            <p:ph idx="1"/>
          </p:nvPr>
        </p:nvSpPr>
        <p:spPr/>
        <p:txBody>
          <a:bodyPr/>
          <a:lstStyle/>
          <a:p>
            <a:pPr eaLnBrk="1" hangingPunct="1"/>
            <a:r>
              <a:rPr lang="en-US" smtClean="0"/>
              <a:t>Individual needs</a:t>
            </a:r>
          </a:p>
          <a:p>
            <a:pPr eaLnBrk="1" hangingPunct="1"/>
            <a:r>
              <a:rPr lang="en-US" smtClean="0"/>
              <a:t>Renal concentrating ability</a:t>
            </a:r>
          </a:p>
          <a:p>
            <a:pPr eaLnBrk="1" hangingPunct="1"/>
            <a:r>
              <a:rPr lang="en-US" smtClean="0"/>
              <a:t>Solute in diet</a:t>
            </a:r>
          </a:p>
          <a:p>
            <a:pPr eaLnBrk="1" hangingPunct="1"/>
            <a:r>
              <a:rPr lang="en-US" smtClean="0"/>
              <a:t>Health</a:t>
            </a:r>
          </a:p>
          <a:p>
            <a:pPr eaLnBrk="1" hangingPunct="1"/>
            <a:r>
              <a:rPr lang="en-US" smtClean="0"/>
              <a:t>environment</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a:t>
            </a:r>
            <a:endParaRPr lang="en-US" dirty="0"/>
          </a:p>
        </p:txBody>
      </p:sp>
      <p:sp>
        <p:nvSpPr>
          <p:cNvPr id="4" name="Text Placeholder 3"/>
          <p:cNvSpPr>
            <a:spLocks noGrp="1"/>
          </p:cNvSpPr>
          <p:nvPr>
            <p:ph type="body" sz="half" idx="2"/>
          </p:nvPr>
        </p:nvSpPr>
        <p:spPr/>
        <p:txBody>
          <a:bodyPr/>
          <a:lstStyle/>
          <a:p>
            <a:r>
              <a:rPr lang="en-US" dirty="0" smtClean="0"/>
              <a:t>Water balance</a:t>
            </a:r>
          </a:p>
          <a:p>
            <a:pPr lvl="1"/>
            <a:r>
              <a:rPr lang="en-US" dirty="0" smtClean="0"/>
              <a:t>RSL in diet</a:t>
            </a:r>
          </a:p>
          <a:p>
            <a:pPr lvl="1"/>
            <a:r>
              <a:rPr lang="en-US" dirty="0" smtClean="0"/>
              <a:t>Water in</a:t>
            </a:r>
          </a:p>
          <a:p>
            <a:pPr lvl="1"/>
            <a:r>
              <a:rPr lang="en-US" dirty="0" smtClean="0"/>
              <a:t>Water out</a:t>
            </a:r>
          </a:p>
          <a:p>
            <a:pPr lvl="1"/>
            <a:r>
              <a:rPr lang="en-US" dirty="0" smtClean="0"/>
              <a:t>Renal concentrating ability</a:t>
            </a:r>
          </a:p>
          <a:p>
            <a:endParaRPr lang="en-US" dirty="0" smtClean="0"/>
          </a:p>
        </p:txBody>
      </p:sp>
      <p:sp>
        <p:nvSpPr>
          <p:cNvPr id="5" name="Content Placeholder 4"/>
          <p:cNvSpPr>
            <a:spLocks noGrp="1"/>
          </p:cNvSpPr>
          <p:nvPr>
            <p:ph sz="half" idx="1"/>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228600"/>
            <a:ext cx="7772400" cy="1143000"/>
          </a:xfrm>
        </p:spPr>
        <p:txBody>
          <a:bodyPr/>
          <a:lstStyle/>
          <a:p>
            <a:pPr eaLnBrk="1" hangingPunct="1"/>
            <a:r>
              <a:rPr lang="en-US" sz="3600" smtClean="0"/>
              <a:t>Water- prudent recommendation</a:t>
            </a:r>
            <a:endParaRPr lang="en-US" smtClean="0"/>
          </a:p>
        </p:txBody>
      </p:sp>
      <p:sp>
        <p:nvSpPr>
          <p:cNvPr id="91139" name="Rectangle 3"/>
          <p:cNvSpPr>
            <a:spLocks noGrp="1" noChangeArrowheads="1"/>
          </p:cNvSpPr>
          <p:nvPr>
            <p:ph idx="1"/>
          </p:nvPr>
        </p:nvSpPr>
        <p:spPr>
          <a:xfrm>
            <a:off x="685800" y="1295400"/>
            <a:ext cx="7772400" cy="4800600"/>
          </a:xfrm>
        </p:spPr>
        <p:txBody>
          <a:bodyPr rtlCol="0">
            <a:normAutofit fontScale="92500"/>
          </a:bodyPr>
          <a:lstStyle/>
          <a:p>
            <a:pPr eaLnBrk="1" fontAlgn="auto" hangingPunct="1">
              <a:spcAft>
                <a:spcPts val="0"/>
              </a:spcAft>
              <a:buFont typeface="Arial" pitchFamily="34" charset="0"/>
              <a:buChar char="•"/>
              <a:defRPr/>
            </a:pPr>
            <a:r>
              <a:rPr lang="en-US" smtClean="0"/>
              <a:t>1.4 ml/kcal of energy expenditure of infants and young children</a:t>
            </a:r>
          </a:p>
          <a:p>
            <a:pPr eaLnBrk="1" fontAlgn="auto" hangingPunct="1">
              <a:spcAft>
                <a:spcPts val="0"/>
              </a:spcAft>
              <a:buFont typeface="Arial" pitchFamily="34" charset="0"/>
              <a:buChar char="•"/>
              <a:defRPr/>
            </a:pPr>
            <a:r>
              <a:rPr lang="en-US" sz="2400" smtClean="0"/>
              <a:t>Criteria for recommendation</a:t>
            </a:r>
          </a:p>
          <a:p>
            <a:pPr lvl="1" eaLnBrk="1" fontAlgn="auto" hangingPunct="1">
              <a:spcAft>
                <a:spcPts val="0"/>
              </a:spcAft>
              <a:buFont typeface="Arial" pitchFamily="34" charset="0"/>
              <a:buChar char="–"/>
              <a:defRPr/>
            </a:pPr>
            <a:r>
              <a:rPr lang="en-US" smtClean="0"/>
              <a:t>Large surface area per unit of body weight</a:t>
            </a:r>
          </a:p>
          <a:p>
            <a:pPr lvl="1" eaLnBrk="1" fontAlgn="auto" hangingPunct="1">
              <a:spcAft>
                <a:spcPts val="0"/>
              </a:spcAft>
              <a:buFont typeface="Arial" pitchFamily="34" charset="0"/>
              <a:buChar char="–"/>
              <a:defRPr/>
            </a:pPr>
            <a:r>
              <a:rPr lang="en-US" smtClean="0"/>
              <a:t>Higher %age of body water</a:t>
            </a:r>
          </a:p>
          <a:p>
            <a:pPr lvl="1" eaLnBrk="1" fontAlgn="auto" hangingPunct="1">
              <a:spcAft>
                <a:spcPts val="0"/>
              </a:spcAft>
              <a:buFont typeface="Arial" pitchFamily="34" charset="0"/>
              <a:buChar char="–"/>
              <a:defRPr/>
            </a:pPr>
            <a:r>
              <a:rPr lang="en-US" smtClean="0"/>
              <a:t>High rate of water turnover</a:t>
            </a:r>
          </a:p>
          <a:p>
            <a:pPr lvl="1" eaLnBrk="1" fontAlgn="auto" hangingPunct="1">
              <a:spcAft>
                <a:spcPts val="0"/>
              </a:spcAft>
              <a:buFont typeface="Arial" pitchFamily="34" charset="0"/>
              <a:buChar char="–"/>
              <a:defRPr/>
            </a:pPr>
            <a:r>
              <a:rPr lang="en-US" smtClean="0"/>
              <a:t>Limited capacity of kidneys to handle solute load from high protein intakes required for growth</a:t>
            </a:r>
          </a:p>
          <a:p>
            <a:pPr lvl="1" eaLnBrk="1" fontAlgn="auto" hangingPunct="1">
              <a:spcAft>
                <a:spcPts val="0"/>
              </a:spcAft>
              <a:buFont typeface="Arial" pitchFamily="34" charset="0"/>
              <a:buChar char="–"/>
              <a:defRPr/>
            </a:pPr>
            <a:r>
              <a:rPr lang="en-US" smtClean="0"/>
              <a:t>Susceptibility to dehydration</a:t>
            </a:r>
          </a:p>
          <a:p>
            <a:pPr lvl="1" eaLnBrk="1" fontAlgn="auto" hangingPunct="1">
              <a:spcAft>
                <a:spcPts val="0"/>
              </a:spcAft>
              <a:buFont typeface="Arial" pitchFamily="34" charset="0"/>
              <a:buChar char="–"/>
              <a:defRPr/>
            </a:pPr>
            <a:r>
              <a:rPr lang="en-US" smtClean="0"/>
              <a:t>Inability to express thirst</a:t>
            </a:r>
          </a:p>
        </p:txBody>
      </p:sp>
      <p:sp>
        <p:nvSpPr>
          <p:cNvPr id="88068" name="Text Box 4"/>
          <p:cNvSpPr txBox="1">
            <a:spLocks noChangeArrowheads="1"/>
          </p:cNvSpPr>
          <p:nvPr/>
        </p:nvSpPr>
        <p:spPr bwMode="auto">
          <a:xfrm>
            <a:off x="228600" y="6096000"/>
            <a:ext cx="8458200" cy="701675"/>
          </a:xfrm>
          <a:prstGeom prst="rect">
            <a:avLst/>
          </a:prstGeom>
          <a:noFill/>
          <a:ln w="9525">
            <a:noFill/>
            <a:miter lim="800000"/>
            <a:headEnd/>
            <a:tailEnd/>
          </a:ln>
        </p:spPr>
        <p:txBody>
          <a:bodyPr>
            <a:spAutoFit/>
          </a:bodyPr>
          <a:lstStyle/>
          <a:p>
            <a:r>
              <a:rPr lang="en-US" sz="2000"/>
              <a:t>Recommendation corresponds to water-energy ratio in human milk and formulas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smtClean="0"/>
              <a:t>Water Needs</a:t>
            </a:r>
          </a:p>
        </p:txBody>
      </p:sp>
      <p:graphicFrame>
        <p:nvGraphicFramePr>
          <p:cNvPr id="4098" name="Object 3"/>
          <p:cNvGraphicFramePr>
            <a:graphicFrameLocks noChangeAspect="1"/>
          </p:cNvGraphicFramePr>
          <p:nvPr/>
        </p:nvGraphicFramePr>
        <p:xfrm>
          <a:off x="2438400" y="1981200"/>
          <a:ext cx="5410200" cy="4114800"/>
        </p:xfrm>
        <a:graphic>
          <a:graphicData uri="http://schemas.openxmlformats.org/presentationml/2006/ole">
            <p:oleObj spid="_x0000_s1026" name="Document" r:id="rId4" imgW="5491445" imgH="4232199" progId="Word.Document.8">
              <p:embed/>
            </p:oleObj>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mtClean="0"/>
              <a:t>Feeding Guidelines and Recommendations</a:t>
            </a:r>
          </a:p>
        </p:txBody>
      </p:sp>
      <p:sp>
        <p:nvSpPr>
          <p:cNvPr id="9219" name="Rectangle 3"/>
          <p:cNvSpPr>
            <a:spLocks noGrp="1" noChangeArrowheads="1"/>
          </p:cNvSpPr>
          <p:nvPr>
            <p:ph idx="1"/>
          </p:nvPr>
        </p:nvSpPr>
        <p:spPr/>
        <p:txBody>
          <a:bodyPr/>
          <a:lstStyle/>
          <a:p>
            <a:pPr eaLnBrk="1" hangingPunct="1"/>
            <a:r>
              <a:rPr lang="en-US" smtClean="0"/>
              <a:t>Population health and policy</a:t>
            </a:r>
          </a:p>
          <a:p>
            <a:pPr eaLnBrk="1" hangingPunct="1"/>
            <a:r>
              <a:rPr lang="en-US" smtClean="0"/>
              <a:t>Individual health</a:t>
            </a:r>
          </a:p>
          <a:p>
            <a:pPr eaLnBrk="1" hangingPunct="1"/>
            <a:endParaRPr lang="en-US" smtClean="0"/>
          </a:p>
          <a:p>
            <a:pPr lvl="2" eaLnBrk="1" hangingPunct="1"/>
            <a:r>
              <a:rPr lang="en-US" sz="3200" smtClean="0"/>
              <a:t>Optimal growth and development</a:t>
            </a:r>
          </a:p>
          <a:p>
            <a:pPr lvl="2" eaLnBrk="1" hangingPunct="1"/>
            <a:r>
              <a:rPr lang="en-US" sz="3200" smtClean="0"/>
              <a:t>Prevention of Chronic Illness</a:t>
            </a:r>
          </a:p>
          <a:p>
            <a:pPr lvl="2" eaLnBrk="1" hangingPunct="1"/>
            <a:r>
              <a:rPr lang="en-US" sz="3200" smtClean="0"/>
              <a:t>Safety</a:t>
            </a:r>
          </a:p>
          <a:p>
            <a:pPr lvl="1" eaLnBrk="1" hangingPunct="1"/>
            <a:endParaRPr lang="en-US" smtClean="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US" smtClean="0"/>
              <a:t>Renal solute load</a:t>
            </a:r>
          </a:p>
        </p:txBody>
      </p:sp>
      <p:sp>
        <p:nvSpPr>
          <p:cNvPr id="89091" name="Rectangle 3"/>
          <p:cNvSpPr>
            <a:spLocks noGrp="1" noChangeArrowheads="1"/>
          </p:cNvSpPr>
          <p:nvPr>
            <p:ph idx="1"/>
          </p:nvPr>
        </p:nvSpPr>
        <p:spPr/>
        <p:txBody>
          <a:bodyPr/>
          <a:lstStyle/>
          <a:p>
            <a:pPr eaLnBrk="1" hangingPunct="1"/>
            <a:r>
              <a:rPr lang="en-US" smtClean="0"/>
              <a:t>Samuel Foman J Pediatrics Jan 1999 134 # 1 (11-14)</a:t>
            </a:r>
          </a:p>
          <a:p>
            <a:pPr eaLnBrk="1" hangingPunct="1"/>
            <a:r>
              <a:rPr lang="en-US" smtClean="0"/>
              <a:t>RSL is important consideration in maintaining water balance:</a:t>
            </a:r>
          </a:p>
          <a:p>
            <a:pPr lvl="2" eaLnBrk="1" hangingPunct="1"/>
            <a:r>
              <a:rPr lang="en-US" smtClean="0"/>
              <a:t>In acute febrile illness</a:t>
            </a:r>
          </a:p>
          <a:p>
            <a:pPr lvl="2" eaLnBrk="1" hangingPunct="1"/>
            <a:r>
              <a:rPr lang="en-US" smtClean="0"/>
              <a:t>Feeding energy dense formulas</a:t>
            </a:r>
          </a:p>
          <a:p>
            <a:pPr lvl="2" eaLnBrk="1" hangingPunct="1"/>
            <a:r>
              <a:rPr lang="en-US" smtClean="0"/>
              <a:t>Altered renal concentrating ability</a:t>
            </a:r>
          </a:p>
          <a:p>
            <a:pPr lvl="2" eaLnBrk="1" hangingPunct="1"/>
            <a:r>
              <a:rPr lang="en-US" smtClean="0"/>
              <a:t>Limited fluid intake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endParaRPr lang="en-US" smtClean="0"/>
          </a:p>
        </p:txBody>
      </p:sp>
      <p:sp>
        <p:nvSpPr>
          <p:cNvPr id="43011" name="Rectangle 3"/>
          <p:cNvSpPr>
            <a:spLocks noGrp="1" noChangeArrowheads="1"/>
          </p:cNvSpPr>
          <p:nvPr>
            <p:ph type="body" idx="1"/>
          </p:nvPr>
        </p:nvSpPr>
        <p:spPr/>
        <p:txBody>
          <a:bodyPr/>
          <a:lstStyle/>
          <a:p>
            <a:pPr>
              <a:lnSpc>
                <a:spcPct val="90000"/>
              </a:lnSpc>
            </a:pPr>
            <a:r>
              <a:rPr lang="en-US" smtClean="0"/>
              <a:t>Water vs fluid</a:t>
            </a:r>
          </a:p>
          <a:p>
            <a:pPr>
              <a:lnSpc>
                <a:spcPct val="90000"/>
              </a:lnSpc>
            </a:pPr>
            <a:r>
              <a:rPr lang="en-US" smtClean="0"/>
              <a:t>Concentrating formula decreases free water and increases RSL</a:t>
            </a:r>
          </a:p>
          <a:p>
            <a:pPr>
              <a:lnSpc>
                <a:spcPct val="90000"/>
              </a:lnSpc>
            </a:pPr>
            <a:r>
              <a:rPr lang="en-US" smtClean="0"/>
              <a:t>What is the % water in 20 kcal/oz infant formula?</a:t>
            </a:r>
          </a:p>
          <a:p>
            <a:pPr lvl="1">
              <a:lnSpc>
                <a:spcPct val="90000"/>
              </a:lnSpc>
            </a:pPr>
            <a:r>
              <a:rPr lang="en-US" smtClean="0"/>
              <a:t>90%</a:t>
            </a:r>
          </a:p>
          <a:p>
            <a:pPr lvl="1">
              <a:lnSpc>
                <a:spcPct val="90000"/>
              </a:lnSpc>
            </a:pPr>
            <a:r>
              <a:rPr lang="en-US" smtClean="0"/>
              <a:t>To achieve 100 ml/kg/d needs to consume at least 110 cc/kg/d</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mtClean="0"/>
              <a:t>Energy Requirements</a:t>
            </a:r>
          </a:p>
        </p:txBody>
      </p:sp>
      <p:sp>
        <p:nvSpPr>
          <p:cNvPr id="45059" name="Rectangle 3"/>
          <p:cNvSpPr>
            <a:spLocks noGrp="1" noChangeArrowheads="1"/>
          </p:cNvSpPr>
          <p:nvPr>
            <p:ph type="body" idx="1"/>
          </p:nvPr>
        </p:nvSpPr>
        <p:spPr/>
        <p:txBody>
          <a:bodyPr/>
          <a:lstStyle/>
          <a:p>
            <a:pPr>
              <a:lnSpc>
                <a:spcPct val="80000"/>
              </a:lnSpc>
            </a:pPr>
            <a:r>
              <a:rPr lang="en-US" smtClean="0"/>
              <a:t>Higher than at any other time per unit of body weight</a:t>
            </a:r>
          </a:p>
          <a:p>
            <a:pPr>
              <a:lnSpc>
                <a:spcPct val="80000"/>
              </a:lnSpc>
            </a:pPr>
            <a:r>
              <a:rPr lang="en-US" smtClean="0"/>
              <a:t>Highest in first month and then declines</a:t>
            </a:r>
          </a:p>
          <a:p>
            <a:pPr>
              <a:lnSpc>
                <a:spcPct val="80000"/>
              </a:lnSpc>
            </a:pPr>
            <a:r>
              <a:rPr lang="en-US" smtClean="0"/>
              <a:t>High variability - SD in first months is about 15 kcal/kg/d</a:t>
            </a:r>
          </a:p>
          <a:p>
            <a:pPr>
              <a:lnSpc>
                <a:spcPct val="80000"/>
              </a:lnSpc>
            </a:pPr>
            <a:r>
              <a:rPr lang="en-US" smtClean="0"/>
              <a:t>Breastfed infants many have slighly lower energy needs</a:t>
            </a:r>
          </a:p>
          <a:p>
            <a:pPr>
              <a:lnSpc>
                <a:spcPct val="80000"/>
              </a:lnSpc>
            </a:pPr>
            <a:r>
              <a:rPr lang="en-US" smtClean="0"/>
              <a:t>RDA represents average for each half of first year</a:t>
            </a:r>
          </a:p>
          <a:p>
            <a:endParaRPr lang="en-US"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t>Energy Requirements, cont.</a:t>
            </a:r>
          </a:p>
        </p:txBody>
      </p:sp>
      <p:sp>
        <p:nvSpPr>
          <p:cNvPr id="46083" name="Rectangle 3"/>
          <p:cNvSpPr>
            <a:spLocks noGrp="1" noChangeArrowheads="1"/>
          </p:cNvSpPr>
          <p:nvPr>
            <p:ph type="body" idx="1"/>
          </p:nvPr>
        </p:nvSpPr>
        <p:spPr/>
        <p:txBody>
          <a:bodyPr/>
          <a:lstStyle/>
          <a:p>
            <a:r>
              <a:rPr lang="en-US" smtClean="0"/>
              <a:t>RDA represents additional 5% over actual needs and is likely to be above what most infants need.</a:t>
            </a:r>
          </a:p>
          <a:p>
            <a:r>
              <a:rPr lang="en-US" smtClean="0"/>
              <a:t>Energy expended for growth declines from approximately 32.8% of intake during the first 4 months to 7.4% of intake from 4 to 12 months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title"/>
          </p:nvPr>
        </p:nvSpPr>
        <p:spPr>
          <a:xfrm>
            <a:off x="457200" y="274638"/>
            <a:ext cx="8229600" cy="792162"/>
          </a:xfrm>
        </p:spPr>
        <p:txBody>
          <a:bodyPr/>
          <a:lstStyle/>
          <a:p>
            <a:pPr eaLnBrk="1" hangingPunct="1"/>
            <a:r>
              <a:rPr lang="en-US" sz="3200" smtClean="0"/>
              <a:t>Energy Partition in Infancy (kcal/kg/d)</a:t>
            </a:r>
          </a:p>
        </p:txBody>
      </p:sp>
      <p:graphicFrame>
        <p:nvGraphicFramePr>
          <p:cNvPr id="160824" name="Group 56"/>
          <p:cNvGraphicFramePr>
            <a:graphicFrameLocks noGrp="1"/>
          </p:cNvGraphicFramePr>
          <p:nvPr>
            <p:ph idx="1"/>
          </p:nvPr>
        </p:nvGraphicFramePr>
        <p:xfrm>
          <a:off x="457200" y="1295400"/>
          <a:ext cx="8229600" cy="5118736"/>
        </p:xfrm>
        <a:graphic>
          <a:graphicData uri="http://schemas.openxmlformats.org/drawingml/2006/table">
            <a:tbl>
              <a:tblPr/>
              <a:tblGrid>
                <a:gridCol w="2743200"/>
                <a:gridCol w="2743200"/>
                <a:gridCol w="2743200"/>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Birth-6 months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6-12 months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6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Losses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6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Activity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Thermic effect of food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Growth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Resting metabolic rate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55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Total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107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normAutofit fontScale="90000"/>
          </a:bodyPr>
          <a:lstStyle/>
          <a:p>
            <a:r>
              <a:rPr lang="en-US" sz="3600" smtClean="0"/>
              <a:t>Energy Intakes by Breastfed and Formula Fed Boys (kcal/kg)</a:t>
            </a:r>
            <a:endParaRPr lang="en-US" smtClean="0"/>
          </a:p>
        </p:txBody>
      </p:sp>
      <p:graphicFrame>
        <p:nvGraphicFramePr>
          <p:cNvPr id="4098" name="Object 3"/>
          <p:cNvGraphicFramePr>
            <a:graphicFrameLocks noChangeAspect="1"/>
          </p:cNvGraphicFramePr>
          <p:nvPr>
            <p:ph type="tbl" idx="1"/>
          </p:nvPr>
        </p:nvGraphicFramePr>
        <p:xfrm>
          <a:off x="684213" y="1985963"/>
          <a:ext cx="7793037" cy="4037012"/>
        </p:xfrm>
        <a:graphic>
          <a:graphicData uri="http://schemas.openxmlformats.org/presentationml/2006/ole">
            <p:oleObj spid="_x0000_s52226" name="Document" r:id="rId4" imgW="7795080" imgH="4038480" progId="Word.Document.8">
              <p:embed/>
            </p:oleObj>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EER</a:t>
            </a:r>
          </a:p>
        </p:txBody>
      </p:sp>
      <p:sp>
        <p:nvSpPr>
          <p:cNvPr id="36867" name="Rectangle 3"/>
          <p:cNvSpPr>
            <a:spLocks noGrp="1" noChangeArrowheads="1"/>
          </p:cNvSpPr>
          <p:nvPr>
            <p:ph idx="1"/>
          </p:nvPr>
        </p:nvSpPr>
        <p:spPr/>
        <p:txBody>
          <a:bodyPr/>
          <a:lstStyle/>
          <a:p>
            <a:pPr eaLnBrk="1" hangingPunct="1"/>
            <a:r>
              <a:rPr lang="en-US" smtClean="0"/>
              <a:t>0-3 months    (89 x wt -100) + 175</a:t>
            </a:r>
          </a:p>
          <a:p>
            <a:pPr eaLnBrk="1" hangingPunct="1"/>
            <a:r>
              <a:rPr lang="en-US" smtClean="0"/>
              <a:t>4-6 months    (89 x wt -100) +   56</a:t>
            </a:r>
          </a:p>
          <a:p>
            <a:pPr eaLnBrk="1" hangingPunct="1"/>
            <a:r>
              <a:rPr lang="en-US" smtClean="0"/>
              <a:t>7-12 months  (89 x wt -100) +   22</a:t>
            </a:r>
          </a:p>
          <a:p>
            <a:pPr eaLnBrk="1" hangingPunct="1"/>
            <a:r>
              <a:rPr lang="en-US" smtClean="0"/>
              <a:t>13-35 months (89 x wt -100) +  20</a:t>
            </a:r>
          </a:p>
          <a:p>
            <a:pPr eaLnBrk="1" hangingPunct="1"/>
            <a:r>
              <a:rPr lang="en-US" smtClean="0"/>
              <a:t>Equations for older children factor in weight, height and physical activity level (PAL)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xfrm>
            <a:off x="457200" y="274638"/>
            <a:ext cx="8229600" cy="792162"/>
          </a:xfrm>
        </p:spPr>
        <p:txBody>
          <a:bodyPr/>
          <a:lstStyle/>
          <a:p>
            <a:pPr eaLnBrk="1" hangingPunct="1"/>
            <a:r>
              <a:rPr lang="en-US" sz="3600" smtClean="0"/>
              <a:t>Examples of EER by age and weight</a:t>
            </a:r>
          </a:p>
        </p:txBody>
      </p:sp>
      <p:graphicFrame>
        <p:nvGraphicFramePr>
          <p:cNvPr id="25645" name="Group 45"/>
          <p:cNvGraphicFramePr>
            <a:graphicFrameLocks noGrp="1"/>
          </p:cNvGraphicFramePr>
          <p:nvPr>
            <p:ph type="tbl" idx="1"/>
          </p:nvPr>
        </p:nvGraphicFramePr>
        <p:xfrm>
          <a:off x="457200" y="1066800"/>
          <a:ext cx="8229600" cy="5410200"/>
        </p:xfrm>
        <a:graphic>
          <a:graphicData uri="http://schemas.openxmlformats.org/drawingml/2006/table">
            <a:tbl>
              <a:tblPr/>
              <a:tblGrid>
                <a:gridCol w="2057400"/>
                <a:gridCol w="2057400"/>
                <a:gridCol w="2057400"/>
                <a:gridCol w="2057400"/>
              </a:tblGrid>
              <a:tr h="936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Weight (kg)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Total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Per kg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5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0-3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253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342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431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126</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114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5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4-6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6</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7</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490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579</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668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5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7-12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9</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723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812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901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7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13-35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988</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1166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rPr>
                        <a:t>83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Carbohydrates</a:t>
            </a:r>
          </a:p>
        </p:txBody>
      </p:sp>
      <p:sp>
        <p:nvSpPr>
          <p:cNvPr id="30723" name="Rectangle 3"/>
          <p:cNvSpPr>
            <a:spLocks noGrp="1" noChangeArrowheads="1"/>
          </p:cNvSpPr>
          <p:nvPr>
            <p:ph sz="half" idx="1"/>
          </p:nvPr>
        </p:nvSpPr>
        <p:spPr/>
        <p:txBody>
          <a:bodyPr/>
          <a:lstStyle/>
          <a:p>
            <a:pPr eaLnBrk="1" hangingPunct="1"/>
            <a:r>
              <a:rPr lang="en-US" smtClean="0"/>
              <a:t>Sources</a:t>
            </a:r>
          </a:p>
          <a:p>
            <a:pPr lvl="1" eaLnBrk="1" hangingPunct="1"/>
            <a:r>
              <a:rPr lang="en-US" smtClean="0"/>
              <a:t>Dextrins</a:t>
            </a:r>
          </a:p>
          <a:p>
            <a:pPr lvl="1" eaLnBrk="1" hangingPunct="1"/>
            <a:r>
              <a:rPr lang="en-US" smtClean="0"/>
              <a:t>Maltoses</a:t>
            </a:r>
          </a:p>
          <a:p>
            <a:pPr lvl="1" eaLnBrk="1" hangingPunct="1"/>
            <a:r>
              <a:rPr lang="en-US" smtClean="0"/>
              <a:t>corn syrup solids</a:t>
            </a:r>
          </a:p>
          <a:p>
            <a:pPr lvl="1" eaLnBrk="1" hangingPunct="1"/>
            <a:r>
              <a:rPr lang="en-US" smtClean="0"/>
              <a:t>sucrose</a:t>
            </a:r>
          </a:p>
          <a:p>
            <a:pPr lvl="1" eaLnBrk="1" hangingPunct="1"/>
            <a:r>
              <a:rPr lang="en-US" smtClean="0"/>
              <a:t>lactose</a:t>
            </a:r>
          </a:p>
        </p:txBody>
      </p:sp>
      <p:sp>
        <p:nvSpPr>
          <p:cNvPr id="30724" name="Rectangle 4"/>
          <p:cNvSpPr>
            <a:spLocks noGrp="1" noChangeArrowheads="1"/>
          </p:cNvSpPr>
          <p:nvPr>
            <p:ph sz="half" idx="2"/>
          </p:nvPr>
        </p:nvSpPr>
        <p:spPr/>
        <p:txBody>
          <a:bodyPr/>
          <a:lstStyle/>
          <a:p>
            <a:pPr eaLnBrk="1" hangingPunct="1"/>
            <a:r>
              <a:rPr lang="en-US" smtClean="0"/>
              <a:t>Density</a:t>
            </a:r>
          </a:p>
          <a:p>
            <a:pPr lvl="1" eaLnBrk="1" hangingPunct="1"/>
            <a:r>
              <a:rPr lang="en-US" smtClean="0"/>
              <a:t>40-50% of kcal as CHO</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1026"/>
          <p:cNvPicPr>
            <a:picLocks noChangeAspect="1" noChangeArrowheads="1"/>
          </p:cNvPicPr>
          <p:nvPr/>
        </p:nvPicPr>
        <p:blipFill>
          <a:blip r:embed="rId3" cstate="print"/>
          <a:srcRect/>
          <a:stretch>
            <a:fillRect/>
          </a:stretch>
        </p:blipFill>
        <p:spPr bwMode="auto">
          <a:xfrm>
            <a:off x="533400" y="2076450"/>
            <a:ext cx="8382000" cy="2705100"/>
          </a:xfrm>
          <a:prstGeom prst="rect">
            <a:avLst/>
          </a:prstGeom>
          <a:noFill/>
          <a:ln w="9525">
            <a:noFill/>
            <a:miter lim="800000"/>
            <a:headEnd/>
            <a:tailEnd/>
          </a:ln>
        </p:spPr>
      </p:pic>
      <p:sp>
        <p:nvSpPr>
          <p:cNvPr id="51203" name="Text Box 1027"/>
          <p:cNvSpPr txBox="1">
            <a:spLocks noChangeArrowheads="1"/>
          </p:cNvSpPr>
          <p:nvPr/>
        </p:nvSpPr>
        <p:spPr bwMode="auto">
          <a:xfrm>
            <a:off x="533400" y="685800"/>
            <a:ext cx="7010400" cy="641350"/>
          </a:xfrm>
          <a:prstGeom prst="rect">
            <a:avLst/>
          </a:prstGeom>
          <a:noFill/>
          <a:ln w="9525">
            <a:noFill/>
            <a:miter lim="800000"/>
            <a:headEnd/>
            <a:tailEnd/>
          </a:ln>
        </p:spPr>
        <p:txBody>
          <a:bodyPr>
            <a:spAutoFit/>
          </a:bodyPr>
          <a:lstStyle/>
          <a:p>
            <a:pPr>
              <a:spcBef>
                <a:spcPct val="50000"/>
              </a:spcBef>
            </a:pPr>
            <a:r>
              <a:rPr lang="en-US" sz="3600">
                <a:solidFill>
                  <a:schemeClr val="bg2"/>
                </a:solidFill>
                <a:latin typeface="Arial" charset="0"/>
              </a:rPr>
              <a:t>2002 Carbohydrate DRI</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Public health vs individual</a:t>
            </a:r>
          </a:p>
        </p:txBody>
      </p:sp>
      <p:sp>
        <p:nvSpPr>
          <p:cNvPr id="10243" name="Rectangle 3"/>
          <p:cNvSpPr>
            <a:spLocks noGrp="1" noChangeArrowheads="1"/>
          </p:cNvSpPr>
          <p:nvPr>
            <p:ph idx="1"/>
          </p:nvPr>
        </p:nvSpPr>
        <p:spPr/>
        <p:txBody>
          <a:bodyPr/>
          <a:lstStyle/>
          <a:p>
            <a:pPr eaLnBrk="1" hangingPunct="1">
              <a:lnSpc>
                <a:spcPct val="90000"/>
              </a:lnSpc>
            </a:pPr>
            <a:r>
              <a:rPr lang="en-US" sz="2800" smtClean="0"/>
              <a:t>Prevalence of nutrient deficiencies</a:t>
            </a:r>
          </a:p>
          <a:p>
            <a:pPr eaLnBrk="1" hangingPunct="1">
              <a:lnSpc>
                <a:spcPct val="90000"/>
              </a:lnSpc>
            </a:pPr>
            <a:r>
              <a:rPr lang="en-US" sz="2800" smtClean="0"/>
              <a:t>Balance incidence, burden, and treatment</a:t>
            </a:r>
          </a:p>
          <a:p>
            <a:pPr lvl="1" eaLnBrk="1" hangingPunct="1">
              <a:lnSpc>
                <a:spcPct val="90000"/>
              </a:lnSpc>
            </a:pPr>
            <a:r>
              <a:rPr lang="en-US" smtClean="0"/>
              <a:t>Eg: Vitamin K and hemorrhagic disease of newborn</a:t>
            </a:r>
          </a:p>
          <a:p>
            <a:pPr eaLnBrk="1" hangingPunct="1">
              <a:lnSpc>
                <a:spcPct val="90000"/>
              </a:lnSpc>
            </a:pPr>
            <a:r>
              <a:rPr lang="en-US" sz="2800" smtClean="0"/>
              <a:t>Prevalence and evidence of chronic conditions associated with dietary practices</a:t>
            </a:r>
          </a:p>
          <a:p>
            <a:pPr eaLnBrk="1" hangingPunct="1">
              <a:lnSpc>
                <a:spcPct val="90000"/>
              </a:lnSpc>
            </a:pPr>
            <a:r>
              <a:rPr lang="en-US" sz="2800" smtClean="0"/>
              <a:t>Etiology of nutrient deficiencies and/or chronic conditions</a:t>
            </a:r>
          </a:p>
          <a:p>
            <a:pPr lvl="1" eaLnBrk="1" hangingPunct="1">
              <a:lnSpc>
                <a:spcPct val="90000"/>
              </a:lnSpc>
            </a:pPr>
            <a:r>
              <a:rPr lang="en-US" smtClean="0"/>
              <a:t>Eg: allergy, obesity, anemia, dental caries,…</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mtClean="0"/>
              <a:t>Fats and Fatty Acids</a:t>
            </a:r>
          </a:p>
        </p:txBody>
      </p:sp>
      <p:sp>
        <p:nvSpPr>
          <p:cNvPr id="35843" name="Rectangle 3"/>
          <p:cNvSpPr>
            <a:spLocks noGrp="1" noChangeArrowheads="1"/>
          </p:cNvSpPr>
          <p:nvPr>
            <p:ph sz="half" idx="1"/>
          </p:nvPr>
        </p:nvSpPr>
        <p:spPr/>
        <p:txBody>
          <a:bodyPr rtlCol="0">
            <a:normAutofit lnSpcReduction="10000"/>
          </a:bodyPr>
          <a:lstStyle/>
          <a:p>
            <a:pPr fontAlgn="auto">
              <a:spcAft>
                <a:spcPts val="0"/>
              </a:spcAft>
              <a:buFont typeface="Arial" pitchFamily="34" charset="0"/>
              <a:buChar char="•"/>
              <a:defRPr/>
            </a:pPr>
            <a:r>
              <a:rPr lang="en-US" smtClean="0"/>
              <a:t>Sources</a:t>
            </a:r>
          </a:p>
          <a:p>
            <a:pPr lvl="1" fontAlgn="auto">
              <a:spcAft>
                <a:spcPts val="0"/>
              </a:spcAft>
              <a:buFont typeface="Arial" pitchFamily="34" charset="0"/>
              <a:buChar char="–"/>
              <a:defRPr/>
            </a:pPr>
            <a:r>
              <a:rPr lang="en-US" smtClean="0"/>
              <a:t>Palm olein, soy, coconut, and high oleic sunflower oils (primary source)</a:t>
            </a:r>
          </a:p>
          <a:p>
            <a:pPr lvl="1" fontAlgn="auto">
              <a:spcAft>
                <a:spcPts val="0"/>
              </a:spcAft>
              <a:buFont typeface="Arial" pitchFamily="34" charset="0"/>
              <a:buChar char="–"/>
              <a:defRPr/>
            </a:pPr>
            <a:r>
              <a:rPr lang="en-US" i="1" smtClean="0"/>
              <a:t>Mortierella alpina, Crypthecodinium cohnii</a:t>
            </a:r>
            <a:r>
              <a:rPr lang="en-US" smtClean="0"/>
              <a:t> oils (source of DHA and ARA)</a:t>
            </a:r>
            <a:endParaRPr lang="en-US" i="1" smtClean="0"/>
          </a:p>
        </p:txBody>
      </p:sp>
      <p:sp>
        <p:nvSpPr>
          <p:cNvPr id="35844" name="Rectangle 4"/>
          <p:cNvSpPr>
            <a:spLocks noGrp="1" noChangeArrowheads="1"/>
          </p:cNvSpPr>
          <p:nvPr>
            <p:ph sz="half" idx="2"/>
          </p:nvPr>
        </p:nvSpPr>
        <p:spPr/>
        <p:txBody>
          <a:bodyPr rtlCol="0">
            <a:normAutofit lnSpcReduction="10000"/>
          </a:bodyPr>
          <a:lstStyle/>
          <a:p>
            <a:pPr fontAlgn="auto">
              <a:spcAft>
                <a:spcPts val="0"/>
              </a:spcAft>
              <a:buFont typeface="Arial" pitchFamily="34" charset="0"/>
              <a:buChar char="•"/>
              <a:defRPr/>
            </a:pPr>
            <a:r>
              <a:rPr lang="en-US" smtClean="0"/>
              <a:t>Density</a:t>
            </a:r>
          </a:p>
          <a:p>
            <a:pPr lvl="1" fontAlgn="auto">
              <a:spcAft>
                <a:spcPts val="0"/>
              </a:spcAft>
              <a:buFont typeface="Arial" pitchFamily="34" charset="0"/>
              <a:buChar char="–"/>
              <a:defRPr/>
            </a:pPr>
            <a:r>
              <a:rPr lang="en-US" smtClean="0"/>
              <a:t>Human milk</a:t>
            </a:r>
          </a:p>
          <a:p>
            <a:pPr lvl="2" fontAlgn="auto">
              <a:spcAft>
                <a:spcPts val="0"/>
              </a:spcAft>
              <a:buFont typeface="Arial" pitchFamily="34" charset="0"/>
              <a:buChar char="•"/>
              <a:defRPr/>
            </a:pPr>
            <a:r>
              <a:rPr lang="en-US" smtClean="0"/>
              <a:t>~ 50% of kcals as fat</a:t>
            </a:r>
          </a:p>
          <a:p>
            <a:pPr lvl="2" fontAlgn="auto">
              <a:spcAft>
                <a:spcPts val="0"/>
              </a:spcAft>
              <a:buFont typeface="Arial" pitchFamily="34" charset="0"/>
              <a:buChar char="•"/>
              <a:defRPr/>
            </a:pPr>
            <a:r>
              <a:rPr lang="en-US" smtClean="0"/>
              <a:t> 5% as EFA (mostly linoleic)</a:t>
            </a:r>
          </a:p>
          <a:p>
            <a:pPr lvl="1" fontAlgn="auto">
              <a:spcAft>
                <a:spcPts val="0"/>
              </a:spcAft>
              <a:buFont typeface="Arial" pitchFamily="34" charset="0"/>
              <a:buChar char="–"/>
              <a:defRPr/>
            </a:pPr>
            <a:r>
              <a:rPr lang="en-US" smtClean="0"/>
              <a:t>AAP </a:t>
            </a:r>
          </a:p>
          <a:p>
            <a:pPr lvl="2" fontAlgn="auto">
              <a:spcAft>
                <a:spcPts val="0"/>
              </a:spcAft>
              <a:buFont typeface="Arial" pitchFamily="34" charset="0"/>
              <a:buChar char="•"/>
              <a:defRPr/>
            </a:pPr>
            <a:r>
              <a:rPr lang="en-US" smtClean="0"/>
              <a:t>~3.3 gm fat/100 kcals (30% of kcals) </a:t>
            </a:r>
          </a:p>
          <a:p>
            <a:pPr lvl="2" fontAlgn="auto">
              <a:spcAft>
                <a:spcPts val="0"/>
              </a:spcAft>
              <a:buFont typeface="Arial" pitchFamily="34" charset="0"/>
              <a:buChar char="•"/>
              <a:defRPr/>
            </a:pPr>
            <a:r>
              <a:rPr lang="en-US" smtClean="0"/>
              <a:t>300 mg linoleic acid/100 kcals (2.7% of total kcals)</a:t>
            </a:r>
          </a:p>
          <a:p>
            <a:pPr lvl="1" fontAlgn="auto">
              <a:spcAft>
                <a:spcPts val="0"/>
              </a:spcAft>
              <a:buFont typeface="Arial" pitchFamily="34" charset="0"/>
              <a:buChar char="–"/>
              <a:defRPr/>
            </a:pPr>
            <a:r>
              <a:rPr lang="en-US" smtClean="0"/>
              <a:t>Max 6 gm fat/100 kcals (54%)</a:t>
            </a:r>
          </a:p>
          <a:p>
            <a:pPr fontAlgn="auto">
              <a:spcAft>
                <a:spcPts val="0"/>
              </a:spcAft>
              <a:buFont typeface="Arial" pitchFamily="34" charset="0"/>
              <a:buChar char="•"/>
              <a:defRPr/>
            </a:pPr>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1027"/>
          <p:cNvPicPr>
            <a:picLocks noChangeAspect="1" noChangeArrowheads="1"/>
          </p:cNvPicPr>
          <p:nvPr/>
        </p:nvPicPr>
        <p:blipFill>
          <a:blip r:embed="rId3" cstate="print"/>
          <a:srcRect/>
          <a:stretch>
            <a:fillRect/>
          </a:stretch>
        </p:blipFill>
        <p:spPr bwMode="auto">
          <a:xfrm>
            <a:off x="381000" y="2209800"/>
            <a:ext cx="8229600" cy="2438400"/>
          </a:xfrm>
          <a:prstGeom prst="rect">
            <a:avLst/>
          </a:prstGeom>
          <a:noFill/>
          <a:ln w="9525">
            <a:noFill/>
            <a:miter lim="800000"/>
            <a:headEnd/>
            <a:tailEnd/>
          </a:ln>
        </p:spPr>
      </p:pic>
      <p:sp>
        <p:nvSpPr>
          <p:cNvPr id="52227" name="Text Box 1028"/>
          <p:cNvSpPr txBox="1">
            <a:spLocks noChangeArrowheads="1"/>
          </p:cNvSpPr>
          <p:nvPr/>
        </p:nvSpPr>
        <p:spPr bwMode="auto">
          <a:xfrm>
            <a:off x="533400" y="685800"/>
            <a:ext cx="7010400" cy="641350"/>
          </a:xfrm>
          <a:prstGeom prst="rect">
            <a:avLst/>
          </a:prstGeom>
          <a:noFill/>
          <a:ln w="9525">
            <a:noFill/>
            <a:miter lim="800000"/>
            <a:headEnd/>
            <a:tailEnd/>
          </a:ln>
        </p:spPr>
        <p:txBody>
          <a:bodyPr>
            <a:spAutoFit/>
          </a:bodyPr>
          <a:lstStyle/>
          <a:p>
            <a:pPr>
              <a:spcBef>
                <a:spcPct val="50000"/>
              </a:spcBef>
            </a:pPr>
            <a:r>
              <a:rPr lang="en-US" sz="3600">
                <a:solidFill>
                  <a:schemeClr val="bg2"/>
                </a:solidFill>
                <a:latin typeface="Arial" charset="0"/>
              </a:rPr>
              <a:t>2002 Fat DRI</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1026"/>
          <p:cNvPicPr>
            <a:picLocks noChangeAspect="1" noChangeArrowheads="1"/>
          </p:cNvPicPr>
          <p:nvPr/>
        </p:nvPicPr>
        <p:blipFill>
          <a:blip r:embed="rId3" cstate="print"/>
          <a:srcRect/>
          <a:stretch>
            <a:fillRect/>
          </a:stretch>
        </p:blipFill>
        <p:spPr bwMode="auto">
          <a:xfrm>
            <a:off x="685800" y="2181225"/>
            <a:ext cx="7924800" cy="24955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mtClean="0"/>
              <a:t>Essential Fatty Acids</a:t>
            </a:r>
          </a:p>
        </p:txBody>
      </p:sp>
      <p:sp>
        <p:nvSpPr>
          <p:cNvPr id="55299" name="Rectangle 3"/>
          <p:cNvSpPr>
            <a:spLocks noGrp="1" noChangeArrowheads="1"/>
          </p:cNvSpPr>
          <p:nvPr>
            <p:ph type="body" idx="1"/>
          </p:nvPr>
        </p:nvSpPr>
        <p:spPr/>
        <p:txBody>
          <a:bodyPr/>
          <a:lstStyle/>
          <a:p>
            <a:r>
              <a:rPr lang="en-US" smtClean="0"/>
              <a:t>The American Academy of Pediatrics and the Food and Drug Administration specify that infant formula should contain at least 300 mg of linoleate per 100 kilocalories or 2.7% of total kilocalories as linoleate.  </a:t>
            </a:r>
          </a:p>
          <a:p>
            <a:endParaRPr lang="en-US" smtClean="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p:txBody>
          <a:bodyPr/>
          <a:lstStyle/>
          <a:p>
            <a:r>
              <a:rPr lang="en-US" smtClean="0"/>
              <a:t>LCPUFA</a:t>
            </a:r>
          </a:p>
        </p:txBody>
      </p:sp>
      <p:sp>
        <p:nvSpPr>
          <p:cNvPr id="57347" name="Rectangle 4"/>
          <p:cNvSpPr>
            <a:spLocks noGrp="1" noChangeArrowheads="1"/>
          </p:cNvSpPr>
          <p:nvPr>
            <p:ph type="subTitle" idx="1"/>
          </p:nvPr>
        </p:nvSpPr>
        <p:spPr/>
        <p:txBody>
          <a:bodyPr/>
          <a:lstStyle/>
          <a:p>
            <a:r>
              <a:rPr lang="en-US" smtClean="0"/>
              <a:t>DHA and ARA</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endParaRPr lang="en-US" smtClean="0"/>
          </a:p>
        </p:txBody>
      </p:sp>
      <p:sp>
        <p:nvSpPr>
          <p:cNvPr id="307203" name="Rectangle 3"/>
          <p:cNvSpPr>
            <a:spLocks noGrp="1" noChangeArrowheads="1"/>
          </p:cNvSpPr>
          <p:nvPr>
            <p:ph type="body" idx="1"/>
          </p:nvPr>
        </p:nvSpPr>
        <p:spPr/>
        <p:txBody>
          <a:bodyPr/>
          <a:lstStyle/>
          <a:p>
            <a:r>
              <a:rPr lang="en-US" sz="2800" smtClean="0"/>
              <a:t>DHA represents 10% of total FA in brain grey matter, and 35% in rod and cone membranes of retina</a:t>
            </a:r>
          </a:p>
          <a:p>
            <a:r>
              <a:rPr lang="en-US" sz="2800" smtClean="0"/>
              <a:t>Synthetic ability to convert linolenic acid to DHA present when diet sufficient in w-3 FA (alpha linolenic)</a:t>
            </a:r>
          </a:p>
          <a:p>
            <a:r>
              <a:rPr lang="en-US" sz="2800" smtClean="0"/>
              <a:t>Alterations in visual and neurodevelopmental fx associate with insufficient DHA</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512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5125" name="Rectangle 4"/>
          <p:cNvSpPr>
            <a:spLocks noGrp="1" noChangeArrowheads="1"/>
          </p:cNvSpPr>
          <p:nvPr>
            <p:ph type="title"/>
          </p:nvPr>
        </p:nvSpPr>
        <p:spPr>
          <a:noFill/>
        </p:spPr>
        <p:txBody>
          <a:bodyPr lIns="90488" tIns="44450" rIns="90488" bIns="44450" anchor="b"/>
          <a:lstStyle/>
          <a:p>
            <a:r>
              <a:rPr lang="en-US" smtClean="0"/>
              <a:t>LCPUFA:  Background</a:t>
            </a:r>
          </a:p>
        </p:txBody>
      </p:sp>
      <p:graphicFrame>
        <p:nvGraphicFramePr>
          <p:cNvPr id="5122" name="Object 5">
            <a:hlinkClick r:id="" action="ppaction://ole?verb=0"/>
          </p:cNvPr>
          <p:cNvGraphicFramePr>
            <a:graphicFrameLocks/>
          </p:cNvGraphicFramePr>
          <p:nvPr/>
        </p:nvGraphicFramePr>
        <p:xfrm>
          <a:off x="831850" y="1755775"/>
          <a:ext cx="8382000" cy="4862513"/>
        </p:xfrm>
        <a:graphic>
          <a:graphicData uri="http://schemas.openxmlformats.org/presentationml/2006/ole">
            <p:oleObj spid="_x0000_s53250" name="Document" r:id="rId4" imgW="8380080" imgH="4860720" progId="Word.Document.8">
              <p:embed/>
            </p:oleObj>
          </a:graphicData>
        </a:graphic>
      </p:graphicFrame>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58371"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58372" name="Rectangle 4"/>
          <p:cNvSpPr>
            <a:spLocks noGrp="1" noChangeArrowheads="1"/>
          </p:cNvSpPr>
          <p:nvPr>
            <p:ph type="title"/>
          </p:nvPr>
        </p:nvSpPr>
        <p:spPr>
          <a:noFill/>
        </p:spPr>
        <p:txBody>
          <a:bodyPr lIns="90488" tIns="44450" rIns="90488" bIns="44450" anchor="b"/>
          <a:lstStyle/>
          <a:p>
            <a:r>
              <a:rPr lang="en-US" smtClean="0"/>
              <a:t>LCPUFA:  Background</a:t>
            </a:r>
          </a:p>
        </p:txBody>
      </p:sp>
      <p:sp>
        <p:nvSpPr>
          <p:cNvPr id="58373" name="Rectangle 5"/>
          <p:cNvSpPr>
            <a:spLocks noGrp="1" noChangeArrowheads="1"/>
          </p:cNvSpPr>
          <p:nvPr>
            <p:ph type="body" idx="1"/>
          </p:nvPr>
        </p:nvSpPr>
        <p:spPr>
          <a:noFill/>
        </p:spPr>
        <p:txBody>
          <a:bodyPr lIns="90488" tIns="44450" rIns="90488" bIns="44450"/>
          <a:lstStyle/>
          <a:p>
            <a:r>
              <a:rPr lang="en-US" sz="2800" smtClean="0"/>
              <a:t>Ability to synthesize 20 C FA from 18 C FA is limited.  </a:t>
            </a:r>
          </a:p>
          <a:p>
            <a:r>
              <a:rPr lang="en-US" sz="2800" smtClean="0"/>
              <a:t>n-3 and n-6 fatty acids compete for enzymes required for elongation and desaturation</a:t>
            </a:r>
          </a:p>
          <a:p>
            <a:r>
              <a:rPr lang="en-US" sz="2800" smtClean="0"/>
              <a:t>Human milk reflects maternal diet, provides AA, EPA and DHA</a:t>
            </a:r>
          </a:p>
          <a:p>
            <a:r>
              <a:rPr lang="en-US" sz="2800" smtClean="0"/>
              <a:t>n-3 important for neurodevelopment, high levels of DHA in neurological tissues</a:t>
            </a:r>
          </a:p>
          <a:p>
            <a:r>
              <a:rPr lang="en-US" sz="2800" smtClean="0"/>
              <a:t>n-6 associated with growth &amp; skin integrity</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r>
              <a:rPr lang="en-US" sz="3200" smtClean="0"/>
              <a:t>Formula Supplemented with DHA &amp; ARA:  A Critical Review of the Research</a:t>
            </a:r>
            <a:r>
              <a:rPr lang="en-US" sz="3600" smtClean="0"/>
              <a:t> </a:t>
            </a:r>
            <a:r>
              <a:rPr lang="en-US" sz="3200" smtClean="0"/>
              <a:t>(Wright et al, 2006)</a:t>
            </a:r>
          </a:p>
        </p:txBody>
      </p:sp>
      <p:sp>
        <p:nvSpPr>
          <p:cNvPr id="63491" name="Rectangle 3"/>
          <p:cNvSpPr>
            <a:spLocks noGrp="1" noChangeArrowheads="1"/>
          </p:cNvSpPr>
          <p:nvPr>
            <p:ph type="body" idx="1"/>
          </p:nvPr>
        </p:nvSpPr>
        <p:spPr/>
        <p:txBody>
          <a:bodyPr/>
          <a:lstStyle/>
          <a:p>
            <a:r>
              <a:rPr lang="en-US" smtClean="0"/>
              <a:t>10 RCTs from 1997-2003 of variable quality</a:t>
            </a:r>
          </a:p>
          <a:p>
            <a:r>
              <a:rPr lang="en-US" smtClean="0"/>
              <a:t>Considered the strength of each study by looking at indices of research quality.</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Wright et al, cont.</a:t>
            </a:r>
          </a:p>
        </p:txBody>
      </p:sp>
      <p:sp>
        <p:nvSpPr>
          <p:cNvPr id="65539" name="Rectangle 3"/>
          <p:cNvSpPr>
            <a:spLocks noGrp="1" noChangeArrowheads="1"/>
          </p:cNvSpPr>
          <p:nvPr>
            <p:ph type="body" idx="1"/>
          </p:nvPr>
        </p:nvSpPr>
        <p:spPr/>
        <p:txBody>
          <a:bodyPr/>
          <a:lstStyle/>
          <a:p>
            <a:r>
              <a:rPr lang="en-US" smtClean="0"/>
              <a:t>Vision (6 trials)</a:t>
            </a:r>
          </a:p>
          <a:p>
            <a:pPr lvl="1"/>
            <a:r>
              <a:rPr lang="en-US" smtClean="0"/>
              <a:t>2 found better visual function with LCPUFA , 4 did not</a:t>
            </a:r>
          </a:p>
          <a:p>
            <a:r>
              <a:rPr lang="en-US" smtClean="0"/>
              <a:t>Neurodevelopment </a:t>
            </a:r>
          </a:p>
          <a:p>
            <a:pPr lvl="1"/>
            <a:r>
              <a:rPr lang="en-US" smtClean="0"/>
              <a:t>1 of 4 found positive results on Bayley Scales of Infant Development II</a:t>
            </a:r>
          </a:p>
          <a:p>
            <a:pPr lvl="1"/>
            <a:r>
              <a:rPr lang="en-US" smtClean="0"/>
              <a:t>2 of 5 found positive information processing/IQ/cognitive effects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1940’s</a:t>
            </a:r>
          </a:p>
        </p:txBody>
      </p:sp>
      <p:sp>
        <p:nvSpPr>
          <p:cNvPr id="11267" name="Content Placeholder 2"/>
          <p:cNvSpPr>
            <a:spLocks noGrp="1"/>
          </p:cNvSpPr>
          <p:nvPr>
            <p:ph idx="1"/>
          </p:nvPr>
        </p:nvSpPr>
        <p:spPr>
          <a:xfrm>
            <a:off x="457200" y="1646238"/>
            <a:ext cx="8229600" cy="4525962"/>
          </a:xfrm>
        </p:spPr>
        <p:txBody>
          <a:bodyPr/>
          <a:lstStyle/>
          <a:p>
            <a:pPr eaLnBrk="1" hangingPunct="1"/>
            <a:r>
              <a:rPr lang="en-US" smtClean="0"/>
              <a:t>Rickets (D)</a:t>
            </a:r>
          </a:p>
          <a:p>
            <a:pPr eaLnBrk="1" hangingPunct="1"/>
            <a:r>
              <a:rPr lang="en-US" smtClean="0"/>
              <a:t>Pellagra (Niacin)</a:t>
            </a:r>
          </a:p>
          <a:p>
            <a:pPr eaLnBrk="1" hangingPunct="1"/>
            <a:r>
              <a:rPr lang="en-US" smtClean="0"/>
              <a:t>Scurvy (C)</a:t>
            </a:r>
          </a:p>
          <a:p>
            <a:pPr eaLnBrk="1" hangingPunct="1"/>
            <a:r>
              <a:rPr lang="en-US" smtClean="0"/>
              <a:t>Beriberi (Thiamin)</a:t>
            </a:r>
          </a:p>
          <a:p>
            <a:pPr eaLnBrk="1" hangingPunct="1"/>
            <a:r>
              <a:rPr lang="en-US" smtClean="0"/>
              <a:t>Xeropthalmia (A)</a:t>
            </a:r>
          </a:p>
          <a:p>
            <a:pPr eaLnBrk="1" hangingPunct="1"/>
            <a:r>
              <a:rPr lang="en-US" smtClean="0"/>
              <a:t>Goiter (Iodine)</a:t>
            </a:r>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buFontTx/>
              <a:buNone/>
            </a:pPr>
            <a:endParaRPr lang="en-US" smtClean="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mtClean="0"/>
              <a:t>Wright et al, cont.</a:t>
            </a:r>
          </a:p>
        </p:txBody>
      </p:sp>
      <p:sp>
        <p:nvSpPr>
          <p:cNvPr id="64515" name="Rectangle 3"/>
          <p:cNvSpPr>
            <a:spLocks noGrp="1" noChangeArrowheads="1"/>
          </p:cNvSpPr>
          <p:nvPr>
            <p:ph type="body" idx="1"/>
          </p:nvPr>
        </p:nvSpPr>
        <p:spPr/>
        <p:txBody>
          <a:bodyPr/>
          <a:lstStyle/>
          <a:p>
            <a:r>
              <a:rPr lang="en-US" sz="2800" smtClean="0"/>
              <a:t>Growth (7 studies)</a:t>
            </a:r>
          </a:p>
          <a:p>
            <a:pPr lvl="1"/>
            <a:r>
              <a:rPr lang="en-US" sz="2400" smtClean="0"/>
              <a:t>no differences in weight, length, OFC</a:t>
            </a:r>
          </a:p>
          <a:p>
            <a:r>
              <a:rPr lang="en-US" sz="2800" smtClean="0"/>
              <a:t>FA in blood (7 studies) </a:t>
            </a:r>
          </a:p>
          <a:p>
            <a:pPr lvl="1"/>
            <a:r>
              <a:rPr lang="en-US" sz="2400" smtClean="0"/>
              <a:t>DHA &amp; ARA higher with supplementation</a:t>
            </a:r>
          </a:p>
          <a:p>
            <a:pPr lvl="1"/>
            <a:r>
              <a:rPr lang="en-US" sz="2400" smtClean="0"/>
              <a:t>those supplemented with only DHA had lower levels of ARA than those on standard formula</a:t>
            </a:r>
          </a:p>
          <a:p>
            <a:pPr lvl="1"/>
            <a:r>
              <a:rPr lang="en-US" sz="2400" smtClean="0"/>
              <a:t>Supplementation with LCPUFA for only 17 weeks lead to higher EFA levels at 1 year of age</a:t>
            </a:r>
          </a:p>
          <a:p>
            <a:pPr>
              <a:buFontTx/>
              <a:buNone/>
            </a:pPr>
            <a:endParaRPr lang="en-US" sz="2800" smtClean="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smtClean="0"/>
              <a:t>Wright et al, cont</a:t>
            </a:r>
          </a:p>
        </p:txBody>
      </p:sp>
      <p:sp>
        <p:nvSpPr>
          <p:cNvPr id="66563" name="Rectangle 3"/>
          <p:cNvSpPr>
            <a:spLocks noGrp="1" noChangeArrowheads="1"/>
          </p:cNvSpPr>
          <p:nvPr>
            <p:ph type="body" idx="1"/>
          </p:nvPr>
        </p:nvSpPr>
        <p:spPr/>
        <p:txBody>
          <a:bodyPr/>
          <a:lstStyle/>
          <a:p>
            <a:r>
              <a:rPr lang="en-US" smtClean="0"/>
              <a:t>Conclusions</a:t>
            </a:r>
          </a:p>
          <a:p>
            <a:pPr lvl="1"/>
            <a:r>
              <a:rPr lang="en-US" smtClean="0"/>
              <a:t>No detrimental effects found</a:t>
            </a:r>
          </a:p>
          <a:p>
            <a:pPr lvl="1"/>
            <a:r>
              <a:rPr lang="en-US" smtClean="0"/>
              <a:t>Possibly a small improvement in visual acuity, but significance of this small effect in global development is questionable</a:t>
            </a:r>
          </a:p>
          <a:p>
            <a:pPr lvl="1"/>
            <a:r>
              <a:rPr lang="en-US" smtClean="0"/>
              <a:t>“thoughtful consideration is advised before recommending more expensive formula for term infants.”</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609600" y="609600"/>
            <a:ext cx="7772400" cy="1143000"/>
          </a:xfrm>
        </p:spPr>
        <p:txBody>
          <a:bodyPr/>
          <a:lstStyle/>
          <a:p>
            <a:r>
              <a:rPr lang="en-US" sz="2000" smtClean="0"/>
              <a:t>Omega-3 FA and Neural Development to 2 years of Age: Do we Know enough for Dietary Recommendations: Innis JPGN 48:S16-24:2009</a:t>
            </a:r>
          </a:p>
        </p:txBody>
      </p:sp>
      <p:sp>
        <p:nvSpPr>
          <p:cNvPr id="306179" name="Rectangle 3"/>
          <p:cNvSpPr>
            <a:spLocks noGrp="1" noChangeArrowheads="1"/>
          </p:cNvSpPr>
          <p:nvPr>
            <p:ph type="body" idx="1"/>
          </p:nvPr>
        </p:nvSpPr>
        <p:spPr/>
        <p:txBody>
          <a:bodyPr/>
          <a:lstStyle/>
          <a:p>
            <a:pPr>
              <a:lnSpc>
                <a:spcPct val="90000"/>
              </a:lnSpc>
            </a:pPr>
            <a:r>
              <a:rPr lang="en-US" smtClean="0"/>
              <a:t>Estimated requirement and variability among individuals necessary to set DRI</a:t>
            </a:r>
          </a:p>
          <a:p>
            <a:pPr>
              <a:lnSpc>
                <a:spcPct val="90000"/>
              </a:lnSpc>
            </a:pPr>
            <a:r>
              <a:rPr lang="en-US" smtClean="0"/>
              <a:t>Dietary recommendations affect food supply and supplements and are used in labeling</a:t>
            </a:r>
          </a:p>
          <a:p>
            <a:pPr>
              <a:lnSpc>
                <a:spcPct val="90000"/>
              </a:lnSpc>
            </a:pPr>
            <a:r>
              <a:rPr lang="en-US" smtClean="0"/>
              <a:t>When scientific information is incomplete, consideration must be given  to implications of recommendations 	</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sz="2000" smtClean="0"/>
              <a:t>Omega-3 FA and Neural Development to 2 years of Age: Do we Know enough for Dietary Recommendations: Innis JPGN 48:S16-24:2009</a:t>
            </a:r>
          </a:p>
        </p:txBody>
      </p:sp>
      <p:sp>
        <p:nvSpPr>
          <p:cNvPr id="312323" name="Rectangle 3"/>
          <p:cNvSpPr>
            <a:spLocks noGrp="1" noChangeArrowheads="1"/>
          </p:cNvSpPr>
          <p:nvPr>
            <p:ph type="body" idx="1"/>
          </p:nvPr>
        </p:nvSpPr>
        <p:spPr/>
        <p:txBody>
          <a:bodyPr/>
          <a:lstStyle/>
          <a:p>
            <a:pPr>
              <a:lnSpc>
                <a:spcPct val="90000"/>
              </a:lnSpc>
            </a:pPr>
            <a:r>
              <a:rPr lang="en-US" sz="2000" smtClean="0"/>
              <a:t>“ While there is no doubt that DHA is critical for the developing brain, western diets poor in w-3 FA and rich in w-6 FA are becoming increasingly implicated in contributing to risk of poor neurodevelopment and function…..The w-3 FAs are clearly essential nutrients, suggesting that dietary recommendations, such as AI, to minimize risk of poor CNS development can be justified, and are consistent with a philosophy of dietary advice that promotes optimal child development and health. However, because dietary recommendations often promulgate changes in the food supply and supplement use…..premature recommendations based on incomplete science that focus on individual nutrients rather than dietary practices such as breastfeeding and foods such as fish rich in DHA are not necessarily in the best public interest”</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Protein</a:t>
            </a:r>
            <a:endParaRPr lang="en-US" dirty="0"/>
          </a:p>
        </p:txBody>
      </p:sp>
      <p:sp>
        <p:nvSpPr>
          <p:cNvPr id="7" name="Content Placeholder 6"/>
          <p:cNvSpPr>
            <a:spLocks noGrp="1"/>
          </p:cNvSpPr>
          <p:nvPr>
            <p:ph sz="half" idx="2"/>
          </p:nvPr>
        </p:nvSpPr>
        <p:spPr>
          <a:xfrm>
            <a:off x="3505200" y="1600200"/>
            <a:ext cx="5181600" cy="4525963"/>
          </a:xfrm>
        </p:spPr>
        <p:txBody>
          <a:bodyPr>
            <a:normAutofit fontScale="92500" lnSpcReduction="10000"/>
          </a:bodyPr>
          <a:lstStyle/>
          <a:p>
            <a:r>
              <a:rPr lang="en-US" dirty="0" smtClean="0"/>
              <a:t>Protein is needed for</a:t>
            </a:r>
          </a:p>
          <a:p>
            <a:pPr lvl="1"/>
            <a:r>
              <a:rPr lang="en-US" dirty="0" smtClean="0"/>
              <a:t>Tissue replacement</a:t>
            </a:r>
          </a:p>
          <a:p>
            <a:pPr lvl="1"/>
            <a:r>
              <a:rPr lang="en-US" dirty="0" smtClean="0"/>
              <a:t>Deposition of lean body mass</a:t>
            </a:r>
          </a:p>
          <a:p>
            <a:pPr lvl="1"/>
            <a:r>
              <a:rPr lang="en-US" dirty="0" smtClean="0"/>
              <a:t>growth</a:t>
            </a:r>
          </a:p>
          <a:p>
            <a:r>
              <a:rPr lang="en-US" dirty="0" smtClean="0"/>
              <a:t>Protein needs during rapid growth of infants higher than adults or older children</a:t>
            </a:r>
          </a:p>
          <a:p>
            <a:r>
              <a:rPr lang="en-US" dirty="0" smtClean="0"/>
              <a:t>Recommendations based on composition of human milk with assumption of 100% efficiency of utilization</a:t>
            </a:r>
            <a:endParaRPr lang="en-US" dirty="0"/>
          </a:p>
        </p:txBody>
      </p:sp>
      <p:sp>
        <p:nvSpPr>
          <p:cNvPr id="6" name="Content Placeholder 5"/>
          <p:cNvSpPr>
            <a:spLocks noGrp="1"/>
          </p:cNvSpPr>
          <p:nvPr>
            <p:ph sz="half" idx="1"/>
          </p:nvPr>
        </p:nvSpPr>
        <p:spPr/>
        <p:txBody>
          <a:bodyP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mtClean="0"/>
              <a:t>Protein</a:t>
            </a:r>
          </a:p>
        </p:txBody>
      </p:sp>
      <p:sp>
        <p:nvSpPr>
          <p:cNvPr id="49155" name="Rectangle 3"/>
          <p:cNvSpPr>
            <a:spLocks noGrp="1" noChangeArrowheads="1"/>
          </p:cNvSpPr>
          <p:nvPr>
            <p:ph type="body" idx="1"/>
          </p:nvPr>
        </p:nvSpPr>
        <p:spPr/>
        <p:txBody>
          <a:bodyPr/>
          <a:lstStyle/>
          <a:p>
            <a:r>
              <a:rPr lang="en-US" smtClean="0"/>
              <a:t>Increases in body protein are estimated to average about 3.5 g/day for the first 4 months, and 3.1 g/day for the next 8 months.   </a:t>
            </a:r>
          </a:p>
          <a:p>
            <a:r>
              <a:rPr lang="en-US" smtClean="0"/>
              <a:t>The body content of protein increases from about 11.0% to 15.0% over the first year</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Protein: Amino Acids</a:t>
            </a:r>
            <a:endParaRPr lang="en-US" dirty="0"/>
          </a:p>
        </p:txBody>
      </p:sp>
      <p:sp>
        <p:nvSpPr>
          <p:cNvPr id="3" name="Content Placeholder 2"/>
          <p:cNvSpPr>
            <a:spLocks noGrp="1"/>
          </p:cNvSpPr>
          <p:nvPr>
            <p:ph idx="1"/>
          </p:nvPr>
        </p:nvSpPr>
        <p:spPr/>
        <p:txBody>
          <a:bodyPr/>
          <a:lstStyle/>
          <a:p>
            <a:r>
              <a:rPr lang="en-US" dirty="0" smtClean="0"/>
              <a:t>Require higher percentage of total amino acids as essential amino acids</a:t>
            </a:r>
          </a:p>
          <a:p>
            <a:r>
              <a:rPr lang="en-US" dirty="0" smtClean="0"/>
              <a:t>Conditional essential amino acids</a:t>
            </a:r>
          </a:p>
          <a:p>
            <a:pPr lvl="1"/>
            <a:r>
              <a:rPr lang="en-US" dirty="0" err="1" smtClean="0"/>
              <a:t>Histidine</a:t>
            </a:r>
            <a:r>
              <a:rPr lang="en-US" dirty="0" smtClean="0"/>
              <a:t> (infant </a:t>
            </a:r>
            <a:r>
              <a:rPr lang="en-US" dirty="0" err="1" smtClean="0"/>
              <a:t>vs</a:t>
            </a:r>
            <a:r>
              <a:rPr lang="en-US" dirty="0" smtClean="0"/>
              <a:t> adult needs)</a:t>
            </a:r>
          </a:p>
          <a:p>
            <a:pPr lvl="1"/>
            <a:r>
              <a:rPr lang="en-US" dirty="0" smtClean="0"/>
              <a:t>Tyrosine, </a:t>
            </a:r>
            <a:r>
              <a:rPr lang="en-US" dirty="0" err="1" smtClean="0"/>
              <a:t>cystine</a:t>
            </a:r>
            <a:r>
              <a:rPr lang="en-US" dirty="0" smtClean="0"/>
              <a:t>, and </a:t>
            </a:r>
            <a:r>
              <a:rPr lang="en-US" dirty="0" err="1" smtClean="0"/>
              <a:t>taurine</a:t>
            </a:r>
            <a:r>
              <a:rPr lang="en-US" dirty="0" smtClean="0"/>
              <a:t> (premature infants)</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1026"/>
          <p:cNvSpPr txBox="1">
            <a:spLocks noChangeArrowheads="1"/>
          </p:cNvSpPr>
          <p:nvPr/>
        </p:nvSpPr>
        <p:spPr bwMode="auto">
          <a:xfrm>
            <a:off x="533400" y="685800"/>
            <a:ext cx="7010400" cy="641350"/>
          </a:xfrm>
          <a:prstGeom prst="rect">
            <a:avLst/>
          </a:prstGeom>
          <a:noFill/>
          <a:ln w="9525">
            <a:noFill/>
            <a:miter lim="800000"/>
            <a:headEnd/>
            <a:tailEnd/>
          </a:ln>
        </p:spPr>
        <p:txBody>
          <a:bodyPr>
            <a:spAutoFit/>
          </a:bodyPr>
          <a:lstStyle/>
          <a:p>
            <a:pPr>
              <a:spcBef>
                <a:spcPct val="50000"/>
              </a:spcBef>
            </a:pPr>
            <a:r>
              <a:rPr lang="en-US" sz="3600">
                <a:solidFill>
                  <a:schemeClr val="bg2"/>
                </a:solidFill>
                <a:latin typeface="Arial" charset="0"/>
              </a:rPr>
              <a:t>2002 Protein DRI</a:t>
            </a:r>
          </a:p>
        </p:txBody>
      </p:sp>
      <p:pic>
        <p:nvPicPr>
          <p:cNvPr id="50179" name="Picture 1028"/>
          <p:cNvPicPr>
            <a:picLocks noChangeAspect="1" noChangeArrowheads="1"/>
          </p:cNvPicPr>
          <p:nvPr/>
        </p:nvPicPr>
        <p:blipFill>
          <a:blip r:embed="rId3" cstate="print"/>
          <a:srcRect/>
          <a:stretch>
            <a:fillRect/>
          </a:stretch>
        </p:blipFill>
        <p:spPr bwMode="auto">
          <a:xfrm>
            <a:off x="304800" y="1743075"/>
            <a:ext cx="8686800" cy="33718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mtClean="0"/>
              <a:t>Protein content of  milks</a:t>
            </a:r>
          </a:p>
        </p:txBody>
      </p:sp>
      <p:sp>
        <p:nvSpPr>
          <p:cNvPr id="30723" name="Rectangle 3"/>
          <p:cNvSpPr>
            <a:spLocks noGrp="1" noChangeArrowheads="1"/>
          </p:cNvSpPr>
          <p:nvPr>
            <p:ph idx="1"/>
          </p:nvPr>
        </p:nvSpPr>
        <p:spPr/>
        <p:txBody>
          <a:bodyPr/>
          <a:lstStyle/>
          <a:p>
            <a:r>
              <a:rPr lang="en-US" smtClean="0"/>
              <a:t>Food			Pro (gm/oz)	</a:t>
            </a:r>
          </a:p>
          <a:p>
            <a:r>
              <a:rPr lang="en-US" smtClean="0"/>
              <a:t>Human milk			0.3	</a:t>
            </a:r>
          </a:p>
          <a:p>
            <a:r>
              <a:rPr lang="en-US" smtClean="0"/>
              <a:t>Infant formulas		0.5	</a:t>
            </a:r>
          </a:p>
          <a:p>
            <a:r>
              <a:rPr lang="en-US" smtClean="0"/>
              <a:t>Infant soy formulas	0.5	</a:t>
            </a:r>
          </a:p>
          <a:p>
            <a:r>
              <a:rPr lang="en-US" smtClean="0"/>
              <a:t>Homogenized milk	1.0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t>Distribution: Protein/CHO/Fat</a:t>
            </a:r>
          </a:p>
        </p:txBody>
      </p:sp>
      <p:graphicFrame>
        <p:nvGraphicFramePr>
          <p:cNvPr id="4" name="Content Placeholder 3"/>
          <p:cNvGraphicFramePr>
            <a:graphicFrameLocks noGrp="1"/>
          </p:cNvGraphicFramePr>
          <p:nvPr>
            <p:ph idx="1"/>
          </p:nvPr>
        </p:nvGraphicFramePr>
        <p:xfrm>
          <a:off x="457200" y="1600200"/>
          <a:ext cx="8229601" cy="1656080"/>
        </p:xfrm>
        <a:graphic>
          <a:graphicData uri="http://schemas.openxmlformats.org/drawingml/2006/table">
            <a:tbl>
              <a:tblPr firstRow="1" bandRow="1">
                <a:tableStyleId>{5C22544A-7EE6-4342-B048-85BDC9FD1C3A}</a:tableStyleId>
              </a:tblPr>
              <a:tblGrid>
                <a:gridCol w="1452284"/>
                <a:gridCol w="2259103"/>
                <a:gridCol w="4518214"/>
              </a:tblGrid>
              <a:tr h="370840">
                <a:tc>
                  <a:txBody>
                    <a:bodyPr/>
                    <a:lstStyle/>
                    <a:p>
                      <a:r>
                        <a:rPr lang="en-US" dirty="0" smtClean="0"/>
                        <a:t>Age</a:t>
                      </a:r>
                      <a:endParaRPr lang="en-US" dirty="0"/>
                    </a:p>
                  </a:txBody>
                  <a:tcPr marL="96820" marR="96820"/>
                </a:tc>
                <a:tc>
                  <a:txBody>
                    <a:bodyPr/>
                    <a:lstStyle/>
                    <a:p>
                      <a:r>
                        <a:rPr lang="en-US" dirty="0" smtClean="0"/>
                        <a:t>g/d  Protein/CHO</a:t>
                      </a:r>
                      <a:endParaRPr lang="en-US" dirty="0"/>
                    </a:p>
                  </a:txBody>
                  <a:tcPr marL="96820" marR="96820"/>
                </a:tc>
                <a:tc>
                  <a:txBody>
                    <a:bodyPr/>
                    <a:lstStyle/>
                    <a:p>
                      <a:r>
                        <a:rPr lang="en-US" dirty="0" smtClean="0"/>
                        <a:t>AMDR protein/CHO/Fat</a:t>
                      </a:r>
                      <a:endParaRPr lang="en-US" dirty="0"/>
                    </a:p>
                  </a:txBody>
                  <a:tcPr marL="96820" marR="96820"/>
                </a:tc>
              </a:tr>
              <a:tr h="543560">
                <a:tc>
                  <a:txBody>
                    <a:bodyPr/>
                    <a:lstStyle/>
                    <a:p>
                      <a:r>
                        <a:rPr lang="en-US" dirty="0" smtClean="0"/>
                        <a:t>Infant</a:t>
                      </a:r>
                      <a:endParaRPr lang="en-US" dirty="0"/>
                    </a:p>
                  </a:txBody>
                  <a:tcPr marL="96820" marR="96820"/>
                </a:tc>
                <a:tc>
                  <a:txBody>
                    <a:bodyPr/>
                    <a:lstStyle/>
                    <a:p>
                      <a:r>
                        <a:rPr lang="en-US" dirty="0" smtClean="0"/>
                        <a:t>9.1-11/60-95</a:t>
                      </a:r>
                      <a:endParaRPr lang="en-US" dirty="0"/>
                    </a:p>
                  </a:txBody>
                  <a:tcPr marL="96820" marR="96820"/>
                </a:tc>
                <a:tc>
                  <a:txBody>
                    <a:bodyPr/>
                    <a:lstStyle/>
                    <a:p>
                      <a:endParaRPr lang="en-US"/>
                    </a:p>
                  </a:txBody>
                  <a:tcPr marL="96820" marR="96820"/>
                </a:tc>
              </a:tr>
              <a:tr h="370840">
                <a:tc>
                  <a:txBody>
                    <a:bodyPr/>
                    <a:lstStyle/>
                    <a:p>
                      <a:r>
                        <a:rPr lang="en-US" dirty="0" smtClean="0"/>
                        <a:t>1-3</a:t>
                      </a:r>
                      <a:endParaRPr lang="en-US" dirty="0"/>
                    </a:p>
                  </a:txBody>
                  <a:tcPr marL="96820" marR="96820"/>
                </a:tc>
                <a:tc>
                  <a:txBody>
                    <a:bodyPr/>
                    <a:lstStyle/>
                    <a:p>
                      <a:r>
                        <a:rPr lang="en-US" dirty="0" smtClean="0"/>
                        <a:t>13/130</a:t>
                      </a:r>
                      <a:endParaRPr lang="en-US" dirty="0"/>
                    </a:p>
                  </a:txBody>
                  <a:tcPr marL="96820" marR="96820"/>
                </a:tc>
                <a:tc>
                  <a:txBody>
                    <a:bodyPr/>
                    <a:lstStyle/>
                    <a:p>
                      <a:r>
                        <a:rPr lang="en-US" dirty="0" smtClean="0"/>
                        <a:t>5-20/45-65/30-40</a:t>
                      </a:r>
                      <a:endParaRPr lang="en-US" dirty="0"/>
                    </a:p>
                  </a:txBody>
                  <a:tcPr marL="96820" marR="96820"/>
                </a:tc>
              </a:tr>
              <a:tr h="370840">
                <a:tc>
                  <a:txBody>
                    <a:bodyPr/>
                    <a:lstStyle/>
                    <a:p>
                      <a:r>
                        <a:rPr lang="en-US" dirty="0" smtClean="0"/>
                        <a:t>4-8</a:t>
                      </a:r>
                      <a:endParaRPr lang="en-US" dirty="0"/>
                    </a:p>
                  </a:txBody>
                  <a:tcPr marL="96820" marR="96820"/>
                </a:tc>
                <a:tc>
                  <a:txBody>
                    <a:bodyPr/>
                    <a:lstStyle/>
                    <a:p>
                      <a:r>
                        <a:rPr lang="en-US" dirty="0" smtClean="0"/>
                        <a:t>19/130</a:t>
                      </a:r>
                      <a:endParaRPr lang="en-US" dirty="0"/>
                    </a:p>
                  </a:txBody>
                  <a:tcPr marL="96820" marR="96820"/>
                </a:tc>
                <a:tc>
                  <a:txBody>
                    <a:bodyPr/>
                    <a:lstStyle/>
                    <a:p>
                      <a:r>
                        <a:rPr lang="en-US" dirty="0" smtClean="0"/>
                        <a:t>10-30/45-65/25-35</a:t>
                      </a:r>
                      <a:endParaRPr lang="en-US" dirty="0"/>
                    </a:p>
                  </a:txBody>
                  <a:tcPr marL="96820" marR="9682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rtlCol="0">
            <a:normAutofit fontScale="90000"/>
          </a:bodyPr>
          <a:lstStyle/>
          <a:p>
            <a:pPr eaLnBrk="1" fontAlgn="auto" hangingPunct="1">
              <a:spcAft>
                <a:spcPts val="0"/>
              </a:spcAft>
              <a:defRPr/>
            </a:pPr>
            <a:r>
              <a:rPr lang="en-US" smtClean="0"/>
              <a:t>United Nations 5</a:t>
            </a:r>
            <a:r>
              <a:rPr lang="en-US" baseline="30000" smtClean="0"/>
              <a:t>th</a:t>
            </a:r>
            <a:r>
              <a:rPr lang="en-US" smtClean="0"/>
              <a:t> report on World Nutrition: March 2004</a:t>
            </a:r>
          </a:p>
        </p:txBody>
      </p:sp>
      <p:graphicFrame>
        <p:nvGraphicFramePr>
          <p:cNvPr id="4" name="Content Placeholder 3"/>
          <p:cNvGraphicFramePr>
            <a:graphicFrameLocks noGrp="1"/>
          </p:cNvGraphicFramePr>
          <p:nvPr>
            <p:ph sz="half" idx="1"/>
          </p:nvPr>
        </p:nvGraphicFramePr>
        <p:xfrm>
          <a:off x="457200" y="1600200"/>
          <a:ext cx="4038600" cy="1651000"/>
        </p:xfrm>
        <a:graphic>
          <a:graphicData uri="http://schemas.openxmlformats.org/drawingml/2006/table">
            <a:tbl>
              <a:tblPr firstRow="1" bandRow="1">
                <a:tableStyleId>{5C22544A-7EE6-4342-B048-85BDC9FD1C3A}</a:tableStyleId>
              </a:tblPr>
              <a:tblGrid>
                <a:gridCol w="1346200"/>
                <a:gridCol w="1346200"/>
                <a:gridCol w="1346200"/>
              </a:tblGrid>
              <a:tr h="370840">
                <a:tc>
                  <a:txBody>
                    <a:bodyPr/>
                    <a:lstStyle/>
                    <a:p>
                      <a:r>
                        <a:rPr lang="en-US" dirty="0" smtClean="0"/>
                        <a:t>Prevalence (%)</a:t>
                      </a:r>
                      <a:endParaRPr lang="en-US" dirty="0"/>
                    </a:p>
                  </a:txBody>
                  <a:tcPr marL="47513" marR="47513"/>
                </a:tc>
                <a:tc>
                  <a:txBody>
                    <a:bodyPr/>
                    <a:lstStyle/>
                    <a:p>
                      <a:r>
                        <a:rPr lang="en-US" dirty="0" smtClean="0"/>
                        <a:t>1990</a:t>
                      </a:r>
                      <a:endParaRPr lang="en-US" dirty="0"/>
                    </a:p>
                  </a:txBody>
                  <a:tcPr marL="47513" marR="47513"/>
                </a:tc>
                <a:tc>
                  <a:txBody>
                    <a:bodyPr/>
                    <a:lstStyle/>
                    <a:p>
                      <a:r>
                        <a:rPr lang="en-US" dirty="0" smtClean="0"/>
                        <a:t>2005</a:t>
                      </a:r>
                      <a:endParaRPr lang="en-US" dirty="0"/>
                    </a:p>
                  </a:txBody>
                  <a:tcPr marL="47513" marR="47513"/>
                </a:tc>
              </a:tr>
              <a:tr h="370840">
                <a:tc>
                  <a:txBody>
                    <a:bodyPr/>
                    <a:lstStyle/>
                    <a:p>
                      <a:r>
                        <a:rPr lang="en-US" dirty="0" smtClean="0"/>
                        <a:t>underweight</a:t>
                      </a:r>
                      <a:endParaRPr lang="en-US" dirty="0"/>
                    </a:p>
                  </a:txBody>
                  <a:tcPr marL="47513" marR="47513"/>
                </a:tc>
                <a:tc>
                  <a:txBody>
                    <a:bodyPr/>
                    <a:lstStyle/>
                    <a:p>
                      <a:r>
                        <a:rPr lang="en-US" dirty="0" smtClean="0"/>
                        <a:t>35.2</a:t>
                      </a:r>
                      <a:endParaRPr lang="en-US" dirty="0"/>
                    </a:p>
                  </a:txBody>
                  <a:tcPr marL="47513" marR="47513"/>
                </a:tc>
                <a:tc>
                  <a:txBody>
                    <a:bodyPr/>
                    <a:lstStyle/>
                    <a:p>
                      <a:r>
                        <a:rPr lang="en-US" dirty="0" smtClean="0"/>
                        <a:t>26.5</a:t>
                      </a:r>
                      <a:endParaRPr lang="en-US" dirty="0"/>
                    </a:p>
                  </a:txBody>
                  <a:tcPr marL="47513" marR="47513"/>
                </a:tc>
              </a:tr>
              <a:tr h="370840">
                <a:tc>
                  <a:txBody>
                    <a:bodyPr/>
                    <a:lstStyle/>
                    <a:p>
                      <a:r>
                        <a:rPr lang="en-US" dirty="0" smtClean="0"/>
                        <a:t>Iodine deficiency</a:t>
                      </a:r>
                      <a:endParaRPr lang="en-US" dirty="0"/>
                    </a:p>
                  </a:txBody>
                  <a:tcPr marL="47513" marR="47513"/>
                </a:tc>
                <a:tc>
                  <a:txBody>
                    <a:bodyPr/>
                    <a:lstStyle/>
                    <a:p>
                      <a:endParaRPr lang="en-US" dirty="0"/>
                    </a:p>
                  </a:txBody>
                  <a:tcPr marL="47513" marR="47513"/>
                </a:tc>
                <a:tc>
                  <a:txBody>
                    <a:bodyPr/>
                    <a:lstStyle/>
                    <a:p>
                      <a:r>
                        <a:rPr lang="en-US" dirty="0" smtClean="0"/>
                        <a:t>35.2</a:t>
                      </a:r>
                      <a:endParaRPr lang="en-US" dirty="0"/>
                    </a:p>
                  </a:txBody>
                  <a:tcPr marL="47513" marR="47513"/>
                </a:tc>
              </a:tr>
            </a:tbl>
          </a:graphicData>
        </a:graphic>
      </p:graphicFrame>
      <p:pic>
        <p:nvPicPr>
          <p:cNvPr id="6" name="Content Placeholder 5" descr="Childrengoingtoschool.jpg"/>
          <p:cNvPicPr>
            <a:picLocks noGrp="1" noChangeAspect="1"/>
          </p:cNvPicPr>
          <p:nvPr>
            <p:ph sz="half" idx="2"/>
          </p:nvPr>
        </p:nvPicPr>
        <p:blipFill>
          <a:blip r:embed="rId2" cstate="print"/>
          <a:stretch>
            <a:fillRect/>
          </a:stretch>
        </p:blipFill>
        <p:spPr>
          <a:xfrm>
            <a:off x="4724400" y="3200400"/>
            <a:ext cx="4038600" cy="3028950"/>
          </a:xfrm>
        </p:spPr>
      </p:pic>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14400" y="1295400"/>
            <a:ext cx="6781800" cy="4191000"/>
            <a:chOff x="528" y="144"/>
            <a:chExt cx="4224" cy="3025"/>
          </a:xfrm>
        </p:grpSpPr>
        <p:sp>
          <p:nvSpPr>
            <p:cNvPr id="33797" name="Text Box 3"/>
            <p:cNvSpPr txBox="1">
              <a:spLocks noChangeArrowheads="1"/>
            </p:cNvSpPr>
            <p:nvPr/>
          </p:nvSpPr>
          <p:spPr bwMode="auto">
            <a:xfrm>
              <a:off x="528" y="144"/>
              <a:ext cx="2640" cy="199"/>
            </a:xfrm>
            <a:prstGeom prst="rect">
              <a:avLst/>
            </a:prstGeom>
            <a:noFill/>
            <a:ln w="9525">
              <a:noFill/>
              <a:miter lim="800000"/>
              <a:headEnd/>
              <a:tailEnd/>
            </a:ln>
          </p:spPr>
          <p:txBody>
            <a:bodyPr>
              <a:spAutoFit/>
            </a:bodyPr>
            <a:lstStyle/>
            <a:p>
              <a:pPr algn="ctr"/>
              <a:r>
                <a:rPr lang="en-US" sz="600"/>
                <a:t>©2001 Brooks/Cole, a division of Thomson Learning, Inc.  Thomson Learning</a:t>
              </a:r>
              <a:r>
                <a:rPr lang="en-US" sz="600" baseline="-25000"/>
                <a:t>™</a:t>
              </a:r>
              <a:r>
                <a:rPr lang="en-US" sz="600"/>
                <a:t> is a trademark used herein under license.</a:t>
              </a:r>
            </a:p>
          </p:txBody>
        </p:sp>
        <p:pic>
          <p:nvPicPr>
            <p:cNvPr id="33798" name="Picture 4" descr="UNCN6e_Ch15_P503"/>
            <p:cNvPicPr>
              <a:picLocks noChangeAspect="1" noChangeArrowheads="1"/>
            </p:cNvPicPr>
            <p:nvPr/>
          </p:nvPicPr>
          <p:blipFill>
            <a:blip r:embed="rId3" cstate="print"/>
            <a:srcRect/>
            <a:stretch>
              <a:fillRect/>
            </a:stretch>
          </p:blipFill>
          <p:spPr bwMode="auto">
            <a:xfrm>
              <a:off x="720" y="288"/>
              <a:ext cx="4032" cy="2881"/>
            </a:xfrm>
            <a:prstGeom prst="rect">
              <a:avLst/>
            </a:prstGeom>
            <a:noFill/>
            <a:ln w="9525">
              <a:noFill/>
              <a:miter lim="800000"/>
              <a:headEnd/>
              <a:tailEnd/>
            </a:ln>
          </p:spPr>
        </p:pic>
      </p:grpSp>
      <p:sp>
        <p:nvSpPr>
          <p:cNvPr id="33795" name="Text Box 5"/>
          <p:cNvSpPr txBox="1">
            <a:spLocks noChangeArrowheads="1"/>
          </p:cNvSpPr>
          <p:nvPr/>
        </p:nvSpPr>
        <p:spPr bwMode="auto">
          <a:xfrm>
            <a:off x="304800" y="5680075"/>
            <a:ext cx="8382000" cy="822325"/>
          </a:xfrm>
          <a:prstGeom prst="rect">
            <a:avLst/>
          </a:prstGeom>
          <a:noFill/>
          <a:ln w="9525">
            <a:noFill/>
            <a:miter lim="800000"/>
            <a:headEnd/>
            <a:tailEnd/>
          </a:ln>
        </p:spPr>
        <p:txBody>
          <a:bodyPr>
            <a:spAutoFit/>
          </a:bodyPr>
          <a:lstStyle/>
          <a:p>
            <a:r>
              <a:rPr lang="en-US"/>
              <a:t>Percentages of energy yielding nutrients in breastmilk and formula</a:t>
            </a:r>
          </a:p>
        </p:txBody>
      </p:sp>
      <p:sp>
        <p:nvSpPr>
          <p:cNvPr id="33796" name="Text Box 6"/>
          <p:cNvSpPr txBox="1">
            <a:spLocks noChangeArrowheads="1"/>
          </p:cNvSpPr>
          <p:nvPr/>
        </p:nvSpPr>
        <p:spPr bwMode="auto">
          <a:xfrm>
            <a:off x="381000" y="304800"/>
            <a:ext cx="8153400" cy="579438"/>
          </a:xfrm>
          <a:prstGeom prst="rect">
            <a:avLst/>
          </a:prstGeom>
          <a:noFill/>
          <a:ln w="9525">
            <a:noFill/>
            <a:miter lim="800000"/>
            <a:headEnd/>
            <a:tailEnd/>
          </a:ln>
        </p:spPr>
        <p:txBody>
          <a:bodyPr>
            <a:spAutoFit/>
          </a:bodyPr>
          <a:lstStyle/>
          <a:p>
            <a:pPr algn="ctr"/>
            <a:r>
              <a:rPr lang="en-US" sz="3200"/>
              <a:t>Comparison of breastmilk and infant formula</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Questions</a:t>
            </a:r>
            <a:endParaRPr lang="en-US" dirty="0"/>
          </a:p>
        </p:txBody>
      </p:sp>
      <p:sp>
        <p:nvSpPr>
          <p:cNvPr id="4" name="Content Placeholder 3"/>
          <p:cNvSpPr>
            <a:spLocks noGrp="1"/>
          </p:cNvSpPr>
          <p:nvPr>
            <p:ph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3"/>
          <p:cNvSpPr>
            <a:spLocks noGrp="1"/>
          </p:cNvSpPr>
          <p:nvPr>
            <p:ph type="title"/>
          </p:nvPr>
        </p:nvSpPr>
        <p:spPr/>
        <p:txBody>
          <a:bodyPr rtlCol="0">
            <a:normAutofit fontScale="90000"/>
          </a:bodyPr>
          <a:lstStyle/>
          <a:p>
            <a:pPr eaLnBrk="1" fontAlgn="auto" hangingPunct="1">
              <a:spcAft>
                <a:spcPts val="0"/>
              </a:spcAft>
              <a:defRPr/>
            </a:pPr>
            <a:r>
              <a:rPr lang="en-US" smtClean="0"/>
              <a:t>United Nations 5</a:t>
            </a:r>
            <a:r>
              <a:rPr lang="en-US" baseline="30000" smtClean="0"/>
              <a:t>th</a:t>
            </a:r>
            <a:r>
              <a:rPr lang="en-US" smtClean="0"/>
              <a:t> report on World Nutrition: March 2004</a:t>
            </a:r>
          </a:p>
        </p:txBody>
      </p:sp>
      <p:sp>
        <p:nvSpPr>
          <p:cNvPr id="13315" name="Content Placeholder 2"/>
          <p:cNvSpPr>
            <a:spLocks noGrp="1"/>
          </p:cNvSpPr>
          <p:nvPr>
            <p:ph idx="1"/>
          </p:nvPr>
        </p:nvSpPr>
        <p:spPr/>
        <p:txBody>
          <a:bodyPr/>
          <a:lstStyle/>
          <a:p>
            <a:pPr eaLnBrk="1" hangingPunct="1"/>
            <a:r>
              <a:rPr lang="en-US" smtClean="0"/>
              <a:t>Vitamin A deficiency</a:t>
            </a:r>
          </a:p>
          <a:p>
            <a:pPr lvl="1" eaLnBrk="1" hangingPunct="1"/>
            <a:r>
              <a:rPr lang="en-US" smtClean="0"/>
              <a:t>140 million preschoolers</a:t>
            </a:r>
          </a:p>
          <a:p>
            <a:pPr lvl="1" eaLnBrk="1" hangingPunct="1"/>
            <a:r>
              <a:rPr lang="en-US" smtClean="0"/>
              <a:t>7 million pregnant women</a:t>
            </a:r>
          </a:p>
          <a:p>
            <a:pPr eaLnBrk="1" hangingPunct="1"/>
            <a:r>
              <a:rPr lang="en-US" smtClean="0"/>
              <a:t>Iron Deficiency</a:t>
            </a:r>
          </a:p>
          <a:p>
            <a:pPr lvl="1" eaLnBrk="1" hangingPunct="1"/>
            <a:r>
              <a:rPr lang="en-US" smtClean="0"/>
              <a:t>One of most prevalent </a:t>
            </a:r>
          </a:p>
          <a:p>
            <a:pPr lvl="1" eaLnBrk="1" hangingPunct="1"/>
            <a:r>
              <a:rPr lang="en-US" smtClean="0"/>
              <a:t>4-5 billion affected</a:t>
            </a:r>
          </a:p>
          <a:p>
            <a:pPr eaLnBrk="1" hangingPunct="1"/>
            <a:r>
              <a:rPr lang="en-US" smtClean="0"/>
              <a:t>Reports in the U.S. of PEM, Ricketts, Zinc deficiency</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endParaRPr lang="en-US" smtClean="0"/>
          </a:p>
        </p:txBody>
      </p:sp>
      <p:sp>
        <p:nvSpPr>
          <p:cNvPr id="23555" name="Content Placeholder 2"/>
          <p:cNvSpPr>
            <a:spLocks noGrp="1"/>
          </p:cNvSpPr>
          <p:nvPr>
            <p:ph idx="1"/>
          </p:nvPr>
        </p:nvSpPr>
        <p:spPr/>
        <p:txBody>
          <a:bodyPr/>
          <a:lstStyle/>
          <a:p>
            <a:r>
              <a:rPr lang="en-US" smtClean="0"/>
              <a:t>Reports in US of PEM, Rickets, Zinc deficiencies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Causes</a:t>
            </a:r>
          </a:p>
        </p:txBody>
      </p:sp>
      <p:sp>
        <p:nvSpPr>
          <p:cNvPr id="24579" name="Content Placeholder 2"/>
          <p:cNvSpPr>
            <a:spLocks noGrp="1"/>
          </p:cNvSpPr>
          <p:nvPr>
            <p:ph idx="1"/>
          </p:nvPr>
        </p:nvSpPr>
        <p:spPr/>
        <p:txBody>
          <a:bodyPr/>
          <a:lstStyle/>
          <a:p>
            <a:pPr>
              <a:buFontTx/>
              <a:buNone/>
            </a:pPr>
            <a:r>
              <a:rPr lang="en-US" smtClean="0"/>
              <a:t>Nutrition </a:t>
            </a:r>
            <a:r>
              <a:rPr lang="en-US" smtClean="0">
                <a:sym typeface="Wingdings" pitchFamily="2" charset="2"/>
              </a:rPr>
              <a:t>- Disease</a:t>
            </a:r>
          </a:p>
          <a:p>
            <a:pPr>
              <a:buFontTx/>
              <a:buNone/>
            </a:pPr>
            <a:r>
              <a:rPr lang="en-US" smtClean="0">
                <a:sym typeface="Wingdings" pitchFamily="2" charset="2"/>
              </a:rPr>
              <a:t>Access</a:t>
            </a:r>
          </a:p>
          <a:p>
            <a:pPr>
              <a:buFontTx/>
              <a:buNone/>
            </a:pPr>
            <a:r>
              <a:rPr lang="en-US" smtClean="0">
                <a:sym typeface="Wingdings" pitchFamily="2" charset="2"/>
              </a:rPr>
              <a:t>	Food</a:t>
            </a:r>
          </a:p>
          <a:p>
            <a:pPr>
              <a:buFontTx/>
              <a:buNone/>
            </a:pPr>
            <a:r>
              <a:rPr lang="en-US" smtClean="0">
                <a:sym typeface="Wingdings" pitchFamily="2" charset="2"/>
              </a:rPr>
              <a:t>	Health Care</a:t>
            </a:r>
          </a:p>
          <a:p>
            <a:pPr>
              <a:buFontTx/>
              <a:buNone/>
            </a:pPr>
            <a:r>
              <a:rPr lang="en-US" smtClean="0">
                <a:sym typeface="Wingdings" pitchFamily="2" charset="2"/>
              </a:rPr>
              <a:t>Environment</a:t>
            </a:r>
          </a:p>
          <a:p>
            <a:pPr>
              <a:buFontTx/>
              <a:buNone/>
            </a:pPr>
            <a:r>
              <a:rPr lang="en-US" smtClean="0">
                <a:sym typeface="Wingdings" pitchFamily="2" charset="2"/>
              </a:rPr>
              <a:t>Economics</a:t>
            </a:r>
          </a:p>
          <a:p>
            <a:pPr>
              <a:buFontTx/>
              <a:buNone/>
            </a:pPr>
            <a:r>
              <a:rPr lang="en-US" smtClean="0">
                <a:sym typeface="Wingdings" pitchFamily="2" charset="2"/>
              </a:rPr>
              <a:t>Education</a:t>
            </a:r>
            <a:endParaRPr lang="en-US"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2135</Words>
  <Application>Microsoft Office PowerPoint</Application>
  <PresentationFormat>On-screen Show (4:3)</PresentationFormat>
  <Paragraphs>405</Paragraphs>
  <Slides>61</Slides>
  <Notes>23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3" baseType="lpstr">
      <vt:lpstr>Office Theme</vt:lpstr>
      <vt:lpstr>Document</vt:lpstr>
      <vt:lpstr>Nutrient Needs: Part 1</vt:lpstr>
      <vt:lpstr>Objectives</vt:lpstr>
      <vt:lpstr>Feeding Guidelines and Recommendations</vt:lpstr>
      <vt:lpstr>Public health vs individual</vt:lpstr>
      <vt:lpstr>1940’s</vt:lpstr>
      <vt:lpstr>United Nations 5th report on World Nutrition: March 2004</vt:lpstr>
      <vt:lpstr>United Nations 5th report on World Nutrition: March 2004</vt:lpstr>
      <vt:lpstr>Slide 8</vt:lpstr>
      <vt:lpstr>Causes</vt:lpstr>
      <vt:lpstr>Nutrient Needs in Infancy</vt:lpstr>
      <vt:lpstr>Individual Requirements</vt:lpstr>
      <vt:lpstr>Nutrition: Growth, development and health throughout life course </vt:lpstr>
      <vt:lpstr>Lifecourse theory</vt:lpstr>
      <vt:lpstr>Programming by Early Diet</vt:lpstr>
      <vt:lpstr>Cummulative Pathway Model</vt:lpstr>
      <vt:lpstr>Cochrane Review</vt:lpstr>
      <vt:lpstr>Approaches to Estimating Nutrient Requirements </vt:lpstr>
      <vt:lpstr>Recommendations/guidelines</vt:lpstr>
      <vt:lpstr>American Academy of Pediatrics Recommendations for Infant Feeding </vt:lpstr>
      <vt:lpstr>Slide 20</vt:lpstr>
      <vt:lpstr>The Start Healthy Feeding Guidelines for Infants and Toddlers (JADA, 2004)</vt:lpstr>
      <vt:lpstr>Bright Futures </vt:lpstr>
      <vt:lpstr>Examples</vt:lpstr>
      <vt:lpstr>Water</vt:lpstr>
      <vt:lpstr>Water</vt:lpstr>
      <vt:lpstr>Water</vt:lpstr>
      <vt:lpstr>Water</vt:lpstr>
      <vt:lpstr>Water- prudent recommendation</vt:lpstr>
      <vt:lpstr>Water Needs</vt:lpstr>
      <vt:lpstr>Renal solute load</vt:lpstr>
      <vt:lpstr>Slide 31</vt:lpstr>
      <vt:lpstr>Energy Requirements</vt:lpstr>
      <vt:lpstr>Energy Requirements, cont.</vt:lpstr>
      <vt:lpstr>Energy Partition in Infancy (kcal/kg/d)</vt:lpstr>
      <vt:lpstr>Energy Intakes by Breastfed and Formula Fed Boys (kcal/kg)</vt:lpstr>
      <vt:lpstr>EER</vt:lpstr>
      <vt:lpstr>Examples of EER by age and weight</vt:lpstr>
      <vt:lpstr>Carbohydrates</vt:lpstr>
      <vt:lpstr>Slide 39</vt:lpstr>
      <vt:lpstr>Fats and Fatty Acids</vt:lpstr>
      <vt:lpstr>Slide 41</vt:lpstr>
      <vt:lpstr>Slide 42</vt:lpstr>
      <vt:lpstr>Essential Fatty Acids</vt:lpstr>
      <vt:lpstr>LCPUFA</vt:lpstr>
      <vt:lpstr>Slide 45</vt:lpstr>
      <vt:lpstr>LCPUFA:  Background</vt:lpstr>
      <vt:lpstr>LCPUFA:  Background</vt:lpstr>
      <vt:lpstr>Formula Supplemented with DHA &amp; ARA:  A Critical Review of the Research (Wright et al, 2006)</vt:lpstr>
      <vt:lpstr>Wright et al, cont.</vt:lpstr>
      <vt:lpstr>Wright et al, cont.</vt:lpstr>
      <vt:lpstr>Wright et al, cont</vt:lpstr>
      <vt:lpstr>Omega-3 FA and Neural Development to 2 years of Age: Do we Know enough for Dietary Recommendations: Innis JPGN 48:S16-24:2009</vt:lpstr>
      <vt:lpstr>Omega-3 FA and Neural Development to 2 years of Age: Do we Know enough for Dietary Recommendations: Innis JPGN 48:S16-24:2009</vt:lpstr>
      <vt:lpstr>Protein</vt:lpstr>
      <vt:lpstr>Protein</vt:lpstr>
      <vt:lpstr>Protein: Amino Acids</vt:lpstr>
      <vt:lpstr>Slide 57</vt:lpstr>
      <vt:lpstr>Protein content of  milks</vt:lpstr>
      <vt:lpstr>Distribution: Protein/CHO/Fat</vt:lpstr>
      <vt:lpstr>Slide 60</vt:lpstr>
      <vt:lpstr>Questions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Nutrient Needs: Part 1</dc:title>
  <dc:creator> </dc:creator>
  <cp:lastModifiedBy> </cp:lastModifiedBy>
  <cp:revision>20</cp:revision>
  <dcterms:created xsi:type="dcterms:W3CDTF">2011-11-14T19:59:08Z</dcterms:created>
  <dcterms:modified xsi:type="dcterms:W3CDTF">2011-11-15T04:13:54Z</dcterms:modified>
</cp:coreProperties>
</file>