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29"/>
  </p:notesMasterIdLst>
  <p:sldIdLst>
    <p:sldId id="256" r:id="rId2"/>
    <p:sldId id="257" r:id="rId3"/>
    <p:sldId id="258" r:id="rId4"/>
    <p:sldId id="264" r:id="rId5"/>
    <p:sldId id="265" r:id="rId6"/>
    <p:sldId id="282" r:id="rId7"/>
    <p:sldId id="259" r:id="rId8"/>
    <p:sldId id="283" r:id="rId9"/>
    <p:sldId id="267" r:id="rId10"/>
    <p:sldId id="269" r:id="rId11"/>
    <p:sldId id="271" r:id="rId12"/>
    <p:sldId id="272" r:id="rId13"/>
    <p:sldId id="284" r:id="rId14"/>
    <p:sldId id="279" r:id="rId15"/>
    <p:sldId id="274" r:id="rId16"/>
    <p:sldId id="273" r:id="rId17"/>
    <p:sldId id="262" r:id="rId18"/>
    <p:sldId id="268" r:id="rId19"/>
    <p:sldId id="280" r:id="rId20"/>
    <p:sldId id="261" r:id="rId21"/>
    <p:sldId id="276" r:id="rId22"/>
    <p:sldId id="277" r:id="rId23"/>
    <p:sldId id="278" r:id="rId24"/>
    <p:sldId id="260" r:id="rId25"/>
    <p:sldId id="270" r:id="rId26"/>
    <p:sldId id="266" r:id="rId27"/>
    <p:sldId id="27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7E44"/>
    <a:srgbClr val="D369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5" autoAdjust="0"/>
    <p:restoredTop sz="84149" autoAdjust="0"/>
  </p:normalViewPr>
  <p:slideViewPr>
    <p:cSldViewPr>
      <p:cViewPr varScale="1">
        <p:scale>
          <a:sx n="96" d="100"/>
          <a:sy n="96" d="100"/>
        </p:scale>
        <p:origin x="-264" y="-96"/>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lineChart>
        <c:grouping val="standard"/>
        <c:varyColors val="0"/>
        <c:ser>
          <c:idx val="1"/>
          <c:order val="0"/>
          <c:tx>
            <c:strRef>
              <c:f>Sheet1!$B$1</c:f>
              <c:strCache>
                <c:ptCount val="1"/>
                <c:pt idx="0">
                  <c:v>Low Food Security</c:v>
                </c:pt>
              </c:strCache>
            </c:strRef>
          </c:tx>
          <c:marker>
            <c:symbol val="none"/>
          </c:marker>
          <c:cat>
            <c:numRef>
              <c:f>Sheet1!$A$2:$A$13</c:f>
              <c:numCache>
                <c:formatCode>General</c:formatCode>
                <c:ptCount val="12"/>
                <c:pt idx="0">
                  <c:v>1998</c:v>
                </c:pt>
                <c:pt idx="1">
                  <c:v>1999</c:v>
                </c:pt>
                <c:pt idx="2">
                  <c:v>2000</c:v>
                </c:pt>
                <c:pt idx="3">
                  <c:v>2001</c:v>
                </c:pt>
                <c:pt idx="4">
                  <c:v>2002</c:v>
                </c:pt>
                <c:pt idx="5">
                  <c:v>2003</c:v>
                </c:pt>
                <c:pt idx="6">
                  <c:v>2004</c:v>
                </c:pt>
                <c:pt idx="7">
                  <c:v>2005</c:v>
                </c:pt>
                <c:pt idx="8">
                  <c:v>2006</c:v>
                </c:pt>
                <c:pt idx="9">
                  <c:v>2007</c:v>
                </c:pt>
                <c:pt idx="10">
                  <c:v>2008</c:v>
                </c:pt>
                <c:pt idx="11">
                  <c:v>2009</c:v>
                </c:pt>
              </c:numCache>
            </c:numRef>
          </c:cat>
          <c:val>
            <c:numRef>
              <c:f>Sheet1!$B$2:$B$13</c:f>
              <c:numCache>
                <c:formatCode>General</c:formatCode>
                <c:ptCount val="12"/>
                <c:pt idx="0">
                  <c:v>8.1</c:v>
                </c:pt>
                <c:pt idx="1">
                  <c:v>7.1</c:v>
                </c:pt>
                <c:pt idx="2">
                  <c:v>7.3</c:v>
                </c:pt>
                <c:pt idx="3">
                  <c:v>7.4</c:v>
                </c:pt>
                <c:pt idx="4">
                  <c:v>7.6</c:v>
                </c:pt>
                <c:pt idx="5">
                  <c:v>7.7</c:v>
                </c:pt>
                <c:pt idx="6">
                  <c:v>8</c:v>
                </c:pt>
                <c:pt idx="7">
                  <c:v>7.1</c:v>
                </c:pt>
                <c:pt idx="8">
                  <c:v>6.9</c:v>
                </c:pt>
                <c:pt idx="9">
                  <c:v>7</c:v>
                </c:pt>
                <c:pt idx="10">
                  <c:v>8.9</c:v>
                </c:pt>
                <c:pt idx="11">
                  <c:v>9</c:v>
                </c:pt>
              </c:numCache>
            </c:numRef>
          </c:val>
          <c:smooth val="0"/>
        </c:ser>
        <c:ser>
          <c:idx val="2"/>
          <c:order val="1"/>
          <c:tx>
            <c:strRef>
              <c:f>Sheet1!$C$1</c:f>
              <c:strCache>
                <c:ptCount val="1"/>
                <c:pt idx="0">
                  <c:v>Very Low Food Security</c:v>
                </c:pt>
              </c:strCache>
            </c:strRef>
          </c:tx>
          <c:marker>
            <c:symbol val="none"/>
          </c:marker>
          <c:cat>
            <c:numRef>
              <c:f>Sheet1!$A$2:$A$13</c:f>
              <c:numCache>
                <c:formatCode>General</c:formatCode>
                <c:ptCount val="12"/>
                <c:pt idx="0">
                  <c:v>1998</c:v>
                </c:pt>
                <c:pt idx="1">
                  <c:v>1999</c:v>
                </c:pt>
                <c:pt idx="2">
                  <c:v>2000</c:v>
                </c:pt>
                <c:pt idx="3">
                  <c:v>2001</c:v>
                </c:pt>
                <c:pt idx="4">
                  <c:v>2002</c:v>
                </c:pt>
                <c:pt idx="5">
                  <c:v>2003</c:v>
                </c:pt>
                <c:pt idx="6">
                  <c:v>2004</c:v>
                </c:pt>
                <c:pt idx="7">
                  <c:v>2005</c:v>
                </c:pt>
                <c:pt idx="8">
                  <c:v>2006</c:v>
                </c:pt>
                <c:pt idx="9">
                  <c:v>2007</c:v>
                </c:pt>
                <c:pt idx="10">
                  <c:v>2008</c:v>
                </c:pt>
                <c:pt idx="11">
                  <c:v>2009</c:v>
                </c:pt>
              </c:numCache>
            </c:numRef>
          </c:cat>
          <c:val>
            <c:numRef>
              <c:f>Sheet1!$C$2:$C$13</c:f>
              <c:numCache>
                <c:formatCode>General</c:formatCode>
                <c:ptCount val="12"/>
                <c:pt idx="0">
                  <c:v>3.7</c:v>
                </c:pt>
                <c:pt idx="1">
                  <c:v>3</c:v>
                </c:pt>
                <c:pt idx="2">
                  <c:v>3.1</c:v>
                </c:pt>
                <c:pt idx="3">
                  <c:v>3.3</c:v>
                </c:pt>
                <c:pt idx="4">
                  <c:v>3.5</c:v>
                </c:pt>
                <c:pt idx="5">
                  <c:v>3.5</c:v>
                </c:pt>
                <c:pt idx="6">
                  <c:v>3.9</c:v>
                </c:pt>
                <c:pt idx="7">
                  <c:v>3.9</c:v>
                </c:pt>
                <c:pt idx="8">
                  <c:v>4</c:v>
                </c:pt>
                <c:pt idx="9">
                  <c:v>4.0999999999999996</c:v>
                </c:pt>
                <c:pt idx="10">
                  <c:v>5.7</c:v>
                </c:pt>
                <c:pt idx="11">
                  <c:v>5.7</c:v>
                </c:pt>
              </c:numCache>
            </c:numRef>
          </c:val>
          <c:smooth val="0"/>
        </c:ser>
        <c:ser>
          <c:idx val="3"/>
          <c:order val="2"/>
          <c:tx>
            <c:strRef>
              <c:f>Sheet1!$D$1</c:f>
              <c:strCache>
                <c:ptCount val="1"/>
                <c:pt idx="0">
                  <c:v>Total</c:v>
                </c:pt>
              </c:strCache>
            </c:strRef>
          </c:tx>
          <c:marker>
            <c:symbol val="none"/>
          </c:marker>
          <c:cat>
            <c:numRef>
              <c:f>Sheet1!$A$2:$A$13</c:f>
              <c:numCache>
                <c:formatCode>General</c:formatCode>
                <c:ptCount val="12"/>
                <c:pt idx="0">
                  <c:v>1998</c:v>
                </c:pt>
                <c:pt idx="1">
                  <c:v>1999</c:v>
                </c:pt>
                <c:pt idx="2">
                  <c:v>2000</c:v>
                </c:pt>
                <c:pt idx="3">
                  <c:v>2001</c:v>
                </c:pt>
                <c:pt idx="4">
                  <c:v>2002</c:v>
                </c:pt>
                <c:pt idx="5">
                  <c:v>2003</c:v>
                </c:pt>
                <c:pt idx="6">
                  <c:v>2004</c:v>
                </c:pt>
                <c:pt idx="7">
                  <c:v>2005</c:v>
                </c:pt>
                <c:pt idx="8">
                  <c:v>2006</c:v>
                </c:pt>
                <c:pt idx="9">
                  <c:v>2007</c:v>
                </c:pt>
                <c:pt idx="10">
                  <c:v>2008</c:v>
                </c:pt>
                <c:pt idx="11">
                  <c:v>2009</c:v>
                </c:pt>
              </c:numCache>
            </c:numRef>
          </c:cat>
          <c:val>
            <c:numRef>
              <c:f>Sheet1!$D$2:$D$13</c:f>
              <c:numCache>
                <c:formatCode>General</c:formatCode>
                <c:ptCount val="12"/>
                <c:pt idx="0">
                  <c:v>11.8</c:v>
                </c:pt>
                <c:pt idx="1">
                  <c:v>10.1</c:v>
                </c:pt>
                <c:pt idx="2">
                  <c:v>10.4</c:v>
                </c:pt>
                <c:pt idx="3">
                  <c:v>10.7</c:v>
                </c:pt>
                <c:pt idx="4">
                  <c:v>11.1</c:v>
                </c:pt>
                <c:pt idx="5">
                  <c:v>11.2</c:v>
                </c:pt>
                <c:pt idx="6">
                  <c:v>11.9</c:v>
                </c:pt>
                <c:pt idx="7">
                  <c:v>11</c:v>
                </c:pt>
                <c:pt idx="8">
                  <c:v>10.9</c:v>
                </c:pt>
                <c:pt idx="9">
                  <c:v>11.1</c:v>
                </c:pt>
                <c:pt idx="10">
                  <c:v>14.6</c:v>
                </c:pt>
                <c:pt idx="11">
                  <c:v>14.7</c:v>
                </c:pt>
              </c:numCache>
            </c:numRef>
          </c:val>
          <c:smooth val="0"/>
        </c:ser>
        <c:dLbls>
          <c:showLegendKey val="0"/>
          <c:showVal val="0"/>
          <c:showCatName val="0"/>
          <c:showSerName val="0"/>
          <c:showPercent val="0"/>
          <c:showBubbleSize val="0"/>
        </c:dLbls>
        <c:marker val="1"/>
        <c:smooth val="0"/>
        <c:axId val="70911488"/>
        <c:axId val="70913024"/>
      </c:lineChart>
      <c:catAx>
        <c:axId val="70911488"/>
        <c:scaling>
          <c:orientation val="minMax"/>
        </c:scaling>
        <c:delete val="0"/>
        <c:axPos val="b"/>
        <c:numFmt formatCode="General" sourceLinked="1"/>
        <c:majorTickMark val="out"/>
        <c:minorTickMark val="none"/>
        <c:tickLblPos val="nextTo"/>
        <c:crossAx val="70913024"/>
        <c:crosses val="autoZero"/>
        <c:auto val="1"/>
        <c:lblAlgn val="ctr"/>
        <c:lblOffset val="100"/>
        <c:noMultiLvlLbl val="0"/>
      </c:catAx>
      <c:valAx>
        <c:axId val="70913024"/>
        <c:scaling>
          <c:orientation val="minMax"/>
        </c:scaling>
        <c:delete val="0"/>
        <c:axPos val="l"/>
        <c:majorGridlines/>
        <c:numFmt formatCode="General" sourceLinked="1"/>
        <c:majorTickMark val="out"/>
        <c:minorTickMark val="none"/>
        <c:tickLblPos val="nextTo"/>
        <c:crossAx val="70911488"/>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81C8D-BD9D-514D-9162-739C5A14D18B}" type="datetimeFigureOut">
              <a:rPr lang="en-US" smtClean="0"/>
              <a:pPr/>
              <a:t>2/17/2011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E69BBE-86C9-054E-B178-F51EBA61DC11}" type="slidenum">
              <a:rPr lang="en-US" smtClean="0"/>
              <a:pPr/>
              <a:t>‹#›</a:t>
            </a:fld>
            <a:endParaRPr lang="en-US"/>
          </a:p>
        </p:txBody>
      </p:sp>
    </p:spTree>
    <p:extLst>
      <p:ext uri="{BB962C8B-B14F-4D97-AF65-F5344CB8AC3E}">
        <p14:creationId xmlns:p14="http://schemas.microsoft.com/office/powerpoint/2010/main" val="26541955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Donna has covered the basic</a:t>
            </a:r>
            <a:r>
              <a:rPr lang="en-US" baseline="0" dirty="0" smtClean="0"/>
              <a:t> history of assessing food security in the United States, but I just wanted to revisit it briefly.</a:t>
            </a:r>
          </a:p>
          <a:p>
            <a:r>
              <a:rPr lang="en-US" baseline="0" dirty="0" smtClean="0"/>
              <a:t>As far back as the 1960s hunger had been a public issue, as a number of federal assistance programs were in place.</a:t>
            </a:r>
          </a:p>
          <a:p>
            <a:r>
              <a:rPr lang="en-US" baseline="0" dirty="0" smtClean="0"/>
              <a:t>In the 1980s economic struggles led to efforts to limit the federal spending led to general consensus that hunger may be widespread.</a:t>
            </a:r>
          </a:p>
          <a:p>
            <a:r>
              <a:rPr lang="en-US" baseline="0" dirty="0" smtClean="0"/>
              <a:t>However it was in the early 1990s that the real push for an appropriate conceptual basis for defining and measuring hunger in the U.S. began.</a:t>
            </a:r>
          </a:p>
          <a:p>
            <a:r>
              <a:rPr lang="en-US" baseline="0" dirty="0" smtClean="0"/>
              <a:t>Finally in 1994 USDA brought together a group of stakeholders from a variety of agencies to develop a food security instrument. The outcome was the development of a survey, the Food Security Supplement, which has been added to the Current Population Survey every year since 1995. Within this Food Security Supplement is the Household Food Security Module (10 questions for households without children, 18 for those with).</a:t>
            </a:r>
          </a:p>
          <a:p>
            <a:r>
              <a:rPr lang="en-US" baseline="0" dirty="0" smtClean="0"/>
              <a:t>The questions remained essentially unchanged until 2006 when the IOM report suggested use of changed verbiage- excluding the “hunger” component. Because hunger is a somewhat subjective, physiological trait, The old verbiage, “Food insecure with hunger” has now been changed to “Very Low Food Security.”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1E69BBE-86C9-054E-B178-F51EBA61DC11}"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Statistical testing was utilized</a:t>
            </a:r>
            <a:r>
              <a:rPr lang="en-US" baseline="0" dirty="0" smtClean="0"/>
              <a:t> to identify the strongest subset of six indicators from the full survey for achieving a good approximation of food security</a:t>
            </a:r>
          </a:p>
          <a:p>
            <a:r>
              <a:rPr lang="en-US" baseline="0" dirty="0" smtClean="0"/>
              <a:t>Can not directly measure children, but obviously children in households with the most severe insecurity (5 of the 6 questions) have an increased PROBABILITY of food insecurity, so in a sense it is a measure of RISK for childhood hunger</a:t>
            </a:r>
            <a:endParaRPr lang="en-US" dirty="0"/>
          </a:p>
        </p:txBody>
      </p:sp>
      <p:sp>
        <p:nvSpPr>
          <p:cNvPr id="4" name="Slide Number Placeholder 3"/>
          <p:cNvSpPr>
            <a:spLocks noGrp="1"/>
          </p:cNvSpPr>
          <p:nvPr>
            <p:ph type="sldNum" sz="quarter" idx="10"/>
          </p:nvPr>
        </p:nvSpPr>
        <p:spPr/>
        <p:txBody>
          <a:bodyPr/>
          <a:lstStyle/>
          <a:p>
            <a:fld id="{61E69BBE-86C9-054E-B178-F51EBA61DC11}"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Items 1 and 2 are scored</a:t>
            </a:r>
            <a:r>
              <a:rPr lang="en-US" baseline="0" dirty="0" smtClean="0"/>
              <a:t> affirmative if response is “Often true”, or “Sometimes True” and negative if response is “Never True”</a:t>
            </a:r>
          </a:p>
          <a:p>
            <a:r>
              <a:rPr lang="en-US" baseline="0" dirty="0" err="1" smtClean="0"/>
              <a:t>Itesms</a:t>
            </a:r>
            <a:r>
              <a:rPr lang="en-US" baseline="0" dirty="0" smtClean="0"/>
              <a:t> 3, 5, and 6 are scored affirmative if response is  “Yes” and negative if response is “No”</a:t>
            </a:r>
          </a:p>
          <a:p>
            <a:r>
              <a:rPr lang="en-US" baseline="0" dirty="0" smtClean="0"/>
              <a:t>Item 4 is scored affirmative if response is “Almost every month” or “Sometimes but not every month” and negative if “Only 1 or 2 months” or “Never”</a:t>
            </a:r>
          </a:p>
          <a:p>
            <a:r>
              <a:rPr lang="en-US" baseline="0" dirty="0" smtClean="0"/>
              <a:t>For each affirmative you get a point, and from there you can tally the raw score.</a:t>
            </a:r>
          </a:p>
          <a:p>
            <a:endParaRPr lang="en-US" baseline="0" dirty="0" smtClean="0"/>
          </a:p>
          <a:p>
            <a:r>
              <a:rPr lang="en-US" baseline="0" dirty="0" smtClean="0"/>
              <a:t>If first three questions are Negative, the respondent can be screened out as Food Secure with only a 0.2 percent reduction in the specificity</a:t>
            </a:r>
            <a:endParaRPr lang="en-US" dirty="0"/>
          </a:p>
        </p:txBody>
      </p:sp>
      <p:sp>
        <p:nvSpPr>
          <p:cNvPr id="4" name="Slide Number Placeholder 3"/>
          <p:cNvSpPr>
            <a:spLocks noGrp="1"/>
          </p:cNvSpPr>
          <p:nvPr>
            <p:ph type="sldNum" sz="quarter" idx="10"/>
          </p:nvPr>
        </p:nvSpPr>
        <p:spPr/>
        <p:txBody>
          <a:bodyPr/>
          <a:lstStyle/>
          <a:p>
            <a:fld id="{61E69BBE-86C9-054E-B178-F51EBA61DC11}"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3AEB2E0-3620-4CE0-83CB-18F763F47BC3}" type="datetimeFigureOut">
              <a:rPr lang="en-US" smtClean="0"/>
              <a:pPr/>
              <a:t>2/17/2011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3B61940-30DE-4323-808E-02436864C5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AEB2E0-3620-4CE0-83CB-18F763F47BC3}"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61940-30DE-4323-808E-02436864C5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3AEB2E0-3620-4CE0-83CB-18F763F47BC3}" type="datetimeFigureOut">
              <a:rPr lang="en-US" smtClean="0"/>
              <a:pPr/>
              <a:t>2/17/2011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3B61940-30DE-4323-808E-02436864C5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3AEB2E0-3620-4CE0-83CB-18F763F47BC3}"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3B61940-30DE-4323-808E-02436864C50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3AEB2E0-3620-4CE0-83CB-18F763F47BC3}" type="datetimeFigureOut">
              <a:rPr lang="en-US" smtClean="0"/>
              <a:pPr/>
              <a:t>2/17/2011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3B61940-30DE-4323-808E-02436864C50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3AEB2E0-3620-4CE0-83CB-18F763F47BC3}" type="datetimeFigureOut">
              <a:rPr lang="en-US" smtClean="0"/>
              <a:pPr/>
              <a:t>2/17/2011</a:t>
            </a:fld>
            <a:endParaRPr lang="en-US"/>
          </a:p>
        </p:txBody>
      </p:sp>
      <p:sp>
        <p:nvSpPr>
          <p:cNvPr id="10" name="Slide Number Placeholder 9"/>
          <p:cNvSpPr>
            <a:spLocks noGrp="1"/>
          </p:cNvSpPr>
          <p:nvPr>
            <p:ph type="sldNum" sz="quarter" idx="16"/>
          </p:nvPr>
        </p:nvSpPr>
        <p:spPr/>
        <p:txBody>
          <a:bodyPr rtlCol="0"/>
          <a:lstStyle/>
          <a:p>
            <a:fld id="{A3B61940-30DE-4323-808E-02436864C50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3AEB2E0-3620-4CE0-83CB-18F763F47BC3}" type="datetimeFigureOut">
              <a:rPr lang="en-US" smtClean="0"/>
              <a:pPr/>
              <a:t>2/17/2011</a:t>
            </a:fld>
            <a:endParaRPr lang="en-US"/>
          </a:p>
        </p:txBody>
      </p:sp>
      <p:sp>
        <p:nvSpPr>
          <p:cNvPr id="12" name="Slide Number Placeholder 11"/>
          <p:cNvSpPr>
            <a:spLocks noGrp="1"/>
          </p:cNvSpPr>
          <p:nvPr>
            <p:ph type="sldNum" sz="quarter" idx="16"/>
          </p:nvPr>
        </p:nvSpPr>
        <p:spPr/>
        <p:txBody>
          <a:bodyPr rtlCol="0"/>
          <a:lstStyle/>
          <a:p>
            <a:fld id="{A3B61940-30DE-4323-808E-02436864C50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AEB2E0-3620-4CE0-83CB-18F763F47BC3}" type="datetimeFigureOut">
              <a:rPr lang="en-US" smtClean="0"/>
              <a:pPr/>
              <a:t>2/17/2011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3B61940-30DE-4323-808E-02436864C5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AEB2E0-3620-4CE0-83CB-18F763F47BC3}" type="datetimeFigureOut">
              <a:rPr lang="en-US" smtClean="0"/>
              <a:pPr/>
              <a:t>2/17/2011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3B61940-30DE-4323-808E-02436864C5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3AEB2E0-3620-4CE0-83CB-18F763F47BC3}"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3B61940-30DE-4323-808E-02436864C50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3AEB2E0-3620-4CE0-83CB-18F763F47BC3}" type="datetimeFigureOut">
              <a:rPr lang="en-US" smtClean="0"/>
              <a:pPr/>
              <a:t>2/17/2011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3B61940-30DE-4323-808E-02436864C50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3AEB2E0-3620-4CE0-83CB-18F763F47BC3}" type="datetimeFigureOut">
              <a:rPr lang="en-US" smtClean="0"/>
              <a:pPr/>
              <a:t>2/17/2011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3B61940-30DE-4323-808E-02436864C5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500" b="1" dirty="0" smtClean="0"/>
              <a:t>WIC Family Food Access Project, 2011</a:t>
            </a:r>
            <a:endParaRPr lang="en-US" sz="5500" b="1" dirty="0"/>
          </a:p>
        </p:txBody>
      </p:sp>
      <p:sp>
        <p:nvSpPr>
          <p:cNvPr id="3" name="Subtitle 2"/>
          <p:cNvSpPr>
            <a:spLocks noGrp="1"/>
          </p:cNvSpPr>
          <p:nvPr>
            <p:ph type="subTitle" idx="1"/>
          </p:nvPr>
        </p:nvSpPr>
        <p:spPr/>
        <p:txBody>
          <a:bodyPr/>
          <a:lstStyle/>
          <a:p>
            <a:endParaRPr lang="en-US" dirty="0" smtClean="0"/>
          </a:p>
        </p:txBody>
      </p:sp>
    </p:spTree>
    <p:extLst>
      <p:ext uri="{BB962C8B-B14F-4D97-AF65-F5344CB8AC3E}">
        <p14:creationId xmlns:p14="http://schemas.microsoft.com/office/powerpoint/2010/main" val="1090555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dirty="0"/>
          </a:p>
        </p:txBody>
      </p:sp>
      <p:sp>
        <p:nvSpPr>
          <p:cNvPr id="2" name="Title 1"/>
          <p:cNvSpPr>
            <a:spLocks noGrp="1"/>
          </p:cNvSpPr>
          <p:nvPr>
            <p:ph type="title"/>
          </p:nvPr>
        </p:nvSpPr>
        <p:spPr/>
        <p:txBody>
          <a:bodyPr>
            <a:normAutofit fontScale="90000"/>
          </a:bodyPr>
          <a:lstStyle/>
          <a:p>
            <a:r>
              <a:rPr lang="en-US" dirty="0" smtClean="0"/>
              <a:t>Methods of assessing food insecurity</a:t>
            </a:r>
            <a:endParaRPr lang="en-US" dirty="0"/>
          </a:p>
        </p:txBody>
      </p:sp>
    </p:spTree>
    <p:extLst>
      <p:ext uri="{BB962C8B-B14F-4D97-AF65-F5344CB8AC3E}">
        <p14:creationId xmlns:p14="http://schemas.microsoft.com/office/powerpoint/2010/main" val="2474872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Food Security Assessment: A Brief History</a:t>
            </a:r>
            <a:r>
              <a:rPr lang="en-US" dirty="0" smtClean="0">
                <a:latin typeface="Calibri"/>
                <a:cs typeface="Calibri"/>
              </a:rPr>
              <a:t>⁴</a:t>
            </a:r>
            <a:endParaRPr lang="en-US" dirty="0"/>
          </a:p>
        </p:txBody>
      </p:sp>
      <p:sp>
        <p:nvSpPr>
          <p:cNvPr id="5" name="Content Placeholder 4"/>
          <p:cNvSpPr>
            <a:spLocks noGrp="1"/>
          </p:cNvSpPr>
          <p:nvPr>
            <p:ph sz="quarter" idx="1"/>
          </p:nvPr>
        </p:nvSpPr>
        <p:spPr/>
        <p:txBody>
          <a:bodyPr>
            <a:normAutofit fontScale="77500" lnSpcReduction="20000"/>
          </a:bodyPr>
          <a:lstStyle/>
          <a:p>
            <a:pPr>
              <a:buFont typeface="Wingdings" charset="2"/>
              <a:buChar char="§"/>
            </a:pPr>
            <a:r>
              <a:rPr lang="en-US" dirty="0" smtClean="0"/>
              <a:t>1994- USDA’s Food and Nutrition Service partnered with DPHHS to hold a conference to identify an appropriate tool to measure food insecurity.</a:t>
            </a:r>
          </a:p>
          <a:p>
            <a:pPr>
              <a:buNone/>
            </a:pPr>
            <a:endParaRPr lang="en-US" dirty="0" smtClean="0"/>
          </a:p>
          <a:p>
            <a:pPr>
              <a:buFont typeface="Wingdings" charset="2"/>
              <a:buChar char="§"/>
            </a:pPr>
            <a:r>
              <a:rPr lang="en-US" dirty="0" smtClean="0"/>
              <a:t>Since 1996- The food security statistics are reported by ERS based on annual surveys developed by the U.S. Food Security Measurement Project, a collaboration among Federal agencies, academic researchers, and non-profit agencies.</a:t>
            </a:r>
          </a:p>
          <a:p>
            <a:pPr>
              <a:buNone/>
            </a:pPr>
            <a:endParaRPr lang="en-US" dirty="0" smtClean="0"/>
          </a:p>
          <a:p>
            <a:pPr lvl="0">
              <a:buFont typeface="Wingdings" charset="2"/>
              <a:buChar char="§"/>
            </a:pPr>
            <a:r>
              <a:rPr lang="en-US" dirty="0" smtClean="0"/>
              <a:t>2006- Release of IOM report, “Food Insecurity and Hunger in the United States:  An Assessment of the Measure.” Recommended ongoing annual surveying with minor adjustments to the survey tool.</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USDA Six-item Food Security Scale</a:t>
            </a:r>
            <a:r>
              <a:rPr lang="en-US" dirty="0" smtClean="0">
                <a:latin typeface="Calibri"/>
                <a:cs typeface="Calibri"/>
              </a:rPr>
              <a:t>⁵</a:t>
            </a:r>
            <a:endParaRPr lang="en-US" dirty="0"/>
          </a:p>
        </p:txBody>
      </p:sp>
      <p:sp>
        <p:nvSpPr>
          <p:cNvPr id="6" name="Content Placeholder 5"/>
          <p:cNvSpPr>
            <a:spLocks noGrp="1"/>
          </p:cNvSpPr>
          <p:nvPr>
            <p:ph sz="quarter" idx="2"/>
          </p:nvPr>
        </p:nvSpPr>
        <p:spPr>
          <a:xfrm>
            <a:off x="457200" y="1524000"/>
            <a:ext cx="8001000" cy="4724400"/>
          </a:xfrm>
        </p:spPr>
        <p:txBody>
          <a:bodyPr>
            <a:normAutofit lnSpcReduction="10000"/>
          </a:bodyPr>
          <a:lstStyle/>
          <a:p>
            <a:r>
              <a:rPr lang="en-US" dirty="0" smtClean="0"/>
              <a:t>Developed by researchers at the National Center for Health Statistics</a:t>
            </a:r>
          </a:p>
          <a:p>
            <a:r>
              <a:rPr lang="en-US" dirty="0" smtClean="0"/>
              <a:t>Focuses on financial constraints</a:t>
            </a:r>
          </a:p>
          <a:p>
            <a:r>
              <a:rPr lang="en-US" dirty="0" smtClean="0"/>
              <a:t>Does not directly ask about children’s food security; thus the most severe form of food insecurity cannot be measured</a:t>
            </a:r>
          </a:p>
          <a:p>
            <a:r>
              <a:rPr lang="en-US" dirty="0" smtClean="0"/>
              <a:t>Justified this exclusion through the rationale that surveys with time and resource constraints would not have the sample size to make precise estimates of the most severe form anyway</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dirty="0" smtClean="0"/>
              <a:t>Six-Item Food Security Survey</a:t>
            </a:r>
            <a:endParaRPr lang="en-US" dirty="0"/>
          </a:p>
        </p:txBody>
      </p:sp>
      <p:pic>
        <p:nvPicPr>
          <p:cNvPr id="21" name="Picture 20"/>
          <p:cNvPicPr/>
          <p:nvPr/>
        </p:nvPicPr>
        <p:blipFill>
          <a:blip r:embed="rId2"/>
          <a:srcRect/>
          <a:stretch>
            <a:fillRect/>
          </a:stretch>
        </p:blipFill>
        <p:spPr bwMode="auto">
          <a:xfrm>
            <a:off x="4572000" y="1600200"/>
            <a:ext cx="3886200" cy="5016500"/>
          </a:xfrm>
          <a:prstGeom prst="rect">
            <a:avLst/>
          </a:prstGeom>
          <a:noFill/>
          <a:ln w="9525">
            <a:noFill/>
            <a:miter lim="800000"/>
            <a:headEnd/>
            <a:tailEnd/>
          </a:ln>
        </p:spPr>
      </p:pic>
      <p:pic>
        <p:nvPicPr>
          <p:cNvPr id="23" name="Picture 22"/>
          <p:cNvPicPr/>
          <p:nvPr/>
        </p:nvPicPr>
        <p:blipFill>
          <a:blip r:embed="rId3"/>
          <a:srcRect/>
          <a:stretch>
            <a:fillRect/>
          </a:stretch>
        </p:blipFill>
        <p:spPr bwMode="auto">
          <a:xfrm>
            <a:off x="533400" y="1600200"/>
            <a:ext cx="37338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libri"/>
                <a:cs typeface="Calibri"/>
              </a:rPr>
              <a:t>Assessing household food insecurity through the six-item survey⁵</a:t>
            </a:r>
            <a:endParaRPr lang="en-US" dirty="0"/>
          </a:p>
        </p:txBody>
      </p:sp>
      <p:sp>
        <p:nvSpPr>
          <p:cNvPr id="3" name="Content Placeholder 2"/>
          <p:cNvSpPr>
            <a:spLocks noGrp="1"/>
          </p:cNvSpPr>
          <p:nvPr>
            <p:ph sz="quarter" idx="1"/>
          </p:nvPr>
        </p:nvSpPr>
        <p:spPr/>
        <p:txBody>
          <a:bodyPr/>
          <a:lstStyle/>
          <a:p>
            <a:r>
              <a:rPr lang="en-US" dirty="0" smtClean="0"/>
              <a:t>Raw Score 0-1: High or marginal food security </a:t>
            </a:r>
          </a:p>
          <a:p>
            <a:r>
              <a:rPr lang="en-US" dirty="0" smtClean="0"/>
              <a:t>Raw Score 2-4: Low food security</a:t>
            </a:r>
          </a:p>
          <a:p>
            <a:r>
              <a:rPr lang="en-US" dirty="0" smtClean="0"/>
              <a:t>Raw score 5-6: Very low food security</a:t>
            </a:r>
          </a:p>
          <a:p>
            <a:endParaRPr lang="en-US" dirty="0"/>
          </a:p>
          <a:p>
            <a:r>
              <a:rPr lang="en-US" dirty="0" smtClean="0"/>
              <a:t>Food insecurity refers to low food security and very low food security</a:t>
            </a:r>
          </a:p>
          <a:p>
            <a:r>
              <a:rPr lang="en-US" dirty="0" smtClean="0"/>
              <a:t>To minimize respondent burden, respondents may be screened after the first three questions.</a:t>
            </a:r>
            <a:endParaRPr lang="en-US" dirty="0"/>
          </a:p>
        </p:txBody>
      </p:sp>
    </p:spTree>
    <p:extLst>
      <p:ext uri="{BB962C8B-B14F-4D97-AF65-F5344CB8AC3E}">
        <p14:creationId xmlns:p14="http://schemas.microsoft.com/office/powerpoint/2010/main" val="3419238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Good is It?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Does not directly address children’s food security, and may miss the most severe range of food insecurity</a:t>
            </a:r>
          </a:p>
          <a:p>
            <a:r>
              <a:rPr lang="en-US" dirty="0" smtClean="0"/>
              <a:t>May ignore non-financial causes of food security</a:t>
            </a:r>
          </a:p>
        </p:txBody>
      </p:sp>
      <p:sp>
        <p:nvSpPr>
          <p:cNvPr id="5" name="Content Placeholder 4"/>
          <p:cNvSpPr>
            <a:spLocks noGrp="1"/>
          </p:cNvSpPr>
          <p:nvPr>
            <p:ph sz="quarter" idx="2"/>
          </p:nvPr>
        </p:nvSpPr>
        <p:spPr/>
        <p:txBody>
          <a:bodyPr>
            <a:normAutofit lnSpcReduction="10000"/>
          </a:bodyPr>
          <a:lstStyle/>
          <a:p>
            <a:r>
              <a:rPr lang="en-US" dirty="0" smtClean="0"/>
              <a:t>Does correctly classify 97.7% of households as food insecure, and has satisfactory sensitivity and specificity</a:t>
            </a:r>
            <a:r>
              <a:rPr lang="en-US" dirty="0" smtClean="0">
                <a:latin typeface="Calibri"/>
                <a:cs typeface="Calibri"/>
              </a:rPr>
              <a:t>⁶</a:t>
            </a:r>
            <a:r>
              <a:rPr lang="en-US" dirty="0" smtClean="0"/>
              <a:t>.</a:t>
            </a:r>
          </a:p>
          <a:p>
            <a:r>
              <a:rPr lang="en-US" dirty="0" smtClean="0"/>
              <a:t>Less respondent burden; can be screened after 3 items for food secure individuals</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Conclusion</a:t>
            </a:r>
            <a:endParaRPr lang="en-US" dirty="0"/>
          </a:p>
        </p:txBody>
      </p:sp>
      <p:sp>
        <p:nvSpPr>
          <p:cNvPr id="5" name="Content Placeholder 4"/>
          <p:cNvSpPr>
            <a:spLocks noGrp="1"/>
          </p:cNvSpPr>
          <p:nvPr>
            <p:ph sz="quarter" idx="1"/>
          </p:nvPr>
        </p:nvSpPr>
        <p:spPr/>
        <p:txBody>
          <a:bodyPr>
            <a:normAutofit/>
          </a:bodyPr>
          <a:lstStyle/>
          <a:p>
            <a:r>
              <a:rPr lang="en-US" dirty="0" smtClean="0"/>
              <a:t>When feasible, use of the 18-item U.S. Household Food Security Survey Module is recommended.</a:t>
            </a:r>
          </a:p>
          <a:p>
            <a:r>
              <a:rPr lang="en-US" dirty="0" smtClean="0"/>
              <a:t>Full scale survey categorizes households into Food Secure or </a:t>
            </a:r>
            <a:r>
              <a:rPr lang="en-US" smtClean="0"/>
              <a:t>Food Insecure</a:t>
            </a:r>
            <a:r>
              <a:rPr lang="en-US" dirty="0" smtClean="0"/>
              <a:t>, and further subdivides insecure into Low </a:t>
            </a:r>
            <a:r>
              <a:rPr lang="en-US" smtClean="0"/>
              <a:t>food Insecurity </a:t>
            </a:r>
            <a:r>
              <a:rPr lang="en-US" dirty="0" smtClean="0"/>
              <a:t>or Very Low Food Insecurity</a:t>
            </a:r>
          </a:p>
          <a:p>
            <a:r>
              <a:rPr lang="en-US" dirty="0" smtClean="0"/>
              <a:t>While brief, the 6-item form has relatively small bias and is a potentially useful tool for national, state, and local applications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Rates of food insecurity</a:t>
            </a:r>
            <a:endParaRPr lang="en-US" dirty="0"/>
          </a:p>
        </p:txBody>
      </p:sp>
    </p:spTree>
    <p:extLst>
      <p:ext uri="{BB962C8B-B14F-4D97-AF65-F5344CB8AC3E}">
        <p14:creationId xmlns:p14="http://schemas.microsoft.com/office/powerpoint/2010/main" val="3566354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Rates of food insecurity</a:t>
            </a:r>
            <a:endParaRPr lang="en-US" dirty="0"/>
          </a:p>
        </p:txBody>
      </p:sp>
      <p:sp>
        <p:nvSpPr>
          <p:cNvPr id="5" name="Content Placeholder 4"/>
          <p:cNvSpPr>
            <a:spLocks noGrp="1"/>
          </p:cNvSpPr>
          <p:nvPr>
            <p:ph sz="quarter" idx="1"/>
          </p:nvPr>
        </p:nvSpPr>
        <p:spPr>
          <a:xfrm>
            <a:off x="762000" y="5181600"/>
            <a:ext cx="7696200" cy="1547810"/>
          </a:xfrm>
        </p:spPr>
        <p:txBody>
          <a:bodyPr>
            <a:normAutofit fontScale="92500" lnSpcReduction="10000"/>
          </a:bodyPr>
          <a:lstStyle/>
          <a:p>
            <a:pPr marL="0" indent="0" algn="ctr">
              <a:buNone/>
            </a:pPr>
            <a:r>
              <a:rPr lang="en-US" sz="3600" b="1" dirty="0" smtClean="0"/>
              <a:t>This is the highest rate of food insecurity since the first national food security survey in 1995</a:t>
            </a:r>
            <a:r>
              <a:rPr lang="en-US" sz="3600" dirty="0" smtClean="0"/>
              <a:t>³</a:t>
            </a:r>
            <a:r>
              <a:rPr lang="en-US" sz="3600" b="1" dirty="0" smtClean="0"/>
              <a:t>.</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473" y="1676400"/>
            <a:ext cx="5334000" cy="3088920"/>
          </a:xfrm>
          <a:prstGeom prst="rect">
            <a:avLst/>
          </a:prstGeom>
          <a:noFill/>
          <a:ln w="57150">
            <a:solidFill>
              <a:srgbClr val="DC7E4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7919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Rates of food insecurity in the US, </a:t>
            </a:r>
            <a:br>
              <a:rPr lang="en-US" sz="3800" dirty="0" smtClean="0"/>
            </a:br>
            <a:r>
              <a:rPr lang="en-US" sz="3800" dirty="0" smtClean="0"/>
              <a:t>1998-2009¹</a:t>
            </a:r>
            <a:endParaRPr lang="en-US" sz="3800"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509931338"/>
              </p:ext>
            </p:extLst>
          </p:nvPr>
        </p:nvGraphicFramePr>
        <p:xfrm>
          <a:off x="685800" y="1752600"/>
          <a:ext cx="77724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2625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0" dirty="0" smtClean="0"/>
              <a:t>Phase 2, Team A:</a:t>
            </a:r>
            <a:r>
              <a:rPr lang="en-US" dirty="0" smtClean="0"/>
              <a:t/>
            </a:r>
            <a:br>
              <a:rPr lang="en-US" dirty="0" smtClean="0"/>
            </a:br>
            <a:r>
              <a:rPr lang="en-US" dirty="0" smtClean="0"/>
              <a:t>Financial Access and Food Insecurity</a:t>
            </a:r>
            <a:endParaRPr lang="en-US" dirty="0"/>
          </a:p>
        </p:txBody>
      </p:sp>
      <p:sp>
        <p:nvSpPr>
          <p:cNvPr id="5" name="Subtitle 4"/>
          <p:cNvSpPr>
            <a:spLocks noGrp="1"/>
          </p:cNvSpPr>
          <p:nvPr>
            <p:ph type="subTitle" idx="1"/>
          </p:nvPr>
        </p:nvSpPr>
        <p:spPr/>
        <p:txBody>
          <a:bodyPr/>
          <a:lstStyle/>
          <a:p>
            <a:r>
              <a:rPr lang="en-US" dirty="0" smtClean="0"/>
              <a:t>Sarah Bailey, </a:t>
            </a:r>
            <a:r>
              <a:rPr lang="en-US" dirty="0" err="1" smtClean="0"/>
              <a:t>Juli</a:t>
            </a:r>
            <a:r>
              <a:rPr lang="en-US" dirty="0" smtClean="0"/>
              <a:t> </a:t>
            </a:r>
            <a:r>
              <a:rPr lang="en-US" dirty="0" err="1" smtClean="0"/>
              <a:t>Louttit</a:t>
            </a:r>
            <a:r>
              <a:rPr lang="en-US" dirty="0" smtClean="0"/>
              <a:t>, Emily </a:t>
            </a:r>
            <a:r>
              <a:rPr lang="en-US" dirty="0" err="1" smtClean="0"/>
              <a:t>Faerber</a:t>
            </a:r>
            <a:endParaRPr lang="en-US" dirty="0"/>
          </a:p>
        </p:txBody>
      </p:sp>
    </p:spTree>
    <p:extLst>
      <p:ext uri="{BB962C8B-B14F-4D97-AF65-F5344CB8AC3E}">
        <p14:creationId xmlns:p14="http://schemas.microsoft.com/office/powerpoint/2010/main" val="1453275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normAutofit fontScale="90000"/>
          </a:bodyPr>
          <a:lstStyle/>
          <a:p>
            <a:r>
              <a:rPr lang="en-US" dirty="0" smtClean="0"/>
              <a:t>Basic information about SNAP Program</a:t>
            </a:r>
            <a:endParaRPr lang="en-US" dirty="0"/>
          </a:p>
        </p:txBody>
      </p:sp>
    </p:spTree>
    <p:extLst>
      <p:ext uri="{BB962C8B-B14F-4D97-AF65-F5344CB8AC3E}">
        <p14:creationId xmlns:p14="http://schemas.microsoft.com/office/powerpoint/2010/main" val="3737478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SNAP?</a:t>
            </a:r>
            <a:r>
              <a:rPr lang="en-US" dirty="0" smtClean="0">
                <a:latin typeface="Calibri"/>
                <a:cs typeface="Calibri"/>
              </a:rPr>
              <a:t>⁸</a:t>
            </a:r>
            <a:endParaRPr lang="en-US" dirty="0"/>
          </a:p>
        </p:txBody>
      </p:sp>
      <p:sp>
        <p:nvSpPr>
          <p:cNvPr id="5" name="Content Placeholder 4"/>
          <p:cNvSpPr>
            <a:spLocks noGrp="1"/>
          </p:cNvSpPr>
          <p:nvPr>
            <p:ph sz="quarter" idx="1"/>
          </p:nvPr>
        </p:nvSpPr>
        <p:spPr>
          <a:xfrm>
            <a:off x="457200" y="1447800"/>
            <a:ext cx="2438400" cy="4525963"/>
          </a:xfrm>
        </p:spPr>
        <p:txBody>
          <a:bodyPr>
            <a:normAutofit lnSpcReduction="10000"/>
          </a:bodyPr>
          <a:lstStyle/>
          <a:p>
            <a:r>
              <a:rPr lang="en-US" sz="2000" dirty="0" smtClean="0"/>
              <a:t>1964- Food Stamp Program becomes permanent</a:t>
            </a:r>
          </a:p>
          <a:p>
            <a:r>
              <a:rPr lang="en-US" sz="2000" dirty="0" smtClean="0"/>
              <a:t>1974- FSP goes nationwide</a:t>
            </a:r>
          </a:p>
          <a:p>
            <a:r>
              <a:rPr lang="en-US" sz="2000" dirty="0" smtClean="0"/>
              <a:t>1996- Personal Responsibility and Work Opportunities Reconciliation Act</a:t>
            </a:r>
          </a:p>
          <a:p>
            <a:r>
              <a:rPr lang="en-US" sz="2000" dirty="0" smtClean="0"/>
              <a:t>2008- Changed named to SNAP</a:t>
            </a:r>
          </a:p>
        </p:txBody>
      </p:sp>
      <p:sp>
        <p:nvSpPr>
          <p:cNvPr id="6" name="Content Placeholder 5"/>
          <p:cNvSpPr>
            <a:spLocks noGrp="1"/>
          </p:cNvSpPr>
          <p:nvPr>
            <p:ph sz="quarter" idx="2"/>
          </p:nvPr>
        </p:nvSpPr>
        <p:spPr>
          <a:xfrm>
            <a:off x="3200400" y="1600200"/>
            <a:ext cx="5943600" cy="4525963"/>
          </a:xfrm>
        </p:spPr>
        <p:txBody>
          <a:bodyPr>
            <a:normAutofit lnSpcReduction="10000"/>
          </a:bodyPr>
          <a:lstStyle/>
          <a:p>
            <a:r>
              <a:rPr lang="en-US" dirty="0" smtClean="0"/>
              <a:t>The largest of the USDA’s nutrition assistance programs</a:t>
            </a:r>
          </a:p>
          <a:p>
            <a:r>
              <a:rPr lang="en-US" dirty="0" smtClean="0"/>
              <a:t>2010 average monthly participation</a:t>
            </a:r>
            <a:r>
              <a:rPr lang="en-US" baseline="30000" dirty="0">
                <a:latin typeface="Calibri"/>
                <a:cs typeface="Calibri"/>
              </a:rPr>
              <a:t>⁷</a:t>
            </a:r>
            <a:endParaRPr lang="en-US" dirty="0" smtClean="0"/>
          </a:p>
          <a:p>
            <a:pPr lvl="1"/>
            <a:r>
              <a:rPr lang="en-US" dirty="0" smtClean="0"/>
              <a:t> 40 million people</a:t>
            </a:r>
          </a:p>
          <a:p>
            <a:pPr lvl="1"/>
            <a:r>
              <a:rPr lang="en-US" dirty="0" smtClean="0"/>
              <a:t>18.6 million households</a:t>
            </a:r>
          </a:p>
          <a:p>
            <a:r>
              <a:rPr lang="en-US" dirty="0" smtClean="0"/>
              <a:t>Washington Nov 2010 participation</a:t>
            </a:r>
            <a:r>
              <a:rPr lang="en-US" baseline="30000" dirty="0">
                <a:latin typeface="Calibri"/>
                <a:cs typeface="Calibri"/>
              </a:rPr>
              <a:t>⁷</a:t>
            </a:r>
            <a:endParaRPr lang="en-US" dirty="0" smtClean="0"/>
          </a:p>
          <a:p>
            <a:pPr lvl="1"/>
            <a:r>
              <a:rPr lang="en-US" dirty="0" smtClean="0"/>
              <a:t>1 million people (a 13.7% increase since Nov 2009)</a:t>
            </a:r>
          </a:p>
          <a:p>
            <a:pPr lvl="1"/>
            <a:r>
              <a:rPr lang="en-US" dirty="0" smtClean="0"/>
              <a:t>500,000 households (a 18.9% increase since Nov 2009)</a:t>
            </a:r>
          </a:p>
          <a:p>
            <a:pPr lvl="1"/>
            <a:endParaRPr lang="en-US" dirty="0" smtClean="0"/>
          </a:p>
        </p:txBody>
      </p:sp>
      <p:pic>
        <p:nvPicPr>
          <p:cNvPr id="7" name="Picture 6" descr="Supplemental_Nutrition_Assistance_Program_logo.png"/>
          <p:cNvPicPr>
            <a:picLocks noChangeAspect="1"/>
          </p:cNvPicPr>
          <p:nvPr/>
        </p:nvPicPr>
        <p:blipFill>
          <a:blip r:embed="rId2"/>
          <a:stretch>
            <a:fillRect/>
          </a:stretch>
        </p:blipFill>
        <p:spPr>
          <a:xfrm>
            <a:off x="76200" y="5302250"/>
            <a:ext cx="2482850" cy="155575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 Participation rates</a:t>
            </a:r>
            <a:endParaRPr lang="en-US" dirty="0"/>
          </a:p>
        </p:txBody>
      </p:sp>
      <p:sp>
        <p:nvSpPr>
          <p:cNvPr id="3" name="Content Placeholder 2"/>
          <p:cNvSpPr>
            <a:spLocks noGrp="1"/>
          </p:cNvSpPr>
          <p:nvPr>
            <p:ph sz="quarter" idx="1"/>
          </p:nvPr>
        </p:nvSpPr>
        <p:spPr/>
        <p:txBody>
          <a:bodyPr/>
          <a:lstStyle/>
          <a:p>
            <a:r>
              <a:rPr lang="en-US" dirty="0" smtClean="0"/>
              <a:t>SNAP participation follows trends in the poverty rate and the unemployment rate</a:t>
            </a:r>
          </a:p>
          <a:p>
            <a:r>
              <a:rPr lang="en-US" dirty="0" smtClean="0"/>
              <a:t>2008 national participation rates</a:t>
            </a:r>
            <a:r>
              <a:rPr lang="en-US" baseline="30000" dirty="0">
                <a:latin typeface="Calibri"/>
                <a:cs typeface="Calibri"/>
              </a:rPr>
              <a:t>⁹</a:t>
            </a:r>
            <a:endParaRPr lang="en-US" dirty="0" smtClean="0"/>
          </a:p>
          <a:p>
            <a:pPr lvl="1"/>
            <a:r>
              <a:rPr lang="en-US" dirty="0" smtClean="0"/>
              <a:t>66% among all eligible participants</a:t>
            </a:r>
          </a:p>
          <a:p>
            <a:pPr lvl="1"/>
            <a:r>
              <a:rPr lang="en-US" dirty="0" smtClean="0"/>
              <a:t>54% among working poor</a:t>
            </a:r>
          </a:p>
          <a:p>
            <a:r>
              <a:rPr lang="en-US" dirty="0" smtClean="0"/>
              <a:t>2008 Washington participation rates</a:t>
            </a:r>
            <a:r>
              <a:rPr lang="en-US" baseline="30000" dirty="0" smtClean="0">
                <a:latin typeface="Calibri"/>
                <a:cs typeface="Calibri"/>
              </a:rPr>
              <a:t>⁹</a:t>
            </a:r>
            <a:endParaRPr lang="en-US" dirty="0" smtClean="0"/>
          </a:p>
          <a:p>
            <a:pPr lvl="1"/>
            <a:r>
              <a:rPr lang="en-US" dirty="0" smtClean="0"/>
              <a:t>80% among all eligible participants</a:t>
            </a:r>
          </a:p>
          <a:p>
            <a:pPr lvl="1"/>
            <a:r>
              <a:rPr lang="en-US" dirty="0" smtClean="0"/>
              <a:t>65% among working poor</a:t>
            </a:r>
          </a:p>
          <a:p>
            <a:pPr lvl="1"/>
            <a:endParaRPr lang="en-US" dirty="0" smtClean="0"/>
          </a:p>
          <a:p>
            <a:pPr lvl="1"/>
            <a:endParaRPr lang="en-US" dirty="0"/>
          </a:p>
        </p:txBody>
      </p:sp>
      <p:pic>
        <p:nvPicPr>
          <p:cNvPr id="5" name="Picture 4" descr="Supplemental_Nutrition_Assistance_Program_logo.png"/>
          <p:cNvPicPr>
            <a:picLocks noChangeAspect="1"/>
          </p:cNvPicPr>
          <p:nvPr/>
        </p:nvPicPr>
        <p:blipFill>
          <a:blip r:embed="rId2"/>
          <a:stretch>
            <a:fillRect/>
          </a:stretch>
        </p:blipFill>
        <p:spPr>
          <a:xfrm>
            <a:off x="6584950" y="5302250"/>
            <a:ext cx="2482850" cy="155575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Barriers to Participation</a:t>
            </a:r>
            <a:r>
              <a:rPr lang="en-US" dirty="0">
                <a:latin typeface="Calibri"/>
                <a:cs typeface="Calibri"/>
              </a:rPr>
              <a:t>¹</a:t>
            </a:r>
            <a:r>
              <a:rPr lang="en-US" dirty="0" smtClean="0">
                <a:latin typeface="Calibri"/>
                <a:cs typeface="Calibri"/>
              </a:rPr>
              <a:t>⁰</a:t>
            </a:r>
            <a:r>
              <a:rPr lang="en-US" baseline="30000" dirty="0" smtClean="0">
                <a:latin typeface="Calibri"/>
                <a:cs typeface="Calibri"/>
              </a:rPr>
              <a:t>,</a:t>
            </a:r>
            <a:r>
              <a:rPr lang="en-US" dirty="0" smtClean="0">
                <a:latin typeface="Calibri"/>
                <a:cs typeface="Calibri"/>
              </a:rPr>
              <a:t>¹¹</a:t>
            </a:r>
            <a:endParaRPr lang="en-US" dirty="0"/>
          </a:p>
        </p:txBody>
      </p:sp>
      <p:sp>
        <p:nvSpPr>
          <p:cNvPr id="5" name="Content Placeholder 4"/>
          <p:cNvSpPr>
            <a:spLocks noGrp="1"/>
          </p:cNvSpPr>
          <p:nvPr>
            <p:ph sz="quarter" idx="2"/>
          </p:nvPr>
        </p:nvSpPr>
        <p:spPr>
          <a:xfrm>
            <a:off x="0" y="2174875"/>
            <a:ext cx="4648200" cy="3951288"/>
          </a:xfrm>
        </p:spPr>
        <p:txBody>
          <a:bodyPr>
            <a:normAutofit fontScale="85000" lnSpcReduction="10000"/>
          </a:bodyPr>
          <a:lstStyle/>
          <a:p>
            <a:r>
              <a:rPr lang="en-US" dirty="0" smtClean="0"/>
              <a:t>Burden of application</a:t>
            </a:r>
          </a:p>
          <a:p>
            <a:pPr lvl="1"/>
            <a:r>
              <a:rPr lang="en-US" dirty="0" smtClean="0"/>
              <a:t>Official language and threats of fine and jail time</a:t>
            </a:r>
          </a:p>
          <a:p>
            <a:pPr lvl="1"/>
            <a:r>
              <a:rPr lang="en-US" dirty="0" smtClean="0"/>
              <a:t>Repeated visits to office during working hours</a:t>
            </a:r>
          </a:p>
          <a:p>
            <a:pPr lvl="1"/>
            <a:r>
              <a:rPr lang="en-US" dirty="0" smtClean="0"/>
              <a:t>Low benefits</a:t>
            </a:r>
          </a:p>
          <a:p>
            <a:r>
              <a:rPr lang="en-US" dirty="0" smtClean="0"/>
              <a:t>Language barriers</a:t>
            </a:r>
          </a:p>
          <a:p>
            <a:r>
              <a:rPr lang="en-US" dirty="0" smtClean="0"/>
              <a:t>Social stigma</a:t>
            </a:r>
          </a:p>
          <a:p>
            <a:r>
              <a:rPr lang="en-US" dirty="0" smtClean="0"/>
              <a:t>Lack of transportation</a:t>
            </a:r>
          </a:p>
          <a:p>
            <a:r>
              <a:rPr lang="en-US" dirty="0" smtClean="0"/>
              <a:t>Lack of knowledge of program</a:t>
            </a:r>
          </a:p>
          <a:p>
            <a:pPr lvl="1"/>
            <a:endParaRPr lang="en-US" dirty="0" smtClean="0"/>
          </a:p>
          <a:p>
            <a:pPr lvl="1"/>
            <a:endParaRPr lang="en-US" dirty="0" smtClean="0"/>
          </a:p>
        </p:txBody>
      </p:sp>
      <p:sp>
        <p:nvSpPr>
          <p:cNvPr id="16" name="Content Placeholder 15"/>
          <p:cNvSpPr>
            <a:spLocks noGrp="1"/>
          </p:cNvSpPr>
          <p:nvPr>
            <p:ph sz="quarter" idx="4"/>
          </p:nvPr>
        </p:nvSpPr>
        <p:spPr/>
        <p:txBody>
          <a:bodyPr>
            <a:normAutofit fontScale="92500" lnSpcReduction="20000"/>
          </a:bodyPr>
          <a:lstStyle/>
          <a:p>
            <a:r>
              <a:rPr lang="en-US" dirty="0" smtClean="0"/>
              <a:t>Knowledge of program</a:t>
            </a:r>
          </a:p>
          <a:p>
            <a:endParaRPr lang="en-US" sz="1200" dirty="0" smtClean="0"/>
          </a:p>
          <a:p>
            <a:r>
              <a:rPr lang="en-US" dirty="0" smtClean="0"/>
              <a:t>Expectation of a large benefit</a:t>
            </a:r>
          </a:p>
          <a:p>
            <a:endParaRPr lang="en-US" sz="1200" dirty="0" smtClean="0"/>
          </a:p>
          <a:p>
            <a:r>
              <a:rPr lang="en-US" dirty="0" smtClean="0"/>
              <a:t>Large and sudden drop in household income</a:t>
            </a:r>
          </a:p>
          <a:p>
            <a:endParaRPr lang="en-US" sz="1200" dirty="0" smtClean="0"/>
          </a:p>
          <a:p>
            <a:r>
              <a:rPr lang="en-US" dirty="0" smtClean="0"/>
              <a:t>Change in household composition</a:t>
            </a:r>
            <a:endParaRPr lang="en-US" dirty="0"/>
          </a:p>
        </p:txBody>
      </p:sp>
      <p:sp>
        <p:nvSpPr>
          <p:cNvPr id="14" name="Text Placeholder 13"/>
          <p:cNvSpPr>
            <a:spLocks noGrp="1"/>
          </p:cNvSpPr>
          <p:nvPr>
            <p:ph type="body" sz="quarter" idx="1"/>
          </p:nvPr>
        </p:nvSpPr>
        <p:spPr>
          <a:xfrm>
            <a:off x="533400" y="1600200"/>
            <a:ext cx="3886200" cy="640080"/>
          </a:xfrm>
        </p:spPr>
        <p:txBody>
          <a:bodyPr/>
          <a:lstStyle/>
          <a:p>
            <a:r>
              <a:rPr lang="en-US" dirty="0" smtClean="0"/>
              <a:t>Barriers</a:t>
            </a:r>
            <a:endParaRPr lang="en-US" dirty="0"/>
          </a:p>
        </p:txBody>
      </p:sp>
      <p:sp>
        <p:nvSpPr>
          <p:cNvPr id="15" name="Text Placeholder 14"/>
          <p:cNvSpPr>
            <a:spLocks noGrp="1"/>
          </p:cNvSpPr>
          <p:nvPr>
            <p:ph type="body" sz="quarter" idx="3"/>
          </p:nvPr>
        </p:nvSpPr>
        <p:spPr>
          <a:xfrm>
            <a:off x="4800600" y="1600200"/>
            <a:ext cx="3886200" cy="640080"/>
          </a:xfrm>
        </p:spPr>
        <p:txBody>
          <a:bodyPr/>
          <a:lstStyle/>
          <a:p>
            <a:r>
              <a:rPr lang="en-US" dirty="0" smtClean="0"/>
              <a:t>Enhancers</a:t>
            </a:r>
            <a:endParaRPr lang="en-US" dirty="0"/>
          </a:p>
        </p:txBody>
      </p:sp>
      <p:pic>
        <p:nvPicPr>
          <p:cNvPr id="18" name="Picture 17" descr="Supplemental_Nutrition_Assistance_Program_logo.png"/>
          <p:cNvPicPr>
            <a:picLocks noChangeAspect="1"/>
          </p:cNvPicPr>
          <p:nvPr/>
        </p:nvPicPr>
        <p:blipFill>
          <a:blip r:embed="rId2"/>
          <a:stretch>
            <a:fillRect/>
          </a:stretch>
        </p:blipFill>
        <p:spPr>
          <a:xfrm>
            <a:off x="6781800" y="5410200"/>
            <a:ext cx="2101850" cy="1317016"/>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normAutofit fontScale="90000"/>
          </a:bodyPr>
          <a:lstStyle/>
          <a:p>
            <a:r>
              <a:rPr lang="en-US" dirty="0" smtClean="0"/>
              <a:t>Recommended interventions to address food insecurity</a:t>
            </a:r>
            <a:endParaRPr lang="en-US" dirty="0"/>
          </a:p>
        </p:txBody>
      </p:sp>
    </p:spTree>
    <p:extLst>
      <p:ext uri="{BB962C8B-B14F-4D97-AF65-F5344CB8AC3E}">
        <p14:creationId xmlns:p14="http://schemas.microsoft.com/office/powerpoint/2010/main" val="13641811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Recommended Interventions</a:t>
            </a:r>
            <a:endParaRPr lang="en-US" dirty="0"/>
          </a:p>
        </p:txBody>
      </p:sp>
      <p:sp>
        <p:nvSpPr>
          <p:cNvPr id="5" name="Content Placeholder 4"/>
          <p:cNvSpPr>
            <a:spLocks noGrp="1"/>
          </p:cNvSpPr>
          <p:nvPr>
            <p:ph sz="quarter" idx="1"/>
          </p:nvPr>
        </p:nvSpPr>
        <p:spPr>
          <a:xfrm>
            <a:off x="457200" y="1371600"/>
            <a:ext cx="8229600" cy="5105400"/>
          </a:xfrm>
        </p:spPr>
        <p:txBody>
          <a:bodyPr>
            <a:normAutofit/>
          </a:bodyPr>
          <a:lstStyle/>
          <a:p>
            <a:r>
              <a:rPr lang="en-US" dirty="0" smtClean="0"/>
              <a:t>Increase participation in food assistance programs</a:t>
            </a:r>
          </a:p>
          <a:p>
            <a:pPr lvl="1"/>
            <a:r>
              <a:rPr lang="en-US" dirty="0"/>
              <a:t>Streamline the application process for food assistance </a:t>
            </a:r>
            <a:r>
              <a:rPr lang="en-US" dirty="0" smtClean="0"/>
              <a:t>programs</a:t>
            </a:r>
          </a:p>
          <a:p>
            <a:r>
              <a:rPr lang="en-US" dirty="0" smtClean="0"/>
              <a:t>Increase funding for school meals</a:t>
            </a:r>
          </a:p>
          <a:p>
            <a:r>
              <a:rPr lang="en-US" dirty="0" smtClean="0"/>
              <a:t>Support food security through policies that strengthen infrastructure</a:t>
            </a:r>
          </a:p>
          <a:p>
            <a:pPr lvl="1"/>
            <a:r>
              <a:rPr lang="en-US" dirty="0" smtClean="0"/>
              <a:t>Housing, transportation, employment</a:t>
            </a:r>
          </a:p>
          <a:p>
            <a:pPr lvl="1"/>
            <a:r>
              <a:rPr lang="en-US" dirty="0" smtClean="0"/>
              <a:t>Social networks</a:t>
            </a:r>
          </a:p>
          <a:p>
            <a:pPr marL="514350" indent="-457200"/>
            <a:r>
              <a:rPr lang="en-US" dirty="0" smtClean="0"/>
              <a:t>Tax policies that support low income families</a:t>
            </a:r>
          </a:p>
          <a:p>
            <a:pPr marL="514350" indent="-457200"/>
            <a:endParaRPr lang="en-US" dirty="0" smtClean="0"/>
          </a:p>
          <a:p>
            <a:endParaRPr lang="en-US" dirty="0" smtClean="0"/>
          </a:p>
          <a:p>
            <a:pPr marL="457200" lvl="1" indent="0">
              <a:buNone/>
            </a:pPr>
            <a:endParaRPr lang="en-US" dirty="0" smtClean="0"/>
          </a:p>
          <a:p>
            <a:endParaRPr lang="en-US" dirty="0" smtClean="0"/>
          </a:p>
          <a:p>
            <a:pPr marL="457200" lvl="1" indent="0">
              <a:buNone/>
            </a:pPr>
            <a:endParaRPr lang="en-US" dirty="0" smtClean="0"/>
          </a:p>
        </p:txBody>
      </p:sp>
    </p:spTree>
    <p:extLst>
      <p:ext uri="{BB962C8B-B14F-4D97-AF65-F5344CB8AC3E}">
        <p14:creationId xmlns:p14="http://schemas.microsoft.com/office/powerpoint/2010/main" val="12945324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References</a:t>
            </a:r>
            <a:endParaRPr lang="en-US" dirty="0"/>
          </a:p>
        </p:txBody>
      </p:sp>
      <p:sp>
        <p:nvSpPr>
          <p:cNvPr id="7" name="Content Placeholder 6"/>
          <p:cNvSpPr>
            <a:spLocks noGrp="1"/>
          </p:cNvSpPr>
          <p:nvPr>
            <p:ph sz="quarter" idx="1"/>
          </p:nvPr>
        </p:nvSpPr>
        <p:spPr/>
        <p:txBody>
          <a:bodyPr>
            <a:normAutofit fontScale="62500" lnSpcReduction="20000"/>
          </a:bodyPr>
          <a:lstStyle/>
          <a:p>
            <a:pPr marL="0" indent="-457200">
              <a:buNone/>
            </a:pPr>
            <a:r>
              <a:rPr lang="en-US" sz="3400" dirty="0" smtClean="0"/>
              <a:t>¹</a:t>
            </a:r>
            <a:r>
              <a:rPr lang="en-US" sz="3400" i="1" dirty="0" smtClean="0"/>
              <a:t>Position of the American Dietetic Association: Food Insecurity in the United States, 2010</a:t>
            </a:r>
            <a:r>
              <a:rPr lang="en-US" sz="3400" dirty="0" smtClean="0"/>
              <a:t>.  Journal of the American Dietetic Association.</a:t>
            </a:r>
          </a:p>
          <a:p>
            <a:pPr marL="0" indent="-457200">
              <a:buNone/>
            </a:pPr>
            <a:r>
              <a:rPr lang="en-US" sz="3400" dirty="0" smtClean="0"/>
              <a:t>²</a:t>
            </a:r>
            <a:r>
              <a:rPr lang="en-US" sz="3400" i="1" dirty="0" smtClean="0"/>
              <a:t>Food Insecurity in Households with Children, Prevalence, Severity, and Household Characteristics.</a:t>
            </a:r>
            <a:r>
              <a:rPr lang="en-US" sz="3400" dirty="0" smtClean="0"/>
              <a:t>  ERS Report Summary, Sept 2009.  USDA/ERS</a:t>
            </a:r>
          </a:p>
          <a:p>
            <a:pPr marL="0" indent="-457200">
              <a:buNone/>
            </a:pPr>
            <a:r>
              <a:rPr lang="en-US" sz="3400" dirty="0" smtClean="0"/>
              <a:t>³</a:t>
            </a:r>
            <a:r>
              <a:rPr lang="en-US" sz="3400" i="1" dirty="0" smtClean="0"/>
              <a:t>Food Security in the United States</a:t>
            </a:r>
            <a:r>
              <a:rPr lang="en-US" sz="3400" dirty="0" smtClean="0"/>
              <a:t>.  United States Department of Agriculture, Economic Research Service, The Economics of Food, Farming, Natural Resources, and Rural America.</a:t>
            </a:r>
          </a:p>
          <a:p>
            <a:pPr marL="0" indent="-457200">
              <a:buNone/>
            </a:pPr>
            <a:r>
              <a:rPr lang="en-US" sz="3400" dirty="0" smtClean="0">
                <a:cs typeface="Calibri"/>
              </a:rPr>
              <a:t>⁴Johnson, Donna.  January 11, 2011.  </a:t>
            </a:r>
            <a:r>
              <a:rPr lang="en-US" sz="3400" i="1" dirty="0" smtClean="0">
                <a:cs typeface="Calibri"/>
              </a:rPr>
              <a:t>Household Food Security in the United States.  </a:t>
            </a:r>
            <a:r>
              <a:rPr lang="en-US" sz="3400" dirty="0" smtClean="0">
                <a:cs typeface="Calibri"/>
              </a:rPr>
              <a:t>Public Health Nutrition.</a:t>
            </a:r>
          </a:p>
          <a:p>
            <a:pPr marL="0" indent="-457200">
              <a:buNone/>
            </a:pPr>
            <a:r>
              <a:rPr lang="en-US" sz="3400" dirty="0" smtClean="0">
                <a:cs typeface="Calibri"/>
              </a:rPr>
              <a:t>⁵Economic Research Service, USDA.  July 2008.  </a:t>
            </a:r>
            <a:r>
              <a:rPr lang="en-US" sz="3400" i="1" dirty="0" smtClean="0">
                <a:cs typeface="Calibri"/>
              </a:rPr>
              <a:t>Household Food Security Survey Module: Six item short form</a:t>
            </a:r>
            <a:r>
              <a:rPr lang="en-US" sz="3400" dirty="0" smtClean="0">
                <a:cs typeface="Calibri"/>
              </a:rPr>
              <a:t>.  </a:t>
            </a:r>
          </a:p>
          <a:p>
            <a:pPr marL="0" indent="-457200">
              <a:buNone/>
            </a:pPr>
            <a:r>
              <a:rPr lang="en-US" sz="3400" dirty="0" smtClean="0">
                <a:cs typeface="Calibri"/>
              </a:rPr>
              <a:t>⁶S.J. </a:t>
            </a:r>
            <a:r>
              <a:rPr lang="en-US" sz="3400" dirty="0" err="1" smtClean="0">
                <a:cs typeface="Calibri"/>
              </a:rPr>
              <a:t>Blumber</a:t>
            </a:r>
            <a:r>
              <a:rPr lang="en-US" sz="3400" dirty="0" smtClean="0">
                <a:cs typeface="Calibri"/>
              </a:rPr>
              <a:t>; K. </a:t>
            </a:r>
            <a:r>
              <a:rPr lang="en-US" sz="3400" dirty="0" err="1" smtClean="0">
                <a:cs typeface="Calibri"/>
              </a:rPr>
              <a:t>Bialostosky</a:t>
            </a:r>
            <a:r>
              <a:rPr lang="en-US" sz="3400" dirty="0" smtClean="0">
                <a:cs typeface="Calibri"/>
              </a:rPr>
              <a:t>; W.L. Hamilton; R.R. </a:t>
            </a:r>
            <a:r>
              <a:rPr lang="en-US" sz="3400" dirty="0" err="1" smtClean="0">
                <a:cs typeface="Calibri"/>
              </a:rPr>
              <a:t>Briefel</a:t>
            </a:r>
            <a:r>
              <a:rPr lang="en-US" sz="3400" dirty="0" smtClean="0">
                <a:cs typeface="Calibri"/>
              </a:rPr>
              <a:t>.  </a:t>
            </a:r>
            <a:r>
              <a:rPr lang="en-US" sz="3400" i="1" dirty="0" smtClean="0">
                <a:cs typeface="Calibri"/>
              </a:rPr>
              <a:t>The effectiveness of a short form of the household food security scale</a:t>
            </a:r>
            <a:r>
              <a:rPr lang="en-US" sz="3400" dirty="0" smtClean="0">
                <a:cs typeface="Calibri"/>
              </a:rPr>
              <a:t>.  American Journal of Public Health. </a:t>
            </a:r>
            <a:r>
              <a:rPr lang="en-US" sz="3400" dirty="0" err="1" smtClean="0">
                <a:cs typeface="Calibri"/>
              </a:rPr>
              <a:t>Vol</a:t>
            </a:r>
            <a:r>
              <a:rPr lang="en-US" sz="3400" dirty="0" smtClean="0">
                <a:cs typeface="Calibri"/>
              </a:rPr>
              <a:t> 89, </a:t>
            </a:r>
            <a:r>
              <a:rPr lang="en-US" sz="3400" dirty="0" err="1" smtClean="0">
                <a:cs typeface="Calibri"/>
              </a:rPr>
              <a:t>pp</a:t>
            </a:r>
            <a:r>
              <a:rPr lang="en-US" sz="3400" dirty="0" smtClean="0">
                <a:cs typeface="Calibri"/>
              </a:rPr>
              <a:t> 1231-1234.  1999.</a:t>
            </a:r>
            <a:endParaRPr lang="en-US" sz="3400" dirty="0" smtClean="0"/>
          </a:p>
          <a:p>
            <a:endParaRPr lang="en-US" dirty="0"/>
          </a:p>
        </p:txBody>
      </p:sp>
    </p:spTree>
    <p:extLst>
      <p:ext uri="{BB962C8B-B14F-4D97-AF65-F5344CB8AC3E}">
        <p14:creationId xmlns:p14="http://schemas.microsoft.com/office/powerpoint/2010/main" val="3036305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References</a:t>
            </a:r>
            <a:endParaRPr lang="en-US" dirty="0"/>
          </a:p>
        </p:txBody>
      </p:sp>
      <p:sp>
        <p:nvSpPr>
          <p:cNvPr id="7" name="Content Placeholder 6"/>
          <p:cNvSpPr>
            <a:spLocks noGrp="1"/>
          </p:cNvSpPr>
          <p:nvPr>
            <p:ph sz="quarter" idx="1"/>
          </p:nvPr>
        </p:nvSpPr>
        <p:spPr/>
        <p:txBody>
          <a:bodyPr>
            <a:normAutofit fontScale="85000" lnSpcReduction="20000"/>
          </a:bodyPr>
          <a:lstStyle/>
          <a:p>
            <a:pPr marL="0" indent="0">
              <a:buNone/>
            </a:pPr>
            <a:r>
              <a:rPr lang="en-US" baseline="30000" dirty="0" smtClean="0">
                <a:latin typeface="Calibri"/>
                <a:cs typeface="Calibri"/>
              </a:rPr>
              <a:t>⁷</a:t>
            </a:r>
            <a:r>
              <a:rPr lang="en-US" dirty="0" smtClean="0"/>
              <a:t>Supplemental Nutrition Assistance Program Program Data. USDA, 02/01/2011. Web. 02/13/2011. </a:t>
            </a:r>
          </a:p>
          <a:p>
            <a:pPr marL="0" indent="0">
              <a:buNone/>
            </a:pPr>
            <a:r>
              <a:rPr lang="en-US" dirty="0" smtClean="0">
                <a:latin typeface="Calibri"/>
                <a:cs typeface="Calibri"/>
              </a:rPr>
              <a:t>⁸</a:t>
            </a:r>
            <a:r>
              <a:rPr lang="en-US" i="1" dirty="0" smtClean="0">
                <a:latin typeface="Calibri"/>
                <a:cs typeface="Calibri"/>
              </a:rPr>
              <a:t>A short history of SNAP</a:t>
            </a:r>
            <a:r>
              <a:rPr lang="en-US" dirty="0" smtClean="0">
                <a:latin typeface="Calibri"/>
                <a:cs typeface="Calibri"/>
              </a:rPr>
              <a:t>.  USDA, 04/30/2009.  Web. </a:t>
            </a:r>
            <a:endParaRPr lang="en-US" dirty="0" smtClean="0"/>
          </a:p>
          <a:p>
            <a:pPr>
              <a:buNone/>
            </a:pPr>
            <a:r>
              <a:rPr lang="en-US" baseline="30000" dirty="0">
                <a:latin typeface="Calibri"/>
                <a:cs typeface="Calibri"/>
              </a:rPr>
              <a:t>⁹</a:t>
            </a:r>
            <a:r>
              <a:rPr lang="en-US" dirty="0" err="1" smtClean="0"/>
              <a:t>Cunnygham</a:t>
            </a:r>
            <a:r>
              <a:rPr lang="en-US" dirty="0" smtClean="0"/>
              <a:t>, Karen E and Laura A. </a:t>
            </a:r>
            <a:r>
              <a:rPr lang="en-US" dirty="0" err="1" smtClean="0"/>
              <a:t>Castner</a:t>
            </a:r>
            <a:r>
              <a:rPr lang="en-US" dirty="0" smtClean="0"/>
              <a:t>. Reaching those in need: State supplemental assistance program participation rates in 2008. </a:t>
            </a:r>
            <a:r>
              <a:rPr lang="en-US" dirty="0" err="1" smtClean="0"/>
              <a:t>Mathematica</a:t>
            </a:r>
            <a:r>
              <a:rPr lang="en-US" dirty="0" smtClean="0"/>
              <a:t> Policy Research. 2010; 1-8. </a:t>
            </a:r>
          </a:p>
          <a:p>
            <a:pPr>
              <a:buNone/>
            </a:pPr>
            <a:r>
              <a:rPr lang="en-US" baseline="30000" dirty="0" smtClean="0"/>
              <a:t>¹</a:t>
            </a:r>
            <a:r>
              <a:rPr lang="en-US" baseline="30000" dirty="0" smtClean="0">
                <a:latin typeface="Calibri"/>
                <a:cs typeface="Calibri"/>
              </a:rPr>
              <a:t>⁰</a:t>
            </a:r>
            <a:r>
              <a:rPr lang="en-US" dirty="0" smtClean="0"/>
              <a:t>Wilde, Parke and Elizabeth </a:t>
            </a:r>
            <a:r>
              <a:rPr lang="en-US" dirty="0" err="1" smtClean="0"/>
              <a:t>Dagata</a:t>
            </a:r>
            <a:r>
              <a:rPr lang="en-US" dirty="0" smtClean="0"/>
              <a:t>. Food Stamp Participation by Eligible Older Americans Remains Low. Food Review. 2002; 25-29.</a:t>
            </a:r>
          </a:p>
          <a:p>
            <a:pPr>
              <a:buNone/>
            </a:pPr>
            <a:r>
              <a:rPr lang="en-US" baseline="30000" dirty="0" smtClean="0"/>
              <a:t>¹¹</a:t>
            </a:r>
            <a:r>
              <a:rPr lang="en-US" dirty="0" smtClean="0"/>
              <a:t>Bhattarai, Gandhi Raj, Patricia A. Duffy, and Jennie Raymond. Use of Food Pantries and Food Stamps in Low-Income Households in the United States. The Journal of Consumer Affairs. 2002; (39:2) 276-298. </a:t>
            </a:r>
            <a:endParaRPr lang="en-US" baseline="30000" dirty="0" smtClean="0"/>
          </a:p>
          <a:p>
            <a:pPr marL="0" indent="0">
              <a:buNone/>
            </a:pPr>
            <a:endParaRPr lang="en-US" baseline="30000" dirty="0" smtClean="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036305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Basic definition of food insecurity</a:t>
            </a:r>
          </a:p>
          <a:p>
            <a:r>
              <a:rPr lang="en-US" dirty="0" smtClean="0"/>
              <a:t>Determinants of food insecurity in populations and households</a:t>
            </a:r>
          </a:p>
          <a:p>
            <a:r>
              <a:rPr lang="en-US" dirty="0"/>
              <a:t>Methods of assessing food </a:t>
            </a:r>
            <a:r>
              <a:rPr lang="en-US" dirty="0" smtClean="0"/>
              <a:t>insecurity</a:t>
            </a:r>
          </a:p>
          <a:p>
            <a:r>
              <a:rPr lang="en-US" dirty="0"/>
              <a:t>Rates of food insecurity in the US and among high risk </a:t>
            </a:r>
            <a:r>
              <a:rPr lang="en-US" dirty="0" smtClean="0"/>
              <a:t>groups</a:t>
            </a:r>
          </a:p>
          <a:p>
            <a:r>
              <a:rPr lang="en-US" dirty="0" smtClean="0"/>
              <a:t>Recommended interventions to address food insecurity</a:t>
            </a:r>
          </a:p>
          <a:p>
            <a:r>
              <a:rPr lang="en-US" dirty="0" smtClean="0"/>
              <a:t>Basic information about SNAP program</a:t>
            </a:r>
          </a:p>
        </p:txBody>
      </p:sp>
    </p:spTree>
    <p:extLst>
      <p:ext uri="{BB962C8B-B14F-4D97-AF65-F5344CB8AC3E}">
        <p14:creationId xmlns:p14="http://schemas.microsoft.com/office/powerpoint/2010/main" val="2322016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lstStyle/>
          <a:p>
            <a:r>
              <a:rPr lang="en-US" dirty="0" smtClean="0"/>
              <a:t>Definition of food insecurity</a:t>
            </a:r>
            <a:endParaRPr lang="en-US" dirty="0"/>
          </a:p>
        </p:txBody>
      </p:sp>
    </p:spTree>
    <p:extLst>
      <p:ext uri="{BB962C8B-B14F-4D97-AF65-F5344CB8AC3E}">
        <p14:creationId xmlns:p14="http://schemas.microsoft.com/office/powerpoint/2010/main" val="1888089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food insecurity?</a:t>
            </a:r>
            <a:endParaRPr lang="en-US" dirty="0"/>
          </a:p>
        </p:txBody>
      </p:sp>
      <p:sp>
        <p:nvSpPr>
          <p:cNvPr id="3" name="Content Placeholder 2"/>
          <p:cNvSpPr>
            <a:spLocks noGrp="1"/>
          </p:cNvSpPr>
          <p:nvPr>
            <p:ph sz="quarter" idx="1"/>
          </p:nvPr>
        </p:nvSpPr>
        <p:spPr>
          <a:xfrm>
            <a:off x="612648" y="1600200"/>
            <a:ext cx="8153400" cy="4724400"/>
          </a:xfrm>
        </p:spPr>
        <p:txBody>
          <a:bodyPr>
            <a:normAutofit/>
          </a:bodyPr>
          <a:lstStyle/>
          <a:p>
            <a:r>
              <a:rPr lang="en-US" dirty="0" smtClean="0"/>
              <a:t>“Limited or intermittent access to nutritionally adequate, safe, and acceptable foods accessed in socially acceptable ways”¹</a:t>
            </a:r>
          </a:p>
          <a:p>
            <a:r>
              <a:rPr lang="en-US" dirty="0" smtClean="0"/>
              <a:t>Low food security: multiple indications of food access problems, but little or no actual reductions of food intake¹</a:t>
            </a:r>
          </a:p>
          <a:p>
            <a:r>
              <a:rPr lang="en-US" dirty="0" smtClean="0"/>
              <a:t>Very low food security: eating patterns of one or more members were disrupted and food intake was reduced¹</a:t>
            </a:r>
          </a:p>
        </p:txBody>
      </p:sp>
    </p:spTree>
    <p:extLst>
      <p:ext uri="{BB962C8B-B14F-4D97-AF65-F5344CB8AC3E}">
        <p14:creationId xmlns:p14="http://schemas.microsoft.com/office/powerpoint/2010/main" val="3881632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food insecurity?</a:t>
            </a:r>
            <a:endParaRPr lang="en-US" dirty="0"/>
          </a:p>
        </p:txBody>
      </p:sp>
      <p:sp>
        <p:nvSpPr>
          <p:cNvPr id="3" name="Content Placeholder 2"/>
          <p:cNvSpPr>
            <a:spLocks noGrp="1"/>
          </p:cNvSpPr>
          <p:nvPr>
            <p:ph sz="quarter" idx="1"/>
          </p:nvPr>
        </p:nvSpPr>
        <p:spPr/>
        <p:txBody>
          <a:bodyPr/>
          <a:lstStyle/>
          <a:p>
            <a:r>
              <a:rPr lang="en-US" dirty="0"/>
              <a:t>The term “food insecurity” includes low food security and very low food security</a:t>
            </a:r>
          </a:p>
          <a:p>
            <a:r>
              <a:rPr lang="en-US" dirty="0"/>
              <a:t>Before 2006¹</a:t>
            </a:r>
          </a:p>
          <a:p>
            <a:pPr lvl="1"/>
            <a:r>
              <a:rPr lang="en-US" dirty="0"/>
              <a:t>Low food security was known as “food insecure without hunger”</a:t>
            </a:r>
          </a:p>
          <a:p>
            <a:pPr lvl="1"/>
            <a:r>
              <a:rPr lang="en-US" dirty="0"/>
              <a:t>Very low food security was known as “food insecure with hunger”</a:t>
            </a:r>
          </a:p>
          <a:p>
            <a:endParaRPr lang="en-US" dirty="0"/>
          </a:p>
        </p:txBody>
      </p:sp>
    </p:spTree>
    <p:extLst>
      <p:ext uri="{BB962C8B-B14F-4D97-AF65-F5344CB8AC3E}">
        <p14:creationId xmlns:p14="http://schemas.microsoft.com/office/powerpoint/2010/main" val="3413408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endParaRPr lang="en-US" dirty="0"/>
          </a:p>
        </p:txBody>
      </p:sp>
      <p:sp>
        <p:nvSpPr>
          <p:cNvPr id="7" name="Title 6"/>
          <p:cNvSpPr>
            <a:spLocks noGrp="1"/>
          </p:cNvSpPr>
          <p:nvPr>
            <p:ph type="title"/>
          </p:nvPr>
        </p:nvSpPr>
        <p:spPr/>
        <p:txBody>
          <a:bodyPr>
            <a:normAutofit fontScale="90000"/>
          </a:bodyPr>
          <a:lstStyle/>
          <a:p>
            <a:r>
              <a:rPr lang="en-US" dirty="0" smtClean="0"/>
              <a:t>Determinants of food insecurity in populations and households</a:t>
            </a:r>
            <a:endParaRPr lang="en-US" dirty="0"/>
          </a:p>
        </p:txBody>
      </p:sp>
    </p:spTree>
    <p:extLst>
      <p:ext uri="{BB962C8B-B14F-4D97-AF65-F5344CB8AC3E}">
        <p14:creationId xmlns:p14="http://schemas.microsoft.com/office/powerpoint/2010/main" val="166643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Determinants of food insecurity</a:t>
            </a:r>
            <a:endParaRPr lang="en-US" dirty="0"/>
          </a:p>
        </p:txBody>
      </p:sp>
      <p:sp>
        <p:nvSpPr>
          <p:cNvPr id="5" name="Content Placeholder 4"/>
          <p:cNvSpPr>
            <a:spLocks noGrp="1"/>
          </p:cNvSpPr>
          <p:nvPr>
            <p:ph sz="quarter" idx="1"/>
          </p:nvPr>
        </p:nvSpPr>
        <p:spPr/>
        <p:txBody>
          <a:bodyPr>
            <a:normAutofit/>
          </a:bodyPr>
          <a:lstStyle/>
          <a:p>
            <a:r>
              <a:rPr lang="en-US" sz="3100" dirty="0" smtClean="0"/>
              <a:t>Food insecurity is associated with : </a:t>
            </a:r>
            <a:r>
              <a:rPr lang="en-US" sz="3100" b="1" dirty="0" smtClean="0"/>
              <a:t>high housing costs, high utility costs, lack of education, transportation costs, and health care costs</a:t>
            </a:r>
            <a:r>
              <a:rPr lang="en-US" sz="3100" dirty="0" smtClean="0"/>
              <a:t>¹</a:t>
            </a:r>
          </a:p>
          <a:p>
            <a:r>
              <a:rPr lang="en-US" sz="3100" dirty="0" smtClean="0"/>
              <a:t>Food insecurity rates are highest in the south; lowest in the northeast¹</a:t>
            </a:r>
          </a:p>
          <a:p>
            <a:r>
              <a:rPr lang="en-US" sz="3100" dirty="0" smtClean="0"/>
              <a:t>Food insecurity is more common in large cities than in rural areas¹</a:t>
            </a:r>
            <a:endParaRPr lang="en-US" sz="3100" dirty="0"/>
          </a:p>
        </p:txBody>
      </p:sp>
    </p:spTree>
    <p:extLst>
      <p:ext uri="{BB962C8B-B14F-4D97-AF65-F5344CB8AC3E}">
        <p14:creationId xmlns:p14="http://schemas.microsoft.com/office/powerpoint/2010/main" val="1862921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Determinants of food insecurity</a:t>
            </a:r>
            <a:endParaRPr lang="en-US" dirty="0"/>
          </a:p>
        </p:txBody>
      </p:sp>
      <p:sp>
        <p:nvSpPr>
          <p:cNvPr id="6" name="Content Placeholder 5"/>
          <p:cNvSpPr>
            <a:spLocks noGrp="1"/>
          </p:cNvSpPr>
          <p:nvPr>
            <p:ph sz="quarter" idx="1"/>
          </p:nvPr>
        </p:nvSpPr>
        <p:spPr>
          <a:xfrm>
            <a:off x="612648" y="1600200"/>
            <a:ext cx="8153400" cy="4724400"/>
          </a:xfrm>
        </p:spPr>
        <p:txBody>
          <a:bodyPr>
            <a:normAutofit fontScale="92500"/>
          </a:bodyPr>
          <a:lstStyle/>
          <a:p>
            <a:r>
              <a:rPr lang="en-US" sz="2800" dirty="0" smtClean="0"/>
              <a:t>Food insecurity is associated with an event that </a:t>
            </a:r>
            <a:r>
              <a:rPr lang="en-US" sz="2800" b="1" dirty="0" smtClean="0"/>
              <a:t>puts stress on the household budget</a:t>
            </a:r>
            <a:r>
              <a:rPr lang="en-US" sz="2800" dirty="0" smtClean="0"/>
              <a:t>¹</a:t>
            </a:r>
          </a:p>
          <a:p>
            <a:r>
              <a:rPr lang="en-US" sz="2800" dirty="0" smtClean="0"/>
              <a:t>Food insecurity is more common among families that </a:t>
            </a:r>
            <a:r>
              <a:rPr lang="en-US" sz="2800" b="1" dirty="0" smtClean="0"/>
              <a:t>stopped receiving SNAP benefits in the previous year</a:t>
            </a:r>
            <a:r>
              <a:rPr lang="en-US" sz="2800" dirty="0" smtClean="0"/>
              <a:t> than in families currently receiving SNAP benefits²</a:t>
            </a:r>
          </a:p>
          <a:p>
            <a:r>
              <a:rPr lang="en-US" sz="2800" dirty="0" smtClean="0"/>
              <a:t>Families living near or below the FPL experience higher rates of food insecurity¹</a:t>
            </a:r>
          </a:p>
          <a:p>
            <a:pPr marL="0" indent="0" algn="ctr">
              <a:buNone/>
            </a:pPr>
            <a:r>
              <a:rPr lang="en-US" sz="5000" b="1" dirty="0" smtClean="0">
                <a:solidFill>
                  <a:schemeClr val="accent2">
                    <a:lumMod val="75000"/>
                  </a:schemeClr>
                </a:solidFill>
              </a:rPr>
              <a:t>Food </a:t>
            </a:r>
            <a:r>
              <a:rPr lang="en-US" sz="5000" b="1" dirty="0">
                <a:solidFill>
                  <a:schemeClr val="accent2">
                    <a:lumMod val="75000"/>
                  </a:schemeClr>
                </a:solidFill>
              </a:rPr>
              <a:t>insecurity rates parallel poverty rates</a:t>
            </a:r>
            <a:r>
              <a:rPr lang="en-US" sz="5000" dirty="0">
                <a:solidFill>
                  <a:schemeClr val="accent2">
                    <a:lumMod val="75000"/>
                  </a:schemeClr>
                </a:solidFill>
              </a:rPr>
              <a:t>¹</a:t>
            </a:r>
            <a:endParaRPr lang="en-US" sz="5000" b="1" dirty="0">
              <a:solidFill>
                <a:schemeClr val="accent2">
                  <a:lumMod val="75000"/>
                </a:schemeClr>
              </a:solidFill>
            </a:endParaRPr>
          </a:p>
          <a:p>
            <a:endParaRPr lang="en-US" sz="2500" b="1" dirty="0" smtClean="0"/>
          </a:p>
        </p:txBody>
      </p:sp>
    </p:spTree>
    <p:extLst>
      <p:ext uri="{BB962C8B-B14F-4D97-AF65-F5344CB8AC3E}">
        <p14:creationId xmlns:p14="http://schemas.microsoft.com/office/powerpoint/2010/main" val="404830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552</TotalTime>
  <Words>1664</Words>
  <Application>Microsoft Office PowerPoint</Application>
  <PresentationFormat>On-screen Show (4:3)</PresentationFormat>
  <Paragraphs>146</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WIC Family Food Access Project, 2011</vt:lpstr>
      <vt:lpstr>Phase 2, Team A: Financial Access and Food Insecurity</vt:lpstr>
      <vt:lpstr>Outline</vt:lpstr>
      <vt:lpstr>Definition of food insecurity</vt:lpstr>
      <vt:lpstr>What is food insecurity?</vt:lpstr>
      <vt:lpstr>What is food insecurity?</vt:lpstr>
      <vt:lpstr>Determinants of food insecurity in populations and households</vt:lpstr>
      <vt:lpstr>Determinants of food insecurity</vt:lpstr>
      <vt:lpstr>Determinants of food insecurity</vt:lpstr>
      <vt:lpstr>Methods of assessing food insecurity</vt:lpstr>
      <vt:lpstr>Food Security Assessment: A Brief History⁴</vt:lpstr>
      <vt:lpstr>USDA Six-item Food Security Scale⁵</vt:lpstr>
      <vt:lpstr>Six-Item Food Security Survey</vt:lpstr>
      <vt:lpstr>Assessing household food insecurity through the six-item survey⁵</vt:lpstr>
      <vt:lpstr>How Good is It?</vt:lpstr>
      <vt:lpstr>Conclusion</vt:lpstr>
      <vt:lpstr>Rates of food insecurity</vt:lpstr>
      <vt:lpstr>Rates of food insecurity</vt:lpstr>
      <vt:lpstr>Rates of food insecurity in the US,  1998-2009¹</vt:lpstr>
      <vt:lpstr>Basic information about SNAP Program</vt:lpstr>
      <vt:lpstr>What is SNAP?⁸</vt:lpstr>
      <vt:lpstr>SNAP Participation rates</vt:lpstr>
      <vt:lpstr>Barriers to Participation¹⁰,¹¹</vt:lpstr>
      <vt:lpstr>Recommended interventions to address food insecurity</vt:lpstr>
      <vt:lpstr>Recommended Interventions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WIC Family Food Access Project, 2011</dc:title>
  <dc:creator>Emily</dc:creator>
  <cp:lastModifiedBy>Emily</cp:lastModifiedBy>
  <cp:revision>36</cp:revision>
  <dcterms:created xsi:type="dcterms:W3CDTF">2011-02-16T19:39:17Z</dcterms:created>
  <dcterms:modified xsi:type="dcterms:W3CDTF">2011-02-18T04:42:50Z</dcterms:modified>
</cp:coreProperties>
</file>