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80" r:id="rId10"/>
    <p:sldId id="265" r:id="rId11"/>
    <p:sldId id="264" r:id="rId12"/>
    <p:sldId id="266" r:id="rId13"/>
    <p:sldId id="267" r:id="rId14"/>
    <p:sldId id="269" r:id="rId15"/>
    <p:sldId id="282" r:id="rId16"/>
    <p:sldId id="270" r:id="rId17"/>
    <p:sldId id="271" r:id="rId18"/>
    <p:sldId id="272" r:id="rId19"/>
    <p:sldId id="284" r:id="rId20"/>
    <p:sldId id="283" r:id="rId21"/>
    <p:sldId id="285" r:id="rId22"/>
    <p:sldId id="274" r:id="rId23"/>
    <p:sldId id="275" r:id="rId24"/>
    <p:sldId id="276" r:id="rId25"/>
    <p:sldId id="277" r:id="rId26"/>
    <p:sldId id="278" r:id="rId27"/>
    <p:sldId id="279" r:id="rId28"/>
    <p:sldId id="281" r:id="rId29"/>
    <p:sldId id="28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xmlns:mv="urn:schemas-microsoft-com:mac:vml" xmlns:mc="http://schemas.openxmlformats.org/markup-compatibility/2006" val="0"/>
    </p:ext>
    <p:ext uri="{D31A062A-798A-4329-ABDD-BBA856620510}">
      <p14:defaultImageDpi xmlns:p14="http://schemas.microsoft.com/office/powerpoint/2010/main" xmlns=""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66" autoAdjust="0"/>
  </p:normalViewPr>
  <p:slideViewPr>
    <p:cSldViewPr>
      <p:cViewPr>
        <p:scale>
          <a:sx n="50" d="100"/>
          <a:sy n="50" d="100"/>
        </p:scale>
        <p:origin x="-1080" y="-3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6E98EE-C74F-674E-8A62-76D845C10F96}" type="datetimeFigureOut">
              <a:rPr lang="en-US" smtClean="0"/>
              <a:pPr/>
              <a:t>2/17/2011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74A82-49D6-5141-9DCA-AE1749C65E0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Direct cost</a:t>
            </a:r>
            <a:r>
              <a:rPr lang="en-US" baseline="0" dirty="0" smtClean="0"/>
              <a:t> differences: Do people in low-income areas pay more for a specific product?</a:t>
            </a:r>
          </a:p>
          <a:p>
            <a:pPr marL="228600" indent="-228600">
              <a:buAutoNum type="arabicPeriod"/>
            </a:pPr>
            <a:r>
              <a:rPr lang="en-US" baseline="0" dirty="0" smtClean="0"/>
              <a:t>Within a super-market chain, are there price differences at different locations</a:t>
            </a:r>
          </a:p>
          <a:p>
            <a:pPr marL="228600" indent="-228600">
              <a:buAutoNum type="arabicPeriod"/>
            </a:pPr>
            <a:r>
              <a:rPr lang="en-US" baseline="0" dirty="0" smtClean="0"/>
              <a:t>Are there price differences between supermarket chains and smaller grocers and convenience stores?</a:t>
            </a:r>
          </a:p>
          <a:p>
            <a:pPr marL="228600" indent="-228600">
              <a:buAutoNum type="arabicPeriod"/>
            </a:pPr>
            <a:r>
              <a:rPr lang="en-US" baseline="0" dirty="0" smtClean="0"/>
              <a:t>Availability of package sizes which determine long-term savings?</a:t>
            </a:r>
          </a:p>
        </p:txBody>
      </p:sp>
      <p:sp>
        <p:nvSpPr>
          <p:cNvPr id="4" name="Slide Number Placeholder 3"/>
          <p:cNvSpPr>
            <a:spLocks noGrp="1"/>
          </p:cNvSpPr>
          <p:nvPr>
            <p:ph type="sldNum" sz="quarter" idx="10"/>
          </p:nvPr>
        </p:nvSpPr>
        <p:spPr/>
        <p:txBody>
          <a:bodyPr/>
          <a:lstStyle/>
          <a:p>
            <a:fld id="{E6574A82-49D6-5141-9DCA-AE1749C65E03}"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Regional</a:t>
            </a:r>
            <a:r>
              <a:rPr lang="en-US" baseline="0" dirty="0" smtClean="0"/>
              <a:t> Differences:</a:t>
            </a:r>
          </a:p>
          <a:p>
            <a:r>
              <a:rPr lang="en-US" baseline="0" dirty="0" smtClean="0"/>
              <a:t>	- Compared to the national average of prices of a representative mix of food products</a:t>
            </a:r>
          </a:p>
          <a:p>
            <a:r>
              <a:rPr lang="en-US" baseline="0" dirty="0" smtClean="0"/>
              <a:t>	- The national average (except Alaska and Hawaii) is what determine SNAP benefits</a:t>
            </a:r>
            <a:endParaRPr lang="en-US" dirty="0"/>
          </a:p>
        </p:txBody>
      </p:sp>
      <p:sp>
        <p:nvSpPr>
          <p:cNvPr id="4" name="Slide Number Placeholder 3"/>
          <p:cNvSpPr>
            <a:spLocks noGrp="1"/>
          </p:cNvSpPr>
          <p:nvPr>
            <p:ph type="sldNum" sz="quarter" idx="10"/>
          </p:nvPr>
        </p:nvSpPr>
        <p:spPr/>
        <p:txBody>
          <a:bodyPr/>
          <a:lstStyle/>
          <a:p>
            <a:fld id="{E6574A82-49D6-5141-9DCA-AE1749C65E03}"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aseline="0" dirty="0" smtClean="0"/>
              <a:t>There is no evidence that there are price disparities within a given chain.</a:t>
            </a:r>
          </a:p>
          <a:p>
            <a:pPr>
              <a:buFontTx/>
              <a:buChar char="-"/>
            </a:pPr>
            <a:endParaRPr lang="en-US" baseline="0" dirty="0" smtClean="0"/>
          </a:p>
          <a:p>
            <a:pPr>
              <a:buFontTx/>
              <a:buChar char="-"/>
            </a:pPr>
            <a:r>
              <a:rPr lang="en-US" baseline="0" dirty="0" smtClean="0"/>
              <a:t>The cause of price disparities is due to the differences between chain and non-chain stores. 	</a:t>
            </a:r>
          </a:p>
          <a:p>
            <a:pPr lvl="1">
              <a:buFontTx/>
              <a:buChar char="-"/>
            </a:pPr>
            <a:r>
              <a:rPr lang="en-US" baseline="0" dirty="0" smtClean="0"/>
              <a:t>New Haven, CT study  = 2008, replicated a 1971 food disparities study</a:t>
            </a:r>
          </a:p>
          <a:p>
            <a:pPr lvl="1">
              <a:buFontTx/>
              <a:buChar char="-"/>
            </a:pPr>
            <a:r>
              <a:rPr lang="en-US" baseline="0" dirty="0" smtClean="0"/>
              <a:t>Twin Cities, MN: = 1999, more controlled study of food prices across stores in inner vs. suburban locations</a:t>
            </a:r>
            <a:endParaRPr lang="en-US" dirty="0"/>
          </a:p>
        </p:txBody>
      </p:sp>
      <p:sp>
        <p:nvSpPr>
          <p:cNvPr id="4" name="Slide Number Placeholder 3"/>
          <p:cNvSpPr>
            <a:spLocks noGrp="1"/>
          </p:cNvSpPr>
          <p:nvPr>
            <p:ph type="sldNum" sz="quarter" idx="10"/>
          </p:nvPr>
        </p:nvSpPr>
        <p:spPr/>
        <p:txBody>
          <a:bodyPr/>
          <a:lstStyle/>
          <a:p>
            <a:fld id="{E6574A82-49D6-5141-9DCA-AE1749C65E03}"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574A82-49D6-5141-9DCA-AE1749C65E03}"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Market Basket Prices from Twin</a:t>
            </a:r>
            <a:r>
              <a:rPr lang="en-US" baseline="0" dirty="0" smtClean="0"/>
              <a:t> Cities study:</a:t>
            </a:r>
          </a:p>
          <a:p>
            <a:r>
              <a:rPr lang="en-US" baseline="0" dirty="0" smtClean="0"/>
              <a:t>	- Chain vs. Non-chain = $16.62 (significant)</a:t>
            </a:r>
          </a:p>
          <a:p>
            <a:r>
              <a:rPr lang="en-US" baseline="0" dirty="0" smtClean="0"/>
              <a:t>	- Suburbs vs. Cities = $1.18</a:t>
            </a:r>
          </a:p>
          <a:p>
            <a:r>
              <a:rPr lang="en-US" baseline="0" dirty="0" smtClean="0"/>
              <a:t>	- Non-poor vs. poor = $5.15</a:t>
            </a:r>
            <a:endParaRPr lang="en-US" dirty="0"/>
          </a:p>
        </p:txBody>
      </p:sp>
      <p:sp>
        <p:nvSpPr>
          <p:cNvPr id="4" name="Slide Number Placeholder 3"/>
          <p:cNvSpPr>
            <a:spLocks noGrp="1"/>
          </p:cNvSpPr>
          <p:nvPr>
            <p:ph type="sldNum" sz="quarter" idx="10"/>
          </p:nvPr>
        </p:nvSpPr>
        <p:spPr/>
        <p:txBody>
          <a:bodyPr/>
          <a:lstStyle/>
          <a:p>
            <a:fld id="{E6574A82-49D6-5141-9DCA-AE1749C65E03}"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Drewnowskit</a:t>
            </a:r>
            <a:endParaRPr lang="en-US" dirty="0" smtClean="0"/>
          </a:p>
          <a:p>
            <a:endParaRPr lang="en-US" dirty="0" smtClean="0"/>
          </a:p>
          <a:p>
            <a:endParaRPr lang="en-US" dirty="0" smtClean="0"/>
          </a:p>
          <a:p>
            <a:r>
              <a:rPr lang="en-US" dirty="0" smtClean="0"/>
              <a:t>Grocery Gap Project:</a:t>
            </a:r>
            <a:r>
              <a:rPr lang="en-US" baseline="0" dirty="0" smtClean="0"/>
              <a:t> Queen Anne and </a:t>
            </a:r>
            <a:endParaRPr lang="en-US" dirty="0"/>
          </a:p>
        </p:txBody>
      </p:sp>
      <p:sp>
        <p:nvSpPr>
          <p:cNvPr id="4" name="Slide Number Placeholder 3"/>
          <p:cNvSpPr>
            <a:spLocks noGrp="1"/>
          </p:cNvSpPr>
          <p:nvPr>
            <p:ph type="sldNum" sz="quarter" idx="10"/>
          </p:nvPr>
        </p:nvSpPr>
        <p:spPr/>
        <p:txBody>
          <a:bodyPr/>
          <a:lstStyle/>
          <a:p>
            <a:fld id="{E6574A82-49D6-5141-9DCA-AE1749C65E03}"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Founded in 2006, supported by the Kellogg Foundation.</a:t>
            </a:r>
            <a:r>
              <a:rPr lang="en-US" baseline="0" dirty="0" smtClean="0"/>
              <a:t>  Grant to implement Food and Fitness Community Action Plan.  </a:t>
            </a:r>
          </a:p>
          <a:p>
            <a:r>
              <a:rPr lang="en-US" baseline="0" dirty="0" smtClean="0"/>
              <a:t>School: improve nutrition education and access (school gardens), improve physical activity requirements and more of it!</a:t>
            </a:r>
          </a:p>
          <a:p>
            <a:r>
              <a:rPr lang="en-US" baseline="0" dirty="0" smtClean="0"/>
              <a:t>Healthy food retail: improve retailers access to healthy foods, improve local network of food and distributors</a:t>
            </a:r>
          </a:p>
          <a:p>
            <a:r>
              <a:rPr lang="en-US" dirty="0" smtClean="0"/>
              <a:t>Safe spaces:</a:t>
            </a:r>
            <a:r>
              <a:rPr lang="en-US" baseline="0" dirty="0" smtClean="0"/>
              <a:t> improve </a:t>
            </a:r>
            <a:r>
              <a:rPr lang="en-US" baseline="0" dirty="0" err="1" smtClean="0"/>
              <a:t>walkability</a:t>
            </a:r>
            <a:r>
              <a:rPr lang="en-US" baseline="0" dirty="0" smtClean="0"/>
              <a:t>/biking in school/community settings.</a:t>
            </a:r>
            <a:endParaRPr lang="en-US" dirty="0"/>
          </a:p>
        </p:txBody>
      </p:sp>
      <p:sp>
        <p:nvSpPr>
          <p:cNvPr id="4" name="Slide Number Placeholder 3"/>
          <p:cNvSpPr>
            <a:spLocks noGrp="1"/>
          </p:cNvSpPr>
          <p:nvPr>
            <p:ph type="sldNum" sz="quarter" idx="10"/>
          </p:nvPr>
        </p:nvSpPr>
        <p:spPr/>
        <p:txBody>
          <a:bodyPr/>
          <a:lstStyle/>
          <a:p>
            <a:fld id="{E6574A82-49D6-5141-9DCA-AE1749C65E03}"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of KCFFI</a:t>
            </a:r>
            <a:endParaRPr lang="en-US" dirty="0"/>
          </a:p>
        </p:txBody>
      </p:sp>
      <p:sp>
        <p:nvSpPr>
          <p:cNvPr id="4" name="Slide Number Placeholder 3"/>
          <p:cNvSpPr>
            <a:spLocks noGrp="1"/>
          </p:cNvSpPr>
          <p:nvPr>
            <p:ph type="sldNum" sz="quarter" idx="10"/>
          </p:nvPr>
        </p:nvSpPr>
        <p:spPr/>
        <p:txBody>
          <a:bodyPr/>
          <a:lstStyle/>
          <a:p>
            <a:fld id="{E6574A82-49D6-5141-9DCA-AE1749C65E03}"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Supp</a:t>
            </a:r>
            <a:endParaRPr lang="en-US" dirty="0"/>
          </a:p>
        </p:txBody>
      </p:sp>
      <p:sp>
        <p:nvSpPr>
          <p:cNvPr id="4" name="Slide Number Placeholder 3"/>
          <p:cNvSpPr>
            <a:spLocks noGrp="1"/>
          </p:cNvSpPr>
          <p:nvPr>
            <p:ph type="sldNum" sz="quarter" idx="10"/>
          </p:nvPr>
        </p:nvSpPr>
        <p:spPr/>
        <p:txBody>
          <a:bodyPr/>
          <a:lstStyle/>
          <a:p>
            <a:fld id="{E6574A82-49D6-5141-9DCA-AE1749C65E03}"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ED15C1-3C40-4B8C-B022-820051C83F55}" type="datetimeFigureOut">
              <a:rPr lang="en-US" smtClean="0"/>
              <a:pPr/>
              <a:t>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9D57A-4554-4769-8053-79603E4A21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ED15C1-3C40-4B8C-B022-820051C83F55}" type="datetimeFigureOut">
              <a:rPr lang="en-US" smtClean="0"/>
              <a:pPr/>
              <a:t>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9D57A-4554-4769-8053-79603E4A21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ED15C1-3C40-4B8C-B022-820051C83F55}" type="datetimeFigureOut">
              <a:rPr lang="en-US" smtClean="0"/>
              <a:pPr/>
              <a:t>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9D57A-4554-4769-8053-79603E4A21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ED15C1-3C40-4B8C-B022-820051C83F55}" type="datetimeFigureOut">
              <a:rPr lang="en-US" smtClean="0"/>
              <a:pPr/>
              <a:t>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9D57A-4554-4769-8053-79603E4A21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ED15C1-3C40-4B8C-B022-820051C83F55}" type="datetimeFigureOut">
              <a:rPr lang="en-US" smtClean="0"/>
              <a:pPr/>
              <a:t>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9D57A-4554-4769-8053-79603E4A21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ED15C1-3C40-4B8C-B022-820051C83F55}" type="datetimeFigureOut">
              <a:rPr lang="en-US" smtClean="0"/>
              <a:pPr/>
              <a:t>2/17/2011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A9D57A-4554-4769-8053-79603E4A21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ED15C1-3C40-4B8C-B022-820051C83F55}" type="datetimeFigureOut">
              <a:rPr lang="en-US" smtClean="0"/>
              <a:pPr/>
              <a:t>2/17/2011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A9D57A-4554-4769-8053-79603E4A21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ED15C1-3C40-4B8C-B022-820051C83F55}" type="datetimeFigureOut">
              <a:rPr lang="en-US" smtClean="0"/>
              <a:pPr/>
              <a:t>2/17/2011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A9D57A-4554-4769-8053-79603E4A21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ED15C1-3C40-4B8C-B022-820051C83F55}" type="datetimeFigureOut">
              <a:rPr lang="en-US" smtClean="0"/>
              <a:pPr/>
              <a:t>2/17/2011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A9D57A-4554-4769-8053-79603E4A21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ED15C1-3C40-4B8C-B022-820051C83F55}" type="datetimeFigureOut">
              <a:rPr lang="en-US" smtClean="0"/>
              <a:pPr/>
              <a:t>2/17/2011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A9D57A-4554-4769-8053-79603E4A21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ED15C1-3C40-4B8C-B022-820051C83F55}" type="datetimeFigureOut">
              <a:rPr lang="en-US" smtClean="0"/>
              <a:pPr/>
              <a:t>2/17/2011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A9D57A-4554-4769-8053-79603E4A21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D15C1-3C40-4B8C-B022-820051C83F55}" type="datetimeFigureOut">
              <a:rPr lang="en-US" smtClean="0"/>
              <a:pPr/>
              <a:t>2/17/2011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A9D57A-4554-4769-8053-79603E4A21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thefoodtrust.org/php/programs/Winter2011issuebrief.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ers.usda.gov/Publications/err33/"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www.wccda.org/index.php" TargetMode="External"/><Relationship Id="rId3" Type="http://schemas.openxmlformats.org/officeDocument/2006/relationships/hyperlink" Target="http://king.wsu.edu/foodandfarms/KCFFIYouthCoordination.html" TargetMode="External"/><Relationship Id="rId7" Type="http://schemas.openxmlformats.org/officeDocument/2006/relationships/hyperlink" Target="http://www.cleangreensfarm.com/" TargetMode="External"/><Relationship Id="rId2" Type="http://schemas.openxmlformats.org/officeDocument/2006/relationships/hyperlink" Target="http://king.wsu.edu/foodandfarms/KCFFI.html" TargetMode="External"/><Relationship Id="rId1" Type="http://schemas.openxmlformats.org/officeDocument/2006/relationships/slideLayout" Target="../slideLayouts/slideLayout2.xml"/><Relationship Id="rId6" Type="http://schemas.openxmlformats.org/officeDocument/2006/relationships/hyperlink" Target="http://www.seattlefarmersmarkets.org/markets/ebt-senior-and-wic-fmnp-vouchers" TargetMode="External"/><Relationship Id="rId5" Type="http://schemas.openxmlformats.org/officeDocument/2006/relationships/hyperlink" Target="http://www.kingcounty.gov/healthservices/health/partnerships/CPPW/whosinvolved.aspx" TargetMode="External"/><Relationship Id="rId4" Type="http://schemas.openxmlformats.org/officeDocument/2006/relationships/hyperlink" Target="http://www.kingcounty.gov/healthservices/health/partnerships/CPPW.asp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33400"/>
            <a:ext cx="7772400" cy="1470025"/>
          </a:xfrm>
        </p:spPr>
        <p:txBody>
          <a:bodyPr/>
          <a:lstStyle/>
          <a:p>
            <a:r>
              <a:rPr lang="en-US" dirty="0" smtClean="0">
                <a:solidFill>
                  <a:schemeClr val="accent5">
                    <a:lumMod val="50000"/>
                  </a:schemeClr>
                </a:solidFill>
              </a:rPr>
              <a:t>Physical and Geographic Access to Healthy Foods</a:t>
            </a:r>
            <a:endParaRPr lang="en-US" dirty="0">
              <a:solidFill>
                <a:schemeClr val="accent5">
                  <a:lumMod val="50000"/>
                </a:schemeClr>
              </a:solidFill>
            </a:endParaRPr>
          </a:p>
        </p:txBody>
      </p:sp>
      <p:sp>
        <p:nvSpPr>
          <p:cNvPr id="3" name="Subtitle 2"/>
          <p:cNvSpPr>
            <a:spLocks noGrp="1"/>
          </p:cNvSpPr>
          <p:nvPr>
            <p:ph type="subTitle" idx="1"/>
          </p:nvPr>
        </p:nvSpPr>
        <p:spPr>
          <a:xfrm>
            <a:off x="1905000" y="4800600"/>
            <a:ext cx="5334000" cy="1752600"/>
          </a:xfrm>
        </p:spPr>
        <p:txBody>
          <a:bodyPr>
            <a:normAutofit/>
          </a:bodyPr>
          <a:lstStyle/>
          <a:p>
            <a:r>
              <a:rPr lang="en-US" sz="2800" u="sng" dirty="0" smtClean="0">
                <a:solidFill>
                  <a:schemeClr val="tx1"/>
                </a:solidFill>
              </a:rPr>
              <a:t>Team B: </a:t>
            </a:r>
          </a:p>
          <a:p>
            <a:r>
              <a:rPr lang="en-US" sz="2800" dirty="0" smtClean="0">
                <a:solidFill>
                  <a:schemeClr val="tx1"/>
                </a:solidFill>
              </a:rPr>
              <a:t>Kelly Peterson, Sarah </a:t>
            </a:r>
            <a:r>
              <a:rPr lang="en-US" sz="2800" dirty="0" err="1" smtClean="0">
                <a:solidFill>
                  <a:schemeClr val="tx1"/>
                </a:solidFill>
              </a:rPr>
              <a:t>Shimer</a:t>
            </a:r>
            <a:r>
              <a:rPr lang="en-US" sz="2800" dirty="0" smtClean="0">
                <a:solidFill>
                  <a:schemeClr val="tx1"/>
                </a:solidFill>
              </a:rPr>
              <a:t> &amp; </a:t>
            </a:r>
            <a:r>
              <a:rPr lang="en-US" sz="2800" dirty="0" err="1" smtClean="0">
                <a:solidFill>
                  <a:schemeClr val="tx1"/>
                </a:solidFill>
              </a:rPr>
              <a:t>Kailee</a:t>
            </a:r>
            <a:r>
              <a:rPr lang="en-US" sz="2800" dirty="0" smtClean="0">
                <a:solidFill>
                  <a:schemeClr val="tx1"/>
                </a:solidFill>
              </a:rPr>
              <a:t> </a:t>
            </a:r>
            <a:r>
              <a:rPr lang="en-US" sz="2800" dirty="0" err="1" smtClean="0">
                <a:solidFill>
                  <a:schemeClr val="tx1"/>
                </a:solidFill>
              </a:rPr>
              <a:t>Farnum</a:t>
            </a:r>
            <a:endParaRPr lang="en-US" sz="2800" dirty="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3048000" y="2209800"/>
            <a:ext cx="3200400" cy="2504313"/>
          </a:xfrm>
          <a:prstGeom prst="rect">
            <a:avLst/>
          </a:prstGeom>
          <a:noFill/>
          <a:ln w="25400">
            <a:solidFill>
              <a:schemeClr val="tx1"/>
            </a:solid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100" dirty="0" smtClean="0"/>
              <a:t>No disparities within a given supermarket chain.</a:t>
            </a:r>
          </a:p>
          <a:p>
            <a:pPr>
              <a:buNone/>
            </a:pPr>
            <a:endParaRPr lang="en-US" sz="1100" dirty="0" smtClean="0"/>
          </a:p>
          <a:p>
            <a:r>
              <a:rPr lang="en-US" sz="3100" dirty="0" smtClean="0"/>
              <a:t>Chain stores tend to have lower prices than convenience stores or small grocers.</a:t>
            </a:r>
          </a:p>
          <a:p>
            <a:pPr lvl="1"/>
            <a:r>
              <a:rPr lang="en-US" sz="2400" i="1" dirty="0" smtClean="0"/>
              <a:t>New Haven, CT: </a:t>
            </a:r>
            <a:r>
              <a:rPr lang="en-US" sz="2400" dirty="0" smtClean="0"/>
              <a:t>on average, prices were 51% higher in small neighborhood stores than supermarkets.</a:t>
            </a:r>
            <a:r>
              <a:rPr lang="en-US" sz="2400" dirty="0" smtClean="0">
                <a:solidFill>
                  <a:srgbClr val="FF0000"/>
                </a:solidFill>
              </a:rPr>
              <a:t> </a:t>
            </a:r>
            <a:r>
              <a:rPr lang="en-US" sz="1800" dirty="0" smtClean="0">
                <a:solidFill>
                  <a:srgbClr val="000000"/>
                </a:solidFill>
              </a:rPr>
              <a:t>(18)</a:t>
            </a:r>
          </a:p>
          <a:p>
            <a:pPr lvl="1"/>
            <a:r>
              <a:rPr lang="en-US" sz="2400" i="1" dirty="0" smtClean="0">
                <a:solidFill>
                  <a:srgbClr val="000000"/>
                </a:solidFill>
              </a:rPr>
              <a:t>Twin Cities, MN:</a:t>
            </a:r>
            <a:r>
              <a:rPr lang="en-US" sz="2400" dirty="0" smtClean="0">
                <a:solidFill>
                  <a:srgbClr val="000000"/>
                </a:solidFill>
              </a:rPr>
              <a:t> With few exceptions, prices are lower by 10-40% in chain vs. small grocery or convenience stores.</a:t>
            </a:r>
            <a:r>
              <a:rPr lang="en-US" sz="1800" dirty="0" smtClean="0">
                <a:solidFill>
                  <a:srgbClr val="000000"/>
                </a:solidFill>
              </a:rPr>
              <a:t>(19)</a:t>
            </a:r>
            <a:endParaRPr lang="en-US" sz="1800" i="1" dirty="0" smtClean="0">
              <a:solidFill>
                <a:srgbClr val="000000"/>
              </a:solidFill>
            </a:endParaRPr>
          </a:p>
          <a:p>
            <a:pPr>
              <a:buNone/>
            </a:pPr>
            <a:endParaRPr lang="en-US" dirty="0"/>
          </a:p>
        </p:txBody>
      </p:sp>
      <p:sp>
        <p:nvSpPr>
          <p:cNvPr id="5" name="Title 1"/>
          <p:cNvSpPr txBox="1">
            <a:spLocks/>
          </p:cNvSpPr>
          <p:nvPr/>
        </p:nvSpPr>
        <p:spPr>
          <a:xfrm>
            <a:off x="533400" y="304800"/>
            <a:ext cx="8229600" cy="1096962"/>
          </a:xfrm>
          <a:prstGeom prst="rect">
            <a:avLst/>
          </a:prstGeom>
          <a:ln w="31750">
            <a:solidFill>
              <a:srgbClr val="002060"/>
            </a:solidFill>
          </a:ln>
        </p:spPr>
        <p:txBody>
          <a:bodyPr vert="horz" lIns="91440" tIns="45720" rIns="91440" bIns="45720" rtlCol="0" anchor="ctr">
            <a:normAutofit/>
          </a:bodyPr>
          <a:lstStyle/>
          <a:p>
            <a:pPr lvl="0" algn="ctr">
              <a:spcBef>
                <a:spcPct val="0"/>
              </a:spcBef>
            </a:pPr>
            <a:r>
              <a:rPr lang="en-US" sz="4400" dirty="0" smtClean="0">
                <a:solidFill>
                  <a:schemeClr val="accent5">
                    <a:lumMod val="50000"/>
                  </a:schemeClr>
                </a:solidFill>
              </a:rPr>
              <a:t>Price Disparities</a:t>
            </a:r>
            <a:endParaRPr kumimoji="0" lang="en-US" sz="4400" b="0" i="0" u="none" strike="noStrike" kern="1200" cap="none" spc="0" normalizeH="0" baseline="0" noProof="0" dirty="0" smtClean="0">
              <a:ln>
                <a:noFill/>
              </a:ln>
              <a:solidFill>
                <a:schemeClr val="accent5">
                  <a:lumMod val="50000"/>
                </a:schemeClr>
              </a:solidFill>
              <a:effectLst/>
              <a:uLnTx/>
              <a:uFillTx/>
              <a:latin typeface="+mj-lt"/>
              <a:ea typeface="+mj-ea"/>
              <a:cs typeface="+mj-cs"/>
            </a:endParaRPr>
          </a:p>
        </p:txBody>
      </p:sp>
    </p:spTree>
    <p:extLst>
      <p:ext uri="{BB962C8B-B14F-4D97-AF65-F5344CB8AC3E}">
        <p14:creationId xmlns:p14="http://schemas.microsoft.com/office/powerpoint/2010/main" xmlns="" xmlns:mv="urn:schemas-microsoft-com:mac:vml" xmlns:mc="http://schemas.openxmlformats.org/markup-compatibility/2006" val="95977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There are fewer supermarket chains in low-income and minority neighborhoods.</a:t>
            </a:r>
          </a:p>
          <a:p>
            <a:pPr lvl="1"/>
            <a:r>
              <a:rPr lang="en-US" sz="2400" dirty="0" smtClean="0"/>
              <a:t>It is believed that the lowest income neighborhoods had ~30% less supermarkets than the highest income neighborhoods. </a:t>
            </a:r>
            <a:r>
              <a:rPr lang="en-US" sz="1800" dirty="0" smtClean="0">
                <a:solidFill>
                  <a:srgbClr val="000000"/>
                </a:solidFill>
              </a:rPr>
              <a:t>(20)</a:t>
            </a:r>
          </a:p>
          <a:p>
            <a:pPr lvl="1"/>
            <a:r>
              <a:rPr lang="en-US" sz="2400" dirty="0" smtClean="0"/>
              <a:t>Twin Cities study, only 22% of chains located in inner-city, and 89% of chains located in areas with &lt; 10% poverty rates. </a:t>
            </a:r>
            <a:r>
              <a:rPr lang="en-US" sz="1800" dirty="0" smtClean="0">
                <a:solidFill>
                  <a:srgbClr val="000000"/>
                </a:solidFill>
              </a:rPr>
              <a:t>(19)</a:t>
            </a:r>
          </a:p>
          <a:p>
            <a:pPr lvl="1"/>
            <a:r>
              <a:rPr lang="en-US" sz="2400" dirty="0" smtClean="0"/>
              <a:t>Availability of chain supermarkets in Black neighborhoods was 52% less than their White counterparts. </a:t>
            </a:r>
            <a:r>
              <a:rPr lang="en-US" sz="1800" dirty="0" smtClean="0">
                <a:solidFill>
                  <a:srgbClr val="000000"/>
                </a:solidFill>
              </a:rPr>
              <a:t>(21)</a:t>
            </a:r>
          </a:p>
        </p:txBody>
      </p:sp>
      <p:sp>
        <p:nvSpPr>
          <p:cNvPr id="5" name="Title 1"/>
          <p:cNvSpPr txBox="1">
            <a:spLocks/>
          </p:cNvSpPr>
          <p:nvPr/>
        </p:nvSpPr>
        <p:spPr>
          <a:xfrm>
            <a:off x="533400" y="304800"/>
            <a:ext cx="8229600" cy="1096962"/>
          </a:xfrm>
          <a:prstGeom prst="rect">
            <a:avLst/>
          </a:prstGeom>
          <a:ln w="31750">
            <a:solidFill>
              <a:srgbClr val="002060"/>
            </a:solidFill>
          </a:ln>
        </p:spPr>
        <p:txBody>
          <a:bodyPr vert="horz" lIns="91440" tIns="45720" rIns="91440" bIns="45720" rtlCol="0" anchor="ctr">
            <a:normAutofit/>
          </a:bodyPr>
          <a:lstStyle/>
          <a:p>
            <a:pPr lvl="0" algn="ctr">
              <a:spcBef>
                <a:spcPct val="0"/>
              </a:spcBef>
            </a:pPr>
            <a:r>
              <a:rPr lang="en-US" sz="4400" dirty="0" smtClean="0">
                <a:solidFill>
                  <a:schemeClr val="accent5">
                    <a:lumMod val="50000"/>
                  </a:schemeClr>
                </a:solidFill>
              </a:rPr>
              <a:t>Store Availability</a:t>
            </a:r>
            <a:endParaRPr kumimoji="0" lang="en-US" sz="4400" b="0" i="0" u="none" strike="noStrike" kern="1200" cap="none" spc="0" normalizeH="0" baseline="0" noProof="0" dirty="0" smtClean="0">
              <a:ln>
                <a:noFill/>
              </a:ln>
              <a:solidFill>
                <a:schemeClr val="accent5">
                  <a:lumMod val="50000"/>
                </a:schemeClr>
              </a:solidFill>
              <a:effectLst/>
              <a:uLnTx/>
              <a:uFillTx/>
              <a:latin typeface="+mj-lt"/>
              <a:ea typeface="+mj-ea"/>
              <a:cs typeface="+mj-cs"/>
            </a:endParaRPr>
          </a:p>
        </p:txBody>
      </p:sp>
    </p:spTree>
    <p:extLst>
      <p:ext uri="{BB962C8B-B14F-4D97-AF65-F5344CB8AC3E}">
        <p14:creationId xmlns:p14="http://schemas.microsoft.com/office/powerpoint/2010/main" xmlns="" xmlns:mv="urn:schemas-microsoft-com:mac:vml" xmlns:mc="http://schemas.openxmlformats.org/markup-compatibility/2006" val="3101081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05800" cy="4525963"/>
          </a:xfrm>
        </p:spPr>
        <p:txBody>
          <a:bodyPr>
            <a:normAutofit/>
          </a:bodyPr>
          <a:lstStyle/>
          <a:p>
            <a:r>
              <a:rPr lang="en-US" sz="2800" dirty="0" smtClean="0"/>
              <a:t>Are lower in:</a:t>
            </a:r>
            <a:endParaRPr lang="en-US" sz="1800" dirty="0" smtClean="0">
              <a:solidFill>
                <a:srgbClr val="000000"/>
              </a:solidFill>
            </a:endParaRPr>
          </a:p>
          <a:p>
            <a:pPr lvl="1"/>
            <a:r>
              <a:rPr lang="en-US" sz="2400" dirty="0" smtClean="0"/>
              <a:t>Chain stores vs. non-chain </a:t>
            </a:r>
          </a:p>
          <a:p>
            <a:pPr lvl="1"/>
            <a:r>
              <a:rPr lang="en-US" sz="2400" dirty="0" smtClean="0"/>
              <a:t>Suburbs vs. inner cities</a:t>
            </a:r>
          </a:p>
          <a:p>
            <a:pPr lvl="1"/>
            <a:r>
              <a:rPr lang="en-US" sz="2400" dirty="0" smtClean="0"/>
              <a:t>Non-poor vs. poor </a:t>
            </a:r>
            <a:r>
              <a:rPr lang="en-US" sz="1800" dirty="0" smtClean="0">
                <a:solidFill>
                  <a:srgbClr val="000000"/>
                </a:solidFill>
              </a:rPr>
              <a:t>(19)</a:t>
            </a:r>
            <a:endParaRPr lang="en-US" sz="1800" dirty="0" smtClean="0"/>
          </a:p>
          <a:p>
            <a:pPr lvl="1">
              <a:buNone/>
            </a:pPr>
            <a:endParaRPr lang="en-US" sz="1050" dirty="0" smtClean="0"/>
          </a:p>
          <a:p>
            <a:r>
              <a:rPr lang="en-US" sz="2800" dirty="0" smtClean="0"/>
              <a:t>The average thrifty food plan cost for small/medium stores was $102 compared to $81 in supermarkets.</a:t>
            </a:r>
            <a:r>
              <a:rPr lang="en-US" sz="1800" dirty="0" smtClean="0">
                <a:solidFill>
                  <a:srgbClr val="000000"/>
                </a:solidFill>
              </a:rPr>
              <a:t>(22)</a:t>
            </a:r>
          </a:p>
          <a:p>
            <a:pPr>
              <a:buNone/>
            </a:pPr>
            <a:endParaRPr lang="en-US" sz="1050" dirty="0" smtClean="0"/>
          </a:p>
          <a:p>
            <a:r>
              <a:rPr lang="en-US" sz="2800" dirty="0" smtClean="0"/>
              <a:t>Quality, variety, and availability are often diminished as well.</a:t>
            </a:r>
            <a:r>
              <a:rPr lang="en-US" sz="1800" dirty="0" smtClean="0">
                <a:solidFill>
                  <a:srgbClr val="000000"/>
                </a:solidFill>
              </a:rPr>
              <a:t>(23-25)</a:t>
            </a:r>
          </a:p>
          <a:p>
            <a:pPr lvl="1"/>
            <a:endParaRPr lang="en-US" dirty="0"/>
          </a:p>
        </p:txBody>
      </p:sp>
      <p:sp>
        <p:nvSpPr>
          <p:cNvPr id="5" name="Title 1"/>
          <p:cNvSpPr txBox="1">
            <a:spLocks/>
          </p:cNvSpPr>
          <p:nvPr/>
        </p:nvSpPr>
        <p:spPr>
          <a:xfrm>
            <a:off x="533400" y="304800"/>
            <a:ext cx="8229600" cy="1096962"/>
          </a:xfrm>
          <a:prstGeom prst="rect">
            <a:avLst/>
          </a:prstGeom>
          <a:ln w="31750">
            <a:solidFill>
              <a:srgbClr val="002060"/>
            </a:solidFill>
          </a:ln>
        </p:spPr>
        <p:txBody>
          <a:bodyPr vert="horz" lIns="91440" tIns="45720" rIns="91440" bIns="45720" rtlCol="0" anchor="ctr">
            <a:normAutofit/>
          </a:bodyPr>
          <a:lstStyle/>
          <a:p>
            <a:pPr lvl="0" algn="ctr">
              <a:spcBef>
                <a:spcPct val="0"/>
              </a:spcBef>
            </a:pPr>
            <a:r>
              <a:rPr lang="en-US" sz="4400" dirty="0" smtClean="0">
                <a:solidFill>
                  <a:schemeClr val="accent5">
                    <a:lumMod val="50000"/>
                  </a:schemeClr>
                </a:solidFill>
              </a:rPr>
              <a:t>Market Basket Prices</a:t>
            </a:r>
            <a:endParaRPr kumimoji="0" lang="en-US" sz="4400" b="0" i="0" u="none" strike="noStrike" kern="1200" cap="none" spc="0" normalizeH="0" baseline="0" noProof="0" dirty="0" smtClean="0">
              <a:ln>
                <a:noFill/>
              </a:ln>
              <a:solidFill>
                <a:schemeClr val="accent5">
                  <a:lumMod val="50000"/>
                </a:schemeClr>
              </a:solidFill>
              <a:effectLst/>
              <a:uLnTx/>
              <a:uFillTx/>
              <a:latin typeface="+mj-lt"/>
              <a:ea typeface="+mj-ea"/>
              <a:cs typeface="+mj-cs"/>
            </a:endParaRPr>
          </a:p>
        </p:txBody>
      </p:sp>
    </p:spTree>
    <p:extLst>
      <p:ext uri="{BB962C8B-B14F-4D97-AF65-F5344CB8AC3E}">
        <p14:creationId xmlns:p14="http://schemas.microsoft.com/office/powerpoint/2010/main" xmlns="" xmlns:mv="urn:schemas-microsoft-com:mac:vml" xmlns:mc="http://schemas.openxmlformats.org/markup-compatibility/2006" val="6476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002060"/>
            </a:solidFill>
          </a:ln>
        </p:spPr>
        <p:txBody>
          <a:bodyPr/>
          <a:lstStyle/>
          <a:p>
            <a:r>
              <a:rPr lang="en-US" dirty="0" smtClean="0">
                <a:solidFill>
                  <a:schemeClr val="accent5">
                    <a:lumMod val="50000"/>
                  </a:schemeClr>
                </a:solidFill>
              </a:rPr>
              <a:t>Seattle-King County</a:t>
            </a:r>
            <a:endParaRPr lang="en-US" dirty="0">
              <a:solidFill>
                <a:schemeClr val="accent5">
                  <a:lumMod val="50000"/>
                </a:schemeClr>
              </a:solidFill>
            </a:endParaRPr>
          </a:p>
        </p:txBody>
      </p:sp>
      <p:sp>
        <p:nvSpPr>
          <p:cNvPr id="3" name="Content Placeholder 2"/>
          <p:cNvSpPr>
            <a:spLocks noGrp="1"/>
          </p:cNvSpPr>
          <p:nvPr>
            <p:ph idx="1"/>
          </p:nvPr>
        </p:nvSpPr>
        <p:spPr/>
        <p:txBody>
          <a:bodyPr>
            <a:normAutofit fontScale="92500"/>
          </a:bodyPr>
          <a:lstStyle/>
          <a:p>
            <a:pPr>
              <a:buNone/>
            </a:pPr>
            <a:r>
              <a:rPr lang="en-US" sz="2800" dirty="0" err="1" smtClean="0"/>
              <a:t>Drewnowski</a:t>
            </a:r>
            <a:r>
              <a:rPr lang="en-US" sz="2800" dirty="0" smtClean="0"/>
              <a:t> studies </a:t>
            </a:r>
            <a:r>
              <a:rPr lang="en-US" sz="1946" dirty="0" smtClean="0"/>
              <a:t>(26-27)</a:t>
            </a:r>
            <a:r>
              <a:rPr lang="en-US" sz="2800" dirty="0" smtClean="0"/>
              <a:t>:</a:t>
            </a:r>
          </a:p>
          <a:p>
            <a:r>
              <a:rPr lang="en-US" sz="2800" dirty="0" smtClean="0"/>
              <a:t>No price differences within a given supermarket chain.</a:t>
            </a:r>
          </a:p>
          <a:p>
            <a:r>
              <a:rPr lang="en-US" sz="2800" dirty="0" smtClean="0"/>
              <a:t>Geographical distribution indicates no food deserts.</a:t>
            </a:r>
          </a:p>
          <a:p>
            <a:r>
              <a:rPr lang="en-US" sz="2800" dirty="0" smtClean="0"/>
              <a:t>Market basket studies show that major differences are due to:</a:t>
            </a:r>
          </a:p>
          <a:p>
            <a:pPr lvl="1"/>
            <a:r>
              <a:rPr lang="en-US" sz="2400" dirty="0" smtClean="0"/>
              <a:t>Brand availability</a:t>
            </a:r>
          </a:p>
          <a:p>
            <a:pPr lvl="1"/>
            <a:r>
              <a:rPr lang="en-US" sz="2400" dirty="0" smtClean="0"/>
              <a:t>Characteristics of meat and produce</a:t>
            </a:r>
          </a:p>
          <a:p>
            <a:pPr lvl="1"/>
            <a:endParaRPr lang="en-US" sz="2000" dirty="0" smtClean="0"/>
          </a:p>
          <a:p>
            <a:pPr>
              <a:buNone/>
            </a:pPr>
            <a:r>
              <a:rPr lang="en-US" sz="3027" dirty="0" smtClean="0"/>
              <a:t>Grocery Gap </a:t>
            </a:r>
            <a:r>
              <a:rPr lang="en-US" sz="1946" dirty="0" smtClean="0"/>
              <a:t>(28)</a:t>
            </a:r>
            <a:r>
              <a:rPr lang="en-US" sz="3027" dirty="0" smtClean="0"/>
              <a:t>:</a:t>
            </a:r>
          </a:p>
          <a:p>
            <a:r>
              <a:rPr lang="en-US" sz="3027" dirty="0" smtClean="0"/>
              <a:t>Higher food availability in more affluent areas.</a:t>
            </a:r>
            <a:endParaRPr lang="en-US" sz="3027" dirty="0"/>
          </a:p>
        </p:txBody>
      </p:sp>
    </p:spTree>
    <p:extLst>
      <p:ext uri="{BB962C8B-B14F-4D97-AF65-F5344CB8AC3E}">
        <p14:creationId xmlns:p14="http://schemas.microsoft.com/office/powerpoint/2010/main" xmlns="" xmlns:mv="urn:schemas-microsoft-com:mac:vml" xmlns:mc="http://schemas.openxmlformats.org/markup-compatibility/2006" val="111160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Community coalition in White Center and </a:t>
            </a:r>
            <a:r>
              <a:rPr lang="en-US" dirty="0" err="1" smtClean="0"/>
              <a:t>Delridge</a:t>
            </a:r>
            <a:r>
              <a:rPr lang="en-US" dirty="0" smtClean="0"/>
              <a:t> to support nutrition and </a:t>
            </a:r>
            <a:r>
              <a:rPr lang="en-US" dirty="0" smtClean="0"/>
              <a:t>exercise (29)</a:t>
            </a:r>
            <a:endParaRPr lang="en-US" dirty="0" smtClean="0"/>
          </a:p>
          <a:p>
            <a:r>
              <a:rPr lang="en-US" dirty="0" smtClean="0"/>
              <a:t>There are three action teams</a:t>
            </a:r>
          </a:p>
          <a:p>
            <a:pPr lvl="1"/>
            <a:r>
              <a:rPr lang="en-US" dirty="0" smtClean="0"/>
              <a:t>School fitness and nutrition</a:t>
            </a:r>
          </a:p>
          <a:p>
            <a:pPr lvl="1"/>
            <a:r>
              <a:rPr lang="en-US" dirty="0" smtClean="0"/>
              <a:t>Healthy food retail</a:t>
            </a:r>
          </a:p>
          <a:p>
            <a:pPr lvl="1"/>
            <a:r>
              <a:rPr lang="en-US" dirty="0" smtClean="0"/>
              <a:t>Safe spaces to be active</a:t>
            </a:r>
            <a:endParaRPr lang="en-US" dirty="0"/>
          </a:p>
          <a:p>
            <a:r>
              <a:rPr lang="en-US" dirty="0" smtClean="0"/>
              <a:t>Healthy Corner Stores</a:t>
            </a:r>
          </a:p>
          <a:p>
            <a:pPr lvl="1"/>
            <a:r>
              <a:rPr lang="en-US" dirty="0" smtClean="0"/>
              <a:t>Challenging store owners to change business model.  Initial results positive!</a:t>
            </a:r>
          </a:p>
        </p:txBody>
      </p:sp>
      <p:sp>
        <p:nvSpPr>
          <p:cNvPr id="6" name="Title 1"/>
          <p:cNvSpPr>
            <a:spLocks noGrp="1"/>
          </p:cNvSpPr>
          <p:nvPr>
            <p:ph type="title"/>
          </p:nvPr>
        </p:nvSpPr>
        <p:spPr>
          <a:xfrm>
            <a:off x="457200" y="274638"/>
            <a:ext cx="8229600" cy="1143000"/>
          </a:xfrm>
          <a:ln w="25400">
            <a:solidFill>
              <a:srgbClr val="002060"/>
            </a:solidFill>
          </a:ln>
        </p:spPr>
        <p:txBody>
          <a:bodyPr>
            <a:normAutofit fontScale="90000"/>
          </a:bodyPr>
          <a:lstStyle/>
          <a:p>
            <a:r>
              <a:rPr lang="en-US" dirty="0" smtClean="0">
                <a:solidFill>
                  <a:schemeClr val="accent5">
                    <a:lumMod val="50000"/>
                  </a:schemeClr>
                </a:solidFill>
              </a:rPr>
              <a:t>King County Food and Fitness Initiative</a:t>
            </a:r>
            <a:endParaRPr lang="en-US" dirty="0">
              <a:solidFill>
                <a:schemeClr val="accent5">
                  <a:lumMod val="50000"/>
                </a:schemeClr>
              </a:solidFill>
            </a:endParaRPr>
          </a:p>
        </p:txBody>
      </p:sp>
    </p:spTree>
    <p:extLst>
      <p:ext uri="{BB962C8B-B14F-4D97-AF65-F5344CB8AC3E}">
        <p14:creationId xmlns:p14="http://schemas.microsoft.com/office/powerpoint/2010/main" xmlns="" xmlns:mv="urn:schemas-microsoft-com:mac:vml" xmlns:mc="http://schemas.openxmlformats.org/markup-compatibility/2006" val="2513098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FEEST (Food Empowerment, Education &amp; Sustainability Team) </a:t>
            </a:r>
            <a:endParaRPr lang="en-US" dirty="0"/>
          </a:p>
        </p:txBody>
      </p:sp>
      <p:sp>
        <p:nvSpPr>
          <p:cNvPr id="3" name="Content Placeholder 2"/>
          <p:cNvSpPr>
            <a:spLocks noGrp="1"/>
          </p:cNvSpPr>
          <p:nvPr>
            <p:ph idx="1"/>
          </p:nvPr>
        </p:nvSpPr>
        <p:spPr>
          <a:xfrm>
            <a:off x="457200" y="1600200"/>
            <a:ext cx="5105400" cy="4800600"/>
          </a:xfrm>
        </p:spPr>
        <p:txBody>
          <a:bodyPr>
            <a:normAutofit lnSpcReduction="10000"/>
          </a:bodyPr>
          <a:lstStyle/>
          <a:p>
            <a:r>
              <a:rPr lang="en-US" dirty="0" smtClean="0"/>
              <a:t>Engage youth in </a:t>
            </a:r>
            <a:r>
              <a:rPr lang="en-US" dirty="0" err="1" smtClean="0"/>
              <a:t>Delridge</a:t>
            </a:r>
            <a:endParaRPr lang="en-US" dirty="0" smtClean="0"/>
          </a:p>
          <a:p>
            <a:r>
              <a:rPr lang="en-US" dirty="0" smtClean="0"/>
              <a:t>Strong youth social justice group for food access</a:t>
            </a:r>
          </a:p>
          <a:p>
            <a:r>
              <a:rPr lang="en-US" dirty="0" smtClean="0"/>
              <a:t>Host monthly community potlucks</a:t>
            </a:r>
          </a:p>
          <a:p>
            <a:r>
              <a:rPr lang="en-US" dirty="0" smtClean="0"/>
              <a:t>Volunteer and network</a:t>
            </a:r>
          </a:p>
          <a:p>
            <a:r>
              <a:rPr lang="en-US" dirty="0" smtClean="0"/>
              <a:t>Support community development and access to food (30)</a:t>
            </a:r>
          </a:p>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715000" y="1524000"/>
            <a:ext cx="2895600" cy="50673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Funding for schools, local governments, and community organizations</a:t>
            </a:r>
          </a:p>
          <a:p>
            <a:r>
              <a:rPr lang="en-US" dirty="0" smtClean="0"/>
              <a:t>$8.9 million to increase healthy choices in King </a:t>
            </a:r>
            <a:r>
              <a:rPr lang="en-US" dirty="0" smtClean="0"/>
              <a:t>County (31)</a:t>
            </a:r>
            <a:endParaRPr lang="en-US" dirty="0"/>
          </a:p>
        </p:txBody>
      </p:sp>
      <p:sp>
        <p:nvSpPr>
          <p:cNvPr id="5" name="Title 1"/>
          <p:cNvSpPr>
            <a:spLocks noGrp="1"/>
          </p:cNvSpPr>
          <p:nvPr>
            <p:ph type="title"/>
          </p:nvPr>
        </p:nvSpPr>
        <p:spPr>
          <a:xfrm>
            <a:off x="457200" y="274638"/>
            <a:ext cx="8229600" cy="1143000"/>
          </a:xfrm>
          <a:ln w="25400">
            <a:solidFill>
              <a:srgbClr val="002060"/>
            </a:solidFill>
          </a:ln>
        </p:spPr>
        <p:txBody>
          <a:bodyPr>
            <a:normAutofit fontScale="90000"/>
          </a:bodyPr>
          <a:lstStyle/>
          <a:p>
            <a:r>
              <a:rPr lang="en-US" dirty="0" smtClean="0">
                <a:solidFill>
                  <a:schemeClr val="accent5">
                    <a:lumMod val="50000"/>
                  </a:schemeClr>
                </a:solidFill>
              </a:rPr>
              <a:t>Communities Putting Prevention to Work</a:t>
            </a:r>
            <a:endParaRPr lang="en-US" dirty="0">
              <a:solidFill>
                <a:schemeClr val="accent5">
                  <a:lumMod val="50000"/>
                </a:schemeClr>
              </a:solidFill>
            </a:endParaRPr>
          </a:p>
        </p:txBody>
      </p:sp>
    </p:spTree>
    <p:extLst>
      <p:ext uri="{BB962C8B-B14F-4D97-AF65-F5344CB8AC3E}">
        <p14:creationId xmlns:p14="http://schemas.microsoft.com/office/powerpoint/2010/main" xmlns="" xmlns:mv="urn:schemas-microsoft-com:mac:vml" xmlns:mc="http://schemas.openxmlformats.org/markup-compatibility/2006" val="225411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City of Seattle partners with Office of Economic Development</a:t>
            </a:r>
          </a:p>
          <a:p>
            <a:r>
              <a:rPr lang="en-US" dirty="0" smtClean="0"/>
              <a:t>$1.1 million dedicated to providing business incentives to increase healthy food retail</a:t>
            </a:r>
          </a:p>
          <a:p>
            <a:r>
              <a:rPr lang="en-US" dirty="0" smtClean="0"/>
              <a:t>Assistance in finding suppliers, marketing campaigns, and inventory management</a:t>
            </a:r>
          </a:p>
          <a:p>
            <a:r>
              <a:rPr lang="en-US" dirty="0" smtClean="0"/>
              <a:t>Goals:</a:t>
            </a:r>
          </a:p>
          <a:p>
            <a:pPr lvl="1"/>
            <a:r>
              <a:rPr lang="en-US" dirty="0" smtClean="0"/>
              <a:t>Increase availability of healthy products</a:t>
            </a:r>
          </a:p>
          <a:p>
            <a:pPr lvl="1"/>
            <a:r>
              <a:rPr lang="en-US" dirty="0" smtClean="0"/>
              <a:t>Increase  both supply and demand of healthy foods</a:t>
            </a:r>
          </a:p>
          <a:p>
            <a:pPr lvl="1"/>
            <a:r>
              <a:rPr lang="en-US" dirty="0" smtClean="0"/>
              <a:t>Increase store participation in </a:t>
            </a:r>
            <a:r>
              <a:rPr lang="en-US" dirty="0" smtClean="0"/>
              <a:t>WIC/EBT (32)</a:t>
            </a:r>
            <a:endParaRPr lang="en-US" dirty="0"/>
          </a:p>
        </p:txBody>
      </p:sp>
      <p:sp>
        <p:nvSpPr>
          <p:cNvPr id="4" name="Title 1"/>
          <p:cNvSpPr txBox="1">
            <a:spLocks/>
          </p:cNvSpPr>
          <p:nvPr/>
        </p:nvSpPr>
        <p:spPr>
          <a:xfrm>
            <a:off x="457200" y="228600"/>
            <a:ext cx="8229600" cy="1143000"/>
          </a:xfrm>
          <a:prstGeom prst="rect">
            <a:avLst/>
          </a:prstGeom>
          <a:ln w="25400">
            <a:solidFill>
              <a:srgbClr val="002060"/>
            </a:solidFill>
          </a:ln>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5">
                    <a:lumMod val="50000"/>
                  </a:schemeClr>
                </a:solidFill>
              </a:rPr>
              <a:t>CPPW: Healthy Food Economic Incentive </a:t>
            </a:r>
            <a:r>
              <a:rPr lang="en-US" dirty="0" smtClean="0">
                <a:solidFill>
                  <a:schemeClr val="accent5">
                    <a:lumMod val="50000"/>
                  </a:schemeClr>
                </a:solidFill>
              </a:rPr>
              <a:t>Program (Healthy Foods Here)</a:t>
            </a:r>
            <a:endParaRPr lang="en-US" dirty="0">
              <a:solidFill>
                <a:schemeClr val="accent5">
                  <a:lumMod val="50000"/>
                </a:schemeClr>
              </a:solidFill>
            </a:endParaRPr>
          </a:p>
        </p:txBody>
      </p:sp>
    </p:spTree>
    <p:extLst>
      <p:ext uri="{BB962C8B-B14F-4D97-AF65-F5344CB8AC3E}">
        <p14:creationId xmlns:p14="http://schemas.microsoft.com/office/powerpoint/2010/main" xmlns="" xmlns:mv="urn:schemas-microsoft-com:mac:vml" xmlns:mc="http://schemas.openxmlformats.org/markup-compatibility/2006" val="3906899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8600" y="1600200"/>
            <a:ext cx="4648200" cy="5029200"/>
          </a:xfrm>
        </p:spPr>
        <p:txBody>
          <a:bodyPr>
            <a:normAutofit/>
          </a:bodyPr>
          <a:lstStyle/>
          <a:p>
            <a:r>
              <a:rPr lang="en-US" dirty="0" smtClean="0"/>
              <a:t>SNAP and WIC partnerships to encourage purchasing of fresh local produce</a:t>
            </a:r>
          </a:p>
          <a:p>
            <a:r>
              <a:rPr lang="en-US" dirty="0" smtClean="0"/>
              <a:t>Host farmer’s markets at corner stores during the weekends</a:t>
            </a:r>
          </a:p>
          <a:p>
            <a:r>
              <a:rPr lang="en-US" dirty="0" smtClean="0"/>
              <a:t>WIC Farmers Market Nutrition </a:t>
            </a:r>
            <a:r>
              <a:rPr lang="en-US" dirty="0" smtClean="0"/>
              <a:t>Program (33)</a:t>
            </a:r>
            <a:endParaRPr lang="en-US" dirty="0"/>
          </a:p>
        </p:txBody>
      </p:sp>
      <p:sp>
        <p:nvSpPr>
          <p:cNvPr id="4" name="Title 1"/>
          <p:cNvSpPr txBox="1">
            <a:spLocks/>
          </p:cNvSpPr>
          <p:nvPr/>
        </p:nvSpPr>
        <p:spPr>
          <a:xfrm>
            <a:off x="457200" y="228600"/>
            <a:ext cx="8229600" cy="1143000"/>
          </a:xfrm>
          <a:prstGeom prst="rect">
            <a:avLst/>
          </a:prstGeom>
          <a:ln w="25400">
            <a:solidFill>
              <a:srgbClr val="00206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5">
                    <a:lumMod val="50000"/>
                  </a:schemeClr>
                </a:solidFill>
              </a:rPr>
              <a:t>Farmers Markets</a:t>
            </a:r>
            <a:endParaRPr lang="en-US" dirty="0">
              <a:solidFill>
                <a:schemeClr val="accent5">
                  <a:lumMod val="50000"/>
                </a:schemeClr>
              </a:solidFill>
            </a:endParaRPr>
          </a:p>
        </p:txBody>
      </p:sp>
      <p:pic>
        <p:nvPicPr>
          <p:cNvPr id="2051" name="Picture 3"/>
          <p:cNvPicPr>
            <a:picLocks noChangeAspect="1" noChangeArrowheads="1"/>
          </p:cNvPicPr>
          <p:nvPr/>
        </p:nvPicPr>
        <p:blipFill>
          <a:blip r:embed="rId2" cstate="print"/>
          <a:srcRect/>
          <a:stretch>
            <a:fillRect/>
          </a:stretch>
        </p:blipFill>
        <p:spPr bwMode="auto">
          <a:xfrm>
            <a:off x="457200" y="1600200"/>
            <a:ext cx="3400425" cy="4762500"/>
          </a:xfrm>
          <a:prstGeom prst="rect">
            <a:avLst/>
          </a:prstGeom>
          <a:noFill/>
          <a:ln w="9525">
            <a:noFill/>
            <a:miter lim="800000"/>
            <a:headEnd/>
            <a:tailEnd/>
          </a:ln>
        </p:spPr>
      </p:pic>
    </p:spTree>
    <p:extLst>
      <p:ext uri="{BB962C8B-B14F-4D97-AF65-F5344CB8AC3E}">
        <p14:creationId xmlns:p14="http://schemas.microsoft.com/office/powerpoint/2010/main" xmlns="" xmlns:mv="urn:schemas-microsoft-com:mac:vml" xmlns:mc="http://schemas.openxmlformats.org/markup-compatibility/2006" val="227924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lnSpcReduction="10000"/>
          </a:bodyPr>
          <a:lstStyle/>
          <a:p>
            <a:r>
              <a:rPr lang="en-US" dirty="0" smtClean="0"/>
              <a:t>Started by Rev. Robert Jeffery as a way of bringing poor people together to eat and grow good food</a:t>
            </a:r>
          </a:p>
          <a:p>
            <a:r>
              <a:rPr lang="en-US" dirty="0" smtClean="0"/>
              <a:t>Enough crops to operate CSA, market, and outreach (Giveback Program)</a:t>
            </a:r>
          </a:p>
          <a:p>
            <a:r>
              <a:rPr lang="en-US" dirty="0" smtClean="0"/>
              <a:t>Largely run by volunteers (34)</a:t>
            </a:r>
          </a:p>
        </p:txBody>
      </p:sp>
      <p:sp>
        <p:nvSpPr>
          <p:cNvPr id="5" name="Title 1"/>
          <p:cNvSpPr txBox="1">
            <a:spLocks/>
          </p:cNvSpPr>
          <p:nvPr/>
        </p:nvSpPr>
        <p:spPr>
          <a:xfrm>
            <a:off x="457200" y="228600"/>
            <a:ext cx="8229600" cy="1143000"/>
          </a:xfrm>
          <a:prstGeom prst="rect">
            <a:avLst/>
          </a:prstGeom>
          <a:ln w="25400">
            <a:solidFill>
              <a:srgbClr val="00206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5">
                    <a:lumMod val="50000"/>
                  </a:schemeClr>
                </a:solidFill>
              </a:rPr>
              <a:t>Clean Greens Farm and Market</a:t>
            </a:r>
            <a:endParaRPr lang="en-US" dirty="0">
              <a:solidFill>
                <a:schemeClr val="accent5">
                  <a:lumMod val="50000"/>
                </a:schemeClr>
              </a:solidFill>
            </a:endParaRPr>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5105400" y="1447800"/>
            <a:ext cx="3444211" cy="519227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a:ln w="31750">
            <a:solidFill>
              <a:srgbClr val="002060"/>
            </a:solidFill>
          </a:ln>
        </p:spPr>
        <p:txBody>
          <a:bodyPr/>
          <a:lstStyle/>
          <a:p>
            <a:r>
              <a:rPr lang="en-US" dirty="0" smtClean="0">
                <a:solidFill>
                  <a:schemeClr val="accent5">
                    <a:lumMod val="50000"/>
                  </a:schemeClr>
                </a:solidFill>
              </a:rPr>
              <a:t>Terms</a:t>
            </a:r>
            <a:endParaRPr lang="en-US" dirty="0">
              <a:solidFill>
                <a:schemeClr val="accent5">
                  <a:lumMod val="50000"/>
                </a:schemeClr>
              </a:solidFill>
            </a:endParaRPr>
          </a:p>
        </p:txBody>
      </p:sp>
      <p:sp>
        <p:nvSpPr>
          <p:cNvPr id="3" name="Content Placeholder 2"/>
          <p:cNvSpPr>
            <a:spLocks noGrp="1"/>
          </p:cNvSpPr>
          <p:nvPr>
            <p:ph idx="1"/>
          </p:nvPr>
        </p:nvSpPr>
        <p:spPr>
          <a:xfrm>
            <a:off x="457200" y="1447800"/>
            <a:ext cx="8229600" cy="4800600"/>
          </a:xfrm>
        </p:spPr>
        <p:txBody>
          <a:bodyPr>
            <a:normAutofit fontScale="92500"/>
          </a:bodyPr>
          <a:lstStyle/>
          <a:p>
            <a:r>
              <a:rPr lang="en-US" b="1" dirty="0" smtClean="0"/>
              <a:t>Healthy Food</a:t>
            </a:r>
          </a:p>
          <a:p>
            <a:pPr lvl="1"/>
            <a:r>
              <a:rPr lang="en-US" dirty="0" smtClean="0"/>
              <a:t>A </a:t>
            </a:r>
            <a:r>
              <a:rPr lang="en-US" dirty="0"/>
              <a:t>food that provides the nutrients necessary to meet the dietary guidelines and provide a balanced diet </a:t>
            </a:r>
          </a:p>
          <a:p>
            <a:r>
              <a:rPr lang="en-US" b="1" dirty="0" smtClean="0"/>
              <a:t>Access </a:t>
            </a:r>
          </a:p>
          <a:p>
            <a:pPr lvl="1"/>
            <a:r>
              <a:rPr lang="en-US" dirty="0" smtClean="0"/>
              <a:t>Defined </a:t>
            </a:r>
            <a:r>
              <a:rPr lang="en-US" dirty="0"/>
              <a:t>as Proximity, Economic Access, Nutritional Access &amp; Cultural Access </a:t>
            </a:r>
          </a:p>
          <a:p>
            <a:r>
              <a:rPr lang="en-US" b="1" dirty="0" smtClean="0"/>
              <a:t>Food Insecurity </a:t>
            </a:r>
          </a:p>
          <a:p>
            <a:pPr lvl="1"/>
            <a:r>
              <a:rPr lang="en-US" dirty="0" smtClean="0"/>
              <a:t>Inadequate </a:t>
            </a:r>
            <a:r>
              <a:rPr lang="en-US" dirty="0"/>
              <a:t>access at any time in the previous year to the healthy, nutritious food needed to live an active </a:t>
            </a:r>
            <a:r>
              <a:rPr lang="en-US" dirty="0" smtClean="0"/>
              <a:t>life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54 </a:t>
            </a:r>
            <a:r>
              <a:rPr lang="en-US" dirty="0" smtClean="0"/>
              <a:t>l</a:t>
            </a:r>
            <a:r>
              <a:rPr lang="en-US" dirty="0" smtClean="0"/>
              <a:t>anguages spoken!</a:t>
            </a:r>
            <a:endParaRPr lang="en-US" dirty="0" smtClean="0"/>
          </a:p>
          <a:p>
            <a:r>
              <a:rPr lang="en-US" dirty="0" smtClean="0"/>
              <a:t>Neighborhood Revitalization: repair and rehabilitate neighborhood </a:t>
            </a:r>
            <a:r>
              <a:rPr lang="en-US" dirty="0" err="1" smtClean="0"/>
              <a:t>ammenities</a:t>
            </a:r>
            <a:r>
              <a:rPr lang="en-US" dirty="0" smtClean="0"/>
              <a:t>, largely supported by Habitat for Humanity</a:t>
            </a:r>
          </a:p>
          <a:p>
            <a:r>
              <a:rPr lang="en-US" dirty="0" smtClean="0"/>
              <a:t>Create neighborhood walking map and groups, supported by Feet First and Neighborhood House</a:t>
            </a:r>
          </a:p>
          <a:p>
            <a:r>
              <a:rPr lang="en-US" dirty="0" smtClean="0"/>
              <a:t>Fresh Marketplace Initiative: Media and assistance for healthy foods by White Center CDA</a:t>
            </a:r>
          </a:p>
          <a:p>
            <a:r>
              <a:rPr lang="en-US" dirty="0" smtClean="0"/>
              <a:t>Support fresh and healthy produce at food banks (35)</a:t>
            </a:r>
            <a:endParaRPr lang="en-US" dirty="0"/>
          </a:p>
        </p:txBody>
      </p:sp>
      <p:sp>
        <p:nvSpPr>
          <p:cNvPr id="4" name="Title 1"/>
          <p:cNvSpPr txBox="1">
            <a:spLocks/>
          </p:cNvSpPr>
          <p:nvPr/>
        </p:nvSpPr>
        <p:spPr>
          <a:xfrm>
            <a:off x="533400" y="304800"/>
            <a:ext cx="8229600" cy="1143000"/>
          </a:xfrm>
          <a:prstGeom prst="rect">
            <a:avLst/>
          </a:prstGeom>
          <a:ln w="25400">
            <a:solidFill>
              <a:srgbClr val="002060"/>
            </a:solidFill>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5">
                    <a:lumMod val="50000"/>
                  </a:schemeClr>
                </a:solidFill>
              </a:rPr>
              <a:t>White Center Community Development Association</a:t>
            </a:r>
            <a:endParaRPr lang="en-US" dirty="0">
              <a:solidFill>
                <a:schemeClr val="accent5">
                  <a:lumMod val="50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33400" y="1600200"/>
            <a:ext cx="8153400" cy="4525963"/>
          </a:xfrm>
        </p:spPr>
        <p:txBody>
          <a:bodyPr>
            <a:normAutofit/>
          </a:bodyPr>
          <a:lstStyle/>
          <a:p>
            <a:r>
              <a:rPr lang="en-US" sz="4000" dirty="0" smtClean="0"/>
              <a:t>Thrive to Eat healthier, take Action and Move</a:t>
            </a:r>
          </a:p>
          <a:p>
            <a:r>
              <a:rPr lang="en-US" sz="4000" dirty="0" smtClean="0"/>
              <a:t>SOUL Community Kitchens, monthly meetings</a:t>
            </a:r>
          </a:p>
          <a:p>
            <a:r>
              <a:rPr lang="en-US" sz="4000" dirty="0" smtClean="0"/>
              <a:t>Training with recipes, cooking, awareness (36)</a:t>
            </a:r>
            <a:endParaRPr lang="en-US" sz="4000" dirty="0"/>
          </a:p>
        </p:txBody>
      </p:sp>
      <p:sp>
        <p:nvSpPr>
          <p:cNvPr id="6" name="Title 1"/>
          <p:cNvSpPr txBox="1">
            <a:spLocks/>
          </p:cNvSpPr>
          <p:nvPr/>
        </p:nvSpPr>
        <p:spPr>
          <a:xfrm>
            <a:off x="533400" y="304800"/>
            <a:ext cx="8229600" cy="1143000"/>
          </a:xfrm>
          <a:prstGeom prst="rect">
            <a:avLst/>
          </a:prstGeom>
          <a:ln w="25400">
            <a:solidFill>
              <a:srgbClr val="002060"/>
            </a:solidFill>
          </a:ln>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smtClean="0">
                <a:solidFill>
                  <a:schemeClr val="accent5">
                    <a:lumMod val="50000"/>
                  </a:schemeClr>
                </a:solidFill>
              </a:rPr>
              <a:t>Delridge</a:t>
            </a:r>
            <a:r>
              <a:rPr lang="en-US" dirty="0" smtClean="0">
                <a:solidFill>
                  <a:schemeClr val="accent5">
                    <a:lumMod val="50000"/>
                  </a:schemeClr>
                </a:solidFill>
              </a:rPr>
              <a:t> Neighborhoods Development Association: TEAM </a:t>
            </a:r>
            <a:r>
              <a:rPr lang="en-US" dirty="0" err="1" smtClean="0">
                <a:solidFill>
                  <a:schemeClr val="accent5">
                    <a:lumMod val="50000"/>
                  </a:schemeClr>
                </a:solidFill>
              </a:rPr>
              <a:t>Delridge</a:t>
            </a:r>
            <a:endParaRPr lang="en-US" dirty="0">
              <a:solidFill>
                <a:schemeClr val="accent5">
                  <a:lumMod val="50000"/>
                </a:schemeClr>
              </a:solidFill>
            </a:endParaRPr>
          </a:p>
        </p:txBody>
      </p:sp>
      <p:sp>
        <p:nvSpPr>
          <p:cNvPr id="7" name="Title 6"/>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Working Together!</a:t>
            </a:r>
          </a:p>
          <a:p>
            <a:pPr lvl="1"/>
            <a:r>
              <a:rPr lang="en-US" dirty="0" smtClean="0"/>
              <a:t>Families</a:t>
            </a:r>
          </a:p>
          <a:p>
            <a:pPr lvl="1"/>
            <a:r>
              <a:rPr lang="en-US" dirty="0" smtClean="0"/>
              <a:t>State and Local Agencies</a:t>
            </a:r>
          </a:p>
          <a:p>
            <a:pPr lvl="1"/>
            <a:r>
              <a:rPr lang="en-US" dirty="0" smtClean="0"/>
              <a:t>Institutions</a:t>
            </a:r>
          </a:p>
          <a:p>
            <a:pPr lvl="1"/>
            <a:r>
              <a:rPr lang="en-US" dirty="0" smtClean="0"/>
              <a:t>Community Groups</a:t>
            </a:r>
          </a:p>
          <a:p>
            <a:pPr lvl="1"/>
            <a:r>
              <a:rPr lang="en-US" dirty="0" smtClean="0"/>
              <a:t>Regional Food Systems</a:t>
            </a:r>
            <a:endParaRPr lang="en-US" dirty="0"/>
          </a:p>
        </p:txBody>
      </p:sp>
      <p:sp>
        <p:nvSpPr>
          <p:cNvPr id="5" name="Title 1"/>
          <p:cNvSpPr txBox="1">
            <a:spLocks/>
          </p:cNvSpPr>
          <p:nvPr/>
        </p:nvSpPr>
        <p:spPr>
          <a:xfrm>
            <a:off x="457200" y="228600"/>
            <a:ext cx="8229600" cy="1143000"/>
          </a:xfrm>
          <a:prstGeom prst="rect">
            <a:avLst/>
          </a:prstGeom>
          <a:ln w="25400">
            <a:solidFill>
              <a:srgbClr val="00206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5">
                    <a:lumMod val="50000"/>
                  </a:schemeClr>
                </a:solidFill>
              </a:rPr>
              <a:t>Recommended Interventions</a:t>
            </a:r>
            <a:endParaRPr lang="en-US" dirty="0">
              <a:solidFill>
                <a:schemeClr val="accent5">
                  <a:lumMod val="50000"/>
                </a:schemeClr>
              </a:solidFill>
            </a:endParaRPr>
          </a:p>
        </p:txBody>
      </p:sp>
    </p:spTree>
    <p:extLst>
      <p:ext uri="{BB962C8B-B14F-4D97-AF65-F5344CB8AC3E}">
        <p14:creationId xmlns:p14="http://schemas.microsoft.com/office/powerpoint/2010/main" xmlns="" xmlns:mv="urn:schemas-microsoft-com:mac:vml" xmlns:mc="http://schemas.openxmlformats.org/markup-compatibility/2006" val="4044008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Further support &amp; promotion for Healthy Corner Stores Initiative</a:t>
            </a:r>
          </a:p>
          <a:p>
            <a:pPr lvl="1"/>
            <a:r>
              <a:rPr lang="en-US" dirty="0" smtClean="0"/>
              <a:t>Improve access to healthy food in local low income environment</a:t>
            </a:r>
          </a:p>
          <a:p>
            <a:pPr lvl="1"/>
            <a:r>
              <a:rPr lang="en-US" dirty="0" smtClean="0"/>
              <a:t>Develop business relationship between local farmers to provide fresh fruits/vegetables to corner stores</a:t>
            </a:r>
          </a:p>
          <a:p>
            <a:pPr lvl="1"/>
            <a:r>
              <a:rPr lang="en-US" dirty="0" smtClean="0"/>
              <a:t>Ability to use WIC checks at these stores</a:t>
            </a:r>
          </a:p>
          <a:p>
            <a:pPr lvl="2"/>
            <a:r>
              <a:rPr lang="en-US" dirty="0" smtClean="0"/>
              <a:t>Give assistance to small business owners to become WIC providers</a:t>
            </a:r>
            <a:endParaRPr lang="en-US" dirty="0"/>
          </a:p>
        </p:txBody>
      </p:sp>
      <p:sp>
        <p:nvSpPr>
          <p:cNvPr id="4" name="Title 1"/>
          <p:cNvSpPr txBox="1">
            <a:spLocks/>
          </p:cNvSpPr>
          <p:nvPr/>
        </p:nvSpPr>
        <p:spPr>
          <a:xfrm>
            <a:off x="457200" y="228600"/>
            <a:ext cx="8229600" cy="1143000"/>
          </a:xfrm>
          <a:prstGeom prst="rect">
            <a:avLst/>
          </a:prstGeom>
          <a:ln w="25400">
            <a:solidFill>
              <a:srgbClr val="00206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5">
                    <a:lumMod val="50000"/>
                  </a:schemeClr>
                </a:solidFill>
              </a:rPr>
              <a:t>Recommended Interventions</a:t>
            </a:r>
            <a:endParaRPr lang="en-US"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Re-zoning in low income areas</a:t>
            </a:r>
          </a:p>
          <a:p>
            <a:pPr lvl="1"/>
            <a:r>
              <a:rPr lang="en-US" dirty="0" smtClean="0"/>
              <a:t>Discourage fast food establishments</a:t>
            </a:r>
          </a:p>
          <a:p>
            <a:pPr lvl="1"/>
            <a:r>
              <a:rPr lang="en-US" dirty="0" smtClean="0"/>
              <a:t>Encourage grocery stores</a:t>
            </a:r>
          </a:p>
          <a:p>
            <a:pPr lvl="1"/>
            <a:r>
              <a:rPr lang="en-US" dirty="0" smtClean="0"/>
              <a:t>Increase land use for urban agriculture and community gardens</a:t>
            </a:r>
            <a:endParaRPr lang="en-US" dirty="0"/>
          </a:p>
        </p:txBody>
      </p:sp>
      <p:sp>
        <p:nvSpPr>
          <p:cNvPr id="4" name="Title 1"/>
          <p:cNvSpPr txBox="1">
            <a:spLocks/>
          </p:cNvSpPr>
          <p:nvPr/>
        </p:nvSpPr>
        <p:spPr>
          <a:xfrm>
            <a:off x="457200" y="228600"/>
            <a:ext cx="8229600" cy="1143000"/>
          </a:xfrm>
          <a:prstGeom prst="rect">
            <a:avLst/>
          </a:prstGeom>
          <a:ln w="25400">
            <a:solidFill>
              <a:srgbClr val="00206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5">
                    <a:lumMod val="50000"/>
                  </a:schemeClr>
                </a:solidFill>
              </a:rPr>
              <a:t>Recommended Interventions</a:t>
            </a:r>
            <a:endParaRPr lang="en-US"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Increase Information given to WIC clients</a:t>
            </a:r>
          </a:p>
          <a:p>
            <a:pPr lvl="1"/>
            <a:r>
              <a:rPr lang="en-US" dirty="0" smtClean="0"/>
              <a:t>Hand out ethnically appropriate recipes that use fresh foods to WIC clients</a:t>
            </a:r>
          </a:p>
          <a:p>
            <a:pPr lvl="1"/>
            <a:r>
              <a:rPr lang="en-US" dirty="0" smtClean="0"/>
              <a:t>Provide information in several languages</a:t>
            </a:r>
          </a:p>
          <a:p>
            <a:pPr lvl="1"/>
            <a:r>
              <a:rPr lang="en-US" dirty="0" smtClean="0"/>
              <a:t>Develop and give out a bus route brochure that depicts how to take the bus in low income areas to WIC provider grocery stores</a:t>
            </a:r>
          </a:p>
          <a:p>
            <a:pPr lvl="2"/>
            <a:r>
              <a:rPr lang="en-US" dirty="0" smtClean="0"/>
              <a:t>Rate grocery stores according to how much fresh produce is available</a:t>
            </a:r>
            <a:endParaRPr lang="en-US" dirty="0"/>
          </a:p>
        </p:txBody>
      </p:sp>
      <p:sp>
        <p:nvSpPr>
          <p:cNvPr id="4" name="Title 1"/>
          <p:cNvSpPr txBox="1">
            <a:spLocks/>
          </p:cNvSpPr>
          <p:nvPr/>
        </p:nvSpPr>
        <p:spPr>
          <a:xfrm>
            <a:off x="457200" y="228600"/>
            <a:ext cx="8229600" cy="1143000"/>
          </a:xfrm>
          <a:prstGeom prst="rect">
            <a:avLst/>
          </a:prstGeom>
          <a:ln w="25400">
            <a:solidFill>
              <a:srgbClr val="00206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5">
                    <a:lumMod val="50000"/>
                  </a:schemeClr>
                </a:solidFill>
              </a:rPr>
              <a:t>Recommended Interventions</a:t>
            </a:r>
            <a:endParaRPr lang="en-US"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normAutofit lnSpcReduction="10000"/>
          </a:bodyPr>
          <a:lstStyle/>
          <a:p>
            <a:r>
              <a:rPr lang="en-US" dirty="0" smtClean="0"/>
              <a:t>Increase funding and information for community kitchens in low income areas</a:t>
            </a:r>
          </a:p>
          <a:p>
            <a:pPr lvl="1"/>
            <a:r>
              <a:rPr lang="en-US" dirty="0" smtClean="0"/>
              <a:t>Give information about these kitchens to WIC clients</a:t>
            </a:r>
          </a:p>
          <a:p>
            <a:pPr lvl="1"/>
            <a:r>
              <a:rPr lang="en-US" dirty="0" smtClean="0"/>
              <a:t>Promote cooking classes and recipe exchanges using fresh foods with ethnic recipes to demonstrate how to cook with fruits and vegetables</a:t>
            </a:r>
          </a:p>
          <a:p>
            <a:pPr lvl="1"/>
            <a:r>
              <a:rPr lang="en-US" dirty="0" smtClean="0"/>
              <a:t>Provide day care at these classes</a:t>
            </a:r>
          </a:p>
          <a:p>
            <a:pPr lvl="1"/>
            <a:r>
              <a:rPr lang="en-US" dirty="0" smtClean="0"/>
              <a:t>Use school kitchens as make-shift community kitchens </a:t>
            </a:r>
            <a:endParaRPr lang="en-US" dirty="0"/>
          </a:p>
        </p:txBody>
      </p:sp>
      <p:sp>
        <p:nvSpPr>
          <p:cNvPr id="4" name="Title 1"/>
          <p:cNvSpPr txBox="1">
            <a:spLocks/>
          </p:cNvSpPr>
          <p:nvPr/>
        </p:nvSpPr>
        <p:spPr>
          <a:xfrm>
            <a:off x="457200" y="228600"/>
            <a:ext cx="8229600" cy="1143000"/>
          </a:xfrm>
          <a:prstGeom prst="rect">
            <a:avLst/>
          </a:prstGeom>
          <a:ln w="25400">
            <a:solidFill>
              <a:srgbClr val="00206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5">
                    <a:lumMod val="50000"/>
                  </a:schemeClr>
                </a:solidFill>
              </a:rPr>
              <a:t>Recommended Interventions</a:t>
            </a:r>
            <a:endParaRPr lang="en-US"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noAutofit/>
          </a:bodyPr>
          <a:lstStyle/>
          <a:p>
            <a:pPr>
              <a:buNone/>
            </a:pPr>
            <a:r>
              <a:rPr lang="en-US" sz="1050" dirty="0" smtClean="0"/>
              <a:t>1. </a:t>
            </a:r>
            <a:r>
              <a:rPr lang="en-US" sz="1050" dirty="0" err="1" smtClean="0"/>
              <a:t>Algert</a:t>
            </a:r>
            <a:r>
              <a:rPr lang="en-US" sz="1050" dirty="0" smtClean="0"/>
              <a:t>, S., </a:t>
            </a:r>
            <a:r>
              <a:rPr lang="en-US" sz="1050" dirty="0" err="1" smtClean="0"/>
              <a:t>Agrawal</a:t>
            </a:r>
            <a:r>
              <a:rPr lang="en-US" sz="1050" dirty="0" smtClean="0"/>
              <a:t>, A., &amp; Lewis, D. (2006). Disparities in access to fresh produce in low-income neighborhoods in Los Angeles. </a:t>
            </a:r>
            <a:r>
              <a:rPr lang="en-US" sz="1050" i="1" dirty="0" smtClean="0"/>
              <a:t>American Journal of Preventive Medicine, 30</a:t>
            </a:r>
            <a:r>
              <a:rPr lang="en-US" sz="1050" dirty="0" smtClean="0"/>
              <a:t>(5), 365-370.</a:t>
            </a:r>
          </a:p>
          <a:p>
            <a:pPr>
              <a:buNone/>
            </a:pPr>
            <a:r>
              <a:rPr lang="en-US" sz="1050" dirty="0" smtClean="0"/>
              <a:t>2. </a:t>
            </a:r>
            <a:r>
              <a:rPr lang="en-US" sz="1050" dirty="0" err="1" smtClean="0"/>
              <a:t>Jago</a:t>
            </a:r>
            <a:r>
              <a:rPr lang="en-US" sz="1050" dirty="0" smtClean="0"/>
              <a:t>, R., </a:t>
            </a:r>
            <a:r>
              <a:rPr lang="en-US" sz="1050" dirty="0" err="1" smtClean="0"/>
              <a:t>Baranowski</a:t>
            </a:r>
            <a:r>
              <a:rPr lang="en-US" sz="1050" dirty="0" smtClean="0"/>
              <a:t>, T., &amp; </a:t>
            </a:r>
            <a:r>
              <a:rPr lang="en-US" sz="1050" dirty="0" err="1" smtClean="0"/>
              <a:t>Baranowski</a:t>
            </a:r>
            <a:r>
              <a:rPr lang="en-US" sz="1050" dirty="0" smtClean="0"/>
              <a:t>, J. C. (2007a). Fruit and vegetable availability: a micro environmental mediating variable? </a:t>
            </a:r>
            <a:r>
              <a:rPr lang="en-US" sz="1050" i="1" dirty="0" smtClean="0"/>
              <a:t>Public Health Nutrition,10</a:t>
            </a:r>
            <a:r>
              <a:rPr lang="en-US" sz="1050" dirty="0" smtClean="0"/>
              <a:t>(07), 681-689.</a:t>
            </a:r>
          </a:p>
          <a:p>
            <a:pPr>
              <a:buNone/>
            </a:pPr>
            <a:r>
              <a:rPr lang="en-US" sz="1050" dirty="0" smtClean="0"/>
              <a:t>3. Larson, N. I., Story, M. T., &amp; Nelson, M. C. (2009). Neighborhood environments: Disparities in access to healthy foods in the U.S. </a:t>
            </a:r>
            <a:r>
              <a:rPr lang="en-US" sz="1050" i="1" dirty="0" smtClean="0"/>
              <a:t>American Journal of Preventive Medicine, 36</a:t>
            </a:r>
            <a:r>
              <a:rPr lang="en-US" sz="1050" dirty="0" smtClean="0"/>
              <a:t>(1), 74-81.e10.</a:t>
            </a:r>
          </a:p>
          <a:p>
            <a:pPr>
              <a:buNone/>
            </a:pPr>
            <a:r>
              <a:rPr lang="en-US" sz="1050" dirty="0" smtClean="0"/>
              <a:t>4. </a:t>
            </a:r>
            <a:r>
              <a:rPr lang="en-US" sz="1050" dirty="0" err="1" smtClean="0"/>
              <a:t>Garasky</a:t>
            </a:r>
            <a:r>
              <a:rPr lang="en-US" sz="1050" dirty="0" smtClean="0"/>
              <a:t>, S., Morton, L., &amp; </a:t>
            </a:r>
            <a:r>
              <a:rPr lang="en-US" sz="1050" dirty="0" err="1" smtClean="0"/>
              <a:t>Greder</a:t>
            </a:r>
            <a:r>
              <a:rPr lang="en-US" sz="1050" dirty="0" smtClean="0"/>
              <a:t>, K. (2005). The food environment and food insecurity: Perceptions of rural, suburban, and urban food pantry clients in Iowa. </a:t>
            </a:r>
            <a:r>
              <a:rPr lang="en-US" sz="1050" i="1" dirty="0" smtClean="0"/>
              <a:t>Family and Economics Nutrition Review, 16</a:t>
            </a:r>
            <a:r>
              <a:rPr lang="en-US" sz="1050" dirty="0" smtClean="0"/>
              <a:t>(2), 41-48. </a:t>
            </a:r>
          </a:p>
          <a:p>
            <a:pPr>
              <a:buNone/>
            </a:pPr>
            <a:r>
              <a:rPr lang="en-US" sz="1050" dirty="0" smtClean="0"/>
              <a:t>5. </a:t>
            </a:r>
            <a:r>
              <a:rPr lang="en-US" sz="1050" dirty="0" err="1" smtClean="0"/>
              <a:t>Drewnowski</a:t>
            </a:r>
            <a:r>
              <a:rPr lang="en-US" sz="1050" dirty="0" smtClean="0"/>
              <a:t>, A. Obesity and the food environment: dietary energy density and diet costs. </a:t>
            </a:r>
            <a:r>
              <a:rPr lang="en-US" sz="1050" i="1" dirty="0" smtClean="0"/>
              <a:t>Am J </a:t>
            </a:r>
            <a:r>
              <a:rPr lang="en-US" sz="1050" i="1" dirty="0" err="1" smtClean="0"/>
              <a:t>Prev</a:t>
            </a:r>
            <a:r>
              <a:rPr lang="en-US" sz="1050" i="1" dirty="0" smtClean="0"/>
              <a:t> Med.</a:t>
            </a:r>
            <a:r>
              <a:rPr lang="en-US" sz="1050" dirty="0" smtClean="0"/>
              <a:t> 2004; 27(3S):154-162.</a:t>
            </a:r>
          </a:p>
          <a:p>
            <a:pPr>
              <a:buNone/>
            </a:pPr>
            <a:r>
              <a:rPr lang="en-US" sz="1050" dirty="0" smtClean="0"/>
              <a:t>6. </a:t>
            </a:r>
            <a:r>
              <a:rPr lang="en-US" sz="1050" dirty="0" err="1" smtClean="0"/>
              <a:t>Jetter</a:t>
            </a:r>
            <a:r>
              <a:rPr lang="en-US" sz="1050" dirty="0" smtClean="0"/>
              <a:t> KM, </a:t>
            </a:r>
            <a:r>
              <a:rPr lang="en-US" sz="1050" dirty="0" err="1" smtClean="0"/>
              <a:t>Cassady</a:t>
            </a:r>
            <a:r>
              <a:rPr lang="en-US" sz="1050" dirty="0" smtClean="0"/>
              <a:t> DL. The availability and cost of healthier food alternatives. </a:t>
            </a:r>
            <a:r>
              <a:rPr lang="en-US" sz="1050" i="1" dirty="0" smtClean="0"/>
              <a:t>Am J </a:t>
            </a:r>
            <a:r>
              <a:rPr lang="en-US" sz="1050" i="1" dirty="0" err="1" smtClean="0"/>
              <a:t>Prev</a:t>
            </a:r>
            <a:r>
              <a:rPr lang="en-US" sz="1050" i="1" dirty="0" smtClean="0"/>
              <a:t> Med.</a:t>
            </a:r>
            <a:r>
              <a:rPr lang="en-US" sz="1050" dirty="0" smtClean="0"/>
              <a:t> 2006; 30(1):38-44. </a:t>
            </a:r>
          </a:p>
          <a:p>
            <a:pPr>
              <a:buNone/>
            </a:pPr>
            <a:r>
              <a:rPr lang="en-US" sz="1050" dirty="0" smtClean="0"/>
              <a:t>7. Powell, L. M., Slater, S., </a:t>
            </a:r>
            <a:r>
              <a:rPr lang="en-US" sz="1050" dirty="0" err="1" smtClean="0"/>
              <a:t>Mirtcheva</a:t>
            </a:r>
            <a:r>
              <a:rPr lang="en-US" sz="1050" dirty="0" smtClean="0"/>
              <a:t>, D., </a:t>
            </a:r>
            <a:r>
              <a:rPr lang="en-US" sz="1050" dirty="0" err="1" smtClean="0"/>
              <a:t>Bao</a:t>
            </a:r>
            <a:r>
              <a:rPr lang="en-US" sz="1050" dirty="0" smtClean="0"/>
              <a:t>, Y., &amp; </a:t>
            </a:r>
            <a:r>
              <a:rPr lang="en-US" sz="1050" dirty="0" err="1" smtClean="0"/>
              <a:t>Chaloupka</a:t>
            </a:r>
            <a:r>
              <a:rPr lang="en-US" sz="1050" dirty="0" smtClean="0"/>
              <a:t>, F. J. (2007a). Food store availability and neighborhood characteristics in the United States. </a:t>
            </a:r>
            <a:r>
              <a:rPr lang="en-US" sz="1050" i="1" dirty="0" smtClean="0"/>
              <a:t>Preventive Medicine, 44</a:t>
            </a:r>
            <a:r>
              <a:rPr lang="en-US" sz="1050" dirty="0" smtClean="0"/>
              <a:t>(3), 189-195 </a:t>
            </a:r>
          </a:p>
          <a:p>
            <a:pPr>
              <a:buNone/>
            </a:pPr>
            <a:r>
              <a:rPr lang="en-US" sz="1050" dirty="0" smtClean="0"/>
              <a:t>8. Franco, M., </a:t>
            </a:r>
            <a:r>
              <a:rPr lang="en-US" sz="1050" dirty="0" err="1" smtClean="0"/>
              <a:t>Diez</a:t>
            </a:r>
            <a:r>
              <a:rPr lang="en-US" sz="1050" dirty="0" smtClean="0"/>
              <a:t> Roux, A. V., Glass, T. A., Caballero, B., &amp; </a:t>
            </a:r>
            <a:r>
              <a:rPr lang="en-US" sz="1050" dirty="0" err="1" smtClean="0"/>
              <a:t>Brancati</a:t>
            </a:r>
            <a:r>
              <a:rPr lang="en-US" sz="1050" dirty="0" smtClean="0"/>
              <a:t>, F. L. (2008).Neighborhood characteristics and availability of healthy foods in Baltimore. </a:t>
            </a:r>
            <a:r>
              <a:rPr lang="en-US" sz="1050" i="1" dirty="0" smtClean="0"/>
              <a:t>American Journal of Preventive Medicine, 35</a:t>
            </a:r>
            <a:r>
              <a:rPr lang="en-US" sz="1050" dirty="0" smtClean="0"/>
              <a:t>(6), 561-567. </a:t>
            </a:r>
          </a:p>
          <a:p>
            <a:pPr>
              <a:buNone/>
            </a:pPr>
            <a:r>
              <a:rPr lang="en-US" sz="1050" dirty="0" smtClean="0"/>
              <a:t>9. Baker, E., </a:t>
            </a:r>
            <a:r>
              <a:rPr lang="en-US" sz="1050" dirty="0" err="1" smtClean="0"/>
              <a:t>Schootman</a:t>
            </a:r>
            <a:r>
              <a:rPr lang="en-US" sz="1050" dirty="0" smtClean="0"/>
              <a:t>, M., </a:t>
            </a:r>
            <a:r>
              <a:rPr lang="en-US" sz="1050" dirty="0" err="1" smtClean="0"/>
              <a:t>Barnidge</a:t>
            </a:r>
            <a:r>
              <a:rPr lang="en-US" sz="1050" dirty="0" smtClean="0"/>
              <a:t>, E., &amp; Kelly, C. (2006). The role of race and poverty in access to foods that enable individuals to adhere to dietary guidelines. </a:t>
            </a:r>
            <a:r>
              <a:rPr lang="en-US" sz="1050" i="1" dirty="0" smtClean="0"/>
              <a:t>Preventing Chronic Disease, 3</a:t>
            </a:r>
            <a:r>
              <a:rPr lang="en-US" sz="1050" dirty="0" smtClean="0"/>
              <a:t>(3), 1-11. </a:t>
            </a:r>
          </a:p>
          <a:p>
            <a:pPr>
              <a:buNone/>
            </a:pPr>
            <a:r>
              <a:rPr lang="en-US" sz="1050" dirty="0" smtClean="0"/>
              <a:t>10. </a:t>
            </a:r>
            <a:r>
              <a:rPr lang="en-US" sz="1050" dirty="0" err="1" smtClean="0"/>
              <a:t>Hosler</a:t>
            </a:r>
            <a:r>
              <a:rPr lang="en-US" sz="1050" dirty="0" smtClean="0"/>
              <a:t>, A. S., T </a:t>
            </a:r>
            <a:r>
              <a:rPr lang="en-US" sz="1050" dirty="0" err="1" smtClean="0"/>
              <a:t>Rajulu</a:t>
            </a:r>
            <a:r>
              <a:rPr lang="en-US" sz="1050" dirty="0" smtClean="0"/>
              <a:t>, D., </a:t>
            </a:r>
            <a:r>
              <a:rPr lang="en-US" sz="1050" dirty="0" err="1" smtClean="0"/>
              <a:t>Ronsani</a:t>
            </a:r>
            <a:r>
              <a:rPr lang="en-US" sz="1050" dirty="0" smtClean="0"/>
              <a:t>, A. E., &amp; Fredrick, B. L. (2008). Assessing retail fruit and vegetable availability in urban and rural underserved communities. </a:t>
            </a:r>
            <a:r>
              <a:rPr lang="en-US" sz="1050" i="1" dirty="0" smtClean="0"/>
              <a:t>Preventing Chronic Disease, 5</a:t>
            </a:r>
            <a:r>
              <a:rPr lang="en-US" sz="1050" dirty="0" smtClean="0"/>
              <a:t>(4), 9. </a:t>
            </a:r>
          </a:p>
          <a:p>
            <a:pPr>
              <a:buNone/>
            </a:pPr>
            <a:r>
              <a:rPr lang="en-US" sz="1050" dirty="0" smtClean="0"/>
              <a:t>11. Block, J. P., Scribner, R. A., &amp; </a:t>
            </a:r>
            <a:r>
              <a:rPr lang="en-US" sz="1050" dirty="0" err="1" smtClean="0"/>
              <a:t>DeSalvo</a:t>
            </a:r>
            <a:r>
              <a:rPr lang="en-US" sz="1050" dirty="0" smtClean="0"/>
              <a:t>, K. B. (2004). Fast food, race/ethnicity, and income: A geographic analysis. </a:t>
            </a:r>
            <a:r>
              <a:rPr lang="en-US" sz="1050" i="1" dirty="0" smtClean="0"/>
              <a:t>American Journal of Preventive Medicine, 27</a:t>
            </a:r>
            <a:r>
              <a:rPr lang="en-US" sz="1050" dirty="0" smtClean="0"/>
              <a:t>(3), 211- 217. </a:t>
            </a:r>
          </a:p>
          <a:p>
            <a:pPr>
              <a:buNone/>
            </a:pPr>
            <a:r>
              <a:rPr lang="en-US" sz="1050" dirty="0" smtClean="0"/>
              <a:t>12. USDA Economic Research Service. Household Food Security in the United States, 2009. http://www.ers.usda.gov/features/householdfoodsecurity/</a:t>
            </a:r>
          </a:p>
          <a:p>
            <a:pPr>
              <a:buNone/>
            </a:pPr>
            <a:r>
              <a:rPr lang="en-US" sz="1050" dirty="0" smtClean="0"/>
              <a:t>13. Andrews, M., Nord, M. (2009). Food Insecurity Up In Recessionary Times. </a:t>
            </a:r>
            <a:r>
              <a:rPr lang="en-US" sz="1050" i="1" dirty="0" smtClean="0"/>
              <a:t>Amber Waves,</a:t>
            </a:r>
            <a:r>
              <a:rPr lang="en-US" sz="1050" dirty="0" smtClean="0"/>
              <a:t> 7(4), 32 – 36. </a:t>
            </a:r>
          </a:p>
          <a:p>
            <a:pPr>
              <a:buNone/>
            </a:pPr>
            <a:r>
              <a:rPr lang="en-US" sz="1050" dirty="0" smtClean="0"/>
              <a:t>14. Opportunities for Increasing Access to Healthy Foods in Washington. A Report for the Access to Healthy Foods Coalition. Developed by the Access to Healthy Foods Coalition, The Washington State Department and the University of Washington Public Health Nutrition Department, June 2010. </a:t>
            </a:r>
          </a:p>
          <a:p>
            <a:pPr>
              <a:buNone/>
            </a:pPr>
            <a:r>
              <a:rPr lang="en-US" sz="1050" dirty="0" smtClean="0"/>
              <a:t>15. Healthy Corner Stores Brief from The Food Trust.  </a:t>
            </a:r>
            <a:r>
              <a:rPr lang="en-US" sz="1050" u="sng" dirty="0" smtClean="0">
                <a:hlinkClick r:id="rId2"/>
              </a:rPr>
              <a:t>http://www.thefoodtrust.org/php/programs/Winter2011issuebrief.pdf</a:t>
            </a:r>
            <a:endParaRPr lang="en-US" sz="1050" dirty="0" smtClean="0"/>
          </a:p>
          <a:p>
            <a:pPr>
              <a:buNone/>
            </a:pPr>
            <a:r>
              <a:rPr lang="en-US" sz="1050" dirty="0" smtClean="0"/>
              <a:t>16. FoodLifeLine.org. Hunger in King County. 2010. http://www.foodlifeline.org/hunger/resources/documents/King_web.pdf </a:t>
            </a:r>
          </a:p>
          <a:p>
            <a:pPr>
              <a:buNone/>
            </a:pPr>
            <a:endParaRPr lang="en-US" sz="1050" dirty="0"/>
          </a:p>
        </p:txBody>
      </p:sp>
      <p:sp>
        <p:nvSpPr>
          <p:cNvPr id="4" name="Title 1"/>
          <p:cNvSpPr txBox="1">
            <a:spLocks/>
          </p:cNvSpPr>
          <p:nvPr/>
        </p:nvSpPr>
        <p:spPr>
          <a:xfrm>
            <a:off x="457200" y="228600"/>
            <a:ext cx="8229600" cy="1143000"/>
          </a:xfrm>
          <a:prstGeom prst="rect">
            <a:avLst/>
          </a:prstGeom>
          <a:ln w="25400">
            <a:solidFill>
              <a:srgbClr val="00206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5">
                    <a:lumMod val="50000"/>
                  </a:schemeClr>
                </a:solidFill>
              </a:rPr>
              <a:t>References</a:t>
            </a:r>
            <a:endParaRPr lang="en-US"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noAutofit/>
          </a:bodyPr>
          <a:lstStyle/>
          <a:p>
            <a:pPr>
              <a:buNone/>
            </a:pPr>
            <a:r>
              <a:rPr lang="en-US" sz="1200" dirty="0" smtClean="0"/>
              <a:t>17.  </a:t>
            </a:r>
            <a:r>
              <a:rPr lang="en-US" sz="1200" dirty="0" err="1" smtClean="0"/>
              <a:t>Leibtag</a:t>
            </a:r>
            <a:r>
              <a:rPr lang="en-US" sz="1200" dirty="0" smtClean="0"/>
              <a:t>, Ephraim S. </a:t>
            </a:r>
            <a:r>
              <a:rPr lang="en-US" sz="1200" i="1" dirty="0" smtClean="0"/>
              <a:t>The Impact of Big-Box Stores on Retail Food Prices and the CPI, Economic Research Report No. 33, U.S. </a:t>
            </a:r>
            <a:r>
              <a:rPr lang="en-US" sz="1200" dirty="0" smtClean="0"/>
              <a:t>Department of Agriculture, Economic Research Service, December 2006, available at: </a:t>
            </a:r>
            <a:r>
              <a:rPr lang="en-US" sz="1200" dirty="0" smtClean="0">
                <a:hlinkClick r:id="rId2"/>
              </a:rPr>
              <a:t>http://www.ers.usda.gov/Publications/err33/</a:t>
            </a:r>
            <a:r>
              <a:rPr lang="en-US" sz="1200" dirty="0" smtClean="0"/>
              <a:t>. </a:t>
            </a:r>
          </a:p>
          <a:p>
            <a:pPr lvl="0">
              <a:buAutoNum type="arabicPeriod" startAt="18"/>
            </a:pPr>
            <a:r>
              <a:rPr lang="en-US" sz="1200" dirty="0" err="1" smtClean="0"/>
              <a:t>Andreyeva</a:t>
            </a:r>
            <a:r>
              <a:rPr lang="en-US" sz="1200" dirty="0" smtClean="0"/>
              <a:t> T, Blumenthal DM, Schwartz MB, Long MW, Brownell KD. Availability and prices of foods across stores and neighborhoods. </a:t>
            </a:r>
            <a:r>
              <a:rPr lang="en-US" sz="1200" i="1" dirty="0" smtClean="0"/>
              <a:t>Health Affairs. </a:t>
            </a:r>
            <a:r>
              <a:rPr lang="en-US" sz="1200" dirty="0" smtClean="0"/>
              <a:t>2008:27(5):1381-88.</a:t>
            </a:r>
          </a:p>
          <a:p>
            <a:pPr>
              <a:buFont typeface="Arial" pitchFamily="34" charset="0"/>
              <a:buAutoNum type="arabicPeriod" startAt="18"/>
            </a:pPr>
            <a:r>
              <a:rPr lang="en-US" sz="1200" dirty="0" smtClean="0"/>
              <a:t>Chung C., and Myers S.L., Do the poor pay more for food?  An analysis of grocery store availability and food price disparities. </a:t>
            </a:r>
            <a:r>
              <a:rPr lang="en-US" sz="1200" i="1" dirty="0" smtClean="0"/>
              <a:t>The Journal of Consumer Affairs</a:t>
            </a:r>
            <a:r>
              <a:rPr lang="en-US" sz="1200" dirty="0" smtClean="0"/>
              <a:t>. (33)1999; 276-296.</a:t>
            </a:r>
          </a:p>
          <a:p>
            <a:pPr lvl="0">
              <a:buAutoNum type="arabicPeriod" startAt="18"/>
            </a:pPr>
            <a:r>
              <a:rPr lang="en-US" sz="1200" dirty="0" err="1" smtClean="0"/>
              <a:t>Weinburg</a:t>
            </a:r>
            <a:r>
              <a:rPr lang="en-US" sz="1200" dirty="0" smtClean="0"/>
              <a:t>, Z., 1995. No Place to Shop: The Lack of Supermarkets in Low-Income </a:t>
            </a:r>
            <a:r>
              <a:rPr lang="en-US" sz="1200" dirty="0" err="1" smtClean="0"/>
              <a:t>Neighborhooods</a:t>
            </a:r>
            <a:r>
              <a:rPr lang="en-US" sz="1200" dirty="0" smtClean="0"/>
              <a:t>. Public Voice for Food and Health Policy, Washington, DC 3.</a:t>
            </a:r>
          </a:p>
          <a:p>
            <a:pPr lvl="0">
              <a:buAutoNum type="arabicPeriod" startAt="18"/>
            </a:pPr>
            <a:r>
              <a:rPr lang="en-US" sz="1200" dirty="0" smtClean="0"/>
              <a:t>Powell, LM., Slater, S., </a:t>
            </a:r>
            <a:r>
              <a:rPr lang="en-US" sz="1200" dirty="0" err="1" smtClean="0"/>
              <a:t>Mirtcheva</a:t>
            </a:r>
            <a:r>
              <a:rPr lang="en-US" sz="1200" dirty="0" smtClean="0"/>
              <a:t>, D., </a:t>
            </a:r>
            <a:r>
              <a:rPr lang="en-US" sz="1200" dirty="0" err="1" smtClean="0"/>
              <a:t>Bao</a:t>
            </a:r>
            <a:r>
              <a:rPr lang="en-US" sz="1200" dirty="0" smtClean="0"/>
              <a:t>, Y., </a:t>
            </a:r>
            <a:r>
              <a:rPr lang="en-US" sz="1200" dirty="0" err="1" smtClean="0"/>
              <a:t>Chaloupka</a:t>
            </a:r>
            <a:r>
              <a:rPr lang="en-US" sz="1200" dirty="0" smtClean="0"/>
              <a:t>, FJ. 2007. Food store availability and neighborhood characteristics in the United States. Preventive Medicine 44, 189-195.</a:t>
            </a:r>
          </a:p>
          <a:p>
            <a:pPr lvl="0">
              <a:buAutoNum type="arabicPeriod" startAt="18"/>
            </a:pPr>
            <a:r>
              <a:rPr lang="en-US" sz="1200" dirty="0" smtClean="0"/>
              <a:t>Morris, PM., </a:t>
            </a:r>
            <a:r>
              <a:rPr lang="en-US" sz="1200" dirty="0" err="1" smtClean="0"/>
              <a:t>Neuhauser</a:t>
            </a:r>
            <a:r>
              <a:rPr lang="en-US" sz="1200" dirty="0" smtClean="0"/>
              <a:t>, L., Campbell, C., 1992. Food security in rural America: a study of the availability and costs of food. Journal of Nutrition Education 24(1);52S-58S.</a:t>
            </a:r>
          </a:p>
          <a:p>
            <a:pPr lvl="0">
              <a:buAutoNum type="arabicPeriod" startAt="18"/>
            </a:pPr>
            <a:r>
              <a:rPr lang="en-US" sz="1200" dirty="0" err="1" smtClean="0"/>
              <a:t>Glanz</a:t>
            </a:r>
            <a:r>
              <a:rPr lang="en-US" sz="1200" dirty="0" smtClean="0"/>
              <a:t>, K., </a:t>
            </a:r>
            <a:r>
              <a:rPr lang="en-US" sz="1200" dirty="0" err="1" smtClean="0"/>
              <a:t>Sallis</a:t>
            </a:r>
            <a:r>
              <a:rPr lang="en-US" sz="1200" dirty="0" smtClean="0"/>
              <a:t>, JF., </a:t>
            </a:r>
            <a:r>
              <a:rPr lang="en-US" sz="1200" dirty="0" err="1" smtClean="0"/>
              <a:t>Saelens</a:t>
            </a:r>
            <a:r>
              <a:rPr lang="en-US" sz="1200" dirty="0" smtClean="0"/>
              <a:t>, BE., Frank, LD. 2007. Nutrition environment measures survey in stores (NEMS-S). American Journal of Preventive Medicine. 32(4): 282-289.</a:t>
            </a:r>
          </a:p>
          <a:p>
            <a:pPr lvl="0">
              <a:buAutoNum type="arabicPeriod" startAt="18"/>
            </a:pPr>
            <a:r>
              <a:rPr lang="en-US" sz="1200" dirty="0" smtClean="0"/>
              <a:t>Hendrickson, D., Smith C., </a:t>
            </a:r>
            <a:r>
              <a:rPr lang="en-US" sz="1200" dirty="0" err="1" smtClean="0"/>
              <a:t>Eikenberry</a:t>
            </a:r>
            <a:r>
              <a:rPr lang="en-US" sz="1200" dirty="0" smtClean="0"/>
              <a:t>, N. 2006. Fruit and vegetable access in four low-income food deserts communities in Minnesota. Agriculture and Human Values 23, 371-383.</a:t>
            </a:r>
          </a:p>
          <a:p>
            <a:pPr lvl="0">
              <a:buAutoNum type="arabicPeriod" startAt="18"/>
            </a:pPr>
            <a:r>
              <a:rPr lang="en-US" sz="1200" dirty="0" err="1" smtClean="0"/>
              <a:t>Zenk</a:t>
            </a:r>
            <a:r>
              <a:rPr lang="en-US" sz="1200" dirty="0" smtClean="0"/>
              <a:t>, SN., Schulz, AJ., Israel BA., James, SA., </a:t>
            </a:r>
            <a:r>
              <a:rPr lang="en-US" sz="1200" dirty="0" err="1" smtClean="0"/>
              <a:t>Bao</a:t>
            </a:r>
            <a:r>
              <a:rPr lang="en-US" sz="1200" dirty="0" smtClean="0"/>
              <a:t>, SM., Wilson, ML. 2006. Fruit and vegetable access differs by community racial composition and socioeconomic position in Detroit, Michigan. Ethnicity &amp; Disease 16, 275-280.</a:t>
            </a:r>
          </a:p>
          <a:p>
            <a:pPr>
              <a:buFont typeface="Arial" pitchFamily="34" charset="0"/>
              <a:buAutoNum type="arabicPeriod" startAt="18"/>
            </a:pPr>
            <a:r>
              <a:rPr lang="en-US" sz="1200" dirty="0" smtClean="0"/>
              <a:t>Mahmud NK., </a:t>
            </a:r>
            <a:r>
              <a:rPr lang="en-US" sz="1200" dirty="0" err="1" smtClean="0"/>
              <a:t>Monsivais</a:t>
            </a:r>
            <a:r>
              <a:rPr lang="en-US" sz="1200" dirty="0" smtClean="0"/>
              <a:t> P., </a:t>
            </a:r>
            <a:r>
              <a:rPr lang="en-US" sz="1200" dirty="0" err="1" smtClean="0"/>
              <a:t>Drewnowski</a:t>
            </a:r>
            <a:r>
              <a:rPr lang="en-US" sz="1200" dirty="0" smtClean="0"/>
              <a:t> A.  </a:t>
            </a:r>
            <a:r>
              <a:rPr lang="en-US" sz="1200" i="1" dirty="0" smtClean="0"/>
              <a:t>The search for affordable nutrient rich foods: A comparison of supermarket food prices in Seattle-King County</a:t>
            </a:r>
            <a:r>
              <a:rPr lang="en-US" sz="1200" dirty="0" smtClean="0"/>
              <a:t>.  CPHN Public Health Research Brief.  July 2009, UW Center for Public Health Nutrition: Seattle. 1-5.</a:t>
            </a:r>
          </a:p>
          <a:p>
            <a:pPr lvl="0">
              <a:buNone/>
            </a:pPr>
            <a:endParaRPr lang="en-US" sz="1200" dirty="0" smtClean="0"/>
          </a:p>
          <a:p>
            <a:pPr>
              <a:buFont typeface="Arial" pitchFamily="34" charset="0"/>
              <a:buAutoNum type="arabicPeriod" startAt="18"/>
            </a:pPr>
            <a:endParaRPr lang="en-US" sz="1200" dirty="0" smtClean="0"/>
          </a:p>
          <a:p>
            <a:pPr lvl="0">
              <a:buAutoNum type="arabicPeriod" startAt="18"/>
            </a:pPr>
            <a:endParaRPr lang="en-US" sz="1200" dirty="0" smtClean="0"/>
          </a:p>
          <a:p>
            <a:pPr lvl="0">
              <a:buAutoNum type="arabicPeriod" startAt="18"/>
            </a:pPr>
            <a:endParaRPr lang="en-US" sz="1200" dirty="0" smtClean="0"/>
          </a:p>
          <a:p>
            <a:pPr>
              <a:buNone/>
            </a:pPr>
            <a:endParaRPr lang="en-US" sz="1200" dirty="0" smtClean="0"/>
          </a:p>
          <a:p>
            <a:pPr>
              <a:buNone/>
            </a:pPr>
            <a:endParaRPr lang="en-US" sz="1200" dirty="0"/>
          </a:p>
        </p:txBody>
      </p:sp>
      <p:sp>
        <p:nvSpPr>
          <p:cNvPr id="4" name="Title 1"/>
          <p:cNvSpPr txBox="1">
            <a:spLocks/>
          </p:cNvSpPr>
          <p:nvPr/>
        </p:nvSpPr>
        <p:spPr>
          <a:xfrm>
            <a:off x="457200" y="228600"/>
            <a:ext cx="8229600" cy="1143000"/>
          </a:xfrm>
          <a:prstGeom prst="rect">
            <a:avLst/>
          </a:prstGeom>
          <a:ln w="25400">
            <a:solidFill>
              <a:srgbClr val="00206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5">
                    <a:lumMod val="50000"/>
                  </a:schemeClr>
                </a:solidFill>
              </a:rPr>
              <a:t>References</a:t>
            </a:r>
            <a:endParaRPr lang="en-US"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pPr marL="514350" lvl="0" indent="-514350">
              <a:buAutoNum type="arabicPeriod" startAt="27"/>
            </a:pPr>
            <a:r>
              <a:rPr lang="en-US" dirty="0" err="1" smtClean="0"/>
              <a:t>Drewnowski</a:t>
            </a:r>
            <a:r>
              <a:rPr lang="en-US" dirty="0" smtClean="0"/>
              <a:t> </a:t>
            </a:r>
            <a:r>
              <a:rPr lang="en-US" dirty="0" smtClean="0"/>
              <a:t>A., </a:t>
            </a:r>
            <a:r>
              <a:rPr lang="en-US" dirty="0" err="1" smtClean="0"/>
              <a:t>Eichelsdoerfer</a:t>
            </a:r>
            <a:r>
              <a:rPr lang="en-US" dirty="0" smtClean="0"/>
              <a:t> P.  </a:t>
            </a:r>
            <a:r>
              <a:rPr lang="en-US" i="1" dirty="0" smtClean="0"/>
              <a:t>Can Low-Income Americans Afford a Healthy Diet?</a:t>
            </a:r>
            <a:r>
              <a:rPr lang="en-US" dirty="0" smtClean="0"/>
              <a:t> CPHN Public Health Research Brief.  March 2009, UW Center for Public Health Nutrition: Seattle. </a:t>
            </a:r>
            <a:r>
              <a:rPr lang="en-US" dirty="0" smtClean="0"/>
              <a:t>1-6.</a:t>
            </a:r>
          </a:p>
          <a:p>
            <a:pPr marL="514350" lvl="0" indent="-514350">
              <a:buAutoNum type="arabicPeriod" startAt="27"/>
            </a:pPr>
            <a:r>
              <a:rPr lang="en-US" dirty="0" smtClean="0"/>
              <a:t>Jordan</a:t>
            </a:r>
            <a:r>
              <a:rPr lang="en-US" dirty="0" smtClean="0"/>
              <a:t>, </a:t>
            </a:r>
            <a:r>
              <a:rPr lang="en-US" dirty="0" err="1" smtClean="0"/>
              <a:t>Jamillah</a:t>
            </a:r>
            <a:r>
              <a:rPr lang="en-US" dirty="0" smtClean="0"/>
              <a:t>. The Grocery Gap Project: Race, Hunger, and Food Access.  Solid Ground.  February 2007, 1-23.</a:t>
            </a:r>
          </a:p>
          <a:p>
            <a:pPr marL="514350" indent="-514350">
              <a:buAutoNum type="arabicPeriod" startAt="29"/>
            </a:pPr>
            <a:r>
              <a:rPr lang="en-US" dirty="0" smtClean="0"/>
              <a:t>King County Food and </a:t>
            </a:r>
            <a:r>
              <a:rPr lang="en-US" dirty="0" smtClean="0"/>
              <a:t>Fitness Initiative. </a:t>
            </a:r>
            <a:r>
              <a:rPr lang="en-US" dirty="0" smtClean="0">
                <a:hlinkClick r:id="rId2"/>
              </a:rPr>
              <a:t>http://</a:t>
            </a:r>
            <a:r>
              <a:rPr lang="en-US" dirty="0" smtClean="0">
                <a:hlinkClick r:id="rId2"/>
              </a:rPr>
              <a:t>king.wsu.edu/foodandfarms/KCFFI.html</a:t>
            </a:r>
            <a:endParaRPr lang="en-US" dirty="0" smtClean="0"/>
          </a:p>
          <a:p>
            <a:pPr marL="514350" indent="-514350">
              <a:buAutoNum type="arabicPeriod" startAt="29"/>
            </a:pPr>
            <a:r>
              <a:rPr lang="en-US" dirty="0" smtClean="0"/>
              <a:t>KCFFI </a:t>
            </a:r>
            <a:r>
              <a:rPr lang="en-US" dirty="0" smtClean="0"/>
              <a:t>FEEST Program </a:t>
            </a:r>
            <a:r>
              <a:rPr lang="en-US" dirty="0" smtClean="0">
                <a:hlinkClick r:id="rId3"/>
              </a:rPr>
              <a:t>http://</a:t>
            </a:r>
            <a:r>
              <a:rPr lang="en-US" dirty="0" smtClean="0">
                <a:hlinkClick r:id="rId3"/>
              </a:rPr>
              <a:t>king.wsu.edu/foodandfarms/KCFFIYouthCoordination.html</a:t>
            </a:r>
            <a:endParaRPr lang="en-US" dirty="0" smtClean="0"/>
          </a:p>
          <a:p>
            <a:pPr marL="514350" indent="-514350">
              <a:buAutoNum type="arabicPeriod" startAt="29"/>
            </a:pPr>
            <a:r>
              <a:rPr lang="en-US" dirty="0" smtClean="0"/>
              <a:t>Communities Putting Prevention to Work.  DOH.  </a:t>
            </a:r>
            <a:r>
              <a:rPr lang="en-US" dirty="0" smtClean="0">
                <a:hlinkClick r:id="rId4"/>
              </a:rPr>
              <a:t>http</a:t>
            </a:r>
            <a:r>
              <a:rPr lang="en-US" dirty="0" smtClean="0">
                <a:hlinkClick r:id="rId4"/>
              </a:rPr>
              <a:t>://</a:t>
            </a:r>
            <a:r>
              <a:rPr lang="en-US" dirty="0" smtClean="0">
                <a:hlinkClick r:id="rId4"/>
              </a:rPr>
              <a:t>www.kingcounty.gov/healthservices/health/partnerships/CPPW.aspx</a:t>
            </a:r>
            <a:endParaRPr lang="en-US" dirty="0" smtClean="0"/>
          </a:p>
          <a:p>
            <a:pPr marL="514350" indent="-514350">
              <a:buAutoNum type="arabicPeriod" startAt="29"/>
            </a:pPr>
            <a:r>
              <a:rPr lang="en-US" dirty="0" smtClean="0"/>
              <a:t>CPPW Healthy Foods Here </a:t>
            </a:r>
            <a:r>
              <a:rPr lang="en-US" dirty="0" smtClean="0">
                <a:hlinkClick r:id="rId5"/>
              </a:rPr>
              <a:t>http://</a:t>
            </a:r>
            <a:r>
              <a:rPr lang="en-US" dirty="0" smtClean="0">
                <a:hlinkClick r:id="rId5"/>
              </a:rPr>
              <a:t>www.kingcounty.gov/healthservices/health/partnerships/CPPW/whosinvolved.aspx</a:t>
            </a:r>
            <a:endParaRPr lang="en-US" dirty="0" smtClean="0"/>
          </a:p>
          <a:p>
            <a:pPr marL="514350" indent="-514350">
              <a:buAutoNum type="arabicPeriod" startAt="29"/>
            </a:pPr>
            <a:r>
              <a:rPr lang="en-US" dirty="0" smtClean="0"/>
              <a:t>Farmers Markets </a:t>
            </a:r>
            <a:r>
              <a:rPr lang="en-US" dirty="0" smtClean="0">
                <a:hlinkClick r:id="rId6"/>
              </a:rPr>
              <a:t>http://</a:t>
            </a:r>
            <a:r>
              <a:rPr lang="en-US" dirty="0" smtClean="0">
                <a:hlinkClick r:id="rId6"/>
              </a:rPr>
              <a:t>www.seattlefarmersmarkets.org/markets/ebt-senior-and-wic-fmnp-vouchers</a:t>
            </a:r>
            <a:endParaRPr lang="en-US" dirty="0" smtClean="0"/>
          </a:p>
          <a:p>
            <a:pPr marL="514350" indent="-514350">
              <a:buAutoNum type="arabicPeriod" startAt="29"/>
            </a:pPr>
            <a:r>
              <a:rPr lang="en-US" dirty="0" smtClean="0"/>
              <a:t>Clean Greens Farm and Market  </a:t>
            </a:r>
            <a:r>
              <a:rPr lang="en-US" dirty="0" smtClean="0">
                <a:hlinkClick r:id="rId7"/>
              </a:rPr>
              <a:t>http</a:t>
            </a:r>
            <a:r>
              <a:rPr lang="en-US" dirty="0" smtClean="0">
                <a:hlinkClick r:id="rId7"/>
              </a:rPr>
              <a:t>://www.cleangreensfarm.com</a:t>
            </a:r>
            <a:r>
              <a:rPr lang="en-US" dirty="0" smtClean="0">
                <a:hlinkClick r:id="rId7"/>
              </a:rPr>
              <a:t>/</a:t>
            </a:r>
            <a:endParaRPr lang="en-US" dirty="0" smtClean="0"/>
          </a:p>
          <a:p>
            <a:pPr marL="514350" indent="-514350">
              <a:buAutoNum type="arabicPeriod" startAt="29"/>
            </a:pPr>
            <a:r>
              <a:rPr lang="en-US" dirty="0" smtClean="0"/>
              <a:t>White Center Community Development Association  </a:t>
            </a:r>
            <a:r>
              <a:rPr lang="en-US" dirty="0" smtClean="0">
                <a:hlinkClick r:id="rId8"/>
              </a:rPr>
              <a:t>http</a:t>
            </a:r>
            <a:r>
              <a:rPr lang="en-US" dirty="0" smtClean="0">
                <a:hlinkClick r:id="rId8"/>
              </a:rPr>
              <a:t>://</a:t>
            </a:r>
            <a:r>
              <a:rPr lang="en-US" dirty="0" smtClean="0">
                <a:hlinkClick r:id="rId8"/>
              </a:rPr>
              <a:t>www.wccda.org/index.php</a:t>
            </a:r>
            <a:endParaRPr lang="en-US" dirty="0" smtClean="0"/>
          </a:p>
          <a:p>
            <a:pPr marL="514350" indent="-514350">
              <a:buAutoNum type="arabicPeriod" startAt="29"/>
            </a:pPr>
            <a:r>
              <a:rPr lang="en-US" dirty="0" smtClean="0"/>
              <a:t>TEAM </a:t>
            </a:r>
            <a:r>
              <a:rPr lang="en-US" dirty="0" err="1" smtClean="0"/>
              <a:t>Delridge</a:t>
            </a:r>
            <a:r>
              <a:rPr lang="en-US" dirty="0" smtClean="0"/>
              <a:t>.  http</a:t>
            </a:r>
            <a:r>
              <a:rPr lang="en-US" dirty="0" smtClean="0"/>
              <a:t>://www.dnda.org/programs/team-delridge</a:t>
            </a:r>
            <a:endParaRPr lang="en-US" dirty="0" smtClean="0"/>
          </a:p>
          <a:p>
            <a:pPr marL="514350" indent="-514350">
              <a:buAutoNum type="arabicPeriod" startAt="29"/>
            </a:pPr>
            <a:endParaRPr lang="en-US" dirty="0" smtClean="0"/>
          </a:p>
          <a:p>
            <a:pPr marL="514350" indent="-514350">
              <a:buAutoNum type="arabicPeriod" startAt="29"/>
            </a:pPr>
            <a:endParaRPr lang="en-US" dirty="0" smtClean="0"/>
          </a:p>
          <a:p>
            <a:pPr marL="514350" indent="-514350">
              <a:buAutoNum type="arabicPeriod" startAt="29"/>
            </a:pPr>
            <a:endParaRPr lang="en-US" dirty="0"/>
          </a:p>
        </p:txBody>
      </p:sp>
      <p:sp>
        <p:nvSpPr>
          <p:cNvPr id="4" name="Title 1"/>
          <p:cNvSpPr txBox="1">
            <a:spLocks/>
          </p:cNvSpPr>
          <p:nvPr/>
        </p:nvSpPr>
        <p:spPr>
          <a:xfrm>
            <a:off x="457200" y="228600"/>
            <a:ext cx="8229600" cy="1143000"/>
          </a:xfrm>
          <a:prstGeom prst="rect">
            <a:avLst/>
          </a:prstGeom>
          <a:ln w="25400">
            <a:solidFill>
              <a:srgbClr val="00206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5">
                    <a:lumMod val="50000"/>
                  </a:schemeClr>
                </a:solidFill>
              </a:rPr>
              <a:t>References</a:t>
            </a:r>
            <a:endParaRPr lang="en-US" dirty="0">
              <a:solidFill>
                <a:schemeClr val="accent5">
                  <a:lumMod val="5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a:t>Distance to a healthy food provider such as a supermarket, garden, farmer’s market or full-service restaurant (1, 2, 3, 4</a:t>
            </a:r>
            <a:r>
              <a:rPr lang="en-US" dirty="0" smtClean="0"/>
              <a:t>)</a:t>
            </a:r>
          </a:p>
          <a:p>
            <a:r>
              <a:rPr lang="en-US" dirty="0"/>
              <a:t>Income Level: ability </a:t>
            </a:r>
            <a:r>
              <a:rPr lang="en-US" dirty="0" smtClean="0"/>
              <a:t>to afford </a:t>
            </a:r>
            <a:r>
              <a:rPr lang="en-US" dirty="0"/>
              <a:t>healthy food or live in a neighborhood with safe walking access to healthy food (1, 5, 6</a:t>
            </a:r>
            <a:r>
              <a:rPr lang="en-US" dirty="0" smtClean="0"/>
              <a:t>)</a:t>
            </a:r>
          </a:p>
          <a:p>
            <a:r>
              <a:rPr lang="en-US" dirty="0"/>
              <a:t>Ethnicity and living in an specific ethnically dominated neighborhood (7, 8, 9</a:t>
            </a:r>
            <a:r>
              <a:rPr lang="en-US" dirty="0" smtClean="0"/>
              <a:t>)</a:t>
            </a:r>
          </a:p>
          <a:p>
            <a:r>
              <a:rPr lang="en-US" dirty="0"/>
              <a:t>Living in a rural area (10,7</a:t>
            </a:r>
            <a:r>
              <a:rPr lang="en-US" dirty="0" smtClean="0"/>
              <a:t>)</a:t>
            </a:r>
          </a:p>
          <a:p>
            <a:r>
              <a:rPr lang="en-US" dirty="0"/>
              <a:t>Availability of nutritionally adequate to culturally appropriate foods at accessible stores (2, 9, 8)</a:t>
            </a:r>
          </a:p>
        </p:txBody>
      </p:sp>
      <p:sp>
        <p:nvSpPr>
          <p:cNvPr id="4" name="Title 1"/>
          <p:cNvSpPr txBox="1">
            <a:spLocks/>
          </p:cNvSpPr>
          <p:nvPr/>
        </p:nvSpPr>
        <p:spPr>
          <a:xfrm>
            <a:off x="457200" y="228600"/>
            <a:ext cx="8229600" cy="1096962"/>
          </a:xfrm>
          <a:prstGeom prst="rect">
            <a:avLst/>
          </a:prstGeom>
          <a:ln w="31750">
            <a:solidFill>
              <a:srgbClr val="002060"/>
            </a:solidFill>
          </a:ln>
        </p:spPr>
        <p:txBody>
          <a:bodyPr vert="horz" lIns="91440" tIns="45720" rIns="91440" bIns="45720" rtlCol="0" anchor="ctr">
            <a:normAutofit fontScale="85000" lnSpcReduction="20000"/>
          </a:bodyPr>
          <a:lstStyle/>
          <a:p>
            <a:pPr lvl="0" algn="ctr">
              <a:spcBef>
                <a:spcPct val="0"/>
              </a:spcBef>
            </a:pPr>
            <a:r>
              <a:rPr lang="en-US" sz="4400" dirty="0" smtClean="0">
                <a:solidFill>
                  <a:schemeClr val="accent5">
                    <a:lumMod val="50000"/>
                  </a:schemeClr>
                </a:solidFill>
              </a:rPr>
              <a:t>Determinants of Access to </a:t>
            </a:r>
            <a:br>
              <a:rPr lang="en-US" sz="4400" dirty="0" smtClean="0">
                <a:solidFill>
                  <a:schemeClr val="accent5">
                    <a:lumMod val="50000"/>
                  </a:schemeClr>
                </a:solidFill>
              </a:rPr>
            </a:br>
            <a:r>
              <a:rPr lang="en-US" sz="4400" dirty="0" smtClean="0">
                <a:solidFill>
                  <a:schemeClr val="accent5">
                    <a:lumMod val="50000"/>
                  </a:schemeClr>
                </a:solidFill>
              </a:rPr>
              <a:t>Healthy Food</a:t>
            </a:r>
            <a:endParaRPr kumimoji="0" lang="en-US" sz="4400" b="0" i="0" u="none" strike="noStrike" kern="1200" cap="none" spc="0" normalizeH="0" baseline="0" noProof="0" dirty="0" smtClean="0">
              <a:ln>
                <a:noFill/>
              </a:ln>
              <a:solidFill>
                <a:schemeClr val="accent5">
                  <a:lumMod val="50000"/>
                </a:schemeClr>
              </a:solidFill>
              <a:effectLst/>
              <a:uLnTx/>
              <a:uFillTx/>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648200"/>
          </a:xfrm>
        </p:spPr>
        <p:txBody>
          <a:bodyPr/>
          <a:lstStyle/>
          <a:p>
            <a:r>
              <a:rPr lang="en-US" dirty="0" smtClean="0"/>
              <a:t>Multivariate analysis study of 28 thousand US zip codes </a:t>
            </a:r>
          </a:p>
          <a:p>
            <a:pPr lvl="1"/>
            <a:r>
              <a:rPr lang="en-US" dirty="0" smtClean="0"/>
              <a:t>Rural area and African-American neighborhoods = least access to supermarkets (7)</a:t>
            </a:r>
          </a:p>
          <a:p>
            <a:pPr lvl="1"/>
            <a:r>
              <a:rPr lang="en-US" dirty="0" smtClean="0"/>
              <a:t>African American neighborhoods = most access to low cost fast food (11)</a:t>
            </a:r>
          </a:p>
          <a:p>
            <a:r>
              <a:rPr lang="en-US" dirty="0" smtClean="0"/>
              <a:t>Food access studies in US 1985-2008 </a:t>
            </a:r>
          </a:p>
          <a:p>
            <a:pPr lvl="1"/>
            <a:r>
              <a:rPr lang="en-US" dirty="0" smtClean="0"/>
              <a:t>Rural, Low Income, Ethnic Minority = less access to stores with healthy foods (3)</a:t>
            </a:r>
          </a:p>
        </p:txBody>
      </p:sp>
      <p:sp>
        <p:nvSpPr>
          <p:cNvPr id="4" name="Title 1"/>
          <p:cNvSpPr txBox="1">
            <a:spLocks/>
          </p:cNvSpPr>
          <p:nvPr/>
        </p:nvSpPr>
        <p:spPr>
          <a:xfrm>
            <a:off x="457200" y="304800"/>
            <a:ext cx="8229600" cy="1096962"/>
          </a:xfrm>
          <a:prstGeom prst="rect">
            <a:avLst/>
          </a:prstGeom>
          <a:ln w="31750">
            <a:solidFill>
              <a:srgbClr val="002060"/>
            </a:solidFill>
          </a:ln>
        </p:spPr>
        <p:txBody>
          <a:bodyPr vert="horz" lIns="91440" tIns="45720" rIns="91440" bIns="45720" rtlCol="0" anchor="ctr">
            <a:normAutofit fontScale="85000" lnSpcReduction="20000"/>
          </a:bodyPr>
          <a:lstStyle/>
          <a:p>
            <a:pPr lvl="0" algn="ctr">
              <a:spcBef>
                <a:spcPct val="0"/>
              </a:spcBef>
            </a:pPr>
            <a:r>
              <a:rPr lang="en-US" sz="4400" dirty="0" smtClean="0">
                <a:solidFill>
                  <a:schemeClr val="accent5">
                    <a:lumMod val="50000"/>
                  </a:schemeClr>
                </a:solidFill>
              </a:rPr>
              <a:t>Determinants of Access to </a:t>
            </a:r>
            <a:br>
              <a:rPr lang="en-US" sz="4400" dirty="0" smtClean="0">
                <a:solidFill>
                  <a:schemeClr val="accent5">
                    <a:lumMod val="50000"/>
                  </a:schemeClr>
                </a:solidFill>
              </a:rPr>
            </a:br>
            <a:r>
              <a:rPr lang="en-US" sz="4400" dirty="0" smtClean="0">
                <a:solidFill>
                  <a:schemeClr val="accent5">
                    <a:lumMod val="50000"/>
                  </a:schemeClr>
                </a:solidFill>
              </a:rPr>
              <a:t>Healthy Food Studies</a:t>
            </a:r>
            <a:endParaRPr kumimoji="0" lang="en-US" sz="4400" b="0" i="0" u="none" strike="noStrike" kern="1200" cap="none" spc="0" normalizeH="0" baseline="0" noProof="0" dirty="0" smtClean="0">
              <a:ln>
                <a:noFill/>
              </a:ln>
              <a:solidFill>
                <a:schemeClr val="accent5">
                  <a:lumMod val="50000"/>
                </a:schemeClr>
              </a:solidFill>
              <a:effectLst/>
              <a:uLnTx/>
              <a:uFillTx/>
              <a:latin typeface="+mj-lt"/>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Fruit and vegetable intake increases when they are more available in the household – Availability is determined by supermarket choices for fruits and vegetables (2)</a:t>
            </a:r>
            <a:endParaRPr lang="en-US" dirty="0"/>
          </a:p>
        </p:txBody>
      </p:sp>
      <p:sp>
        <p:nvSpPr>
          <p:cNvPr id="4" name="Title 1"/>
          <p:cNvSpPr txBox="1">
            <a:spLocks/>
          </p:cNvSpPr>
          <p:nvPr/>
        </p:nvSpPr>
        <p:spPr>
          <a:xfrm>
            <a:off x="457200" y="304800"/>
            <a:ext cx="8229600" cy="1096962"/>
          </a:xfrm>
          <a:prstGeom prst="rect">
            <a:avLst/>
          </a:prstGeom>
          <a:ln w="31750">
            <a:solidFill>
              <a:srgbClr val="002060"/>
            </a:solidFill>
          </a:ln>
        </p:spPr>
        <p:txBody>
          <a:bodyPr vert="horz" lIns="91440" tIns="45720" rIns="91440" bIns="45720" rtlCol="0" anchor="ctr">
            <a:normAutofit fontScale="85000" lnSpcReduction="20000"/>
          </a:bodyPr>
          <a:lstStyle/>
          <a:p>
            <a:pPr lvl="0" algn="ctr">
              <a:spcBef>
                <a:spcPct val="0"/>
              </a:spcBef>
            </a:pPr>
            <a:r>
              <a:rPr lang="en-US" sz="4400" dirty="0" smtClean="0">
                <a:solidFill>
                  <a:schemeClr val="accent5">
                    <a:lumMod val="50000"/>
                  </a:schemeClr>
                </a:solidFill>
              </a:rPr>
              <a:t>Determinants of Access to </a:t>
            </a:r>
            <a:br>
              <a:rPr lang="en-US" sz="4400" dirty="0" smtClean="0">
                <a:solidFill>
                  <a:schemeClr val="accent5">
                    <a:lumMod val="50000"/>
                  </a:schemeClr>
                </a:solidFill>
              </a:rPr>
            </a:br>
            <a:r>
              <a:rPr lang="en-US" sz="4400" dirty="0" smtClean="0">
                <a:solidFill>
                  <a:schemeClr val="accent5">
                    <a:lumMod val="50000"/>
                  </a:schemeClr>
                </a:solidFill>
              </a:rPr>
              <a:t>Healthy Food Studies</a:t>
            </a:r>
            <a:endParaRPr kumimoji="0" lang="en-US" sz="4400" b="0" i="0" u="none" strike="noStrike" kern="1200" cap="none" spc="0" normalizeH="0" baseline="0" noProof="0" dirty="0" smtClean="0">
              <a:ln>
                <a:noFill/>
              </a:ln>
              <a:solidFill>
                <a:schemeClr val="accent5">
                  <a:lumMod val="50000"/>
                </a:schemeClr>
              </a:solidFill>
              <a:effectLst/>
              <a:uLnTx/>
              <a:uFillTx/>
              <a:latin typeface="+mj-lt"/>
              <a:ea typeface="+mj-ea"/>
              <a:cs typeface="+mj-cs"/>
            </a:endParaRPr>
          </a:p>
        </p:txBody>
      </p:sp>
      <p:pic>
        <p:nvPicPr>
          <p:cNvPr id="5" name="Picture 4" descr="Healthy Food Pyramid.jpg"/>
          <p:cNvPicPr/>
          <p:nvPr/>
        </p:nvPicPr>
        <p:blipFill>
          <a:blip r:embed="rId2" cstate="print"/>
          <a:srcRect l="20518" t="18557" r="26909" b="29526"/>
          <a:stretch>
            <a:fillRect/>
          </a:stretch>
        </p:blipFill>
        <p:spPr>
          <a:xfrm>
            <a:off x="2209800" y="3886200"/>
            <a:ext cx="4343400" cy="2438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 the US</a:t>
            </a:r>
          </a:p>
          <a:p>
            <a:pPr lvl="1"/>
            <a:r>
              <a:rPr lang="en-US" dirty="0" smtClean="0"/>
              <a:t>14.7% in 2009 food insecure (highest rate since 1995)</a:t>
            </a:r>
          </a:p>
          <a:p>
            <a:r>
              <a:rPr lang="en-US" dirty="0" smtClean="0"/>
              <a:t>In WA State</a:t>
            </a:r>
          </a:p>
          <a:p>
            <a:pPr lvl="1"/>
            <a:r>
              <a:rPr lang="en-US" dirty="0" smtClean="0"/>
              <a:t>At least 15% of WA residents are food insecure</a:t>
            </a:r>
          </a:p>
          <a:p>
            <a:r>
              <a:rPr lang="en-US" dirty="0" smtClean="0"/>
              <a:t>In King County</a:t>
            </a:r>
          </a:p>
          <a:p>
            <a:pPr lvl="1"/>
            <a:r>
              <a:rPr lang="en-US" dirty="0" smtClean="0"/>
              <a:t>6% are food insecure: 6 out of every 100 people are unsure where they will get their next meal</a:t>
            </a:r>
          </a:p>
        </p:txBody>
      </p:sp>
      <p:sp>
        <p:nvSpPr>
          <p:cNvPr id="4" name="Title 1"/>
          <p:cNvSpPr txBox="1">
            <a:spLocks/>
          </p:cNvSpPr>
          <p:nvPr/>
        </p:nvSpPr>
        <p:spPr>
          <a:xfrm>
            <a:off x="533400" y="304800"/>
            <a:ext cx="8229600" cy="1096962"/>
          </a:xfrm>
          <a:prstGeom prst="rect">
            <a:avLst/>
          </a:prstGeom>
          <a:ln w="31750">
            <a:solidFill>
              <a:srgbClr val="002060"/>
            </a:solidFill>
          </a:ln>
        </p:spPr>
        <p:txBody>
          <a:bodyPr vert="horz" lIns="91440" tIns="45720" rIns="91440" bIns="45720" rtlCol="0" anchor="ctr">
            <a:normAutofit/>
          </a:bodyPr>
          <a:lstStyle/>
          <a:p>
            <a:pPr lvl="0" algn="ctr">
              <a:spcBef>
                <a:spcPct val="0"/>
              </a:spcBef>
            </a:pPr>
            <a:r>
              <a:rPr lang="en-US" sz="4400" dirty="0" smtClean="0">
                <a:solidFill>
                  <a:schemeClr val="accent5">
                    <a:lumMod val="50000"/>
                  </a:schemeClr>
                </a:solidFill>
              </a:rPr>
              <a:t>Rates of Healthy Food Access</a:t>
            </a:r>
            <a:endParaRPr kumimoji="0" lang="en-US" sz="4400" b="0" i="0" u="none" strike="noStrike" kern="1200" cap="none" spc="0" normalizeH="0" baseline="0" noProof="0" dirty="0" smtClean="0">
              <a:ln>
                <a:noFill/>
              </a:ln>
              <a:solidFill>
                <a:schemeClr val="accent5">
                  <a:lumMod val="50000"/>
                </a:schemeClr>
              </a:solidFill>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143000"/>
            <a:ext cx="7772400" cy="1470025"/>
          </a:xfrm>
          <a:ln w="25400">
            <a:solidFill>
              <a:srgbClr val="002060"/>
            </a:solidFill>
          </a:ln>
        </p:spPr>
        <p:txBody>
          <a:bodyPr/>
          <a:lstStyle/>
          <a:p>
            <a:r>
              <a:rPr lang="en-US" dirty="0" smtClean="0">
                <a:solidFill>
                  <a:schemeClr val="accent5">
                    <a:lumMod val="50000"/>
                  </a:schemeClr>
                </a:solidFill>
              </a:rPr>
              <a:t>Differences in Food Prices</a:t>
            </a:r>
            <a:endParaRPr lang="en-US" dirty="0">
              <a:solidFill>
                <a:schemeClr val="accent5">
                  <a:lumMod val="50000"/>
                </a:schemeClr>
              </a:solidFill>
            </a:endParaRPr>
          </a:p>
        </p:txBody>
      </p:sp>
    </p:spTree>
    <p:extLst>
      <p:ext uri="{BB962C8B-B14F-4D97-AF65-F5344CB8AC3E}">
        <p14:creationId xmlns:p14="http://schemas.microsoft.com/office/powerpoint/2010/main" xmlns="" xmlns:mv="urn:schemas-microsoft-com:mac:vml" xmlns:mc="http://schemas.openxmlformats.org/markup-compatibility/2006" val="1335937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Three components:</a:t>
            </a:r>
          </a:p>
          <a:p>
            <a:pPr lvl="1">
              <a:buFont typeface="Arial"/>
              <a:buChar char="•"/>
            </a:pPr>
            <a:r>
              <a:rPr lang="en-US" sz="3200" dirty="0" smtClean="0">
                <a:solidFill>
                  <a:schemeClr val="accent2"/>
                </a:solidFill>
              </a:rPr>
              <a:t>Price disparities</a:t>
            </a:r>
          </a:p>
          <a:p>
            <a:pPr lvl="1">
              <a:buNone/>
            </a:pPr>
            <a:r>
              <a:rPr lang="en-US" dirty="0" smtClean="0"/>
              <a:t>		Who charges what?</a:t>
            </a:r>
            <a:endParaRPr lang="en-US" dirty="0" smtClean="0">
              <a:solidFill>
                <a:schemeClr val="accent2"/>
              </a:solidFill>
            </a:endParaRPr>
          </a:p>
          <a:p>
            <a:pPr lvl="1">
              <a:buFont typeface="Arial"/>
              <a:buChar char="•"/>
            </a:pPr>
            <a:r>
              <a:rPr lang="en-US" sz="3200" dirty="0" smtClean="0">
                <a:solidFill>
                  <a:srgbClr val="C0504D"/>
                </a:solidFill>
              </a:rPr>
              <a:t>Store availability</a:t>
            </a:r>
            <a:endParaRPr lang="en-US" sz="3200" dirty="0" smtClean="0">
              <a:solidFill>
                <a:srgbClr val="000000"/>
              </a:solidFill>
            </a:endParaRPr>
          </a:p>
          <a:p>
            <a:pPr lvl="1">
              <a:buNone/>
            </a:pPr>
            <a:r>
              <a:rPr lang="en-US" sz="3200" dirty="0" smtClean="0">
                <a:solidFill>
                  <a:srgbClr val="000000"/>
                </a:solidFill>
              </a:rPr>
              <a:t>		</a:t>
            </a:r>
            <a:r>
              <a:rPr lang="en-US" dirty="0" smtClean="0">
                <a:solidFill>
                  <a:srgbClr val="000000"/>
                </a:solidFill>
              </a:rPr>
              <a:t>Where are they located?</a:t>
            </a:r>
          </a:p>
          <a:p>
            <a:pPr lvl="1">
              <a:buFont typeface="Arial"/>
              <a:buChar char="•"/>
            </a:pPr>
            <a:r>
              <a:rPr lang="en-US" sz="3200" dirty="0" smtClean="0">
                <a:solidFill>
                  <a:srgbClr val="C0504D"/>
                </a:solidFill>
              </a:rPr>
              <a:t>Market-basket prices</a:t>
            </a:r>
          </a:p>
          <a:p>
            <a:pPr lvl="1">
              <a:buNone/>
            </a:pPr>
            <a:r>
              <a:rPr lang="en-US" sz="3200" dirty="0" smtClean="0">
                <a:solidFill>
                  <a:srgbClr val="C0504D"/>
                </a:solidFill>
              </a:rPr>
              <a:t>		</a:t>
            </a:r>
            <a:r>
              <a:rPr lang="en-US" dirty="0" smtClean="0">
                <a:solidFill>
                  <a:srgbClr val="000000"/>
                </a:solidFill>
              </a:rPr>
              <a:t>What are you getting for your money?</a:t>
            </a:r>
            <a:endParaRPr lang="en-US" dirty="0">
              <a:solidFill>
                <a:srgbClr val="C0504D"/>
              </a:solidFill>
            </a:endParaRPr>
          </a:p>
        </p:txBody>
      </p:sp>
      <p:sp>
        <p:nvSpPr>
          <p:cNvPr id="4" name="Title 1"/>
          <p:cNvSpPr txBox="1">
            <a:spLocks/>
          </p:cNvSpPr>
          <p:nvPr/>
        </p:nvSpPr>
        <p:spPr>
          <a:xfrm>
            <a:off x="533400" y="304800"/>
            <a:ext cx="8229600" cy="1096962"/>
          </a:xfrm>
          <a:prstGeom prst="rect">
            <a:avLst/>
          </a:prstGeom>
          <a:ln w="31750">
            <a:solidFill>
              <a:srgbClr val="002060"/>
            </a:solidFill>
          </a:ln>
        </p:spPr>
        <p:txBody>
          <a:bodyPr vert="horz" lIns="91440" tIns="45720" rIns="91440" bIns="45720" rtlCol="0" anchor="ctr">
            <a:normAutofit/>
          </a:bodyPr>
          <a:lstStyle/>
          <a:p>
            <a:pPr lvl="0" algn="ctr">
              <a:spcBef>
                <a:spcPct val="0"/>
              </a:spcBef>
            </a:pPr>
            <a:r>
              <a:rPr lang="en-US" sz="4400" dirty="0" smtClean="0">
                <a:solidFill>
                  <a:schemeClr val="accent5">
                    <a:lumMod val="50000"/>
                  </a:schemeClr>
                </a:solidFill>
              </a:rPr>
              <a:t>Difference in Food Prices</a:t>
            </a:r>
            <a:endParaRPr kumimoji="0" lang="en-US" sz="4400" b="0" i="0" u="none" strike="noStrike" kern="1200" cap="none" spc="0" normalizeH="0" baseline="0" noProof="0" dirty="0" smtClean="0">
              <a:ln>
                <a:noFill/>
              </a:ln>
              <a:solidFill>
                <a:schemeClr val="accent5">
                  <a:lumMod val="50000"/>
                </a:schemeClr>
              </a:solidFill>
              <a:effectLst/>
              <a:uLnTx/>
              <a:uFillTx/>
              <a:latin typeface="+mj-lt"/>
              <a:ea typeface="+mj-ea"/>
              <a:cs typeface="+mj-cs"/>
            </a:endParaRPr>
          </a:p>
        </p:txBody>
      </p:sp>
    </p:spTree>
    <p:extLst>
      <p:ext uri="{BB962C8B-B14F-4D97-AF65-F5344CB8AC3E}">
        <p14:creationId xmlns:p14="http://schemas.microsoft.com/office/powerpoint/2010/main" xmlns="" xmlns:mv="urn:schemas-microsoft-com:mac:vml" xmlns:mc="http://schemas.openxmlformats.org/markup-compatibility/2006" val="4048507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Regional Differences </a:t>
            </a:r>
            <a:r>
              <a:rPr lang="en-US" sz="1800" dirty="0" smtClean="0"/>
              <a:t>(17)</a:t>
            </a:r>
          </a:p>
          <a:p>
            <a:pPr>
              <a:buNone/>
            </a:pPr>
            <a:endParaRPr lang="en-US" dirty="0" smtClean="0"/>
          </a:p>
          <a:p>
            <a:pPr>
              <a:buNone/>
            </a:pPr>
            <a:endParaRPr lang="en-US" dirty="0"/>
          </a:p>
        </p:txBody>
      </p:sp>
      <p:sp>
        <p:nvSpPr>
          <p:cNvPr id="5" name="Title 1"/>
          <p:cNvSpPr txBox="1">
            <a:spLocks/>
          </p:cNvSpPr>
          <p:nvPr/>
        </p:nvSpPr>
        <p:spPr>
          <a:xfrm>
            <a:off x="533400" y="304800"/>
            <a:ext cx="8229600" cy="1096962"/>
          </a:xfrm>
          <a:prstGeom prst="rect">
            <a:avLst/>
          </a:prstGeom>
          <a:ln w="31750">
            <a:solidFill>
              <a:srgbClr val="002060"/>
            </a:solidFill>
          </a:ln>
        </p:spPr>
        <p:txBody>
          <a:bodyPr vert="horz" lIns="91440" tIns="45720" rIns="91440" bIns="45720" rtlCol="0" anchor="ctr">
            <a:normAutofit/>
          </a:bodyPr>
          <a:lstStyle/>
          <a:p>
            <a:pPr lvl="0" algn="ctr">
              <a:spcBef>
                <a:spcPct val="0"/>
              </a:spcBef>
            </a:pPr>
            <a:r>
              <a:rPr lang="en-US" sz="4400" dirty="0" smtClean="0">
                <a:solidFill>
                  <a:schemeClr val="accent5">
                    <a:lumMod val="50000"/>
                  </a:schemeClr>
                </a:solidFill>
              </a:rPr>
              <a:t>Price Disparities</a:t>
            </a:r>
            <a:endParaRPr kumimoji="0" lang="en-US" sz="4400" b="0" i="0" u="none" strike="noStrike" kern="1200" cap="none" spc="0" normalizeH="0" baseline="0" noProof="0" dirty="0" smtClean="0">
              <a:ln>
                <a:noFill/>
              </a:ln>
              <a:solidFill>
                <a:schemeClr val="accent5">
                  <a:lumMod val="50000"/>
                </a:schemeClr>
              </a:solidFill>
              <a:effectLst/>
              <a:uLnTx/>
              <a:uFillTx/>
              <a:latin typeface="+mj-lt"/>
              <a:ea typeface="+mj-ea"/>
              <a:cs typeface="+mj-cs"/>
            </a:endParaRPr>
          </a:p>
        </p:txBody>
      </p:sp>
      <p:pic>
        <p:nvPicPr>
          <p:cNvPr id="6" name="Picture 5"/>
          <p:cNvPicPr>
            <a:picLocks noChangeAspect="1"/>
          </p:cNvPicPr>
          <p:nvPr/>
        </p:nvPicPr>
        <p:blipFill>
          <a:blip r:embed="rId3" cstate="print"/>
          <a:stretch>
            <a:fillRect/>
          </a:stretch>
        </p:blipFill>
        <p:spPr>
          <a:xfrm>
            <a:off x="914400" y="2286000"/>
            <a:ext cx="7114478" cy="4051300"/>
          </a:xfrm>
          <a:prstGeom prst="rect">
            <a:avLst/>
          </a:prstGeom>
        </p:spPr>
      </p:pic>
    </p:spTree>
    <p:extLst>
      <p:ext uri="{BB962C8B-B14F-4D97-AF65-F5344CB8AC3E}">
        <p14:creationId xmlns:p14="http://schemas.microsoft.com/office/powerpoint/2010/main" xmlns="" xmlns:mv="urn:schemas-microsoft-com:mac:vml" xmlns:mc="http://schemas.openxmlformats.org/markup-compatibility/2006" val="959778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385</TotalTime>
  <Words>1882</Words>
  <Application>Microsoft Office PowerPoint</Application>
  <PresentationFormat>On-screen Show (4:3)</PresentationFormat>
  <Paragraphs>224</Paragraphs>
  <Slides>29</Slides>
  <Notes>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Physical and Geographic Access to Healthy Foods</vt:lpstr>
      <vt:lpstr>Terms</vt:lpstr>
      <vt:lpstr>Slide 3</vt:lpstr>
      <vt:lpstr>Slide 4</vt:lpstr>
      <vt:lpstr>Slide 5</vt:lpstr>
      <vt:lpstr>Slide 6</vt:lpstr>
      <vt:lpstr>Differences in Food Prices</vt:lpstr>
      <vt:lpstr>Slide 8</vt:lpstr>
      <vt:lpstr>Slide 9</vt:lpstr>
      <vt:lpstr>Slide 10</vt:lpstr>
      <vt:lpstr>Slide 11</vt:lpstr>
      <vt:lpstr>Slide 12</vt:lpstr>
      <vt:lpstr>Seattle-King County</vt:lpstr>
      <vt:lpstr>King County Food and Fitness Initiative</vt:lpstr>
      <vt:lpstr>FEEST (Food Empowerment, Education &amp; Sustainability Team) </vt:lpstr>
      <vt:lpstr>Communities Putting Prevention to Work</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and Geographic Access to Healthy Foods</dc:title>
  <dc:creator>Kailee</dc:creator>
  <cp:lastModifiedBy>Sarah</cp:lastModifiedBy>
  <cp:revision>26</cp:revision>
  <dcterms:created xsi:type="dcterms:W3CDTF">2011-02-15T21:50:03Z</dcterms:created>
  <dcterms:modified xsi:type="dcterms:W3CDTF">2011-02-18T05:52:55Z</dcterms:modified>
</cp:coreProperties>
</file>