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63" r:id="rId4"/>
    <p:sldId id="273" r:id="rId5"/>
    <p:sldId id="274" r:id="rId6"/>
    <p:sldId id="265" r:id="rId7"/>
    <p:sldId id="276" r:id="rId8"/>
    <p:sldId id="277" r:id="rId9"/>
    <p:sldId id="270" r:id="rId10"/>
    <p:sldId id="275" r:id="rId11"/>
    <p:sldId id="279" r:id="rId12"/>
    <p:sldId id="264" r:id="rId13"/>
    <p:sldId id="266" r:id="rId14"/>
    <p:sldId id="267" r:id="rId15"/>
    <p:sldId id="268" r:id="rId16"/>
    <p:sldId id="271" r:id="rId17"/>
    <p:sldId id="272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0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mie:Desktop:proj531:proj53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mie:Desktop:proj531:proj53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mie:Desktop:proj531:proj53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mie:Desktop:proj53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mie:Desktop:proj53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mie:Desktop:proj53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wnloads\Summarie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Survey Participation Results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White Center</c:v>
                </c:pt>
                <c:pt idx="1">
                  <c:v>High Point</c:v>
                </c:pt>
                <c:pt idx="2">
                  <c:v>High Line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20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 (n=92)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Yes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Sheet1!$H$15</c:f>
              <c:strCache>
                <c:ptCount val="1"/>
                <c:pt idx="0">
                  <c:v>High / Moderate</c:v>
                </c:pt>
              </c:strCache>
            </c:strRef>
          </c:tx>
          <c:invertIfNegative val="0"/>
          <c:cat>
            <c:strRef>
              <c:f>Sheet1!$I$14:$K$14</c:f>
              <c:strCache>
                <c:ptCount val="3"/>
                <c:pt idx="0">
                  <c:v>White Center</c:v>
                </c:pt>
                <c:pt idx="1">
                  <c:v>High Point</c:v>
                </c:pt>
                <c:pt idx="2">
                  <c:v>High Line</c:v>
                </c:pt>
              </c:strCache>
            </c:strRef>
          </c:cat>
          <c:val>
            <c:numRef>
              <c:f>Sheet1!$I$15:$K$15</c:f>
              <c:numCache>
                <c:formatCode>General</c:formatCode>
                <c:ptCount val="3"/>
                <c:pt idx="0">
                  <c:v>29</c:v>
                </c:pt>
                <c:pt idx="1">
                  <c:v>11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Sheet1!$H$16</c:f>
              <c:strCache>
                <c:ptCount val="1"/>
                <c:pt idx="0">
                  <c:v>Low</c:v>
                </c:pt>
              </c:strCache>
            </c:strRef>
          </c:tx>
          <c:invertIfNegative val="0"/>
          <c:cat>
            <c:strRef>
              <c:f>Sheet1!$I$14:$K$14</c:f>
              <c:strCache>
                <c:ptCount val="3"/>
                <c:pt idx="0">
                  <c:v>White Center</c:v>
                </c:pt>
                <c:pt idx="1">
                  <c:v>High Point</c:v>
                </c:pt>
                <c:pt idx="2">
                  <c:v>High Line</c:v>
                </c:pt>
              </c:strCache>
            </c:strRef>
          </c:cat>
          <c:val>
            <c:numRef>
              <c:f>Sheet1!$I$16:$K$16</c:f>
              <c:numCache>
                <c:formatCode>General</c:formatCode>
                <c:ptCount val="3"/>
                <c:pt idx="0">
                  <c:v>15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Sheet1!$H$17</c:f>
              <c:strCache>
                <c:ptCount val="1"/>
                <c:pt idx="0">
                  <c:v>Very Low</c:v>
                </c:pt>
              </c:strCache>
            </c:strRef>
          </c:tx>
          <c:invertIfNegative val="0"/>
          <c:cat>
            <c:strRef>
              <c:f>Sheet1!$I$14:$K$14</c:f>
              <c:strCache>
                <c:ptCount val="3"/>
                <c:pt idx="0">
                  <c:v>White Center</c:v>
                </c:pt>
                <c:pt idx="1">
                  <c:v>High Point</c:v>
                </c:pt>
                <c:pt idx="2">
                  <c:v>High Line</c:v>
                </c:pt>
              </c:strCache>
            </c:strRef>
          </c:cat>
          <c:val>
            <c:numRef>
              <c:f>Sheet1!$I$17:$K$17</c:f>
              <c:numCache>
                <c:formatCode>General</c:formatCode>
                <c:ptCount val="3"/>
                <c:pt idx="0">
                  <c:v>16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881472"/>
        <c:axId val="93883008"/>
      </c:barChart>
      <c:catAx>
        <c:axId val="93881472"/>
        <c:scaling>
          <c:orientation val="minMax"/>
        </c:scaling>
        <c:delete val="0"/>
        <c:axPos val="l"/>
        <c:majorTickMark val="out"/>
        <c:minorTickMark val="none"/>
        <c:tickLblPos val="nextTo"/>
        <c:crossAx val="93883008"/>
        <c:crosses val="autoZero"/>
        <c:auto val="1"/>
        <c:lblAlgn val="ctr"/>
        <c:lblOffset val="100"/>
        <c:noMultiLvlLbl val="0"/>
      </c:catAx>
      <c:valAx>
        <c:axId val="938830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3881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Sheet1!$I$5:$K$5</c:f>
              <c:strCache>
                <c:ptCount val="3"/>
                <c:pt idx="0">
                  <c:v>High / Moderate</c:v>
                </c:pt>
                <c:pt idx="1">
                  <c:v>Low</c:v>
                </c:pt>
                <c:pt idx="2">
                  <c:v>Very Low</c:v>
                </c:pt>
              </c:strCache>
            </c:strRef>
          </c:cat>
          <c:val>
            <c:numRef>
              <c:f>Sheet1!$I$6:$K$6</c:f>
              <c:numCache>
                <c:formatCode>General</c:formatCode>
                <c:ptCount val="3"/>
                <c:pt idx="0">
                  <c:v>45</c:v>
                </c:pt>
                <c:pt idx="1">
                  <c:v>27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Sheet1!$E$20</c:f>
              <c:strCache>
                <c:ptCount val="1"/>
                <c:pt idx="0">
                  <c:v>White Center</c:v>
                </c:pt>
              </c:strCache>
            </c:strRef>
          </c:tx>
          <c:invertIfNegative val="0"/>
          <c:cat>
            <c:strRef>
              <c:f>Sheet1!$F$19:$H$19</c:f>
              <c:strCache>
                <c:ptCount val="3"/>
                <c:pt idx="0">
                  <c:v>High / Moderate</c:v>
                </c:pt>
                <c:pt idx="1">
                  <c:v>Low</c:v>
                </c:pt>
                <c:pt idx="2">
                  <c:v>Very Low</c:v>
                </c:pt>
              </c:strCache>
            </c:strRef>
          </c:cat>
          <c:val>
            <c:numRef>
              <c:f>Sheet1!$F$20:$H$20</c:f>
              <c:numCache>
                <c:formatCode>General</c:formatCode>
                <c:ptCount val="3"/>
                <c:pt idx="0">
                  <c:v>17</c:v>
                </c:pt>
                <c:pt idx="1">
                  <c:v>12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Sheet1!$E$21</c:f>
              <c:strCache>
                <c:ptCount val="1"/>
                <c:pt idx="0">
                  <c:v>High Point</c:v>
                </c:pt>
              </c:strCache>
            </c:strRef>
          </c:tx>
          <c:invertIfNegative val="0"/>
          <c:cat>
            <c:strRef>
              <c:f>Sheet1!$F$19:$H$19</c:f>
              <c:strCache>
                <c:ptCount val="3"/>
                <c:pt idx="0">
                  <c:v>High / Moderate</c:v>
                </c:pt>
                <c:pt idx="1">
                  <c:v>Low</c:v>
                </c:pt>
                <c:pt idx="2">
                  <c:v>Very Low</c:v>
                </c:pt>
              </c:strCache>
            </c:strRef>
          </c:cat>
          <c:val>
            <c:numRef>
              <c:f>Sheet1!$F$21:$H$21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Sheet1!$E$22</c:f>
              <c:strCache>
                <c:ptCount val="1"/>
                <c:pt idx="0">
                  <c:v>High Line</c:v>
                </c:pt>
              </c:strCache>
            </c:strRef>
          </c:tx>
          <c:invertIfNegative val="0"/>
          <c:cat>
            <c:strRef>
              <c:f>Sheet1!$F$19:$H$19</c:f>
              <c:strCache>
                <c:ptCount val="3"/>
                <c:pt idx="0">
                  <c:v>High / Moderate</c:v>
                </c:pt>
                <c:pt idx="1">
                  <c:v>Low</c:v>
                </c:pt>
                <c:pt idx="2">
                  <c:v>Very Low</c:v>
                </c:pt>
              </c:strCache>
            </c:strRef>
          </c:cat>
          <c:val>
            <c:numRef>
              <c:f>Sheet1!$F$22:$H$22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516928"/>
        <c:axId val="93518848"/>
        <c:axId val="0"/>
      </c:bar3DChart>
      <c:catAx>
        <c:axId val="93516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USDA Food Security Status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3518848"/>
        <c:crosses val="autoZero"/>
        <c:auto val="1"/>
        <c:lblAlgn val="ctr"/>
        <c:lblOffset val="100"/>
        <c:noMultiLvlLbl val="0"/>
      </c:catAx>
      <c:valAx>
        <c:axId val="935188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SNAP - Yes (No.)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516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High </a:t>
            </a:r>
            <a:r>
              <a:rPr lang="en-US" dirty="0"/>
              <a:t>/ Moderate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Sheet1!$G$57</c:f>
              <c:strCache>
                <c:ptCount val="1"/>
                <c:pt idx="0">
                  <c:v>High / Moderate</c:v>
                </c:pt>
              </c:strCache>
            </c:strRef>
          </c:tx>
          <c:explosion val="25"/>
          <c:dLbls>
            <c:dLbl>
              <c:idx val="0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Sheet1!$F$58:$F$61</c:f>
              <c:strCache>
                <c:ptCount val="4"/>
                <c:pt idx="0">
                  <c:v>Bus / Access Van</c:v>
                </c:pt>
                <c:pt idx="1">
                  <c:v>Own Car</c:v>
                </c:pt>
                <c:pt idx="2">
                  <c:v>Ride with Friends</c:v>
                </c:pt>
                <c:pt idx="3">
                  <c:v>Walk</c:v>
                </c:pt>
              </c:strCache>
            </c:strRef>
          </c:cat>
          <c:val>
            <c:numRef>
              <c:f>Sheet1!$G$58:$G$61</c:f>
              <c:numCache>
                <c:formatCode>General</c:formatCode>
                <c:ptCount val="4"/>
                <c:pt idx="0">
                  <c:v>1</c:v>
                </c:pt>
                <c:pt idx="1">
                  <c:v>38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Low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Sheet1!$G$63</c:f>
              <c:strCache>
                <c:ptCount val="1"/>
                <c:pt idx="0">
                  <c:v>Low</c:v>
                </c:pt>
              </c:strCache>
            </c:strRef>
          </c:tx>
          <c:explosion val="25"/>
          <c:dLbls>
            <c:dLbl>
              <c:idx val="0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Sheet1!$F$64:$F$67</c:f>
              <c:strCache>
                <c:ptCount val="4"/>
                <c:pt idx="0">
                  <c:v>Bus / Access Van</c:v>
                </c:pt>
                <c:pt idx="1">
                  <c:v>Own Car</c:v>
                </c:pt>
                <c:pt idx="2">
                  <c:v>Ride with Friends</c:v>
                </c:pt>
                <c:pt idx="3">
                  <c:v>Walk</c:v>
                </c:pt>
              </c:strCache>
            </c:strRef>
          </c:cat>
          <c:val>
            <c:numRef>
              <c:f>Sheet1!$G$64:$G$67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Very </a:t>
            </a:r>
            <a:r>
              <a:rPr lang="en-US" dirty="0"/>
              <a:t>Low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Sheet1!$G$69</c:f>
              <c:strCache>
                <c:ptCount val="1"/>
                <c:pt idx="0">
                  <c:v>Very Low</c:v>
                </c:pt>
              </c:strCache>
            </c:strRef>
          </c:tx>
          <c:explosion val="25"/>
          <c:dLbls>
            <c:dLbl>
              <c:idx val="0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Sheet1!$F$70:$F$73</c:f>
              <c:strCache>
                <c:ptCount val="4"/>
                <c:pt idx="0">
                  <c:v>Bus / Access Van</c:v>
                </c:pt>
                <c:pt idx="1">
                  <c:v>Own Car</c:v>
                </c:pt>
                <c:pt idx="2">
                  <c:v>Ride with Friends</c:v>
                </c:pt>
                <c:pt idx="3">
                  <c:v>Walk</c:v>
                </c:pt>
              </c:strCache>
            </c:strRef>
          </c:cat>
          <c:val>
            <c:numRef>
              <c:f>Sheet1!$G$70:$G$73</c:f>
              <c:numCache>
                <c:formatCode>General</c:formatCode>
                <c:ptCount val="4"/>
                <c:pt idx="0">
                  <c:v>1</c:v>
                </c:pt>
                <c:pt idx="1">
                  <c:v>14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White Center</c:v>
                </c:pt>
              </c:strCache>
            </c:strRef>
          </c:tx>
          <c:invertIfNegative val="0"/>
          <c:cat>
            <c:strRef>
              <c:f>Sheet2!$A$4:$A$12</c:f>
              <c:strCache>
                <c:ptCount val="9"/>
                <c:pt idx="0">
                  <c:v>Albertsons</c:v>
                </c:pt>
                <c:pt idx="1">
                  <c:v>Safeway</c:v>
                </c:pt>
                <c:pt idx="2">
                  <c:v>Winco Foods</c:v>
                </c:pt>
                <c:pt idx="3">
                  <c:v>Fred Meyers</c:v>
                </c:pt>
                <c:pt idx="4">
                  <c:v>Costco</c:v>
                </c:pt>
                <c:pt idx="5">
                  <c:v>QFC</c:v>
                </c:pt>
                <c:pt idx="6">
                  <c:v>Other Major Retailers</c:v>
                </c:pt>
                <c:pt idx="7">
                  <c:v>Ethnic Stores</c:v>
                </c:pt>
                <c:pt idx="8">
                  <c:v>Others</c:v>
                </c:pt>
              </c:strCache>
            </c:strRef>
          </c:cat>
          <c:val>
            <c:numRef>
              <c:f>Sheet2!$C$4:$C$12</c:f>
              <c:numCache>
                <c:formatCode>General</c:formatCode>
                <c:ptCount val="9"/>
                <c:pt idx="0">
                  <c:v>27</c:v>
                </c:pt>
                <c:pt idx="1">
                  <c:v>19</c:v>
                </c:pt>
                <c:pt idx="2">
                  <c:v>17</c:v>
                </c:pt>
                <c:pt idx="3">
                  <c:v>9</c:v>
                </c:pt>
                <c:pt idx="4">
                  <c:v>10</c:v>
                </c:pt>
                <c:pt idx="5">
                  <c:v>7</c:v>
                </c:pt>
                <c:pt idx="6">
                  <c:v>10</c:v>
                </c:pt>
                <c:pt idx="7">
                  <c:v>7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Sheet2!$D$3</c:f>
              <c:strCache>
                <c:ptCount val="1"/>
                <c:pt idx="0">
                  <c:v>High Point</c:v>
                </c:pt>
              </c:strCache>
            </c:strRef>
          </c:tx>
          <c:invertIfNegative val="0"/>
          <c:cat>
            <c:strRef>
              <c:f>Sheet2!$A$4:$A$12</c:f>
              <c:strCache>
                <c:ptCount val="9"/>
                <c:pt idx="0">
                  <c:v>Albertsons</c:v>
                </c:pt>
                <c:pt idx="1">
                  <c:v>Safeway</c:v>
                </c:pt>
                <c:pt idx="2">
                  <c:v>Winco Foods</c:v>
                </c:pt>
                <c:pt idx="3">
                  <c:v>Fred Meyers</c:v>
                </c:pt>
                <c:pt idx="4">
                  <c:v>Costco</c:v>
                </c:pt>
                <c:pt idx="5">
                  <c:v>QFC</c:v>
                </c:pt>
                <c:pt idx="6">
                  <c:v>Other Major Retailers</c:v>
                </c:pt>
                <c:pt idx="7">
                  <c:v>Ethnic Stores</c:v>
                </c:pt>
                <c:pt idx="8">
                  <c:v>Others</c:v>
                </c:pt>
              </c:strCache>
            </c:strRef>
          </c:cat>
          <c:val>
            <c:numRef>
              <c:f>Sheet2!$D$4:$D$12</c:f>
              <c:numCache>
                <c:formatCode>General</c:formatCode>
                <c:ptCount val="9"/>
                <c:pt idx="0">
                  <c:v>2</c:v>
                </c:pt>
                <c:pt idx="1">
                  <c:v>7</c:v>
                </c:pt>
                <c:pt idx="2">
                  <c:v>4</c:v>
                </c:pt>
                <c:pt idx="3">
                  <c:v>7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Sheet2!$E$3</c:f>
              <c:strCache>
                <c:ptCount val="1"/>
                <c:pt idx="0">
                  <c:v>Highline</c:v>
                </c:pt>
              </c:strCache>
            </c:strRef>
          </c:tx>
          <c:invertIfNegative val="0"/>
          <c:cat>
            <c:strRef>
              <c:f>Sheet2!$A$4:$A$12</c:f>
              <c:strCache>
                <c:ptCount val="9"/>
                <c:pt idx="0">
                  <c:v>Albertsons</c:v>
                </c:pt>
                <c:pt idx="1">
                  <c:v>Safeway</c:v>
                </c:pt>
                <c:pt idx="2">
                  <c:v>Winco Foods</c:v>
                </c:pt>
                <c:pt idx="3">
                  <c:v>Fred Meyers</c:v>
                </c:pt>
                <c:pt idx="4">
                  <c:v>Costco</c:v>
                </c:pt>
                <c:pt idx="5">
                  <c:v>QFC</c:v>
                </c:pt>
                <c:pt idx="6">
                  <c:v>Other Major Retailers</c:v>
                </c:pt>
                <c:pt idx="7">
                  <c:v>Ethnic Stores</c:v>
                </c:pt>
                <c:pt idx="8">
                  <c:v>Others</c:v>
                </c:pt>
              </c:strCache>
            </c:strRef>
          </c:cat>
          <c:val>
            <c:numRef>
              <c:f>Sheet2!$E$4:$E$12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260416"/>
        <c:axId val="93266304"/>
      </c:barChart>
      <c:catAx>
        <c:axId val="93260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3266304"/>
        <c:crosses val="autoZero"/>
        <c:auto val="1"/>
        <c:lblAlgn val="ctr"/>
        <c:lblOffset val="100"/>
        <c:noMultiLvlLbl val="0"/>
      </c:catAx>
      <c:valAx>
        <c:axId val="93266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2604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Sheet3!$A$6:$A$12</c:f>
              <c:strCache>
                <c:ptCount val="7"/>
                <c:pt idx="0">
                  <c:v>Albertsons</c:v>
                </c:pt>
                <c:pt idx="1">
                  <c:v>Safeway</c:v>
                </c:pt>
                <c:pt idx="2">
                  <c:v>QFC</c:v>
                </c:pt>
                <c:pt idx="3">
                  <c:v>Fred Meyers</c:v>
                </c:pt>
                <c:pt idx="4">
                  <c:v>Tukwila Trading Co</c:v>
                </c:pt>
                <c:pt idx="5">
                  <c:v>Ethnic Stores</c:v>
                </c:pt>
                <c:pt idx="6">
                  <c:v>Other Stores</c:v>
                </c:pt>
              </c:strCache>
            </c:strRef>
          </c:cat>
          <c:val>
            <c:numRef>
              <c:f>Sheet3!$B$6:$B$12</c:f>
              <c:numCache>
                <c:formatCode>General</c:formatCode>
                <c:ptCount val="7"/>
                <c:pt idx="0">
                  <c:v>19</c:v>
                </c:pt>
                <c:pt idx="1">
                  <c:v>45</c:v>
                </c:pt>
                <c:pt idx="2">
                  <c:v>7</c:v>
                </c:pt>
                <c:pt idx="3">
                  <c:v>5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Sheet1!$C$13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Sheet1!$D$12:$F$12</c:f>
              <c:strCache>
                <c:ptCount val="3"/>
                <c:pt idx="0">
                  <c:v>White Center</c:v>
                </c:pt>
                <c:pt idx="1">
                  <c:v>High Point</c:v>
                </c:pt>
                <c:pt idx="2">
                  <c:v>Highline</c:v>
                </c:pt>
              </c:strCache>
            </c:strRef>
          </c:cat>
          <c:val>
            <c:numRef>
              <c:f>Sheet1!$D$13:$F$13</c:f>
              <c:numCache>
                <c:formatCode>General</c:formatCode>
                <c:ptCount val="3"/>
                <c:pt idx="0">
                  <c:v>40</c:v>
                </c:pt>
                <c:pt idx="1">
                  <c:v>15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Sheet1!$D$12:$F$12</c:f>
              <c:strCache>
                <c:ptCount val="3"/>
                <c:pt idx="0">
                  <c:v>White Center</c:v>
                </c:pt>
                <c:pt idx="1">
                  <c:v>High Point</c:v>
                </c:pt>
                <c:pt idx="2">
                  <c:v>Highline</c:v>
                </c:pt>
              </c:strCache>
            </c:strRef>
          </c:cat>
          <c:val>
            <c:numRef>
              <c:f>Sheet1!$D$14:$F$14</c:f>
              <c:numCache>
                <c:formatCode>General</c:formatCode>
                <c:ptCount val="3"/>
                <c:pt idx="0">
                  <c:v>19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042560"/>
        <c:axId val="93044096"/>
      </c:barChart>
      <c:catAx>
        <c:axId val="93042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3044096"/>
        <c:crosses val="autoZero"/>
        <c:auto val="1"/>
        <c:lblAlgn val="ctr"/>
        <c:lblOffset val="100"/>
        <c:noMultiLvlLbl val="0"/>
      </c:catAx>
      <c:valAx>
        <c:axId val="93044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0425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Bus/Access Van</c:v>
                </c:pt>
                <c:pt idx="1">
                  <c:v>Own Car</c:v>
                </c:pt>
                <c:pt idx="2">
                  <c:v>Ride with Friends*</c:v>
                </c:pt>
                <c:pt idx="3">
                  <c:v>Walk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77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Sheet2!$A$17:$A$25</c:f>
              <c:strCache>
                <c:ptCount val="9"/>
                <c:pt idx="0">
                  <c:v>Albertsons</c:v>
                </c:pt>
                <c:pt idx="1">
                  <c:v>Safeway</c:v>
                </c:pt>
                <c:pt idx="2">
                  <c:v>Winco Foods</c:v>
                </c:pt>
                <c:pt idx="3">
                  <c:v>Fred Meyers</c:v>
                </c:pt>
                <c:pt idx="4">
                  <c:v>Costco</c:v>
                </c:pt>
                <c:pt idx="5">
                  <c:v>QFC</c:v>
                </c:pt>
                <c:pt idx="6">
                  <c:v>Other Major Retailers</c:v>
                </c:pt>
                <c:pt idx="7">
                  <c:v>Ethnic Stores</c:v>
                </c:pt>
                <c:pt idx="8">
                  <c:v>Others</c:v>
                </c:pt>
              </c:strCache>
            </c:strRef>
          </c:cat>
          <c:val>
            <c:numRef>
              <c:f>Sheet2!$B$17:$B$25</c:f>
              <c:numCache>
                <c:formatCode>General</c:formatCode>
                <c:ptCount val="9"/>
                <c:pt idx="0">
                  <c:v>30</c:v>
                </c:pt>
                <c:pt idx="1">
                  <c:v>30</c:v>
                </c:pt>
                <c:pt idx="2">
                  <c:v>23</c:v>
                </c:pt>
                <c:pt idx="3">
                  <c:v>17</c:v>
                </c:pt>
                <c:pt idx="4">
                  <c:v>16</c:v>
                </c:pt>
                <c:pt idx="5">
                  <c:v>11</c:v>
                </c:pt>
                <c:pt idx="6">
                  <c:v>15</c:v>
                </c:pt>
                <c:pt idx="7">
                  <c:v>11</c:v>
                </c:pt>
                <c:pt idx="8">
                  <c:v>11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Other</a:t>
            </a:r>
            <a:r>
              <a:rPr lang="en-US" baseline="0" dirty="0" smtClean="0"/>
              <a:t> reported food sources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Line (n=12)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Food Bank</c:v>
                </c:pt>
                <c:pt idx="1">
                  <c:v>Friends and Family</c:v>
                </c:pt>
                <c:pt idx="2">
                  <c:v>Farmer's Market</c:v>
                </c:pt>
                <c:pt idx="3">
                  <c:v>Garden</c:v>
                </c:pt>
                <c:pt idx="4">
                  <c:v>Other</c:v>
                </c:pt>
                <c:pt idx="5">
                  <c:v>DK/Refused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Point (n=20)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Food Bank</c:v>
                </c:pt>
                <c:pt idx="1">
                  <c:v>Friends and Family</c:v>
                </c:pt>
                <c:pt idx="2">
                  <c:v>Farmer's Market</c:v>
                </c:pt>
                <c:pt idx="3">
                  <c:v>Garden</c:v>
                </c:pt>
                <c:pt idx="4">
                  <c:v>Other</c:v>
                </c:pt>
                <c:pt idx="5">
                  <c:v>DK/Refused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 Center (n=60)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Food Bank</c:v>
                </c:pt>
                <c:pt idx="1">
                  <c:v>Friends and Family</c:v>
                </c:pt>
                <c:pt idx="2">
                  <c:v>Farmer's Market</c:v>
                </c:pt>
                <c:pt idx="3">
                  <c:v>Garden</c:v>
                </c:pt>
                <c:pt idx="4">
                  <c:v>Other</c:v>
                </c:pt>
                <c:pt idx="5">
                  <c:v>DK/Refused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21</c:v>
                </c:pt>
                <c:pt idx="1">
                  <c:v>20</c:v>
                </c:pt>
                <c:pt idx="2">
                  <c:v>22</c:v>
                </c:pt>
                <c:pt idx="3">
                  <c:v>6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3102464"/>
        <c:axId val="93104000"/>
      </c:barChart>
      <c:catAx>
        <c:axId val="93102464"/>
        <c:scaling>
          <c:orientation val="minMax"/>
        </c:scaling>
        <c:delete val="0"/>
        <c:axPos val="l"/>
        <c:majorTickMark val="none"/>
        <c:minorTickMark val="none"/>
        <c:tickLblPos val="nextTo"/>
        <c:crossAx val="93104000"/>
        <c:crosses val="autoZero"/>
        <c:auto val="1"/>
        <c:lblAlgn val="ctr"/>
        <c:lblOffset val="100"/>
        <c:noMultiLvlLbl val="0"/>
      </c:catAx>
      <c:valAx>
        <c:axId val="9310400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3102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Line (n=12)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Point (n=20)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</c:v>
                </c:pt>
                <c:pt idx="1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 Center (n=60)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43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93449216"/>
        <c:axId val="93340416"/>
      </c:barChart>
      <c:catAx>
        <c:axId val="93449216"/>
        <c:scaling>
          <c:orientation val="minMax"/>
        </c:scaling>
        <c:delete val="0"/>
        <c:axPos val="l"/>
        <c:majorTickMark val="none"/>
        <c:minorTickMark val="none"/>
        <c:tickLblPos val="nextTo"/>
        <c:crossAx val="93340416"/>
        <c:crosses val="autoZero"/>
        <c:auto val="1"/>
        <c:lblAlgn val="ctr"/>
        <c:lblOffset val="100"/>
        <c:noMultiLvlLbl val="0"/>
      </c:catAx>
      <c:valAx>
        <c:axId val="93340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44921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0.42424</cdr:x>
      <cdr:y>0.05393</cdr:y>
    </cdr:from>
    <cdr:to>
      <cdr:x>0.91593</cdr:x>
      <cdr:y>0.14165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33600" y="234248"/>
          <a:ext cx="2472813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All Responses</a:t>
          </a:r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02975-3D96-46B5-BC6A-AAB5A4D7D7DB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FBF75-F868-40CA-88D6-EE94ABEB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2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FBF75-F868-40CA-88D6-EE94ABEB1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85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FBF75-F868-40CA-88D6-EE94ABEB16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4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A5BBF-B7C2-47A9-9424-CDE774CABD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39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FBF75-F868-40CA-88D6-EE94ABEB16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98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DK = Don’t know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A2433-C463-6446-A57E-956EEABB9F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93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</a:t>
            </a:r>
            <a:r>
              <a:rPr lang="en-US" baseline="0" dirty="0" smtClean="0"/>
              <a:t> graph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A2433-C463-6446-A57E-956EEABB9F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5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FBF75-F868-40CA-88D6-EE94ABEB16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44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D65FC-215D-41AF-A305-C288CCFC228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30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D65FC-215D-41AF-A305-C288CCFC22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60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FBF75-F868-40CA-88D6-EE94ABEB16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3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FBF75-F868-40CA-88D6-EE94ABEB16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6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FBF75-F868-40CA-88D6-EE94ABEB16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46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FBF75-F868-40CA-88D6-EE94ABEB16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56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FBF75-F868-40CA-88D6-EE94ABEB16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54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FBF75-F868-40CA-88D6-EE94ABEB16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46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FBF75-F868-40CA-88D6-EE94ABEB16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46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FBF75-F868-40CA-88D6-EE94ABEB16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42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FBF75-F868-40CA-88D6-EE94ABEB16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1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835-6E5B-4B8B-9DD9-ECA7D01E53FC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026-D5B0-4AB9-95BD-6A90830A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5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835-6E5B-4B8B-9DD9-ECA7D01E53FC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026-D5B0-4AB9-95BD-6A90830A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2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835-6E5B-4B8B-9DD9-ECA7D01E53FC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026-D5B0-4AB9-95BD-6A90830A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4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835-6E5B-4B8B-9DD9-ECA7D01E53FC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026-D5B0-4AB9-95BD-6A90830A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3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835-6E5B-4B8B-9DD9-ECA7D01E53FC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026-D5B0-4AB9-95BD-6A90830A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6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835-6E5B-4B8B-9DD9-ECA7D01E53FC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026-D5B0-4AB9-95BD-6A90830A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5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835-6E5B-4B8B-9DD9-ECA7D01E53FC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026-D5B0-4AB9-95BD-6A90830A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835-6E5B-4B8B-9DD9-ECA7D01E53FC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026-D5B0-4AB9-95BD-6A90830A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8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835-6E5B-4B8B-9DD9-ECA7D01E53FC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026-D5B0-4AB9-95BD-6A90830A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9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835-6E5B-4B8B-9DD9-ECA7D01E53FC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026-D5B0-4AB9-95BD-6A90830A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9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835-6E5B-4B8B-9DD9-ECA7D01E53FC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026-D5B0-4AB9-95BD-6A90830A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1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45835-6E5B-4B8B-9DD9-ECA7D01E53FC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4C026-D5B0-4AB9-95BD-6A90830A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Phase Two Team D:</a:t>
            </a:r>
            <a:br>
              <a:rPr lang="en-US" sz="4800" b="1" dirty="0" smtClean="0"/>
            </a:br>
            <a:r>
              <a:rPr lang="en-US" sz="4800" b="1" dirty="0" smtClean="0"/>
              <a:t>Data Compilation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Nutrition 531, Winter 2011</a:t>
            </a:r>
          </a:p>
          <a:p>
            <a:r>
              <a:rPr lang="en-US" sz="1800" dirty="0"/>
              <a:t>Katie </a:t>
            </a:r>
            <a:r>
              <a:rPr lang="en-US" sz="1800" dirty="0" smtClean="0"/>
              <a:t>Garrett, </a:t>
            </a:r>
            <a:r>
              <a:rPr lang="en-US" sz="1800" dirty="0"/>
              <a:t>Bridget </a:t>
            </a:r>
            <a:r>
              <a:rPr lang="en-US" sz="1800" dirty="0" err="1" smtClean="0"/>
              <a:t>Igoe</a:t>
            </a:r>
            <a:r>
              <a:rPr lang="en-US" sz="1800" dirty="0"/>
              <a:t>, Jamie </a:t>
            </a:r>
            <a:r>
              <a:rPr lang="en-US" sz="1800" dirty="0" err="1" smtClean="0"/>
              <a:t>Kowatch</a:t>
            </a:r>
            <a:r>
              <a:rPr lang="en-US" sz="1800" dirty="0" smtClean="0"/>
              <a:t>, Richard Lau, </a:t>
            </a:r>
          </a:p>
          <a:p>
            <a:r>
              <a:rPr lang="en-US" sz="1800" dirty="0" smtClean="0"/>
              <a:t>Lola </a:t>
            </a:r>
            <a:r>
              <a:rPr lang="en-US" sz="1800" dirty="0" err="1" smtClean="0"/>
              <a:t>Stronach</a:t>
            </a:r>
            <a:r>
              <a:rPr lang="en-US" sz="1800" dirty="0" smtClean="0"/>
              <a:t>, Amanda Wood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98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27" y="381000"/>
            <a:ext cx="4946073" cy="6477000"/>
          </a:xfrm>
        </p:spPr>
      </p:pic>
    </p:spTree>
    <p:extLst>
      <p:ext uri="{BB962C8B-B14F-4D97-AF65-F5344CB8AC3E}">
        <p14:creationId xmlns:p14="http://schemas.microsoft.com/office/powerpoint/2010/main" val="6535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Item 4: Transportation </a:t>
            </a:r>
            <a:r>
              <a:rPr lang="en-US" dirty="0"/>
              <a:t>to and from PRIMARY store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222772"/>
              </p:ext>
            </p:extLst>
          </p:nvPr>
        </p:nvGraphicFramePr>
        <p:xfrm>
          <a:off x="304800" y="1600200"/>
          <a:ext cx="5029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482405" y="190500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*The “Ride with Friends” category also included family members with a car.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5142" y="2971800"/>
            <a:ext cx="3330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Bike and taxi are not included because they had no respondents.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8574" y="4298136"/>
            <a:ext cx="27432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Item 5: Transportation to and from SECONDARY stores was very similar.</a:t>
            </a:r>
          </a:p>
        </p:txBody>
      </p:sp>
    </p:spTree>
    <p:extLst>
      <p:ext uri="{BB962C8B-B14F-4D97-AF65-F5344CB8AC3E}">
        <p14:creationId xmlns:p14="http://schemas.microsoft.com/office/powerpoint/2010/main" val="3263408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Food Stores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288920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064185"/>
              </p:ext>
            </p:extLst>
          </p:nvPr>
        </p:nvGraphicFramePr>
        <p:xfrm>
          <a:off x="-76200" y="12192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62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Other reported places HH acquires food (item 8)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51677244"/>
              </p:ext>
            </p:extLst>
          </p:nvPr>
        </p:nvGraphicFramePr>
        <p:xfrm>
          <a:off x="384792" y="1774325"/>
          <a:ext cx="8411376" cy="490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98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In the past 12 months, did anyone in your HH receive SNAP? (</a:t>
            </a:r>
            <a:r>
              <a:rPr lang="en-US" dirty="0"/>
              <a:t>item 9)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22555951"/>
              </p:ext>
            </p:extLst>
          </p:nvPr>
        </p:nvGraphicFramePr>
        <p:xfrm>
          <a:off x="310091" y="195731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66547372"/>
              </p:ext>
            </p:extLst>
          </p:nvPr>
        </p:nvGraphicFramePr>
        <p:xfrm>
          <a:off x="6178393" y="2514600"/>
          <a:ext cx="2934741" cy="2540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91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488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How easy or hard is it for you to provide your family with foods that are nutritious and culturally appropriate? (items 10 &amp; 11)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009720"/>
              </p:ext>
            </p:extLst>
          </p:nvPr>
        </p:nvGraphicFramePr>
        <p:xfrm>
          <a:off x="942763" y="2667900"/>
          <a:ext cx="7451882" cy="30175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842583"/>
                <a:gridCol w="1628392"/>
                <a:gridCol w="1490134"/>
                <a:gridCol w="149077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High Line</a:t>
                      </a:r>
                    </a:p>
                    <a:p>
                      <a:pPr algn="ctr"/>
                      <a:r>
                        <a:rPr lang="en-US" b="1" dirty="0" smtClean="0"/>
                        <a:t>n</a:t>
                      </a:r>
                      <a:r>
                        <a:rPr lang="en-US" b="0" baseline="0" dirty="0" smtClean="0"/>
                        <a:t> (%)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High Point </a:t>
                      </a:r>
                    </a:p>
                    <a:p>
                      <a:pPr algn="ctr"/>
                      <a:r>
                        <a:rPr lang="en-US" b="1" dirty="0" smtClean="0"/>
                        <a:t>n</a:t>
                      </a:r>
                      <a:r>
                        <a:rPr lang="en-US" b="0" baseline="0" dirty="0" smtClean="0"/>
                        <a:t> (%)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White Center</a:t>
                      </a:r>
                    </a:p>
                    <a:p>
                      <a:pPr algn="ctr"/>
                      <a:r>
                        <a:rPr lang="en-US" b="1" dirty="0" smtClean="0"/>
                        <a:t>n</a:t>
                      </a:r>
                      <a:r>
                        <a:rPr lang="en-US" b="0" baseline="0" dirty="0" smtClean="0"/>
                        <a:t> (%)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It is </a:t>
                      </a:r>
                      <a:r>
                        <a:rPr lang="en-US" b="1" i="1" dirty="0" smtClean="0"/>
                        <a:t>very easy/not too hard </a:t>
                      </a:r>
                      <a:r>
                        <a:rPr lang="en-US" i="0" dirty="0" smtClean="0"/>
                        <a:t>to provide my</a:t>
                      </a:r>
                      <a:r>
                        <a:rPr lang="en-US" i="0" baseline="0" dirty="0" smtClean="0"/>
                        <a:t> family with foods that are nutritious</a:t>
                      </a:r>
                      <a:r>
                        <a:rPr lang="en-US" i="0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(item 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r>
                        <a:rPr lang="en-US" dirty="0" smtClean="0"/>
                        <a:t> (75.0 %)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16</a:t>
                      </a:r>
                      <a:r>
                        <a:rPr lang="en-US" dirty="0" smtClean="0"/>
                        <a:t> (80.0 %)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53</a:t>
                      </a:r>
                      <a:r>
                        <a:rPr lang="en-US" dirty="0" smtClean="0"/>
                        <a:t> (88.3 %)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It is </a:t>
                      </a:r>
                      <a:r>
                        <a:rPr lang="en-US" b="1" i="1" dirty="0" smtClean="0"/>
                        <a:t>very easy/not too hard </a:t>
                      </a:r>
                      <a:r>
                        <a:rPr lang="en-US" i="0" dirty="0" smtClean="0"/>
                        <a:t>to provide my</a:t>
                      </a:r>
                      <a:r>
                        <a:rPr lang="en-US" i="0" baseline="0" dirty="0" smtClean="0"/>
                        <a:t> family with foods that are right for my culture or religion</a:t>
                      </a:r>
                      <a:r>
                        <a:rPr lang="en-US" i="0" dirty="0" smtClean="0"/>
                        <a:t> </a:t>
                      </a:r>
                      <a:r>
                        <a:rPr lang="en-US" baseline="0" dirty="0" smtClean="0"/>
                        <a:t>(item 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  <a:r>
                        <a:rPr lang="en-US" b="1" baseline="0" dirty="0" smtClean="0"/>
                        <a:t> (</a:t>
                      </a:r>
                      <a:r>
                        <a:rPr lang="en-US" b="0" baseline="0" dirty="0" smtClean="0"/>
                        <a:t>100.0 %)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18 </a:t>
                      </a:r>
                      <a:r>
                        <a:rPr lang="en-US" b="0" dirty="0" smtClean="0"/>
                        <a:t>(75.0 %)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59 </a:t>
                      </a:r>
                      <a:r>
                        <a:rPr lang="en-US" b="0" dirty="0" smtClean="0"/>
                        <a:t>(98.3 %)</a:t>
                      </a:r>
                      <a:endParaRPr lang="en-US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2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USDA Food Security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53835807"/>
              </p:ext>
            </p:extLst>
          </p:nvPr>
        </p:nvGraphicFramePr>
        <p:xfrm>
          <a:off x="152400" y="1676400"/>
          <a:ext cx="5486400" cy="382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60476012"/>
              </p:ext>
            </p:extLst>
          </p:nvPr>
        </p:nvGraphicFramePr>
        <p:xfrm>
          <a:off x="5410200" y="2475582"/>
          <a:ext cx="3433234" cy="2518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48400" y="2290916"/>
            <a:ext cx="208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of all Surveys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USDA Food Security, </a:t>
            </a:r>
            <a:br>
              <a:rPr lang="en-US" dirty="0" smtClean="0"/>
            </a:br>
            <a:r>
              <a:rPr lang="en-US" dirty="0" smtClean="0"/>
              <a:t>by SNAP use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98145936"/>
              </p:ext>
            </p:extLst>
          </p:nvPr>
        </p:nvGraphicFramePr>
        <p:xfrm>
          <a:off x="1295400" y="1905000"/>
          <a:ext cx="6705599" cy="4450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904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USDA Food Security, </a:t>
            </a:r>
            <a:br>
              <a:rPr lang="en-US" dirty="0" smtClean="0"/>
            </a:br>
            <a:r>
              <a:rPr lang="en-US" dirty="0" smtClean="0"/>
              <a:t>by Method of Transport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0" y="1600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64839645"/>
              </p:ext>
            </p:extLst>
          </p:nvPr>
        </p:nvGraphicFramePr>
        <p:xfrm>
          <a:off x="42672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60151259"/>
              </p:ext>
            </p:extLst>
          </p:nvPr>
        </p:nvGraphicFramePr>
        <p:xfrm>
          <a:off x="-76200" y="40858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21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Total Surveys: 92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7511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25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Primary Grocery Stores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5588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47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394447"/>
            <a:ext cx="4953001" cy="6463553"/>
          </a:xfrm>
        </p:spPr>
      </p:pic>
    </p:spTree>
    <p:extLst>
      <p:ext uri="{BB962C8B-B14F-4D97-AF65-F5344CB8AC3E}">
        <p14:creationId xmlns:p14="http://schemas.microsoft.com/office/powerpoint/2010/main" val="15103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"/>
            <a:ext cx="4952999" cy="6477000"/>
          </a:xfrm>
        </p:spPr>
      </p:pic>
    </p:spTree>
    <p:extLst>
      <p:ext uri="{BB962C8B-B14F-4D97-AF65-F5344CB8AC3E}">
        <p14:creationId xmlns:p14="http://schemas.microsoft.com/office/powerpoint/2010/main" val="2644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WIC Stores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169411"/>
              </p:ext>
            </p:extLst>
          </p:nvPr>
        </p:nvGraphicFramePr>
        <p:xfrm>
          <a:off x="457200" y="16002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47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27" y="381000"/>
            <a:ext cx="4946073" cy="6477000"/>
          </a:xfrm>
        </p:spPr>
      </p:pic>
    </p:spTree>
    <p:extLst>
      <p:ext uri="{BB962C8B-B14F-4D97-AF65-F5344CB8AC3E}">
        <p14:creationId xmlns:p14="http://schemas.microsoft.com/office/powerpoint/2010/main" val="34391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371399"/>
            <a:ext cx="4953000" cy="6486601"/>
          </a:xfrm>
        </p:spPr>
      </p:pic>
    </p:spTree>
    <p:extLst>
      <p:ext uri="{BB962C8B-B14F-4D97-AF65-F5344CB8AC3E}">
        <p14:creationId xmlns:p14="http://schemas.microsoft.com/office/powerpoint/2010/main" val="40335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WIC Store and Primary Store the Same?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1115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38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328</Words>
  <Application>Microsoft Office PowerPoint</Application>
  <PresentationFormat>On-screen Show (4:3)</PresentationFormat>
  <Paragraphs>78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Phase Two Team D: Data Compilation</vt:lpstr>
      <vt:lpstr>Total Surveys: 92</vt:lpstr>
      <vt:lpstr>Primary Grocery Stores</vt:lpstr>
      <vt:lpstr>PowerPoint Presentation</vt:lpstr>
      <vt:lpstr>PowerPoint Presentation</vt:lpstr>
      <vt:lpstr>WIC Stores</vt:lpstr>
      <vt:lpstr>PowerPoint Presentation</vt:lpstr>
      <vt:lpstr>PowerPoint Presentation</vt:lpstr>
      <vt:lpstr>WIC Store and Primary Store the Same?</vt:lpstr>
      <vt:lpstr>PowerPoint Presentation</vt:lpstr>
      <vt:lpstr>Item 4: Transportation to and from PRIMARY store </vt:lpstr>
      <vt:lpstr>Other Food Stores</vt:lpstr>
      <vt:lpstr>Other reported places HH acquires food (item 8)</vt:lpstr>
      <vt:lpstr>In the past 12 months, did anyone in your HH receive SNAP? (item 9)</vt:lpstr>
      <vt:lpstr>How easy or hard is it for you to provide your family with foods that are nutritious and culturally appropriate? (items 10 &amp; 11)</vt:lpstr>
      <vt:lpstr>USDA Food Security</vt:lpstr>
      <vt:lpstr>USDA Food Security,  by SNAP use</vt:lpstr>
      <vt:lpstr>USDA Food Security,  by Method of Transport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localinstaller</dc:creator>
  <cp:lastModifiedBy>~ Amanda ~</cp:lastModifiedBy>
  <cp:revision>16</cp:revision>
  <dcterms:created xsi:type="dcterms:W3CDTF">2011-02-15T18:11:47Z</dcterms:created>
  <dcterms:modified xsi:type="dcterms:W3CDTF">2011-02-18T19:23:27Z</dcterms:modified>
</cp:coreProperties>
</file>