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jpeg" ContentType="image/jpeg"/>
  <Default Extension="wdp" ContentType="image/vnd.ms-photo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77" r:id="rId4"/>
    <p:sldId id="278" r:id="rId5"/>
    <p:sldId id="279" r:id="rId6"/>
    <p:sldId id="280" r:id="rId7"/>
    <p:sldId id="258" r:id="rId8"/>
    <p:sldId id="265" r:id="rId9"/>
    <p:sldId id="266" r:id="rId10"/>
    <p:sldId id="267" r:id="rId11"/>
    <p:sldId id="302" r:id="rId12"/>
    <p:sldId id="303" r:id="rId13"/>
    <p:sldId id="304" r:id="rId14"/>
    <p:sldId id="259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260" r:id="rId25"/>
    <p:sldId id="281" r:id="rId26"/>
    <p:sldId id="282" r:id="rId27"/>
    <p:sldId id="283" r:id="rId28"/>
    <p:sldId id="284" r:id="rId29"/>
    <p:sldId id="285" r:id="rId30"/>
    <p:sldId id="286" r:id="rId31"/>
    <p:sldId id="261" r:id="rId32"/>
    <p:sldId id="296" r:id="rId33"/>
    <p:sldId id="297" r:id="rId34"/>
    <p:sldId id="298" r:id="rId35"/>
    <p:sldId id="299" r:id="rId36"/>
    <p:sldId id="300" r:id="rId37"/>
    <p:sldId id="301" r:id="rId38"/>
    <p:sldId id="293" r:id="rId39"/>
    <p:sldId id="263" r:id="rId40"/>
    <p:sldId id="26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78559" autoAdjust="0"/>
  </p:normalViewPr>
  <p:slideViewPr>
    <p:cSldViewPr snapToGrid="0" snapToObjects="1">
      <p:cViewPr varScale="1">
        <p:scale>
          <a:sx n="79" d="100"/>
          <a:sy n="79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595959"/>
                </a:solidFill>
              </a:rPr>
              <a:t>SNAP access</a:t>
            </a:r>
            <a:r>
              <a:rPr lang="en-US" baseline="0" dirty="0" smtClean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among </a:t>
            </a:r>
          </a:p>
          <a:p>
            <a:pPr>
              <a:defRPr/>
            </a:pPr>
            <a:r>
              <a:rPr lang="en-US" dirty="0" smtClean="0">
                <a:solidFill>
                  <a:srgbClr val="595959"/>
                </a:solidFill>
              </a:rPr>
              <a:t>Food–Insecure</a:t>
            </a:r>
            <a:r>
              <a:rPr lang="en-US" baseline="0" dirty="0" smtClean="0">
                <a:solidFill>
                  <a:srgbClr val="595959"/>
                </a:solidFill>
              </a:rPr>
              <a:t>* respondents</a:t>
            </a:r>
          </a:p>
          <a:p>
            <a:pPr>
              <a:defRPr/>
            </a:pPr>
            <a:r>
              <a:rPr lang="en-US" baseline="0" dirty="0" smtClean="0">
                <a:solidFill>
                  <a:srgbClr val="595959"/>
                </a:solidFill>
              </a:rPr>
              <a:t>n=47</a:t>
            </a:r>
            <a:endParaRPr lang="en-US" dirty="0">
              <a:solidFill>
                <a:srgbClr val="595959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dirty="0"/>
                      <a:t>74%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26%</a:t>
                    </a:r>
                    <a:endParaRPr lang="en-US" sz="28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Did access SNAP</c:v>
                </c:pt>
                <c:pt idx="1">
                  <c:v>Did not access SNAP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35.0</c:v>
                </c:pt>
                <c:pt idx="1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270102600811"/>
          <c:y val="0.395915872358061"/>
          <c:w val="0.337941994750656"/>
          <c:h val="0.3831483362966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Primary grocery store (%)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chemeClr val="accent1"/>
              </a:solidFill>
            </c:spPr>
          </c:dPt>
          <c:dPt>
            <c:idx val="7"/>
            <c:bubble3D val="0"/>
            <c:spPr>
              <a:solidFill>
                <a:schemeClr val="bg2"/>
              </a:solidFill>
            </c:spPr>
          </c:dPt>
          <c:dPt>
            <c:idx val="8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dirty="0"/>
                      <a:t>46%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15%</a:t>
                    </a:r>
                    <a:endParaRPr lang="en-US" sz="28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12%</a:t>
                    </a:r>
                    <a:endParaRPr lang="en-US" sz="28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835391418463996"/>
                  <c:y val="0.0030566337658496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0681754536117768"/>
                  <c:y val="0.08863184355476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0555671573661988"/>
                  <c:y val="0.103480277993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034673798927308"/>
                  <c:y val="0.0911718605596836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3%</a:t>
                    </a:r>
                    <a:endParaRPr lang="en-US" sz="2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0116262695423942"/>
                  <c:y val="0.0865234187275886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3%</a:t>
                    </a:r>
                    <a:endParaRPr lang="en-US" sz="2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Safeway</c:v>
                </c:pt>
                <c:pt idx="1">
                  <c:v>Albertsons</c:v>
                </c:pt>
                <c:pt idx="2">
                  <c:v>WinCo Foods</c:v>
                </c:pt>
                <c:pt idx="3">
                  <c:v>Ethnic*</c:v>
                </c:pt>
                <c:pt idx="4">
                  <c:v>QFC</c:v>
                </c:pt>
                <c:pt idx="5">
                  <c:v>Tukwila Trading Co</c:v>
                </c:pt>
                <c:pt idx="6">
                  <c:v>Fred Meyer</c:v>
                </c:pt>
                <c:pt idx="7">
                  <c:v>Costco</c:v>
                </c:pt>
                <c:pt idx="8">
                  <c:v>Other retailers*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42.0</c:v>
                </c:pt>
                <c:pt idx="1">
                  <c:v>14.0</c:v>
                </c:pt>
                <c:pt idx="2">
                  <c:v>11.0</c:v>
                </c:pt>
                <c:pt idx="3">
                  <c:v>3.0</c:v>
                </c:pt>
                <c:pt idx="4">
                  <c:v>7.0</c:v>
                </c:pt>
                <c:pt idx="5">
                  <c:v>5.0</c:v>
                </c:pt>
                <c:pt idx="6">
                  <c:v>4.0</c:v>
                </c:pt>
                <c:pt idx="7">
                  <c:v>3.0</c:v>
                </c:pt>
                <c:pt idx="8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1"/>
              <c:layout>
                <c:manualLayout>
                  <c:x val="0.014749262536873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3274336283185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Albertsons</c:v>
                </c:pt>
                <c:pt idx="1">
                  <c:v>Safeway</c:v>
                </c:pt>
                <c:pt idx="2">
                  <c:v>WinCo Foods</c:v>
                </c:pt>
                <c:pt idx="3">
                  <c:v>Fred Meyer</c:v>
                </c:pt>
                <c:pt idx="4">
                  <c:v>Costco</c:v>
                </c:pt>
                <c:pt idx="5">
                  <c:v>QFC</c:v>
                </c:pt>
                <c:pt idx="6">
                  <c:v>Walmart</c:v>
                </c:pt>
                <c:pt idx="7">
                  <c:v>Other large*</c:v>
                </c:pt>
                <c:pt idx="8">
                  <c:v>Other small*</c:v>
                </c:pt>
                <c:pt idx="9">
                  <c:v>Ethnic*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0.326086956521739</c:v>
                </c:pt>
                <c:pt idx="1">
                  <c:v>0.326086956521739</c:v>
                </c:pt>
                <c:pt idx="2">
                  <c:v>0.25</c:v>
                </c:pt>
                <c:pt idx="3">
                  <c:v>0.184782608695652</c:v>
                </c:pt>
                <c:pt idx="4">
                  <c:v>0.173913043478261</c:v>
                </c:pt>
                <c:pt idx="5">
                  <c:v>0.119565217391304</c:v>
                </c:pt>
                <c:pt idx="6">
                  <c:v>0.0652173913043478</c:v>
                </c:pt>
                <c:pt idx="7">
                  <c:v>0.173913043478261</c:v>
                </c:pt>
                <c:pt idx="8">
                  <c:v>0.195652173913043</c:v>
                </c:pt>
                <c:pt idx="9">
                  <c:v>0.0978260869565217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30496408"/>
        <c:axId val="602194824"/>
      </c:barChart>
      <c:valAx>
        <c:axId val="6021948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30496408"/>
        <c:crosses val="autoZero"/>
        <c:crossBetween val="between"/>
      </c:valAx>
      <c:catAx>
        <c:axId val="630496408"/>
        <c:scaling>
          <c:orientation val="minMax"/>
        </c:scaling>
        <c:delete val="0"/>
        <c:axPos val="b"/>
        <c:majorTickMark val="out"/>
        <c:minorTickMark val="none"/>
        <c:tickLblPos val="nextTo"/>
        <c:crossAx val="602194824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Lbls>
            <c:numFmt formatCode="0%" sourceLinked="0"/>
            <c:spPr>
              <a:noFill/>
            </c:spPr>
            <c:txPr>
              <a:bodyPr/>
              <a:lstStyle/>
              <a:p>
                <a:pPr>
                  <a:defRPr sz="2800" b="1">
                    <a:latin typeface="+mn-lt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Safeway</c:v>
                </c:pt>
                <c:pt idx="1">
                  <c:v>Albertsons</c:v>
                </c:pt>
                <c:pt idx="2">
                  <c:v>Other*</c:v>
                </c:pt>
                <c:pt idx="3">
                  <c:v>QFC</c:v>
                </c:pt>
                <c:pt idx="4">
                  <c:v>Fred Meyer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0.535714285714286</c:v>
                </c:pt>
                <c:pt idx="1">
                  <c:v>0.30952380952381</c:v>
                </c:pt>
                <c:pt idx="2">
                  <c:v>0.190476190476191</c:v>
                </c:pt>
                <c:pt idx="3">
                  <c:v>0.119047619047619</c:v>
                </c:pt>
                <c:pt idx="4">
                  <c:v>0.0833333333333333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2481944"/>
        <c:axId val="460969864"/>
      </c:barChart>
      <c:valAx>
        <c:axId val="4609698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42481944"/>
        <c:crosses val="autoZero"/>
        <c:crossBetween val="between"/>
      </c:valAx>
      <c:catAx>
        <c:axId val="642481944"/>
        <c:scaling>
          <c:orientation val="minMax"/>
        </c:scaling>
        <c:delete val="0"/>
        <c:axPos val="b"/>
        <c:majorTickMark val="out"/>
        <c:minorTickMark val="none"/>
        <c:tickLblPos val="nextTo"/>
        <c:crossAx val="460969864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84%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Bus/Access Van</c:v>
                </c:pt>
                <c:pt idx="1">
                  <c:v>Own Car</c:v>
                </c:pt>
                <c:pt idx="2">
                  <c:v>Ride with Friends*</c:v>
                </c:pt>
                <c:pt idx="3">
                  <c:v>Walk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77.0</c:v>
                </c:pt>
                <c:pt idx="2">
                  <c:v>8.0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Food Bank</c:v>
                </c:pt>
                <c:pt idx="1">
                  <c:v>Friends and Family</c:v>
                </c:pt>
                <c:pt idx="2">
                  <c:v>Farmer's Market</c:v>
                </c:pt>
                <c:pt idx="3">
                  <c:v>Garden</c:v>
                </c:pt>
                <c:pt idx="4">
                  <c:v>Other</c:v>
                </c:pt>
                <c:pt idx="5">
                  <c:v>DK/Refused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0.304347826086957</c:v>
                </c:pt>
                <c:pt idx="1">
                  <c:v>0.326086956521739</c:v>
                </c:pt>
                <c:pt idx="2">
                  <c:v>0.326086956521739</c:v>
                </c:pt>
                <c:pt idx="3">
                  <c:v>0.0760869565217391</c:v>
                </c:pt>
                <c:pt idx="4">
                  <c:v>0.0652173913043478</c:v>
                </c:pt>
                <c:pt idx="5">
                  <c:v>0.0543478260869565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07891240"/>
        <c:axId val="665890248"/>
      </c:barChart>
      <c:valAx>
        <c:axId val="6658902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07891240"/>
        <c:crosses val="autoZero"/>
        <c:crossBetween val="between"/>
      </c:valAx>
      <c:catAx>
        <c:axId val="707891240"/>
        <c:scaling>
          <c:orientation val="minMax"/>
        </c:scaling>
        <c:delete val="0"/>
        <c:axPos val="b"/>
        <c:majorTickMark val="out"/>
        <c:minorTickMark val="none"/>
        <c:tickLblPos val="nextTo"/>
        <c:crossAx val="66589024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ln>
      <a:solidFill>
        <a:srgbClr val="FFFFFF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C178-3E7B-1749-9058-139EBE8D02B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A0C2F-FAA6-854B-BDC3-875A1B154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7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courses.washington.edu</a:t>
            </a:r>
            <a:r>
              <a:rPr lang="en-US" dirty="0" smtClean="0"/>
              <a:t>/nutr531/2011Project/</a:t>
            </a:r>
            <a:r>
              <a:rPr lang="en-US" dirty="0" err="1" smtClean="0"/>
              <a:t>WIC_Family_Food_Access.htm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68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ArchGIS</a:t>
            </a:r>
            <a:r>
              <a:rPr lang="en-US" dirty="0" smtClean="0"/>
              <a:t> 9.3 mapping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29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N=92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65% White Center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70% reported SNAP usage in their households in the last 12 months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51% were living in food insecure households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29% were of low food security status and 22% of all respondents were very low food security (data not shown)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23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SNAP</a:t>
            </a:r>
            <a:r>
              <a:rPr lang="en-US" b="0" baseline="0" dirty="0" smtClean="0"/>
              <a:t> usage among food-insecure respondents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38% of all respondents were food insecure AND reported someone in their household did utilize SNAP in the last 12 months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13% of all respondents were food insecure yet reported that no one in their household utilized SNAP in the last 12 months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Total 47 respondents were identified to be food insecure, of these 25% reported they did not access SNAP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3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 participants were</a:t>
            </a:r>
            <a:r>
              <a:rPr lang="en-US" baseline="0" dirty="0" smtClean="0"/>
              <a:t> asked to name the main store where their household purchases food.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Reported a total of 13 food retailers as “main stores”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Safeway, Albertsons, and </a:t>
            </a:r>
            <a:r>
              <a:rPr lang="en-US" baseline="0" dirty="0" err="1" smtClean="0"/>
              <a:t>WinCo</a:t>
            </a:r>
            <a:r>
              <a:rPr lang="en-US" baseline="0" dirty="0" smtClean="0"/>
              <a:t> Foods were the most commonly reported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46% reported Safeway as their main store, 15% </a:t>
            </a:r>
            <a:r>
              <a:rPr lang="en-US" baseline="0" dirty="0" err="1" smtClean="0"/>
              <a:t>Albersons</a:t>
            </a:r>
            <a:r>
              <a:rPr lang="en-US" baseline="0" dirty="0" smtClean="0"/>
              <a:t>, 13% </a:t>
            </a:r>
            <a:r>
              <a:rPr lang="en-US" baseline="0" dirty="0" err="1" smtClean="0"/>
              <a:t>WinCo</a:t>
            </a:r>
            <a:r>
              <a:rPr lang="en-US" baseline="0" dirty="0" smtClean="0"/>
              <a:t> Foods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While</a:t>
            </a:r>
            <a:r>
              <a:rPr lang="en-US" baseline="0" dirty="0" smtClean="0"/>
              <a:t> only representing 3% of responses, n</a:t>
            </a:r>
            <a:r>
              <a:rPr lang="en-US" dirty="0" smtClean="0"/>
              <a:t>otice that 4 different</a:t>
            </a:r>
            <a:r>
              <a:rPr lang="en-US" baseline="0" dirty="0" smtClean="0"/>
              <a:t> </a:t>
            </a:r>
            <a:r>
              <a:rPr lang="en-US" dirty="0" smtClean="0"/>
              <a:t>ethnic</a:t>
            </a:r>
            <a:r>
              <a:rPr lang="en-US" baseline="0" dirty="0" smtClean="0"/>
              <a:t> stores are in the primary category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52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map of the</a:t>
            </a:r>
            <a:r>
              <a:rPr lang="en-US" baseline="0" dirty="0" smtClean="0"/>
              <a:t> surveyed WIC clinics and all grocery stores reported.</a:t>
            </a:r>
          </a:p>
          <a:p>
            <a:r>
              <a:rPr lang="en-US" baseline="0" dirty="0" smtClean="0"/>
              <a:t>Stores with higher counts are represented as larger dots. </a:t>
            </a:r>
            <a:endParaRPr lang="en-US" dirty="0" smtClean="0"/>
          </a:p>
          <a:p>
            <a:r>
              <a:rPr lang="en-US" dirty="0" smtClean="0"/>
              <a:t>22% of all respondents reported shopping at one Safeway location in particular.  This same Safeway</a:t>
            </a:r>
            <a:r>
              <a:rPr lang="en-US" baseline="0" dirty="0" smtClean="0"/>
              <a:t> was the most reported Safeway for WIC check redemption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50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Participants were also asked to name any other stores where their household purchases food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Participants could name up to 5 “other” stores so 34 stores were</a:t>
            </a:r>
            <a:r>
              <a:rPr lang="en-US" baseline="0" dirty="0" smtClean="0"/>
              <a:t> reported in total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Safeway, Albertsons, and </a:t>
            </a:r>
            <a:r>
              <a:rPr lang="en-US" dirty="0" err="1" smtClean="0"/>
              <a:t>WinCo</a:t>
            </a:r>
            <a:r>
              <a:rPr lang="en-US" dirty="0" smtClean="0"/>
              <a:t> Foods were</a:t>
            </a:r>
            <a:r>
              <a:rPr lang="en-US" baseline="0" dirty="0" smtClean="0"/>
              <a:t> most commonly reported separate from main store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77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 participants were also asked</a:t>
            </a:r>
            <a:r>
              <a:rPr lang="en-US" baseline="0" dirty="0" smtClean="0"/>
              <a:t> where they spend their WIC checks. Although our original N was 92, we were only able to analyze n=84 for this question.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Safeway was the most frequently reported store – 54% reported redeeming at least some of part of their WIC check here compared to 31% at Albertsons.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59% of respondents reported spending at least some of their WIC check at the same store where they primarily purchased food (main store)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23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most commonly reported method of transportation to any store to purchase food was by car.</a:t>
            </a:r>
          </a:p>
          <a:p>
            <a:r>
              <a:rPr lang="en-US" baseline="0" dirty="0" smtClean="0"/>
              <a:t>Results were similar for traveling to main store or “other” stores.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84% responded that they use their own car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9% responded </a:t>
            </a:r>
            <a:r>
              <a:rPr lang="en-US" baseline="0" dirty="0" err="1" smtClean="0"/>
              <a:t>thaty</a:t>
            </a:r>
            <a:r>
              <a:rPr lang="en-US" baseline="0" dirty="0" smtClean="0"/>
              <a:t> they ride with friends or family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 sum, 93% of respondents access stores by car.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6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Survey</a:t>
            </a:r>
            <a:r>
              <a:rPr lang="en-US" b="0" baseline="0" dirty="0" smtClean="0"/>
              <a:t> participants were also asked about any other sources where they obtain food.</a:t>
            </a:r>
          </a:p>
          <a:p>
            <a:r>
              <a:rPr lang="en-US" dirty="0" smtClean="0"/>
              <a:t>Aside from grocery store retailers, the top three other sources where participants (n=92) reported they obtain food were: friends and family (33%), farmers’ markets (33%), and food banks (30%)</a:t>
            </a:r>
            <a:endParaRPr lang="en-US" b="0" dirty="0" smtClean="0"/>
          </a:p>
          <a:p>
            <a:pPr marL="0" indent="0">
              <a:buFont typeface="Arial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60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85% of respondents reported it is very easy/not too hard to provide their family with foods that are nutritious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97% of all respondents reported is is very easy/not too hard to provide their family with foods that are right for their culture or religion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</a:t>
            </a:r>
            <a:r>
              <a:rPr lang="hu-HU" dirty="0" smtClean="0"/>
              <a:t>http://profile.ak.fbcdn.net/hprofile-ak-snc4/41572_48893138184_5954153_n.jpg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22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</a:t>
            </a:r>
            <a:r>
              <a:rPr lang="da-DK" dirty="0" smtClean="0"/>
              <a:t>http://us.123rf.com/400wm/400/400/artstudio222/artstudio2220611/artstudio222061100024/598648.jpg</a:t>
            </a:r>
            <a:endParaRPr lang="en-US" dirty="0" smtClean="0"/>
          </a:p>
          <a:p>
            <a:r>
              <a:rPr lang="en-US" dirty="0" smtClean="0"/>
              <a:t>National: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United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States Department of Agriculture Economic Research Service determined that in 2006,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nationwide rate of food insecurity among households receiving WIC benefits in the previous 30 days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37.2%, with 27.9% experiencing low food security and 9.3% experiencing very low food security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(34).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WIC has positive influence on combating this.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WIC has been effective in improving health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 of children and decreasing health care costs (36), and has also been shown to reduce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of household food insecurity (35).</a:t>
            </a:r>
          </a:p>
          <a:p>
            <a:r>
              <a:rPr lang="en-US" b="1" dirty="0" smtClean="0"/>
              <a:t>Discussion: in what ways has WIC currently been addressing this issue, and from our results, how can we address this issue?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17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Question: why a sizable %</a:t>
            </a:r>
            <a:r>
              <a:rPr lang="en-US" b="1" baseline="0" dirty="0" smtClean="0"/>
              <a:t>  of food insecure households may not be accessing SNAP benefits if WIC users usually also qualify for SNAP benefits?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05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image:http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images.waterfrontmedia.com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EverydayHealth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/article/photos/image/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hc_family_health_grocery_shopping_on_budget_article.jpg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survey results also showed that 84% of respondents used their own car to shop for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groceries.  While this result would have interesting policy implications, we do not believe it can be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generalized beyond our surveyed population. We surveyed WIC participants and it is possible that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WIC participants are more likely than WIC non-participants in the same area to have cars. Studies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shown that lack of access to transportation is a barrier to receiving SNAP benefits and it seems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reasonable that lack of transportation may also be a barrier to receiving WIC benefits (39, 40)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Question: Can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 think of any reason that explains this phenomenon considering the limitations of the survey?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31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Question: Are</a:t>
            </a:r>
            <a:r>
              <a:rPr lang="en-US" b="1" baseline="0" dirty="0" smtClean="0"/>
              <a:t> there enough forms of assistance to feed a household to resolve food insecurity.</a:t>
            </a:r>
          </a:p>
          <a:p>
            <a:r>
              <a:rPr lang="en-US" baseline="0" dirty="0" smtClean="0"/>
              <a:t>image: http://</a:t>
            </a:r>
            <a:r>
              <a:rPr lang="en-US" baseline="0" dirty="0" err="1" smtClean="0"/>
              <a:t>transformfxfitness.com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wp</a:t>
            </a:r>
            <a:r>
              <a:rPr lang="en-US" baseline="0" dirty="0" smtClean="0"/>
              <a:t>-content/uploads/2011/01/</a:t>
            </a:r>
            <a:r>
              <a:rPr lang="en-US" baseline="0" dirty="0" err="1" smtClean="0"/>
              <a:t>food_bank_contra_costa.jpg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2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image: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www.localwin.com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/system/files/lu10/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understand_healthy_food.jpg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28% of the respondents reported getting food from a farmers’ market. This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that WIC participants are at least interested in receiving food from this type of source,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to encourage this practice should be preserved or expanded in order to increase fruit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vegetable intake and stimulate the local economy. Farmers’ markets are especially important in low-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 neighborhoods where the quality and variety of foods available at retail outlets is likely to be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diminished (26, 42-44).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important to note the role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farmers’ markets may have had in providing healthy and culturally appropriate foods to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respondents. Because immigrants have a greater commitment to food preparation, they may be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likely to buy fresh produce and be attracted to the variety available at farmers’ markets (4).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Both of these results are surprising because they are counter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existing studies in the area that show that access to healthy foods is lower in low-income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neighborhoods (23, 24) and that culturally appropriate foods are more expensive than more widely consumed foods (30)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WIC Farmer’s Market Nutrition Program, the King County Food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Fitness Initiative, Food Empowerment Education and Sustainability Team (FEEST), Communities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Putting Prevention to Work: Healthy Foods Here Program (CPPW), White Center Community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Association and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Delridge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Neighborhood Development Association, (45-51).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Question: In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your personal interactions and observations at WIC clinics, do you feel these are an accurate reflection of what is happening?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74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 http://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www.premisemarketing.com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/images/uploads/Diversity02_Transparent.gif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 of language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 minority groups that are known to be at a greater risk of food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insecutiry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  in results regarding culturally appropriate food and rate of inclusion of ethnic grocery stores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 in owning a car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 geographic range of stores represented in the study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 of accessing nutritionally and culturally appropriate foods because can travel for such foods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summary of limitations on here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Investigator bias and response bias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Incentive of the 25 gift card, food insecure individuals more inclined to participate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have exaggerated food insecurity rates among WIC clients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itself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 type inference because not defined only has respondent’s perception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definition of nutritious foods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sample size of 92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41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http://t1.gstatic.com/</a:t>
            </a:r>
            <a:r>
              <a:rPr lang="en-US" dirty="0" err="1" smtClean="0"/>
              <a:t>images?q</a:t>
            </a:r>
            <a:r>
              <a:rPr lang="en-US" dirty="0" smtClean="0"/>
              <a:t>=tbn:ANd9GcQpKSXDtYmUBPDkgtK4RtZy8Brx9lHTsmJqUH-I4I7TC0XHQsrR</a:t>
            </a:r>
          </a:p>
          <a:p>
            <a:r>
              <a:rPr lang="en-US" dirty="0" smtClean="0"/>
              <a:t>edited image </a:t>
            </a:r>
            <a:r>
              <a:rPr lang="en-US" dirty="0" err="1" smtClean="0"/>
              <a:t>right:http</a:t>
            </a:r>
            <a:r>
              <a:rPr lang="en-US" dirty="0" smtClean="0"/>
              <a:t>://www.co.kern.ca.us/dhs/images/0987.jpg</a:t>
            </a:r>
          </a:p>
          <a:p>
            <a:endParaRPr lang="en-US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63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Missouri,</a:t>
            </a:r>
            <a:r>
              <a:rPr lang="en-US" baseline="0" dirty="0" smtClean="0"/>
              <a:t> website has a list of approved stores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3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Minnesota</a:t>
            </a:r>
            <a:r>
              <a:rPr lang="en-US" b="1" baseline="0" dirty="0" smtClean="0"/>
              <a:t> WIC has a website with a database of foods using WIC foods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0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http://bornangels.com/wp-content/uploads/2010/09/baby-solid-food.jpg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6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concept of food insecurity can be further broken down into low food security and very low food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security. Low food security refers to a situation where there are multiple food access problems but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little, if any, reduction in food intake. Very low food security indicates eating patterns are disrupted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food intake is reduced.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Participation in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SNAP follows trends in the poverty and unemployment rate, ensuring it is another good indicator of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 security status (11).  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determinants of food insecurity include high housing costs, high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utility costs, lack of education, transportation costs, and health care costs. Food insecurity is more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in urban areas compared to rural areas, and it tends to be associated with an event that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puts stress on the household budget (3). Households with children and households with a single mother are at a greater risk for food insecurity (4, 5). Also, those households living near or below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federal poverty level experience higher rates of food insecurity (3).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2009, 14.7% of U.S. households were food insecure; this is the highest rate since the first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food insecurity survey in 1995 (6). In Washington State, approximately 15% of all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households were food insecure and in King County 6% of households were food insecure (1, 7).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rates may be climbing due to the most recent recession and resultant high unemployment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 in the U.S. and in Washington State (1).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USDA Six-Item Food Security Scale was developed by researchers at the National Center for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Statistics and includes the strongest subset of six questions from the national annual survey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assess food insecurity due to financial constraints (9).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image: http://farm4.static.flickr.com/3052/2929416071_9be08a77ea.jpg found at http://</a:t>
            </a:r>
            <a:r>
              <a:rPr lang="en-US" dirty="0" err="1" smtClean="0"/>
              <a:t>king.wsu.edu</a:t>
            </a:r>
            <a:r>
              <a:rPr lang="en-US" dirty="0" smtClean="0"/>
              <a:t>/</a:t>
            </a:r>
            <a:r>
              <a:rPr lang="en-US" dirty="0" err="1" smtClean="0"/>
              <a:t>foodandfarms</a:t>
            </a:r>
            <a:r>
              <a:rPr lang="en-US" dirty="0" smtClean="0"/>
              <a:t>/</a:t>
            </a:r>
            <a:r>
              <a:rPr lang="en-US" dirty="0" err="1" smtClean="0"/>
              <a:t>AFPCPublications.html</a:t>
            </a:r>
            <a:endParaRPr lang="en-US" dirty="0" smtClean="0"/>
          </a:p>
          <a:p>
            <a:r>
              <a:rPr lang="en-US" dirty="0" smtClean="0"/>
              <a:t>Map of areas in May 2008 in Seattle at risk for food insecurity with areas that</a:t>
            </a:r>
            <a:r>
              <a:rPr lang="en-US" baseline="0" dirty="0" smtClean="0"/>
              <a:t> lack access of transit to grocery stores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image: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dss.sd.gov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/images/photos/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salestax.jpg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potential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cultural barrier in the U.S. is the inconvenience of time-intensive food preparation that is generally required for fresh healthy foods. A study comparing the food preferences of recent immigrant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 with U.S.-born English speaking women found that the U.S.-born women were more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concerned with the convenience of food than with the nutritional quality, and were more likely to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purchase pre-made food products and fast food. This indicates that the current social norms in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U.S. trend toward unhealthy food purchasing habits (4). Several studies have also demonstrated that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immigrant families live in the U.S., the more they assimilate to U.S. culture and consume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popular unhealthy convenient foods (4, 29, 30).  One recent study suggested that in low-income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African-American neighborhoods, residents may have never had the chance to develop a taste for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quality produce because much of the produce available to low income residents is typically old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bruised. Ultimately, this can lead to decreased produce purchases and increased food insecurity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(4, 29).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Institutional Review</a:t>
            </a:r>
            <a:r>
              <a:rPr lang="en-US" baseline="0" dirty="0" smtClean="0"/>
              <a:t> Board at the University of Washington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61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Key Informant</a:t>
            </a:r>
            <a:r>
              <a:rPr lang="en-US" baseline="0" dirty="0" smtClean="0"/>
              <a:t> Interview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ArchGIS</a:t>
            </a:r>
            <a:r>
              <a:rPr lang="en-US" dirty="0" smtClean="0"/>
              <a:t> 9.3 mapping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2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Institutional Review</a:t>
            </a:r>
            <a:r>
              <a:rPr lang="en-US" baseline="0" dirty="0" smtClean="0"/>
              <a:t> Board at the University of Washington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6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0C2F-FAA6-854B-BDC3-875A1B154B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3/15/11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5" Type="http://schemas.openxmlformats.org/officeDocument/2006/relationships/slide" Target="slide2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" Target="slide1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" Target="slide19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washington.edu/nutr531/2011Project/WIC_Family_Food_Access.ht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HEALTHY FOOD ACCESS IN WIC HOUSEHOLDS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Nutrition 531: Public Health Nutrition</a:t>
            </a:r>
          </a:p>
          <a:p>
            <a:r>
              <a:rPr lang="en-US" dirty="0" smtClean="0"/>
              <a:t>University of Washington</a:t>
            </a:r>
          </a:p>
          <a:p>
            <a:r>
              <a:rPr lang="en-US" dirty="0" smtClean="0"/>
              <a:t>Winter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6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&amp; Mapping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5E9C"/>
                </a:solidFill>
              </a:rPr>
              <a:t>ANALYSIS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8"/>
            <a:ext cx="3566160" cy="3635251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sz="2000" dirty="0"/>
              <a:t>Data was </a:t>
            </a:r>
            <a:r>
              <a:rPr lang="en-US" sz="2000" dirty="0" smtClean="0"/>
              <a:t>entered </a:t>
            </a:r>
            <a:r>
              <a:rPr lang="en-US" sz="2000" dirty="0"/>
              <a:t>into a Microsoft Excel spreadsheet </a:t>
            </a:r>
            <a:r>
              <a:rPr lang="en-US" sz="2000" dirty="0" smtClean="0"/>
              <a:t>database and analyzed for:</a:t>
            </a:r>
            <a:endParaRPr lang="en-US" sz="2000" dirty="0"/>
          </a:p>
          <a:p>
            <a:pPr marL="400050"/>
            <a:r>
              <a:rPr lang="en-US" sz="2000" dirty="0"/>
              <a:t>Food-shopping </a:t>
            </a:r>
            <a:r>
              <a:rPr lang="en-US" sz="2000" dirty="0" smtClean="0"/>
              <a:t>patterns</a:t>
            </a:r>
          </a:p>
          <a:p>
            <a:pPr marL="400050"/>
            <a:r>
              <a:rPr lang="en-US" sz="2000" dirty="0" smtClean="0"/>
              <a:t>SNAP usage</a:t>
            </a:r>
            <a:endParaRPr lang="en-US" sz="2000" dirty="0"/>
          </a:p>
          <a:p>
            <a:r>
              <a:rPr lang="en-US" sz="2000" dirty="0"/>
              <a:t>Food security status </a:t>
            </a:r>
          </a:p>
          <a:p>
            <a:pPr lvl="1"/>
            <a:r>
              <a:rPr lang="en-US" dirty="0"/>
              <a:t>Determined by assigning food security scale scores based on </a:t>
            </a:r>
            <a:r>
              <a:rPr lang="en-US" dirty="0" smtClean="0"/>
              <a:t>the USDA </a:t>
            </a:r>
            <a:r>
              <a:rPr lang="en-US" dirty="0"/>
              <a:t>six-item Food Security </a:t>
            </a:r>
            <a:r>
              <a:rPr lang="en-US" dirty="0" smtClean="0"/>
              <a:t>Survey</a:t>
            </a:r>
            <a:r>
              <a:rPr lang="en-US" baseline="30000" dirty="0"/>
              <a:t>9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5E9C"/>
                </a:solidFill>
              </a:rPr>
              <a:t>MAPPING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63525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1"/>
              </a:buClr>
            </a:pPr>
            <a:r>
              <a:rPr lang="en-US" sz="2000" dirty="0"/>
              <a:t>Participants provided information regarding the location of </a:t>
            </a:r>
            <a:r>
              <a:rPr lang="en-US" sz="2000" dirty="0" smtClean="0"/>
              <a:t>the </a:t>
            </a:r>
            <a:r>
              <a:rPr lang="en-US" sz="2000" dirty="0"/>
              <a:t>main </a:t>
            </a:r>
            <a:r>
              <a:rPr lang="en-US" sz="2000" dirty="0" smtClean="0"/>
              <a:t>store where their household purchases food</a:t>
            </a:r>
            <a:endParaRPr lang="en-US" sz="2000" dirty="0"/>
          </a:p>
          <a:p>
            <a:r>
              <a:rPr lang="en-US" sz="2000" dirty="0"/>
              <a:t>Information was combined with data from WA State Geospatial Data Archive and the WA State Department of Health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8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</a:t>
            </a:r>
            <a:r>
              <a:rPr lang="en-US" dirty="0"/>
              <a:t>Design: </a:t>
            </a:r>
            <a:r>
              <a:rPr lang="en-US" sz="2700" dirty="0"/>
              <a:t>Descriptive, cross-sectional study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38256"/>
            <a:ext cx="3566160" cy="877887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AIM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49590"/>
            <a:ext cx="3566160" cy="286651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To </a:t>
            </a:r>
            <a:r>
              <a:rPr lang="en-US" sz="2800" dirty="0"/>
              <a:t>assess the current status of access to healthy foods and food insecurity in families who participate in WIC.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38256"/>
            <a:ext cx="3566160" cy="877887"/>
          </a:xfrm>
        </p:spPr>
        <p:txBody>
          <a:bodyPr/>
          <a:lstStyle/>
          <a:p>
            <a:r>
              <a:rPr lang="en-US" b="1" dirty="0" smtClean="0">
                <a:solidFill>
                  <a:srgbClr val="465E9C"/>
                </a:solidFill>
              </a:rPr>
              <a:t>DATA COLLECTION</a:t>
            </a:r>
            <a:endParaRPr lang="en-US" b="1" dirty="0">
              <a:solidFill>
                <a:srgbClr val="465E9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116270"/>
            <a:ext cx="3566160" cy="3211046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Key Informant Interviews were conducted at 3 WIC clinics in Seattle-King County</a:t>
            </a:r>
            <a:r>
              <a:rPr lang="en-US" sz="3100" dirty="0" smtClean="0"/>
              <a:t>.</a:t>
            </a:r>
            <a:endParaRPr lang="en-US" sz="3100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White Center Public Health Center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Highline Medical Group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High Point Medical Clinic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0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Informant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62098"/>
            <a:ext cx="7610476" cy="3922024"/>
          </a:xfrm>
        </p:spPr>
        <p:txBody>
          <a:bodyPr>
            <a:normAutofit/>
          </a:bodyPr>
          <a:lstStyle/>
          <a:p>
            <a:r>
              <a:rPr lang="en-US" sz="2400" dirty="0"/>
              <a:t>Interviews were conducted between Jan 13-</a:t>
            </a:r>
            <a:r>
              <a:rPr lang="en-US" sz="2400" dirty="0" smtClean="0"/>
              <a:t>Feb 3</a:t>
            </a:r>
            <a:r>
              <a:rPr lang="en-US" sz="2400" dirty="0"/>
              <a:t>, 2011 by </a:t>
            </a:r>
            <a:r>
              <a:rPr lang="en-US" sz="2400" dirty="0" smtClean="0"/>
              <a:t>Nutritional Sciences </a:t>
            </a:r>
            <a:r>
              <a:rPr lang="en-US" sz="2400" dirty="0"/>
              <a:t>grad students from UW</a:t>
            </a:r>
          </a:p>
          <a:p>
            <a:r>
              <a:rPr lang="en-US" sz="2400" b="1" dirty="0"/>
              <a:t>Food Access and Security Survey</a:t>
            </a:r>
          </a:p>
          <a:p>
            <a:pPr lvl="1"/>
            <a:r>
              <a:rPr lang="en-US" sz="2000" dirty="0"/>
              <a:t>8Q assessing food shopping patterns, use of food assistance benefits, and access to culturally relevant foods</a:t>
            </a:r>
          </a:p>
          <a:p>
            <a:pPr lvl="1"/>
            <a:r>
              <a:rPr lang="en-US" sz="2000" dirty="0"/>
              <a:t>3Q assessing SNAP usage and access to nutritious foods</a:t>
            </a:r>
          </a:p>
          <a:p>
            <a:pPr lvl="1"/>
            <a:r>
              <a:rPr lang="en-US" sz="2000" dirty="0"/>
              <a:t>USDA Six-Item Short Form of the Food Security Survey Module</a:t>
            </a:r>
          </a:p>
          <a:p>
            <a:pPr lvl="2"/>
            <a:r>
              <a:rPr lang="en-US" sz="2000" dirty="0"/>
              <a:t>Correctly classifies 97.7% of food insecure </a:t>
            </a:r>
            <a:r>
              <a:rPr lang="en-US" sz="2000" dirty="0" smtClean="0"/>
              <a:t>households</a:t>
            </a:r>
            <a:r>
              <a:rPr lang="en-US" sz="2000" baseline="30000" dirty="0" smtClean="0"/>
              <a:t>9</a:t>
            </a:r>
          </a:p>
          <a:p>
            <a:r>
              <a:rPr lang="en-US" sz="2200" dirty="0" smtClean="0"/>
              <a:t>Incentive: enter a drawing for $25 gift card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9037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&amp; Mapping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5E9C"/>
                </a:solidFill>
              </a:rPr>
              <a:t>ANALYSIS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8"/>
            <a:ext cx="3566160" cy="3635251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sz="2000" dirty="0"/>
              <a:t>Data was </a:t>
            </a:r>
            <a:r>
              <a:rPr lang="en-US" sz="2000" dirty="0" smtClean="0"/>
              <a:t>entered </a:t>
            </a:r>
            <a:r>
              <a:rPr lang="en-US" sz="2000" dirty="0"/>
              <a:t>into a Microsoft Excel spreadsheet </a:t>
            </a:r>
            <a:r>
              <a:rPr lang="en-US" sz="2000" dirty="0" smtClean="0"/>
              <a:t>database and analyzed for:</a:t>
            </a:r>
            <a:endParaRPr lang="en-US" sz="2000" dirty="0"/>
          </a:p>
          <a:p>
            <a:pPr marL="400050"/>
            <a:r>
              <a:rPr lang="en-US" sz="2000" dirty="0"/>
              <a:t>Food-shopping </a:t>
            </a:r>
            <a:r>
              <a:rPr lang="en-US" sz="2000" dirty="0" smtClean="0"/>
              <a:t>patterns</a:t>
            </a:r>
          </a:p>
          <a:p>
            <a:pPr marL="400050"/>
            <a:r>
              <a:rPr lang="en-US" sz="2000" dirty="0" smtClean="0"/>
              <a:t>SNAP usage</a:t>
            </a:r>
            <a:endParaRPr lang="en-US" sz="2000" dirty="0"/>
          </a:p>
          <a:p>
            <a:r>
              <a:rPr lang="en-US" sz="2000" dirty="0"/>
              <a:t>Food security status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etermined </a:t>
            </a:r>
            <a:r>
              <a:rPr lang="en-US" dirty="0"/>
              <a:t>by assigning food security scale scores based on </a:t>
            </a:r>
            <a:r>
              <a:rPr lang="en-US" dirty="0" smtClean="0"/>
              <a:t>the USDA </a:t>
            </a:r>
            <a:r>
              <a:rPr lang="en-US" dirty="0"/>
              <a:t>six-item Food Security </a:t>
            </a:r>
            <a:r>
              <a:rPr lang="en-US" dirty="0" smtClean="0"/>
              <a:t>Survey</a:t>
            </a:r>
            <a:r>
              <a:rPr lang="en-US" baseline="30000" dirty="0"/>
              <a:t>9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5E9C"/>
                </a:solidFill>
              </a:rPr>
              <a:t>MAPPING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63525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1"/>
              </a:buClr>
            </a:pPr>
            <a:r>
              <a:rPr lang="en-US" sz="2000" dirty="0"/>
              <a:t>Participants provided information regarding the location of </a:t>
            </a:r>
            <a:r>
              <a:rPr lang="en-US" sz="2000" dirty="0" smtClean="0"/>
              <a:t>the </a:t>
            </a:r>
            <a:r>
              <a:rPr lang="en-US" sz="2000" dirty="0"/>
              <a:t>main </a:t>
            </a:r>
            <a:r>
              <a:rPr lang="en-US" sz="2000" dirty="0" smtClean="0"/>
              <a:t>store where their household purchases food</a:t>
            </a:r>
            <a:endParaRPr lang="en-US" sz="2000" dirty="0"/>
          </a:p>
          <a:p>
            <a:r>
              <a:rPr lang="en-US" sz="2000" dirty="0"/>
              <a:t>Information was combined with data from WA State Geospatial Data Archive and the WA State Department of Health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0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Healthy Food Access in WIC Households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3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/>
              <a:t>Characteristics of WIC survey participants (n=92) by clinic </a:t>
            </a:r>
            <a:r>
              <a:rPr lang="en-US" sz="2800" b="1" dirty="0" smtClean="0"/>
              <a:t> site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1646" y="4360357"/>
            <a:ext cx="2023253" cy="21507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Food</a:t>
            </a:r>
            <a:r>
              <a:rPr lang="en-US" dirty="0"/>
              <a:t>-insecure households include those with </a:t>
            </a:r>
            <a:r>
              <a:rPr lang="en-US" i="1" dirty="0"/>
              <a:t>low food security </a:t>
            </a:r>
            <a:r>
              <a:rPr lang="en-US" dirty="0"/>
              <a:t>and </a:t>
            </a:r>
            <a:r>
              <a:rPr lang="en-US" i="1" dirty="0"/>
              <a:t>very low food security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36189"/>
              </p:ext>
            </p:extLst>
          </p:nvPr>
        </p:nvGraphicFramePr>
        <p:xfrm>
          <a:off x="1798804" y="1216217"/>
          <a:ext cx="4290820" cy="562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410"/>
                <a:gridCol w="2145410"/>
              </a:tblGrid>
              <a:tr h="37531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WIC Clinic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0" baseline="0" dirty="0" smtClean="0"/>
                        <a:t>(%)</a:t>
                      </a:r>
                      <a:endParaRPr lang="en-US" sz="1800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225425" indent="0">
                        <a:tabLst>
                          <a:tab pos="225425" algn="l"/>
                        </a:tabLst>
                      </a:pPr>
                      <a:r>
                        <a:rPr lang="en-US" sz="1800" dirty="0" smtClean="0"/>
                        <a:t>White Center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60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(65%)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225425" indent="0">
                        <a:tabLst>
                          <a:tab pos="225425" algn="l"/>
                        </a:tabLst>
                      </a:pPr>
                      <a:r>
                        <a:rPr lang="en-US" sz="1800" dirty="0" smtClean="0"/>
                        <a:t>High Point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20</a:t>
                      </a:r>
                      <a:r>
                        <a:rPr lang="en-US" sz="1800" dirty="0" smtClean="0"/>
                        <a:t> (22%) 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225425" indent="0">
                        <a:tabLst>
                          <a:tab pos="225425" algn="l"/>
                        </a:tabLst>
                      </a:pPr>
                      <a:r>
                        <a:rPr lang="en-US" sz="1800" dirty="0" smtClean="0"/>
                        <a:t>Highline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12</a:t>
                      </a:r>
                      <a:r>
                        <a:rPr lang="en-US" sz="1800" dirty="0" smtClean="0"/>
                        <a:t> (13%)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225425" indent="0">
                        <a:tabLst>
                          <a:tab pos="225425" algn="l"/>
                        </a:tabLst>
                      </a:pPr>
                      <a:r>
                        <a:rPr lang="en-US" sz="1800" i="1" dirty="0" smtClean="0"/>
                        <a:t>Total</a:t>
                      </a:r>
                      <a:endParaRPr lang="en-US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92</a:t>
                      </a:r>
                      <a:r>
                        <a:rPr lang="en-US" sz="1800" i="1" dirty="0" smtClean="0"/>
                        <a:t> (100%)</a:t>
                      </a:r>
                      <a:endParaRPr lang="en-US" sz="18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0" indent="0">
                        <a:tabLst>
                          <a:tab pos="52388" algn="l"/>
                        </a:tabLst>
                      </a:pPr>
                      <a:r>
                        <a:rPr lang="en-US" sz="1800" b="1" baseline="0" dirty="0" smtClean="0"/>
                        <a:t>SNAP usage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225425" indent="0">
                        <a:tabLst>
                          <a:tab pos="52388" algn="l"/>
                        </a:tabLst>
                      </a:pPr>
                      <a:r>
                        <a:rPr lang="en-US" sz="1800" dirty="0" smtClean="0"/>
                        <a:t>White Center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43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2254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388" algn="l"/>
                        </a:tabLst>
                        <a:defRPr/>
                      </a:pPr>
                      <a:r>
                        <a:rPr lang="en-US" sz="1800" dirty="0" smtClean="0"/>
                        <a:t>High Point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2254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388" algn="l"/>
                        </a:tabLst>
                        <a:defRPr/>
                      </a:pPr>
                      <a:r>
                        <a:rPr lang="en-US" sz="1800" dirty="0" smtClean="0"/>
                        <a:t>Highline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225425" indent="0">
                        <a:tabLst>
                          <a:tab pos="52388" algn="l"/>
                        </a:tabLst>
                      </a:pPr>
                      <a:r>
                        <a:rPr lang="en-US" sz="1800" i="1" dirty="0" smtClean="0"/>
                        <a:t>Total , </a:t>
                      </a:r>
                      <a:r>
                        <a:rPr lang="en-US" sz="1800" b="1" i="1" dirty="0" smtClean="0"/>
                        <a:t>n, </a:t>
                      </a:r>
                      <a:r>
                        <a:rPr lang="en-US" sz="1800" b="0" i="1" dirty="0" smtClean="0"/>
                        <a:t>(%)</a:t>
                      </a:r>
                      <a:endParaRPr lang="en-US" sz="18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64</a:t>
                      </a:r>
                      <a:r>
                        <a:rPr lang="en-US" sz="1800" i="1" dirty="0" smtClean="0"/>
                        <a:t> (70%)</a:t>
                      </a:r>
                      <a:endParaRPr lang="en-US" sz="18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0" indent="0">
                        <a:tabLst>
                          <a:tab pos="52388" algn="l"/>
                        </a:tabLst>
                      </a:pPr>
                      <a:r>
                        <a:rPr lang="en-US" sz="1800" b="1" dirty="0" smtClean="0"/>
                        <a:t>Food Insecure*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225425" indent="0">
                        <a:tabLst>
                          <a:tab pos="52388" algn="l"/>
                        </a:tabLst>
                      </a:pPr>
                      <a:r>
                        <a:rPr lang="en-US" sz="1800" dirty="0" smtClean="0"/>
                        <a:t>White Center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225425" indent="0">
                        <a:tabLst>
                          <a:tab pos="52388" algn="l"/>
                        </a:tabLst>
                      </a:pPr>
                      <a:r>
                        <a:rPr lang="en-US" sz="1800" dirty="0" smtClean="0"/>
                        <a:t>High Point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225425" indent="0">
                        <a:tabLst>
                          <a:tab pos="52388" algn="l"/>
                        </a:tabLst>
                      </a:pPr>
                      <a:r>
                        <a:rPr lang="en-US" sz="1800" dirty="0" smtClean="0"/>
                        <a:t>Highline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0">
                <a:tc>
                  <a:txBody>
                    <a:bodyPr/>
                    <a:lstStyle/>
                    <a:p>
                      <a:pPr marL="225425" indent="0">
                        <a:tabLst>
                          <a:tab pos="52388" algn="l"/>
                        </a:tabLst>
                      </a:pPr>
                      <a:r>
                        <a:rPr lang="en-US" sz="1800" i="1" dirty="0" smtClean="0"/>
                        <a:t>Total, </a:t>
                      </a:r>
                      <a:r>
                        <a:rPr lang="en-US" sz="1800" b="1" i="1" dirty="0" smtClean="0"/>
                        <a:t>n, </a:t>
                      </a:r>
                      <a:r>
                        <a:rPr lang="en-US" sz="1800" b="0" i="1" dirty="0" smtClean="0"/>
                        <a:t>(%)</a:t>
                      </a:r>
                      <a:endParaRPr lang="en-US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47 </a:t>
                      </a:r>
                      <a:r>
                        <a:rPr lang="en-US" sz="1800" i="1" dirty="0" smtClean="0"/>
                        <a:t>(51%)</a:t>
                      </a:r>
                      <a:endParaRPr lang="en-US" sz="18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30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1350"/>
            <a:ext cx="8915400" cy="1074595"/>
          </a:xfrm>
        </p:spPr>
        <p:txBody>
          <a:bodyPr>
            <a:normAutofit/>
          </a:bodyPr>
          <a:lstStyle/>
          <a:p>
            <a:r>
              <a:rPr lang="en-US" sz="2800" b="1" dirty="0"/>
              <a:t>Food Insecurity* and SNAP access of WIC participants</a:t>
            </a:r>
            <a:endParaRPr lang="en-US" sz="2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*Food</a:t>
            </a:r>
            <a:r>
              <a:rPr lang="en-US" dirty="0"/>
              <a:t>-insecure households include those with </a:t>
            </a:r>
            <a:r>
              <a:rPr lang="en-US" i="1" dirty="0"/>
              <a:t>low food security </a:t>
            </a:r>
            <a:r>
              <a:rPr lang="en-US" dirty="0"/>
              <a:t>and </a:t>
            </a:r>
            <a:r>
              <a:rPr lang="en-US" i="1" dirty="0"/>
              <a:t>very low food security</a:t>
            </a:r>
            <a:endParaRPr lang="en-US" dirty="0"/>
          </a:p>
          <a:p>
            <a:endParaRPr lang="en-US" dirty="0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10" y="1539458"/>
            <a:ext cx="4207257" cy="4138284"/>
          </a:xfrm>
          <a:prstGeom prst="rect">
            <a:avLst/>
          </a:prstGeom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21896225"/>
              </p:ext>
            </p:extLst>
          </p:nvPr>
        </p:nvGraphicFramePr>
        <p:xfrm>
          <a:off x="4814084" y="1385997"/>
          <a:ext cx="3810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ction Button: Return 5">
            <a:hlinkClick r:id="rId5" action="ppaction://hlinksldjump"/>
          </p:cNvPr>
          <p:cNvSpPr/>
          <p:nvPr/>
        </p:nvSpPr>
        <p:spPr>
          <a:xfrm>
            <a:off x="8732520" y="6420102"/>
            <a:ext cx="411480" cy="437898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8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7652"/>
            <a:ext cx="8915400" cy="1231355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“Main store” where respondents (n=92) reported their household purchases </a:t>
            </a:r>
            <a:r>
              <a:rPr lang="en-US" sz="3100" b="1" dirty="0" smtClean="0"/>
              <a:t>food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*Ethnic</a:t>
            </a:r>
            <a:r>
              <a:rPr lang="en-US" b="1" dirty="0"/>
              <a:t>: </a:t>
            </a:r>
            <a:r>
              <a:rPr lang="en-US" dirty="0"/>
              <a:t>Bombay-Fiji Bazaar, Castillo, </a:t>
            </a:r>
            <a:r>
              <a:rPr lang="en-US" dirty="0" err="1"/>
              <a:t>Towfiq</a:t>
            </a:r>
            <a:r>
              <a:rPr lang="en-US" dirty="0"/>
              <a:t> </a:t>
            </a:r>
            <a:r>
              <a:rPr lang="en-US" dirty="0" err="1"/>
              <a:t>Halla</a:t>
            </a:r>
            <a:r>
              <a:rPr lang="en-US" dirty="0"/>
              <a:t> Meat &amp; Deli, Viet </a:t>
            </a:r>
            <a:r>
              <a:rPr lang="en-US" dirty="0" err="1"/>
              <a:t>Wah</a:t>
            </a:r>
            <a:endParaRPr lang="en-US" dirty="0"/>
          </a:p>
          <a:p>
            <a:r>
              <a:rPr lang="en-US" b="1" dirty="0" smtClean="0"/>
              <a:t>Other </a:t>
            </a:r>
            <a:r>
              <a:rPr lang="en-US" b="1" dirty="0"/>
              <a:t>retailers: </a:t>
            </a:r>
            <a:r>
              <a:rPr lang="en-US" dirty="0"/>
              <a:t>Red Apple, Cash &amp; Carry</a:t>
            </a:r>
          </a:p>
          <a:p>
            <a:endParaRPr lang="en-US" b="1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88176370"/>
              </p:ext>
            </p:extLst>
          </p:nvPr>
        </p:nvGraphicFramePr>
        <p:xfrm>
          <a:off x="228600" y="1037898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ction Button: Return 5">
            <a:hlinkClick r:id="rId4" action="ppaction://hlinksldjump"/>
          </p:cNvPr>
          <p:cNvSpPr/>
          <p:nvPr/>
        </p:nvSpPr>
        <p:spPr>
          <a:xfrm>
            <a:off x="8732520" y="6420102"/>
            <a:ext cx="411480" cy="437898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3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ritta\AppData\Local\Temp\WI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609" y="0"/>
            <a:ext cx="563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4497" y="1873011"/>
            <a:ext cx="2522482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Locations of the “Main </a:t>
            </a:r>
            <a:r>
              <a:rPr lang="en-US" sz="2400" b="1" dirty="0">
                <a:solidFill>
                  <a:schemeClr val="tx2"/>
                </a:solidFill>
              </a:rPr>
              <a:t>store” where respondents (n=92) reported their household purchases food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93" y="1546081"/>
            <a:ext cx="127635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695825" y="2305050"/>
            <a:ext cx="2612970" cy="12226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3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410"/>
            <a:ext cx="8915400" cy="914400"/>
          </a:xfrm>
        </p:spPr>
        <p:txBody>
          <a:bodyPr>
            <a:noAutofit/>
          </a:bodyPr>
          <a:lstStyle/>
          <a:p>
            <a:r>
              <a:rPr lang="en-US" sz="2800" b="1" dirty="0"/>
              <a:t>“Other” grocery stores where participants (</a:t>
            </a:r>
            <a:r>
              <a:rPr lang="en-US" sz="2800" b="1" dirty="0" smtClean="0"/>
              <a:t>n=92) </a:t>
            </a:r>
            <a:r>
              <a:rPr lang="en-US" sz="2800" b="1" dirty="0"/>
              <a:t>reported they purchase </a:t>
            </a:r>
            <a:r>
              <a:rPr lang="en-US" sz="2800" b="1" dirty="0" smtClean="0"/>
              <a:t>food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964998"/>
            <a:ext cx="9143999" cy="893002"/>
          </a:xfrm>
        </p:spPr>
        <p:txBody>
          <a:bodyPr>
            <a:noAutofit/>
          </a:bodyPr>
          <a:lstStyle/>
          <a:p>
            <a:r>
              <a:rPr lang="en-US" sz="1100" b="1" dirty="0"/>
              <a:t>*Other large retailers: </a:t>
            </a:r>
            <a:r>
              <a:rPr lang="en-US" sz="1100" dirty="0"/>
              <a:t>Trader Joes, Walgreens, Central Market, Red Apple, Seafood City, Sam’s Club, Target, Thriftway, Whole Foods</a:t>
            </a:r>
            <a:r>
              <a:rPr lang="en-US" sz="1100" b="1" dirty="0"/>
              <a:t> </a:t>
            </a:r>
          </a:p>
          <a:p>
            <a:r>
              <a:rPr lang="en-US" sz="1100" b="1" dirty="0"/>
              <a:t>*Other small retailers: </a:t>
            </a:r>
            <a:r>
              <a:rPr lang="en-US" sz="1100" dirty="0" err="1"/>
              <a:t>Saars</a:t>
            </a:r>
            <a:r>
              <a:rPr lang="en-US" sz="1100" dirty="0"/>
              <a:t>, Tukwila Trading Co., Grocery Outlet, Larry in Tukwila, Sarah’s Market, Melina Market, High Point Mini Mart, Lam Seafood, Burney&amp; Boys</a:t>
            </a:r>
          </a:p>
          <a:p>
            <a:r>
              <a:rPr lang="en-US" sz="1100" b="1" dirty="0"/>
              <a:t>*Ethnic: </a:t>
            </a:r>
            <a:r>
              <a:rPr lang="en-US" sz="1100" dirty="0"/>
              <a:t>Viet </a:t>
            </a:r>
            <a:r>
              <a:rPr lang="en-US" sz="1100" dirty="0" err="1"/>
              <a:t>Wah</a:t>
            </a:r>
            <a:r>
              <a:rPr lang="en-US" sz="1100" dirty="0"/>
              <a:t>, Cambodian-Inco  store, Asian supermarket, </a:t>
            </a:r>
            <a:r>
              <a:rPr lang="en-US" sz="1100" dirty="0" err="1"/>
              <a:t>Somalian</a:t>
            </a:r>
            <a:r>
              <a:rPr lang="en-US" sz="1100" dirty="0"/>
              <a:t> store, Africana store, </a:t>
            </a:r>
            <a:r>
              <a:rPr lang="en-US" sz="1100" dirty="0" err="1"/>
              <a:t>Hing</a:t>
            </a:r>
            <a:r>
              <a:rPr lang="en-US" sz="1100" dirty="0"/>
              <a:t> Long, </a:t>
            </a:r>
            <a:r>
              <a:rPr lang="en-US" sz="1100" dirty="0" err="1"/>
              <a:t>Marwa</a:t>
            </a:r>
            <a:r>
              <a:rPr lang="en-US" sz="1100" dirty="0"/>
              <a:t>, Castillo, 99 Ranch Market</a:t>
            </a:r>
            <a:endParaRPr lang="en-US" sz="1100" b="1" dirty="0"/>
          </a:p>
          <a:p>
            <a:r>
              <a:rPr lang="en-US" sz="1100" dirty="0"/>
              <a:t> </a:t>
            </a:r>
          </a:p>
          <a:p>
            <a:endParaRPr lang="en-US" sz="11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05636786"/>
              </p:ext>
            </p:extLst>
          </p:nvPr>
        </p:nvGraphicFramePr>
        <p:xfrm>
          <a:off x="304800" y="953810"/>
          <a:ext cx="86106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796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&amp;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dirty="0" smtClean="0"/>
              <a:t>Healthy Food Access in WIC Households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9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598"/>
            <a:ext cx="8913813" cy="1126955"/>
          </a:xfrm>
        </p:spPr>
        <p:txBody>
          <a:bodyPr>
            <a:noAutofit/>
          </a:bodyPr>
          <a:lstStyle/>
          <a:p>
            <a:r>
              <a:rPr lang="en-US" sz="2800" b="1" dirty="0"/>
              <a:t>Grocery stores where participants (n=84) reported they redeem some of their WIC checks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34764448"/>
              </p:ext>
            </p:extLst>
          </p:nvPr>
        </p:nvGraphicFramePr>
        <p:xfrm>
          <a:off x="1463233" y="1564118"/>
          <a:ext cx="5923631" cy="380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739304" y="5622587"/>
            <a:ext cx="7843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*Other: </a:t>
            </a:r>
            <a:r>
              <a:rPr lang="en-US" dirty="0"/>
              <a:t>Burney &amp; Boys, Target, </a:t>
            </a:r>
            <a:r>
              <a:rPr lang="en-US" dirty="0" err="1"/>
              <a:t>Saars</a:t>
            </a:r>
            <a:r>
              <a:rPr lang="en-US" dirty="0"/>
              <a:t>, Tukwila Trading Co., Thriftway, Sarah's Market, Walgreens, Central Market, </a:t>
            </a:r>
            <a:r>
              <a:rPr lang="en-US" dirty="0" err="1"/>
              <a:t>WinCo</a:t>
            </a:r>
            <a:r>
              <a:rPr lang="en-US" dirty="0"/>
              <a:t>, </a:t>
            </a:r>
            <a:r>
              <a:rPr lang="en-US" dirty="0" err="1"/>
              <a:t>Towfiq</a:t>
            </a:r>
            <a:r>
              <a:rPr lang="en-US" dirty="0"/>
              <a:t>, </a:t>
            </a:r>
            <a:r>
              <a:rPr lang="en-US" dirty="0" err="1"/>
              <a:t>Walmart</a:t>
            </a:r>
            <a:r>
              <a:rPr lang="en-US" dirty="0"/>
              <a:t>, </a:t>
            </a:r>
            <a:r>
              <a:rPr lang="en-US" dirty="0" err="1"/>
              <a:t>Marwa</a:t>
            </a:r>
            <a:r>
              <a:rPr lang="en-US" dirty="0"/>
              <a:t>, </a:t>
            </a:r>
            <a:r>
              <a:rPr lang="en-US" dirty="0" err="1"/>
              <a:t>Somalian</a:t>
            </a:r>
            <a:r>
              <a:rPr lang="en-US" dirty="0"/>
              <a:t> Store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Action Button: Return 5">
            <a:hlinkClick r:id="rId4" action="ppaction://hlinksldjump"/>
          </p:cNvPr>
          <p:cNvSpPr/>
          <p:nvPr/>
        </p:nvSpPr>
        <p:spPr>
          <a:xfrm>
            <a:off x="8732520" y="6420102"/>
            <a:ext cx="411480" cy="437898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7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275"/>
            <a:ext cx="8915400" cy="1334686"/>
          </a:xfrm>
        </p:spPr>
        <p:txBody>
          <a:bodyPr>
            <a:noAutofit/>
          </a:bodyPr>
          <a:lstStyle/>
          <a:p>
            <a:r>
              <a:rPr lang="en-US" sz="2800" b="1" dirty="0"/>
              <a:t>Participants’ (n=92) reported method of transportation to the store where they primarily purchase food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Reported methods of transportation to “other” stores was very similar.</a:t>
            </a:r>
          </a:p>
          <a:p>
            <a:r>
              <a:rPr lang="en-US" dirty="0"/>
              <a:t>Bike and taxi are excluded because they were not selected by any respondents.</a:t>
            </a:r>
          </a:p>
          <a:p>
            <a:r>
              <a:rPr lang="en-US" dirty="0"/>
              <a:t>*The “Ride with Friends” category also included family members with a car.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2489032"/>
              </p:ext>
            </p:extLst>
          </p:nvPr>
        </p:nvGraphicFramePr>
        <p:xfrm>
          <a:off x="1530364" y="1184033"/>
          <a:ext cx="6400800" cy="517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772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131"/>
            <a:ext cx="8913813" cy="1212083"/>
          </a:xfrm>
        </p:spPr>
        <p:txBody>
          <a:bodyPr>
            <a:normAutofit/>
          </a:bodyPr>
          <a:lstStyle/>
          <a:p>
            <a:r>
              <a:rPr lang="en-US" sz="2800" b="1" dirty="0"/>
              <a:t>Other sources where participants (n=92) reported they obtain food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422477"/>
              </p:ext>
            </p:extLst>
          </p:nvPr>
        </p:nvGraphicFramePr>
        <p:xfrm>
          <a:off x="323950" y="1746426"/>
          <a:ext cx="8556594" cy="460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ction Button: Return 4">
            <a:hlinkClick r:id="rId4" action="ppaction://hlinksldjump"/>
          </p:cNvPr>
          <p:cNvSpPr/>
          <p:nvPr/>
        </p:nvSpPr>
        <p:spPr>
          <a:xfrm>
            <a:off x="8732520" y="6420102"/>
            <a:ext cx="411480" cy="437898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7627"/>
            <a:ext cx="8913813" cy="1395677"/>
          </a:xfrm>
        </p:spPr>
        <p:txBody>
          <a:bodyPr>
            <a:normAutofit/>
          </a:bodyPr>
          <a:lstStyle/>
          <a:p>
            <a:r>
              <a:rPr lang="en-US" sz="2800" b="1" dirty="0"/>
              <a:t>Participants’ beliefs/attitudes on ease of finding foods that are nutritious and culturally appropriate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63055"/>
              </p:ext>
            </p:extLst>
          </p:nvPr>
        </p:nvGraphicFramePr>
        <p:xfrm>
          <a:off x="381000" y="2346435"/>
          <a:ext cx="8305800" cy="3688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5860"/>
                <a:gridCol w="2591340"/>
                <a:gridCol w="2768600"/>
              </a:tblGrid>
              <a:tr h="1627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 is </a:t>
                      </a:r>
                      <a:r>
                        <a:rPr lang="en-US" sz="2000" i="1" dirty="0" smtClean="0"/>
                        <a:t>very easy/not too hard </a:t>
                      </a:r>
                      <a:r>
                        <a:rPr lang="en-US" sz="2000" dirty="0" smtClean="0"/>
                        <a:t>to provide my</a:t>
                      </a:r>
                      <a:r>
                        <a:rPr lang="en-US" sz="2000" baseline="0" dirty="0" smtClean="0"/>
                        <a:t> family with foods that are nutritious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It is </a:t>
                      </a:r>
                      <a:r>
                        <a:rPr lang="en-US" sz="2000" i="1" dirty="0" smtClean="0"/>
                        <a:t>very easy/not too hard </a:t>
                      </a:r>
                      <a:r>
                        <a:rPr lang="en-US" sz="2000" dirty="0" smtClean="0"/>
                        <a:t>to provide my</a:t>
                      </a:r>
                      <a:r>
                        <a:rPr lang="en-US" sz="2000" baseline="0" dirty="0" smtClean="0"/>
                        <a:t> family with foods that are right for my culture or religion</a:t>
                      </a:r>
                      <a:endParaRPr lang="en-US" sz="2000" dirty="0" smtClean="0"/>
                    </a:p>
                  </a:txBody>
                  <a:tcPr/>
                </a:tc>
              </a:tr>
              <a:tr h="5152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White Center (n=60)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59</a:t>
                      </a:r>
                      <a:endParaRPr lang="en-US" sz="2400" dirty="0"/>
                    </a:p>
                  </a:txBody>
                  <a:tcPr/>
                </a:tc>
              </a:tr>
              <a:tr h="5152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 Point</a:t>
                      </a:r>
                      <a:r>
                        <a:rPr lang="en-US" sz="2400" baseline="0" dirty="0" smtClean="0"/>
                        <a:t> (n=20)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16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18</a:t>
                      </a:r>
                    </a:p>
                  </a:txBody>
                  <a:tcPr/>
                </a:tc>
              </a:tr>
              <a:tr h="5152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Highline (n=12)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9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12</a:t>
                      </a:r>
                    </a:p>
                  </a:txBody>
                  <a:tcPr/>
                </a:tc>
              </a:tr>
              <a:tr h="5152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(n=92), </a:t>
                      </a:r>
                      <a:r>
                        <a:rPr lang="en-US" sz="2400" b="1" dirty="0" smtClean="0"/>
                        <a:t>n, </a:t>
                      </a:r>
                      <a:r>
                        <a:rPr lang="en-US" sz="2400" b="0" dirty="0" smtClean="0"/>
                        <a:t>%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78 </a:t>
                      </a:r>
                      <a:r>
                        <a:rPr lang="en-US" sz="2400" dirty="0" smtClean="0"/>
                        <a:t>(85%)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89</a:t>
                      </a:r>
                      <a:r>
                        <a:rPr lang="en-US" sz="2400" b="0" baseline="0" dirty="0" smtClean="0"/>
                        <a:t> (97%)</a:t>
                      </a:r>
                      <a:endParaRPr lang="en-US" sz="2400" b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Action Button: Return 4">
            <a:hlinkClick r:id="rId3" action="ppaction://hlinksldjump"/>
          </p:cNvPr>
          <p:cNvSpPr/>
          <p:nvPr/>
        </p:nvSpPr>
        <p:spPr>
          <a:xfrm>
            <a:off x="8732520" y="6420102"/>
            <a:ext cx="411480" cy="437898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Healthy Food Access in WIC Households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5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ousehold </a:t>
            </a:r>
            <a:r>
              <a:rPr lang="en-US" dirty="0"/>
              <a:t>F</a:t>
            </a:r>
            <a:r>
              <a:rPr lang="en-US" dirty="0" smtClean="0"/>
              <a:t>ood </a:t>
            </a:r>
            <a:r>
              <a:rPr lang="en-US" dirty="0"/>
              <a:t>S</a:t>
            </a:r>
            <a:r>
              <a:rPr lang="en-US" dirty="0" smtClean="0"/>
              <a:t>ecurity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351913" y="2187828"/>
            <a:ext cx="4331847" cy="4543951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igher </a:t>
            </a:r>
            <a:r>
              <a:rPr lang="en-US" dirty="0"/>
              <a:t>rate than national average in </a:t>
            </a:r>
            <a:r>
              <a:rPr lang="en-US" dirty="0" smtClean="0"/>
              <a:t>2006-receiving WIC benefits</a:t>
            </a:r>
            <a:endParaRPr lang="en-US" dirty="0"/>
          </a:p>
          <a:p>
            <a:pPr lvl="1"/>
            <a:r>
              <a:rPr lang="en-US" dirty="0"/>
              <a:t>51% food insecure</a:t>
            </a:r>
          </a:p>
          <a:p>
            <a:pPr lvl="1"/>
            <a:r>
              <a:rPr lang="en-US" dirty="0"/>
              <a:t>29% low food security</a:t>
            </a:r>
          </a:p>
          <a:p>
            <a:pPr lvl="1"/>
            <a:r>
              <a:rPr lang="en-US" dirty="0"/>
              <a:t>22% very low food security</a:t>
            </a:r>
          </a:p>
          <a:p>
            <a:r>
              <a:rPr lang="en-US" dirty="0"/>
              <a:t>F</a:t>
            </a:r>
            <a:r>
              <a:rPr lang="en-US" dirty="0" smtClean="0"/>
              <a:t>ood </a:t>
            </a:r>
            <a:r>
              <a:rPr lang="en-US" dirty="0"/>
              <a:t>insecurity is associated with adverse health effects</a:t>
            </a:r>
          </a:p>
          <a:p>
            <a:pPr lvl="1"/>
            <a:r>
              <a:rPr lang="en-US" dirty="0"/>
              <a:t>obesity, depression, behavioral problems in children, nutrient </a:t>
            </a:r>
            <a:r>
              <a:rPr lang="en-US" dirty="0" smtClean="0"/>
              <a:t>deficiencies</a:t>
            </a:r>
            <a:r>
              <a:rPr lang="en-US" baseline="30000" dirty="0" smtClean="0"/>
              <a:t>2,10</a:t>
            </a:r>
            <a:endParaRPr lang="en-US" baseline="30000" dirty="0"/>
          </a:p>
          <a:p>
            <a:r>
              <a:rPr lang="en-US" dirty="0" smtClean="0"/>
              <a:t>Limitation and considerations: current economic downturn and selection bias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7676" r="17676"/>
          <a:stretch>
            <a:fillRect/>
          </a:stretch>
        </p:blipFill>
        <p:spPr>
          <a:xfrm>
            <a:off x="4683761" y="2315001"/>
            <a:ext cx="4029934" cy="4160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ction Button: Return 5">
            <a:hlinkClick r:id="rId4" action="ppaction://hlinksldjump"/>
          </p:cNvPr>
          <p:cNvSpPr/>
          <p:nvPr/>
        </p:nvSpPr>
        <p:spPr>
          <a:xfrm>
            <a:off x="8732520" y="6420102"/>
            <a:ext cx="411480" cy="437898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9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 Usage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65E9C"/>
                </a:solidFill>
              </a:rPr>
              <a:t>R</a:t>
            </a:r>
            <a:r>
              <a:rPr lang="en-US" dirty="0" smtClean="0">
                <a:solidFill>
                  <a:srgbClr val="465E9C"/>
                </a:solidFill>
              </a:rPr>
              <a:t>esults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20588" y="3065928"/>
            <a:ext cx="3566160" cy="35128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good portion of food insecure households are not using SNAP</a:t>
            </a:r>
          </a:p>
          <a:p>
            <a:r>
              <a:rPr lang="en-US" sz="2000" dirty="0" smtClean="0"/>
              <a:t>70% live in household with SNAP in last 12 mos.</a:t>
            </a:r>
          </a:p>
          <a:p>
            <a:r>
              <a:rPr lang="en-US" sz="2000" dirty="0" smtClean="0"/>
              <a:t>26% food insecure households did not receive SNAP in last 12 mos.</a:t>
            </a:r>
            <a:endParaRPr lang="en-US" sz="2000" dirty="0"/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onsiderations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pplication barriers</a:t>
            </a:r>
          </a:p>
          <a:p>
            <a:r>
              <a:rPr lang="en-US" dirty="0" smtClean="0"/>
              <a:t>food prices</a:t>
            </a:r>
            <a:r>
              <a:rPr lang="en-US" baseline="30000" dirty="0" smtClean="0"/>
              <a:t>12</a:t>
            </a:r>
            <a:endParaRPr lang="en-US" dirty="0" smtClean="0"/>
          </a:p>
          <a:p>
            <a:pPr lvl="1"/>
            <a:r>
              <a:rPr lang="en-US" dirty="0" smtClean="0"/>
              <a:t>11% higher in Western region</a:t>
            </a:r>
          </a:p>
          <a:p>
            <a:pPr lvl="1"/>
            <a:r>
              <a:rPr lang="en-US" dirty="0" smtClean="0"/>
              <a:t>SNAP value will purchase less than other regions</a:t>
            </a:r>
            <a:endParaRPr lang="en-US" dirty="0"/>
          </a:p>
        </p:txBody>
      </p:sp>
      <p:sp>
        <p:nvSpPr>
          <p:cNvPr id="10" name="Action Button: Return 9">
            <a:hlinkClick r:id="rId3" action="ppaction://hlinksldjump"/>
          </p:cNvPr>
          <p:cNvSpPr/>
          <p:nvPr/>
        </p:nvSpPr>
        <p:spPr>
          <a:xfrm>
            <a:off x="8732520" y="6420102"/>
            <a:ext cx="411480" cy="437898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4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rocery </a:t>
            </a:r>
            <a:r>
              <a:rPr lang="en-US" dirty="0"/>
              <a:t>S</a:t>
            </a:r>
            <a:r>
              <a:rPr lang="en-US" dirty="0" smtClean="0"/>
              <a:t>tore </a:t>
            </a:r>
            <a:r>
              <a:rPr lang="en-US" dirty="0"/>
              <a:t>U</a:t>
            </a:r>
            <a:r>
              <a:rPr lang="en-US" dirty="0" smtClean="0"/>
              <a:t>tilization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9508" y="2151543"/>
            <a:ext cx="4102339" cy="4583885"/>
          </a:xfrm>
        </p:spPr>
        <p:txBody>
          <a:bodyPr>
            <a:normAutofit/>
          </a:bodyPr>
          <a:lstStyle/>
          <a:p>
            <a:r>
              <a:rPr lang="en-US" dirty="0" smtClean="0"/>
              <a:t>Safeway is the main store for food purchases as well as WIC check use</a:t>
            </a:r>
          </a:p>
          <a:p>
            <a:pPr lvl="1"/>
            <a:r>
              <a:rPr lang="en-US" dirty="0" smtClean="0"/>
              <a:t>59% redeem some of WIC checks </a:t>
            </a:r>
            <a:r>
              <a:rPr lang="en-US" smtClean="0"/>
              <a:t>at main </a:t>
            </a:r>
            <a:r>
              <a:rPr lang="en-US" dirty="0" smtClean="0"/>
              <a:t>store</a:t>
            </a:r>
          </a:p>
          <a:p>
            <a:pPr lvl="1"/>
            <a:r>
              <a:rPr lang="en-US" dirty="0" smtClean="0"/>
              <a:t>3% ethnic grocery store was main, 5% as other</a:t>
            </a:r>
          </a:p>
          <a:p>
            <a:pPr lvl="2"/>
            <a:r>
              <a:rPr lang="en-US" dirty="0" smtClean="0"/>
              <a:t>limitation of survey</a:t>
            </a:r>
          </a:p>
          <a:p>
            <a:r>
              <a:rPr lang="en-US" dirty="0" smtClean="0"/>
              <a:t>Over 2/3 use WIC checks at Safeway or Albertsons</a:t>
            </a:r>
          </a:p>
          <a:p>
            <a:pPr lvl="1"/>
            <a:r>
              <a:rPr lang="en-US" dirty="0" smtClean="0"/>
              <a:t>41% chose to redeem WIC checks other than main store</a:t>
            </a:r>
          </a:p>
          <a:p>
            <a:pPr lvl="2"/>
            <a:r>
              <a:rPr lang="en-US" dirty="0" err="1" smtClean="0"/>
              <a:t>WinCo</a:t>
            </a:r>
            <a:r>
              <a:rPr lang="en-US" dirty="0" smtClean="0"/>
              <a:t> Foods, ethnic grocery store, Tukwila Trading Co., Costco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98126" y="2151543"/>
            <a:ext cx="4115568" cy="2092260"/>
          </a:xfrm>
        </p:spPr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/>
              <a:t>stores covered a wide geographical range</a:t>
            </a:r>
          </a:p>
          <a:p>
            <a:pPr lvl="1"/>
            <a:r>
              <a:rPr lang="en-US" dirty="0"/>
              <a:t>distance is not a determining </a:t>
            </a:r>
            <a:r>
              <a:rPr lang="en-US" dirty="0" smtClean="0"/>
              <a:t>factor</a:t>
            </a:r>
          </a:p>
          <a:p>
            <a:pPr lvl="1"/>
            <a:r>
              <a:rPr lang="en-US" dirty="0" smtClean="0"/>
              <a:t>bias in study due to language or circumstance or sample size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Action Button: Return 6">
            <a:hlinkClick r:id="rId3" action="ppaction://hlinksldjump"/>
          </p:cNvPr>
          <p:cNvSpPr/>
          <p:nvPr/>
        </p:nvSpPr>
        <p:spPr>
          <a:xfrm>
            <a:off x="8741404" y="6420102"/>
            <a:ext cx="411480" cy="437898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063" y="4243803"/>
            <a:ext cx="2259475" cy="2259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477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00200"/>
            <a:ext cx="8913813" cy="1138056"/>
          </a:xfrm>
        </p:spPr>
        <p:txBody>
          <a:bodyPr>
            <a:normAutofit fontScale="90000"/>
          </a:bodyPr>
          <a:lstStyle/>
          <a:p>
            <a:r>
              <a:rPr lang="en-US" dirty="0"/>
              <a:t>O</a:t>
            </a:r>
            <a:r>
              <a:rPr lang="en-US" dirty="0" smtClean="0"/>
              <a:t>ther sources where respondents obtain food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alphaModFix/>
          </a:blip>
          <a:srcRect t="4267" b="4267"/>
          <a:stretch>
            <a:fillRect/>
          </a:stretch>
        </p:blipFill>
        <p:spPr>
          <a:xfrm>
            <a:off x="5048208" y="2257906"/>
            <a:ext cx="3893246" cy="4019069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17600" y="2257906"/>
            <a:ext cx="4275518" cy="41621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More than 30% receive food from friends &amp; family, farmer’s market and/or food bank in past 12 mos.</a:t>
            </a:r>
          </a:p>
          <a:p>
            <a:pPr lvl="1"/>
            <a:r>
              <a:rPr lang="en-US" sz="2200" dirty="0"/>
              <a:t>r</a:t>
            </a:r>
            <a:r>
              <a:rPr lang="en-US" sz="2200" dirty="0" smtClean="0"/>
              <a:t>egional price disparities</a:t>
            </a:r>
            <a:r>
              <a:rPr lang="en-US" sz="2200" baseline="30000" dirty="0" smtClean="0"/>
              <a:t>13 </a:t>
            </a:r>
            <a:r>
              <a:rPr lang="en-US" sz="2200" dirty="0" smtClean="0"/>
              <a:t>leads to other food source needs</a:t>
            </a:r>
            <a:endParaRPr lang="en-US" sz="2200" baseline="30000" dirty="0" smtClean="0"/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ultiple forms of assistance and coalitions with WIC &amp; SNAP</a:t>
            </a:r>
          </a:p>
          <a:p>
            <a:pPr lvl="1"/>
            <a:endParaRPr lang="en-US" sz="2200" dirty="0"/>
          </a:p>
        </p:txBody>
      </p:sp>
      <p:sp>
        <p:nvSpPr>
          <p:cNvPr id="8" name="Action Button: Return 7">
            <a:hlinkClick r:id="rId4" action="ppaction://hlinksldjump"/>
          </p:cNvPr>
          <p:cNvSpPr/>
          <p:nvPr/>
        </p:nvSpPr>
        <p:spPr>
          <a:xfrm>
            <a:off x="8742991" y="6420102"/>
            <a:ext cx="411480" cy="437898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1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160" y="2218352"/>
            <a:ext cx="4442600" cy="44849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97% say it’s very easy or not too hard to provide culturally appropriate food</a:t>
            </a:r>
          </a:p>
          <a:p>
            <a:pPr lvl="1"/>
            <a:r>
              <a:rPr lang="en-US" dirty="0" smtClean="0"/>
              <a:t>language and selection bias</a:t>
            </a:r>
          </a:p>
          <a:p>
            <a:pPr lvl="1"/>
            <a:r>
              <a:rPr lang="en-US" dirty="0" smtClean="0"/>
              <a:t>contradictory to literature reviews</a:t>
            </a:r>
          </a:p>
          <a:p>
            <a:pPr lvl="2"/>
            <a:r>
              <a:rPr lang="en-US" dirty="0" smtClean="0"/>
              <a:t>existing interventions in place</a:t>
            </a:r>
          </a:p>
          <a:p>
            <a:r>
              <a:rPr lang="en-US" dirty="0" smtClean="0"/>
              <a:t>85% say it’s very easy or not too hard to provide nutritious food</a:t>
            </a:r>
          </a:p>
          <a:p>
            <a:pPr lvl="1"/>
            <a:r>
              <a:rPr lang="en-US" dirty="0" smtClean="0"/>
              <a:t>undefined, unclear</a:t>
            </a:r>
          </a:p>
          <a:p>
            <a:r>
              <a:rPr lang="en-US" dirty="0"/>
              <a:t>F</a:t>
            </a:r>
            <a:r>
              <a:rPr lang="en-US" dirty="0" smtClean="0"/>
              <a:t>armer’s </a:t>
            </a:r>
            <a:r>
              <a:rPr lang="en-US" dirty="0"/>
              <a:t>M</a:t>
            </a:r>
            <a:r>
              <a:rPr lang="en-US" dirty="0" smtClean="0"/>
              <a:t>arkets</a:t>
            </a:r>
          </a:p>
          <a:p>
            <a:pPr lvl="1"/>
            <a:r>
              <a:rPr lang="en-US" dirty="0" smtClean="0"/>
              <a:t>33% utilize this resource</a:t>
            </a:r>
          </a:p>
          <a:p>
            <a:pPr lvl="1"/>
            <a:r>
              <a:rPr lang="en-US" dirty="0" smtClean="0"/>
              <a:t>significant nutrient value for low-income</a:t>
            </a:r>
            <a:r>
              <a:rPr lang="en-US" baseline="30000" dirty="0" smtClean="0"/>
              <a:t>5,14</a:t>
            </a:r>
          </a:p>
          <a:p>
            <a:pPr lvl="1"/>
            <a:r>
              <a:rPr lang="en-US" dirty="0" smtClean="0"/>
              <a:t>culturally appropriate</a:t>
            </a:r>
            <a:r>
              <a:rPr lang="en-US" baseline="30000" dirty="0"/>
              <a:t>6</a:t>
            </a:r>
            <a:endParaRPr lang="en-US" dirty="0" smtClean="0"/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8329" r="18329"/>
          <a:stretch>
            <a:fillRect/>
          </a:stretch>
        </p:blipFill>
        <p:spPr>
          <a:xfrm>
            <a:off x="4643486" y="2218352"/>
            <a:ext cx="4070208" cy="420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Action Button: Return 4">
            <a:hlinkClick r:id="rId4" action="ppaction://hlinksldjump"/>
          </p:cNvPr>
          <p:cNvSpPr/>
          <p:nvPr/>
        </p:nvSpPr>
        <p:spPr>
          <a:xfrm>
            <a:off x="8783781" y="6420102"/>
            <a:ext cx="411480" cy="437898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5574"/>
            <a:ext cx="8913813" cy="1242682"/>
          </a:xfrm>
        </p:spPr>
        <p:txBody>
          <a:bodyPr>
            <a:norm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eported ease or difficulty in providing nutritious &amp; culturally appropriate food for their families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760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5E9C"/>
                </a:solidFill>
              </a:rPr>
              <a:t>GOALS</a:t>
            </a:r>
            <a:r>
              <a:rPr lang="en-US" baseline="30000" dirty="0" smtClean="0">
                <a:solidFill>
                  <a:srgbClr val="465E9C"/>
                </a:solidFill>
              </a:rPr>
              <a:t>1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8"/>
            <a:ext cx="3566160" cy="379207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>
                <a:solidFill>
                  <a:schemeClr val="accent5"/>
                </a:solidFill>
              </a:rPr>
              <a:t>Improve access to healthy foods </a:t>
            </a:r>
            <a:r>
              <a:rPr lang="en-US" dirty="0"/>
              <a:t>in WIC families in targeted parts of south King County</a:t>
            </a:r>
          </a:p>
          <a:p>
            <a:pPr lvl="0"/>
            <a:r>
              <a:rPr lang="en-US" dirty="0"/>
              <a:t>Students will use mixed methods to </a:t>
            </a:r>
            <a:r>
              <a:rPr lang="en-US" dirty="0">
                <a:solidFill>
                  <a:srgbClr val="EB5605"/>
                </a:solidFill>
              </a:rPr>
              <a:t>assess the current status of WIC family access to healthy foods</a:t>
            </a:r>
            <a:r>
              <a:rPr lang="en-US" dirty="0"/>
              <a:t> in selected neighborhoods in south King County. </a:t>
            </a:r>
            <a:r>
              <a:rPr lang="en-US" dirty="0" smtClean="0"/>
              <a:t>Students </a:t>
            </a:r>
            <a:r>
              <a:rPr lang="en-US" dirty="0"/>
              <a:t>will use the recent report on Access to Healthy Foods in Washington State and the results of the assessment </a:t>
            </a:r>
            <a:r>
              <a:rPr lang="en-US" dirty="0">
                <a:solidFill>
                  <a:srgbClr val="EB5605"/>
                </a:solidFill>
              </a:rPr>
              <a:t>to develop recommendations for improving food access for these families</a:t>
            </a:r>
            <a:r>
              <a:rPr lang="en-US" dirty="0"/>
              <a:t>.  Project findings will be disseminated.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5E9C"/>
                </a:solidFill>
              </a:rPr>
              <a:t>OBJECTIVES</a:t>
            </a:r>
            <a:r>
              <a:rPr lang="en-US" baseline="30000" dirty="0" smtClean="0">
                <a:solidFill>
                  <a:srgbClr val="465E9C"/>
                </a:solidFill>
              </a:rPr>
              <a:t>1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68115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Assess </a:t>
            </a:r>
            <a:r>
              <a:rPr lang="en-US" dirty="0"/>
              <a:t>the financial, physical, nutritional and cultural aspects of family food access in WIC families who are served by WIC clinics in the Highpoint, North SeaTac, and White Center neighborhoods.   </a:t>
            </a:r>
          </a:p>
          <a:p>
            <a:pPr lvl="0"/>
            <a:r>
              <a:rPr lang="en-US" dirty="0" smtClean="0"/>
              <a:t>Develop </a:t>
            </a:r>
            <a:r>
              <a:rPr lang="en-US" dirty="0"/>
              <a:t>recommendations for policy changes to assure that WIC families have access to healthy foods.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imitations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902" r="890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Lucida Grande"/>
              <a:buChar char="◘"/>
            </a:pPr>
            <a:r>
              <a:rPr lang="en-US" dirty="0"/>
              <a:t>L</a:t>
            </a:r>
            <a:r>
              <a:rPr lang="en-US" dirty="0" smtClean="0"/>
              <a:t>anguage</a:t>
            </a:r>
          </a:p>
          <a:p>
            <a:r>
              <a:rPr lang="en-US" dirty="0" smtClean="0"/>
              <a:t>        </a:t>
            </a:r>
            <a:endParaRPr lang="en-US" dirty="0"/>
          </a:p>
          <a:p>
            <a:pPr marL="285750" indent="-285750">
              <a:buFont typeface="Lucida Grande"/>
              <a:buChar char="◘"/>
            </a:pPr>
            <a:r>
              <a:rPr lang="en-US" dirty="0"/>
              <a:t>B</a:t>
            </a:r>
            <a:r>
              <a:rPr lang="en-US" dirty="0" smtClean="0"/>
              <a:t>ias in owning a car</a:t>
            </a:r>
          </a:p>
          <a:p>
            <a:pPr marL="285750" indent="-285750">
              <a:buFont typeface="Lucida Grande"/>
              <a:buChar char="◘"/>
            </a:pPr>
            <a:endParaRPr lang="en-US" dirty="0"/>
          </a:p>
          <a:p>
            <a:pPr marL="285750" indent="-285750">
              <a:buFont typeface="Lucida Grande"/>
              <a:buChar char="◘"/>
            </a:pPr>
            <a:r>
              <a:rPr lang="en-US" dirty="0"/>
              <a:t>I</a:t>
            </a:r>
            <a:r>
              <a:rPr lang="en-US" dirty="0" smtClean="0"/>
              <a:t>nvestigator &amp; response bias</a:t>
            </a:r>
          </a:p>
          <a:p>
            <a:pPr marL="285750" indent="-285750">
              <a:buFont typeface="Lucida Grande"/>
              <a:buChar char="◘"/>
            </a:pPr>
            <a:endParaRPr lang="en-US" dirty="0"/>
          </a:p>
          <a:p>
            <a:pPr marL="285750" indent="-285750">
              <a:buFont typeface="Lucida Grande"/>
              <a:buChar char="◘"/>
            </a:pPr>
            <a:r>
              <a:rPr lang="en-US" dirty="0"/>
              <a:t>M</a:t>
            </a:r>
            <a:r>
              <a:rPr lang="en-US" dirty="0" smtClean="0"/>
              <a:t>ethods &amp; study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1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Healthy Food Access in WIC Households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6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Increase SNAP Usage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Lucida Grande"/>
              <a:buChar char="◘"/>
            </a:pPr>
            <a:r>
              <a:rPr lang="en-US" sz="2200" dirty="0" smtClean="0"/>
              <a:t>26% </a:t>
            </a:r>
            <a:r>
              <a:rPr lang="en-US" sz="2200" dirty="0"/>
              <a:t>of </a:t>
            </a:r>
            <a:r>
              <a:rPr lang="en-US" sz="2200" dirty="0" smtClean="0"/>
              <a:t>the food </a:t>
            </a:r>
            <a:r>
              <a:rPr lang="en-US" sz="2200" dirty="0"/>
              <a:t>insecure population surveyed are not enrolled in </a:t>
            </a:r>
            <a:r>
              <a:rPr lang="en-US" sz="2200" dirty="0" smtClean="0"/>
              <a:t>SNAP</a:t>
            </a:r>
          </a:p>
          <a:p>
            <a:pPr marL="285750" indent="-285750">
              <a:buFont typeface="Lucida Grande"/>
              <a:buChar char="◘"/>
            </a:pPr>
            <a:r>
              <a:rPr lang="en-US" sz="2200" dirty="0"/>
              <a:t>Disconnect between WIC and SNAP </a:t>
            </a:r>
            <a:r>
              <a:rPr lang="en-US" sz="2200" dirty="0" smtClean="0"/>
              <a:t>Eligibility</a:t>
            </a:r>
            <a:endParaRPr lang="en-US" sz="2200" dirty="0"/>
          </a:p>
          <a:p>
            <a:pPr marL="285750" indent="-285750">
              <a:buFont typeface="Lucida Grande"/>
              <a:buChar char="◘"/>
            </a:pPr>
            <a:r>
              <a:rPr lang="en-US" sz="2200" dirty="0"/>
              <a:t>Obstacles in the application </a:t>
            </a:r>
            <a:r>
              <a:rPr lang="en-US" sz="2200" dirty="0" smtClean="0"/>
              <a:t>process</a:t>
            </a:r>
          </a:p>
          <a:p>
            <a:pPr marL="285750" indent="-285750">
              <a:buFont typeface="Lucida Grande"/>
              <a:buChar char="◘"/>
            </a:pPr>
            <a:r>
              <a:rPr lang="en-US" sz="2200" dirty="0" smtClean="0"/>
              <a:t>Continue </a:t>
            </a:r>
            <a:r>
              <a:rPr lang="en-US" sz="2200" dirty="0"/>
              <a:t>promotion of SNAP in WIC clinics</a:t>
            </a: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63" l="0" r="100000">
                        <a14:foregroundMark x1="23786" y1="28750" x2="23786" y2="28750"/>
                        <a14:foregroundMark x1="20631" y1="49063" x2="20631" y2="49063"/>
                        <a14:foregroundMark x1="14806" y1="60000" x2="14806" y2="60000"/>
                        <a14:foregroundMark x1="8495" y1="59062" x2="8495" y2="59062"/>
                        <a14:foregroundMark x1="19417" y1="77188" x2="19417" y2="77188"/>
                        <a14:foregroundMark x1="14078" y1="86250" x2="14078" y2="86250"/>
                        <a14:foregroundMark x1="10437" y1="83438" x2="10437" y2="83438"/>
                        <a14:foregroundMark x1="10922" y1="76250" x2="10922" y2="76250"/>
                        <a14:foregroundMark x1="11165" y1="68750" x2="11165" y2="68750"/>
                        <a14:foregroundMark x1="8010" y1="63125" x2="8010" y2="63125"/>
                        <a14:foregroundMark x1="2184" y1="59688" x2="2184" y2="59688"/>
                        <a14:foregroundMark x1="4612" y1="51563" x2="4612" y2="51563"/>
                        <a14:foregroundMark x1="10437" y1="47500" x2="10437" y2="47500"/>
                        <a14:foregroundMark x1="18689" y1="24063" x2="18689" y2="24063"/>
                        <a14:foregroundMark x1="73786" y1="37188" x2="73786" y2="37188"/>
                        <a14:foregroundMark x1="74515" y1="46563" x2="74515" y2="46563"/>
                        <a14:foregroundMark x1="83252" y1="57188" x2="83252" y2="57188"/>
                        <a14:foregroundMark x1="86650" y1="68125" x2="86650" y2="68125"/>
                        <a14:foregroundMark x1="86650" y1="83438" x2="86650" y2="83438"/>
                        <a14:foregroundMark x1="87864" y1="92500" x2="87864" y2="92500"/>
                        <a14:foregroundMark x1="87864" y1="96563" x2="87864" y2="96563"/>
                        <a14:foregroundMark x1="76456" y1="50938" x2="79612" y2="63125"/>
                        <a14:foregroundMark x1="76456" y1="31875" x2="76456" y2="31875"/>
                        <a14:foregroundMark x1="84466" y1="32813" x2="84466" y2="32813"/>
                        <a14:foregroundMark x1="92718" y1="32813" x2="92718" y2="32813"/>
                        <a14:foregroundMark x1="95388" y1="32188" x2="95388" y2="32188"/>
                        <a14:foregroundMark x1="97087" y1="23125" x2="97087" y2="23125"/>
                        <a14:foregroundMark x1="92961" y1="18125" x2="92961" y2="18125"/>
                        <a14:foregroundMark x1="83495" y1="17188" x2="83495" y2="17188"/>
                        <a14:foregroundMark x1="75243" y1="17500" x2="75243" y2="17500"/>
                        <a14:foregroundMark x1="66262" y1="17500" x2="66262" y2="17500"/>
                        <a14:foregroundMark x1="57767" y1="17188" x2="57767" y2="17188"/>
                        <a14:foregroundMark x1="48544" y1="16563" x2="48544" y2="16563"/>
                        <a14:foregroundMark x1="38835" y1="16563" x2="38835" y2="16563"/>
                        <a14:foregroundMark x1="33738" y1="17500" x2="33738" y2="17500"/>
                        <a14:foregroundMark x1="27427" y1="17500" x2="27427" y2="17500"/>
                      </a14:backgroundRemoval>
                    </a14:imgEffect>
                  </a14:imgLayer>
                </a14:imgProps>
              </a:ext>
            </a:extLst>
          </a:blip>
          <a:srcRect t="1879" b="1879"/>
          <a:stretch>
            <a:fillRect/>
          </a:stretch>
        </p:blipFill>
        <p:spPr/>
      </p:pic>
      <p:pic>
        <p:nvPicPr>
          <p:cNvPr id="6" name="Picture 2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r="1268"/>
          <a:stretch/>
        </p:blipFill>
        <p:spPr bwMode="auto">
          <a:xfrm>
            <a:off x="1274987" y="1720487"/>
            <a:ext cx="3506966" cy="239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45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6" b="-8616"/>
          <a:stretch/>
        </p:blipFill>
        <p:spPr bwMode="auto">
          <a:xfrm>
            <a:off x="4777875" y="4614479"/>
            <a:ext cx="2578394" cy="19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027" b="-36027"/>
          <a:stretch>
            <a:fillRect/>
          </a:stretch>
        </p:blipFill>
        <p:spPr bwMode="auto">
          <a:xfrm>
            <a:off x="6067072" y="2288621"/>
            <a:ext cx="1706025" cy="1761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Increase Communication </a:t>
            </a:r>
            <a:r>
              <a:rPr lang="en-US" sz="3200" dirty="0"/>
              <a:t>Between </a:t>
            </a:r>
            <a:br>
              <a:rPr lang="en-US" sz="3200" dirty="0"/>
            </a:br>
            <a:r>
              <a:rPr lang="en-US" sz="3200" dirty="0"/>
              <a:t>WIC and WIC Approved Stores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80074" y="2210867"/>
            <a:ext cx="4103686" cy="4515814"/>
          </a:xfrm>
        </p:spPr>
        <p:txBody>
          <a:bodyPr>
            <a:normAutofit/>
          </a:bodyPr>
          <a:lstStyle/>
          <a:p>
            <a:pPr marL="285750" indent="-285750">
              <a:buFont typeface="Lucida Grande"/>
              <a:buChar char="◘"/>
            </a:pPr>
            <a:r>
              <a:rPr lang="en-US" sz="2400" dirty="0" smtClean="0"/>
              <a:t>Promote availability of WIC authorized foods</a:t>
            </a:r>
          </a:p>
          <a:p>
            <a:pPr marL="628650" lvl="1" indent="-285750">
              <a:buFont typeface="Lucida Grande"/>
              <a:buChar char="◘"/>
            </a:pPr>
            <a:r>
              <a:rPr lang="en-US" sz="2400" dirty="0" smtClean="0"/>
              <a:t>WIC </a:t>
            </a:r>
            <a:r>
              <a:rPr lang="en-US" sz="2400" dirty="0"/>
              <a:t>approved </a:t>
            </a:r>
            <a:r>
              <a:rPr lang="en-US" sz="2400" dirty="0" smtClean="0"/>
              <a:t>stores directory</a:t>
            </a:r>
          </a:p>
          <a:p>
            <a:pPr marL="628650" lvl="1" indent="-285750">
              <a:buFont typeface="Lucida Grande"/>
              <a:buChar char="◘"/>
            </a:pPr>
            <a:r>
              <a:rPr lang="en-US" sz="2400" dirty="0"/>
              <a:t>s</a:t>
            </a:r>
            <a:r>
              <a:rPr lang="en-US" sz="2400" dirty="0" smtClean="0"/>
              <a:t>helf </a:t>
            </a:r>
            <a:r>
              <a:rPr lang="en-US" sz="2400" dirty="0"/>
              <a:t>labels</a:t>
            </a:r>
          </a:p>
          <a:p>
            <a:pPr marL="285750" indent="-285750">
              <a:buFont typeface="Lucida Grande"/>
              <a:buChar char="◘"/>
            </a:pPr>
            <a:r>
              <a:rPr lang="en-US" sz="2400" dirty="0" smtClean="0"/>
              <a:t>Events aimed at WIC clients</a:t>
            </a:r>
          </a:p>
          <a:p>
            <a:pPr marL="628650" lvl="1" indent="-285750">
              <a:buFont typeface="Lucida Grande"/>
              <a:buChar char="◘"/>
            </a:pPr>
            <a:r>
              <a:rPr lang="en-US" sz="2400" dirty="0"/>
              <a:t>c</a:t>
            </a:r>
            <a:r>
              <a:rPr lang="en-US" sz="2400" dirty="0" smtClean="0"/>
              <a:t>ooking seminars</a:t>
            </a:r>
          </a:p>
          <a:p>
            <a:pPr marL="628650" lvl="1" indent="-285750">
              <a:buFont typeface="Lucida Grande"/>
              <a:buChar char="◘"/>
            </a:pPr>
            <a:r>
              <a:rPr lang="en-US" sz="2400" dirty="0"/>
              <a:t>s</a:t>
            </a:r>
            <a:r>
              <a:rPr lang="en-US" sz="2400" dirty="0" smtClean="0"/>
              <a:t>tore tours</a:t>
            </a:r>
            <a:endParaRPr lang="en-US" sz="2400" dirty="0"/>
          </a:p>
          <a:p>
            <a:pPr marL="285750" indent="-285750">
              <a:buFont typeface="Lucida Grande"/>
              <a:buChar char="◘"/>
            </a:pPr>
            <a:r>
              <a:rPr lang="en-US" sz="2400" dirty="0"/>
              <a:t>Beneficial to both parties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405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79422"/>
            <a:ext cx="8915400" cy="877824"/>
          </a:xfrm>
        </p:spPr>
        <p:txBody>
          <a:bodyPr>
            <a:normAutofit/>
          </a:bodyPr>
          <a:lstStyle/>
          <a:p>
            <a:r>
              <a:rPr lang="en-US" sz="3600" dirty="0"/>
              <a:t>Pair Up With Food Banks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7247"/>
            <a:ext cx="8001000" cy="220075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Lucida Grande"/>
              <a:buChar char="◘"/>
            </a:pPr>
            <a:r>
              <a:rPr lang="en-US" sz="2400" dirty="0" smtClean="0"/>
              <a:t>33% </a:t>
            </a:r>
            <a:r>
              <a:rPr lang="en-US" sz="2400" dirty="0"/>
              <a:t>of those surveyed had received food from a food </a:t>
            </a:r>
            <a:r>
              <a:rPr lang="en-US" sz="2400" dirty="0" smtClean="0"/>
              <a:t>bank</a:t>
            </a:r>
          </a:p>
          <a:p>
            <a:pPr marL="285750" indent="-285750">
              <a:buFont typeface="Lucida Grande"/>
              <a:buChar char="◘"/>
            </a:pPr>
            <a:r>
              <a:rPr lang="en-US" sz="2400" dirty="0"/>
              <a:t>White Center WIC </a:t>
            </a:r>
            <a:r>
              <a:rPr lang="en-US" sz="2400" dirty="0" smtClean="0"/>
              <a:t>Clinic</a:t>
            </a:r>
          </a:p>
          <a:p>
            <a:pPr marL="285750" indent="-285750">
              <a:buFont typeface="Lucida Grande"/>
              <a:buChar char="◘"/>
            </a:pPr>
            <a:r>
              <a:rPr lang="en-US" sz="2400" dirty="0" smtClean="0"/>
              <a:t>75% of the 33% were White Center WIC clients</a:t>
            </a:r>
            <a:endParaRPr lang="en-US" sz="2400" dirty="0"/>
          </a:p>
          <a:p>
            <a:pPr marL="285750" indent="-285750">
              <a:buFont typeface="Lucida Grande"/>
              <a:buChar char="◘"/>
            </a:pPr>
            <a:r>
              <a:rPr lang="en-US" sz="2400" dirty="0" smtClean="0"/>
              <a:t>Convenience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r="3112"/>
          <a:stretch/>
        </p:blipFill>
        <p:spPr bwMode="auto">
          <a:xfrm>
            <a:off x="927100" y="782712"/>
            <a:ext cx="3986784" cy="298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05" r="-34305"/>
          <a:stretch>
            <a:fillRect/>
          </a:stretch>
        </p:blipFill>
        <p:spPr bwMode="auto">
          <a:xfrm>
            <a:off x="4913884" y="782712"/>
            <a:ext cx="3725457" cy="278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79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Access To Healthy Foods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Lucida Grande"/>
              <a:buChar char="◘"/>
            </a:pPr>
            <a:r>
              <a:rPr lang="en-US" sz="2400" dirty="0" smtClean="0"/>
              <a:t>Corner Stores</a:t>
            </a:r>
          </a:p>
          <a:p>
            <a:pPr marL="742950" lvl="1" indent="-285750">
              <a:buFont typeface="Lucida Grande"/>
              <a:buChar char="◘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Healthy Corner Stores Initiative</a:t>
            </a:r>
          </a:p>
          <a:p>
            <a:pPr marL="742950" lvl="1" indent="-285750">
              <a:buFont typeface="Lucida Grande"/>
              <a:buChar char="◘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WIC approval</a:t>
            </a:r>
          </a:p>
          <a:p>
            <a:pPr marL="285750" indent="-285750">
              <a:buFont typeface="Lucida Grande"/>
              <a:buChar char="◘"/>
            </a:pPr>
            <a:r>
              <a:rPr lang="en-US" sz="2400" dirty="0" smtClean="0"/>
              <a:t>Farmer’s Markets</a:t>
            </a:r>
          </a:p>
          <a:p>
            <a:pPr marL="742950" lvl="1" indent="-285750">
              <a:buFont typeface="Lucida Grande"/>
              <a:buChar char="◘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33% of those surveyed purchased food from a farmer’s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</a:p>
          <a:p>
            <a:pPr marL="742950" lvl="1" indent="-285750">
              <a:buFont typeface="Lucida Grande"/>
              <a:buChar char="◘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WIC Farmer’s Market Nutrition Program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3922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44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 Nutrition Education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Lucida Grande"/>
              <a:buChar char="◘"/>
            </a:pPr>
            <a:r>
              <a:rPr lang="en-US" sz="2400" dirty="0" smtClean="0">
                <a:solidFill>
                  <a:srgbClr val="595959"/>
                </a:solidFill>
              </a:rPr>
              <a:t>Community kitchens</a:t>
            </a:r>
          </a:p>
          <a:p>
            <a:pPr marL="742950" lvl="1" indent="-285750">
              <a:buFont typeface="Lucida Grande"/>
              <a:buChar char="◘"/>
            </a:pPr>
            <a:r>
              <a:rPr lang="en-US" sz="2000" dirty="0" smtClean="0">
                <a:solidFill>
                  <a:srgbClr val="595959"/>
                </a:solidFill>
              </a:rPr>
              <a:t>SOUL community kitchen</a:t>
            </a:r>
          </a:p>
          <a:p>
            <a:pPr marL="742950" lvl="1" indent="-285750">
              <a:buFont typeface="Lucida Grande"/>
              <a:buChar char="◘"/>
            </a:pPr>
            <a:r>
              <a:rPr lang="en-US" sz="1800" dirty="0" smtClean="0">
                <a:solidFill>
                  <a:srgbClr val="595959"/>
                </a:solidFill>
              </a:rPr>
              <a:t>Cooking classes</a:t>
            </a:r>
          </a:p>
          <a:p>
            <a:pPr marL="742950" lvl="1" indent="-285750">
              <a:buFont typeface="Lucida Grande"/>
              <a:buChar char="◘"/>
            </a:pPr>
            <a:r>
              <a:rPr lang="en-US" sz="1800" dirty="0" smtClean="0">
                <a:solidFill>
                  <a:srgbClr val="595959"/>
                </a:solidFill>
              </a:rPr>
              <a:t>Social capital</a:t>
            </a:r>
          </a:p>
          <a:p>
            <a:pPr marL="285750" indent="-285750">
              <a:buFont typeface="Lucida Grande"/>
              <a:buChar char="◘"/>
            </a:pPr>
            <a:endParaRPr lang="en-US" sz="2400" dirty="0" smtClean="0">
              <a:solidFill>
                <a:srgbClr val="595959"/>
              </a:solidFill>
            </a:endParaRPr>
          </a:p>
          <a:p>
            <a:pPr marL="285750" indent="-285750">
              <a:buFont typeface="Lucida Grande"/>
              <a:buChar char="◘"/>
            </a:pPr>
            <a:r>
              <a:rPr lang="en-US" sz="2400" dirty="0" smtClean="0">
                <a:solidFill>
                  <a:srgbClr val="595959"/>
                </a:solidFill>
              </a:rPr>
              <a:t>Recipes</a:t>
            </a:r>
            <a:endParaRPr lang="en-US" sz="2400" dirty="0">
              <a:solidFill>
                <a:srgbClr val="595959"/>
              </a:solidFill>
            </a:endParaRPr>
          </a:p>
          <a:p>
            <a:pPr marL="742950" lvl="1" indent="-285750">
              <a:buFont typeface="Lucida Grande"/>
              <a:buChar char="◘"/>
            </a:pPr>
            <a:r>
              <a:rPr lang="en-US" sz="2000" dirty="0">
                <a:solidFill>
                  <a:srgbClr val="595959"/>
                </a:solidFill>
              </a:rPr>
              <a:t>culturally and age appropriate</a:t>
            </a:r>
          </a:p>
          <a:p>
            <a:pPr marL="742950" lvl="1" indent="-285750">
              <a:buFont typeface="Lucida Grande"/>
              <a:buChar char="◘"/>
            </a:pPr>
            <a:r>
              <a:rPr lang="en-US" sz="2000" dirty="0" smtClean="0">
                <a:solidFill>
                  <a:srgbClr val="595959"/>
                </a:solidFill>
              </a:rPr>
              <a:t>include </a:t>
            </a:r>
            <a:r>
              <a:rPr lang="en-US" sz="2000" dirty="0">
                <a:solidFill>
                  <a:srgbClr val="595959"/>
                </a:solidFill>
              </a:rPr>
              <a:t>WIC authorized </a:t>
            </a:r>
            <a:r>
              <a:rPr lang="en-US" sz="2000" dirty="0" smtClean="0">
                <a:solidFill>
                  <a:srgbClr val="595959"/>
                </a:solidFill>
              </a:rPr>
              <a:t>foods</a:t>
            </a:r>
            <a:endParaRPr lang="en-US" sz="2000" dirty="0">
              <a:solidFill>
                <a:srgbClr val="595959"/>
              </a:solidFill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r="2297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46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Research Is Needed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4424" y="2226548"/>
            <a:ext cx="7610476" cy="4039782"/>
          </a:xfrm>
        </p:spPr>
        <p:txBody>
          <a:bodyPr>
            <a:normAutofit/>
          </a:bodyPr>
          <a:lstStyle/>
          <a:p>
            <a:r>
              <a:rPr lang="en-US" dirty="0"/>
              <a:t>What makes highly frequented stores such as Safeway, the store of choice?</a:t>
            </a:r>
          </a:p>
          <a:p>
            <a:r>
              <a:rPr lang="en-US" dirty="0"/>
              <a:t>What are the zoning impacts on food access in these communities?</a:t>
            </a:r>
          </a:p>
          <a:p>
            <a:r>
              <a:rPr lang="en-US" dirty="0"/>
              <a:t>Is the Farmer’s Market usage and the WIC Farmer’s Market Nutrition Program linked and could it be expanded?</a:t>
            </a:r>
          </a:p>
          <a:p>
            <a:r>
              <a:rPr lang="en-US" dirty="0"/>
              <a:t>What are the shopping habits of WIC clients including transportation and store preference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dirty="0"/>
              <a:t>Continued monitoring of WIC participation and food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4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QUESTIONS &amp; THANKS!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the audience &amp; from the audience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28" y="216132"/>
            <a:ext cx="2974353" cy="2984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46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Healthy Food Access in WIC Households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8133" y="225688"/>
            <a:ext cx="8288758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Public Health Nutrition 531 Homepage. </a:t>
            </a:r>
            <a:r>
              <a:rPr lang="en-US" sz="1400" dirty="0"/>
              <a:t>Donna Johnson. </a:t>
            </a:r>
            <a:r>
              <a:rPr lang="en-US" sz="1400" dirty="0" smtClean="0"/>
              <a:t>Available at: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</a:t>
            </a:r>
            <a:r>
              <a:rPr lang="en-US" sz="1400" dirty="0" smtClean="0">
                <a:hlinkClick r:id="rId2"/>
              </a:rPr>
              <a:t>/courses</a:t>
            </a:r>
            <a:r>
              <a:rPr lang="en-US" sz="1400" dirty="0">
                <a:hlinkClick r:id="rId2"/>
              </a:rPr>
              <a:t>.washington.edu/nutr531/2011Project/WIC_Family_Food_Access.</a:t>
            </a:r>
            <a:r>
              <a:rPr lang="en-US" sz="1400" dirty="0" smtClean="0">
                <a:hlinkClick r:id="rId2"/>
              </a:rPr>
              <a:t>htm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2.</a:t>
            </a:r>
            <a:r>
              <a:rPr lang="en-US" sz="1400" dirty="0"/>
              <a:t> </a:t>
            </a:r>
            <a:r>
              <a:rPr lang="en-US" sz="1400" dirty="0" err="1"/>
              <a:t>Holben</a:t>
            </a:r>
            <a:r>
              <a:rPr lang="en-US" sz="1400" dirty="0"/>
              <a:t> DH, Association AD. Position of the American Dietetic Association: food </a:t>
            </a:r>
            <a:r>
              <a:rPr lang="en-US" sz="1400" dirty="0" smtClean="0"/>
              <a:t>insecurity </a:t>
            </a:r>
            <a:r>
              <a:rPr lang="en-US" sz="1400" dirty="0"/>
              <a:t>in the United States. J Am Diet Assoc. 2010 Sep;110:1368-77.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3. </a:t>
            </a:r>
            <a:r>
              <a:rPr lang="en-US" sz="1400" dirty="0"/>
              <a:t>Opportunities for Increasing Access to Healthy Foods in Washington. Seattle, </a:t>
            </a:r>
            <a:r>
              <a:rPr lang="en-US" sz="1400" dirty="0" smtClean="0"/>
              <a:t>Washington </a:t>
            </a:r>
            <a:r>
              <a:rPr lang="en-US" sz="1400" dirty="0"/>
              <a:t>June 2010.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4. </a:t>
            </a:r>
            <a:r>
              <a:rPr lang="en-US" sz="1400" dirty="0" err="1"/>
              <a:t>Drewnowski</a:t>
            </a:r>
            <a:r>
              <a:rPr lang="en-US" sz="1400" dirty="0"/>
              <a:t> A. Food Environment, Food Safety and Public Health-An Overview. </a:t>
            </a:r>
            <a:r>
              <a:rPr lang="en-US" sz="1400" dirty="0" smtClean="0"/>
              <a:t>University </a:t>
            </a:r>
            <a:r>
              <a:rPr lang="en-US" sz="1400" dirty="0"/>
              <a:t>of Washington: </a:t>
            </a:r>
            <a:r>
              <a:rPr lang="en-US" sz="1400" dirty="0" err="1"/>
              <a:t>Nutr</a:t>
            </a:r>
            <a:r>
              <a:rPr lang="en-US" sz="1400" dirty="0"/>
              <a:t> 500 Food Safety Seminar.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5. </a:t>
            </a:r>
            <a:r>
              <a:rPr lang="en-US" sz="1400" dirty="0"/>
              <a:t>Mahmud N, </a:t>
            </a:r>
            <a:r>
              <a:rPr lang="en-US" sz="1400" dirty="0" err="1"/>
              <a:t>Monsivais</a:t>
            </a:r>
            <a:r>
              <a:rPr lang="en-US" sz="1400" dirty="0"/>
              <a:t> P, </a:t>
            </a:r>
            <a:r>
              <a:rPr lang="en-US" sz="1400" dirty="0" err="1"/>
              <a:t>Drewnowski</a:t>
            </a:r>
            <a:r>
              <a:rPr lang="en-US" sz="1400" dirty="0"/>
              <a:t> A. The search for affordable nutrient rich foods: A </a:t>
            </a:r>
            <a:r>
              <a:rPr lang="en-US" sz="1400" dirty="0" smtClean="0"/>
              <a:t>comparison </a:t>
            </a:r>
            <a:r>
              <a:rPr lang="en-US" sz="1400" dirty="0"/>
              <a:t>of supermarket food prices in Seattle-King County.  CPHN Public Health </a:t>
            </a:r>
            <a:r>
              <a:rPr lang="en-US" sz="1400" dirty="0" smtClean="0"/>
              <a:t>Research </a:t>
            </a:r>
            <a:r>
              <a:rPr lang="en-US" sz="1400" dirty="0"/>
              <a:t>Brief: UW Center for Public Health Nutrition: Seattle. p. 1-5.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6. </a:t>
            </a:r>
            <a:r>
              <a:rPr lang="en-US" sz="1400" dirty="0" err="1"/>
              <a:t>Dubowitz</a:t>
            </a:r>
            <a:r>
              <a:rPr lang="en-US" sz="1400" dirty="0"/>
              <a:t> T, Acevedo-Garcia D, </a:t>
            </a:r>
            <a:r>
              <a:rPr lang="en-US" sz="1400" dirty="0" err="1"/>
              <a:t>Salkeld</a:t>
            </a:r>
            <a:r>
              <a:rPr lang="en-US" sz="1400" dirty="0"/>
              <a:t> J, Lindsay AC, Subramanian SV, Peterson KE. </a:t>
            </a:r>
            <a:r>
              <a:rPr lang="en-US" sz="1400" dirty="0" err="1" smtClean="0"/>
              <a:t>Lifecourse</a:t>
            </a:r>
            <a:r>
              <a:rPr lang="en-US" sz="1400" dirty="0"/>
              <a:t>, immigrant status and acculturation in food purchasing and preparation </a:t>
            </a:r>
            <a:r>
              <a:rPr lang="en-US" sz="1400" dirty="0" smtClean="0"/>
              <a:t>among </a:t>
            </a:r>
            <a:r>
              <a:rPr lang="en-US" sz="1400" dirty="0"/>
              <a:t>low-income mothers. Public Health </a:t>
            </a:r>
            <a:r>
              <a:rPr lang="en-US" sz="1400" dirty="0" err="1"/>
              <a:t>Nutr</a:t>
            </a:r>
            <a:r>
              <a:rPr lang="en-US" sz="1400" dirty="0"/>
              <a:t>. 2007 Apr;10:396-404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7. </a:t>
            </a:r>
            <a:r>
              <a:rPr lang="en-US" sz="1400" dirty="0" err="1"/>
              <a:t>Zenk</a:t>
            </a:r>
            <a:r>
              <a:rPr lang="en-US" sz="1400" dirty="0"/>
              <a:t> SN, </a:t>
            </a:r>
            <a:r>
              <a:rPr lang="en-US" sz="1400" dirty="0" err="1"/>
              <a:t>Lachance</a:t>
            </a:r>
            <a:r>
              <a:rPr lang="en-US" sz="1400" dirty="0"/>
              <a:t> LL, Schulz AJ, </a:t>
            </a:r>
            <a:r>
              <a:rPr lang="en-US" sz="1400" dirty="0" err="1"/>
              <a:t>Mentz</a:t>
            </a:r>
            <a:r>
              <a:rPr lang="en-US" sz="1400" dirty="0"/>
              <a:t> G, </a:t>
            </a:r>
            <a:r>
              <a:rPr lang="en-US" sz="1400" dirty="0" err="1"/>
              <a:t>Kannan</a:t>
            </a:r>
            <a:r>
              <a:rPr lang="en-US" sz="1400" dirty="0"/>
              <a:t> S, </a:t>
            </a:r>
            <a:r>
              <a:rPr lang="en-US" sz="1400" dirty="0" err="1"/>
              <a:t>Ridella</a:t>
            </a:r>
            <a:r>
              <a:rPr lang="en-US" sz="1400" dirty="0"/>
              <a:t> W. Neighborhood retail food </a:t>
            </a:r>
          </a:p>
          <a:p>
            <a:r>
              <a:rPr lang="en-US" sz="1400" dirty="0"/>
              <a:t>environment and fruit and vegetable intake in a multiethnic urban population. Am J </a:t>
            </a:r>
            <a:r>
              <a:rPr lang="en-US" sz="1400" dirty="0" smtClean="0"/>
              <a:t>Health </a:t>
            </a:r>
            <a:r>
              <a:rPr lang="en-US" sz="1400" dirty="0" err="1"/>
              <a:t>Promot</a:t>
            </a:r>
            <a:r>
              <a:rPr lang="en-US" sz="1400" dirty="0"/>
              <a:t>. 2009 2009 Mar-Apr;23:255-64. </a:t>
            </a:r>
            <a:endParaRPr lang="en-US" sz="1400" dirty="0" smtClean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946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Translation of The Project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662068"/>
          </a:xfrm>
        </p:spPr>
        <p:txBody>
          <a:bodyPr>
            <a:normAutofit/>
          </a:bodyPr>
          <a:lstStyle/>
          <a:p>
            <a:pPr marL="285750" lvl="0" indent="-285750">
              <a:buSzPct val="150000"/>
              <a:buFont typeface="Lucida Grande"/>
              <a:buChar char="◘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EB5605"/>
                </a:solidFill>
              </a:rPr>
              <a:t>Assess food insecurity </a:t>
            </a:r>
            <a:r>
              <a:rPr lang="en-US" sz="2000" dirty="0" smtClean="0"/>
              <a:t>among WIC clients and where they are currently using their WIC benefits </a:t>
            </a:r>
            <a:endParaRPr lang="en-US" sz="2000" dirty="0"/>
          </a:p>
          <a:p>
            <a:pPr marL="285750" lvl="0" indent="-285750">
              <a:buSzPct val="150000"/>
              <a:buFont typeface="Lucida Grande"/>
              <a:buChar char="◘"/>
            </a:pPr>
            <a:r>
              <a:rPr lang="en-US" sz="2000" dirty="0" smtClean="0">
                <a:solidFill>
                  <a:srgbClr val="EB5605"/>
                </a:solidFill>
              </a:rPr>
              <a:t>Report </a:t>
            </a:r>
            <a:r>
              <a:rPr lang="en-US" sz="2000" dirty="0">
                <a:solidFill>
                  <a:srgbClr val="EB5605"/>
                </a:solidFill>
              </a:rPr>
              <a:t>on outcomes of food access </a:t>
            </a:r>
            <a:r>
              <a:rPr lang="en-US" sz="2000" dirty="0"/>
              <a:t>evaluation in WIC </a:t>
            </a:r>
            <a:r>
              <a:rPr lang="en-US" sz="2000" dirty="0" smtClean="0"/>
              <a:t>families</a:t>
            </a:r>
          </a:p>
          <a:p>
            <a:pPr marL="285750" lvl="0" indent="-285750">
              <a:buSzPct val="150000"/>
              <a:buFont typeface="Lucida Grande"/>
              <a:buChar char="◘"/>
            </a:pPr>
            <a:r>
              <a:rPr lang="en-US" sz="2000" dirty="0" smtClean="0"/>
              <a:t>This information will </a:t>
            </a:r>
            <a:r>
              <a:rPr lang="en-US" sz="2000" dirty="0" smtClean="0">
                <a:solidFill>
                  <a:srgbClr val="EB5605"/>
                </a:solidFill>
              </a:rPr>
              <a:t>provide current healthy food access and food security in WIC families and recommendations</a:t>
            </a:r>
            <a:r>
              <a:rPr lang="en-US" sz="2000" dirty="0" smtClean="0"/>
              <a:t> for WIC services in South King County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11362" b="-113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975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Healthy Food Access in WIC Households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0879"/>
            <a:ext cx="8915400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Fisher K. Access to Healthy Foods Among WIC Families. In: Nicole F, editor. Public Health Seattle-King County: UW Public Health - NUTR531; PowerPoint presentation.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9. Nord M, Coleman-Jensen A. U.S. Household  Food Security Survey Module: Six-Item Short Form: USDA; 2008 March 6, 2011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10. </a:t>
            </a:r>
            <a:r>
              <a:rPr lang="en-US" sz="1400" dirty="0" err="1"/>
              <a:t>Metallinos-Katsaras</a:t>
            </a:r>
            <a:r>
              <a:rPr lang="en-US" sz="1400" dirty="0"/>
              <a:t> E, Gorman KS, Wilde P, </a:t>
            </a:r>
            <a:r>
              <a:rPr lang="en-US" sz="1400" dirty="0" err="1"/>
              <a:t>Kallio</a:t>
            </a:r>
            <a:r>
              <a:rPr lang="en-US" sz="1400" dirty="0"/>
              <a:t> J. A Longitudinal Study of WIC Participation on Household Food Insecurity. </a:t>
            </a:r>
            <a:r>
              <a:rPr lang="en-US" sz="1400" dirty="0" err="1"/>
              <a:t>Matern</a:t>
            </a:r>
            <a:r>
              <a:rPr lang="en-US" sz="1400" dirty="0"/>
              <a:t> Child Health J. 2010 May.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11. Kaiser L. Why do low-income women not use food stamps? Findings from the California Women's Health Survey. Public Health </a:t>
            </a:r>
            <a:r>
              <a:rPr lang="en-US" sz="1400" dirty="0" err="1"/>
              <a:t>Nutr</a:t>
            </a:r>
            <a:r>
              <a:rPr lang="en-US" sz="1400" dirty="0"/>
              <a:t>. 2008 Dec;11:1288-95.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12. </a:t>
            </a:r>
            <a:r>
              <a:rPr lang="en-US" sz="1400" dirty="0" err="1"/>
              <a:t>Leibtag</a:t>
            </a:r>
            <a:r>
              <a:rPr lang="en-US" sz="1400" dirty="0"/>
              <a:t> ES. The Impact of Big-Box Stores on Retail Food Prices and the CPI, Economic Research Report No. 33: U.S. Department of Agriculture, Economic Research Service; 2006.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13. </a:t>
            </a:r>
            <a:r>
              <a:rPr lang="en-US" sz="1400" dirty="0" err="1"/>
              <a:t>Leibtag</a:t>
            </a:r>
            <a:r>
              <a:rPr lang="en-US" sz="1400" dirty="0"/>
              <a:t> ES. Stretching the Food Stamp Dollar: Regional Price Differences Affect </a:t>
            </a:r>
            <a:r>
              <a:rPr lang="en-US" sz="1400" dirty="0" smtClean="0"/>
              <a:t>Affordability </a:t>
            </a:r>
            <a:r>
              <a:rPr lang="en-US" sz="1400" dirty="0"/>
              <a:t>of Food. United States Department of Agriculture, Economic Research </a:t>
            </a:r>
            <a:r>
              <a:rPr lang="en-US" sz="1400" dirty="0" smtClean="0"/>
              <a:t>Service</a:t>
            </a:r>
            <a:r>
              <a:rPr lang="en-US" sz="1400" dirty="0"/>
              <a:t>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 14. </a:t>
            </a:r>
            <a:r>
              <a:rPr lang="en-US" sz="1400" dirty="0" err="1"/>
              <a:t>Glanz</a:t>
            </a:r>
            <a:r>
              <a:rPr lang="en-US" sz="1400" dirty="0"/>
              <a:t> K, </a:t>
            </a:r>
            <a:r>
              <a:rPr lang="en-US" sz="1400" dirty="0" err="1"/>
              <a:t>Sallis</a:t>
            </a:r>
            <a:r>
              <a:rPr lang="en-US" sz="1400" dirty="0"/>
              <a:t> JF, </a:t>
            </a:r>
            <a:r>
              <a:rPr lang="en-US" sz="1400" dirty="0" err="1"/>
              <a:t>Saelens</a:t>
            </a:r>
            <a:r>
              <a:rPr lang="en-US" sz="1400" dirty="0"/>
              <a:t> BE, Frank LD. Nutrition Environment Measures Survey in </a:t>
            </a:r>
            <a:r>
              <a:rPr lang="en-US" sz="1400" dirty="0" smtClean="0"/>
              <a:t>stores </a:t>
            </a:r>
            <a:r>
              <a:rPr lang="en-US" sz="1400" dirty="0"/>
              <a:t>(NEMS-S): development and evaluation. Am J </a:t>
            </a:r>
            <a:r>
              <a:rPr lang="en-US" sz="1400" dirty="0" err="1"/>
              <a:t>Prev</a:t>
            </a:r>
            <a:r>
              <a:rPr lang="en-US" sz="1400" dirty="0"/>
              <a:t> Med. 2007 Apr;32:282-9.</a:t>
            </a:r>
          </a:p>
        </p:txBody>
      </p:sp>
    </p:spTree>
    <p:extLst>
      <p:ext uri="{BB962C8B-B14F-4D97-AF65-F5344CB8AC3E}">
        <p14:creationId xmlns:p14="http://schemas.microsoft.com/office/powerpoint/2010/main" val="295801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Food Insecurity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SzPct val="150000"/>
              <a:buFont typeface="Lucida Grande"/>
              <a:buChar char="◘"/>
            </a:pPr>
            <a:r>
              <a:rPr lang="en-US" dirty="0" smtClean="0"/>
              <a:t>“Limited or intermittent access to nutritionally adequate, safe and acceptable foods accessed in socially acceptable ways”</a:t>
            </a:r>
            <a:r>
              <a:rPr lang="en-US" baseline="30000" dirty="0"/>
              <a:t>2</a:t>
            </a:r>
            <a:endParaRPr lang="en-US" baseline="30000" dirty="0" smtClean="0"/>
          </a:p>
          <a:p>
            <a:pPr marL="285750" indent="-285750">
              <a:buSzPct val="150000"/>
              <a:buFont typeface="Lucida Grande"/>
              <a:buChar char="◘"/>
            </a:pPr>
            <a:r>
              <a:rPr lang="en-US" dirty="0" smtClean="0"/>
              <a:t>2009 Statistics: 6% of King County Households were insecure, ~15% in Washington</a:t>
            </a:r>
            <a:r>
              <a:rPr lang="en-US" baseline="30000" dirty="0"/>
              <a:t>3</a:t>
            </a:r>
            <a:endParaRPr lang="en-US" baseline="30000" dirty="0" smtClean="0"/>
          </a:p>
          <a:p>
            <a:pPr marL="285750" indent="-285750">
              <a:buSzPct val="150000"/>
              <a:buFont typeface="Lucida Grande"/>
              <a:buChar char="◘"/>
            </a:pPr>
            <a:r>
              <a:rPr lang="en-US" dirty="0" smtClean="0"/>
              <a:t>Indicators of food insecurity and access</a:t>
            </a:r>
          </a:p>
          <a:p>
            <a:pPr marL="742950" lvl="1" indent="-285750">
              <a:buSzPct val="150000"/>
              <a:buFont typeface="Lucida Grande"/>
              <a:buChar char="◘"/>
            </a:pPr>
            <a:r>
              <a:rPr lang="en-US" sz="1600" dirty="0" smtClean="0">
                <a:solidFill>
                  <a:srgbClr val="7F7F7F"/>
                </a:solidFill>
              </a:rPr>
              <a:t>SNAP participation</a:t>
            </a:r>
          </a:p>
          <a:p>
            <a:pPr marL="742950" lvl="1" indent="-285750">
              <a:buSzPct val="150000"/>
              <a:buFont typeface="Lucida Grande"/>
              <a:buChar char="◘"/>
            </a:pPr>
            <a:r>
              <a:rPr lang="en-US" sz="1600" dirty="0" smtClean="0">
                <a:solidFill>
                  <a:srgbClr val="7F7F7F"/>
                </a:solidFill>
              </a:rPr>
              <a:t>Question Survey Tools</a:t>
            </a:r>
          </a:p>
        </p:txBody>
      </p:sp>
      <p:pic>
        <p:nvPicPr>
          <p:cNvPr id="8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867" b="2867"/>
          <a:stretch>
            <a:fillRect/>
          </a:stretch>
        </p:blipFill>
        <p:spPr>
          <a:xfrm>
            <a:off x="5487987" y="2048256"/>
            <a:ext cx="3656013" cy="4809744"/>
          </a:xfrm>
        </p:spPr>
      </p:pic>
    </p:spTree>
    <p:extLst>
      <p:ext uri="{BB962C8B-B14F-4D97-AF65-F5344CB8AC3E}">
        <p14:creationId xmlns:p14="http://schemas.microsoft.com/office/powerpoint/2010/main" val="114206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Determinants of Healthy Food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429" y="2203128"/>
            <a:ext cx="4072331" cy="44521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Physical Access</a:t>
            </a:r>
          </a:p>
          <a:p>
            <a:pPr lvl="1"/>
            <a:r>
              <a:rPr lang="en-US" dirty="0" smtClean="0"/>
              <a:t>no true food deserts</a:t>
            </a:r>
            <a:r>
              <a:rPr lang="en-US" baseline="30000" dirty="0"/>
              <a:t>4</a:t>
            </a:r>
            <a:endParaRPr lang="en-US" dirty="0" smtClean="0"/>
          </a:p>
          <a:p>
            <a:pPr lvl="1"/>
            <a:r>
              <a:rPr lang="en-US" dirty="0" smtClean="0"/>
              <a:t>consider land use, public transportation and walkway safety</a:t>
            </a:r>
            <a:r>
              <a:rPr lang="en-US" baseline="30000" dirty="0"/>
              <a:t>5</a:t>
            </a:r>
            <a:endParaRPr lang="en-US" dirty="0" smtClean="0"/>
          </a:p>
          <a:p>
            <a:r>
              <a:rPr lang="en-US" dirty="0" smtClean="0"/>
              <a:t>Economical Access</a:t>
            </a:r>
          </a:p>
          <a:p>
            <a:pPr lvl="1"/>
            <a:r>
              <a:rPr lang="en-US" dirty="0" smtClean="0"/>
              <a:t>income</a:t>
            </a:r>
          </a:p>
          <a:p>
            <a:pPr lvl="1"/>
            <a:r>
              <a:rPr lang="en-US" dirty="0" smtClean="0"/>
              <a:t>housing costs &amp; utilities</a:t>
            </a:r>
            <a:r>
              <a:rPr lang="en-US" baseline="30000" dirty="0"/>
              <a:t>2</a:t>
            </a:r>
            <a:endParaRPr lang="en-US" dirty="0" smtClean="0"/>
          </a:p>
          <a:p>
            <a:pPr lvl="1"/>
            <a:r>
              <a:rPr lang="en-US" dirty="0" smtClean="0"/>
              <a:t>household size</a:t>
            </a:r>
            <a:r>
              <a:rPr lang="en-US" baseline="30000" dirty="0"/>
              <a:t>6</a:t>
            </a:r>
            <a:endParaRPr lang="en-US" dirty="0" smtClean="0"/>
          </a:p>
          <a:p>
            <a:r>
              <a:rPr lang="en-US" dirty="0"/>
              <a:t>Cultural &amp; Nutritional Access</a:t>
            </a:r>
          </a:p>
          <a:p>
            <a:pPr lvl="1"/>
            <a:r>
              <a:rPr lang="en-US" dirty="0"/>
              <a:t>immigration status vs. U.S. citizen </a:t>
            </a:r>
            <a:r>
              <a:rPr lang="en-US" dirty="0" smtClean="0"/>
              <a:t>women</a:t>
            </a:r>
            <a:r>
              <a:rPr lang="en-US" baseline="30000" dirty="0" smtClean="0"/>
              <a:t>6,7</a:t>
            </a:r>
            <a:endParaRPr lang="en-US" dirty="0"/>
          </a:p>
          <a:p>
            <a:pPr lvl="1"/>
            <a:r>
              <a:rPr lang="en-US" dirty="0" smtClean="0"/>
              <a:t>race</a:t>
            </a:r>
            <a:r>
              <a:rPr lang="en-US" baseline="30000" dirty="0"/>
              <a:t>6</a:t>
            </a:r>
            <a:endParaRPr lang="en-US" dirty="0"/>
          </a:p>
          <a:p>
            <a:pPr lvl="1"/>
            <a:r>
              <a:rPr lang="en-US" dirty="0"/>
              <a:t>cultural food </a:t>
            </a:r>
            <a:r>
              <a:rPr lang="en-US" dirty="0" smtClean="0"/>
              <a:t>preference</a:t>
            </a:r>
            <a:r>
              <a:rPr lang="en-US" baseline="30000" dirty="0"/>
              <a:t>8</a:t>
            </a:r>
            <a:endParaRPr lang="en-US" dirty="0"/>
          </a:p>
          <a:p>
            <a:pPr marL="349250" lvl="1" indent="0">
              <a:buNone/>
            </a:pP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5174" b="8520"/>
          <a:stretch/>
        </p:blipFill>
        <p:spPr>
          <a:xfrm>
            <a:off x="5147534" y="2038256"/>
            <a:ext cx="3566160" cy="4617025"/>
          </a:xfrm>
        </p:spPr>
      </p:pic>
    </p:spTree>
    <p:extLst>
      <p:ext uri="{BB962C8B-B14F-4D97-AF65-F5344CB8AC3E}">
        <p14:creationId xmlns:p14="http://schemas.microsoft.com/office/powerpoint/2010/main" val="81881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Healthy Food Access in WIC Households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</a:t>
            </a:r>
            <a:r>
              <a:rPr lang="en-US" dirty="0"/>
              <a:t>Design: </a:t>
            </a:r>
            <a:r>
              <a:rPr lang="en-US" sz="2700" dirty="0"/>
              <a:t>Descriptive, cross-sectional study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38256"/>
            <a:ext cx="3566160" cy="877887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AIM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49590"/>
            <a:ext cx="3566160" cy="2866518"/>
          </a:xfrm>
        </p:spPr>
        <p:txBody>
          <a:bodyPr/>
          <a:lstStyle/>
          <a:p>
            <a:r>
              <a:rPr lang="en-US" sz="2400" dirty="0" smtClean="0"/>
              <a:t>To </a:t>
            </a:r>
            <a:r>
              <a:rPr lang="en-US" sz="2400" dirty="0"/>
              <a:t>assess the current status of access to healthy foods and food insecurity in families who participate in WIC.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38256"/>
            <a:ext cx="3566160" cy="877887"/>
          </a:xfrm>
        </p:spPr>
        <p:txBody>
          <a:bodyPr/>
          <a:lstStyle/>
          <a:p>
            <a:r>
              <a:rPr lang="en-US" b="1" dirty="0" smtClean="0">
                <a:solidFill>
                  <a:srgbClr val="465E9C"/>
                </a:solidFill>
              </a:rPr>
              <a:t>DATA COLLECTION</a:t>
            </a:r>
            <a:endParaRPr lang="en-US" b="1" dirty="0">
              <a:solidFill>
                <a:srgbClr val="465E9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116270"/>
            <a:ext cx="3566160" cy="3211046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Key Informant Interviews were conducted at 3 WIC clinics in Seattle-King County</a:t>
            </a:r>
            <a:r>
              <a:rPr lang="en-US" sz="2800" dirty="0" smtClean="0"/>
              <a:t>.</a:t>
            </a:r>
            <a:endParaRPr lang="en-US" sz="2800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White Center Public Health Center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Highline Medical Group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High Point Medical Clinic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6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Informant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3922024"/>
          </a:xfrm>
        </p:spPr>
        <p:txBody>
          <a:bodyPr/>
          <a:lstStyle/>
          <a:p>
            <a:r>
              <a:rPr lang="en-US" sz="2400" dirty="0"/>
              <a:t>Interviews were conducted between Jan 13-</a:t>
            </a:r>
            <a:r>
              <a:rPr lang="en-US" sz="2400" dirty="0" smtClean="0"/>
              <a:t>Feb 3</a:t>
            </a:r>
            <a:r>
              <a:rPr lang="en-US" sz="2400" dirty="0"/>
              <a:t>, 2011 by </a:t>
            </a:r>
            <a:r>
              <a:rPr lang="en-US" sz="2400" dirty="0" smtClean="0"/>
              <a:t>Nutritional Sciences </a:t>
            </a:r>
            <a:r>
              <a:rPr lang="en-US" sz="2400" dirty="0"/>
              <a:t>grad students from UW</a:t>
            </a:r>
          </a:p>
          <a:p>
            <a:r>
              <a:rPr lang="en-US" sz="2400" b="1" dirty="0"/>
              <a:t>Food Access and Security Survey</a:t>
            </a:r>
          </a:p>
          <a:p>
            <a:pPr lvl="1"/>
            <a:r>
              <a:rPr lang="en-US" sz="2000" dirty="0"/>
              <a:t>8Q assessing food shopping patterns, use of food assistance benefits, and access to culturally relevant foods</a:t>
            </a:r>
          </a:p>
          <a:p>
            <a:pPr lvl="1"/>
            <a:r>
              <a:rPr lang="en-US" sz="2000" dirty="0"/>
              <a:t>3Q assessing SNAP usage and access to nutritious foods</a:t>
            </a:r>
          </a:p>
          <a:p>
            <a:pPr lvl="1"/>
            <a:r>
              <a:rPr lang="en-US" sz="2000" dirty="0"/>
              <a:t>USDA Six-Item Short Form of the Food Security Survey Module</a:t>
            </a:r>
          </a:p>
          <a:p>
            <a:pPr lvl="2"/>
            <a:r>
              <a:rPr lang="en-US" sz="2000" dirty="0"/>
              <a:t>Correctly classifies 97.7% of food insecure </a:t>
            </a:r>
            <a:r>
              <a:rPr lang="en-US" sz="2000" dirty="0" smtClean="0"/>
              <a:t>households</a:t>
            </a:r>
            <a:r>
              <a:rPr lang="en-US" sz="2000" baseline="30000" dirty="0"/>
              <a:t>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475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848</TotalTime>
  <Words>4315</Words>
  <Application>Microsoft Macintosh PowerPoint</Application>
  <PresentationFormat>On-screen Show (4:3)</PresentationFormat>
  <Paragraphs>479</Paragraphs>
  <Slides>40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Perception</vt:lpstr>
      <vt:lpstr>HEALTHY FOOD ACCESS IN WIC HOUSEHOLDS</vt:lpstr>
      <vt:lpstr>INTRODUCTION &amp; BACKGROUND</vt:lpstr>
      <vt:lpstr>The Project</vt:lpstr>
      <vt:lpstr>Our Translation of The Project</vt:lpstr>
      <vt:lpstr>Measuring Food Insecurity</vt:lpstr>
      <vt:lpstr>Determinants of Healthy Food Access</vt:lpstr>
      <vt:lpstr>METHODS</vt:lpstr>
      <vt:lpstr>Study Design: Descriptive, cross-sectional study </vt:lpstr>
      <vt:lpstr>Key Informant Interviews</vt:lpstr>
      <vt:lpstr>Analysis &amp; Mapping</vt:lpstr>
      <vt:lpstr>Study Design: Descriptive, cross-sectional study </vt:lpstr>
      <vt:lpstr>Key Informant Interviews</vt:lpstr>
      <vt:lpstr>Analysis &amp; Mapping</vt:lpstr>
      <vt:lpstr>RESULTS</vt:lpstr>
      <vt:lpstr>Characteristics of WIC survey participants (n=92) by clinic  site</vt:lpstr>
      <vt:lpstr>Food Insecurity* and SNAP access of WIC participants</vt:lpstr>
      <vt:lpstr>“Main store” where respondents (n=92) reported their household purchases food </vt:lpstr>
      <vt:lpstr>PowerPoint Presentation</vt:lpstr>
      <vt:lpstr>“Other” grocery stores where participants (n=92) reported they purchase food</vt:lpstr>
      <vt:lpstr>Grocery stores where participants (n=84) reported they redeem some of their WIC checks </vt:lpstr>
      <vt:lpstr>Participants’ (n=92) reported method of transportation to the store where they primarily purchase food</vt:lpstr>
      <vt:lpstr>Other sources where participants (n=92) reported they obtain food</vt:lpstr>
      <vt:lpstr>Participants’ beliefs/attitudes on ease of finding foods that are nutritious and culturally appropriate</vt:lpstr>
      <vt:lpstr>DISCUSSION</vt:lpstr>
      <vt:lpstr>Household Food Security</vt:lpstr>
      <vt:lpstr>SNAP Usage</vt:lpstr>
      <vt:lpstr>Grocery Store Utilization</vt:lpstr>
      <vt:lpstr>Other sources where respondents obtain food</vt:lpstr>
      <vt:lpstr>Reported ease or difficulty in providing nutritious &amp; culturally appropriate food for their families</vt:lpstr>
      <vt:lpstr>Limitations</vt:lpstr>
      <vt:lpstr>RECOMMENDATIONS</vt:lpstr>
      <vt:lpstr>Increase SNAP Usage</vt:lpstr>
      <vt:lpstr>Increase Communication Between  WIC and WIC Approved Stores</vt:lpstr>
      <vt:lpstr>Pair Up With Food Banks</vt:lpstr>
      <vt:lpstr>Improve Access To Healthy Foods</vt:lpstr>
      <vt:lpstr>Promote Nutrition Education</vt:lpstr>
      <vt:lpstr>More Research Is Needed</vt:lpstr>
      <vt:lpstr>FINAL QUESTIONS &amp; THANKS!</vt:lpstr>
      <vt:lpstr>REFERENCES</vt:lpstr>
      <vt:lpstr>REFERENCES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 FAMILY FOOD ACCESS PROJECT</dc:title>
  <dc:creator>Angela Tam</dc:creator>
  <cp:lastModifiedBy>Angela Tam</cp:lastModifiedBy>
  <cp:revision>101</cp:revision>
  <dcterms:created xsi:type="dcterms:W3CDTF">2011-03-10T19:00:04Z</dcterms:created>
  <dcterms:modified xsi:type="dcterms:W3CDTF">2011-03-15T17:17:40Z</dcterms:modified>
</cp:coreProperties>
</file>