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notesMasterIdLst>
    <p:notesMasterId r:id="rId61"/>
  </p:notesMasterIdLst>
  <p:sldIdLst>
    <p:sldId id="261" r:id="rId2"/>
    <p:sldId id="288" r:id="rId3"/>
    <p:sldId id="292" r:id="rId4"/>
    <p:sldId id="311" r:id="rId5"/>
    <p:sldId id="263" r:id="rId6"/>
    <p:sldId id="264" r:id="rId7"/>
    <p:sldId id="265" r:id="rId8"/>
    <p:sldId id="291" r:id="rId9"/>
    <p:sldId id="266" r:id="rId10"/>
    <p:sldId id="267" r:id="rId11"/>
    <p:sldId id="268" r:id="rId12"/>
    <p:sldId id="269" r:id="rId13"/>
    <p:sldId id="271" r:id="rId14"/>
    <p:sldId id="272" r:id="rId15"/>
    <p:sldId id="270" r:id="rId16"/>
    <p:sldId id="273" r:id="rId17"/>
    <p:sldId id="274" r:id="rId18"/>
    <p:sldId id="275" r:id="rId19"/>
    <p:sldId id="276" r:id="rId20"/>
    <p:sldId id="277" r:id="rId21"/>
    <p:sldId id="278" r:id="rId22"/>
    <p:sldId id="279" r:id="rId23"/>
    <p:sldId id="280" r:id="rId24"/>
    <p:sldId id="285" r:id="rId25"/>
    <p:sldId id="286" r:id="rId26"/>
    <p:sldId id="287" r:id="rId27"/>
    <p:sldId id="281" r:id="rId28"/>
    <p:sldId id="257" r:id="rId29"/>
    <p:sldId id="258" r:id="rId30"/>
    <p:sldId id="260" r:id="rId31"/>
    <p:sldId id="282" r:id="rId32"/>
    <p:sldId id="284" r:id="rId33"/>
    <p:sldId id="310" r:id="rId34"/>
    <p:sldId id="317" r:id="rId35"/>
    <p:sldId id="318" r:id="rId36"/>
    <p:sldId id="283" r:id="rId37"/>
    <p:sldId id="312" r:id="rId38"/>
    <p:sldId id="313" r:id="rId39"/>
    <p:sldId id="295" r:id="rId40"/>
    <p:sldId id="322" r:id="rId41"/>
    <p:sldId id="296"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289" r:id="rId55"/>
    <p:sldId id="315" r:id="rId56"/>
    <p:sldId id="316" r:id="rId57"/>
    <p:sldId id="293" r:id="rId58"/>
    <p:sldId id="294" r:id="rId59"/>
    <p:sldId id="33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3" autoAdjust="0"/>
    <p:restoredTop sz="91297" autoAdjust="0"/>
  </p:normalViewPr>
  <p:slideViewPr>
    <p:cSldViewPr>
      <p:cViewPr>
        <p:scale>
          <a:sx n="78" d="100"/>
          <a:sy n="78" d="100"/>
        </p:scale>
        <p:origin x="-918" y="84"/>
      </p:cViewPr>
      <p:guideLst>
        <p:guide orient="horz" pos="2160"/>
        <p:guide pos="2880"/>
      </p:guideLst>
    </p:cSldViewPr>
  </p:slideViewPr>
  <p:notesTextViewPr>
    <p:cViewPr>
      <p:scale>
        <a:sx n="1" d="1"/>
        <a:sy n="1" d="1"/>
      </p:scale>
      <p:origin x="0" y="0"/>
    </p:cViewPr>
  </p:notesTextViewPr>
  <p:sorterViewPr>
    <p:cViewPr>
      <p:scale>
        <a:sx n="100" d="100"/>
        <a:sy n="100" d="100"/>
      </p:scale>
      <p:origin x="0" y="57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c%20Zimmerman\Desktop\School\2012%20Winter\N531\farm%20to%20school\Team%20A%20Raw%20data%20(020312).v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rc%20Zimmerman\Desktop\School\2012%20Winter\N531\farm%20to%20school\Team%20A%20Raw%20data%20(020312).v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rc%20Zimmerman\Desktop\School\2012%20Winter\N531\farm%20to%20school\Team%20A%20Raw%20data%20(020312).v4.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Laura:Downloads:Question%206%20results%20(3).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Laura:Downloads:Question%206%20results%20(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tx1"/>
                </a:solidFill>
              </a:defRPr>
            </a:pPr>
            <a:r>
              <a:rPr lang="en-US" sz="1800" b="1" i="0" baseline="0" dirty="0">
                <a:solidFill>
                  <a:schemeClr val="tx1"/>
                </a:solidFill>
              </a:rPr>
              <a:t>District Participation in FRPL</a:t>
            </a:r>
          </a:p>
        </c:rich>
      </c:tx>
      <c:layout>
        <c:manualLayout>
          <c:xMode val="edge"/>
          <c:yMode val="edge"/>
          <c:x val="0.12626839733770501"/>
          <c:y val="4.0404040404040401E-2"/>
        </c:manualLayout>
      </c:layout>
      <c:overlay val="0"/>
    </c:title>
    <c:autoTitleDeleted val="0"/>
    <c:plotArea>
      <c:layout>
        <c:manualLayout>
          <c:layoutTarget val="inner"/>
          <c:xMode val="edge"/>
          <c:yMode val="edge"/>
          <c:x val="0.12856832349081401"/>
          <c:y val="0.18062738125476255"/>
          <c:w val="0.48736712598425197"/>
          <c:h val="0.75463296926593848"/>
        </c:manualLayout>
      </c:layout>
      <c:pieChart>
        <c:varyColors val="1"/>
        <c:ser>
          <c:idx val="0"/>
          <c:order val="0"/>
          <c:explosion val="13"/>
          <c:dPt>
            <c:idx val="0"/>
            <c:bubble3D val="0"/>
            <c:explosion val="0"/>
          </c:dPt>
          <c:dPt>
            <c:idx val="1"/>
            <c:bubble3D val="0"/>
            <c:explosion val="8"/>
          </c:dPt>
          <c:cat>
            <c:strRef>
              <c:f>'Deleted rows, binary'!$F$80:$F$81</c:f>
              <c:strCache>
                <c:ptCount val="2"/>
                <c:pt idx="0">
                  <c:v>1: ≤50%</c:v>
                </c:pt>
                <c:pt idx="1">
                  <c:v>2: &gt;50%</c:v>
                </c:pt>
              </c:strCache>
            </c:strRef>
          </c:cat>
          <c:val>
            <c:numRef>
              <c:f>'Deleted rows, binary'!$G$80:$G$81</c:f>
              <c:numCache>
                <c:formatCode>General</c:formatCode>
                <c:ptCount val="2"/>
                <c:pt idx="0">
                  <c:v>30</c:v>
                </c:pt>
                <c:pt idx="1">
                  <c:v>26</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2927307999543536"/>
          <c:y val="0.7422021844043688"/>
          <c:w val="0.32726663243181559"/>
          <c:h val="0.19201083735500807"/>
        </c:manualLayout>
      </c:layout>
      <c:overlay val="0"/>
      <c:txPr>
        <a:bodyPr/>
        <a:lstStyle/>
        <a:p>
          <a:pPr>
            <a:defRPr sz="1400"/>
          </a:pPr>
          <a:endParaRPr lang="en-US"/>
        </a:p>
      </c:txPr>
    </c:legend>
    <c:plotVisOnly val="1"/>
    <c:dispBlanksAs val="gap"/>
    <c:showDLblsOverMax val="0"/>
  </c:chart>
  <c:spPr>
    <a:ln w="6350">
      <a:solidFill>
        <a:schemeClr val="accent5"/>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1"/>
                </a:solidFill>
              </a:defRPr>
            </a:pPr>
            <a:r>
              <a:rPr lang="en-US" dirty="0">
                <a:solidFill>
                  <a:schemeClr val="tx1"/>
                </a:solidFill>
              </a:rPr>
              <a:t>District Enrollment</a:t>
            </a:r>
          </a:p>
        </c:rich>
      </c:tx>
      <c:layout/>
      <c:overlay val="0"/>
    </c:title>
    <c:autoTitleDeleted val="0"/>
    <c:plotArea>
      <c:layout/>
      <c:pieChart>
        <c:varyColors val="1"/>
        <c:ser>
          <c:idx val="0"/>
          <c:order val="0"/>
          <c:dPt>
            <c:idx val="0"/>
            <c:bubble3D val="0"/>
            <c:explosion val="6"/>
          </c:dPt>
          <c:dPt>
            <c:idx val="1"/>
            <c:bubble3D val="0"/>
            <c:explosion val="4"/>
          </c:dPt>
          <c:cat>
            <c:strRef>
              <c:f>'[Team A Raw data (020312).mz.xlsx]Deleted rows, binary'!$J$80:$J$81</c:f>
              <c:strCache>
                <c:ptCount val="2"/>
                <c:pt idx="0">
                  <c:v>1: ≤5,000</c:v>
                </c:pt>
                <c:pt idx="1">
                  <c:v>2: &gt;5,000</c:v>
                </c:pt>
              </c:strCache>
            </c:strRef>
          </c:cat>
          <c:val>
            <c:numRef>
              <c:f>'[Team A Raw data (020312).mz.xlsx]Deleted rows, binary'!$K$80:$K$81</c:f>
              <c:numCache>
                <c:formatCode>General</c:formatCode>
                <c:ptCount val="2"/>
                <c:pt idx="0">
                  <c:v>37</c:v>
                </c:pt>
                <c:pt idx="1">
                  <c:v>19</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8126531058617801"/>
          <c:y val="0.73798410615339904"/>
          <c:w val="0.28999909494071902"/>
          <c:h val="0.1674343832021"/>
        </c:manualLayout>
      </c:layout>
      <c:overlay val="0"/>
      <c:txPr>
        <a:bodyPr/>
        <a:lstStyle/>
        <a:p>
          <a:pPr>
            <a:defRPr sz="1400"/>
          </a:pPr>
          <a:endParaRPr lang="en-US"/>
        </a:p>
      </c:txPr>
    </c:legend>
    <c:plotVisOnly val="1"/>
    <c:dispBlanksAs val="gap"/>
    <c:showDLblsOverMax val="0"/>
  </c:chart>
  <c:spPr>
    <a:ln>
      <a:solidFill>
        <a:schemeClr val="accent4"/>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tx1"/>
                </a:solidFill>
              </a:defRPr>
            </a:pPr>
            <a:r>
              <a:rPr lang="en-US" sz="1800" dirty="0">
                <a:solidFill>
                  <a:schemeClr val="tx1"/>
                </a:solidFill>
              </a:rPr>
              <a:t>Districts</a:t>
            </a:r>
            <a:r>
              <a:rPr lang="en-US" sz="1800" baseline="0" dirty="0">
                <a:solidFill>
                  <a:schemeClr val="tx1"/>
                </a:solidFill>
              </a:rPr>
              <a:t> with </a:t>
            </a:r>
            <a:r>
              <a:rPr lang="en-US" sz="1800" baseline="0" dirty="0" smtClean="0">
                <a:solidFill>
                  <a:schemeClr val="tx1"/>
                </a:solidFill>
              </a:rPr>
              <a:t>Caucasian Majority </a:t>
            </a:r>
            <a:endParaRPr lang="en-US" sz="1800" dirty="0">
              <a:solidFill>
                <a:schemeClr val="tx1"/>
              </a:solidFill>
            </a:endParaRPr>
          </a:p>
        </c:rich>
      </c:tx>
      <c:layout/>
      <c:overlay val="0"/>
    </c:title>
    <c:autoTitleDeleted val="0"/>
    <c:plotArea>
      <c:layout>
        <c:manualLayout>
          <c:layoutTarget val="inner"/>
          <c:xMode val="edge"/>
          <c:yMode val="edge"/>
          <c:x val="0.22502062242219723"/>
          <c:y val="0.22566658947043383"/>
          <c:w val="0.4791766306989404"/>
          <c:h val="0.76104523699243476"/>
        </c:manualLayout>
      </c:layout>
      <c:pieChart>
        <c:varyColors val="1"/>
        <c:ser>
          <c:idx val="0"/>
          <c:order val="0"/>
          <c:explosion val="10"/>
          <c:dPt>
            <c:idx val="0"/>
            <c:bubble3D val="0"/>
            <c:explosion val="0"/>
          </c:dPt>
          <c:cat>
            <c:strRef>
              <c:f>'Deleted rows, binary'!$H$80:$H$81</c:f>
              <c:strCache>
                <c:ptCount val="2"/>
                <c:pt idx="0">
                  <c:v>1: ≤50%</c:v>
                </c:pt>
                <c:pt idx="1">
                  <c:v>2: &gt;50%</c:v>
                </c:pt>
              </c:strCache>
            </c:strRef>
          </c:cat>
          <c:val>
            <c:numRef>
              <c:f>'Deleted rows, binary'!$I$80:$I$81</c:f>
              <c:numCache>
                <c:formatCode>General</c:formatCode>
                <c:ptCount val="2"/>
                <c:pt idx="0">
                  <c:v>16</c:v>
                </c:pt>
                <c:pt idx="1">
                  <c:v>40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650131233595802"/>
          <c:y val="0.71588582677165358"/>
          <c:w val="0.27462333165801101"/>
          <c:h val="0.21505343082114733"/>
        </c:manualLayout>
      </c:layout>
      <c:overlay val="0"/>
      <c:txPr>
        <a:bodyPr/>
        <a:lstStyle/>
        <a:p>
          <a:pPr>
            <a:defRPr sz="1400"/>
          </a:pPr>
          <a:endParaRPr lang="en-US"/>
        </a:p>
      </c:txPr>
    </c:legend>
    <c:plotVisOnly val="1"/>
    <c:dispBlanksAs val="gap"/>
    <c:showDLblsOverMax val="0"/>
  </c:chart>
  <c:spPr>
    <a:ln>
      <a:solidFill>
        <a:schemeClr val="accent4"/>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barChart>
        <c:barDir val="col"/>
        <c:grouping val="clustered"/>
        <c:varyColors val="0"/>
        <c:ser>
          <c:idx val="0"/>
          <c:order val="0"/>
          <c:invertIfNegative val="0"/>
          <c:cat>
            <c:strRef>
              <c:f>'6'!$A$2:$A$11</c:f>
              <c:strCache>
                <c:ptCount val="10"/>
                <c:pt idx="0">
                  <c:v>Apples</c:v>
                </c:pt>
                <c:pt idx="1">
                  <c:v>Oranges</c:v>
                </c:pt>
                <c:pt idx="2">
                  <c:v>Broccoli </c:v>
                </c:pt>
                <c:pt idx="3">
                  <c:v>Carrots</c:v>
                </c:pt>
                <c:pt idx="4">
                  <c:v>Banana</c:v>
                </c:pt>
                <c:pt idx="5">
                  <c:v>Cucumbers</c:v>
                </c:pt>
                <c:pt idx="6">
                  <c:v>Potatoes</c:v>
                </c:pt>
                <c:pt idx="7">
                  <c:v>Lettuce</c:v>
                </c:pt>
                <c:pt idx="8">
                  <c:v>Pears</c:v>
                </c:pt>
                <c:pt idx="9">
                  <c:v>Grapes</c:v>
                </c:pt>
              </c:strCache>
            </c:strRef>
          </c:cat>
          <c:val>
            <c:numRef>
              <c:f>'6'!$B$2:$B$11</c:f>
              <c:numCache>
                <c:formatCode>General</c:formatCode>
                <c:ptCount val="10"/>
                <c:pt idx="0">
                  <c:v>72</c:v>
                </c:pt>
                <c:pt idx="1">
                  <c:v>63</c:v>
                </c:pt>
                <c:pt idx="2">
                  <c:v>47</c:v>
                </c:pt>
                <c:pt idx="3">
                  <c:v>44</c:v>
                </c:pt>
                <c:pt idx="4">
                  <c:v>44</c:v>
                </c:pt>
                <c:pt idx="5">
                  <c:v>30</c:v>
                </c:pt>
                <c:pt idx="6">
                  <c:v>28</c:v>
                </c:pt>
                <c:pt idx="7">
                  <c:v>27</c:v>
                </c:pt>
                <c:pt idx="8">
                  <c:v>27</c:v>
                </c:pt>
                <c:pt idx="9">
                  <c:v>26</c:v>
                </c:pt>
              </c:numCache>
            </c:numRef>
          </c:val>
        </c:ser>
        <c:dLbls>
          <c:showLegendKey val="0"/>
          <c:showVal val="0"/>
          <c:showCatName val="0"/>
          <c:showSerName val="0"/>
          <c:showPercent val="0"/>
          <c:showBubbleSize val="0"/>
        </c:dLbls>
        <c:gapWidth val="150"/>
        <c:axId val="131471232"/>
        <c:axId val="131502080"/>
      </c:barChart>
      <c:catAx>
        <c:axId val="131471232"/>
        <c:scaling>
          <c:orientation val="minMax"/>
        </c:scaling>
        <c:delete val="0"/>
        <c:axPos val="b"/>
        <c:title>
          <c:tx>
            <c:rich>
              <a:bodyPr/>
              <a:lstStyle/>
              <a:p>
                <a:pPr>
                  <a:defRPr/>
                </a:pPr>
                <a:r>
                  <a:rPr lang="en-US"/>
                  <a:t>Whole Fruits and Vegetables </a:t>
                </a:r>
              </a:p>
            </c:rich>
          </c:tx>
          <c:layout>
            <c:manualLayout>
              <c:xMode val="edge"/>
              <c:yMode val="edge"/>
              <c:x val="0.31640081305148038"/>
              <c:y val="0.92956827399007103"/>
            </c:manualLayout>
          </c:layout>
          <c:overlay val="0"/>
        </c:title>
        <c:majorTickMark val="out"/>
        <c:minorTickMark val="none"/>
        <c:tickLblPos val="nextTo"/>
        <c:crossAx val="131502080"/>
        <c:crosses val="autoZero"/>
        <c:auto val="1"/>
        <c:lblAlgn val="ctr"/>
        <c:lblOffset val="100"/>
        <c:noMultiLvlLbl val="0"/>
      </c:catAx>
      <c:valAx>
        <c:axId val="131502080"/>
        <c:scaling>
          <c:orientation val="minMax"/>
        </c:scaling>
        <c:delete val="0"/>
        <c:axPos val="l"/>
        <c:majorGridlines/>
        <c:title>
          <c:tx>
            <c:rich>
              <a:bodyPr rot="-5400000" vert="horz"/>
              <a:lstStyle/>
              <a:p>
                <a:pPr>
                  <a:defRPr/>
                </a:pPr>
                <a:r>
                  <a:rPr lang="en-US" dirty="0"/>
                  <a:t>Number of </a:t>
                </a:r>
                <a:r>
                  <a:rPr lang="en-US" dirty="0" smtClean="0"/>
                  <a:t>Respondents</a:t>
                </a:r>
                <a:endParaRPr lang="en-US" dirty="0"/>
              </a:p>
            </c:rich>
          </c:tx>
          <c:layout>
            <c:manualLayout>
              <c:xMode val="edge"/>
              <c:yMode val="edge"/>
              <c:x val="1.5031891401916242E-2"/>
              <c:y val="0.2265235801675132"/>
            </c:manualLayout>
          </c:layout>
          <c:overlay val="0"/>
        </c:title>
        <c:numFmt formatCode="General" sourceLinked="1"/>
        <c:majorTickMark val="out"/>
        <c:minorTickMark val="none"/>
        <c:tickLblPos val="nextTo"/>
        <c:crossAx val="13147123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141956362393943"/>
          <c:y val="2.3122896203298285E-2"/>
          <c:w val="0.87314146642460899"/>
          <c:h val="0.6821851229580872"/>
        </c:manualLayout>
      </c:layout>
      <c:barChart>
        <c:barDir val="col"/>
        <c:grouping val="clustered"/>
        <c:varyColors val="0"/>
        <c:ser>
          <c:idx val="0"/>
          <c:order val="0"/>
          <c:invertIfNegative val="0"/>
          <c:cat>
            <c:strRef>
              <c:f>'7'!$A$2:$A$11</c:f>
              <c:strCache>
                <c:ptCount val="10"/>
                <c:pt idx="0">
                  <c:v>Shredded lettuce</c:v>
                </c:pt>
                <c:pt idx="1">
                  <c:v>Broccoli </c:v>
                </c:pt>
                <c:pt idx="2">
                  <c:v>Carrots</c:v>
                </c:pt>
                <c:pt idx="3">
                  <c:v>Salad Mix</c:v>
                </c:pt>
                <c:pt idx="4">
                  <c:v>Slice Apples</c:v>
                </c:pt>
                <c:pt idx="5">
                  <c:v>Corn</c:v>
                </c:pt>
                <c:pt idx="6">
                  <c:v>Frozen peas</c:v>
                </c:pt>
                <c:pt idx="7">
                  <c:v>Frozen strawberries</c:v>
                </c:pt>
                <c:pt idx="8">
                  <c:v>Cauliflower</c:v>
                </c:pt>
                <c:pt idx="9">
                  <c:v>Frozen blueberries</c:v>
                </c:pt>
              </c:strCache>
            </c:strRef>
          </c:cat>
          <c:val>
            <c:numRef>
              <c:f>'7'!$B$2:$B$11</c:f>
              <c:numCache>
                <c:formatCode>General</c:formatCode>
                <c:ptCount val="10"/>
                <c:pt idx="0">
                  <c:v>56</c:v>
                </c:pt>
                <c:pt idx="1">
                  <c:v>39</c:v>
                </c:pt>
                <c:pt idx="2">
                  <c:v>38</c:v>
                </c:pt>
                <c:pt idx="3">
                  <c:v>34</c:v>
                </c:pt>
                <c:pt idx="4">
                  <c:v>27</c:v>
                </c:pt>
                <c:pt idx="5">
                  <c:v>26</c:v>
                </c:pt>
                <c:pt idx="6">
                  <c:v>23</c:v>
                </c:pt>
                <c:pt idx="7">
                  <c:v>23</c:v>
                </c:pt>
                <c:pt idx="8">
                  <c:v>18</c:v>
                </c:pt>
                <c:pt idx="9">
                  <c:v>17</c:v>
                </c:pt>
              </c:numCache>
            </c:numRef>
          </c:val>
        </c:ser>
        <c:dLbls>
          <c:showLegendKey val="0"/>
          <c:showVal val="0"/>
          <c:showCatName val="0"/>
          <c:showSerName val="0"/>
          <c:showPercent val="0"/>
          <c:showBubbleSize val="0"/>
        </c:dLbls>
        <c:gapWidth val="150"/>
        <c:axId val="129639936"/>
        <c:axId val="129641856"/>
      </c:barChart>
      <c:catAx>
        <c:axId val="129639936"/>
        <c:scaling>
          <c:orientation val="minMax"/>
        </c:scaling>
        <c:delete val="0"/>
        <c:axPos val="b"/>
        <c:title>
          <c:tx>
            <c:rich>
              <a:bodyPr/>
              <a:lstStyle/>
              <a:p>
                <a:pPr>
                  <a:defRPr/>
                </a:pPr>
                <a:r>
                  <a:rPr lang="en-US"/>
                  <a:t>Minimally processed fruits and vegetables</a:t>
                </a:r>
              </a:p>
            </c:rich>
          </c:tx>
          <c:layout>
            <c:manualLayout>
              <c:xMode val="edge"/>
              <c:yMode val="edge"/>
              <c:x val="0.10754861205032974"/>
              <c:y val="0.93422356070109724"/>
            </c:manualLayout>
          </c:layout>
          <c:overlay val="0"/>
        </c:title>
        <c:majorTickMark val="out"/>
        <c:minorTickMark val="none"/>
        <c:tickLblPos val="nextTo"/>
        <c:crossAx val="129641856"/>
        <c:crosses val="autoZero"/>
        <c:auto val="1"/>
        <c:lblAlgn val="ctr"/>
        <c:lblOffset val="100"/>
        <c:noMultiLvlLbl val="0"/>
      </c:catAx>
      <c:valAx>
        <c:axId val="129641856"/>
        <c:scaling>
          <c:orientation val="minMax"/>
        </c:scaling>
        <c:delete val="0"/>
        <c:axPos val="l"/>
        <c:majorGridlines/>
        <c:title>
          <c:tx>
            <c:rich>
              <a:bodyPr rot="-5400000" vert="horz"/>
              <a:lstStyle/>
              <a:p>
                <a:pPr>
                  <a:defRPr/>
                </a:pPr>
                <a:r>
                  <a:rPr lang="en-US" dirty="0"/>
                  <a:t>Number of </a:t>
                </a:r>
                <a:r>
                  <a:rPr lang="en-US" dirty="0" smtClean="0"/>
                  <a:t>Respondents</a:t>
                </a:r>
                <a:r>
                  <a:rPr lang="en-US" dirty="0"/>
                  <a:t>	</a:t>
                </a:r>
              </a:p>
            </c:rich>
          </c:tx>
          <c:layout/>
          <c:overlay val="0"/>
        </c:title>
        <c:numFmt formatCode="General" sourceLinked="1"/>
        <c:majorTickMark val="out"/>
        <c:minorTickMark val="none"/>
        <c:tickLblPos val="nextTo"/>
        <c:crossAx val="12963993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2200"/>
            </a:pPr>
            <a:r>
              <a:rPr lang="en-US" sz="2200" dirty="0" smtClean="0"/>
              <a:t>Respondents that </a:t>
            </a:r>
            <a:r>
              <a:rPr lang="en-US" sz="2200" dirty="0"/>
              <a:t>could possibly rent out district kitchen space to farms or small food companies after school hours</a:t>
            </a:r>
          </a:p>
        </c:rich>
      </c:tx>
      <c:layout>
        <c:manualLayout>
          <c:xMode val="edge"/>
          <c:yMode val="edge"/>
          <c:x val="0.13805565199125952"/>
          <c:y val="5.9440385154974421E-3"/>
        </c:manualLayout>
      </c:layout>
      <c:overlay val="0"/>
    </c:title>
    <c:autoTitleDeleted val="0"/>
    <c:plotArea>
      <c:layout/>
      <c:pieChart>
        <c:varyColors val="1"/>
        <c:ser>
          <c:idx val="0"/>
          <c:order val="0"/>
          <c:explosion val="3"/>
          <c:dLbls>
            <c:dLbl>
              <c:idx val="0"/>
              <c:layout/>
              <c:tx>
                <c:rich>
                  <a:bodyPr/>
                  <a:lstStyle/>
                  <a:p>
                    <a:r>
                      <a:rPr lang="en-US" sz="2000" b="1">
                        <a:solidFill>
                          <a:schemeClr val="tx1"/>
                        </a:solidFill>
                      </a:rPr>
                      <a:t>Yes
9</a:t>
                    </a:r>
                    <a:endParaRPr lang="en-US"/>
                  </a:p>
                </c:rich>
              </c:tx>
              <c:dLblPos val="ctr"/>
              <c:showLegendKey val="0"/>
              <c:showVal val="1"/>
              <c:showCatName val="1"/>
              <c:showSerName val="0"/>
              <c:showPercent val="0"/>
              <c:showBubbleSize val="0"/>
              <c:separator>
</c:separator>
            </c:dLbl>
            <c:dLbl>
              <c:idx val="2"/>
              <c:layout/>
              <c:tx>
                <c:rich>
                  <a:bodyPr/>
                  <a:lstStyle/>
                  <a:p>
                    <a:r>
                      <a:rPr lang="en-US" sz="2000" b="1">
                        <a:solidFill>
                          <a:schemeClr val="tx1"/>
                        </a:solidFill>
                      </a:rPr>
                      <a:t>Interested- Would need to check
25</a:t>
                    </a:r>
                    <a:endParaRPr lang="en-US"/>
                  </a:p>
                </c:rich>
              </c:tx>
              <c:dLblPos val="ctr"/>
              <c:showLegendKey val="0"/>
              <c:showVal val="1"/>
              <c:showCatName val="1"/>
              <c:showSerName val="0"/>
              <c:showPercent val="0"/>
              <c:showBubbleSize val="0"/>
              <c:separator>
</c:separator>
            </c:dLbl>
            <c:txPr>
              <a:bodyPr/>
              <a:lstStyle/>
              <a:p>
                <a:pPr>
                  <a:defRPr sz="2000" b="1">
                    <a:solidFill>
                      <a:schemeClr val="tx1"/>
                    </a:solidFill>
                  </a:defRPr>
                </a:pPr>
                <a:endParaRPr lang="en-US"/>
              </a:p>
            </c:txPr>
            <c:dLblPos val="ctr"/>
            <c:showLegendKey val="0"/>
            <c:showVal val="1"/>
            <c:showCatName val="1"/>
            <c:showSerName val="0"/>
            <c:showPercent val="0"/>
            <c:showBubbleSize val="0"/>
            <c:separator>
</c:separator>
            <c:showLeaderLines val="0"/>
          </c:dLbls>
          <c:cat>
            <c:strRef>
              <c:f>Sheet1!$B$2:$D$2</c:f>
              <c:strCache>
                <c:ptCount val="3"/>
                <c:pt idx="0">
                  <c:v>Yes</c:v>
                </c:pt>
                <c:pt idx="1">
                  <c:v>No</c:v>
                </c:pt>
                <c:pt idx="2">
                  <c:v>Interested- Would neet to check</c:v>
                </c:pt>
              </c:strCache>
            </c:strRef>
          </c:cat>
          <c:val>
            <c:numRef>
              <c:f>Sheet1!$B$3:$D$3</c:f>
              <c:numCache>
                <c:formatCode>General</c:formatCode>
                <c:ptCount val="3"/>
                <c:pt idx="0">
                  <c:v>9</c:v>
                </c:pt>
                <c:pt idx="1">
                  <c:v>35</c:v>
                </c:pt>
                <c:pt idx="2">
                  <c:v>25</c:v>
                </c:pt>
              </c:numCache>
            </c:numRef>
          </c:val>
        </c:ser>
        <c:dLbls>
          <c:showLegendKey val="0"/>
          <c:showVal val="0"/>
          <c:showCatName val="1"/>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329396108448643E-2"/>
          <c:y val="1.4530852140301788E-2"/>
          <c:w val="0.92071663348107879"/>
          <c:h val="0.53010480505068136"/>
        </c:manualLayout>
      </c:layout>
      <c:barChart>
        <c:barDir val="col"/>
        <c:grouping val="clustered"/>
        <c:varyColors val="0"/>
        <c:ser>
          <c:idx val="0"/>
          <c:order val="0"/>
          <c:invertIfNegative val="0"/>
          <c:dLbls>
            <c:txPr>
              <a:bodyPr/>
              <a:lstStyle/>
              <a:p>
                <a:pPr>
                  <a:defRPr sz="1100"/>
                </a:pPr>
                <a:endParaRPr lang="en-US"/>
              </a:p>
            </c:txPr>
            <c:showLegendKey val="0"/>
            <c:showVal val="1"/>
            <c:showCatName val="0"/>
            <c:showSerName val="0"/>
            <c:showPercent val="0"/>
            <c:showBubbleSize val="0"/>
            <c:showLeaderLines val="0"/>
          </c:dLbls>
          <c:cat>
            <c:multiLvlStrRef>
              <c:f>Sheet2!$A$4:$B$36</c:f>
              <c:multiLvlStrCache>
                <c:ptCount val="33"/>
                <c:lvl>
                  <c:pt idx="1">
                    <c:v>Program offered</c:v>
                  </c:pt>
                  <c:pt idx="2">
                    <c:v>Interested </c:v>
                  </c:pt>
                  <c:pt idx="3">
                    <c:v>Would be interested in future</c:v>
                  </c:pt>
                  <c:pt idx="4">
                    <c:v>Not interested </c:v>
                  </c:pt>
                  <c:pt idx="8">
                    <c:v>Program offered</c:v>
                  </c:pt>
                  <c:pt idx="9">
                    <c:v>Interested </c:v>
                  </c:pt>
                  <c:pt idx="10">
                    <c:v>Would be interested in future</c:v>
                  </c:pt>
                  <c:pt idx="11">
                    <c:v>Not interested </c:v>
                  </c:pt>
                  <c:pt idx="15">
                    <c:v>Program offered</c:v>
                  </c:pt>
                  <c:pt idx="16">
                    <c:v>Interested </c:v>
                  </c:pt>
                  <c:pt idx="17">
                    <c:v>Would be interested in future</c:v>
                  </c:pt>
                  <c:pt idx="18">
                    <c:v>Not interested </c:v>
                  </c:pt>
                  <c:pt idx="22">
                    <c:v>Program offered</c:v>
                  </c:pt>
                  <c:pt idx="23">
                    <c:v>Interested </c:v>
                  </c:pt>
                  <c:pt idx="24">
                    <c:v>Would be interested in future</c:v>
                  </c:pt>
                  <c:pt idx="25">
                    <c:v>Not interested </c:v>
                  </c:pt>
                  <c:pt idx="29">
                    <c:v>Program offered</c:v>
                  </c:pt>
                  <c:pt idx="30">
                    <c:v>Interested </c:v>
                  </c:pt>
                  <c:pt idx="31">
                    <c:v>Would be interested in future</c:v>
                  </c:pt>
                  <c:pt idx="32">
                    <c:v>Not interested </c:v>
                  </c:pt>
                </c:lvl>
                <c:lvl>
                  <c:pt idx="0">
                    <c:v>Cullinary Arts and Horticluture Programs:</c:v>
                  </c:pt>
                  <c:pt idx="7">
                    <c:v>Cooking Classes:</c:v>
                  </c:pt>
                  <c:pt idx="14">
                    <c:v>Nutrition Education:</c:v>
                  </c:pt>
                  <c:pt idx="21">
                    <c:v>School Gardens:</c:v>
                  </c:pt>
                  <c:pt idx="28">
                    <c:v>Sustainablitiy Program/ Club:</c:v>
                  </c:pt>
                </c:lvl>
              </c:multiLvlStrCache>
            </c:multiLvlStrRef>
          </c:cat>
          <c:val>
            <c:numRef>
              <c:f>Sheet2!$C$4:$C$36</c:f>
              <c:numCache>
                <c:formatCode>General</c:formatCode>
                <c:ptCount val="33"/>
                <c:pt idx="1">
                  <c:v>29</c:v>
                </c:pt>
                <c:pt idx="2">
                  <c:v>13</c:v>
                </c:pt>
                <c:pt idx="3">
                  <c:v>9</c:v>
                </c:pt>
                <c:pt idx="4">
                  <c:v>5</c:v>
                </c:pt>
                <c:pt idx="8">
                  <c:v>12</c:v>
                </c:pt>
                <c:pt idx="9">
                  <c:v>9</c:v>
                </c:pt>
                <c:pt idx="10">
                  <c:v>10</c:v>
                </c:pt>
                <c:pt idx="11">
                  <c:v>3</c:v>
                </c:pt>
                <c:pt idx="15">
                  <c:v>27</c:v>
                </c:pt>
                <c:pt idx="16">
                  <c:v>15</c:v>
                </c:pt>
                <c:pt idx="17">
                  <c:v>7</c:v>
                </c:pt>
                <c:pt idx="18">
                  <c:v>1</c:v>
                </c:pt>
                <c:pt idx="22">
                  <c:v>19</c:v>
                </c:pt>
                <c:pt idx="23">
                  <c:v>10</c:v>
                </c:pt>
                <c:pt idx="24">
                  <c:v>13</c:v>
                </c:pt>
                <c:pt idx="25">
                  <c:v>1</c:v>
                </c:pt>
                <c:pt idx="29">
                  <c:v>5</c:v>
                </c:pt>
                <c:pt idx="30">
                  <c:v>9</c:v>
                </c:pt>
                <c:pt idx="31">
                  <c:v>8</c:v>
                </c:pt>
                <c:pt idx="32">
                  <c:v>2</c:v>
                </c:pt>
              </c:numCache>
            </c:numRef>
          </c:val>
        </c:ser>
        <c:dLbls>
          <c:showLegendKey val="0"/>
          <c:showVal val="0"/>
          <c:showCatName val="0"/>
          <c:showSerName val="0"/>
          <c:showPercent val="0"/>
          <c:showBubbleSize val="0"/>
        </c:dLbls>
        <c:gapWidth val="75"/>
        <c:overlap val="-25"/>
        <c:axId val="133219456"/>
        <c:axId val="133220992"/>
      </c:barChart>
      <c:catAx>
        <c:axId val="133219456"/>
        <c:scaling>
          <c:orientation val="minMax"/>
        </c:scaling>
        <c:delete val="0"/>
        <c:axPos val="b"/>
        <c:majorTickMark val="none"/>
        <c:minorTickMark val="none"/>
        <c:tickLblPos val="nextTo"/>
        <c:txPr>
          <a:bodyPr/>
          <a:lstStyle/>
          <a:p>
            <a:pPr>
              <a:defRPr sz="1200"/>
            </a:pPr>
            <a:endParaRPr lang="en-US"/>
          </a:p>
        </c:txPr>
        <c:crossAx val="133220992"/>
        <c:crosses val="autoZero"/>
        <c:auto val="1"/>
        <c:lblAlgn val="ctr"/>
        <c:lblOffset val="100"/>
        <c:noMultiLvlLbl val="0"/>
      </c:catAx>
      <c:valAx>
        <c:axId val="133220992"/>
        <c:scaling>
          <c:orientation val="minMax"/>
        </c:scaling>
        <c:delete val="0"/>
        <c:axPos val="l"/>
        <c:majorGridlines/>
        <c:title>
          <c:tx>
            <c:rich>
              <a:bodyPr rot="-5400000" vert="horz"/>
              <a:lstStyle/>
              <a:p>
                <a:pPr>
                  <a:defRPr b="0"/>
                </a:pPr>
                <a:r>
                  <a:rPr lang="en-US" sz="1400" b="0" dirty="0" smtClean="0"/>
                  <a:t>No. of Respondents</a:t>
                </a:r>
                <a:endParaRPr lang="en-US" sz="1400" b="0" dirty="0"/>
              </a:p>
            </c:rich>
          </c:tx>
          <c:layout>
            <c:manualLayout>
              <c:xMode val="edge"/>
              <c:yMode val="edge"/>
              <c:x val="8.771929824561403E-3"/>
              <c:y val="0.17514764378750325"/>
            </c:manualLayout>
          </c:layout>
          <c:overlay val="0"/>
        </c:title>
        <c:numFmt formatCode="General" sourceLinked="1"/>
        <c:majorTickMark val="none"/>
        <c:minorTickMark val="none"/>
        <c:tickLblPos val="nextTo"/>
        <c:spPr>
          <a:ln w="9525">
            <a:solidFill>
              <a:sysClr val="windowText" lastClr="000000"/>
            </a:solidFill>
          </a:ln>
        </c:spPr>
        <c:crossAx val="133219456"/>
        <c:crosses val="autoZero"/>
        <c:crossBetween val="between"/>
      </c:valAx>
    </c:plotArea>
    <c:plotVisOnly val="1"/>
    <c:dispBlanksAs val="gap"/>
    <c:showDLblsOverMax val="0"/>
  </c:chart>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image" Target="../media/image31.jpeg"/><Relationship Id="rId4" Type="http://schemas.openxmlformats.org/officeDocument/2006/relationships/image" Target="../media/image34.jpeg"/></Relationships>
</file>

<file path=ppt/diagrams/_rels/data2.xml.rels><?xml version="1.0" encoding="UTF-8" standalone="yes"?>
<Relationships xmlns="http://schemas.openxmlformats.org/package/2006/relationships"><Relationship Id="rId1" Type="http://schemas.openxmlformats.org/officeDocument/2006/relationships/image" Target="../media/image3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image" Target="../media/image31.jpeg"/><Relationship Id="rId4" Type="http://schemas.openxmlformats.org/officeDocument/2006/relationships/image" Target="../media/image3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5.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CE0089-876F-4546-9A69-143A2B39AA28}" type="doc">
      <dgm:prSet loTypeId="urn:microsoft.com/office/officeart/2008/layout/TitlePictureLineup" loCatId="" qsTypeId="urn:microsoft.com/office/officeart/2005/8/quickstyle/simple4" qsCatId="simple" csTypeId="urn:microsoft.com/office/officeart/2005/8/colors/colorful4" csCatId="colorful" phldr="1"/>
      <dgm:spPr/>
      <dgm:t>
        <a:bodyPr/>
        <a:lstStyle/>
        <a:p>
          <a:endParaRPr lang="en-US"/>
        </a:p>
      </dgm:t>
    </dgm:pt>
    <dgm:pt modelId="{0D10E397-54B4-BA42-BDAC-6E31DF722D7E}">
      <dgm:prSet phldrT="[Text]"/>
      <dgm:spPr/>
      <dgm:t>
        <a:bodyPr/>
        <a:lstStyle/>
        <a:p>
          <a:r>
            <a:rPr lang="en-US" b="1" dirty="0" smtClean="0"/>
            <a:t>Colorado</a:t>
          </a:r>
          <a:endParaRPr lang="en-US" b="1" dirty="0"/>
        </a:p>
      </dgm:t>
    </dgm:pt>
    <dgm:pt modelId="{0036EABD-AA4C-1E4F-BF5A-669ED4F815B6}" type="parTrans" cxnId="{23DB3068-1565-3846-8D19-FDE6DB11BE3F}">
      <dgm:prSet/>
      <dgm:spPr/>
      <dgm:t>
        <a:bodyPr/>
        <a:lstStyle/>
        <a:p>
          <a:endParaRPr lang="en-US"/>
        </a:p>
      </dgm:t>
    </dgm:pt>
    <dgm:pt modelId="{BBDB9CC5-4317-434D-9DD4-6F2CEEBD664E}" type="sibTrans" cxnId="{23DB3068-1565-3846-8D19-FDE6DB11BE3F}">
      <dgm:prSet/>
      <dgm:spPr/>
      <dgm:t>
        <a:bodyPr/>
        <a:lstStyle/>
        <a:p>
          <a:endParaRPr lang="en-US"/>
        </a:p>
      </dgm:t>
    </dgm:pt>
    <dgm:pt modelId="{F1AF7EDB-3DD4-2B49-B901-1C4F0620AC79}">
      <dgm:prSet phldrT="[Text]" custT="1"/>
      <dgm:spPr/>
      <dgm:t>
        <a:bodyPr/>
        <a:lstStyle/>
        <a:p>
          <a:r>
            <a:rPr lang="en-US" sz="1200" dirty="0" smtClean="0"/>
            <a:t>Spark Policy Institute</a:t>
          </a:r>
          <a:endParaRPr lang="en-US" sz="1200" dirty="0"/>
        </a:p>
      </dgm:t>
    </dgm:pt>
    <dgm:pt modelId="{6745D51C-6FE0-6C43-AE16-AA6C75B97D03}" type="parTrans" cxnId="{72E128E4-AAEA-EE46-8561-C717A637FC26}">
      <dgm:prSet/>
      <dgm:spPr/>
      <dgm:t>
        <a:bodyPr/>
        <a:lstStyle/>
        <a:p>
          <a:endParaRPr lang="en-US"/>
        </a:p>
      </dgm:t>
    </dgm:pt>
    <dgm:pt modelId="{904BA9F7-BA4B-D64F-BC75-03FE8D3CBD41}" type="sibTrans" cxnId="{72E128E4-AAEA-EE46-8561-C717A637FC26}">
      <dgm:prSet/>
      <dgm:spPr/>
      <dgm:t>
        <a:bodyPr/>
        <a:lstStyle/>
        <a:p>
          <a:endParaRPr lang="en-US"/>
        </a:p>
      </dgm:t>
    </dgm:pt>
    <dgm:pt modelId="{B28998BA-A897-2746-ABB8-A7856B4AC65F}">
      <dgm:prSet phldrT="[Text]"/>
      <dgm:spPr/>
      <dgm:t>
        <a:bodyPr/>
        <a:lstStyle/>
        <a:p>
          <a:r>
            <a:rPr lang="en-US" b="1" dirty="0" smtClean="0"/>
            <a:t>Iowa</a:t>
          </a:r>
          <a:endParaRPr lang="en-US" b="1" dirty="0"/>
        </a:p>
      </dgm:t>
    </dgm:pt>
    <dgm:pt modelId="{F837392A-4FD9-164A-BE5A-541FC38E3DD7}" type="parTrans" cxnId="{121E0763-17D2-D049-9C1E-5A2F735CE7CB}">
      <dgm:prSet/>
      <dgm:spPr/>
      <dgm:t>
        <a:bodyPr/>
        <a:lstStyle/>
        <a:p>
          <a:endParaRPr lang="en-US"/>
        </a:p>
      </dgm:t>
    </dgm:pt>
    <dgm:pt modelId="{E1E95D4B-F10C-E041-AB31-D3F6E42088DB}" type="sibTrans" cxnId="{121E0763-17D2-D049-9C1E-5A2F735CE7CB}">
      <dgm:prSet/>
      <dgm:spPr/>
      <dgm:t>
        <a:bodyPr/>
        <a:lstStyle/>
        <a:p>
          <a:endParaRPr lang="en-US"/>
        </a:p>
      </dgm:t>
    </dgm:pt>
    <dgm:pt modelId="{C26D35E5-0EC3-A94F-916B-0F492589BDE2}">
      <dgm:prSet phldrT="[Text]" custT="1"/>
      <dgm:spPr/>
      <dgm:t>
        <a:bodyPr/>
        <a:lstStyle/>
        <a:p>
          <a:r>
            <a:rPr lang="en-US" sz="1200" dirty="0" smtClean="0"/>
            <a:t>Iowa Department of Agriculture &amp; Land Stewardship</a:t>
          </a:r>
          <a:endParaRPr lang="en-US" sz="1200" dirty="0"/>
        </a:p>
      </dgm:t>
    </dgm:pt>
    <dgm:pt modelId="{E6EB3C86-7F84-3143-AC55-3DC5037E36EB}" type="parTrans" cxnId="{187F9B5C-E343-2341-B539-ACD5648D41FD}">
      <dgm:prSet/>
      <dgm:spPr/>
      <dgm:t>
        <a:bodyPr/>
        <a:lstStyle/>
        <a:p>
          <a:endParaRPr lang="en-US"/>
        </a:p>
      </dgm:t>
    </dgm:pt>
    <dgm:pt modelId="{E83E5039-1C26-5243-9A0B-53519DA6F693}" type="sibTrans" cxnId="{187F9B5C-E343-2341-B539-ACD5648D41FD}">
      <dgm:prSet/>
      <dgm:spPr/>
      <dgm:t>
        <a:bodyPr/>
        <a:lstStyle/>
        <a:p>
          <a:endParaRPr lang="en-US"/>
        </a:p>
      </dgm:t>
    </dgm:pt>
    <dgm:pt modelId="{48D87575-E846-2B44-8A06-16BB90E2D289}">
      <dgm:prSet phldrT="[Text]"/>
      <dgm:spPr/>
      <dgm:t>
        <a:bodyPr/>
        <a:lstStyle/>
        <a:p>
          <a:r>
            <a:rPr lang="en-US" b="1" dirty="0" smtClean="0"/>
            <a:t>Minnesota</a:t>
          </a:r>
          <a:endParaRPr lang="en-US" b="1" dirty="0"/>
        </a:p>
      </dgm:t>
    </dgm:pt>
    <dgm:pt modelId="{A8A921CC-E6D9-7245-8AEB-C5B119172DF7}" type="parTrans" cxnId="{68F9444F-3E27-0B4E-933D-C79A08D65DA4}">
      <dgm:prSet/>
      <dgm:spPr/>
      <dgm:t>
        <a:bodyPr/>
        <a:lstStyle/>
        <a:p>
          <a:endParaRPr lang="en-US"/>
        </a:p>
      </dgm:t>
    </dgm:pt>
    <dgm:pt modelId="{0C1014D3-8C82-DC45-9A2C-2106981381DE}" type="sibTrans" cxnId="{68F9444F-3E27-0B4E-933D-C79A08D65DA4}">
      <dgm:prSet/>
      <dgm:spPr/>
      <dgm:t>
        <a:bodyPr/>
        <a:lstStyle/>
        <a:p>
          <a:endParaRPr lang="en-US"/>
        </a:p>
      </dgm:t>
    </dgm:pt>
    <dgm:pt modelId="{802110B1-32DE-D441-971C-DCA3A9486BCF}">
      <dgm:prSet phldrT="[Text]" custT="1"/>
      <dgm:spPr/>
      <dgm:t>
        <a:bodyPr/>
        <a:lstStyle/>
        <a:p>
          <a:r>
            <a:rPr lang="en-US" sz="1200" dirty="0" smtClean="0"/>
            <a:t>Institute for Agriculture and Trade Policy</a:t>
          </a:r>
          <a:endParaRPr lang="en-US" sz="1200" dirty="0"/>
        </a:p>
      </dgm:t>
    </dgm:pt>
    <dgm:pt modelId="{B94F3F16-A71A-054F-BD76-749D1B05B287}" type="parTrans" cxnId="{100A435A-C338-EB47-BF61-A59C302878C4}">
      <dgm:prSet/>
      <dgm:spPr/>
      <dgm:t>
        <a:bodyPr/>
        <a:lstStyle/>
        <a:p>
          <a:endParaRPr lang="en-US"/>
        </a:p>
      </dgm:t>
    </dgm:pt>
    <dgm:pt modelId="{B57D0AA4-7792-D74D-8EAC-E0435A2CCE4E}" type="sibTrans" cxnId="{100A435A-C338-EB47-BF61-A59C302878C4}">
      <dgm:prSet/>
      <dgm:spPr/>
      <dgm:t>
        <a:bodyPr/>
        <a:lstStyle/>
        <a:p>
          <a:endParaRPr lang="en-US"/>
        </a:p>
      </dgm:t>
    </dgm:pt>
    <dgm:pt modelId="{0ACEE06D-C4A2-9D48-A0FC-B9357659F06C}">
      <dgm:prSet custT="1"/>
      <dgm:spPr/>
      <dgm:t>
        <a:bodyPr/>
        <a:lstStyle/>
        <a:p>
          <a:r>
            <a:rPr lang="en-US" sz="1200" dirty="0" smtClean="0"/>
            <a:t>Healthy Community Food Systems</a:t>
          </a:r>
          <a:endParaRPr lang="en-US" sz="1200" dirty="0"/>
        </a:p>
      </dgm:t>
    </dgm:pt>
    <dgm:pt modelId="{D8B24170-E5C1-9F43-8FA1-221D0291D049}" type="parTrans" cxnId="{CD3450AE-E164-114F-B93D-98A3D7FA96D9}">
      <dgm:prSet/>
      <dgm:spPr/>
      <dgm:t>
        <a:bodyPr/>
        <a:lstStyle/>
        <a:p>
          <a:endParaRPr lang="en-US"/>
        </a:p>
      </dgm:t>
    </dgm:pt>
    <dgm:pt modelId="{E0E94F8B-8428-584E-80C9-8198929537E2}" type="sibTrans" cxnId="{CD3450AE-E164-114F-B93D-98A3D7FA96D9}">
      <dgm:prSet/>
      <dgm:spPr/>
      <dgm:t>
        <a:bodyPr/>
        <a:lstStyle/>
        <a:p>
          <a:endParaRPr lang="en-US"/>
        </a:p>
      </dgm:t>
    </dgm:pt>
    <dgm:pt modelId="{B6602568-4472-F14A-A63D-6FF8637AA33A}">
      <dgm:prSet custT="1"/>
      <dgm:spPr/>
      <dgm:t>
        <a:bodyPr/>
        <a:lstStyle/>
        <a:p>
          <a:r>
            <a:rPr lang="en-US" sz="1200" dirty="0" smtClean="0"/>
            <a:t>Real Food Colorado</a:t>
          </a:r>
          <a:endParaRPr lang="en-US" sz="1200" dirty="0"/>
        </a:p>
      </dgm:t>
    </dgm:pt>
    <dgm:pt modelId="{9B516A21-A30A-8A45-87FB-2818AF0D6662}" type="parTrans" cxnId="{24E5680D-11ED-1149-BA46-CD9F490390C1}">
      <dgm:prSet/>
      <dgm:spPr/>
      <dgm:t>
        <a:bodyPr/>
        <a:lstStyle/>
        <a:p>
          <a:endParaRPr lang="en-US"/>
        </a:p>
      </dgm:t>
    </dgm:pt>
    <dgm:pt modelId="{89810432-63DD-5443-BC8E-D5E70C04E4AF}" type="sibTrans" cxnId="{24E5680D-11ED-1149-BA46-CD9F490390C1}">
      <dgm:prSet/>
      <dgm:spPr/>
      <dgm:t>
        <a:bodyPr/>
        <a:lstStyle/>
        <a:p>
          <a:endParaRPr lang="en-US"/>
        </a:p>
      </dgm:t>
    </dgm:pt>
    <dgm:pt modelId="{4034889C-1177-F948-83AE-5C70BB26C67D}">
      <dgm:prSet custT="1"/>
      <dgm:spPr/>
      <dgm:t>
        <a:bodyPr/>
        <a:lstStyle/>
        <a:p>
          <a:r>
            <a:rPr lang="en-US" sz="1200" dirty="0" err="1" smtClean="0"/>
            <a:t>Growe</a:t>
          </a:r>
          <a:r>
            <a:rPr lang="en-US" sz="1200" dirty="0" smtClean="0"/>
            <a:t> Foundation</a:t>
          </a:r>
          <a:endParaRPr lang="en-US" sz="1200" dirty="0"/>
        </a:p>
      </dgm:t>
    </dgm:pt>
    <dgm:pt modelId="{78F0FA88-13D9-6545-A20E-000B232BAAC7}" type="parTrans" cxnId="{8F8C08ED-1DF0-1E43-A4AA-6E0A48E6370B}">
      <dgm:prSet/>
      <dgm:spPr/>
      <dgm:t>
        <a:bodyPr/>
        <a:lstStyle/>
        <a:p>
          <a:endParaRPr lang="en-US"/>
        </a:p>
      </dgm:t>
    </dgm:pt>
    <dgm:pt modelId="{D9D23FAA-A492-0947-B946-B52BA01BC22A}" type="sibTrans" cxnId="{8F8C08ED-1DF0-1E43-A4AA-6E0A48E6370B}">
      <dgm:prSet/>
      <dgm:spPr/>
      <dgm:t>
        <a:bodyPr/>
        <a:lstStyle/>
        <a:p>
          <a:endParaRPr lang="en-US"/>
        </a:p>
      </dgm:t>
    </dgm:pt>
    <dgm:pt modelId="{74F87C04-8689-8549-B180-FA22D07B5D25}">
      <dgm:prSet custT="1"/>
      <dgm:spPr/>
      <dgm:t>
        <a:bodyPr/>
        <a:lstStyle/>
        <a:p>
          <a:r>
            <a:rPr lang="en-US" sz="1200" dirty="0" smtClean="0"/>
            <a:t>CO Department of Agriculture</a:t>
          </a:r>
          <a:endParaRPr lang="en-US" sz="1200" dirty="0"/>
        </a:p>
      </dgm:t>
    </dgm:pt>
    <dgm:pt modelId="{734DCBFD-DFC8-FE45-B210-5269BEF975B5}" type="parTrans" cxnId="{2D6CC558-FCDF-C045-BA72-A67B91A41FE5}">
      <dgm:prSet/>
      <dgm:spPr/>
      <dgm:t>
        <a:bodyPr/>
        <a:lstStyle/>
        <a:p>
          <a:endParaRPr lang="en-US"/>
        </a:p>
      </dgm:t>
    </dgm:pt>
    <dgm:pt modelId="{40A5A244-0020-0D42-BA3C-24201F771C4F}" type="sibTrans" cxnId="{2D6CC558-FCDF-C045-BA72-A67B91A41FE5}">
      <dgm:prSet/>
      <dgm:spPr/>
      <dgm:t>
        <a:bodyPr/>
        <a:lstStyle/>
        <a:p>
          <a:endParaRPr lang="en-US"/>
        </a:p>
      </dgm:t>
    </dgm:pt>
    <dgm:pt modelId="{1DA1B810-A8A9-2644-8CA5-037316887BEA}">
      <dgm:prSet custT="1"/>
      <dgm:spPr/>
      <dgm:t>
        <a:bodyPr/>
        <a:lstStyle/>
        <a:p>
          <a:r>
            <a:rPr lang="en-US" sz="1200" dirty="0" smtClean="0"/>
            <a:t>Iowa Department of Education</a:t>
          </a:r>
          <a:endParaRPr lang="en-US" sz="1200" dirty="0"/>
        </a:p>
      </dgm:t>
    </dgm:pt>
    <dgm:pt modelId="{AA1D31E8-6E1C-0949-AB82-DCA506BFCB52}" type="parTrans" cxnId="{8186546C-872D-9640-98FE-1928F5F3049E}">
      <dgm:prSet/>
      <dgm:spPr/>
      <dgm:t>
        <a:bodyPr/>
        <a:lstStyle/>
        <a:p>
          <a:endParaRPr lang="en-US"/>
        </a:p>
      </dgm:t>
    </dgm:pt>
    <dgm:pt modelId="{A59CFDDD-2F02-8D40-A472-AC1994F9DD89}" type="sibTrans" cxnId="{8186546C-872D-9640-98FE-1928F5F3049E}">
      <dgm:prSet/>
      <dgm:spPr/>
      <dgm:t>
        <a:bodyPr/>
        <a:lstStyle/>
        <a:p>
          <a:endParaRPr lang="en-US"/>
        </a:p>
      </dgm:t>
    </dgm:pt>
    <dgm:pt modelId="{AA138CAD-C3B4-1543-9E32-26DF32B3C212}">
      <dgm:prSet custT="1"/>
      <dgm:spPr/>
      <dgm:t>
        <a:bodyPr/>
        <a:lstStyle/>
        <a:p>
          <a:r>
            <a:rPr lang="en-US" sz="1200" dirty="0" smtClean="0"/>
            <a:t>Iowa Farm to School Council</a:t>
          </a:r>
          <a:endParaRPr lang="en-US" sz="1200" dirty="0"/>
        </a:p>
      </dgm:t>
    </dgm:pt>
    <dgm:pt modelId="{E2E97CC1-8CF1-8545-8E53-B83018B6298E}" type="parTrans" cxnId="{F661A6B9-2478-2B41-988B-B0B1A359B980}">
      <dgm:prSet/>
      <dgm:spPr/>
      <dgm:t>
        <a:bodyPr/>
        <a:lstStyle/>
        <a:p>
          <a:endParaRPr lang="en-US"/>
        </a:p>
      </dgm:t>
    </dgm:pt>
    <dgm:pt modelId="{EA346C84-298E-8C42-ABF3-FC9220D4062B}" type="sibTrans" cxnId="{F661A6B9-2478-2B41-988B-B0B1A359B980}">
      <dgm:prSet/>
      <dgm:spPr/>
      <dgm:t>
        <a:bodyPr/>
        <a:lstStyle/>
        <a:p>
          <a:endParaRPr lang="en-US"/>
        </a:p>
      </dgm:t>
    </dgm:pt>
    <dgm:pt modelId="{B12F7C7E-FD98-5F49-A6D4-DDCA43A8796E}">
      <dgm:prSet custT="1"/>
      <dgm:spPr/>
      <dgm:t>
        <a:bodyPr/>
        <a:lstStyle/>
        <a:p>
          <a:r>
            <a:rPr lang="en-US" sz="1200" dirty="0" smtClean="0"/>
            <a:t>MN School Nutrition Association</a:t>
          </a:r>
          <a:endParaRPr lang="en-US" sz="1200" dirty="0"/>
        </a:p>
      </dgm:t>
    </dgm:pt>
    <dgm:pt modelId="{5CAFD1E6-1B34-224E-9883-14FD0667556E}" type="parTrans" cxnId="{59234381-E31F-AB4F-B7E8-3222DC41BF67}">
      <dgm:prSet/>
      <dgm:spPr/>
      <dgm:t>
        <a:bodyPr/>
        <a:lstStyle/>
        <a:p>
          <a:endParaRPr lang="en-US"/>
        </a:p>
      </dgm:t>
    </dgm:pt>
    <dgm:pt modelId="{FDEBD6E4-089C-5942-B32E-09FFACD1E034}" type="sibTrans" cxnId="{59234381-E31F-AB4F-B7E8-3222DC41BF67}">
      <dgm:prSet/>
      <dgm:spPr/>
      <dgm:t>
        <a:bodyPr/>
        <a:lstStyle/>
        <a:p>
          <a:endParaRPr lang="en-US"/>
        </a:p>
      </dgm:t>
    </dgm:pt>
    <dgm:pt modelId="{07A08BAA-7F45-0C47-AA46-4697CE4B3C61}">
      <dgm:prSet custT="1"/>
      <dgm:spPr/>
      <dgm:t>
        <a:bodyPr/>
        <a:lstStyle/>
        <a:p>
          <a:r>
            <a:rPr lang="en-US" sz="1200" dirty="0" smtClean="0"/>
            <a:t>U of MN Extension</a:t>
          </a:r>
          <a:endParaRPr lang="en-US" sz="1200" dirty="0"/>
        </a:p>
      </dgm:t>
    </dgm:pt>
    <dgm:pt modelId="{ED4E019D-2516-7140-A4AB-3AB3AB11786C}" type="parTrans" cxnId="{496FB325-8B2D-0440-A121-042D84A86C97}">
      <dgm:prSet/>
      <dgm:spPr/>
      <dgm:t>
        <a:bodyPr/>
        <a:lstStyle/>
        <a:p>
          <a:endParaRPr lang="en-US"/>
        </a:p>
      </dgm:t>
    </dgm:pt>
    <dgm:pt modelId="{D2677E0E-47DE-D54B-BA09-71B49A216748}" type="sibTrans" cxnId="{496FB325-8B2D-0440-A121-042D84A86C97}">
      <dgm:prSet/>
      <dgm:spPr/>
      <dgm:t>
        <a:bodyPr/>
        <a:lstStyle/>
        <a:p>
          <a:endParaRPr lang="en-US"/>
        </a:p>
      </dgm:t>
    </dgm:pt>
    <dgm:pt modelId="{BFB7DEE6-25DF-D94E-87C9-357C8E342E14}">
      <dgm:prSet custT="1"/>
      <dgm:spPr/>
      <dgm:t>
        <a:bodyPr/>
        <a:lstStyle/>
        <a:p>
          <a:r>
            <a:rPr lang="en-US" sz="1200" dirty="0" smtClean="0"/>
            <a:t>U of MN Regional Sustainable Development Partnership</a:t>
          </a:r>
          <a:endParaRPr lang="en-US" sz="1200" dirty="0"/>
        </a:p>
      </dgm:t>
    </dgm:pt>
    <dgm:pt modelId="{02CDE285-7F73-4B4B-BAFE-DA59E5E254D5}" type="parTrans" cxnId="{A403AB1C-EF2A-8D46-B286-3FD36AE6FB61}">
      <dgm:prSet/>
      <dgm:spPr/>
      <dgm:t>
        <a:bodyPr/>
        <a:lstStyle/>
        <a:p>
          <a:endParaRPr lang="en-US"/>
        </a:p>
      </dgm:t>
    </dgm:pt>
    <dgm:pt modelId="{18BA138A-20BB-E141-90EF-331A9E0DC86E}" type="sibTrans" cxnId="{A403AB1C-EF2A-8D46-B286-3FD36AE6FB61}">
      <dgm:prSet/>
      <dgm:spPr/>
      <dgm:t>
        <a:bodyPr/>
        <a:lstStyle/>
        <a:p>
          <a:endParaRPr lang="en-US"/>
        </a:p>
      </dgm:t>
    </dgm:pt>
    <dgm:pt modelId="{2F1B6C80-B0C0-D54A-9001-B7E71718C5EF}">
      <dgm:prSet/>
      <dgm:spPr/>
      <dgm:t>
        <a:bodyPr/>
        <a:lstStyle/>
        <a:p>
          <a:endParaRPr lang="en-US" sz="1100" dirty="0"/>
        </a:p>
      </dgm:t>
    </dgm:pt>
    <dgm:pt modelId="{F2F40221-CE85-4E44-8F36-23B6BF248410}" type="parTrans" cxnId="{73B5EC0A-B530-EF41-B05E-C7D4D4A54449}">
      <dgm:prSet/>
      <dgm:spPr/>
      <dgm:t>
        <a:bodyPr/>
        <a:lstStyle/>
        <a:p>
          <a:endParaRPr lang="en-US"/>
        </a:p>
      </dgm:t>
    </dgm:pt>
    <dgm:pt modelId="{37FBB017-3520-364E-9CA1-C5B24EB8B181}" type="sibTrans" cxnId="{73B5EC0A-B530-EF41-B05E-C7D4D4A54449}">
      <dgm:prSet/>
      <dgm:spPr/>
      <dgm:t>
        <a:bodyPr/>
        <a:lstStyle/>
        <a:p>
          <a:endParaRPr lang="en-US"/>
        </a:p>
      </dgm:t>
    </dgm:pt>
    <dgm:pt modelId="{A13FE6B7-CF4C-284D-8AFB-B9D8B930A94B}">
      <dgm:prSet phldrT="[Text]"/>
      <dgm:spPr/>
      <dgm:t>
        <a:bodyPr/>
        <a:lstStyle/>
        <a:p>
          <a:r>
            <a:rPr lang="en-US" b="1" dirty="0" smtClean="0"/>
            <a:t>Missouri</a:t>
          </a:r>
          <a:endParaRPr lang="en-US" b="1" dirty="0"/>
        </a:p>
      </dgm:t>
    </dgm:pt>
    <dgm:pt modelId="{AC906848-C563-2F43-9907-D06F142D8A35}" type="parTrans" cxnId="{7700714F-0B88-C541-9EB8-32625B42387A}">
      <dgm:prSet/>
      <dgm:spPr/>
      <dgm:t>
        <a:bodyPr/>
        <a:lstStyle/>
        <a:p>
          <a:endParaRPr lang="en-US"/>
        </a:p>
      </dgm:t>
    </dgm:pt>
    <dgm:pt modelId="{5E8084D9-6DF2-C94B-A1A0-0EB2F82A98E4}" type="sibTrans" cxnId="{7700714F-0B88-C541-9EB8-32625B42387A}">
      <dgm:prSet/>
      <dgm:spPr/>
      <dgm:t>
        <a:bodyPr/>
        <a:lstStyle/>
        <a:p>
          <a:endParaRPr lang="en-US"/>
        </a:p>
      </dgm:t>
    </dgm:pt>
    <dgm:pt modelId="{A252140C-BF55-7346-98D3-1F8A524B53D4}">
      <dgm:prSet phldrT="[Text]" custT="1"/>
      <dgm:spPr/>
      <dgm:t>
        <a:bodyPr/>
        <a:lstStyle/>
        <a:p>
          <a:r>
            <a:rPr lang="en-US" sz="1200" dirty="0" smtClean="0"/>
            <a:t>MO University Extension</a:t>
          </a:r>
          <a:endParaRPr lang="en-US" sz="1200" dirty="0"/>
        </a:p>
      </dgm:t>
    </dgm:pt>
    <dgm:pt modelId="{D9699BDC-B7A6-4B4C-81EE-6319BB182C16}" type="parTrans" cxnId="{E43686B1-D392-B247-8B90-5C885E2C9DDF}">
      <dgm:prSet/>
      <dgm:spPr/>
      <dgm:t>
        <a:bodyPr/>
        <a:lstStyle/>
        <a:p>
          <a:endParaRPr lang="en-US"/>
        </a:p>
      </dgm:t>
    </dgm:pt>
    <dgm:pt modelId="{F3393A10-2150-824E-A9AA-7CAA70714768}" type="sibTrans" cxnId="{E43686B1-D392-B247-8B90-5C885E2C9DDF}">
      <dgm:prSet/>
      <dgm:spPr/>
      <dgm:t>
        <a:bodyPr/>
        <a:lstStyle/>
        <a:p>
          <a:endParaRPr lang="en-US"/>
        </a:p>
      </dgm:t>
    </dgm:pt>
    <dgm:pt modelId="{40B2E088-AB50-BA49-9502-3F853E354D4D}">
      <dgm:prSet custT="1"/>
      <dgm:spPr/>
      <dgm:t>
        <a:bodyPr/>
        <a:lstStyle/>
        <a:p>
          <a:r>
            <a:rPr lang="en-US" sz="1200" dirty="0" smtClean="0"/>
            <a:t>MO Department of Ag</a:t>
          </a:r>
          <a:endParaRPr lang="en-US" sz="1200" dirty="0"/>
        </a:p>
      </dgm:t>
    </dgm:pt>
    <dgm:pt modelId="{A41A9B1B-5D6C-6C43-BF24-484561359BBE}" type="parTrans" cxnId="{531FFECA-0CE0-BF44-8E99-DA259AE1D386}">
      <dgm:prSet/>
      <dgm:spPr/>
      <dgm:t>
        <a:bodyPr/>
        <a:lstStyle/>
        <a:p>
          <a:endParaRPr lang="en-US"/>
        </a:p>
      </dgm:t>
    </dgm:pt>
    <dgm:pt modelId="{D036B2BC-3188-584E-AE7D-FA66CB0B5D14}" type="sibTrans" cxnId="{531FFECA-0CE0-BF44-8E99-DA259AE1D386}">
      <dgm:prSet/>
      <dgm:spPr/>
      <dgm:t>
        <a:bodyPr/>
        <a:lstStyle/>
        <a:p>
          <a:endParaRPr lang="en-US"/>
        </a:p>
      </dgm:t>
    </dgm:pt>
    <dgm:pt modelId="{DB55FBD3-0B44-5242-8449-0C7380D4C222}">
      <dgm:prSet custT="1"/>
      <dgm:spPr/>
      <dgm:t>
        <a:bodyPr/>
        <a:lstStyle/>
        <a:p>
          <a:r>
            <a:rPr lang="en-US" sz="1200" dirty="0" smtClean="0"/>
            <a:t>MO Department of Health &amp; Senior Services</a:t>
          </a:r>
          <a:endParaRPr lang="en-US" sz="1200" dirty="0"/>
        </a:p>
      </dgm:t>
    </dgm:pt>
    <dgm:pt modelId="{9594DA1C-7FB7-F34D-A619-95BF5CC64CF4}" type="parTrans" cxnId="{90D04EC6-0E64-1041-B7D6-A9B734007F86}">
      <dgm:prSet/>
      <dgm:spPr/>
      <dgm:t>
        <a:bodyPr/>
        <a:lstStyle/>
        <a:p>
          <a:endParaRPr lang="en-US"/>
        </a:p>
      </dgm:t>
    </dgm:pt>
    <dgm:pt modelId="{9ABA24CE-5596-3244-ACFD-B9A2D4E0CAA5}" type="sibTrans" cxnId="{90D04EC6-0E64-1041-B7D6-A9B734007F86}">
      <dgm:prSet/>
      <dgm:spPr/>
      <dgm:t>
        <a:bodyPr/>
        <a:lstStyle/>
        <a:p>
          <a:endParaRPr lang="en-US"/>
        </a:p>
      </dgm:t>
    </dgm:pt>
    <dgm:pt modelId="{D2EF380A-AB85-EC46-AF5B-7E966E69DA09}">
      <dgm:prSet custT="1"/>
      <dgm:spPr/>
      <dgm:t>
        <a:bodyPr/>
        <a:lstStyle/>
        <a:p>
          <a:r>
            <a:rPr lang="en-US" sz="1200" dirty="0" smtClean="0"/>
            <a:t>St Louis Food Policy Council</a:t>
          </a:r>
          <a:endParaRPr lang="en-US" sz="1200" dirty="0"/>
        </a:p>
      </dgm:t>
    </dgm:pt>
    <dgm:pt modelId="{8932850E-D16B-4641-BB87-0070C7428809}" type="parTrans" cxnId="{2FB41654-FCE2-E74A-8C10-FD28BB911203}">
      <dgm:prSet/>
      <dgm:spPr/>
      <dgm:t>
        <a:bodyPr/>
        <a:lstStyle/>
        <a:p>
          <a:endParaRPr lang="en-US"/>
        </a:p>
      </dgm:t>
    </dgm:pt>
    <dgm:pt modelId="{6F72D659-EF77-1447-92BF-ACBF3ECF50B6}" type="sibTrans" cxnId="{2FB41654-FCE2-E74A-8C10-FD28BB911203}">
      <dgm:prSet/>
      <dgm:spPr/>
      <dgm:t>
        <a:bodyPr/>
        <a:lstStyle/>
        <a:p>
          <a:endParaRPr lang="en-US"/>
        </a:p>
      </dgm:t>
    </dgm:pt>
    <dgm:pt modelId="{CC5F8A7E-1261-754E-A454-FF11B2241D78}">
      <dgm:prSet custT="1"/>
      <dgm:spPr/>
      <dgm:t>
        <a:bodyPr/>
        <a:lstStyle/>
        <a:p>
          <a:r>
            <a:rPr lang="en-US" sz="1200" dirty="0" smtClean="0"/>
            <a:t>MO Department of Education</a:t>
          </a:r>
          <a:endParaRPr lang="en-US" sz="1200" dirty="0"/>
        </a:p>
      </dgm:t>
    </dgm:pt>
    <dgm:pt modelId="{34EE92FB-A8D7-6E44-9D4C-98D7D58FB010}" type="parTrans" cxnId="{BB8F235C-2831-4B42-8BF9-9E5439F750A5}">
      <dgm:prSet/>
      <dgm:spPr/>
      <dgm:t>
        <a:bodyPr/>
        <a:lstStyle/>
        <a:p>
          <a:endParaRPr lang="en-US"/>
        </a:p>
      </dgm:t>
    </dgm:pt>
    <dgm:pt modelId="{66E1173B-9023-A341-8B45-9042B651106F}" type="sibTrans" cxnId="{BB8F235C-2831-4B42-8BF9-9E5439F750A5}">
      <dgm:prSet/>
      <dgm:spPr/>
      <dgm:t>
        <a:bodyPr/>
        <a:lstStyle/>
        <a:p>
          <a:endParaRPr lang="en-US"/>
        </a:p>
      </dgm:t>
    </dgm:pt>
    <dgm:pt modelId="{276988FA-9209-7244-8FDE-82062D7DBD30}">
      <dgm:prSet custT="1"/>
      <dgm:spPr/>
      <dgm:t>
        <a:bodyPr/>
        <a:lstStyle/>
        <a:p>
          <a:r>
            <a:rPr lang="en-US" sz="1200" dirty="0" smtClean="0"/>
            <a:t>MO Council for Activity &amp; Nutrition</a:t>
          </a:r>
          <a:endParaRPr lang="en-US" sz="1200" dirty="0"/>
        </a:p>
      </dgm:t>
    </dgm:pt>
    <dgm:pt modelId="{106D5DEE-61D5-B54A-919A-5B6031CF07D3}" type="parTrans" cxnId="{04DA825E-6720-EE4C-8443-76DB9D2B7E73}">
      <dgm:prSet/>
      <dgm:spPr/>
      <dgm:t>
        <a:bodyPr/>
        <a:lstStyle/>
        <a:p>
          <a:endParaRPr lang="en-US"/>
        </a:p>
      </dgm:t>
    </dgm:pt>
    <dgm:pt modelId="{1A529DDC-C675-B047-8814-E02EBF0B2A19}" type="sibTrans" cxnId="{04DA825E-6720-EE4C-8443-76DB9D2B7E73}">
      <dgm:prSet/>
      <dgm:spPr/>
      <dgm:t>
        <a:bodyPr/>
        <a:lstStyle/>
        <a:p>
          <a:endParaRPr lang="en-US"/>
        </a:p>
      </dgm:t>
    </dgm:pt>
    <dgm:pt modelId="{F7DB194C-A0FC-914E-BB07-D82A7DA0D3FC}" type="pres">
      <dgm:prSet presAssocID="{88CE0089-876F-4546-9A69-143A2B39AA28}" presName="Name0" presStyleCnt="0">
        <dgm:presLayoutVars>
          <dgm:dir/>
        </dgm:presLayoutVars>
      </dgm:prSet>
      <dgm:spPr/>
      <dgm:t>
        <a:bodyPr/>
        <a:lstStyle/>
        <a:p>
          <a:endParaRPr lang="en-US"/>
        </a:p>
      </dgm:t>
    </dgm:pt>
    <dgm:pt modelId="{1590B415-8D87-B744-83CA-30FF039C165F}" type="pres">
      <dgm:prSet presAssocID="{0D10E397-54B4-BA42-BDAC-6E31DF722D7E}" presName="composite" presStyleCnt="0"/>
      <dgm:spPr/>
      <dgm:t>
        <a:bodyPr/>
        <a:lstStyle/>
        <a:p>
          <a:endParaRPr lang="en-US"/>
        </a:p>
      </dgm:t>
    </dgm:pt>
    <dgm:pt modelId="{06BDD93A-48D4-3E4E-8CFC-968041F40A55}" type="pres">
      <dgm:prSet presAssocID="{0D10E397-54B4-BA42-BDAC-6E31DF722D7E}" presName="Accent" presStyleLbl="alignAcc1" presStyleIdx="0" presStyleCnt="4"/>
      <dgm:spPr/>
      <dgm:t>
        <a:bodyPr/>
        <a:lstStyle/>
        <a:p>
          <a:endParaRPr lang="en-US"/>
        </a:p>
      </dgm:t>
    </dgm:pt>
    <dgm:pt modelId="{8A041A76-D4F0-204B-8128-388A82D26C15}" type="pres">
      <dgm:prSet presAssocID="{0D10E397-54B4-BA42-BDAC-6E31DF722D7E}" presName="Image"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F2C0F4A0-9AC3-184E-8383-8D3F56C75EF2}" type="pres">
      <dgm:prSet presAssocID="{0D10E397-54B4-BA42-BDAC-6E31DF722D7E}" presName="Child" presStyleLbl="revTx" presStyleIdx="0" presStyleCnt="4" custScaleY="129281" custLinFactNeighborY="20805">
        <dgm:presLayoutVars>
          <dgm:bulletEnabled val="1"/>
        </dgm:presLayoutVars>
      </dgm:prSet>
      <dgm:spPr/>
      <dgm:t>
        <a:bodyPr/>
        <a:lstStyle/>
        <a:p>
          <a:endParaRPr lang="en-US"/>
        </a:p>
      </dgm:t>
    </dgm:pt>
    <dgm:pt modelId="{21CF3159-EFE2-D941-A2AE-6ED5ACDF2F73}" type="pres">
      <dgm:prSet presAssocID="{0D10E397-54B4-BA42-BDAC-6E31DF722D7E}" presName="Parent" presStyleLbl="alignNode1" presStyleIdx="0" presStyleCnt="4">
        <dgm:presLayoutVars>
          <dgm:bulletEnabled val="1"/>
        </dgm:presLayoutVars>
      </dgm:prSet>
      <dgm:spPr/>
      <dgm:t>
        <a:bodyPr/>
        <a:lstStyle/>
        <a:p>
          <a:endParaRPr lang="en-US"/>
        </a:p>
      </dgm:t>
    </dgm:pt>
    <dgm:pt modelId="{C6873BCB-28FA-0547-A9FC-30DB1EE63C99}" type="pres">
      <dgm:prSet presAssocID="{BBDB9CC5-4317-434D-9DD4-6F2CEEBD664E}" presName="sibTrans" presStyleCnt="0"/>
      <dgm:spPr/>
      <dgm:t>
        <a:bodyPr/>
        <a:lstStyle/>
        <a:p>
          <a:endParaRPr lang="en-US"/>
        </a:p>
      </dgm:t>
    </dgm:pt>
    <dgm:pt modelId="{6EDA762B-92E5-AB44-8F99-E9C1C01DFFC2}" type="pres">
      <dgm:prSet presAssocID="{B28998BA-A897-2746-ABB8-A7856B4AC65F}" presName="composite" presStyleCnt="0"/>
      <dgm:spPr/>
      <dgm:t>
        <a:bodyPr/>
        <a:lstStyle/>
        <a:p>
          <a:endParaRPr lang="en-US"/>
        </a:p>
      </dgm:t>
    </dgm:pt>
    <dgm:pt modelId="{298D5737-0413-4D48-808D-050EC9C85C85}" type="pres">
      <dgm:prSet presAssocID="{B28998BA-A897-2746-ABB8-A7856B4AC65F}" presName="Accent" presStyleLbl="alignAcc1" presStyleIdx="1" presStyleCnt="4"/>
      <dgm:spPr/>
      <dgm:t>
        <a:bodyPr/>
        <a:lstStyle/>
        <a:p>
          <a:endParaRPr lang="en-US"/>
        </a:p>
      </dgm:t>
    </dgm:pt>
    <dgm:pt modelId="{38564970-C0B5-344A-A84A-14222F31B9F9}" type="pres">
      <dgm:prSet presAssocID="{B28998BA-A897-2746-ABB8-A7856B4AC65F}" presName="Image"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t>
        <a:bodyPr/>
        <a:lstStyle/>
        <a:p>
          <a:endParaRPr lang="en-US"/>
        </a:p>
      </dgm:t>
    </dgm:pt>
    <dgm:pt modelId="{745A6DE8-BF80-FE4C-AF23-E37D22235641}" type="pres">
      <dgm:prSet presAssocID="{B28998BA-A897-2746-ABB8-A7856B4AC65F}" presName="Child" presStyleLbl="revTx" presStyleIdx="1" presStyleCnt="4" custScaleY="145691" custLinFactNeighborY="27980">
        <dgm:presLayoutVars>
          <dgm:bulletEnabled val="1"/>
        </dgm:presLayoutVars>
      </dgm:prSet>
      <dgm:spPr/>
      <dgm:t>
        <a:bodyPr/>
        <a:lstStyle/>
        <a:p>
          <a:endParaRPr lang="en-US"/>
        </a:p>
      </dgm:t>
    </dgm:pt>
    <dgm:pt modelId="{EE829B8A-0BFC-CE43-B29C-A457F19D7BC6}" type="pres">
      <dgm:prSet presAssocID="{B28998BA-A897-2746-ABB8-A7856B4AC65F}" presName="Parent" presStyleLbl="alignNode1" presStyleIdx="1" presStyleCnt="4">
        <dgm:presLayoutVars>
          <dgm:bulletEnabled val="1"/>
        </dgm:presLayoutVars>
      </dgm:prSet>
      <dgm:spPr/>
      <dgm:t>
        <a:bodyPr/>
        <a:lstStyle/>
        <a:p>
          <a:endParaRPr lang="en-US"/>
        </a:p>
      </dgm:t>
    </dgm:pt>
    <dgm:pt modelId="{EAC6AB96-0A4A-3446-861B-349635A095FF}" type="pres">
      <dgm:prSet presAssocID="{E1E95D4B-F10C-E041-AB31-D3F6E42088DB}" presName="sibTrans" presStyleCnt="0"/>
      <dgm:spPr/>
      <dgm:t>
        <a:bodyPr/>
        <a:lstStyle/>
        <a:p>
          <a:endParaRPr lang="en-US"/>
        </a:p>
      </dgm:t>
    </dgm:pt>
    <dgm:pt modelId="{44CCE65C-12E9-9C45-8F57-F9BA980D3DED}" type="pres">
      <dgm:prSet presAssocID="{48D87575-E846-2B44-8A06-16BB90E2D289}" presName="composite" presStyleCnt="0"/>
      <dgm:spPr/>
      <dgm:t>
        <a:bodyPr/>
        <a:lstStyle/>
        <a:p>
          <a:endParaRPr lang="en-US"/>
        </a:p>
      </dgm:t>
    </dgm:pt>
    <dgm:pt modelId="{DB8B19BD-2777-4847-BD2A-9B489D90FE27}" type="pres">
      <dgm:prSet presAssocID="{48D87575-E846-2B44-8A06-16BB90E2D289}" presName="Accent" presStyleLbl="alignAcc1" presStyleIdx="2" presStyleCnt="4"/>
      <dgm:spPr/>
      <dgm:t>
        <a:bodyPr/>
        <a:lstStyle/>
        <a:p>
          <a:endParaRPr lang="en-US"/>
        </a:p>
      </dgm:t>
    </dgm:pt>
    <dgm:pt modelId="{6EF1853E-61A1-6E4B-A9FA-9FEF06B89531}" type="pres">
      <dgm:prSet presAssocID="{48D87575-E846-2B44-8A06-16BB90E2D289}" presName="Image"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E08030AE-D9BD-AE4A-82F7-473D2A7A6A6E}" type="pres">
      <dgm:prSet presAssocID="{48D87575-E846-2B44-8A06-16BB90E2D289}" presName="Child" presStyleLbl="revTx" presStyleIdx="2" presStyleCnt="4" custScaleY="148156" custLinFactNeighborX="463" custLinFactNeighborY="31567">
        <dgm:presLayoutVars>
          <dgm:bulletEnabled val="1"/>
        </dgm:presLayoutVars>
      </dgm:prSet>
      <dgm:spPr/>
      <dgm:t>
        <a:bodyPr/>
        <a:lstStyle/>
        <a:p>
          <a:endParaRPr lang="en-US"/>
        </a:p>
      </dgm:t>
    </dgm:pt>
    <dgm:pt modelId="{5C526C44-08C2-504C-BD47-EBD761AD29EB}" type="pres">
      <dgm:prSet presAssocID="{48D87575-E846-2B44-8A06-16BB90E2D289}" presName="Parent" presStyleLbl="alignNode1" presStyleIdx="2" presStyleCnt="4">
        <dgm:presLayoutVars>
          <dgm:bulletEnabled val="1"/>
        </dgm:presLayoutVars>
      </dgm:prSet>
      <dgm:spPr/>
      <dgm:t>
        <a:bodyPr/>
        <a:lstStyle/>
        <a:p>
          <a:endParaRPr lang="en-US"/>
        </a:p>
      </dgm:t>
    </dgm:pt>
    <dgm:pt modelId="{B17DB214-3982-BB4B-B9B9-EA1B7C757C67}" type="pres">
      <dgm:prSet presAssocID="{0C1014D3-8C82-DC45-9A2C-2106981381DE}" presName="sibTrans" presStyleCnt="0"/>
      <dgm:spPr/>
      <dgm:t>
        <a:bodyPr/>
        <a:lstStyle/>
        <a:p>
          <a:endParaRPr lang="en-US"/>
        </a:p>
      </dgm:t>
    </dgm:pt>
    <dgm:pt modelId="{6FFBA9CC-0DC1-DC40-B9C8-A012D4568D33}" type="pres">
      <dgm:prSet presAssocID="{A13FE6B7-CF4C-284D-8AFB-B9D8B930A94B}" presName="composite" presStyleCnt="0"/>
      <dgm:spPr/>
      <dgm:t>
        <a:bodyPr/>
        <a:lstStyle/>
        <a:p>
          <a:endParaRPr lang="en-US"/>
        </a:p>
      </dgm:t>
    </dgm:pt>
    <dgm:pt modelId="{BEEDD2ED-A86B-F740-BDDA-3AB351995722}" type="pres">
      <dgm:prSet presAssocID="{A13FE6B7-CF4C-284D-8AFB-B9D8B930A94B}" presName="Accent" presStyleLbl="alignAcc1" presStyleIdx="3" presStyleCnt="4"/>
      <dgm:spPr/>
      <dgm:t>
        <a:bodyPr/>
        <a:lstStyle/>
        <a:p>
          <a:endParaRPr lang="en-US"/>
        </a:p>
      </dgm:t>
    </dgm:pt>
    <dgm:pt modelId="{8D63D543-B301-F543-9EDC-E832748B04C2}" type="pres">
      <dgm:prSet presAssocID="{A13FE6B7-CF4C-284D-8AFB-B9D8B930A94B}" presName="Image" presStyleLbl="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47000" b="-47000"/>
          </a:stretch>
        </a:blipFill>
      </dgm:spPr>
      <dgm:t>
        <a:bodyPr/>
        <a:lstStyle/>
        <a:p>
          <a:endParaRPr lang="en-US"/>
        </a:p>
      </dgm:t>
    </dgm:pt>
    <dgm:pt modelId="{EFE340C7-DB53-1F4C-87FD-FB87A13FB791}" type="pres">
      <dgm:prSet presAssocID="{A13FE6B7-CF4C-284D-8AFB-B9D8B930A94B}" presName="Child" presStyleLbl="revTx" presStyleIdx="3" presStyleCnt="4" custScaleY="142937" custLinFactNeighborX="-685" custLinFactNeighborY="32162">
        <dgm:presLayoutVars>
          <dgm:bulletEnabled val="1"/>
        </dgm:presLayoutVars>
      </dgm:prSet>
      <dgm:spPr/>
      <dgm:t>
        <a:bodyPr/>
        <a:lstStyle/>
        <a:p>
          <a:endParaRPr lang="en-US"/>
        </a:p>
      </dgm:t>
    </dgm:pt>
    <dgm:pt modelId="{DF9E2772-A18D-F548-9355-5DC46A56093A}" type="pres">
      <dgm:prSet presAssocID="{A13FE6B7-CF4C-284D-8AFB-B9D8B930A94B}" presName="Parent" presStyleLbl="alignNode1" presStyleIdx="3" presStyleCnt="4">
        <dgm:presLayoutVars>
          <dgm:bulletEnabled val="1"/>
        </dgm:presLayoutVars>
      </dgm:prSet>
      <dgm:spPr/>
      <dgm:t>
        <a:bodyPr/>
        <a:lstStyle/>
        <a:p>
          <a:endParaRPr lang="en-US"/>
        </a:p>
      </dgm:t>
    </dgm:pt>
  </dgm:ptLst>
  <dgm:cxnLst>
    <dgm:cxn modelId="{EBD17CE4-6C27-4445-A954-9447AB530CAB}" type="presOf" srcId="{BFB7DEE6-25DF-D94E-87C9-357C8E342E14}" destId="{E08030AE-D9BD-AE4A-82F7-473D2A7A6A6E}" srcOrd="0" destOrd="3" presId="urn:microsoft.com/office/officeart/2008/layout/TitlePictureLineup"/>
    <dgm:cxn modelId="{2B21FA7E-A64C-46F6-8F53-A0465D3CBFEA}" type="presOf" srcId="{1DA1B810-A8A9-2644-8CA5-037316887BEA}" destId="{745A6DE8-BF80-FE4C-AF23-E37D22235641}" srcOrd="0" destOrd="1" presId="urn:microsoft.com/office/officeart/2008/layout/TitlePictureLineup"/>
    <dgm:cxn modelId="{7700714F-0B88-C541-9EB8-32625B42387A}" srcId="{88CE0089-876F-4546-9A69-143A2B39AA28}" destId="{A13FE6B7-CF4C-284D-8AFB-B9D8B930A94B}" srcOrd="3" destOrd="0" parTransId="{AC906848-C563-2F43-9907-D06F142D8A35}" sibTransId="{5E8084D9-6DF2-C94B-A1A0-0EB2F82A98E4}"/>
    <dgm:cxn modelId="{24E5680D-11ED-1149-BA46-CD9F490390C1}" srcId="{0D10E397-54B4-BA42-BDAC-6E31DF722D7E}" destId="{B6602568-4472-F14A-A63D-6FF8637AA33A}" srcOrd="2" destOrd="0" parTransId="{9B516A21-A30A-8A45-87FB-2818AF0D6662}" sibTransId="{89810432-63DD-5443-BC8E-D5E70C04E4AF}"/>
    <dgm:cxn modelId="{72E128E4-AAEA-EE46-8561-C717A637FC26}" srcId="{0D10E397-54B4-BA42-BDAC-6E31DF722D7E}" destId="{F1AF7EDB-3DD4-2B49-B901-1C4F0620AC79}" srcOrd="0" destOrd="0" parTransId="{6745D51C-6FE0-6C43-AE16-AA6C75B97D03}" sibTransId="{904BA9F7-BA4B-D64F-BC75-03FE8D3CBD41}"/>
    <dgm:cxn modelId="{078E9DA8-ADBB-47C1-A372-0E12301105D5}" type="presOf" srcId="{40B2E088-AB50-BA49-9502-3F853E354D4D}" destId="{EFE340C7-DB53-1F4C-87FD-FB87A13FB791}" srcOrd="0" destOrd="1" presId="urn:microsoft.com/office/officeart/2008/layout/TitlePictureLineup"/>
    <dgm:cxn modelId="{93889286-2776-4C8E-94F3-BF0CCD27F8CA}" type="presOf" srcId="{B12F7C7E-FD98-5F49-A6D4-DDCA43A8796E}" destId="{E08030AE-D9BD-AE4A-82F7-473D2A7A6A6E}" srcOrd="0" destOrd="1" presId="urn:microsoft.com/office/officeart/2008/layout/TitlePictureLineup"/>
    <dgm:cxn modelId="{59234381-E31F-AB4F-B7E8-3222DC41BF67}" srcId="{48D87575-E846-2B44-8A06-16BB90E2D289}" destId="{B12F7C7E-FD98-5F49-A6D4-DDCA43A8796E}" srcOrd="1" destOrd="0" parTransId="{5CAFD1E6-1B34-224E-9883-14FD0667556E}" sibTransId="{FDEBD6E4-089C-5942-B32E-09FFACD1E034}"/>
    <dgm:cxn modelId="{67D5BA86-613E-4543-AF4D-48B8C347F0AC}" type="presOf" srcId="{C26D35E5-0EC3-A94F-916B-0F492589BDE2}" destId="{745A6DE8-BF80-FE4C-AF23-E37D22235641}" srcOrd="0" destOrd="0" presId="urn:microsoft.com/office/officeart/2008/layout/TitlePictureLineup"/>
    <dgm:cxn modelId="{2D6CC558-FCDF-C045-BA72-A67B91A41FE5}" srcId="{0D10E397-54B4-BA42-BDAC-6E31DF722D7E}" destId="{74F87C04-8689-8549-B180-FA22D07B5D25}" srcOrd="4" destOrd="0" parTransId="{734DCBFD-DFC8-FE45-B210-5269BEF975B5}" sibTransId="{40A5A244-0020-0D42-BA3C-24201F771C4F}"/>
    <dgm:cxn modelId="{8186546C-872D-9640-98FE-1928F5F3049E}" srcId="{B28998BA-A897-2746-ABB8-A7856B4AC65F}" destId="{1DA1B810-A8A9-2644-8CA5-037316887BEA}" srcOrd="1" destOrd="0" parTransId="{AA1D31E8-6E1C-0949-AB82-DCA506BFCB52}" sibTransId="{A59CFDDD-2F02-8D40-A472-AC1994F9DD89}"/>
    <dgm:cxn modelId="{1F6E71AA-FBE3-4D54-A32B-97EA8210346F}" type="presOf" srcId="{AA138CAD-C3B4-1543-9E32-26DF32B3C212}" destId="{745A6DE8-BF80-FE4C-AF23-E37D22235641}" srcOrd="0" destOrd="2" presId="urn:microsoft.com/office/officeart/2008/layout/TitlePictureLineup"/>
    <dgm:cxn modelId="{F661A6B9-2478-2B41-988B-B0B1A359B980}" srcId="{B28998BA-A897-2746-ABB8-A7856B4AC65F}" destId="{AA138CAD-C3B4-1543-9E32-26DF32B3C212}" srcOrd="2" destOrd="0" parTransId="{E2E97CC1-8CF1-8545-8E53-B83018B6298E}" sibTransId="{EA346C84-298E-8C42-ABF3-FC9220D4062B}"/>
    <dgm:cxn modelId="{FA026C6D-0E0F-451E-B55B-ED5C2FD004A2}" type="presOf" srcId="{0ACEE06D-C4A2-9D48-A0FC-B9357659F06C}" destId="{F2C0F4A0-9AC3-184E-8383-8D3F56C75EF2}" srcOrd="0" destOrd="1" presId="urn:microsoft.com/office/officeart/2008/layout/TitlePictureLineup"/>
    <dgm:cxn modelId="{8F8C08ED-1DF0-1E43-A4AA-6E0A48E6370B}" srcId="{0D10E397-54B4-BA42-BDAC-6E31DF722D7E}" destId="{4034889C-1177-F948-83AE-5C70BB26C67D}" srcOrd="3" destOrd="0" parTransId="{78F0FA88-13D9-6545-A20E-000B232BAAC7}" sibTransId="{D9D23FAA-A492-0947-B946-B52BA01BC22A}"/>
    <dgm:cxn modelId="{68F9444F-3E27-0B4E-933D-C79A08D65DA4}" srcId="{88CE0089-876F-4546-9A69-143A2B39AA28}" destId="{48D87575-E846-2B44-8A06-16BB90E2D289}" srcOrd="2" destOrd="0" parTransId="{A8A921CC-E6D9-7245-8AEB-C5B119172DF7}" sibTransId="{0C1014D3-8C82-DC45-9A2C-2106981381DE}"/>
    <dgm:cxn modelId="{2FB41654-FCE2-E74A-8C10-FD28BB911203}" srcId="{A13FE6B7-CF4C-284D-8AFB-B9D8B930A94B}" destId="{D2EF380A-AB85-EC46-AF5B-7E966E69DA09}" srcOrd="3" destOrd="0" parTransId="{8932850E-D16B-4641-BB87-0070C7428809}" sibTransId="{6F72D659-EF77-1447-92BF-ACBF3ECF50B6}"/>
    <dgm:cxn modelId="{E43686B1-D392-B247-8B90-5C885E2C9DDF}" srcId="{A13FE6B7-CF4C-284D-8AFB-B9D8B930A94B}" destId="{A252140C-BF55-7346-98D3-1F8A524B53D4}" srcOrd="0" destOrd="0" parTransId="{D9699BDC-B7A6-4B4C-81EE-6319BB182C16}" sibTransId="{F3393A10-2150-824E-A9AA-7CAA70714768}"/>
    <dgm:cxn modelId="{6EF04878-7803-40BC-8D0D-0182A1484161}" type="presOf" srcId="{48D87575-E846-2B44-8A06-16BB90E2D289}" destId="{5C526C44-08C2-504C-BD47-EBD761AD29EB}" srcOrd="0" destOrd="0" presId="urn:microsoft.com/office/officeart/2008/layout/TitlePictureLineup"/>
    <dgm:cxn modelId="{4064E244-6AE8-4459-AE65-E37755338381}" type="presOf" srcId="{CC5F8A7E-1261-754E-A454-FF11B2241D78}" destId="{EFE340C7-DB53-1F4C-87FD-FB87A13FB791}" srcOrd="0" destOrd="4" presId="urn:microsoft.com/office/officeart/2008/layout/TitlePictureLineup"/>
    <dgm:cxn modelId="{A403AB1C-EF2A-8D46-B286-3FD36AE6FB61}" srcId="{48D87575-E846-2B44-8A06-16BB90E2D289}" destId="{BFB7DEE6-25DF-D94E-87C9-357C8E342E14}" srcOrd="3" destOrd="0" parTransId="{02CDE285-7F73-4B4B-BAFE-DA59E5E254D5}" sibTransId="{18BA138A-20BB-E141-90EF-331A9E0DC86E}"/>
    <dgm:cxn modelId="{187F9B5C-E343-2341-B539-ACD5648D41FD}" srcId="{B28998BA-A897-2746-ABB8-A7856B4AC65F}" destId="{C26D35E5-0EC3-A94F-916B-0F492589BDE2}" srcOrd="0" destOrd="0" parTransId="{E6EB3C86-7F84-3143-AC55-3DC5037E36EB}" sibTransId="{E83E5039-1C26-5243-9A0B-53519DA6F693}"/>
    <dgm:cxn modelId="{65FC8D03-C280-4F34-B333-953C6EF82470}" type="presOf" srcId="{2F1B6C80-B0C0-D54A-9001-B7E71718C5EF}" destId="{E08030AE-D9BD-AE4A-82F7-473D2A7A6A6E}" srcOrd="0" destOrd="4" presId="urn:microsoft.com/office/officeart/2008/layout/TitlePictureLineup"/>
    <dgm:cxn modelId="{BF0C2964-065E-4A63-95D6-9B813669BB67}" type="presOf" srcId="{A252140C-BF55-7346-98D3-1F8A524B53D4}" destId="{EFE340C7-DB53-1F4C-87FD-FB87A13FB791}" srcOrd="0" destOrd="0" presId="urn:microsoft.com/office/officeart/2008/layout/TitlePictureLineup"/>
    <dgm:cxn modelId="{7E5E0FDA-3958-480E-8803-74CECF1A174D}" type="presOf" srcId="{B28998BA-A897-2746-ABB8-A7856B4AC65F}" destId="{EE829B8A-0BFC-CE43-B29C-A457F19D7BC6}" srcOrd="0" destOrd="0" presId="urn:microsoft.com/office/officeart/2008/layout/TitlePictureLineup"/>
    <dgm:cxn modelId="{829CBA11-BBAB-460B-8D08-63B5230D3CB9}" type="presOf" srcId="{DB55FBD3-0B44-5242-8449-0C7380D4C222}" destId="{EFE340C7-DB53-1F4C-87FD-FB87A13FB791}" srcOrd="0" destOrd="2" presId="urn:microsoft.com/office/officeart/2008/layout/TitlePictureLineup"/>
    <dgm:cxn modelId="{04DA825E-6720-EE4C-8443-76DB9D2B7E73}" srcId="{A13FE6B7-CF4C-284D-8AFB-B9D8B930A94B}" destId="{276988FA-9209-7244-8FDE-82062D7DBD30}" srcOrd="5" destOrd="0" parTransId="{106D5DEE-61D5-B54A-919A-5B6031CF07D3}" sibTransId="{1A529DDC-C675-B047-8814-E02EBF0B2A19}"/>
    <dgm:cxn modelId="{2DF019A6-BD33-4389-A524-06585A6A8998}" type="presOf" srcId="{D2EF380A-AB85-EC46-AF5B-7E966E69DA09}" destId="{EFE340C7-DB53-1F4C-87FD-FB87A13FB791}" srcOrd="0" destOrd="3" presId="urn:microsoft.com/office/officeart/2008/layout/TitlePictureLineup"/>
    <dgm:cxn modelId="{261F31AB-C4F0-419D-9387-812A3D2994F0}" type="presOf" srcId="{07A08BAA-7F45-0C47-AA46-4697CE4B3C61}" destId="{E08030AE-D9BD-AE4A-82F7-473D2A7A6A6E}" srcOrd="0" destOrd="2" presId="urn:microsoft.com/office/officeart/2008/layout/TitlePictureLineup"/>
    <dgm:cxn modelId="{496FB325-8B2D-0440-A121-042D84A86C97}" srcId="{48D87575-E846-2B44-8A06-16BB90E2D289}" destId="{07A08BAA-7F45-0C47-AA46-4697CE4B3C61}" srcOrd="2" destOrd="0" parTransId="{ED4E019D-2516-7140-A4AB-3AB3AB11786C}" sibTransId="{D2677E0E-47DE-D54B-BA09-71B49A216748}"/>
    <dgm:cxn modelId="{100A435A-C338-EB47-BF61-A59C302878C4}" srcId="{48D87575-E846-2B44-8A06-16BB90E2D289}" destId="{802110B1-32DE-D441-971C-DCA3A9486BCF}" srcOrd="0" destOrd="0" parTransId="{B94F3F16-A71A-054F-BD76-749D1B05B287}" sibTransId="{B57D0AA4-7792-D74D-8EAC-E0435A2CCE4E}"/>
    <dgm:cxn modelId="{1012EF9B-C0F6-4A4E-AC5A-31D38308FC9A}" type="presOf" srcId="{0D10E397-54B4-BA42-BDAC-6E31DF722D7E}" destId="{21CF3159-EFE2-D941-A2AE-6ED5ACDF2F73}" srcOrd="0" destOrd="0" presId="urn:microsoft.com/office/officeart/2008/layout/TitlePictureLineup"/>
    <dgm:cxn modelId="{CD3450AE-E164-114F-B93D-98A3D7FA96D9}" srcId="{0D10E397-54B4-BA42-BDAC-6E31DF722D7E}" destId="{0ACEE06D-C4A2-9D48-A0FC-B9357659F06C}" srcOrd="1" destOrd="0" parTransId="{D8B24170-E5C1-9F43-8FA1-221D0291D049}" sibTransId="{E0E94F8B-8428-584E-80C9-8198929537E2}"/>
    <dgm:cxn modelId="{875264D8-F2C5-4BC8-A3F6-8830CC172116}" type="presOf" srcId="{276988FA-9209-7244-8FDE-82062D7DBD30}" destId="{EFE340C7-DB53-1F4C-87FD-FB87A13FB791}" srcOrd="0" destOrd="5" presId="urn:microsoft.com/office/officeart/2008/layout/TitlePictureLineup"/>
    <dgm:cxn modelId="{23DB3068-1565-3846-8D19-FDE6DB11BE3F}" srcId="{88CE0089-876F-4546-9A69-143A2B39AA28}" destId="{0D10E397-54B4-BA42-BDAC-6E31DF722D7E}" srcOrd="0" destOrd="0" parTransId="{0036EABD-AA4C-1E4F-BF5A-669ED4F815B6}" sibTransId="{BBDB9CC5-4317-434D-9DD4-6F2CEEBD664E}"/>
    <dgm:cxn modelId="{121E0763-17D2-D049-9C1E-5A2F735CE7CB}" srcId="{88CE0089-876F-4546-9A69-143A2B39AA28}" destId="{B28998BA-A897-2746-ABB8-A7856B4AC65F}" srcOrd="1" destOrd="0" parTransId="{F837392A-4FD9-164A-BE5A-541FC38E3DD7}" sibTransId="{E1E95D4B-F10C-E041-AB31-D3F6E42088DB}"/>
    <dgm:cxn modelId="{695B6D39-28CC-4509-9871-89688DF0FB6D}" type="presOf" srcId="{88CE0089-876F-4546-9A69-143A2B39AA28}" destId="{F7DB194C-A0FC-914E-BB07-D82A7DA0D3FC}" srcOrd="0" destOrd="0" presId="urn:microsoft.com/office/officeart/2008/layout/TitlePictureLineup"/>
    <dgm:cxn modelId="{5ACBA737-1446-4957-97E8-A71C1482CC04}" type="presOf" srcId="{F1AF7EDB-3DD4-2B49-B901-1C4F0620AC79}" destId="{F2C0F4A0-9AC3-184E-8383-8D3F56C75EF2}" srcOrd="0" destOrd="0" presId="urn:microsoft.com/office/officeart/2008/layout/TitlePictureLineup"/>
    <dgm:cxn modelId="{90D04EC6-0E64-1041-B7D6-A9B734007F86}" srcId="{A13FE6B7-CF4C-284D-8AFB-B9D8B930A94B}" destId="{DB55FBD3-0B44-5242-8449-0C7380D4C222}" srcOrd="2" destOrd="0" parTransId="{9594DA1C-7FB7-F34D-A619-95BF5CC64CF4}" sibTransId="{9ABA24CE-5596-3244-ACFD-B9A2D4E0CAA5}"/>
    <dgm:cxn modelId="{531FFECA-0CE0-BF44-8E99-DA259AE1D386}" srcId="{A13FE6B7-CF4C-284D-8AFB-B9D8B930A94B}" destId="{40B2E088-AB50-BA49-9502-3F853E354D4D}" srcOrd="1" destOrd="0" parTransId="{A41A9B1B-5D6C-6C43-BF24-484561359BBE}" sibTransId="{D036B2BC-3188-584E-AE7D-FA66CB0B5D14}"/>
    <dgm:cxn modelId="{45ECDF81-74D1-4B3C-B6C2-908EA77F1B9B}" type="presOf" srcId="{4034889C-1177-F948-83AE-5C70BB26C67D}" destId="{F2C0F4A0-9AC3-184E-8383-8D3F56C75EF2}" srcOrd="0" destOrd="3" presId="urn:microsoft.com/office/officeart/2008/layout/TitlePictureLineup"/>
    <dgm:cxn modelId="{74AAE394-FA5B-41CB-9A51-C7A1AB332D33}" type="presOf" srcId="{B6602568-4472-F14A-A63D-6FF8637AA33A}" destId="{F2C0F4A0-9AC3-184E-8383-8D3F56C75EF2}" srcOrd="0" destOrd="2" presId="urn:microsoft.com/office/officeart/2008/layout/TitlePictureLineup"/>
    <dgm:cxn modelId="{2649A0D4-52ED-4FD9-9290-37056739D446}" type="presOf" srcId="{74F87C04-8689-8549-B180-FA22D07B5D25}" destId="{F2C0F4A0-9AC3-184E-8383-8D3F56C75EF2}" srcOrd="0" destOrd="4" presId="urn:microsoft.com/office/officeart/2008/layout/TitlePictureLineup"/>
    <dgm:cxn modelId="{B5593242-74C7-44B3-BCEC-7F92EC77EE63}" type="presOf" srcId="{802110B1-32DE-D441-971C-DCA3A9486BCF}" destId="{E08030AE-D9BD-AE4A-82F7-473D2A7A6A6E}" srcOrd="0" destOrd="0" presId="urn:microsoft.com/office/officeart/2008/layout/TitlePictureLineup"/>
    <dgm:cxn modelId="{0913085D-074E-4774-8BC1-C33C1D54D4D3}" type="presOf" srcId="{A13FE6B7-CF4C-284D-8AFB-B9D8B930A94B}" destId="{DF9E2772-A18D-F548-9355-5DC46A56093A}" srcOrd="0" destOrd="0" presId="urn:microsoft.com/office/officeart/2008/layout/TitlePictureLineup"/>
    <dgm:cxn modelId="{73B5EC0A-B530-EF41-B05E-C7D4D4A54449}" srcId="{48D87575-E846-2B44-8A06-16BB90E2D289}" destId="{2F1B6C80-B0C0-D54A-9001-B7E71718C5EF}" srcOrd="4" destOrd="0" parTransId="{F2F40221-CE85-4E44-8F36-23B6BF248410}" sibTransId="{37FBB017-3520-364E-9CA1-C5B24EB8B181}"/>
    <dgm:cxn modelId="{BB8F235C-2831-4B42-8BF9-9E5439F750A5}" srcId="{A13FE6B7-CF4C-284D-8AFB-B9D8B930A94B}" destId="{CC5F8A7E-1261-754E-A454-FF11B2241D78}" srcOrd="4" destOrd="0" parTransId="{34EE92FB-A8D7-6E44-9D4C-98D7D58FB010}" sibTransId="{66E1173B-9023-A341-8B45-9042B651106F}"/>
    <dgm:cxn modelId="{6B7B7804-DB80-4076-857D-438F50A9A540}" type="presParOf" srcId="{F7DB194C-A0FC-914E-BB07-D82A7DA0D3FC}" destId="{1590B415-8D87-B744-83CA-30FF039C165F}" srcOrd="0" destOrd="0" presId="urn:microsoft.com/office/officeart/2008/layout/TitlePictureLineup"/>
    <dgm:cxn modelId="{151A7A7B-F67E-4A5A-8D2E-A3ADAE06EDC6}" type="presParOf" srcId="{1590B415-8D87-B744-83CA-30FF039C165F}" destId="{06BDD93A-48D4-3E4E-8CFC-968041F40A55}" srcOrd="0" destOrd="0" presId="urn:microsoft.com/office/officeart/2008/layout/TitlePictureLineup"/>
    <dgm:cxn modelId="{5E79D2A9-D27D-4BB2-8757-E5C4485847A3}" type="presParOf" srcId="{1590B415-8D87-B744-83CA-30FF039C165F}" destId="{8A041A76-D4F0-204B-8128-388A82D26C15}" srcOrd="1" destOrd="0" presId="urn:microsoft.com/office/officeart/2008/layout/TitlePictureLineup"/>
    <dgm:cxn modelId="{1E4B0DD6-FC87-4A2F-AA55-C0ADF9D47F67}" type="presParOf" srcId="{1590B415-8D87-B744-83CA-30FF039C165F}" destId="{F2C0F4A0-9AC3-184E-8383-8D3F56C75EF2}" srcOrd="2" destOrd="0" presId="urn:microsoft.com/office/officeart/2008/layout/TitlePictureLineup"/>
    <dgm:cxn modelId="{C1D288F4-7907-4C6A-946D-F03394C48905}" type="presParOf" srcId="{1590B415-8D87-B744-83CA-30FF039C165F}" destId="{21CF3159-EFE2-D941-A2AE-6ED5ACDF2F73}" srcOrd="3" destOrd="0" presId="urn:microsoft.com/office/officeart/2008/layout/TitlePictureLineup"/>
    <dgm:cxn modelId="{D18BBAD7-5460-447E-BCBF-D9DF99930B3F}" type="presParOf" srcId="{F7DB194C-A0FC-914E-BB07-D82A7DA0D3FC}" destId="{C6873BCB-28FA-0547-A9FC-30DB1EE63C99}" srcOrd="1" destOrd="0" presId="urn:microsoft.com/office/officeart/2008/layout/TitlePictureLineup"/>
    <dgm:cxn modelId="{2DEC74FB-3E38-4DA3-B114-0CC45C9677B8}" type="presParOf" srcId="{F7DB194C-A0FC-914E-BB07-D82A7DA0D3FC}" destId="{6EDA762B-92E5-AB44-8F99-E9C1C01DFFC2}" srcOrd="2" destOrd="0" presId="urn:microsoft.com/office/officeart/2008/layout/TitlePictureLineup"/>
    <dgm:cxn modelId="{63906290-479F-4251-A24F-FB215D0AE28B}" type="presParOf" srcId="{6EDA762B-92E5-AB44-8F99-E9C1C01DFFC2}" destId="{298D5737-0413-4D48-808D-050EC9C85C85}" srcOrd="0" destOrd="0" presId="urn:microsoft.com/office/officeart/2008/layout/TitlePictureLineup"/>
    <dgm:cxn modelId="{FD123CFE-8852-4410-A543-0D0882AED90D}" type="presParOf" srcId="{6EDA762B-92E5-AB44-8F99-E9C1C01DFFC2}" destId="{38564970-C0B5-344A-A84A-14222F31B9F9}" srcOrd="1" destOrd="0" presId="urn:microsoft.com/office/officeart/2008/layout/TitlePictureLineup"/>
    <dgm:cxn modelId="{1C7437E3-B7D3-4BB0-91CD-D7639A03D869}" type="presParOf" srcId="{6EDA762B-92E5-AB44-8F99-E9C1C01DFFC2}" destId="{745A6DE8-BF80-FE4C-AF23-E37D22235641}" srcOrd="2" destOrd="0" presId="urn:microsoft.com/office/officeart/2008/layout/TitlePictureLineup"/>
    <dgm:cxn modelId="{431E4627-60B9-4FB5-8DAF-D01E36AB76CD}" type="presParOf" srcId="{6EDA762B-92E5-AB44-8F99-E9C1C01DFFC2}" destId="{EE829B8A-0BFC-CE43-B29C-A457F19D7BC6}" srcOrd="3" destOrd="0" presId="urn:microsoft.com/office/officeart/2008/layout/TitlePictureLineup"/>
    <dgm:cxn modelId="{662487A4-3764-46A5-AA2B-D589DD403736}" type="presParOf" srcId="{F7DB194C-A0FC-914E-BB07-D82A7DA0D3FC}" destId="{EAC6AB96-0A4A-3446-861B-349635A095FF}" srcOrd="3" destOrd="0" presId="urn:microsoft.com/office/officeart/2008/layout/TitlePictureLineup"/>
    <dgm:cxn modelId="{13BE7867-D319-4F8A-8417-638AD442C6A5}" type="presParOf" srcId="{F7DB194C-A0FC-914E-BB07-D82A7DA0D3FC}" destId="{44CCE65C-12E9-9C45-8F57-F9BA980D3DED}" srcOrd="4" destOrd="0" presId="urn:microsoft.com/office/officeart/2008/layout/TitlePictureLineup"/>
    <dgm:cxn modelId="{A783F404-5A2E-413B-A713-73E4A2559C90}" type="presParOf" srcId="{44CCE65C-12E9-9C45-8F57-F9BA980D3DED}" destId="{DB8B19BD-2777-4847-BD2A-9B489D90FE27}" srcOrd="0" destOrd="0" presId="urn:microsoft.com/office/officeart/2008/layout/TitlePictureLineup"/>
    <dgm:cxn modelId="{7E550C11-BD91-4F4A-BB10-05494F86B1DF}" type="presParOf" srcId="{44CCE65C-12E9-9C45-8F57-F9BA980D3DED}" destId="{6EF1853E-61A1-6E4B-A9FA-9FEF06B89531}" srcOrd="1" destOrd="0" presId="urn:microsoft.com/office/officeart/2008/layout/TitlePictureLineup"/>
    <dgm:cxn modelId="{D9C7A1C3-7A5F-44B1-9D66-3C17C2F7FDF7}" type="presParOf" srcId="{44CCE65C-12E9-9C45-8F57-F9BA980D3DED}" destId="{E08030AE-D9BD-AE4A-82F7-473D2A7A6A6E}" srcOrd="2" destOrd="0" presId="urn:microsoft.com/office/officeart/2008/layout/TitlePictureLineup"/>
    <dgm:cxn modelId="{A0146AB9-B2C5-4101-A3AA-26B01EFAF602}" type="presParOf" srcId="{44CCE65C-12E9-9C45-8F57-F9BA980D3DED}" destId="{5C526C44-08C2-504C-BD47-EBD761AD29EB}" srcOrd="3" destOrd="0" presId="urn:microsoft.com/office/officeart/2008/layout/TitlePictureLineup"/>
    <dgm:cxn modelId="{9B6D3679-384E-4549-B094-60F1C8B89272}" type="presParOf" srcId="{F7DB194C-A0FC-914E-BB07-D82A7DA0D3FC}" destId="{B17DB214-3982-BB4B-B9B9-EA1B7C757C67}" srcOrd="5" destOrd="0" presId="urn:microsoft.com/office/officeart/2008/layout/TitlePictureLineup"/>
    <dgm:cxn modelId="{96BE6C67-8262-4011-BAE4-BC1DD3C156FC}" type="presParOf" srcId="{F7DB194C-A0FC-914E-BB07-D82A7DA0D3FC}" destId="{6FFBA9CC-0DC1-DC40-B9C8-A012D4568D33}" srcOrd="6" destOrd="0" presId="urn:microsoft.com/office/officeart/2008/layout/TitlePictureLineup"/>
    <dgm:cxn modelId="{3882CF7F-E191-4AC8-AACA-8E2D2453ADF6}" type="presParOf" srcId="{6FFBA9CC-0DC1-DC40-B9C8-A012D4568D33}" destId="{BEEDD2ED-A86B-F740-BDDA-3AB351995722}" srcOrd="0" destOrd="0" presId="urn:microsoft.com/office/officeart/2008/layout/TitlePictureLineup"/>
    <dgm:cxn modelId="{C644465C-F71A-44BB-A364-B4F446BB73AE}" type="presParOf" srcId="{6FFBA9CC-0DC1-DC40-B9C8-A012D4568D33}" destId="{8D63D543-B301-F543-9EDC-E832748B04C2}" srcOrd="1" destOrd="0" presId="urn:microsoft.com/office/officeart/2008/layout/TitlePictureLineup"/>
    <dgm:cxn modelId="{84EADFAC-83EC-4F4E-BF20-DE9B87E16893}" type="presParOf" srcId="{6FFBA9CC-0DC1-DC40-B9C8-A012D4568D33}" destId="{EFE340C7-DB53-1F4C-87FD-FB87A13FB791}" srcOrd="2" destOrd="0" presId="urn:microsoft.com/office/officeart/2008/layout/TitlePictureLineup"/>
    <dgm:cxn modelId="{798CC454-0D11-4219-B16C-F567B68D2D75}" type="presParOf" srcId="{6FFBA9CC-0DC1-DC40-B9C8-A012D4568D33}" destId="{DF9E2772-A18D-F548-9355-5DC46A56093A}"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CE0089-876F-4546-9A69-143A2B39AA28}" type="doc">
      <dgm:prSet loTypeId="urn:microsoft.com/office/officeart/2008/layout/TitlePictureLineup" loCatId="" qsTypeId="urn:microsoft.com/office/officeart/2005/8/quickstyle/simple4" qsCatId="simple" csTypeId="urn:microsoft.com/office/officeart/2005/8/colors/colorful4" csCatId="colorful" phldr="1"/>
      <dgm:spPr/>
      <dgm:t>
        <a:bodyPr/>
        <a:lstStyle/>
        <a:p>
          <a:endParaRPr lang="en-US"/>
        </a:p>
      </dgm:t>
    </dgm:pt>
    <dgm:pt modelId="{0D10E397-54B4-BA42-BDAC-6E31DF722D7E}">
      <dgm:prSet phldrT="[Text]"/>
      <dgm:spPr/>
      <dgm:t>
        <a:bodyPr/>
        <a:lstStyle/>
        <a:p>
          <a:r>
            <a:rPr lang="en-US" b="1" dirty="0" smtClean="0"/>
            <a:t>New Jersey</a:t>
          </a:r>
          <a:endParaRPr lang="en-US" b="1" dirty="0"/>
        </a:p>
      </dgm:t>
    </dgm:pt>
    <dgm:pt modelId="{0036EABD-AA4C-1E4F-BF5A-669ED4F815B6}" type="parTrans" cxnId="{23DB3068-1565-3846-8D19-FDE6DB11BE3F}">
      <dgm:prSet/>
      <dgm:spPr/>
      <dgm:t>
        <a:bodyPr/>
        <a:lstStyle/>
        <a:p>
          <a:endParaRPr lang="en-US"/>
        </a:p>
      </dgm:t>
    </dgm:pt>
    <dgm:pt modelId="{BBDB9CC5-4317-434D-9DD4-6F2CEEBD664E}" type="sibTrans" cxnId="{23DB3068-1565-3846-8D19-FDE6DB11BE3F}">
      <dgm:prSet/>
      <dgm:spPr/>
      <dgm:t>
        <a:bodyPr/>
        <a:lstStyle/>
        <a:p>
          <a:endParaRPr lang="en-US"/>
        </a:p>
      </dgm:t>
    </dgm:pt>
    <dgm:pt modelId="{B28998BA-A897-2746-ABB8-A7856B4AC65F}">
      <dgm:prSet phldrT="[Text]"/>
      <dgm:spPr/>
      <dgm:t>
        <a:bodyPr/>
        <a:lstStyle/>
        <a:p>
          <a:r>
            <a:rPr lang="en-US" b="1" dirty="0" smtClean="0"/>
            <a:t>Pennsylvania</a:t>
          </a:r>
          <a:endParaRPr lang="en-US" b="1" dirty="0"/>
        </a:p>
      </dgm:t>
    </dgm:pt>
    <dgm:pt modelId="{F837392A-4FD9-164A-BE5A-541FC38E3DD7}" type="parTrans" cxnId="{121E0763-17D2-D049-9C1E-5A2F735CE7CB}">
      <dgm:prSet/>
      <dgm:spPr/>
      <dgm:t>
        <a:bodyPr/>
        <a:lstStyle/>
        <a:p>
          <a:endParaRPr lang="en-US"/>
        </a:p>
      </dgm:t>
    </dgm:pt>
    <dgm:pt modelId="{E1E95D4B-F10C-E041-AB31-D3F6E42088DB}" type="sibTrans" cxnId="{121E0763-17D2-D049-9C1E-5A2F735CE7CB}">
      <dgm:prSet/>
      <dgm:spPr/>
      <dgm:t>
        <a:bodyPr/>
        <a:lstStyle/>
        <a:p>
          <a:endParaRPr lang="en-US"/>
        </a:p>
      </dgm:t>
    </dgm:pt>
    <dgm:pt modelId="{097A0C68-3AFD-714F-979A-D94BEEA1CB81}">
      <dgm:prSet phldrT="[Text]" custT="1"/>
      <dgm:spPr/>
      <dgm:t>
        <a:bodyPr/>
        <a:lstStyle/>
        <a:p>
          <a:r>
            <a:rPr lang="en-US" sz="1200" dirty="0" smtClean="0"/>
            <a:t>USDA</a:t>
          </a:r>
          <a:endParaRPr lang="en-US" sz="1200" dirty="0"/>
        </a:p>
      </dgm:t>
    </dgm:pt>
    <dgm:pt modelId="{C4A26731-7612-5648-967B-75CF4E934372}" type="parTrans" cxnId="{91873F93-AEBF-E543-AE8C-0294F9140D14}">
      <dgm:prSet/>
      <dgm:spPr/>
      <dgm:t>
        <a:bodyPr/>
        <a:lstStyle/>
        <a:p>
          <a:endParaRPr lang="en-US"/>
        </a:p>
      </dgm:t>
    </dgm:pt>
    <dgm:pt modelId="{9A252CAF-6B14-CA4F-B97D-CF25CEE6A143}" type="sibTrans" cxnId="{91873F93-AEBF-E543-AE8C-0294F9140D14}">
      <dgm:prSet/>
      <dgm:spPr/>
      <dgm:t>
        <a:bodyPr/>
        <a:lstStyle/>
        <a:p>
          <a:endParaRPr lang="en-US"/>
        </a:p>
      </dgm:t>
    </dgm:pt>
    <dgm:pt modelId="{CEA49297-44CD-D44E-BA7F-1F5246AEE66E}">
      <dgm:prSet custT="1"/>
      <dgm:spPr/>
      <dgm:t>
        <a:bodyPr/>
        <a:lstStyle/>
        <a:p>
          <a:r>
            <a:rPr lang="en-US" sz="1200" dirty="0" smtClean="0"/>
            <a:t>Agriculture in the Classroom</a:t>
          </a:r>
          <a:endParaRPr lang="en-US" sz="1200" dirty="0"/>
        </a:p>
      </dgm:t>
    </dgm:pt>
    <dgm:pt modelId="{E5786E7A-5790-E441-8B3D-F18753C877A0}" type="parTrans" cxnId="{27FF1695-B6C1-034E-8636-DE72974BA87B}">
      <dgm:prSet/>
      <dgm:spPr/>
      <dgm:t>
        <a:bodyPr/>
        <a:lstStyle/>
        <a:p>
          <a:endParaRPr lang="en-US"/>
        </a:p>
      </dgm:t>
    </dgm:pt>
    <dgm:pt modelId="{B94A829B-D77B-3149-BDCB-D5B2C5FE442C}" type="sibTrans" cxnId="{27FF1695-B6C1-034E-8636-DE72974BA87B}">
      <dgm:prSet/>
      <dgm:spPr/>
      <dgm:t>
        <a:bodyPr/>
        <a:lstStyle/>
        <a:p>
          <a:endParaRPr lang="en-US"/>
        </a:p>
      </dgm:t>
    </dgm:pt>
    <dgm:pt modelId="{760E55DA-2AA0-D243-94F9-783D78948B89}">
      <dgm:prSet custT="1"/>
      <dgm:spPr/>
      <dgm:t>
        <a:bodyPr/>
        <a:lstStyle/>
        <a:p>
          <a:r>
            <a:rPr lang="en-US" sz="1200" dirty="0" smtClean="0"/>
            <a:t>OSU Cooperative Extension Services</a:t>
          </a:r>
          <a:endParaRPr lang="en-US" sz="1200" dirty="0"/>
        </a:p>
      </dgm:t>
    </dgm:pt>
    <dgm:pt modelId="{15C43602-2FAF-4B4E-AFCB-716A6FEA050C}" type="parTrans" cxnId="{31962E75-EDA0-8944-AFEF-EBE98370BA38}">
      <dgm:prSet/>
      <dgm:spPr/>
      <dgm:t>
        <a:bodyPr/>
        <a:lstStyle/>
        <a:p>
          <a:endParaRPr lang="en-US"/>
        </a:p>
      </dgm:t>
    </dgm:pt>
    <dgm:pt modelId="{8D1595CC-D002-0A47-A3E8-B76AB365CB65}" type="sibTrans" cxnId="{31962E75-EDA0-8944-AFEF-EBE98370BA38}">
      <dgm:prSet/>
      <dgm:spPr/>
      <dgm:t>
        <a:bodyPr/>
        <a:lstStyle/>
        <a:p>
          <a:endParaRPr lang="en-US"/>
        </a:p>
      </dgm:t>
    </dgm:pt>
    <dgm:pt modelId="{67BB111C-56F9-8440-99E9-BC7ABA49FF6A}">
      <dgm:prSet custT="1"/>
      <dgm:spPr/>
      <dgm:t>
        <a:bodyPr/>
        <a:lstStyle/>
        <a:p>
          <a:r>
            <a:rPr lang="en-US" sz="1200" dirty="0" smtClean="0"/>
            <a:t>OK Food Policy Council</a:t>
          </a:r>
          <a:endParaRPr lang="en-US" sz="1200" dirty="0"/>
        </a:p>
      </dgm:t>
    </dgm:pt>
    <dgm:pt modelId="{D0CC3B95-E773-6A44-BEEA-19D5D5F8E252}" type="parTrans" cxnId="{CD302E24-1373-5A46-9780-068E8DE8374C}">
      <dgm:prSet/>
      <dgm:spPr/>
      <dgm:t>
        <a:bodyPr/>
        <a:lstStyle/>
        <a:p>
          <a:endParaRPr lang="en-US"/>
        </a:p>
      </dgm:t>
    </dgm:pt>
    <dgm:pt modelId="{ECA50765-670B-9848-8743-DE3B87623147}" type="sibTrans" cxnId="{CD302E24-1373-5A46-9780-068E8DE8374C}">
      <dgm:prSet/>
      <dgm:spPr/>
      <dgm:t>
        <a:bodyPr/>
        <a:lstStyle/>
        <a:p>
          <a:endParaRPr lang="en-US"/>
        </a:p>
      </dgm:t>
    </dgm:pt>
    <dgm:pt modelId="{78FB6FFA-0AEE-9D4A-8226-DD0D434703B4}">
      <dgm:prSet custT="1"/>
      <dgm:spPr/>
      <dgm:t>
        <a:bodyPr/>
        <a:lstStyle/>
        <a:p>
          <a:r>
            <a:rPr lang="en-US" sz="1200" dirty="0" smtClean="0"/>
            <a:t>Langston University  Extension </a:t>
          </a:r>
          <a:endParaRPr lang="en-US" sz="1200" dirty="0"/>
        </a:p>
      </dgm:t>
    </dgm:pt>
    <dgm:pt modelId="{983A3E17-885C-1048-A71B-1E18E6044D37}" type="parTrans" cxnId="{281A04EB-D012-0E4B-B015-2F27C49103D5}">
      <dgm:prSet/>
      <dgm:spPr/>
      <dgm:t>
        <a:bodyPr/>
        <a:lstStyle/>
        <a:p>
          <a:endParaRPr lang="en-US"/>
        </a:p>
      </dgm:t>
    </dgm:pt>
    <dgm:pt modelId="{8F11475D-DA28-E540-8A64-B6E582CEAC19}" type="sibTrans" cxnId="{281A04EB-D012-0E4B-B015-2F27C49103D5}">
      <dgm:prSet/>
      <dgm:spPr/>
      <dgm:t>
        <a:bodyPr/>
        <a:lstStyle/>
        <a:p>
          <a:endParaRPr lang="en-US"/>
        </a:p>
      </dgm:t>
    </dgm:pt>
    <dgm:pt modelId="{89146B0E-3FBD-B447-A460-30ADEC4363AE}">
      <dgm:prSet custT="1"/>
      <dgm:spPr/>
      <dgm:t>
        <a:bodyPr/>
        <a:lstStyle/>
        <a:p>
          <a:r>
            <a:rPr lang="en-US" sz="1200" dirty="0" smtClean="0"/>
            <a:t>OK State Department of Ed</a:t>
          </a:r>
          <a:endParaRPr lang="en-US" sz="1200" dirty="0"/>
        </a:p>
      </dgm:t>
    </dgm:pt>
    <dgm:pt modelId="{BCC67720-14B4-ED46-9F05-6C8F06E8C975}" type="parTrans" cxnId="{E8E5D0E2-4F1A-1C41-8F63-4DE080C34080}">
      <dgm:prSet/>
      <dgm:spPr/>
      <dgm:t>
        <a:bodyPr/>
        <a:lstStyle/>
        <a:p>
          <a:endParaRPr lang="en-US"/>
        </a:p>
      </dgm:t>
    </dgm:pt>
    <dgm:pt modelId="{31F3E028-64A3-2D48-AAA1-8A1539386658}" type="sibTrans" cxnId="{E8E5D0E2-4F1A-1C41-8F63-4DE080C34080}">
      <dgm:prSet/>
      <dgm:spPr/>
      <dgm:t>
        <a:bodyPr/>
        <a:lstStyle/>
        <a:p>
          <a:endParaRPr lang="en-US"/>
        </a:p>
      </dgm:t>
    </dgm:pt>
    <dgm:pt modelId="{DCD38EF5-64D6-0D48-A4CA-F5EB3A192FAA}">
      <dgm:prSet custT="1"/>
      <dgm:spPr/>
      <dgm:t>
        <a:bodyPr/>
        <a:lstStyle/>
        <a:p>
          <a:r>
            <a:rPr lang="en-US" sz="1200" dirty="0" smtClean="0"/>
            <a:t>US Department of Defense</a:t>
          </a:r>
          <a:endParaRPr lang="en-US" sz="1200" dirty="0"/>
        </a:p>
      </dgm:t>
    </dgm:pt>
    <dgm:pt modelId="{FB9BDDAC-F994-A04C-8579-5961A94331F2}" type="parTrans" cxnId="{14E12864-7A33-C946-8602-6E3DB9751E28}">
      <dgm:prSet/>
      <dgm:spPr/>
      <dgm:t>
        <a:bodyPr/>
        <a:lstStyle/>
        <a:p>
          <a:endParaRPr lang="en-US"/>
        </a:p>
      </dgm:t>
    </dgm:pt>
    <dgm:pt modelId="{84C6CE9A-5C03-8C43-AB6D-00EE1404A755}" type="sibTrans" cxnId="{14E12864-7A33-C946-8602-6E3DB9751E28}">
      <dgm:prSet/>
      <dgm:spPr/>
      <dgm:t>
        <a:bodyPr/>
        <a:lstStyle/>
        <a:p>
          <a:endParaRPr lang="en-US"/>
        </a:p>
      </dgm:t>
    </dgm:pt>
    <dgm:pt modelId="{D675253E-8C5E-7046-A04F-81FDF9F610B7}">
      <dgm:prSet phldrT="[Text]" custT="1"/>
      <dgm:spPr/>
      <dgm:t>
        <a:bodyPr/>
        <a:lstStyle/>
        <a:p>
          <a:r>
            <a:rPr lang="en-US" sz="1200" dirty="0" smtClean="0"/>
            <a:t>PA Department of Agriculture</a:t>
          </a:r>
          <a:endParaRPr lang="en-US" sz="1200" dirty="0"/>
        </a:p>
      </dgm:t>
    </dgm:pt>
    <dgm:pt modelId="{286BFD1B-0123-3947-8D04-67EEFB5B9E45}" type="parTrans" cxnId="{E474519B-DF10-FA4E-A68C-3DE99ACEDBD6}">
      <dgm:prSet/>
      <dgm:spPr/>
      <dgm:t>
        <a:bodyPr/>
        <a:lstStyle/>
        <a:p>
          <a:endParaRPr lang="en-US"/>
        </a:p>
      </dgm:t>
    </dgm:pt>
    <dgm:pt modelId="{E88FF410-7C95-044C-B703-A7B8A7527B97}" type="sibTrans" cxnId="{E474519B-DF10-FA4E-A68C-3DE99ACEDBD6}">
      <dgm:prSet/>
      <dgm:spPr/>
      <dgm:t>
        <a:bodyPr/>
        <a:lstStyle/>
        <a:p>
          <a:endParaRPr lang="en-US"/>
        </a:p>
      </dgm:t>
    </dgm:pt>
    <dgm:pt modelId="{798A5820-1863-064D-9174-6E0ABDD4A702}">
      <dgm:prSet custT="1"/>
      <dgm:spPr/>
      <dgm:t>
        <a:bodyPr/>
        <a:lstStyle/>
        <a:p>
          <a:r>
            <a:rPr lang="en-US" sz="1200" dirty="0" smtClean="0"/>
            <a:t>PA Department of Education</a:t>
          </a:r>
          <a:endParaRPr lang="en-US" sz="1200" dirty="0"/>
        </a:p>
      </dgm:t>
    </dgm:pt>
    <dgm:pt modelId="{7DE993E9-825F-1C4D-8C8E-3329E0408FE2}" type="parTrans" cxnId="{84AE47D9-E9AA-EE46-A18B-2362BA2C5B38}">
      <dgm:prSet/>
      <dgm:spPr/>
      <dgm:t>
        <a:bodyPr/>
        <a:lstStyle/>
        <a:p>
          <a:endParaRPr lang="en-US"/>
        </a:p>
      </dgm:t>
    </dgm:pt>
    <dgm:pt modelId="{06B83A64-6529-F44C-8C49-27EC822C4C0C}" type="sibTrans" cxnId="{84AE47D9-E9AA-EE46-A18B-2362BA2C5B38}">
      <dgm:prSet/>
      <dgm:spPr/>
      <dgm:t>
        <a:bodyPr/>
        <a:lstStyle/>
        <a:p>
          <a:endParaRPr lang="en-US"/>
        </a:p>
      </dgm:t>
    </dgm:pt>
    <dgm:pt modelId="{C5944712-C040-2C44-AD5A-4AF86DC742EB}">
      <dgm:prSet custT="1"/>
      <dgm:spPr/>
      <dgm:t>
        <a:bodyPr/>
        <a:lstStyle/>
        <a:p>
          <a:r>
            <a:rPr lang="en-US" sz="1200" dirty="0" smtClean="0"/>
            <a:t>Penn State</a:t>
          </a:r>
          <a:endParaRPr lang="en-US" sz="1200" dirty="0"/>
        </a:p>
      </dgm:t>
    </dgm:pt>
    <dgm:pt modelId="{457E471E-2349-B748-A70D-99DB6AB6406B}" type="parTrans" cxnId="{51D9D3E0-0EDB-E14E-9466-79DECE4E94BB}">
      <dgm:prSet/>
      <dgm:spPr/>
      <dgm:t>
        <a:bodyPr/>
        <a:lstStyle/>
        <a:p>
          <a:endParaRPr lang="en-US"/>
        </a:p>
      </dgm:t>
    </dgm:pt>
    <dgm:pt modelId="{243F7316-1F89-2B4A-9863-EF07BF8EB4B9}" type="sibTrans" cxnId="{51D9D3E0-0EDB-E14E-9466-79DECE4E94BB}">
      <dgm:prSet/>
      <dgm:spPr/>
      <dgm:t>
        <a:bodyPr/>
        <a:lstStyle/>
        <a:p>
          <a:endParaRPr lang="en-US"/>
        </a:p>
      </dgm:t>
    </dgm:pt>
    <dgm:pt modelId="{F1D13CF6-E335-9349-AC64-2913B273C39C}">
      <dgm:prSet custT="1"/>
      <dgm:spPr/>
      <dgm:t>
        <a:bodyPr/>
        <a:lstStyle/>
        <a:p>
          <a:r>
            <a:rPr lang="en-US" sz="1200" dirty="0" smtClean="0"/>
            <a:t>PA Farm Bureau</a:t>
          </a:r>
          <a:endParaRPr lang="en-US" sz="1200" dirty="0"/>
        </a:p>
      </dgm:t>
    </dgm:pt>
    <dgm:pt modelId="{29029020-6BD2-8D4D-9E69-AF9FFFD8CCDF}" type="parTrans" cxnId="{11405887-95B1-F145-A1A6-EFFA4902A730}">
      <dgm:prSet/>
      <dgm:spPr/>
      <dgm:t>
        <a:bodyPr/>
        <a:lstStyle/>
        <a:p>
          <a:endParaRPr lang="en-US"/>
        </a:p>
      </dgm:t>
    </dgm:pt>
    <dgm:pt modelId="{CB090F56-4D81-5249-8908-A8D8B0B39F28}" type="sibTrans" cxnId="{11405887-95B1-F145-A1A6-EFFA4902A730}">
      <dgm:prSet/>
      <dgm:spPr/>
      <dgm:t>
        <a:bodyPr/>
        <a:lstStyle/>
        <a:p>
          <a:endParaRPr lang="en-US"/>
        </a:p>
      </dgm:t>
    </dgm:pt>
    <dgm:pt modelId="{EF30C38D-A2DC-BA4E-A58C-FAFAB8374163}">
      <dgm:prSet custT="1"/>
      <dgm:spPr/>
      <dgm:t>
        <a:bodyPr/>
        <a:lstStyle/>
        <a:p>
          <a:r>
            <a:rPr lang="en-US" sz="1200" dirty="0" smtClean="0"/>
            <a:t>The Food Trust</a:t>
          </a:r>
          <a:endParaRPr lang="en-US" sz="1200" dirty="0"/>
        </a:p>
      </dgm:t>
    </dgm:pt>
    <dgm:pt modelId="{0EF9C3C8-D70E-564F-8724-F6E758784781}" type="parTrans" cxnId="{91CEB7EB-475C-CE46-ADD8-1D250CFF78D2}">
      <dgm:prSet/>
      <dgm:spPr/>
      <dgm:t>
        <a:bodyPr/>
        <a:lstStyle/>
        <a:p>
          <a:endParaRPr lang="en-US"/>
        </a:p>
      </dgm:t>
    </dgm:pt>
    <dgm:pt modelId="{E7CC584B-DE93-3448-8722-6DCA18D29E01}" type="sibTrans" cxnId="{91CEB7EB-475C-CE46-ADD8-1D250CFF78D2}">
      <dgm:prSet/>
      <dgm:spPr/>
      <dgm:t>
        <a:bodyPr/>
        <a:lstStyle/>
        <a:p>
          <a:endParaRPr lang="en-US"/>
        </a:p>
      </dgm:t>
    </dgm:pt>
    <dgm:pt modelId="{EEE3EE06-23C7-6C4B-A76A-480BFC0D22F1}">
      <dgm:prSet custT="1"/>
      <dgm:spPr/>
      <dgm:t>
        <a:bodyPr/>
        <a:lstStyle/>
        <a:p>
          <a:r>
            <a:rPr lang="en-US" sz="1200" dirty="0" smtClean="0"/>
            <a:t>Center for Rural PA</a:t>
          </a:r>
          <a:endParaRPr lang="en-US" sz="1200" dirty="0"/>
        </a:p>
      </dgm:t>
    </dgm:pt>
    <dgm:pt modelId="{5DDF0CD4-4CC5-5341-A3C0-CA646F63DDFD}" type="parTrans" cxnId="{8E3EBAF6-D09D-6E45-9B46-99B97F96D62C}">
      <dgm:prSet/>
      <dgm:spPr/>
      <dgm:t>
        <a:bodyPr/>
        <a:lstStyle/>
        <a:p>
          <a:endParaRPr lang="en-US"/>
        </a:p>
      </dgm:t>
    </dgm:pt>
    <dgm:pt modelId="{FC885965-D560-434A-BA0B-B2E1C98752A0}" type="sibTrans" cxnId="{8E3EBAF6-D09D-6E45-9B46-99B97F96D62C}">
      <dgm:prSet/>
      <dgm:spPr/>
      <dgm:t>
        <a:bodyPr/>
        <a:lstStyle/>
        <a:p>
          <a:endParaRPr lang="en-US"/>
        </a:p>
      </dgm:t>
    </dgm:pt>
    <dgm:pt modelId="{482CB6EF-1068-8949-9FD7-13A69E85324F}">
      <dgm:prSet custT="1"/>
      <dgm:spPr/>
      <dgm:t>
        <a:bodyPr/>
        <a:lstStyle/>
        <a:p>
          <a:r>
            <a:rPr lang="en-US" sz="1200" dirty="0" smtClean="0"/>
            <a:t>PA Association for Sustainable Agriculture</a:t>
          </a:r>
          <a:endParaRPr lang="en-US" sz="1200" dirty="0"/>
        </a:p>
      </dgm:t>
    </dgm:pt>
    <dgm:pt modelId="{67029548-BEB6-7445-9D5C-2CCC07C2B81C}" type="parTrans" cxnId="{E7138511-FD53-F247-B3A6-1E99D9581B3D}">
      <dgm:prSet/>
      <dgm:spPr/>
      <dgm:t>
        <a:bodyPr/>
        <a:lstStyle/>
        <a:p>
          <a:endParaRPr lang="en-US"/>
        </a:p>
      </dgm:t>
    </dgm:pt>
    <dgm:pt modelId="{AB9DF131-59AE-8145-9148-614B5DD664B0}" type="sibTrans" cxnId="{E7138511-FD53-F247-B3A6-1E99D9581B3D}">
      <dgm:prSet/>
      <dgm:spPr/>
      <dgm:t>
        <a:bodyPr/>
        <a:lstStyle/>
        <a:p>
          <a:endParaRPr lang="en-US"/>
        </a:p>
      </dgm:t>
    </dgm:pt>
    <dgm:pt modelId="{48D87575-E846-2B44-8A06-16BB90E2D289}">
      <dgm:prSet phldrT="[Text]"/>
      <dgm:spPr/>
      <dgm:t>
        <a:bodyPr/>
        <a:lstStyle/>
        <a:p>
          <a:r>
            <a:rPr lang="en-US" b="1" dirty="0" smtClean="0"/>
            <a:t>Vermont</a:t>
          </a:r>
          <a:endParaRPr lang="en-US" b="1" dirty="0"/>
        </a:p>
      </dgm:t>
    </dgm:pt>
    <dgm:pt modelId="{0C1014D3-8C82-DC45-9A2C-2106981381DE}" type="sibTrans" cxnId="{68F9444F-3E27-0B4E-933D-C79A08D65DA4}">
      <dgm:prSet/>
      <dgm:spPr/>
      <dgm:t>
        <a:bodyPr/>
        <a:lstStyle/>
        <a:p>
          <a:endParaRPr lang="en-US"/>
        </a:p>
      </dgm:t>
    </dgm:pt>
    <dgm:pt modelId="{A8A921CC-E6D9-7245-8AEB-C5B119172DF7}" type="parTrans" cxnId="{68F9444F-3E27-0B4E-933D-C79A08D65DA4}">
      <dgm:prSet/>
      <dgm:spPr/>
      <dgm:t>
        <a:bodyPr/>
        <a:lstStyle/>
        <a:p>
          <a:endParaRPr lang="en-US"/>
        </a:p>
      </dgm:t>
    </dgm:pt>
    <dgm:pt modelId="{90C36F14-DCCA-8147-8D73-A76AAA6A7347}">
      <dgm:prSet phldrT="[Text]" custT="1"/>
      <dgm:spPr/>
      <dgm:t>
        <a:bodyPr/>
        <a:lstStyle/>
        <a:p>
          <a:r>
            <a:rPr lang="en-US" sz="1200" dirty="0" smtClean="0"/>
            <a:t>VT Food Education Every Day (FEED)</a:t>
          </a:r>
          <a:endParaRPr lang="en-US" sz="1200" dirty="0"/>
        </a:p>
      </dgm:t>
    </dgm:pt>
    <dgm:pt modelId="{2FF1A22B-DD66-1F4D-9450-406CC46B36F0}" type="parTrans" cxnId="{1509CBBA-4D0A-3B45-BEE2-4CC952351D7C}">
      <dgm:prSet/>
      <dgm:spPr/>
      <dgm:t>
        <a:bodyPr/>
        <a:lstStyle/>
        <a:p>
          <a:endParaRPr lang="en-US"/>
        </a:p>
      </dgm:t>
    </dgm:pt>
    <dgm:pt modelId="{904A7A68-0456-E24F-B570-4A668E194652}" type="sibTrans" cxnId="{1509CBBA-4D0A-3B45-BEE2-4CC952351D7C}">
      <dgm:prSet/>
      <dgm:spPr/>
      <dgm:t>
        <a:bodyPr/>
        <a:lstStyle/>
        <a:p>
          <a:endParaRPr lang="en-US"/>
        </a:p>
      </dgm:t>
    </dgm:pt>
    <dgm:pt modelId="{70DF909D-4CAA-7B46-B541-5D00DF195383}">
      <dgm:prSet custT="1"/>
      <dgm:spPr/>
      <dgm:t>
        <a:bodyPr/>
        <a:lstStyle/>
        <a:p>
          <a:r>
            <a:rPr lang="en-US" sz="1200" dirty="0" smtClean="0"/>
            <a:t>Green Mountain F2S</a:t>
          </a:r>
          <a:endParaRPr lang="en-US" sz="1200" dirty="0"/>
        </a:p>
      </dgm:t>
    </dgm:pt>
    <dgm:pt modelId="{5CC37F03-12A6-E844-B618-F66FBD9C17A5}" type="parTrans" cxnId="{FEC4BD73-A6CC-4048-9334-2341652ADE41}">
      <dgm:prSet/>
      <dgm:spPr/>
      <dgm:t>
        <a:bodyPr/>
        <a:lstStyle/>
        <a:p>
          <a:endParaRPr lang="en-US"/>
        </a:p>
      </dgm:t>
    </dgm:pt>
    <dgm:pt modelId="{4CC3D4E9-15E4-4340-B934-F450F86C99B9}" type="sibTrans" cxnId="{FEC4BD73-A6CC-4048-9334-2341652ADE41}">
      <dgm:prSet/>
      <dgm:spPr/>
      <dgm:t>
        <a:bodyPr/>
        <a:lstStyle/>
        <a:p>
          <a:endParaRPr lang="en-US"/>
        </a:p>
      </dgm:t>
    </dgm:pt>
    <dgm:pt modelId="{E0B8EBA0-933D-2846-A1F7-679AB5100876}">
      <dgm:prSet custT="1"/>
      <dgm:spPr/>
      <dgm:t>
        <a:bodyPr/>
        <a:lstStyle/>
        <a:p>
          <a:r>
            <a:rPr lang="en-US" sz="1200" dirty="0" smtClean="0"/>
            <a:t>VT Agency of Agriculture</a:t>
          </a:r>
          <a:endParaRPr lang="en-US" sz="1200" dirty="0"/>
        </a:p>
      </dgm:t>
    </dgm:pt>
    <dgm:pt modelId="{3FC6B59D-B7BE-9A4D-8172-0D4C7B231FA3}" type="parTrans" cxnId="{5959749F-72C7-F942-9D5D-6CA02C3278E7}">
      <dgm:prSet/>
      <dgm:spPr/>
      <dgm:t>
        <a:bodyPr/>
        <a:lstStyle/>
        <a:p>
          <a:endParaRPr lang="en-US"/>
        </a:p>
      </dgm:t>
    </dgm:pt>
    <dgm:pt modelId="{291F21F7-4823-064B-8269-70DE5AF8E475}" type="sibTrans" cxnId="{5959749F-72C7-F942-9D5D-6CA02C3278E7}">
      <dgm:prSet/>
      <dgm:spPr/>
      <dgm:t>
        <a:bodyPr/>
        <a:lstStyle/>
        <a:p>
          <a:endParaRPr lang="en-US"/>
        </a:p>
      </dgm:t>
    </dgm:pt>
    <dgm:pt modelId="{3513A2C9-8154-7E49-9F56-3BE506B14C47}">
      <dgm:prSet custT="1"/>
      <dgm:spPr/>
      <dgm:t>
        <a:bodyPr/>
        <a:lstStyle/>
        <a:p>
          <a:r>
            <a:rPr lang="en-US" sz="1200" dirty="0" smtClean="0"/>
            <a:t>Windham County Farm-to-School Program</a:t>
          </a:r>
          <a:endParaRPr lang="en-US" sz="1200" dirty="0"/>
        </a:p>
      </dgm:t>
    </dgm:pt>
    <dgm:pt modelId="{645B8892-D6C0-8743-B3C2-8A005E9E94A1}" type="parTrans" cxnId="{1F74CC91-2192-0048-B91C-56E650481F7E}">
      <dgm:prSet/>
      <dgm:spPr/>
      <dgm:t>
        <a:bodyPr/>
        <a:lstStyle/>
        <a:p>
          <a:endParaRPr lang="en-US"/>
        </a:p>
      </dgm:t>
    </dgm:pt>
    <dgm:pt modelId="{A830E067-FFB7-A44A-B204-478884595639}" type="sibTrans" cxnId="{1F74CC91-2192-0048-B91C-56E650481F7E}">
      <dgm:prSet/>
      <dgm:spPr/>
      <dgm:t>
        <a:bodyPr/>
        <a:lstStyle/>
        <a:p>
          <a:endParaRPr lang="en-US"/>
        </a:p>
      </dgm:t>
    </dgm:pt>
    <dgm:pt modelId="{803A0C70-A08A-6445-87ED-F56FBFA6D2F2}">
      <dgm:prSet custT="1"/>
      <dgm:spPr/>
      <dgm:t>
        <a:bodyPr/>
        <a:lstStyle/>
        <a:p>
          <a:r>
            <a:rPr lang="en-US" sz="1200" dirty="0" smtClean="0"/>
            <a:t>Upper Valley F2S</a:t>
          </a:r>
          <a:endParaRPr lang="en-US" sz="1200" dirty="0"/>
        </a:p>
      </dgm:t>
    </dgm:pt>
    <dgm:pt modelId="{32F3DADD-BC08-4741-A2F1-B2296D8EB35E}" type="parTrans" cxnId="{02F04541-3A90-6949-AEBC-7B3DA64B6393}">
      <dgm:prSet/>
      <dgm:spPr/>
      <dgm:t>
        <a:bodyPr/>
        <a:lstStyle/>
        <a:p>
          <a:endParaRPr lang="en-US"/>
        </a:p>
      </dgm:t>
    </dgm:pt>
    <dgm:pt modelId="{54660EAF-5CC6-F246-B9ED-CA9EFA53AA4D}" type="sibTrans" cxnId="{02F04541-3A90-6949-AEBC-7B3DA64B6393}">
      <dgm:prSet/>
      <dgm:spPr/>
      <dgm:t>
        <a:bodyPr/>
        <a:lstStyle/>
        <a:p>
          <a:endParaRPr lang="en-US"/>
        </a:p>
      </dgm:t>
    </dgm:pt>
    <dgm:pt modelId="{2DA43959-9F7F-5E4F-B4F2-A6E1258152F3}">
      <dgm:prSet phldrT="[Text]" custT="1"/>
      <dgm:spPr/>
      <dgm:t>
        <a:bodyPr/>
        <a:lstStyle/>
        <a:p>
          <a:r>
            <a:rPr lang="en-US" sz="1200" dirty="0" smtClean="0"/>
            <a:t>Northeast Organic Farming Association</a:t>
          </a:r>
          <a:endParaRPr lang="en-US" sz="1200" dirty="0"/>
        </a:p>
      </dgm:t>
    </dgm:pt>
    <dgm:pt modelId="{5440EE34-9FD6-014E-9588-AFC37F49918F}" type="parTrans" cxnId="{092775E6-75B9-004B-8A98-29BE4F4160B1}">
      <dgm:prSet/>
      <dgm:spPr/>
      <dgm:t>
        <a:bodyPr/>
        <a:lstStyle/>
        <a:p>
          <a:endParaRPr lang="en-US"/>
        </a:p>
      </dgm:t>
    </dgm:pt>
    <dgm:pt modelId="{59C4E1AD-669F-7644-9A86-7F5FB97BC05A}" type="sibTrans" cxnId="{092775E6-75B9-004B-8A98-29BE4F4160B1}">
      <dgm:prSet/>
      <dgm:spPr/>
      <dgm:t>
        <a:bodyPr/>
        <a:lstStyle/>
        <a:p>
          <a:endParaRPr lang="en-US"/>
        </a:p>
      </dgm:t>
    </dgm:pt>
    <dgm:pt modelId="{8C306571-78BC-6046-8B6F-2CD199278DC8}">
      <dgm:prSet phldrT="[Text]" custT="1"/>
      <dgm:spPr/>
      <dgm:t>
        <a:bodyPr/>
        <a:lstStyle/>
        <a:p>
          <a:r>
            <a:rPr lang="en-US" sz="1200" dirty="0" smtClean="0"/>
            <a:t>NJ Farm Bureau</a:t>
          </a:r>
          <a:endParaRPr lang="en-US" sz="1200" dirty="0"/>
        </a:p>
      </dgm:t>
    </dgm:pt>
    <dgm:pt modelId="{C7F22666-4486-5F46-9807-80184A0F6B0D}" type="parTrans" cxnId="{3D6D342D-997B-6144-B476-37E9CF68BD50}">
      <dgm:prSet/>
      <dgm:spPr/>
      <dgm:t>
        <a:bodyPr/>
        <a:lstStyle/>
        <a:p>
          <a:endParaRPr lang="en-US"/>
        </a:p>
      </dgm:t>
    </dgm:pt>
    <dgm:pt modelId="{CF1048AA-B019-B440-AA1C-B3D9324A4593}" type="sibTrans" cxnId="{3D6D342D-997B-6144-B476-37E9CF68BD50}">
      <dgm:prSet/>
      <dgm:spPr/>
      <dgm:t>
        <a:bodyPr/>
        <a:lstStyle/>
        <a:p>
          <a:endParaRPr lang="en-US"/>
        </a:p>
      </dgm:t>
    </dgm:pt>
    <dgm:pt modelId="{A77DCDC6-779D-2246-9295-9DBC839FABB0}">
      <dgm:prSet phldrT="[Text]" custT="1"/>
      <dgm:spPr/>
      <dgm:t>
        <a:bodyPr/>
        <a:lstStyle/>
        <a:p>
          <a:r>
            <a:rPr lang="en-US" sz="1200" dirty="0" smtClean="0"/>
            <a:t>NJ Agricultural Society</a:t>
          </a:r>
          <a:endParaRPr lang="en-US" sz="1200" dirty="0"/>
        </a:p>
      </dgm:t>
    </dgm:pt>
    <dgm:pt modelId="{929E0FB8-D919-2F41-9EA8-44ADCD5B728D}" type="parTrans" cxnId="{D6549E4A-90AE-4A48-8A73-0F76A9971C42}">
      <dgm:prSet/>
      <dgm:spPr/>
      <dgm:t>
        <a:bodyPr/>
        <a:lstStyle/>
        <a:p>
          <a:endParaRPr lang="en-US"/>
        </a:p>
      </dgm:t>
    </dgm:pt>
    <dgm:pt modelId="{96476550-47A5-AF4A-AA2C-02B2E31B1898}" type="sibTrans" cxnId="{D6549E4A-90AE-4A48-8A73-0F76A9971C42}">
      <dgm:prSet/>
      <dgm:spPr/>
      <dgm:t>
        <a:bodyPr/>
        <a:lstStyle/>
        <a:p>
          <a:endParaRPr lang="en-US"/>
        </a:p>
      </dgm:t>
    </dgm:pt>
    <dgm:pt modelId="{5517C901-008B-AE46-A5DC-6D1077F22995}">
      <dgm:prSet phldrT="[Text]" custT="1"/>
      <dgm:spPr/>
      <dgm:t>
        <a:bodyPr/>
        <a:lstStyle/>
        <a:p>
          <a:r>
            <a:rPr lang="en-US" sz="1200" dirty="0" smtClean="0"/>
            <a:t>Slow Food New Jersey</a:t>
          </a:r>
          <a:endParaRPr lang="en-US" sz="1200" dirty="0"/>
        </a:p>
      </dgm:t>
    </dgm:pt>
    <dgm:pt modelId="{970102E3-88C1-D44B-8972-9DB67A3CDA3D}" type="parTrans" cxnId="{AFA5859F-299B-BA40-8AA7-08B95AEAC8F9}">
      <dgm:prSet/>
      <dgm:spPr/>
      <dgm:t>
        <a:bodyPr/>
        <a:lstStyle/>
        <a:p>
          <a:endParaRPr lang="en-US"/>
        </a:p>
      </dgm:t>
    </dgm:pt>
    <dgm:pt modelId="{A97751D8-3182-3E44-A068-144873C5F173}" type="sibTrans" cxnId="{AFA5859F-299B-BA40-8AA7-08B95AEAC8F9}">
      <dgm:prSet/>
      <dgm:spPr/>
      <dgm:t>
        <a:bodyPr/>
        <a:lstStyle/>
        <a:p>
          <a:endParaRPr lang="en-US"/>
        </a:p>
      </dgm:t>
    </dgm:pt>
    <dgm:pt modelId="{7BFDF888-E932-694F-BAC4-60817C8BCB61}">
      <dgm:prSet phldrT="[Text]" custT="1"/>
      <dgm:spPr/>
      <dgm:t>
        <a:bodyPr/>
        <a:lstStyle/>
        <a:p>
          <a:r>
            <a:rPr lang="en-US" sz="1200" dirty="0" smtClean="0"/>
            <a:t>NJ Department of Agriculture</a:t>
          </a:r>
          <a:endParaRPr lang="en-US" sz="1200" dirty="0"/>
        </a:p>
      </dgm:t>
    </dgm:pt>
    <dgm:pt modelId="{B3D9A37A-205E-9544-940F-777D1DFB6A9D}" type="parTrans" cxnId="{CC630A0A-D8C7-0B4E-8A74-A359F5F9D647}">
      <dgm:prSet/>
      <dgm:spPr/>
      <dgm:t>
        <a:bodyPr/>
        <a:lstStyle/>
        <a:p>
          <a:endParaRPr lang="en-US"/>
        </a:p>
      </dgm:t>
    </dgm:pt>
    <dgm:pt modelId="{2A4E0F46-0756-CF42-94AD-68674372BDAE}" type="sibTrans" cxnId="{CC630A0A-D8C7-0B4E-8A74-A359F5F9D647}">
      <dgm:prSet/>
      <dgm:spPr/>
      <dgm:t>
        <a:bodyPr/>
        <a:lstStyle/>
        <a:p>
          <a:endParaRPr lang="en-US"/>
        </a:p>
      </dgm:t>
    </dgm:pt>
    <dgm:pt modelId="{EE0F4EDE-74D6-2648-A506-572F45E5F140}">
      <dgm:prSet phldrT="[Text]"/>
      <dgm:spPr/>
      <dgm:t>
        <a:bodyPr/>
        <a:lstStyle/>
        <a:p>
          <a:r>
            <a:rPr lang="en-US" b="1" smtClean="0"/>
            <a:t>Oklahoma</a:t>
          </a:r>
          <a:endParaRPr lang="en-US" b="1"/>
        </a:p>
      </dgm:t>
    </dgm:pt>
    <dgm:pt modelId="{4B3B5E79-8551-9641-83F0-71A7D9BB4623}" type="parTrans" cxnId="{0AABF7E5-E887-5C42-822A-D3D2143CEBB6}">
      <dgm:prSet/>
      <dgm:spPr/>
      <dgm:t>
        <a:bodyPr/>
        <a:lstStyle/>
        <a:p>
          <a:endParaRPr lang="en-US"/>
        </a:p>
      </dgm:t>
    </dgm:pt>
    <dgm:pt modelId="{79BD37F5-2C6C-7440-B36E-4A0642061365}" type="sibTrans" cxnId="{0AABF7E5-E887-5C42-822A-D3D2143CEBB6}">
      <dgm:prSet/>
      <dgm:spPr/>
      <dgm:t>
        <a:bodyPr/>
        <a:lstStyle/>
        <a:p>
          <a:endParaRPr lang="en-US"/>
        </a:p>
      </dgm:t>
    </dgm:pt>
    <dgm:pt modelId="{F7DB194C-A0FC-914E-BB07-D82A7DA0D3FC}" type="pres">
      <dgm:prSet presAssocID="{88CE0089-876F-4546-9A69-143A2B39AA28}" presName="Name0" presStyleCnt="0">
        <dgm:presLayoutVars>
          <dgm:dir/>
        </dgm:presLayoutVars>
      </dgm:prSet>
      <dgm:spPr/>
      <dgm:t>
        <a:bodyPr/>
        <a:lstStyle/>
        <a:p>
          <a:endParaRPr lang="en-US"/>
        </a:p>
      </dgm:t>
    </dgm:pt>
    <dgm:pt modelId="{1590B415-8D87-B744-83CA-30FF039C165F}" type="pres">
      <dgm:prSet presAssocID="{0D10E397-54B4-BA42-BDAC-6E31DF722D7E}" presName="composite" presStyleCnt="0"/>
      <dgm:spPr/>
      <dgm:t>
        <a:bodyPr/>
        <a:lstStyle/>
        <a:p>
          <a:endParaRPr lang="en-US"/>
        </a:p>
      </dgm:t>
    </dgm:pt>
    <dgm:pt modelId="{06BDD93A-48D4-3E4E-8CFC-968041F40A55}" type="pres">
      <dgm:prSet presAssocID="{0D10E397-54B4-BA42-BDAC-6E31DF722D7E}" presName="Accent" presStyleLbl="alignAcc1" presStyleIdx="0" presStyleCnt="4"/>
      <dgm:spPr/>
      <dgm:t>
        <a:bodyPr/>
        <a:lstStyle/>
        <a:p>
          <a:endParaRPr lang="en-US"/>
        </a:p>
      </dgm:t>
    </dgm:pt>
    <dgm:pt modelId="{8A041A76-D4F0-204B-8128-388A82D26C15}" type="pres">
      <dgm:prSet presAssocID="{0D10E397-54B4-BA42-BDAC-6E31DF722D7E}"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39000" b="-39000"/>
          </a:stretch>
        </a:blipFill>
      </dgm:spPr>
      <dgm:t>
        <a:bodyPr/>
        <a:lstStyle/>
        <a:p>
          <a:endParaRPr lang="en-US"/>
        </a:p>
      </dgm:t>
    </dgm:pt>
    <dgm:pt modelId="{F2C0F4A0-9AC3-184E-8383-8D3F56C75EF2}" type="pres">
      <dgm:prSet presAssocID="{0D10E397-54B4-BA42-BDAC-6E31DF722D7E}" presName="Child" presStyleLbl="revTx" presStyleIdx="0" presStyleCnt="4" custScaleX="99403" custScaleY="99493" custLinFactNeighborY="8681">
        <dgm:presLayoutVars>
          <dgm:bulletEnabled val="1"/>
        </dgm:presLayoutVars>
      </dgm:prSet>
      <dgm:spPr/>
      <dgm:t>
        <a:bodyPr/>
        <a:lstStyle/>
        <a:p>
          <a:endParaRPr lang="en-US"/>
        </a:p>
      </dgm:t>
    </dgm:pt>
    <dgm:pt modelId="{21CF3159-EFE2-D941-A2AE-6ED5ACDF2F73}" type="pres">
      <dgm:prSet presAssocID="{0D10E397-54B4-BA42-BDAC-6E31DF722D7E}" presName="Parent" presStyleLbl="alignNode1" presStyleIdx="0" presStyleCnt="4">
        <dgm:presLayoutVars>
          <dgm:bulletEnabled val="1"/>
        </dgm:presLayoutVars>
      </dgm:prSet>
      <dgm:spPr/>
      <dgm:t>
        <a:bodyPr/>
        <a:lstStyle/>
        <a:p>
          <a:endParaRPr lang="en-US"/>
        </a:p>
      </dgm:t>
    </dgm:pt>
    <dgm:pt modelId="{C6873BCB-28FA-0547-A9FC-30DB1EE63C99}" type="pres">
      <dgm:prSet presAssocID="{BBDB9CC5-4317-434D-9DD4-6F2CEEBD664E}" presName="sibTrans" presStyleCnt="0"/>
      <dgm:spPr/>
      <dgm:t>
        <a:bodyPr/>
        <a:lstStyle/>
        <a:p>
          <a:endParaRPr lang="en-US"/>
        </a:p>
      </dgm:t>
    </dgm:pt>
    <dgm:pt modelId="{302CB686-5BF0-1447-9736-E86048AC475D}" type="pres">
      <dgm:prSet presAssocID="{EE0F4EDE-74D6-2648-A506-572F45E5F140}" presName="composite" presStyleCnt="0"/>
      <dgm:spPr/>
      <dgm:t>
        <a:bodyPr/>
        <a:lstStyle/>
        <a:p>
          <a:endParaRPr lang="en-US"/>
        </a:p>
      </dgm:t>
    </dgm:pt>
    <dgm:pt modelId="{92609450-037B-CD49-B9BD-C9EE7BB9060F}" type="pres">
      <dgm:prSet presAssocID="{EE0F4EDE-74D6-2648-A506-572F45E5F140}" presName="Accent" presStyleLbl="alignAcc1" presStyleIdx="1" presStyleCnt="4"/>
      <dgm:spPr/>
      <dgm:t>
        <a:bodyPr/>
        <a:lstStyle/>
        <a:p>
          <a:endParaRPr lang="en-US"/>
        </a:p>
      </dgm:t>
    </dgm:pt>
    <dgm:pt modelId="{8BEDA6CA-CD51-BC4A-9F90-676635D1A676}" type="pres">
      <dgm:prSet presAssocID="{EE0F4EDE-74D6-2648-A506-572F45E5F140}" presName="Image" presStyleLbl="node1" presStyleIdx="1" presStyleCnt="4"/>
      <dgm:spPr/>
      <dgm:t>
        <a:bodyPr/>
        <a:lstStyle/>
        <a:p>
          <a:endParaRPr lang="en-US"/>
        </a:p>
      </dgm:t>
    </dgm:pt>
    <dgm:pt modelId="{7DAE2CD1-FCB9-B044-BF85-70ABA3F0C3DA}" type="pres">
      <dgm:prSet presAssocID="{EE0F4EDE-74D6-2648-A506-572F45E5F140}" presName="Child" presStyleLbl="revTx" presStyleIdx="1" presStyleCnt="4" custLinFactNeighborX="701" custLinFactNeighborY="5705">
        <dgm:presLayoutVars>
          <dgm:bulletEnabled val="1"/>
        </dgm:presLayoutVars>
      </dgm:prSet>
      <dgm:spPr/>
      <dgm:t>
        <a:bodyPr/>
        <a:lstStyle/>
        <a:p>
          <a:endParaRPr lang="en-US"/>
        </a:p>
      </dgm:t>
    </dgm:pt>
    <dgm:pt modelId="{0E04871D-587B-FE40-9F73-0896B0708E94}" type="pres">
      <dgm:prSet presAssocID="{EE0F4EDE-74D6-2648-A506-572F45E5F140}" presName="Parent" presStyleLbl="alignNode1" presStyleIdx="1" presStyleCnt="4">
        <dgm:presLayoutVars>
          <dgm:bulletEnabled val="1"/>
        </dgm:presLayoutVars>
      </dgm:prSet>
      <dgm:spPr/>
      <dgm:t>
        <a:bodyPr/>
        <a:lstStyle/>
        <a:p>
          <a:endParaRPr lang="en-US"/>
        </a:p>
      </dgm:t>
    </dgm:pt>
    <dgm:pt modelId="{AD56E92E-0D78-BC43-A1FD-5C3311C4C4F3}" type="pres">
      <dgm:prSet presAssocID="{79BD37F5-2C6C-7440-B36E-4A0642061365}" presName="sibTrans" presStyleCnt="0"/>
      <dgm:spPr/>
      <dgm:t>
        <a:bodyPr/>
        <a:lstStyle/>
        <a:p>
          <a:endParaRPr lang="en-US"/>
        </a:p>
      </dgm:t>
    </dgm:pt>
    <dgm:pt modelId="{6EDA762B-92E5-AB44-8F99-E9C1C01DFFC2}" type="pres">
      <dgm:prSet presAssocID="{B28998BA-A897-2746-ABB8-A7856B4AC65F}" presName="composite" presStyleCnt="0"/>
      <dgm:spPr/>
      <dgm:t>
        <a:bodyPr/>
        <a:lstStyle/>
        <a:p>
          <a:endParaRPr lang="en-US"/>
        </a:p>
      </dgm:t>
    </dgm:pt>
    <dgm:pt modelId="{298D5737-0413-4D48-808D-050EC9C85C85}" type="pres">
      <dgm:prSet presAssocID="{B28998BA-A897-2746-ABB8-A7856B4AC65F}" presName="Accent" presStyleLbl="alignAcc1" presStyleIdx="2" presStyleCnt="4"/>
      <dgm:spPr/>
      <dgm:t>
        <a:bodyPr/>
        <a:lstStyle/>
        <a:p>
          <a:endParaRPr lang="en-US"/>
        </a:p>
      </dgm:t>
    </dgm:pt>
    <dgm:pt modelId="{38564970-C0B5-344A-A84A-14222F31B9F9}" type="pres">
      <dgm:prSet presAssocID="{B28998BA-A897-2746-ABB8-A7856B4AC65F}" presName="Image" presStyleLbl="node1" presStyleIdx="2" presStyleCnt="4"/>
      <dgm:spPr/>
      <dgm:t>
        <a:bodyPr/>
        <a:lstStyle/>
        <a:p>
          <a:endParaRPr lang="en-US"/>
        </a:p>
      </dgm:t>
    </dgm:pt>
    <dgm:pt modelId="{745A6DE8-BF80-FE4C-AF23-E37D22235641}" type="pres">
      <dgm:prSet presAssocID="{B28998BA-A897-2746-ABB8-A7856B4AC65F}" presName="Child" presStyleLbl="revTx" presStyleIdx="2" presStyleCnt="4" custScaleX="92220" custScaleY="99786" custLinFactNeighborX="-701" custLinFactNeighborY="12290">
        <dgm:presLayoutVars>
          <dgm:bulletEnabled val="1"/>
        </dgm:presLayoutVars>
      </dgm:prSet>
      <dgm:spPr/>
      <dgm:t>
        <a:bodyPr/>
        <a:lstStyle/>
        <a:p>
          <a:endParaRPr lang="en-US"/>
        </a:p>
      </dgm:t>
    </dgm:pt>
    <dgm:pt modelId="{EE829B8A-0BFC-CE43-B29C-A457F19D7BC6}" type="pres">
      <dgm:prSet presAssocID="{B28998BA-A897-2746-ABB8-A7856B4AC65F}" presName="Parent" presStyleLbl="alignNode1" presStyleIdx="2" presStyleCnt="4">
        <dgm:presLayoutVars>
          <dgm:bulletEnabled val="1"/>
        </dgm:presLayoutVars>
      </dgm:prSet>
      <dgm:spPr/>
      <dgm:t>
        <a:bodyPr/>
        <a:lstStyle/>
        <a:p>
          <a:endParaRPr lang="en-US"/>
        </a:p>
      </dgm:t>
    </dgm:pt>
    <dgm:pt modelId="{EAC6AB96-0A4A-3446-861B-349635A095FF}" type="pres">
      <dgm:prSet presAssocID="{E1E95D4B-F10C-E041-AB31-D3F6E42088DB}" presName="sibTrans" presStyleCnt="0"/>
      <dgm:spPr/>
      <dgm:t>
        <a:bodyPr/>
        <a:lstStyle/>
        <a:p>
          <a:endParaRPr lang="en-US"/>
        </a:p>
      </dgm:t>
    </dgm:pt>
    <dgm:pt modelId="{44CCE65C-12E9-9C45-8F57-F9BA980D3DED}" type="pres">
      <dgm:prSet presAssocID="{48D87575-E846-2B44-8A06-16BB90E2D289}" presName="composite" presStyleCnt="0"/>
      <dgm:spPr/>
      <dgm:t>
        <a:bodyPr/>
        <a:lstStyle/>
        <a:p>
          <a:endParaRPr lang="en-US"/>
        </a:p>
      </dgm:t>
    </dgm:pt>
    <dgm:pt modelId="{DB8B19BD-2777-4847-BD2A-9B489D90FE27}" type="pres">
      <dgm:prSet presAssocID="{48D87575-E846-2B44-8A06-16BB90E2D289}" presName="Accent" presStyleLbl="alignAcc1" presStyleIdx="3" presStyleCnt="4"/>
      <dgm:spPr/>
      <dgm:t>
        <a:bodyPr/>
        <a:lstStyle/>
        <a:p>
          <a:endParaRPr lang="en-US"/>
        </a:p>
      </dgm:t>
    </dgm:pt>
    <dgm:pt modelId="{6EF1853E-61A1-6E4B-A9FA-9FEF06B89531}" type="pres">
      <dgm:prSet presAssocID="{48D87575-E846-2B44-8A06-16BB90E2D289}" presName="Image" presStyleLbl="node1" presStyleIdx="3" presStyleCnt="4"/>
      <dgm:spPr/>
      <dgm:t>
        <a:bodyPr/>
        <a:lstStyle/>
        <a:p>
          <a:endParaRPr lang="en-US"/>
        </a:p>
      </dgm:t>
    </dgm:pt>
    <dgm:pt modelId="{E08030AE-D9BD-AE4A-82F7-473D2A7A6A6E}" type="pres">
      <dgm:prSet presAssocID="{48D87575-E846-2B44-8A06-16BB90E2D289}" presName="Child" presStyleLbl="revTx" presStyleIdx="3" presStyleCnt="4" custScaleX="91338" custScaleY="92515" custLinFactNeighborX="-3040" custLinFactNeighborY="10885">
        <dgm:presLayoutVars>
          <dgm:bulletEnabled val="1"/>
        </dgm:presLayoutVars>
      </dgm:prSet>
      <dgm:spPr/>
      <dgm:t>
        <a:bodyPr/>
        <a:lstStyle/>
        <a:p>
          <a:endParaRPr lang="en-US"/>
        </a:p>
      </dgm:t>
    </dgm:pt>
    <dgm:pt modelId="{5C526C44-08C2-504C-BD47-EBD761AD29EB}" type="pres">
      <dgm:prSet presAssocID="{48D87575-E846-2B44-8A06-16BB90E2D289}" presName="Parent" presStyleLbl="alignNode1" presStyleIdx="3" presStyleCnt="4">
        <dgm:presLayoutVars>
          <dgm:bulletEnabled val="1"/>
        </dgm:presLayoutVars>
      </dgm:prSet>
      <dgm:spPr/>
      <dgm:t>
        <a:bodyPr/>
        <a:lstStyle/>
        <a:p>
          <a:endParaRPr lang="en-US"/>
        </a:p>
      </dgm:t>
    </dgm:pt>
  </dgm:ptLst>
  <dgm:cxnLst>
    <dgm:cxn modelId="{CC630A0A-D8C7-0B4E-8A74-A359F5F9D647}" srcId="{0D10E397-54B4-BA42-BDAC-6E31DF722D7E}" destId="{7BFDF888-E932-694F-BAC4-60817C8BCB61}" srcOrd="4" destOrd="0" parTransId="{B3D9A37A-205E-9544-940F-777D1DFB6A9D}" sibTransId="{2A4E0F46-0756-CF42-94AD-68674372BDAE}"/>
    <dgm:cxn modelId="{CD302E24-1373-5A46-9780-068E8DE8374C}" srcId="{EE0F4EDE-74D6-2648-A506-572F45E5F140}" destId="{67BB111C-56F9-8440-99E9-BC7ABA49FF6A}" srcOrd="3" destOrd="0" parTransId="{D0CC3B95-E773-6A44-BEEA-19D5D5F8E252}" sibTransId="{ECA50765-670B-9848-8743-DE3B87623147}"/>
    <dgm:cxn modelId="{5257812B-5A67-4AFF-828E-64FDEEA9C7EA}" type="presOf" srcId="{798A5820-1863-064D-9174-6E0ABDD4A702}" destId="{745A6DE8-BF80-FE4C-AF23-E37D22235641}" srcOrd="0" destOrd="1" presId="urn:microsoft.com/office/officeart/2008/layout/TitlePictureLineup"/>
    <dgm:cxn modelId="{37644123-AEBA-46CA-9225-A0562765D1E0}" type="presOf" srcId="{89146B0E-3FBD-B447-A460-30ADEC4363AE}" destId="{7DAE2CD1-FCB9-B044-BF85-70ABA3F0C3DA}" srcOrd="0" destOrd="5" presId="urn:microsoft.com/office/officeart/2008/layout/TitlePictureLineup"/>
    <dgm:cxn modelId="{02F04541-3A90-6949-AEBC-7B3DA64B6393}" srcId="{48D87575-E846-2B44-8A06-16BB90E2D289}" destId="{803A0C70-A08A-6445-87ED-F56FBFA6D2F2}" srcOrd="3" destOrd="0" parTransId="{32F3DADD-BC08-4741-A2F1-B2296D8EB35E}" sibTransId="{54660EAF-5CC6-F246-B9ED-CA9EFA53AA4D}"/>
    <dgm:cxn modelId="{1F1BFA7B-30C0-4E63-93CE-3815475C59F5}" type="presOf" srcId="{C5944712-C040-2C44-AD5A-4AF86DC742EB}" destId="{745A6DE8-BF80-FE4C-AF23-E37D22235641}" srcOrd="0" destOrd="2" presId="urn:microsoft.com/office/officeart/2008/layout/TitlePictureLineup"/>
    <dgm:cxn modelId="{31962E75-EDA0-8944-AFEF-EBE98370BA38}" srcId="{EE0F4EDE-74D6-2648-A506-572F45E5F140}" destId="{760E55DA-2AA0-D243-94F9-783D78948B89}" srcOrd="2" destOrd="0" parTransId="{15C43602-2FAF-4B4E-AFCB-716A6FEA050C}" sibTransId="{8D1595CC-D002-0A47-A3E8-B76AB365CB65}"/>
    <dgm:cxn modelId="{14E12864-7A33-C946-8602-6E3DB9751E28}" srcId="{EE0F4EDE-74D6-2648-A506-572F45E5F140}" destId="{DCD38EF5-64D6-0D48-A4CA-F5EB3A192FAA}" srcOrd="6" destOrd="0" parTransId="{FB9BDDAC-F994-A04C-8579-5961A94331F2}" sibTransId="{84C6CE9A-5C03-8C43-AB6D-00EE1404A755}"/>
    <dgm:cxn modelId="{68F9444F-3E27-0B4E-933D-C79A08D65DA4}" srcId="{88CE0089-876F-4546-9A69-143A2B39AA28}" destId="{48D87575-E846-2B44-8A06-16BB90E2D289}" srcOrd="3" destOrd="0" parTransId="{A8A921CC-E6D9-7245-8AEB-C5B119172DF7}" sibTransId="{0C1014D3-8C82-DC45-9A2C-2106981381DE}"/>
    <dgm:cxn modelId="{BD8CFA24-041B-4160-B975-7087385EA563}" type="presOf" srcId="{482CB6EF-1068-8949-9FD7-13A69E85324F}" destId="{745A6DE8-BF80-FE4C-AF23-E37D22235641}" srcOrd="0" destOrd="6" presId="urn:microsoft.com/office/officeart/2008/layout/TitlePictureLineup"/>
    <dgm:cxn modelId="{DA576546-A04F-4DBE-818F-70EFCAD5B871}" type="presOf" srcId="{8C306571-78BC-6046-8B6F-2CD199278DC8}" destId="{F2C0F4A0-9AC3-184E-8383-8D3F56C75EF2}" srcOrd="0" destOrd="1" presId="urn:microsoft.com/office/officeart/2008/layout/TitlePictureLineup"/>
    <dgm:cxn modelId="{5AA3E28C-7CFD-44D7-913B-0E8FAE4C3158}" type="presOf" srcId="{0D10E397-54B4-BA42-BDAC-6E31DF722D7E}" destId="{21CF3159-EFE2-D941-A2AE-6ED5ACDF2F73}" srcOrd="0" destOrd="0" presId="urn:microsoft.com/office/officeart/2008/layout/TitlePictureLineup"/>
    <dgm:cxn modelId="{06521332-8814-43F0-A2C5-82FE8C09CA5C}" type="presOf" srcId="{67BB111C-56F9-8440-99E9-BC7ABA49FF6A}" destId="{7DAE2CD1-FCB9-B044-BF85-70ABA3F0C3DA}" srcOrd="0" destOrd="3" presId="urn:microsoft.com/office/officeart/2008/layout/TitlePictureLineup"/>
    <dgm:cxn modelId="{0AABF7E5-E887-5C42-822A-D3D2143CEBB6}" srcId="{88CE0089-876F-4546-9A69-143A2B39AA28}" destId="{EE0F4EDE-74D6-2648-A506-572F45E5F140}" srcOrd="1" destOrd="0" parTransId="{4B3B5E79-8551-9641-83F0-71A7D9BB4623}" sibTransId="{79BD37F5-2C6C-7440-B36E-4A0642061365}"/>
    <dgm:cxn modelId="{2F1DAE41-F04B-41BC-83A0-6117BF128FEE}" type="presOf" srcId="{3513A2C9-8154-7E49-9F56-3BE506B14C47}" destId="{E08030AE-D9BD-AE4A-82F7-473D2A7A6A6E}" srcOrd="0" destOrd="4" presId="urn:microsoft.com/office/officeart/2008/layout/TitlePictureLineup"/>
    <dgm:cxn modelId="{91873F93-AEBF-E543-AE8C-0294F9140D14}" srcId="{EE0F4EDE-74D6-2648-A506-572F45E5F140}" destId="{097A0C68-3AFD-714F-979A-D94BEEA1CB81}" srcOrd="0" destOrd="0" parTransId="{C4A26731-7612-5648-967B-75CF4E934372}" sibTransId="{9A252CAF-6B14-CA4F-B97D-CF25CEE6A143}"/>
    <dgm:cxn modelId="{4A3A7C08-51F7-4CF6-8851-698797D7B89D}" type="presOf" srcId="{E0B8EBA0-933D-2846-A1F7-679AB5100876}" destId="{E08030AE-D9BD-AE4A-82F7-473D2A7A6A6E}" srcOrd="0" destOrd="2" presId="urn:microsoft.com/office/officeart/2008/layout/TitlePictureLineup"/>
    <dgm:cxn modelId="{2A9E83CB-73FB-47F8-AD8A-DA00A1DA98EF}" type="presOf" srcId="{88CE0089-876F-4546-9A69-143A2B39AA28}" destId="{F7DB194C-A0FC-914E-BB07-D82A7DA0D3FC}" srcOrd="0" destOrd="0" presId="urn:microsoft.com/office/officeart/2008/layout/TitlePictureLineup"/>
    <dgm:cxn modelId="{E474519B-DF10-FA4E-A68C-3DE99ACEDBD6}" srcId="{B28998BA-A897-2746-ABB8-A7856B4AC65F}" destId="{D675253E-8C5E-7046-A04F-81FDF9F610B7}" srcOrd="0" destOrd="0" parTransId="{286BFD1B-0123-3947-8D04-67EEFB5B9E45}" sibTransId="{E88FF410-7C95-044C-B703-A7B8A7527B97}"/>
    <dgm:cxn modelId="{AC837FE7-72D5-4B3C-B38F-4C1F9CAD180B}" type="presOf" srcId="{F1D13CF6-E335-9349-AC64-2913B273C39C}" destId="{745A6DE8-BF80-FE4C-AF23-E37D22235641}" srcOrd="0" destOrd="3" presId="urn:microsoft.com/office/officeart/2008/layout/TitlePictureLineup"/>
    <dgm:cxn modelId="{F8AC4C6B-E6D3-4954-B5F7-2B333970A21E}" type="presOf" srcId="{803A0C70-A08A-6445-87ED-F56FBFA6D2F2}" destId="{E08030AE-D9BD-AE4A-82F7-473D2A7A6A6E}" srcOrd="0" destOrd="3" presId="urn:microsoft.com/office/officeart/2008/layout/TitlePictureLineup"/>
    <dgm:cxn modelId="{1509CBBA-4D0A-3B45-BEE2-4CC952351D7C}" srcId="{48D87575-E846-2B44-8A06-16BB90E2D289}" destId="{90C36F14-DCCA-8147-8D73-A76AAA6A7347}" srcOrd="0" destOrd="0" parTransId="{2FF1A22B-DD66-1F4D-9450-406CC46B36F0}" sibTransId="{904A7A68-0456-E24F-B570-4A668E194652}"/>
    <dgm:cxn modelId="{7EEB535A-FEA0-4E39-9D96-C2607581B140}" type="presOf" srcId="{EE0F4EDE-74D6-2648-A506-572F45E5F140}" destId="{0E04871D-587B-FE40-9F73-0896B0708E94}" srcOrd="0" destOrd="0" presId="urn:microsoft.com/office/officeart/2008/layout/TitlePictureLineup"/>
    <dgm:cxn modelId="{E8E5D0E2-4F1A-1C41-8F63-4DE080C34080}" srcId="{EE0F4EDE-74D6-2648-A506-572F45E5F140}" destId="{89146B0E-3FBD-B447-A460-30ADEC4363AE}" srcOrd="5" destOrd="0" parTransId="{BCC67720-14B4-ED46-9F05-6C8F06E8C975}" sibTransId="{31F3E028-64A3-2D48-AAA1-8A1539386658}"/>
    <dgm:cxn modelId="{0FF67CDF-59CB-49A5-9915-554CCE591D16}" type="presOf" srcId="{DCD38EF5-64D6-0D48-A4CA-F5EB3A192FAA}" destId="{7DAE2CD1-FCB9-B044-BF85-70ABA3F0C3DA}" srcOrd="0" destOrd="6" presId="urn:microsoft.com/office/officeart/2008/layout/TitlePictureLineup"/>
    <dgm:cxn modelId="{D6549E4A-90AE-4A48-8A73-0F76A9971C42}" srcId="{0D10E397-54B4-BA42-BDAC-6E31DF722D7E}" destId="{A77DCDC6-779D-2246-9295-9DBC839FABB0}" srcOrd="2" destOrd="0" parTransId="{929E0FB8-D919-2F41-9EA8-44ADCD5B728D}" sibTransId="{96476550-47A5-AF4A-AA2C-02B2E31B1898}"/>
    <dgm:cxn modelId="{1F74CC91-2192-0048-B91C-56E650481F7E}" srcId="{48D87575-E846-2B44-8A06-16BB90E2D289}" destId="{3513A2C9-8154-7E49-9F56-3BE506B14C47}" srcOrd="4" destOrd="0" parTransId="{645B8892-D6C0-8743-B3C2-8A005E9E94A1}" sibTransId="{A830E067-FFB7-A44A-B204-478884595639}"/>
    <dgm:cxn modelId="{904D6A8F-B5B8-40D2-8171-F54BD724E23E}" type="presOf" srcId="{A77DCDC6-779D-2246-9295-9DBC839FABB0}" destId="{F2C0F4A0-9AC3-184E-8383-8D3F56C75EF2}" srcOrd="0" destOrd="2" presId="urn:microsoft.com/office/officeart/2008/layout/TitlePictureLineup"/>
    <dgm:cxn modelId="{B6509E5B-C17D-4A89-A1BA-987F6C0FBC65}" type="presOf" srcId="{48D87575-E846-2B44-8A06-16BB90E2D289}" destId="{5C526C44-08C2-504C-BD47-EBD761AD29EB}" srcOrd="0" destOrd="0" presId="urn:microsoft.com/office/officeart/2008/layout/TitlePictureLineup"/>
    <dgm:cxn modelId="{E7138511-FD53-F247-B3A6-1E99D9581B3D}" srcId="{B28998BA-A897-2746-ABB8-A7856B4AC65F}" destId="{482CB6EF-1068-8949-9FD7-13A69E85324F}" srcOrd="6" destOrd="0" parTransId="{67029548-BEB6-7445-9D5C-2CCC07C2B81C}" sibTransId="{AB9DF131-59AE-8145-9148-614B5DD664B0}"/>
    <dgm:cxn modelId="{4E0591EA-6427-4008-8850-DDD620559701}" type="presOf" srcId="{70DF909D-4CAA-7B46-B541-5D00DF195383}" destId="{E08030AE-D9BD-AE4A-82F7-473D2A7A6A6E}" srcOrd="0" destOrd="1" presId="urn:microsoft.com/office/officeart/2008/layout/TitlePictureLineup"/>
    <dgm:cxn modelId="{23DB3068-1565-3846-8D19-FDE6DB11BE3F}" srcId="{88CE0089-876F-4546-9A69-143A2B39AA28}" destId="{0D10E397-54B4-BA42-BDAC-6E31DF722D7E}" srcOrd="0" destOrd="0" parTransId="{0036EABD-AA4C-1E4F-BF5A-669ED4F815B6}" sibTransId="{BBDB9CC5-4317-434D-9DD4-6F2CEEBD664E}"/>
    <dgm:cxn modelId="{121E0763-17D2-D049-9C1E-5A2F735CE7CB}" srcId="{88CE0089-876F-4546-9A69-143A2B39AA28}" destId="{B28998BA-A897-2746-ABB8-A7856B4AC65F}" srcOrd="2" destOrd="0" parTransId="{F837392A-4FD9-164A-BE5A-541FC38E3DD7}" sibTransId="{E1E95D4B-F10C-E041-AB31-D3F6E42088DB}"/>
    <dgm:cxn modelId="{16CE4B08-C9C0-45EF-9C5E-BFE66609A349}" type="presOf" srcId="{90C36F14-DCCA-8147-8D73-A76AAA6A7347}" destId="{E08030AE-D9BD-AE4A-82F7-473D2A7A6A6E}" srcOrd="0" destOrd="0" presId="urn:microsoft.com/office/officeart/2008/layout/TitlePictureLineup"/>
    <dgm:cxn modelId="{51D9D3E0-0EDB-E14E-9466-79DECE4E94BB}" srcId="{B28998BA-A897-2746-ABB8-A7856B4AC65F}" destId="{C5944712-C040-2C44-AD5A-4AF86DC742EB}" srcOrd="2" destOrd="0" parTransId="{457E471E-2349-B748-A70D-99DB6AB6406B}" sibTransId="{243F7316-1F89-2B4A-9863-EF07BF8EB4B9}"/>
    <dgm:cxn modelId="{092775E6-75B9-004B-8A98-29BE4F4160B1}" srcId="{0D10E397-54B4-BA42-BDAC-6E31DF722D7E}" destId="{2DA43959-9F7F-5E4F-B4F2-A6E1258152F3}" srcOrd="0" destOrd="0" parTransId="{5440EE34-9FD6-014E-9588-AFC37F49918F}" sibTransId="{59C4E1AD-669F-7644-9A86-7F5FB97BC05A}"/>
    <dgm:cxn modelId="{AF40FD91-1945-42E6-9BF7-8081BDA60286}" type="presOf" srcId="{78FB6FFA-0AEE-9D4A-8226-DD0D434703B4}" destId="{7DAE2CD1-FCB9-B044-BF85-70ABA3F0C3DA}" srcOrd="0" destOrd="4" presId="urn:microsoft.com/office/officeart/2008/layout/TitlePictureLineup"/>
    <dgm:cxn modelId="{84AE47D9-E9AA-EE46-A18B-2362BA2C5B38}" srcId="{B28998BA-A897-2746-ABB8-A7856B4AC65F}" destId="{798A5820-1863-064D-9174-6E0ABDD4A702}" srcOrd="1" destOrd="0" parTransId="{7DE993E9-825F-1C4D-8C8E-3329E0408FE2}" sibTransId="{06B83A64-6529-F44C-8C49-27EC822C4C0C}"/>
    <dgm:cxn modelId="{584A6AD7-7D5C-4C76-B8B8-E76AB02583C9}" type="presOf" srcId="{B28998BA-A897-2746-ABB8-A7856B4AC65F}" destId="{EE829B8A-0BFC-CE43-B29C-A457F19D7BC6}" srcOrd="0" destOrd="0" presId="urn:microsoft.com/office/officeart/2008/layout/TitlePictureLineup"/>
    <dgm:cxn modelId="{91CEB7EB-475C-CE46-ADD8-1D250CFF78D2}" srcId="{B28998BA-A897-2746-ABB8-A7856B4AC65F}" destId="{EF30C38D-A2DC-BA4E-A58C-FAFAB8374163}" srcOrd="4" destOrd="0" parTransId="{0EF9C3C8-D70E-564F-8724-F6E758784781}" sibTransId="{E7CC584B-DE93-3448-8722-6DCA18D29E01}"/>
    <dgm:cxn modelId="{0C80BB87-941B-433E-AB72-4C90A4CF4F5D}" type="presOf" srcId="{5517C901-008B-AE46-A5DC-6D1077F22995}" destId="{F2C0F4A0-9AC3-184E-8383-8D3F56C75EF2}" srcOrd="0" destOrd="3" presId="urn:microsoft.com/office/officeart/2008/layout/TitlePictureLineup"/>
    <dgm:cxn modelId="{657E3FF8-48CA-45B7-A2FA-70005D48F5A9}" type="presOf" srcId="{CEA49297-44CD-D44E-BA7F-1F5246AEE66E}" destId="{7DAE2CD1-FCB9-B044-BF85-70ABA3F0C3DA}" srcOrd="0" destOrd="1" presId="urn:microsoft.com/office/officeart/2008/layout/TitlePictureLineup"/>
    <dgm:cxn modelId="{A15F4CAE-EEDC-48B4-AAEE-630DBF838153}" type="presOf" srcId="{D675253E-8C5E-7046-A04F-81FDF9F610B7}" destId="{745A6DE8-BF80-FE4C-AF23-E37D22235641}" srcOrd="0" destOrd="0" presId="urn:microsoft.com/office/officeart/2008/layout/TitlePictureLineup"/>
    <dgm:cxn modelId="{8E3EBAF6-D09D-6E45-9B46-99B97F96D62C}" srcId="{B28998BA-A897-2746-ABB8-A7856B4AC65F}" destId="{EEE3EE06-23C7-6C4B-A76A-480BFC0D22F1}" srcOrd="5" destOrd="0" parTransId="{5DDF0CD4-4CC5-5341-A3C0-CA646F63DDFD}" sibTransId="{FC885965-D560-434A-BA0B-B2E1C98752A0}"/>
    <dgm:cxn modelId="{0B976B63-5BD7-4D79-8E67-FAA04C5F7F87}" type="presOf" srcId="{760E55DA-2AA0-D243-94F9-783D78948B89}" destId="{7DAE2CD1-FCB9-B044-BF85-70ABA3F0C3DA}" srcOrd="0" destOrd="2" presId="urn:microsoft.com/office/officeart/2008/layout/TitlePictureLineup"/>
    <dgm:cxn modelId="{AFA5859F-299B-BA40-8AA7-08B95AEAC8F9}" srcId="{0D10E397-54B4-BA42-BDAC-6E31DF722D7E}" destId="{5517C901-008B-AE46-A5DC-6D1077F22995}" srcOrd="3" destOrd="0" parTransId="{970102E3-88C1-D44B-8972-9DB67A3CDA3D}" sibTransId="{A97751D8-3182-3E44-A068-144873C5F173}"/>
    <dgm:cxn modelId="{281A04EB-D012-0E4B-B015-2F27C49103D5}" srcId="{EE0F4EDE-74D6-2648-A506-572F45E5F140}" destId="{78FB6FFA-0AEE-9D4A-8226-DD0D434703B4}" srcOrd="4" destOrd="0" parTransId="{983A3E17-885C-1048-A71B-1E18E6044D37}" sibTransId="{8F11475D-DA28-E540-8A64-B6E582CEAC19}"/>
    <dgm:cxn modelId="{5959749F-72C7-F942-9D5D-6CA02C3278E7}" srcId="{48D87575-E846-2B44-8A06-16BB90E2D289}" destId="{E0B8EBA0-933D-2846-A1F7-679AB5100876}" srcOrd="2" destOrd="0" parTransId="{3FC6B59D-B7BE-9A4D-8172-0D4C7B231FA3}" sibTransId="{291F21F7-4823-064B-8269-70DE5AF8E475}"/>
    <dgm:cxn modelId="{3D6D342D-997B-6144-B476-37E9CF68BD50}" srcId="{0D10E397-54B4-BA42-BDAC-6E31DF722D7E}" destId="{8C306571-78BC-6046-8B6F-2CD199278DC8}" srcOrd="1" destOrd="0" parTransId="{C7F22666-4486-5F46-9807-80184A0F6B0D}" sibTransId="{CF1048AA-B019-B440-AA1C-B3D9324A4593}"/>
    <dgm:cxn modelId="{E7D09F2C-98D2-40D1-B127-7157D10F9B30}" type="presOf" srcId="{EEE3EE06-23C7-6C4B-A76A-480BFC0D22F1}" destId="{745A6DE8-BF80-FE4C-AF23-E37D22235641}" srcOrd="0" destOrd="5" presId="urn:microsoft.com/office/officeart/2008/layout/TitlePictureLineup"/>
    <dgm:cxn modelId="{11405887-95B1-F145-A1A6-EFFA4902A730}" srcId="{B28998BA-A897-2746-ABB8-A7856B4AC65F}" destId="{F1D13CF6-E335-9349-AC64-2913B273C39C}" srcOrd="3" destOrd="0" parTransId="{29029020-6BD2-8D4D-9E69-AF9FFFD8CCDF}" sibTransId="{CB090F56-4D81-5249-8908-A8D8B0B39F28}"/>
    <dgm:cxn modelId="{7B7DCE4D-4F2D-4F2E-83FF-18673FEA72F3}" type="presOf" srcId="{2DA43959-9F7F-5E4F-B4F2-A6E1258152F3}" destId="{F2C0F4A0-9AC3-184E-8383-8D3F56C75EF2}" srcOrd="0" destOrd="0" presId="urn:microsoft.com/office/officeart/2008/layout/TitlePictureLineup"/>
    <dgm:cxn modelId="{B9F593DD-0E26-4F5B-ABCF-8F9BFE86FED9}" type="presOf" srcId="{097A0C68-3AFD-714F-979A-D94BEEA1CB81}" destId="{7DAE2CD1-FCB9-B044-BF85-70ABA3F0C3DA}" srcOrd="0" destOrd="0" presId="urn:microsoft.com/office/officeart/2008/layout/TitlePictureLineup"/>
    <dgm:cxn modelId="{D23A059A-C738-4DC2-9588-2DA4331A7C16}" type="presOf" srcId="{EF30C38D-A2DC-BA4E-A58C-FAFAB8374163}" destId="{745A6DE8-BF80-FE4C-AF23-E37D22235641}" srcOrd="0" destOrd="4" presId="urn:microsoft.com/office/officeart/2008/layout/TitlePictureLineup"/>
    <dgm:cxn modelId="{FEC4BD73-A6CC-4048-9334-2341652ADE41}" srcId="{48D87575-E846-2B44-8A06-16BB90E2D289}" destId="{70DF909D-4CAA-7B46-B541-5D00DF195383}" srcOrd="1" destOrd="0" parTransId="{5CC37F03-12A6-E844-B618-F66FBD9C17A5}" sibTransId="{4CC3D4E9-15E4-4340-B934-F450F86C99B9}"/>
    <dgm:cxn modelId="{90E1F6C5-2991-4467-AE80-DD79BA1382EF}" type="presOf" srcId="{7BFDF888-E932-694F-BAC4-60817C8BCB61}" destId="{F2C0F4A0-9AC3-184E-8383-8D3F56C75EF2}" srcOrd="0" destOrd="4" presId="urn:microsoft.com/office/officeart/2008/layout/TitlePictureLineup"/>
    <dgm:cxn modelId="{27FF1695-B6C1-034E-8636-DE72974BA87B}" srcId="{EE0F4EDE-74D6-2648-A506-572F45E5F140}" destId="{CEA49297-44CD-D44E-BA7F-1F5246AEE66E}" srcOrd="1" destOrd="0" parTransId="{E5786E7A-5790-E441-8B3D-F18753C877A0}" sibTransId="{B94A829B-D77B-3149-BDCB-D5B2C5FE442C}"/>
    <dgm:cxn modelId="{22B5AC6D-5BFC-48DD-B94B-B1DD5606AFFD}" type="presParOf" srcId="{F7DB194C-A0FC-914E-BB07-D82A7DA0D3FC}" destId="{1590B415-8D87-B744-83CA-30FF039C165F}" srcOrd="0" destOrd="0" presId="urn:microsoft.com/office/officeart/2008/layout/TitlePictureLineup"/>
    <dgm:cxn modelId="{65FD0F02-9AD6-4A3B-B17F-E836DD8FFA62}" type="presParOf" srcId="{1590B415-8D87-B744-83CA-30FF039C165F}" destId="{06BDD93A-48D4-3E4E-8CFC-968041F40A55}" srcOrd="0" destOrd="0" presId="urn:microsoft.com/office/officeart/2008/layout/TitlePictureLineup"/>
    <dgm:cxn modelId="{129C668F-31E7-4B20-B0D6-A87DA5BA31F9}" type="presParOf" srcId="{1590B415-8D87-B744-83CA-30FF039C165F}" destId="{8A041A76-D4F0-204B-8128-388A82D26C15}" srcOrd="1" destOrd="0" presId="urn:microsoft.com/office/officeart/2008/layout/TitlePictureLineup"/>
    <dgm:cxn modelId="{98B76223-D14A-4554-9D97-EBF515E99946}" type="presParOf" srcId="{1590B415-8D87-B744-83CA-30FF039C165F}" destId="{F2C0F4A0-9AC3-184E-8383-8D3F56C75EF2}" srcOrd="2" destOrd="0" presId="urn:microsoft.com/office/officeart/2008/layout/TitlePictureLineup"/>
    <dgm:cxn modelId="{69E49CCD-6DCD-402D-AD07-2EFBCB9405F9}" type="presParOf" srcId="{1590B415-8D87-B744-83CA-30FF039C165F}" destId="{21CF3159-EFE2-D941-A2AE-6ED5ACDF2F73}" srcOrd="3" destOrd="0" presId="urn:microsoft.com/office/officeart/2008/layout/TitlePictureLineup"/>
    <dgm:cxn modelId="{517E51E4-7EF4-470B-91F6-46D372D188EC}" type="presParOf" srcId="{F7DB194C-A0FC-914E-BB07-D82A7DA0D3FC}" destId="{C6873BCB-28FA-0547-A9FC-30DB1EE63C99}" srcOrd="1" destOrd="0" presId="urn:microsoft.com/office/officeart/2008/layout/TitlePictureLineup"/>
    <dgm:cxn modelId="{D8C3A680-F1B6-411B-9838-6433D42BACC9}" type="presParOf" srcId="{F7DB194C-A0FC-914E-BB07-D82A7DA0D3FC}" destId="{302CB686-5BF0-1447-9736-E86048AC475D}" srcOrd="2" destOrd="0" presId="urn:microsoft.com/office/officeart/2008/layout/TitlePictureLineup"/>
    <dgm:cxn modelId="{5D5CC361-02C3-419E-BE03-7FF2782A1CE3}" type="presParOf" srcId="{302CB686-5BF0-1447-9736-E86048AC475D}" destId="{92609450-037B-CD49-B9BD-C9EE7BB9060F}" srcOrd="0" destOrd="0" presId="urn:microsoft.com/office/officeart/2008/layout/TitlePictureLineup"/>
    <dgm:cxn modelId="{8CC1A37F-8E31-43E1-8C7F-E0593AD464FA}" type="presParOf" srcId="{302CB686-5BF0-1447-9736-E86048AC475D}" destId="{8BEDA6CA-CD51-BC4A-9F90-676635D1A676}" srcOrd="1" destOrd="0" presId="urn:microsoft.com/office/officeart/2008/layout/TitlePictureLineup"/>
    <dgm:cxn modelId="{5CEC2586-9361-4C67-B210-9CC8D6933910}" type="presParOf" srcId="{302CB686-5BF0-1447-9736-E86048AC475D}" destId="{7DAE2CD1-FCB9-B044-BF85-70ABA3F0C3DA}" srcOrd="2" destOrd="0" presId="urn:microsoft.com/office/officeart/2008/layout/TitlePictureLineup"/>
    <dgm:cxn modelId="{4F5F9EE1-457F-4FDA-9B16-1F7353384AE5}" type="presParOf" srcId="{302CB686-5BF0-1447-9736-E86048AC475D}" destId="{0E04871D-587B-FE40-9F73-0896B0708E94}" srcOrd="3" destOrd="0" presId="urn:microsoft.com/office/officeart/2008/layout/TitlePictureLineup"/>
    <dgm:cxn modelId="{40483256-5BF7-43EE-87CC-6A269F8BE39B}" type="presParOf" srcId="{F7DB194C-A0FC-914E-BB07-D82A7DA0D3FC}" destId="{AD56E92E-0D78-BC43-A1FD-5C3311C4C4F3}" srcOrd="3" destOrd="0" presId="urn:microsoft.com/office/officeart/2008/layout/TitlePictureLineup"/>
    <dgm:cxn modelId="{EFECB8EE-F14E-4B99-9117-0B076CB123E7}" type="presParOf" srcId="{F7DB194C-A0FC-914E-BB07-D82A7DA0D3FC}" destId="{6EDA762B-92E5-AB44-8F99-E9C1C01DFFC2}" srcOrd="4" destOrd="0" presId="urn:microsoft.com/office/officeart/2008/layout/TitlePictureLineup"/>
    <dgm:cxn modelId="{97F1443B-EA0B-4951-AB44-BB4329FF3A88}" type="presParOf" srcId="{6EDA762B-92E5-AB44-8F99-E9C1C01DFFC2}" destId="{298D5737-0413-4D48-808D-050EC9C85C85}" srcOrd="0" destOrd="0" presId="urn:microsoft.com/office/officeart/2008/layout/TitlePictureLineup"/>
    <dgm:cxn modelId="{4914A5DF-0E17-4A03-901E-B631FBD640BA}" type="presParOf" srcId="{6EDA762B-92E5-AB44-8F99-E9C1C01DFFC2}" destId="{38564970-C0B5-344A-A84A-14222F31B9F9}" srcOrd="1" destOrd="0" presId="urn:microsoft.com/office/officeart/2008/layout/TitlePictureLineup"/>
    <dgm:cxn modelId="{8F9FCF51-E665-48EF-8063-49B034EC6C8A}" type="presParOf" srcId="{6EDA762B-92E5-AB44-8F99-E9C1C01DFFC2}" destId="{745A6DE8-BF80-FE4C-AF23-E37D22235641}" srcOrd="2" destOrd="0" presId="urn:microsoft.com/office/officeart/2008/layout/TitlePictureLineup"/>
    <dgm:cxn modelId="{5B408C77-5417-4468-AE98-82FB8CC3C208}" type="presParOf" srcId="{6EDA762B-92E5-AB44-8F99-E9C1C01DFFC2}" destId="{EE829B8A-0BFC-CE43-B29C-A457F19D7BC6}" srcOrd="3" destOrd="0" presId="urn:microsoft.com/office/officeart/2008/layout/TitlePictureLineup"/>
    <dgm:cxn modelId="{E288306E-3902-40E8-8ABF-BF4C4E5E667E}" type="presParOf" srcId="{F7DB194C-A0FC-914E-BB07-D82A7DA0D3FC}" destId="{EAC6AB96-0A4A-3446-861B-349635A095FF}" srcOrd="5" destOrd="0" presId="urn:microsoft.com/office/officeart/2008/layout/TitlePictureLineup"/>
    <dgm:cxn modelId="{16CBFCF8-96A6-40F0-9C0A-1F3EF986E70A}" type="presParOf" srcId="{F7DB194C-A0FC-914E-BB07-D82A7DA0D3FC}" destId="{44CCE65C-12E9-9C45-8F57-F9BA980D3DED}" srcOrd="6" destOrd="0" presId="urn:microsoft.com/office/officeart/2008/layout/TitlePictureLineup"/>
    <dgm:cxn modelId="{01E5CA90-32C8-494B-BDD8-D508995065D0}" type="presParOf" srcId="{44CCE65C-12E9-9C45-8F57-F9BA980D3DED}" destId="{DB8B19BD-2777-4847-BD2A-9B489D90FE27}" srcOrd="0" destOrd="0" presId="urn:microsoft.com/office/officeart/2008/layout/TitlePictureLineup"/>
    <dgm:cxn modelId="{26538DCE-A3A5-40BB-87FA-6939B1AA31E4}" type="presParOf" srcId="{44CCE65C-12E9-9C45-8F57-F9BA980D3DED}" destId="{6EF1853E-61A1-6E4B-A9FA-9FEF06B89531}" srcOrd="1" destOrd="0" presId="urn:microsoft.com/office/officeart/2008/layout/TitlePictureLineup"/>
    <dgm:cxn modelId="{9A78462A-32BC-4108-A7CA-956D8F663A69}" type="presParOf" srcId="{44CCE65C-12E9-9C45-8F57-F9BA980D3DED}" destId="{E08030AE-D9BD-AE4A-82F7-473D2A7A6A6E}" srcOrd="2" destOrd="0" presId="urn:microsoft.com/office/officeart/2008/layout/TitlePictureLineup"/>
    <dgm:cxn modelId="{F5B8A81D-0B50-48AB-93F4-550341B21AAB}" type="presParOf" srcId="{44CCE65C-12E9-9C45-8F57-F9BA980D3DED}" destId="{5C526C44-08C2-504C-BD47-EBD761AD29EB}"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DD93A-48D4-3E4E-8CFC-968041F40A55}">
      <dsp:nvSpPr>
        <dsp:cNvPr id="0" name=""/>
        <dsp:cNvSpPr/>
      </dsp:nvSpPr>
      <dsp:spPr>
        <a:xfrm>
          <a:off x="3326" y="968140"/>
          <a:ext cx="0" cy="3578750"/>
        </a:xfrm>
        <a:prstGeom prst="line">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A041A76-D4F0-204B-8128-388A82D26C15}">
      <dsp:nvSpPr>
        <dsp:cNvPr id="0" name=""/>
        <dsp:cNvSpPr/>
      </dsp:nvSpPr>
      <dsp:spPr>
        <a:xfrm>
          <a:off x="102736" y="1087432"/>
          <a:ext cx="1882224" cy="161043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C0F4A0-9AC3-184E-8383-8D3F56C75EF2}">
      <dsp:nvSpPr>
        <dsp:cNvPr id="0" name=""/>
        <dsp:cNvSpPr/>
      </dsp:nvSpPr>
      <dsp:spPr>
        <a:xfrm>
          <a:off x="102736" y="2811852"/>
          <a:ext cx="1882224" cy="2390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Spark Policy Institute</a:t>
          </a:r>
          <a:endParaRPr lang="en-US" sz="1200" kern="1200" dirty="0"/>
        </a:p>
        <a:p>
          <a:pPr marL="114300" lvl="1" indent="-114300" algn="l" defTabSz="533400">
            <a:lnSpc>
              <a:spcPct val="90000"/>
            </a:lnSpc>
            <a:spcBef>
              <a:spcPct val="0"/>
            </a:spcBef>
            <a:spcAft>
              <a:spcPct val="15000"/>
            </a:spcAft>
            <a:buChar char="••"/>
          </a:pPr>
          <a:r>
            <a:rPr lang="en-US" sz="1200" kern="1200" dirty="0" smtClean="0"/>
            <a:t>Healthy Community Food Systems</a:t>
          </a:r>
          <a:endParaRPr lang="en-US" sz="1200" kern="1200" dirty="0"/>
        </a:p>
        <a:p>
          <a:pPr marL="114300" lvl="1" indent="-114300" algn="l" defTabSz="533400">
            <a:lnSpc>
              <a:spcPct val="90000"/>
            </a:lnSpc>
            <a:spcBef>
              <a:spcPct val="0"/>
            </a:spcBef>
            <a:spcAft>
              <a:spcPct val="15000"/>
            </a:spcAft>
            <a:buChar char="••"/>
          </a:pPr>
          <a:r>
            <a:rPr lang="en-US" sz="1200" kern="1200" dirty="0" smtClean="0"/>
            <a:t>Real Food Colorado</a:t>
          </a:r>
          <a:endParaRPr lang="en-US" sz="1200" kern="1200" dirty="0"/>
        </a:p>
        <a:p>
          <a:pPr marL="114300" lvl="1" indent="-114300" algn="l" defTabSz="533400">
            <a:lnSpc>
              <a:spcPct val="90000"/>
            </a:lnSpc>
            <a:spcBef>
              <a:spcPct val="0"/>
            </a:spcBef>
            <a:spcAft>
              <a:spcPct val="15000"/>
            </a:spcAft>
            <a:buChar char="••"/>
          </a:pPr>
          <a:r>
            <a:rPr lang="en-US" sz="1200" kern="1200" dirty="0" err="1" smtClean="0"/>
            <a:t>Growe</a:t>
          </a:r>
          <a:r>
            <a:rPr lang="en-US" sz="1200" kern="1200" dirty="0" smtClean="0"/>
            <a:t> Foundation</a:t>
          </a:r>
          <a:endParaRPr lang="en-US" sz="1200" kern="1200" dirty="0"/>
        </a:p>
        <a:p>
          <a:pPr marL="114300" lvl="1" indent="-114300" algn="l" defTabSz="533400">
            <a:lnSpc>
              <a:spcPct val="90000"/>
            </a:lnSpc>
            <a:spcBef>
              <a:spcPct val="0"/>
            </a:spcBef>
            <a:spcAft>
              <a:spcPct val="15000"/>
            </a:spcAft>
            <a:buChar char="••"/>
          </a:pPr>
          <a:r>
            <a:rPr lang="en-US" sz="1200" kern="1200" dirty="0" smtClean="0"/>
            <a:t>CO Department of Agriculture</a:t>
          </a:r>
          <a:endParaRPr lang="en-US" sz="1200" kern="1200" dirty="0"/>
        </a:p>
      </dsp:txBody>
      <dsp:txXfrm>
        <a:off x="102736" y="2811852"/>
        <a:ext cx="1882224" cy="2390433"/>
      </dsp:txXfrm>
    </dsp:sp>
    <dsp:sp modelId="{21CF3159-EFE2-D941-A2AE-6ED5ACDF2F73}">
      <dsp:nvSpPr>
        <dsp:cNvPr id="0" name=""/>
        <dsp:cNvSpPr/>
      </dsp:nvSpPr>
      <dsp:spPr>
        <a:xfrm>
          <a:off x="3326" y="570501"/>
          <a:ext cx="1988194" cy="39763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Colorado</a:t>
          </a:r>
          <a:endParaRPr lang="en-US" sz="2000" b="1" kern="1200" dirty="0"/>
        </a:p>
      </dsp:txBody>
      <dsp:txXfrm>
        <a:off x="3326" y="570501"/>
        <a:ext cx="1988194" cy="397638"/>
      </dsp:txXfrm>
    </dsp:sp>
    <dsp:sp modelId="{298D5737-0413-4D48-808D-050EC9C85C85}">
      <dsp:nvSpPr>
        <dsp:cNvPr id="0" name=""/>
        <dsp:cNvSpPr/>
      </dsp:nvSpPr>
      <dsp:spPr>
        <a:xfrm>
          <a:off x="2310177" y="968140"/>
          <a:ext cx="0" cy="3578750"/>
        </a:xfrm>
        <a:prstGeom prst="line">
          <a:avLst/>
        </a:prstGeom>
        <a:solidFill>
          <a:schemeClr val="lt1">
            <a:alpha val="90000"/>
            <a:hueOff val="0"/>
            <a:satOff val="0"/>
            <a:lumOff val="0"/>
            <a:alphaOff val="0"/>
          </a:schemeClr>
        </a:solidFill>
        <a:ln w="9525" cap="flat" cmpd="sng" algn="ctr">
          <a:solidFill>
            <a:schemeClr val="accent4">
              <a:hueOff val="-66343"/>
              <a:satOff val="-16034"/>
              <a:lumOff val="2157"/>
              <a:alphaOff val="0"/>
            </a:schemeClr>
          </a:solidFill>
          <a:prstDash val="solid"/>
        </a:ln>
        <a:effectLst/>
      </dsp:spPr>
      <dsp:style>
        <a:lnRef idx="1">
          <a:scrgbClr r="0" g="0" b="0"/>
        </a:lnRef>
        <a:fillRef idx="1">
          <a:scrgbClr r="0" g="0" b="0"/>
        </a:fillRef>
        <a:effectRef idx="0">
          <a:scrgbClr r="0" g="0" b="0"/>
        </a:effectRef>
        <a:fontRef idx="minor"/>
      </dsp:style>
    </dsp:sp>
    <dsp:sp modelId="{38564970-C0B5-344A-A84A-14222F31B9F9}">
      <dsp:nvSpPr>
        <dsp:cNvPr id="0" name=""/>
        <dsp:cNvSpPr/>
      </dsp:nvSpPr>
      <dsp:spPr>
        <a:xfrm>
          <a:off x="2409586" y="1087432"/>
          <a:ext cx="1882224" cy="161043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45A6DE8-BF80-FE4C-AF23-E37D22235641}">
      <dsp:nvSpPr>
        <dsp:cNvPr id="0" name=""/>
        <dsp:cNvSpPr/>
      </dsp:nvSpPr>
      <dsp:spPr>
        <a:xfrm>
          <a:off x="2409586" y="2792807"/>
          <a:ext cx="1882224" cy="2693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Iowa Department of Agriculture &amp; Land Stewardship</a:t>
          </a:r>
          <a:endParaRPr lang="en-US" sz="1200" kern="1200" dirty="0"/>
        </a:p>
        <a:p>
          <a:pPr marL="114300" lvl="1" indent="-114300" algn="l" defTabSz="533400">
            <a:lnSpc>
              <a:spcPct val="90000"/>
            </a:lnSpc>
            <a:spcBef>
              <a:spcPct val="0"/>
            </a:spcBef>
            <a:spcAft>
              <a:spcPct val="15000"/>
            </a:spcAft>
            <a:buChar char="••"/>
          </a:pPr>
          <a:r>
            <a:rPr lang="en-US" sz="1200" kern="1200" dirty="0" smtClean="0"/>
            <a:t>Iowa Department of Education</a:t>
          </a:r>
          <a:endParaRPr lang="en-US" sz="1200" kern="1200" dirty="0"/>
        </a:p>
        <a:p>
          <a:pPr marL="114300" lvl="1" indent="-114300" algn="l" defTabSz="533400">
            <a:lnSpc>
              <a:spcPct val="90000"/>
            </a:lnSpc>
            <a:spcBef>
              <a:spcPct val="0"/>
            </a:spcBef>
            <a:spcAft>
              <a:spcPct val="15000"/>
            </a:spcAft>
            <a:buChar char="••"/>
          </a:pPr>
          <a:r>
            <a:rPr lang="en-US" sz="1200" kern="1200" dirty="0" smtClean="0"/>
            <a:t>Iowa Farm to School Council</a:t>
          </a:r>
          <a:endParaRPr lang="en-US" sz="1200" kern="1200" dirty="0"/>
        </a:p>
      </dsp:txBody>
      <dsp:txXfrm>
        <a:off x="2409586" y="2792807"/>
        <a:ext cx="1882224" cy="2693857"/>
      </dsp:txXfrm>
    </dsp:sp>
    <dsp:sp modelId="{EE829B8A-0BFC-CE43-B29C-A457F19D7BC6}">
      <dsp:nvSpPr>
        <dsp:cNvPr id="0" name=""/>
        <dsp:cNvSpPr/>
      </dsp:nvSpPr>
      <dsp:spPr>
        <a:xfrm>
          <a:off x="2310177" y="570501"/>
          <a:ext cx="1988194" cy="397638"/>
        </a:xfrm>
        <a:prstGeom prst="rect">
          <a:avLst/>
        </a:prstGeom>
        <a:gradFill rotWithShape="0">
          <a:gsLst>
            <a:gs pos="0">
              <a:schemeClr val="accent4">
                <a:hueOff val="-66343"/>
                <a:satOff val="-16034"/>
                <a:lumOff val="2157"/>
                <a:alphaOff val="0"/>
                <a:shade val="51000"/>
                <a:satMod val="130000"/>
              </a:schemeClr>
            </a:gs>
            <a:gs pos="80000">
              <a:schemeClr val="accent4">
                <a:hueOff val="-66343"/>
                <a:satOff val="-16034"/>
                <a:lumOff val="2157"/>
                <a:alphaOff val="0"/>
                <a:shade val="93000"/>
                <a:satMod val="130000"/>
              </a:schemeClr>
            </a:gs>
            <a:gs pos="100000">
              <a:schemeClr val="accent4">
                <a:hueOff val="-66343"/>
                <a:satOff val="-16034"/>
                <a:lumOff val="2157"/>
                <a:alphaOff val="0"/>
                <a:shade val="94000"/>
                <a:satMod val="135000"/>
              </a:schemeClr>
            </a:gs>
          </a:gsLst>
          <a:lin ang="16200000" scaled="0"/>
        </a:gradFill>
        <a:ln w="9525" cap="flat" cmpd="sng" algn="ctr">
          <a:solidFill>
            <a:schemeClr val="accent4">
              <a:hueOff val="-66343"/>
              <a:satOff val="-16034"/>
              <a:lumOff val="215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Iowa</a:t>
          </a:r>
          <a:endParaRPr lang="en-US" sz="2000" b="1" kern="1200" dirty="0"/>
        </a:p>
      </dsp:txBody>
      <dsp:txXfrm>
        <a:off x="2310177" y="570501"/>
        <a:ext cx="1988194" cy="397638"/>
      </dsp:txXfrm>
    </dsp:sp>
    <dsp:sp modelId="{DB8B19BD-2777-4847-BD2A-9B489D90FE27}">
      <dsp:nvSpPr>
        <dsp:cNvPr id="0" name=""/>
        <dsp:cNvSpPr/>
      </dsp:nvSpPr>
      <dsp:spPr>
        <a:xfrm>
          <a:off x="4617027" y="968140"/>
          <a:ext cx="0" cy="3578750"/>
        </a:xfrm>
        <a:prstGeom prst="line">
          <a:avLst/>
        </a:prstGeom>
        <a:solidFill>
          <a:schemeClr val="lt1">
            <a:alpha val="90000"/>
            <a:hueOff val="0"/>
            <a:satOff val="0"/>
            <a:lumOff val="0"/>
            <a:alphaOff val="0"/>
          </a:schemeClr>
        </a:solidFill>
        <a:ln w="9525" cap="flat" cmpd="sng" algn="ctr">
          <a:solidFill>
            <a:schemeClr val="accent4">
              <a:hueOff val="-132687"/>
              <a:satOff val="-32067"/>
              <a:lumOff val="4313"/>
              <a:alphaOff val="0"/>
            </a:schemeClr>
          </a:solidFill>
          <a:prstDash val="solid"/>
        </a:ln>
        <a:effectLst/>
      </dsp:spPr>
      <dsp:style>
        <a:lnRef idx="1">
          <a:scrgbClr r="0" g="0" b="0"/>
        </a:lnRef>
        <a:fillRef idx="1">
          <a:scrgbClr r="0" g="0" b="0"/>
        </a:fillRef>
        <a:effectRef idx="0">
          <a:scrgbClr r="0" g="0" b="0"/>
        </a:effectRef>
        <a:fontRef idx="minor"/>
      </dsp:style>
    </dsp:sp>
    <dsp:sp modelId="{6EF1853E-61A1-6E4B-A9FA-9FEF06B89531}">
      <dsp:nvSpPr>
        <dsp:cNvPr id="0" name=""/>
        <dsp:cNvSpPr/>
      </dsp:nvSpPr>
      <dsp:spPr>
        <a:xfrm>
          <a:off x="4716437" y="1087432"/>
          <a:ext cx="1882224" cy="161043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08030AE-D9BD-AE4A-82F7-473D2A7A6A6E}">
      <dsp:nvSpPr>
        <dsp:cNvPr id="0" name=""/>
        <dsp:cNvSpPr/>
      </dsp:nvSpPr>
      <dsp:spPr>
        <a:xfrm>
          <a:off x="4725152" y="2823164"/>
          <a:ext cx="1882224" cy="2739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Institute for Agriculture and Trade Policy</a:t>
          </a:r>
          <a:endParaRPr lang="en-US" sz="1200" kern="1200" dirty="0"/>
        </a:p>
        <a:p>
          <a:pPr marL="114300" lvl="1" indent="-114300" algn="l" defTabSz="533400">
            <a:lnSpc>
              <a:spcPct val="90000"/>
            </a:lnSpc>
            <a:spcBef>
              <a:spcPct val="0"/>
            </a:spcBef>
            <a:spcAft>
              <a:spcPct val="15000"/>
            </a:spcAft>
            <a:buChar char="••"/>
          </a:pPr>
          <a:r>
            <a:rPr lang="en-US" sz="1200" kern="1200" dirty="0" smtClean="0"/>
            <a:t>MN School Nutrition Association</a:t>
          </a:r>
          <a:endParaRPr lang="en-US" sz="1200" kern="1200" dirty="0"/>
        </a:p>
        <a:p>
          <a:pPr marL="114300" lvl="1" indent="-114300" algn="l" defTabSz="533400">
            <a:lnSpc>
              <a:spcPct val="90000"/>
            </a:lnSpc>
            <a:spcBef>
              <a:spcPct val="0"/>
            </a:spcBef>
            <a:spcAft>
              <a:spcPct val="15000"/>
            </a:spcAft>
            <a:buChar char="••"/>
          </a:pPr>
          <a:r>
            <a:rPr lang="en-US" sz="1200" kern="1200" dirty="0" smtClean="0"/>
            <a:t>U of MN Extension</a:t>
          </a:r>
          <a:endParaRPr lang="en-US" sz="1200" kern="1200" dirty="0"/>
        </a:p>
        <a:p>
          <a:pPr marL="114300" lvl="1" indent="-114300" algn="l" defTabSz="533400">
            <a:lnSpc>
              <a:spcPct val="90000"/>
            </a:lnSpc>
            <a:spcBef>
              <a:spcPct val="0"/>
            </a:spcBef>
            <a:spcAft>
              <a:spcPct val="15000"/>
            </a:spcAft>
            <a:buChar char="••"/>
          </a:pPr>
          <a:r>
            <a:rPr lang="en-US" sz="1200" kern="1200" dirty="0" smtClean="0"/>
            <a:t>U of MN Regional Sustainable Development Partnership</a:t>
          </a:r>
          <a:endParaRPr lang="en-US" sz="1200" kern="1200" dirty="0"/>
        </a:p>
        <a:p>
          <a:pPr marL="57150" lvl="1" indent="-57150" algn="l" defTabSz="488950">
            <a:lnSpc>
              <a:spcPct val="90000"/>
            </a:lnSpc>
            <a:spcBef>
              <a:spcPct val="0"/>
            </a:spcBef>
            <a:spcAft>
              <a:spcPct val="15000"/>
            </a:spcAft>
            <a:buChar char="••"/>
          </a:pPr>
          <a:endParaRPr lang="en-US" sz="1100" kern="1200" dirty="0"/>
        </a:p>
      </dsp:txBody>
      <dsp:txXfrm>
        <a:off x="4725152" y="2823164"/>
        <a:ext cx="1882224" cy="2739435"/>
      </dsp:txXfrm>
    </dsp:sp>
    <dsp:sp modelId="{5C526C44-08C2-504C-BD47-EBD761AD29EB}">
      <dsp:nvSpPr>
        <dsp:cNvPr id="0" name=""/>
        <dsp:cNvSpPr/>
      </dsp:nvSpPr>
      <dsp:spPr>
        <a:xfrm>
          <a:off x="4617027" y="570501"/>
          <a:ext cx="1988194" cy="397638"/>
        </a:xfrm>
        <a:prstGeom prst="rect">
          <a:avLst/>
        </a:prstGeom>
        <a:gradFill rotWithShape="0">
          <a:gsLst>
            <a:gs pos="0">
              <a:schemeClr val="accent4">
                <a:hueOff val="-132687"/>
                <a:satOff val="-32067"/>
                <a:lumOff val="4313"/>
                <a:alphaOff val="0"/>
                <a:shade val="51000"/>
                <a:satMod val="130000"/>
              </a:schemeClr>
            </a:gs>
            <a:gs pos="80000">
              <a:schemeClr val="accent4">
                <a:hueOff val="-132687"/>
                <a:satOff val="-32067"/>
                <a:lumOff val="4313"/>
                <a:alphaOff val="0"/>
                <a:shade val="93000"/>
                <a:satMod val="130000"/>
              </a:schemeClr>
            </a:gs>
            <a:gs pos="100000">
              <a:schemeClr val="accent4">
                <a:hueOff val="-132687"/>
                <a:satOff val="-32067"/>
                <a:lumOff val="4313"/>
                <a:alphaOff val="0"/>
                <a:shade val="94000"/>
                <a:satMod val="135000"/>
              </a:schemeClr>
            </a:gs>
          </a:gsLst>
          <a:lin ang="16200000" scaled="0"/>
        </a:gradFill>
        <a:ln w="9525" cap="flat" cmpd="sng" algn="ctr">
          <a:solidFill>
            <a:schemeClr val="accent4">
              <a:hueOff val="-132687"/>
              <a:satOff val="-32067"/>
              <a:lumOff val="431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Minnesota</a:t>
          </a:r>
          <a:endParaRPr lang="en-US" sz="2000" b="1" kern="1200" dirty="0"/>
        </a:p>
      </dsp:txBody>
      <dsp:txXfrm>
        <a:off x="4617027" y="570501"/>
        <a:ext cx="1988194" cy="397638"/>
      </dsp:txXfrm>
    </dsp:sp>
    <dsp:sp modelId="{BEEDD2ED-A86B-F740-BDDA-3AB351995722}">
      <dsp:nvSpPr>
        <dsp:cNvPr id="0" name=""/>
        <dsp:cNvSpPr/>
      </dsp:nvSpPr>
      <dsp:spPr>
        <a:xfrm>
          <a:off x="6923878" y="968140"/>
          <a:ext cx="0" cy="3578750"/>
        </a:xfrm>
        <a:prstGeom prst="line">
          <a:avLst/>
        </a:prstGeom>
        <a:solidFill>
          <a:schemeClr val="lt1">
            <a:alpha val="90000"/>
            <a:hueOff val="0"/>
            <a:satOff val="0"/>
            <a:lumOff val="0"/>
            <a:alphaOff val="0"/>
          </a:schemeClr>
        </a:solidFill>
        <a:ln w="9525" cap="flat" cmpd="sng" algn="ctr">
          <a:solidFill>
            <a:schemeClr val="accent4">
              <a:hueOff val="-199030"/>
              <a:satOff val="-48101"/>
              <a:lumOff val="6470"/>
              <a:alphaOff val="0"/>
            </a:schemeClr>
          </a:solidFill>
          <a:prstDash val="solid"/>
        </a:ln>
        <a:effectLst/>
      </dsp:spPr>
      <dsp:style>
        <a:lnRef idx="1">
          <a:scrgbClr r="0" g="0" b="0"/>
        </a:lnRef>
        <a:fillRef idx="1">
          <a:scrgbClr r="0" g="0" b="0"/>
        </a:fillRef>
        <a:effectRef idx="0">
          <a:scrgbClr r="0" g="0" b="0"/>
        </a:effectRef>
        <a:fontRef idx="minor"/>
      </dsp:style>
    </dsp:sp>
    <dsp:sp modelId="{8D63D543-B301-F543-9EDC-E832748B04C2}">
      <dsp:nvSpPr>
        <dsp:cNvPr id="0" name=""/>
        <dsp:cNvSpPr/>
      </dsp:nvSpPr>
      <dsp:spPr>
        <a:xfrm>
          <a:off x="7023288" y="1087432"/>
          <a:ext cx="1882224" cy="1610437"/>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47000" b="-47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FE340C7-DB53-1F4C-87FD-FB87A13FB791}">
      <dsp:nvSpPr>
        <dsp:cNvPr id="0" name=""/>
        <dsp:cNvSpPr/>
      </dsp:nvSpPr>
      <dsp:spPr>
        <a:xfrm>
          <a:off x="7010395" y="2895595"/>
          <a:ext cx="1882224" cy="26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MO University Extension</a:t>
          </a:r>
          <a:endParaRPr lang="en-US" sz="1200" kern="1200" dirty="0"/>
        </a:p>
        <a:p>
          <a:pPr marL="114300" lvl="1" indent="-114300" algn="l" defTabSz="533400">
            <a:lnSpc>
              <a:spcPct val="90000"/>
            </a:lnSpc>
            <a:spcBef>
              <a:spcPct val="0"/>
            </a:spcBef>
            <a:spcAft>
              <a:spcPct val="15000"/>
            </a:spcAft>
            <a:buChar char="••"/>
          </a:pPr>
          <a:r>
            <a:rPr lang="en-US" sz="1200" kern="1200" dirty="0" smtClean="0"/>
            <a:t>MO Department of Ag</a:t>
          </a:r>
          <a:endParaRPr lang="en-US" sz="1200" kern="1200" dirty="0"/>
        </a:p>
        <a:p>
          <a:pPr marL="114300" lvl="1" indent="-114300" algn="l" defTabSz="533400">
            <a:lnSpc>
              <a:spcPct val="90000"/>
            </a:lnSpc>
            <a:spcBef>
              <a:spcPct val="0"/>
            </a:spcBef>
            <a:spcAft>
              <a:spcPct val="15000"/>
            </a:spcAft>
            <a:buChar char="••"/>
          </a:pPr>
          <a:r>
            <a:rPr lang="en-US" sz="1200" kern="1200" dirty="0" smtClean="0"/>
            <a:t>MO Department of Health &amp; Senior Services</a:t>
          </a:r>
          <a:endParaRPr lang="en-US" sz="1200" kern="1200" dirty="0"/>
        </a:p>
        <a:p>
          <a:pPr marL="114300" lvl="1" indent="-114300" algn="l" defTabSz="533400">
            <a:lnSpc>
              <a:spcPct val="90000"/>
            </a:lnSpc>
            <a:spcBef>
              <a:spcPct val="0"/>
            </a:spcBef>
            <a:spcAft>
              <a:spcPct val="15000"/>
            </a:spcAft>
            <a:buChar char="••"/>
          </a:pPr>
          <a:r>
            <a:rPr lang="en-US" sz="1200" kern="1200" dirty="0" smtClean="0"/>
            <a:t>St Louis Food Policy Council</a:t>
          </a:r>
          <a:endParaRPr lang="en-US" sz="1200" kern="1200" dirty="0"/>
        </a:p>
        <a:p>
          <a:pPr marL="114300" lvl="1" indent="-114300" algn="l" defTabSz="533400">
            <a:lnSpc>
              <a:spcPct val="90000"/>
            </a:lnSpc>
            <a:spcBef>
              <a:spcPct val="0"/>
            </a:spcBef>
            <a:spcAft>
              <a:spcPct val="15000"/>
            </a:spcAft>
            <a:buChar char="••"/>
          </a:pPr>
          <a:r>
            <a:rPr lang="en-US" sz="1200" kern="1200" dirty="0" smtClean="0"/>
            <a:t>MO Department of Education</a:t>
          </a:r>
          <a:endParaRPr lang="en-US" sz="1200" kern="1200" dirty="0"/>
        </a:p>
        <a:p>
          <a:pPr marL="114300" lvl="1" indent="-114300" algn="l" defTabSz="533400">
            <a:lnSpc>
              <a:spcPct val="90000"/>
            </a:lnSpc>
            <a:spcBef>
              <a:spcPct val="0"/>
            </a:spcBef>
            <a:spcAft>
              <a:spcPct val="15000"/>
            </a:spcAft>
            <a:buChar char="••"/>
          </a:pPr>
          <a:r>
            <a:rPr lang="en-US" sz="1200" kern="1200" dirty="0" smtClean="0"/>
            <a:t>MO Council for Activity &amp; Nutrition</a:t>
          </a:r>
          <a:endParaRPr lang="en-US" sz="1200" kern="1200" dirty="0"/>
        </a:p>
      </dsp:txBody>
      <dsp:txXfrm>
        <a:off x="7010395" y="2895595"/>
        <a:ext cx="1882224" cy="2642935"/>
      </dsp:txXfrm>
    </dsp:sp>
    <dsp:sp modelId="{DF9E2772-A18D-F548-9355-5DC46A56093A}">
      <dsp:nvSpPr>
        <dsp:cNvPr id="0" name=""/>
        <dsp:cNvSpPr/>
      </dsp:nvSpPr>
      <dsp:spPr>
        <a:xfrm>
          <a:off x="6923878" y="570501"/>
          <a:ext cx="1988194" cy="397638"/>
        </a:xfrm>
        <a:prstGeom prst="rect">
          <a:avLst/>
        </a:prstGeom>
        <a:gradFill rotWithShape="0">
          <a:gsLst>
            <a:gs pos="0">
              <a:schemeClr val="accent4">
                <a:hueOff val="-199030"/>
                <a:satOff val="-48101"/>
                <a:lumOff val="6470"/>
                <a:alphaOff val="0"/>
                <a:shade val="51000"/>
                <a:satMod val="130000"/>
              </a:schemeClr>
            </a:gs>
            <a:gs pos="80000">
              <a:schemeClr val="accent4">
                <a:hueOff val="-199030"/>
                <a:satOff val="-48101"/>
                <a:lumOff val="6470"/>
                <a:alphaOff val="0"/>
                <a:shade val="93000"/>
                <a:satMod val="130000"/>
              </a:schemeClr>
            </a:gs>
            <a:gs pos="100000">
              <a:schemeClr val="accent4">
                <a:hueOff val="-199030"/>
                <a:satOff val="-48101"/>
                <a:lumOff val="6470"/>
                <a:alphaOff val="0"/>
                <a:shade val="94000"/>
                <a:satMod val="135000"/>
              </a:schemeClr>
            </a:gs>
          </a:gsLst>
          <a:lin ang="16200000" scaled="0"/>
        </a:gradFill>
        <a:ln w="9525" cap="flat" cmpd="sng" algn="ctr">
          <a:solidFill>
            <a:schemeClr val="accent4">
              <a:hueOff val="-199030"/>
              <a:satOff val="-48101"/>
              <a:lumOff val="647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Missouri</a:t>
          </a:r>
          <a:endParaRPr lang="en-US" sz="2000" b="1" kern="1200" dirty="0"/>
        </a:p>
      </dsp:txBody>
      <dsp:txXfrm>
        <a:off x="6923878" y="570501"/>
        <a:ext cx="1988194" cy="3976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DD93A-48D4-3E4E-8CFC-968041F40A55}">
      <dsp:nvSpPr>
        <dsp:cNvPr id="0" name=""/>
        <dsp:cNvSpPr/>
      </dsp:nvSpPr>
      <dsp:spPr>
        <a:xfrm>
          <a:off x="1949" y="1024175"/>
          <a:ext cx="0" cy="3524904"/>
        </a:xfrm>
        <a:prstGeom prst="line">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A041A76-D4F0-204B-8128-388A82D26C15}">
      <dsp:nvSpPr>
        <dsp:cNvPr id="0" name=""/>
        <dsp:cNvSpPr/>
      </dsp:nvSpPr>
      <dsp:spPr>
        <a:xfrm>
          <a:off x="99863" y="1141672"/>
          <a:ext cx="1853904" cy="158620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9000" b="-39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C0F4A0-9AC3-184E-8383-8D3F56C75EF2}">
      <dsp:nvSpPr>
        <dsp:cNvPr id="0" name=""/>
        <dsp:cNvSpPr/>
      </dsp:nvSpPr>
      <dsp:spPr>
        <a:xfrm>
          <a:off x="105397" y="2890594"/>
          <a:ext cx="1842836" cy="1811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Northeast Organic Farming Association</a:t>
          </a:r>
          <a:endParaRPr lang="en-US" sz="1200" kern="1200" dirty="0"/>
        </a:p>
        <a:p>
          <a:pPr marL="114300" lvl="1" indent="-114300" algn="l" defTabSz="533400">
            <a:lnSpc>
              <a:spcPct val="90000"/>
            </a:lnSpc>
            <a:spcBef>
              <a:spcPct val="0"/>
            </a:spcBef>
            <a:spcAft>
              <a:spcPct val="15000"/>
            </a:spcAft>
            <a:buChar char="••"/>
          </a:pPr>
          <a:r>
            <a:rPr lang="en-US" sz="1200" kern="1200" dirty="0" smtClean="0"/>
            <a:t>NJ Farm Bureau</a:t>
          </a:r>
          <a:endParaRPr lang="en-US" sz="1200" kern="1200" dirty="0"/>
        </a:p>
        <a:p>
          <a:pPr marL="114300" lvl="1" indent="-114300" algn="l" defTabSz="533400">
            <a:lnSpc>
              <a:spcPct val="90000"/>
            </a:lnSpc>
            <a:spcBef>
              <a:spcPct val="0"/>
            </a:spcBef>
            <a:spcAft>
              <a:spcPct val="15000"/>
            </a:spcAft>
            <a:buChar char="••"/>
          </a:pPr>
          <a:r>
            <a:rPr lang="en-US" sz="1200" kern="1200" dirty="0" smtClean="0"/>
            <a:t>NJ Agricultural Society</a:t>
          </a:r>
          <a:endParaRPr lang="en-US" sz="1200" kern="1200" dirty="0"/>
        </a:p>
        <a:p>
          <a:pPr marL="114300" lvl="1" indent="-114300" algn="l" defTabSz="533400">
            <a:lnSpc>
              <a:spcPct val="90000"/>
            </a:lnSpc>
            <a:spcBef>
              <a:spcPct val="0"/>
            </a:spcBef>
            <a:spcAft>
              <a:spcPct val="15000"/>
            </a:spcAft>
            <a:buChar char="••"/>
          </a:pPr>
          <a:r>
            <a:rPr lang="en-US" sz="1200" kern="1200" dirty="0" smtClean="0"/>
            <a:t>Slow Food New Jersey</a:t>
          </a:r>
          <a:endParaRPr lang="en-US" sz="1200" kern="1200" dirty="0"/>
        </a:p>
        <a:p>
          <a:pPr marL="114300" lvl="1" indent="-114300" algn="l" defTabSz="533400">
            <a:lnSpc>
              <a:spcPct val="90000"/>
            </a:lnSpc>
            <a:spcBef>
              <a:spcPct val="0"/>
            </a:spcBef>
            <a:spcAft>
              <a:spcPct val="15000"/>
            </a:spcAft>
            <a:buChar char="••"/>
          </a:pPr>
          <a:r>
            <a:rPr lang="en-US" sz="1200" kern="1200" dirty="0" smtClean="0"/>
            <a:t>NJ Department of Agriculture</a:t>
          </a:r>
          <a:endParaRPr lang="en-US" sz="1200" kern="1200" dirty="0"/>
        </a:p>
      </dsp:txBody>
      <dsp:txXfrm>
        <a:off x="105397" y="2890594"/>
        <a:ext cx="1842836" cy="1811967"/>
      </dsp:txXfrm>
    </dsp:sp>
    <dsp:sp modelId="{21CF3159-EFE2-D941-A2AE-6ED5ACDF2F73}">
      <dsp:nvSpPr>
        <dsp:cNvPr id="0" name=""/>
        <dsp:cNvSpPr/>
      </dsp:nvSpPr>
      <dsp:spPr>
        <a:xfrm>
          <a:off x="1949" y="632519"/>
          <a:ext cx="1958280" cy="39165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New Jersey</a:t>
          </a:r>
          <a:endParaRPr lang="en-US" sz="2000" b="1" kern="1200" dirty="0"/>
        </a:p>
      </dsp:txBody>
      <dsp:txXfrm>
        <a:off x="1949" y="632519"/>
        <a:ext cx="1958280" cy="391656"/>
      </dsp:txXfrm>
    </dsp:sp>
    <dsp:sp modelId="{92609450-037B-CD49-B9BD-C9EE7BB9060F}">
      <dsp:nvSpPr>
        <dsp:cNvPr id="0" name=""/>
        <dsp:cNvSpPr/>
      </dsp:nvSpPr>
      <dsp:spPr>
        <a:xfrm>
          <a:off x="2294289" y="1024175"/>
          <a:ext cx="0" cy="3524904"/>
        </a:xfrm>
        <a:prstGeom prst="line">
          <a:avLst/>
        </a:prstGeom>
        <a:solidFill>
          <a:schemeClr val="lt1">
            <a:alpha val="90000"/>
            <a:hueOff val="0"/>
            <a:satOff val="0"/>
            <a:lumOff val="0"/>
            <a:alphaOff val="0"/>
          </a:schemeClr>
        </a:solidFill>
        <a:ln w="9525" cap="flat" cmpd="sng" algn="ctr">
          <a:solidFill>
            <a:schemeClr val="accent4">
              <a:hueOff val="-66343"/>
              <a:satOff val="-16034"/>
              <a:lumOff val="2157"/>
              <a:alphaOff val="0"/>
            </a:schemeClr>
          </a:solidFill>
          <a:prstDash val="solid"/>
        </a:ln>
        <a:effectLst/>
      </dsp:spPr>
      <dsp:style>
        <a:lnRef idx="1">
          <a:scrgbClr r="0" g="0" b="0"/>
        </a:lnRef>
        <a:fillRef idx="1">
          <a:scrgbClr r="0" g="0" b="0"/>
        </a:fillRef>
        <a:effectRef idx="0">
          <a:scrgbClr r="0" g="0" b="0"/>
        </a:effectRef>
        <a:fontRef idx="minor"/>
      </dsp:style>
    </dsp:sp>
    <dsp:sp modelId="{8BEDA6CA-CD51-BC4A-9F90-676635D1A676}">
      <dsp:nvSpPr>
        <dsp:cNvPr id="0" name=""/>
        <dsp:cNvSpPr/>
      </dsp:nvSpPr>
      <dsp:spPr>
        <a:xfrm>
          <a:off x="2392203" y="1141672"/>
          <a:ext cx="1853904" cy="1586207"/>
        </a:xfrm>
        <a:prstGeom prst="rect">
          <a:avLst/>
        </a:prstGeom>
        <a:gradFill rotWithShape="0">
          <a:gsLst>
            <a:gs pos="0">
              <a:schemeClr val="accent4">
                <a:hueOff val="-66343"/>
                <a:satOff val="-16034"/>
                <a:lumOff val="2157"/>
                <a:alphaOff val="0"/>
                <a:shade val="51000"/>
                <a:satMod val="130000"/>
              </a:schemeClr>
            </a:gs>
            <a:gs pos="80000">
              <a:schemeClr val="accent4">
                <a:hueOff val="-66343"/>
                <a:satOff val="-16034"/>
                <a:lumOff val="2157"/>
                <a:alphaOff val="0"/>
                <a:shade val="93000"/>
                <a:satMod val="130000"/>
              </a:schemeClr>
            </a:gs>
            <a:gs pos="100000">
              <a:schemeClr val="accent4">
                <a:hueOff val="-66343"/>
                <a:satOff val="-16034"/>
                <a:lumOff val="21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DAE2CD1-FCB9-B044-BF85-70ABA3F0C3DA}">
      <dsp:nvSpPr>
        <dsp:cNvPr id="0" name=""/>
        <dsp:cNvSpPr/>
      </dsp:nvSpPr>
      <dsp:spPr>
        <a:xfrm>
          <a:off x="2405199" y="2831779"/>
          <a:ext cx="1853904" cy="182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USDA</a:t>
          </a:r>
          <a:endParaRPr lang="en-US" sz="1200" kern="1200" dirty="0"/>
        </a:p>
        <a:p>
          <a:pPr marL="114300" lvl="1" indent="-114300" algn="l" defTabSz="533400">
            <a:lnSpc>
              <a:spcPct val="90000"/>
            </a:lnSpc>
            <a:spcBef>
              <a:spcPct val="0"/>
            </a:spcBef>
            <a:spcAft>
              <a:spcPct val="15000"/>
            </a:spcAft>
            <a:buChar char="••"/>
          </a:pPr>
          <a:r>
            <a:rPr lang="en-US" sz="1200" kern="1200" dirty="0" smtClean="0"/>
            <a:t>Agriculture in the Classroom</a:t>
          </a:r>
          <a:endParaRPr lang="en-US" sz="1200" kern="1200" dirty="0"/>
        </a:p>
        <a:p>
          <a:pPr marL="114300" lvl="1" indent="-114300" algn="l" defTabSz="533400">
            <a:lnSpc>
              <a:spcPct val="90000"/>
            </a:lnSpc>
            <a:spcBef>
              <a:spcPct val="0"/>
            </a:spcBef>
            <a:spcAft>
              <a:spcPct val="15000"/>
            </a:spcAft>
            <a:buChar char="••"/>
          </a:pPr>
          <a:r>
            <a:rPr lang="en-US" sz="1200" kern="1200" dirty="0" smtClean="0"/>
            <a:t>OSU Cooperative Extension Services</a:t>
          </a:r>
          <a:endParaRPr lang="en-US" sz="1200" kern="1200" dirty="0"/>
        </a:p>
        <a:p>
          <a:pPr marL="114300" lvl="1" indent="-114300" algn="l" defTabSz="533400">
            <a:lnSpc>
              <a:spcPct val="90000"/>
            </a:lnSpc>
            <a:spcBef>
              <a:spcPct val="0"/>
            </a:spcBef>
            <a:spcAft>
              <a:spcPct val="15000"/>
            </a:spcAft>
            <a:buChar char="••"/>
          </a:pPr>
          <a:r>
            <a:rPr lang="en-US" sz="1200" kern="1200" dirty="0" smtClean="0"/>
            <a:t>OK Food Policy Council</a:t>
          </a:r>
          <a:endParaRPr lang="en-US" sz="1200" kern="1200" dirty="0"/>
        </a:p>
        <a:p>
          <a:pPr marL="114300" lvl="1" indent="-114300" algn="l" defTabSz="533400">
            <a:lnSpc>
              <a:spcPct val="90000"/>
            </a:lnSpc>
            <a:spcBef>
              <a:spcPct val="0"/>
            </a:spcBef>
            <a:spcAft>
              <a:spcPct val="15000"/>
            </a:spcAft>
            <a:buChar char="••"/>
          </a:pPr>
          <a:r>
            <a:rPr lang="en-US" sz="1200" kern="1200" dirty="0" smtClean="0"/>
            <a:t>Langston University  Extension </a:t>
          </a:r>
          <a:endParaRPr lang="en-US" sz="1200" kern="1200" dirty="0"/>
        </a:p>
        <a:p>
          <a:pPr marL="114300" lvl="1" indent="-114300" algn="l" defTabSz="533400">
            <a:lnSpc>
              <a:spcPct val="90000"/>
            </a:lnSpc>
            <a:spcBef>
              <a:spcPct val="0"/>
            </a:spcBef>
            <a:spcAft>
              <a:spcPct val="15000"/>
            </a:spcAft>
            <a:buChar char="••"/>
          </a:pPr>
          <a:r>
            <a:rPr lang="en-US" sz="1200" kern="1200" dirty="0" smtClean="0"/>
            <a:t>OK State Department of Ed</a:t>
          </a:r>
          <a:endParaRPr lang="en-US" sz="1200" kern="1200" dirty="0"/>
        </a:p>
        <a:p>
          <a:pPr marL="114300" lvl="1" indent="-114300" algn="l" defTabSz="533400">
            <a:lnSpc>
              <a:spcPct val="90000"/>
            </a:lnSpc>
            <a:spcBef>
              <a:spcPct val="0"/>
            </a:spcBef>
            <a:spcAft>
              <a:spcPct val="15000"/>
            </a:spcAft>
            <a:buChar char="••"/>
          </a:pPr>
          <a:r>
            <a:rPr lang="en-US" sz="1200" kern="1200" dirty="0" smtClean="0"/>
            <a:t>US Department of Defense</a:t>
          </a:r>
          <a:endParaRPr lang="en-US" sz="1200" kern="1200" dirty="0"/>
        </a:p>
      </dsp:txBody>
      <dsp:txXfrm>
        <a:off x="2405199" y="2831779"/>
        <a:ext cx="1853904" cy="1821200"/>
      </dsp:txXfrm>
    </dsp:sp>
    <dsp:sp modelId="{0E04871D-587B-FE40-9F73-0896B0708E94}">
      <dsp:nvSpPr>
        <dsp:cNvPr id="0" name=""/>
        <dsp:cNvSpPr/>
      </dsp:nvSpPr>
      <dsp:spPr>
        <a:xfrm>
          <a:off x="2294289" y="632519"/>
          <a:ext cx="1958280" cy="391656"/>
        </a:xfrm>
        <a:prstGeom prst="rect">
          <a:avLst/>
        </a:prstGeom>
        <a:gradFill rotWithShape="0">
          <a:gsLst>
            <a:gs pos="0">
              <a:schemeClr val="accent4">
                <a:hueOff val="-66343"/>
                <a:satOff val="-16034"/>
                <a:lumOff val="2157"/>
                <a:alphaOff val="0"/>
                <a:shade val="51000"/>
                <a:satMod val="130000"/>
              </a:schemeClr>
            </a:gs>
            <a:gs pos="80000">
              <a:schemeClr val="accent4">
                <a:hueOff val="-66343"/>
                <a:satOff val="-16034"/>
                <a:lumOff val="2157"/>
                <a:alphaOff val="0"/>
                <a:shade val="93000"/>
                <a:satMod val="130000"/>
              </a:schemeClr>
            </a:gs>
            <a:gs pos="100000">
              <a:schemeClr val="accent4">
                <a:hueOff val="-66343"/>
                <a:satOff val="-16034"/>
                <a:lumOff val="2157"/>
                <a:alphaOff val="0"/>
                <a:shade val="94000"/>
                <a:satMod val="135000"/>
              </a:schemeClr>
            </a:gs>
          </a:gsLst>
          <a:lin ang="16200000" scaled="0"/>
        </a:gradFill>
        <a:ln w="9525" cap="flat" cmpd="sng" algn="ctr">
          <a:solidFill>
            <a:schemeClr val="accent4">
              <a:hueOff val="-66343"/>
              <a:satOff val="-16034"/>
              <a:lumOff val="215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smtClean="0"/>
            <a:t>Oklahoma</a:t>
          </a:r>
          <a:endParaRPr lang="en-US" sz="2000" b="1" kern="1200"/>
        </a:p>
      </dsp:txBody>
      <dsp:txXfrm>
        <a:off x="2294289" y="632519"/>
        <a:ext cx="1958280" cy="391656"/>
      </dsp:txXfrm>
    </dsp:sp>
    <dsp:sp modelId="{298D5737-0413-4D48-808D-050EC9C85C85}">
      <dsp:nvSpPr>
        <dsp:cNvPr id="0" name=""/>
        <dsp:cNvSpPr/>
      </dsp:nvSpPr>
      <dsp:spPr>
        <a:xfrm>
          <a:off x="4586629" y="1024175"/>
          <a:ext cx="0" cy="3524904"/>
        </a:xfrm>
        <a:prstGeom prst="line">
          <a:avLst/>
        </a:prstGeom>
        <a:solidFill>
          <a:schemeClr val="lt1">
            <a:alpha val="90000"/>
            <a:hueOff val="0"/>
            <a:satOff val="0"/>
            <a:lumOff val="0"/>
            <a:alphaOff val="0"/>
          </a:schemeClr>
        </a:solidFill>
        <a:ln w="9525" cap="flat" cmpd="sng" algn="ctr">
          <a:solidFill>
            <a:schemeClr val="accent4">
              <a:hueOff val="-132687"/>
              <a:satOff val="-32067"/>
              <a:lumOff val="4313"/>
              <a:alphaOff val="0"/>
            </a:schemeClr>
          </a:solidFill>
          <a:prstDash val="solid"/>
        </a:ln>
        <a:effectLst/>
      </dsp:spPr>
      <dsp:style>
        <a:lnRef idx="1">
          <a:scrgbClr r="0" g="0" b="0"/>
        </a:lnRef>
        <a:fillRef idx="1">
          <a:scrgbClr r="0" g="0" b="0"/>
        </a:fillRef>
        <a:effectRef idx="0">
          <a:scrgbClr r="0" g="0" b="0"/>
        </a:effectRef>
        <a:fontRef idx="minor"/>
      </dsp:style>
    </dsp:sp>
    <dsp:sp modelId="{38564970-C0B5-344A-A84A-14222F31B9F9}">
      <dsp:nvSpPr>
        <dsp:cNvPr id="0" name=""/>
        <dsp:cNvSpPr/>
      </dsp:nvSpPr>
      <dsp:spPr>
        <a:xfrm>
          <a:off x="4684543" y="1141672"/>
          <a:ext cx="1853904" cy="1586207"/>
        </a:xfrm>
        <a:prstGeom prst="rect">
          <a:avLst/>
        </a:prstGeom>
        <a:gradFill rotWithShape="0">
          <a:gsLst>
            <a:gs pos="0">
              <a:schemeClr val="accent4">
                <a:hueOff val="-132687"/>
                <a:satOff val="-32067"/>
                <a:lumOff val="4313"/>
                <a:alphaOff val="0"/>
                <a:shade val="51000"/>
                <a:satMod val="130000"/>
              </a:schemeClr>
            </a:gs>
            <a:gs pos="80000">
              <a:schemeClr val="accent4">
                <a:hueOff val="-132687"/>
                <a:satOff val="-32067"/>
                <a:lumOff val="4313"/>
                <a:alphaOff val="0"/>
                <a:shade val="93000"/>
                <a:satMod val="130000"/>
              </a:schemeClr>
            </a:gs>
            <a:gs pos="100000">
              <a:schemeClr val="accent4">
                <a:hueOff val="-132687"/>
                <a:satOff val="-32067"/>
                <a:lumOff val="431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45A6DE8-BF80-FE4C-AF23-E37D22235641}">
      <dsp:nvSpPr>
        <dsp:cNvPr id="0" name=""/>
        <dsp:cNvSpPr/>
      </dsp:nvSpPr>
      <dsp:spPr>
        <a:xfrm>
          <a:off x="4743664" y="2953653"/>
          <a:ext cx="1709670" cy="181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PA Department of Agriculture</a:t>
          </a:r>
          <a:endParaRPr lang="en-US" sz="1200" kern="1200" dirty="0"/>
        </a:p>
        <a:p>
          <a:pPr marL="114300" lvl="1" indent="-114300" algn="l" defTabSz="533400">
            <a:lnSpc>
              <a:spcPct val="90000"/>
            </a:lnSpc>
            <a:spcBef>
              <a:spcPct val="0"/>
            </a:spcBef>
            <a:spcAft>
              <a:spcPct val="15000"/>
            </a:spcAft>
            <a:buChar char="••"/>
          </a:pPr>
          <a:r>
            <a:rPr lang="en-US" sz="1200" kern="1200" dirty="0" smtClean="0"/>
            <a:t>PA Department of Education</a:t>
          </a:r>
          <a:endParaRPr lang="en-US" sz="1200" kern="1200" dirty="0"/>
        </a:p>
        <a:p>
          <a:pPr marL="114300" lvl="1" indent="-114300" algn="l" defTabSz="533400">
            <a:lnSpc>
              <a:spcPct val="90000"/>
            </a:lnSpc>
            <a:spcBef>
              <a:spcPct val="0"/>
            </a:spcBef>
            <a:spcAft>
              <a:spcPct val="15000"/>
            </a:spcAft>
            <a:buChar char="••"/>
          </a:pPr>
          <a:r>
            <a:rPr lang="en-US" sz="1200" kern="1200" dirty="0" smtClean="0"/>
            <a:t>Penn State</a:t>
          </a:r>
          <a:endParaRPr lang="en-US" sz="1200" kern="1200" dirty="0"/>
        </a:p>
        <a:p>
          <a:pPr marL="114300" lvl="1" indent="-114300" algn="l" defTabSz="533400">
            <a:lnSpc>
              <a:spcPct val="90000"/>
            </a:lnSpc>
            <a:spcBef>
              <a:spcPct val="0"/>
            </a:spcBef>
            <a:spcAft>
              <a:spcPct val="15000"/>
            </a:spcAft>
            <a:buChar char="••"/>
          </a:pPr>
          <a:r>
            <a:rPr lang="en-US" sz="1200" kern="1200" dirty="0" smtClean="0"/>
            <a:t>PA Farm Bureau</a:t>
          </a:r>
          <a:endParaRPr lang="en-US" sz="1200" kern="1200" dirty="0"/>
        </a:p>
        <a:p>
          <a:pPr marL="114300" lvl="1" indent="-114300" algn="l" defTabSz="533400">
            <a:lnSpc>
              <a:spcPct val="90000"/>
            </a:lnSpc>
            <a:spcBef>
              <a:spcPct val="0"/>
            </a:spcBef>
            <a:spcAft>
              <a:spcPct val="15000"/>
            </a:spcAft>
            <a:buChar char="••"/>
          </a:pPr>
          <a:r>
            <a:rPr lang="en-US" sz="1200" kern="1200" dirty="0" smtClean="0"/>
            <a:t>The Food Trust</a:t>
          </a:r>
          <a:endParaRPr lang="en-US" sz="1200" kern="1200" dirty="0"/>
        </a:p>
        <a:p>
          <a:pPr marL="114300" lvl="1" indent="-114300" algn="l" defTabSz="533400">
            <a:lnSpc>
              <a:spcPct val="90000"/>
            </a:lnSpc>
            <a:spcBef>
              <a:spcPct val="0"/>
            </a:spcBef>
            <a:spcAft>
              <a:spcPct val="15000"/>
            </a:spcAft>
            <a:buChar char="••"/>
          </a:pPr>
          <a:r>
            <a:rPr lang="en-US" sz="1200" kern="1200" dirty="0" smtClean="0"/>
            <a:t>Center for Rural PA</a:t>
          </a:r>
          <a:endParaRPr lang="en-US" sz="1200" kern="1200" dirty="0"/>
        </a:p>
        <a:p>
          <a:pPr marL="114300" lvl="1" indent="-114300" algn="l" defTabSz="533400">
            <a:lnSpc>
              <a:spcPct val="90000"/>
            </a:lnSpc>
            <a:spcBef>
              <a:spcPct val="0"/>
            </a:spcBef>
            <a:spcAft>
              <a:spcPct val="15000"/>
            </a:spcAft>
            <a:buChar char="••"/>
          </a:pPr>
          <a:r>
            <a:rPr lang="en-US" sz="1200" kern="1200" dirty="0" smtClean="0"/>
            <a:t>PA Association for Sustainable Agriculture</a:t>
          </a:r>
          <a:endParaRPr lang="en-US" sz="1200" kern="1200" dirty="0"/>
        </a:p>
      </dsp:txBody>
      <dsp:txXfrm>
        <a:off x="4743664" y="2953653"/>
        <a:ext cx="1709670" cy="1817303"/>
      </dsp:txXfrm>
    </dsp:sp>
    <dsp:sp modelId="{EE829B8A-0BFC-CE43-B29C-A457F19D7BC6}">
      <dsp:nvSpPr>
        <dsp:cNvPr id="0" name=""/>
        <dsp:cNvSpPr/>
      </dsp:nvSpPr>
      <dsp:spPr>
        <a:xfrm>
          <a:off x="4586629" y="632519"/>
          <a:ext cx="1958280" cy="391656"/>
        </a:xfrm>
        <a:prstGeom prst="rect">
          <a:avLst/>
        </a:prstGeom>
        <a:gradFill rotWithShape="0">
          <a:gsLst>
            <a:gs pos="0">
              <a:schemeClr val="accent4">
                <a:hueOff val="-132687"/>
                <a:satOff val="-32067"/>
                <a:lumOff val="4313"/>
                <a:alphaOff val="0"/>
                <a:shade val="51000"/>
                <a:satMod val="130000"/>
              </a:schemeClr>
            </a:gs>
            <a:gs pos="80000">
              <a:schemeClr val="accent4">
                <a:hueOff val="-132687"/>
                <a:satOff val="-32067"/>
                <a:lumOff val="4313"/>
                <a:alphaOff val="0"/>
                <a:shade val="93000"/>
                <a:satMod val="130000"/>
              </a:schemeClr>
            </a:gs>
            <a:gs pos="100000">
              <a:schemeClr val="accent4">
                <a:hueOff val="-132687"/>
                <a:satOff val="-32067"/>
                <a:lumOff val="4313"/>
                <a:alphaOff val="0"/>
                <a:shade val="94000"/>
                <a:satMod val="135000"/>
              </a:schemeClr>
            </a:gs>
          </a:gsLst>
          <a:lin ang="16200000" scaled="0"/>
        </a:gradFill>
        <a:ln w="9525" cap="flat" cmpd="sng" algn="ctr">
          <a:solidFill>
            <a:schemeClr val="accent4">
              <a:hueOff val="-132687"/>
              <a:satOff val="-32067"/>
              <a:lumOff val="431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Pennsylvania</a:t>
          </a:r>
          <a:endParaRPr lang="en-US" sz="2000" b="1" kern="1200" dirty="0"/>
        </a:p>
      </dsp:txBody>
      <dsp:txXfrm>
        <a:off x="4586629" y="632519"/>
        <a:ext cx="1958280" cy="391656"/>
      </dsp:txXfrm>
    </dsp:sp>
    <dsp:sp modelId="{DB8B19BD-2777-4847-BD2A-9B489D90FE27}">
      <dsp:nvSpPr>
        <dsp:cNvPr id="0" name=""/>
        <dsp:cNvSpPr/>
      </dsp:nvSpPr>
      <dsp:spPr>
        <a:xfrm>
          <a:off x="6878969" y="1024175"/>
          <a:ext cx="0" cy="3524904"/>
        </a:xfrm>
        <a:prstGeom prst="line">
          <a:avLst/>
        </a:prstGeom>
        <a:solidFill>
          <a:schemeClr val="lt1">
            <a:alpha val="90000"/>
            <a:hueOff val="0"/>
            <a:satOff val="0"/>
            <a:lumOff val="0"/>
            <a:alphaOff val="0"/>
          </a:schemeClr>
        </a:solidFill>
        <a:ln w="9525" cap="flat" cmpd="sng" algn="ctr">
          <a:solidFill>
            <a:schemeClr val="accent4">
              <a:hueOff val="-199030"/>
              <a:satOff val="-48101"/>
              <a:lumOff val="6470"/>
              <a:alphaOff val="0"/>
            </a:schemeClr>
          </a:solidFill>
          <a:prstDash val="solid"/>
        </a:ln>
        <a:effectLst/>
      </dsp:spPr>
      <dsp:style>
        <a:lnRef idx="1">
          <a:scrgbClr r="0" g="0" b="0"/>
        </a:lnRef>
        <a:fillRef idx="1">
          <a:scrgbClr r="0" g="0" b="0"/>
        </a:fillRef>
        <a:effectRef idx="0">
          <a:scrgbClr r="0" g="0" b="0"/>
        </a:effectRef>
        <a:fontRef idx="minor"/>
      </dsp:style>
    </dsp:sp>
    <dsp:sp modelId="{6EF1853E-61A1-6E4B-A9FA-9FEF06B89531}">
      <dsp:nvSpPr>
        <dsp:cNvPr id="0" name=""/>
        <dsp:cNvSpPr/>
      </dsp:nvSpPr>
      <dsp:spPr>
        <a:xfrm>
          <a:off x="6976883" y="1141672"/>
          <a:ext cx="1853904" cy="1586207"/>
        </a:xfrm>
        <a:prstGeom prst="rect">
          <a:avLst/>
        </a:prstGeom>
        <a:gradFill rotWithShape="0">
          <a:gsLst>
            <a:gs pos="0">
              <a:schemeClr val="accent4">
                <a:hueOff val="-199030"/>
                <a:satOff val="-48101"/>
                <a:lumOff val="6470"/>
                <a:alphaOff val="0"/>
                <a:shade val="51000"/>
                <a:satMod val="130000"/>
              </a:schemeClr>
            </a:gs>
            <a:gs pos="80000">
              <a:schemeClr val="accent4">
                <a:hueOff val="-199030"/>
                <a:satOff val="-48101"/>
                <a:lumOff val="6470"/>
                <a:alphaOff val="0"/>
                <a:shade val="93000"/>
                <a:satMod val="130000"/>
              </a:schemeClr>
            </a:gs>
            <a:gs pos="100000">
              <a:schemeClr val="accent4">
                <a:hueOff val="-199030"/>
                <a:satOff val="-48101"/>
                <a:lumOff val="64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08030AE-D9BD-AE4A-82F7-473D2A7A6A6E}">
      <dsp:nvSpPr>
        <dsp:cNvPr id="0" name=""/>
        <dsp:cNvSpPr/>
      </dsp:nvSpPr>
      <dsp:spPr>
        <a:xfrm>
          <a:off x="7000817" y="2994275"/>
          <a:ext cx="1693318" cy="1684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VT Food Education Every Day (FEED)</a:t>
          </a:r>
          <a:endParaRPr lang="en-US" sz="1200" kern="1200" dirty="0"/>
        </a:p>
        <a:p>
          <a:pPr marL="114300" lvl="1" indent="-114300" algn="l" defTabSz="533400">
            <a:lnSpc>
              <a:spcPct val="90000"/>
            </a:lnSpc>
            <a:spcBef>
              <a:spcPct val="0"/>
            </a:spcBef>
            <a:spcAft>
              <a:spcPct val="15000"/>
            </a:spcAft>
            <a:buChar char="••"/>
          </a:pPr>
          <a:r>
            <a:rPr lang="en-US" sz="1200" kern="1200" dirty="0" smtClean="0"/>
            <a:t>Green Mountain F2S</a:t>
          </a:r>
          <a:endParaRPr lang="en-US" sz="1200" kern="1200" dirty="0"/>
        </a:p>
        <a:p>
          <a:pPr marL="114300" lvl="1" indent="-114300" algn="l" defTabSz="533400">
            <a:lnSpc>
              <a:spcPct val="90000"/>
            </a:lnSpc>
            <a:spcBef>
              <a:spcPct val="0"/>
            </a:spcBef>
            <a:spcAft>
              <a:spcPct val="15000"/>
            </a:spcAft>
            <a:buChar char="••"/>
          </a:pPr>
          <a:r>
            <a:rPr lang="en-US" sz="1200" kern="1200" dirty="0" smtClean="0"/>
            <a:t>VT Agency of Agriculture</a:t>
          </a:r>
          <a:endParaRPr lang="en-US" sz="1200" kern="1200" dirty="0"/>
        </a:p>
        <a:p>
          <a:pPr marL="114300" lvl="1" indent="-114300" algn="l" defTabSz="533400">
            <a:lnSpc>
              <a:spcPct val="90000"/>
            </a:lnSpc>
            <a:spcBef>
              <a:spcPct val="0"/>
            </a:spcBef>
            <a:spcAft>
              <a:spcPct val="15000"/>
            </a:spcAft>
            <a:buChar char="••"/>
          </a:pPr>
          <a:r>
            <a:rPr lang="en-US" sz="1200" kern="1200" dirty="0" smtClean="0"/>
            <a:t>Upper Valley F2S</a:t>
          </a:r>
          <a:endParaRPr lang="en-US" sz="1200" kern="1200" dirty="0"/>
        </a:p>
        <a:p>
          <a:pPr marL="114300" lvl="1" indent="-114300" algn="l" defTabSz="533400">
            <a:lnSpc>
              <a:spcPct val="90000"/>
            </a:lnSpc>
            <a:spcBef>
              <a:spcPct val="0"/>
            </a:spcBef>
            <a:spcAft>
              <a:spcPct val="15000"/>
            </a:spcAft>
            <a:buChar char="••"/>
          </a:pPr>
          <a:r>
            <a:rPr lang="en-US" sz="1200" kern="1200" dirty="0" smtClean="0"/>
            <a:t>Windham County Farm-to-School Program</a:t>
          </a:r>
          <a:endParaRPr lang="en-US" sz="1200" kern="1200" dirty="0"/>
        </a:p>
      </dsp:txBody>
      <dsp:txXfrm>
        <a:off x="7000817" y="2994275"/>
        <a:ext cx="1693318" cy="1684883"/>
      </dsp:txXfrm>
    </dsp:sp>
    <dsp:sp modelId="{5C526C44-08C2-504C-BD47-EBD761AD29EB}">
      <dsp:nvSpPr>
        <dsp:cNvPr id="0" name=""/>
        <dsp:cNvSpPr/>
      </dsp:nvSpPr>
      <dsp:spPr>
        <a:xfrm>
          <a:off x="6878969" y="632519"/>
          <a:ext cx="1958280" cy="391656"/>
        </a:xfrm>
        <a:prstGeom prst="rect">
          <a:avLst/>
        </a:prstGeom>
        <a:gradFill rotWithShape="0">
          <a:gsLst>
            <a:gs pos="0">
              <a:schemeClr val="accent4">
                <a:hueOff val="-199030"/>
                <a:satOff val="-48101"/>
                <a:lumOff val="6470"/>
                <a:alphaOff val="0"/>
                <a:shade val="51000"/>
                <a:satMod val="130000"/>
              </a:schemeClr>
            </a:gs>
            <a:gs pos="80000">
              <a:schemeClr val="accent4">
                <a:hueOff val="-199030"/>
                <a:satOff val="-48101"/>
                <a:lumOff val="6470"/>
                <a:alphaOff val="0"/>
                <a:shade val="93000"/>
                <a:satMod val="130000"/>
              </a:schemeClr>
            </a:gs>
            <a:gs pos="100000">
              <a:schemeClr val="accent4">
                <a:hueOff val="-199030"/>
                <a:satOff val="-48101"/>
                <a:lumOff val="6470"/>
                <a:alphaOff val="0"/>
                <a:shade val="94000"/>
                <a:satMod val="135000"/>
              </a:schemeClr>
            </a:gs>
          </a:gsLst>
          <a:lin ang="16200000" scaled="0"/>
        </a:gradFill>
        <a:ln w="9525" cap="flat" cmpd="sng" algn="ctr">
          <a:solidFill>
            <a:schemeClr val="accent4">
              <a:hueOff val="-199030"/>
              <a:satOff val="-48101"/>
              <a:lumOff val="647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Vermont</a:t>
          </a:r>
          <a:endParaRPr lang="en-US" sz="2000" b="1" kern="1200" dirty="0"/>
        </a:p>
      </dsp:txBody>
      <dsp:txXfrm>
        <a:off x="6878969" y="632519"/>
        <a:ext cx="1958280" cy="391656"/>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drawing1.xml><?xml version="1.0" encoding="utf-8"?>
<c:userShapes xmlns:c="http://schemas.openxmlformats.org/drawingml/2006/chart">
  <cdr:relSizeAnchor xmlns:cdr="http://schemas.openxmlformats.org/drawingml/2006/chartDrawing">
    <cdr:from>
      <cdr:x>0.77934</cdr:x>
      <cdr:y>0.91625</cdr:y>
    </cdr:from>
    <cdr:to>
      <cdr:x>0.97934</cdr:x>
      <cdr:y>0.98283</cdr:y>
    </cdr:to>
    <cdr:sp macro="" textlink="">
      <cdr:nvSpPr>
        <cdr:cNvPr id="2" name="Text Box 1"/>
        <cdr:cNvSpPr txBox="1"/>
      </cdr:nvSpPr>
      <cdr:spPr>
        <a:xfrm xmlns:a="http://schemas.openxmlformats.org/drawingml/2006/main">
          <a:off x="6781800" y="5943600"/>
          <a:ext cx="1740407" cy="4318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2000" b="1" dirty="0">
              <a:solidFill>
                <a:schemeClr val="tx1"/>
              </a:solidFill>
            </a:rPr>
            <a:t>n=82</a:t>
          </a:r>
          <a:r>
            <a:rPr lang="en-US" sz="1200" dirty="0">
              <a:solidFill>
                <a:schemeClr val="tx1"/>
              </a:solidFill>
            </a:rPr>
            <a:t>	</a:t>
          </a:r>
        </a:p>
      </cdr:txBody>
    </cdr:sp>
  </cdr:relSizeAnchor>
</c:userShapes>
</file>

<file path=ppt/drawings/drawing2.xml><?xml version="1.0" encoding="utf-8"?>
<c:userShapes xmlns:c="http://schemas.openxmlformats.org/drawingml/2006/chart">
  <cdr:relSizeAnchor xmlns:cdr="http://schemas.openxmlformats.org/drawingml/2006/chartDrawing">
    <cdr:from>
      <cdr:x>0.85956</cdr:x>
      <cdr:y>0.92157</cdr:y>
    </cdr:from>
    <cdr:to>
      <cdr:x>0.95046</cdr:x>
      <cdr:y>0.97506</cdr:y>
    </cdr:to>
    <cdr:sp macro="" textlink="">
      <cdr:nvSpPr>
        <cdr:cNvPr id="2" name="Text Box 1"/>
        <cdr:cNvSpPr txBox="1"/>
      </cdr:nvSpPr>
      <cdr:spPr>
        <a:xfrm xmlns:a="http://schemas.openxmlformats.org/drawingml/2006/main">
          <a:off x="7391400" y="5867400"/>
          <a:ext cx="781654" cy="3405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tx1"/>
              </a:solidFill>
            </a:rPr>
            <a:t>n=82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85EC29-7510-474A-BEAF-EDC3AAD02789}" type="datetimeFigureOut">
              <a:rPr lang="en-US" smtClean="0"/>
              <a:t>3/12/2012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CD5047-735A-4FDA-AE94-A35DA0107ED3}" type="slidenum">
              <a:rPr lang="en-US" smtClean="0"/>
              <a:t>‹#›</a:t>
            </a:fld>
            <a:endParaRPr lang="en-US"/>
          </a:p>
        </p:txBody>
      </p:sp>
    </p:spTree>
    <p:extLst>
      <p:ext uri="{BB962C8B-B14F-4D97-AF65-F5344CB8AC3E}">
        <p14:creationId xmlns:p14="http://schemas.microsoft.com/office/powerpoint/2010/main" val="2869458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CD5047-735A-4FDA-AE94-A35DA0107ED3}" type="slidenum">
              <a:rPr lang="en-US" smtClean="0"/>
              <a:t>7</a:t>
            </a:fld>
            <a:endParaRPr lang="en-US"/>
          </a:p>
        </p:txBody>
      </p:sp>
    </p:spTree>
    <p:extLst>
      <p:ext uri="{BB962C8B-B14F-4D97-AF65-F5344CB8AC3E}">
        <p14:creationId xmlns:p14="http://schemas.microsoft.com/office/powerpoint/2010/main" val="1594061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Implement training to ensure that all staff are educated on FTS and basic nutrition</a:t>
            </a:r>
          </a:p>
          <a:p>
            <a:r>
              <a:rPr lang="en-US" sz="1200" dirty="0" smtClean="0"/>
              <a:t>Efforts should be focused on providing training to the </a:t>
            </a:r>
            <a:r>
              <a:rPr lang="en-US" sz="1200" b="1" dirty="0" smtClean="0"/>
              <a:t>20 respondents that indicated interest in receiving training on food preparation and safety </a:t>
            </a:r>
            <a:r>
              <a:rPr lang="en-US" sz="1200" dirty="0" smtClean="0"/>
              <a:t>(Q38), and especially on the nine respondents that are interested in receiving this training and also do not currently (Q13) or do not have the capacity (Q14) to process fresh produce. </a:t>
            </a:r>
          </a:p>
          <a:p>
            <a:r>
              <a:rPr lang="en-US" sz="1200" dirty="0" smtClean="0"/>
              <a:t>Utilize state leadership resources to help train school staff on FTS because schools often do not have the capacity to do so entirely themselves </a:t>
            </a:r>
          </a:p>
          <a:p>
            <a:r>
              <a:rPr lang="en-US" sz="1200" u="sng" dirty="0" smtClean="0"/>
              <a:t>Include questions on training of teachers and other school staff in future surveys. </a:t>
            </a:r>
          </a:p>
          <a:p>
            <a:endParaRPr lang="en-US" dirty="0"/>
          </a:p>
        </p:txBody>
      </p:sp>
      <p:sp>
        <p:nvSpPr>
          <p:cNvPr id="4" name="Slide Number Placeholder 3"/>
          <p:cNvSpPr>
            <a:spLocks noGrp="1"/>
          </p:cNvSpPr>
          <p:nvPr>
            <p:ph type="sldNum" sz="quarter" idx="10"/>
          </p:nvPr>
        </p:nvSpPr>
        <p:spPr/>
        <p:txBody>
          <a:bodyPr/>
          <a:lstStyle/>
          <a:p>
            <a:fld id="{55CD5047-735A-4FDA-AE94-A35DA0107ED3}" type="slidenum">
              <a:rPr lang="en-US" smtClean="0"/>
              <a:pPr/>
              <a:t>42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Focus efforts to adapt school kitchens to the needs of FTS on the </a:t>
            </a:r>
            <a:r>
              <a:rPr lang="en-US" sz="1200" b="1" dirty="0" smtClean="0"/>
              <a:t>17 individual school site kitchens that do not currently have the capacity to process fresh produce </a:t>
            </a:r>
            <a:r>
              <a:rPr lang="en-US" sz="1200" dirty="0" smtClean="0"/>
              <a:t>(Q14), and the 20 that do not currently do so (Q13). </a:t>
            </a:r>
          </a:p>
          <a:p>
            <a:r>
              <a:rPr lang="en-US" sz="1200" dirty="0" smtClean="0"/>
              <a:t>Recommend that respondents use central kitchens to process fresh produce, because these have proved successful at having high capacity to process fresh produce. </a:t>
            </a:r>
          </a:p>
          <a:p>
            <a:r>
              <a:rPr lang="en-US" sz="1200" dirty="0" smtClean="0"/>
              <a:t>Connect farms, co-ops, and small food companies, with the </a:t>
            </a:r>
            <a:r>
              <a:rPr lang="en-US" sz="1200" b="1" dirty="0" smtClean="0"/>
              <a:t>25 respondents that are interested in renting out school kitchen space </a:t>
            </a:r>
            <a:r>
              <a:rPr lang="en-US" sz="1200" dirty="0" smtClean="0"/>
              <a:t>after hours to these companies to process their product (Q17). </a:t>
            </a:r>
          </a:p>
          <a:p>
            <a:endParaRPr lang="en-US" dirty="0"/>
          </a:p>
        </p:txBody>
      </p:sp>
      <p:sp>
        <p:nvSpPr>
          <p:cNvPr id="4" name="Slide Number Placeholder 3"/>
          <p:cNvSpPr>
            <a:spLocks noGrp="1"/>
          </p:cNvSpPr>
          <p:nvPr>
            <p:ph type="sldNum" sz="quarter" idx="10"/>
          </p:nvPr>
        </p:nvSpPr>
        <p:spPr/>
        <p:txBody>
          <a:bodyPr/>
          <a:lstStyle/>
          <a:p>
            <a:fld id="{55CD5047-735A-4FDA-AE94-A35DA0107ED3}" type="slidenum">
              <a:rPr lang="en-US" smtClean="0"/>
              <a:pPr/>
              <a:t>43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It is vital to recruit farms that supply the top-demanded produce items; we have info on the top fruits/veggies purchased </a:t>
            </a:r>
            <a:r>
              <a:rPr lang="en-US" sz="1200" b="1" u="sng" dirty="0" smtClean="0"/>
              <a:t>and</a:t>
            </a:r>
            <a:r>
              <a:rPr lang="en-US" sz="1200" b="1" dirty="0" smtClean="0"/>
              <a:t> would be willing to purchase from the survey</a:t>
            </a:r>
            <a:endParaRPr lang="en-US" sz="1200" dirty="0" smtClean="0"/>
          </a:p>
          <a:p>
            <a:r>
              <a:rPr lang="en-US" sz="1200" dirty="0" smtClean="0"/>
              <a:t>Although </a:t>
            </a:r>
            <a:r>
              <a:rPr lang="en-US" sz="1200" b="1" dirty="0" smtClean="0"/>
              <a:t>availability is the most-identified barrier</a:t>
            </a:r>
            <a:r>
              <a:rPr lang="en-US" sz="1200" dirty="0" smtClean="0"/>
              <a:t> (</a:t>
            </a:r>
            <a:r>
              <a:rPr lang="en-US" sz="1200" i="1" dirty="0" smtClean="0"/>
              <a:t>45 out of 82 total respondents identified the consistent availability of product as a barrier to buying local, Q36</a:t>
            </a:r>
            <a:r>
              <a:rPr lang="en-US" sz="1200" dirty="0" smtClean="0"/>
              <a:t>) </a:t>
            </a:r>
            <a:r>
              <a:rPr lang="en-US" sz="1200" b="1" dirty="0" smtClean="0"/>
              <a:t>49 out of the 63 respondents that answered Q30 expressed an interest in working with farmers during the off-season to plan for the future season of crops for the schools.</a:t>
            </a:r>
            <a:r>
              <a:rPr lang="en-US" sz="1200" dirty="0" smtClean="0"/>
              <a:t> This is important because not all of the top-demanded types of produce are in season all year.</a:t>
            </a:r>
          </a:p>
          <a:p>
            <a:r>
              <a:rPr lang="en-US" sz="1200" dirty="0" smtClean="0"/>
              <a:t>Use “matchmaking” tools, directories of farms, and other networks as appropriate to identify the farms that supply these top-demanded items, and connect them with schools.</a:t>
            </a:r>
          </a:p>
          <a:p>
            <a:endParaRPr lang="en-US" dirty="0"/>
          </a:p>
        </p:txBody>
      </p:sp>
      <p:sp>
        <p:nvSpPr>
          <p:cNvPr id="4" name="Slide Number Placeholder 3"/>
          <p:cNvSpPr>
            <a:spLocks noGrp="1"/>
          </p:cNvSpPr>
          <p:nvPr>
            <p:ph type="sldNum" sz="quarter" idx="10"/>
          </p:nvPr>
        </p:nvSpPr>
        <p:spPr/>
        <p:txBody>
          <a:bodyPr/>
          <a:lstStyle/>
          <a:p>
            <a:fld id="{55CD5047-735A-4FDA-AE94-A35DA0107ED3}" type="slidenum">
              <a:rPr lang="en-US" smtClean="0"/>
              <a:pPr/>
              <a:t>44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2500" dirty="0" smtClean="0"/>
              <a:t>Help the </a:t>
            </a:r>
            <a:r>
              <a:rPr lang="en-US" sz="2500" b="1" dirty="0" smtClean="0"/>
              <a:t>56 respondents whose current school wellness policies do not address local purchasing and FTS </a:t>
            </a:r>
            <a:r>
              <a:rPr lang="en-US" sz="2500" dirty="0" smtClean="0"/>
              <a:t>to adapt their wellness policies to include the program. </a:t>
            </a:r>
          </a:p>
          <a:p>
            <a:r>
              <a:rPr lang="en-US" sz="2500" dirty="0" smtClean="0"/>
              <a:t>Help schools adapt the document, including offering guidance on the language.</a:t>
            </a:r>
          </a:p>
          <a:p>
            <a:r>
              <a:rPr lang="en-US" sz="2500" dirty="0" smtClean="0"/>
              <a:t>Only implement this recommendation along with implementing other recommendations regarding schools’ ability to purchase local foods, including training their staff, updating their kitchens, and connecting with suppliers. This prevents making an unsupported mandate in the wellness policy that schools cannot possibly adhere to </a:t>
            </a:r>
          </a:p>
          <a:p>
            <a:endParaRPr lang="en-US" dirty="0"/>
          </a:p>
        </p:txBody>
      </p:sp>
      <p:sp>
        <p:nvSpPr>
          <p:cNvPr id="4" name="Slide Number Placeholder 3"/>
          <p:cNvSpPr>
            <a:spLocks noGrp="1"/>
          </p:cNvSpPr>
          <p:nvPr>
            <p:ph type="sldNum" sz="quarter" idx="10"/>
          </p:nvPr>
        </p:nvSpPr>
        <p:spPr/>
        <p:txBody>
          <a:bodyPr/>
          <a:lstStyle/>
          <a:p>
            <a:fld id="{55CD5047-735A-4FDA-AE94-A35DA0107ED3}" type="slidenum">
              <a:rPr lang="en-US" smtClean="0"/>
              <a:pPr/>
              <a:t>45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Use farm directories, “matchmaking” tools, and other networks to link schools with farm suppliers. </a:t>
            </a:r>
          </a:p>
          <a:p>
            <a:r>
              <a:rPr lang="en-US" sz="1200" dirty="0" smtClean="0"/>
              <a:t>Help overcome seasonality constraints by encouraging FTS to source from a variety of suppliers rather than a single farm, and/or the formation of co-ops between farmers (Izumi, Kish). </a:t>
            </a:r>
          </a:p>
          <a:p>
            <a:r>
              <a:rPr lang="en-US" sz="1200" dirty="0" smtClean="0"/>
              <a:t>Focus “matchmaking” on the </a:t>
            </a:r>
            <a:r>
              <a:rPr lang="en-US" sz="1200" b="1" dirty="0" smtClean="0"/>
              <a:t>many respondents that are among </a:t>
            </a:r>
            <a:r>
              <a:rPr lang="en-US" sz="1200" b="1" i="1" dirty="0" smtClean="0"/>
              <a:t>both</a:t>
            </a:r>
            <a:r>
              <a:rPr lang="en-US" sz="1200" b="1" dirty="0" smtClean="0"/>
              <a:t> the 57 respondents interested in receiving guidance on product availability (Q38) and the 47 respondents that did not indicate that they currently purchase food directly from a WA farms or producers (Q8)</a:t>
            </a:r>
            <a:r>
              <a:rPr lang="en-US" sz="1200" dirty="0" smtClean="0"/>
              <a:t>. </a:t>
            </a:r>
            <a:endParaRPr lang="en-US" sz="1200" b="1" i="1" dirty="0" smtClean="0"/>
          </a:p>
          <a:p>
            <a:endParaRPr lang="en-US" dirty="0"/>
          </a:p>
        </p:txBody>
      </p:sp>
      <p:sp>
        <p:nvSpPr>
          <p:cNvPr id="4" name="Slide Number Placeholder 3"/>
          <p:cNvSpPr>
            <a:spLocks noGrp="1"/>
          </p:cNvSpPr>
          <p:nvPr>
            <p:ph type="sldNum" sz="quarter" idx="10"/>
          </p:nvPr>
        </p:nvSpPr>
        <p:spPr/>
        <p:txBody>
          <a:bodyPr/>
          <a:lstStyle/>
          <a:p>
            <a:fld id="{55CD5047-735A-4FDA-AE94-A35DA0107ED3}" type="slidenum">
              <a:rPr lang="en-US" smtClean="0"/>
              <a:pPr/>
              <a:t>46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2100" dirty="0" smtClean="0"/>
              <a:t>Evaluate FTS programs quarterly (four times per year) after implementing the programs. Focus evaluation on the </a:t>
            </a:r>
            <a:r>
              <a:rPr lang="en-US" sz="2100" b="1" dirty="0" smtClean="0"/>
              <a:t>procurement aspects </a:t>
            </a:r>
            <a:r>
              <a:rPr lang="en-US" sz="2100" dirty="0" smtClean="0"/>
              <a:t>initially, because </a:t>
            </a:r>
            <a:r>
              <a:rPr lang="en-US" sz="2100" b="1" dirty="0" smtClean="0"/>
              <a:t>these are the top-indicated barriers </a:t>
            </a:r>
            <a:r>
              <a:rPr lang="en-US" sz="2100" dirty="0" smtClean="0"/>
              <a:t>and are likely points where problems will occur in the initial phases of FTS.</a:t>
            </a:r>
          </a:p>
          <a:p>
            <a:r>
              <a:rPr lang="en-US" sz="2100" b="1" dirty="0" smtClean="0"/>
              <a:t>Perceived barriers include: consistent availability of product, seasonality constraints, finding growers in region</a:t>
            </a:r>
          </a:p>
          <a:p>
            <a:r>
              <a:rPr lang="en-US" sz="2100" dirty="0" smtClean="0"/>
              <a:t>There appears to be great need for improved evaluation and surveillance of FTS in schools. </a:t>
            </a:r>
            <a:r>
              <a:rPr lang="en-US" sz="2100" b="1" dirty="0" smtClean="0"/>
              <a:t>46 respondents did not answer Q37 regarding if participation in school meals increased, decreased, or stayed the same after serving WA-grown foods, which likely indicates low awareness of the outcomes of the program. </a:t>
            </a:r>
            <a:endParaRPr lang="en-US" sz="2100" dirty="0" smtClean="0"/>
          </a:p>
          <a:p>
            <a:r>
              <a:rPr lang="en-US" sz="2100" u="sng" dirty="0" smtClean="0"/>
              <a:t>Future surveys should include questions on what aspects schools would most valuably use for evaluating FTS </a:t>
            </a:r>
          </a:p>
          <a:p>
            <a:r>
              <a:rPr lang="en-US" sz="2100" dirty="0" smtClean="0"/>
              <a:t>Utilize state leadership resources to help with surveillance of FTS; partner with other possible stakeholders for assistance </a:t>
            </a:r>
          </a:p>
          <a:p>
            <a:endParaRPr lang="en-US" dirty="0"/>
          </a:p>
        </p:txBody>
      </p:sp>
      <p:sp>
        <p:nvSpPr>
          <p:cNvPr id="4" name="Slide Number Placeholder 3"/>
          <p:cNvSpPr>
            <a:spLocks noGrp="1"/>
          </p:cNvSpPr>
          <p:nvPr>
            <p:ph type="sldNum" sz="quarter" idx="10"/>
          </p:nvPr>
        </p:nvSpPr>
        <p:spPr/>
        <p:txBody>
          <a:bodyPr/>
          <a:lstStyle/>
          <a:p>
            <a:fld id="{55CD5047-735A-4FDA-AE94-A35DA0107ED3}" type="slidenum">
              <a:rPr lang="en-US" smtClean="0"/>
              <a:pPr/>
              <a:t>47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Link district FTS programs to state entities that may include WSDA, Washington State Department of Education, Washington DOH, and UW. </a:t>
            </a:r>
          </a:p>
          <a:p>
            <a:r>
              <a:rPr lang="en-US" sz="1200" b="1" dirty="0" smtClean="0"/>
              <a:t>The aspects on which respondents wish to receive services the most are, availability of products in region </a:t>
            </a:r>
            <a:r>
              <a:rPr lang="en-US" sz="1200" dirty="0" smtClean="0"/>
              <a:t>(57 out of 82 total respondents), </a:t>
            </a:r>
            <a:r>
              <a:rPr lang="en-US" sz="1200" b="1" dirty="0" smtClean="0"/>
              <a:t>seasonal recipes and menu planning </a:t>
            </a:r>
            <a:r>
              <a:rPr lang="en-US" sz="1200" dirty="0" smtClean="0"/>
              <a:t>(37 out of 82 total respondents), </a:t>
            </a:r>
            <a:r>
              <a:rPr lang="en-US" sz="1200" b="1" dirty="0" smtClean="0"/>
              <a:t>and supplemental funding opportunities and budgeting and cost management </a:t>
            </a:r>
            <a:r>
              <a:rPr lang="en-US" sz="1200" dirty="0" smtClean="0"/>
              <a:t>(both were indicated by 34 out of 82 total respondents) (Q38)</a:t>
            </a:r>
            <a:r>
              <a:rPr lang="en-US" sz="1200" b="1" dirty="0" smtClean="0"/>
              <a:t>. </a:t>
            </a:r>
          </a:p>
          <a:p>
            <a:r>
              <a:rPr lang="en-US" sz="1200" dirty="0" smtClean="0"/>
              <a:t>The majority of perceived barriers to serving WA-grown foods can also be addressed by utilizing state leadership. </a:t>
            </a:r>
            <a:r>
              <a:rPr lang="en-US" sz="1200" b="1" dirty="0" smtClean="0"/>
              <a:t>These barriers include the consistent availability of product</a:t>
            </a:r>
            <a:r>
              <a:rPr lang="en-US" sz="1200" dirty="0" smtClean="0"/>
              <a:t> (indicated by 45 out of 82 total respondents), </a:t>
            </a:r>
            <a:r>
              <a:rPr lang="en-US" sz="1200" b="1" dirty="0" smtClean="0"/>
              <a:t>seasonality constraints </a:t>
            </a:r>
            <a:r>
              <a:rPr lang="en-US" sz="1200" dirty="0" smtClean="0"/>
              <a:t>(indicated by 35 out of 82 total respondents), </a:t>
            </a:r>
            <a:r>
              <a:rPr lang="en-US" sz="1200" b="1" dirty="0" smtClean="0"/>
              <a:t>finding growers in region </a:t>
            </a:r>
            <a:r>
              <a:rPr lang="en-US" sz="1200" dirty="0" smtClean="0"/>
              <a:t>(indicated by 30 out of 82 total respondents), </a:t>
            </a:r>
            <a:r>
              <a:rPr lang="en-US" sz="1200" b="1" dirty="0" smtClean="0"/>
              <a:t>and others </a:t>
            </a:r>
            <a:r>
              <a:rPr lang="en-US" sz="1200" dirty="0" smtClean="0"/>
              <a:t>(Q36).</a:t>
            </a:r>
          </a:p>
          <a:p>
            <a:r>
              <a:rPr lang="en-US" sz="1200" dirty="0" smtClean="0"/>
              <a:t>Necessary to implement the other recommendations of: Training, Evaluation, and Collaborative Education (Taste WA Day, inviting farmers to schools, hosting farmer’s markets)</a:t>
            </a:r>
          </a:p>
          <a:p>
            <a:endParaRPr lang="en-US" dirty="0"/>
          </a:p>
        </p:txBody>
      </p:sp>
      <p:sp>
        <p:nvSpPr>
          <p:cNvPr id="4" name="Slide Number Placeholder 3"/>
          <p:cNvSpPr>
            <a:spLocks noGrp="1"/>
          </p:cNvSpPr>
          <p:nvPr>
            <p:ph type="sldNum" sz="quarter" idx="10"/>
          </p:nvPr>
        </p:nvSpPr>
        <p:spPr/>
        <p:txBody>
          <a:bodyPr/>
          <a:lstStyle/>
          <a:p>
            <a:fld id="{55CD5047-735A-4FDA-AE94-A35DA0107ED3}" type="slidenum">
              <a:rPr lang="en-US" smtClean="0"/>
              <a:pPr/>
              <a:t>48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Focus on implementing those activities that are currently the </a:t>
            </a:r>
            <a:r>
              <a:rPr lang="en-US" sz="1200" b="1" dirty="0" smtClean="0"/>
              <a:t>least initiated, but are also those that received the most interest: nutrition education, inviting farmers to schools, and hosting harvest or farmers market events</a:t>
            </a:r>
            <a:r>
              <a:rPr lang="en-US" sz="1200" dirty="0" smtClean="0"/>
              <a:t>. </a:t>
            </a:r>
          </a:p>
          <a:p>
            <a:endParaRPr lang="en-US" sz="1200" dirty="0" smtClean="0"/>
          </a:p>
          <a:p>
            <a:r>
              <a:rPr lang="en-US" sz="1200" dirty="0" smtClean="0"/>
              <a:t>Ensure Collaborative Education content in the Training recommendation: Teachers must be able to provide nutrition education to students, school staff must be able to host nutrition events, and others.</a:t>
            </a:r>
          </a:p>
          <a:p>
            <a:endParaRPr lang="en-US" dirty="0"/>
          </a:p>
        </p:txBody>
      </p:sp>
      <p:sp>
        <p:nvSpPr>
          <p:cNvPr id="4" name="Slide Number Placeholder 3"/>
          <p:cNvSpPr>
            <a:spLocks noGrp="1"/>
          </p:cNvSpPr>
          <p:nvPr>
            <p:ph type="sldNum" sz="quarter" idx="10"/>
          </p:nvPr>
        </p:nvSpPr>
        <p:spPr/>
        <p:txBody>
          <a:bodyPr/>
          <a:lstStyle/>
          <a:p>
            <a:fld id="{55CD5047-735A-4FDA-AE94-A35DA0107ED3}" type="slidenum">
              <a:rPr lang="en-US" smtClean="0"/>
              <a:pPr/>
              <a:t>50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Nutrition education at school can valuably carry over to students making healthy choices at homes, during summers, and possibly lasting throughout their lives. (</a:t>
            </a:r>
            <a:r>
              <a:rPr lang="en-US" sz="1200" dirty="0" err="1" smtClean="0"/>
              <a:t>Keathley</a:t>
            </a:r>
            <a:r>
              <a:rPr lang="en-US" sz="1200" dirty="0" smtClean="0"/>
              <a:t>). </a:t>
            </a:r>
          </a:p>
          <a:p>
            <a:endParaRPr lang="en-US" sz="1200" dirty="0" smtClean="0"/>
          </a:p>
          <a:p>
            <a:r>
              <a:rPr lang="en-US" sz="1200" dirty="0" smtClean="0"/>
              <a:t>Schools value involvement too, because </a:t>
            </a:r>
            <a:r>
              <a:rPr lang="en-US" sz="1200" b="1" dirty="0" smtClean="0"/>
              <a:t>supporting the local economy and local community is a top perceived benefit of serving WA-grown food in schools (48 out of 82 total respondents)(Q35), as well as resulting good community relations (45 out of 82 total respondents)(Q35)</a:t>
            </a:r>
            <a:r>
              <a:rPr lang="en-US" sz="1200" dirty="0" smtClean="0"/>
              <a:t>. Other states perceive helping the community have healthier diets, and supporting the local community and economy, as top benefits of purchasing local (Izumi, </a:t>
            </a:r>
            <a:r>
              <a:rPr lang="en-US" sz="1200" dirty="0" err="1" smtClean="0"/>
              <a:t>Schafft</a:t>
            </a:r>
            <a:r>
              <a:rPr lang="en-US" sz="1200" dirty="0" smtClean="0"/>
              <a:t>).</a:t>
            </a:r>
          </a:p>
          <a:p>
            <a:endParaRPr lang="en-US" sz="1200" dirty="0" smtClean="0"/>
          </a:p>
          <a:p>
            <a:r>
              <a:rPr lang="en-US" sz="1200" dirty="0" smtClean="0"/>
              <a:t>Involving parents in nutrition education beneficially relates to how research shows that parents’ eating habits greatly influence their children’s eating habits.</a:t>
            </a:r>
          </a:p>
          <a:p>
            <a:r>
              <a:rPr lang="en-US" sz="1200" dirty="0" smtClean="0"/>
              <a:t>Invite parents to all nutrition education activities and events to involve them in students’ nutrition education; invite all community members to public, school-wide nutrition events.</a:t>
            </a:r>
          </a:p>
          <a:p>
            <a:endParaRPr lang="en-US" dirty="0"/>
          </a:p>
        </p:txBody>
      </p:sp>
      <p:sp>
        <p:nvSpPr>
          <p:cNvPr id="4" name="Slide Number Placeholder 3"/>
          <p:cNvSpPr>
            <a:spLocks noGrp="1"/>
          </p:cNvSpPr>
          <p:nvPr>
            <p:ph type="sldNum" sz="quarter" idx="10"/>
          </p:nvPr>
        </p:nvSpPr>
        <p:spPr/>
        <p:txBody>
          <a:bodyPr/>
          <a:lstStyle/>
          <a:p>
            <a:fld id="{55CD5047-735A-4FDA-AE94-A35DA0107ED3}" type="slidenum">
              <a:rPr lang="en-US" smtClean="0"/>
              <a:pPr/>
              <a:t>51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Create and distribute FTS marketing materials especially to the </a:t>
            </a:r>
            <a:r>
              <a:rPr lang="en-US" sz="1200" b="1" dirty="0" smtClean="0"/>
              <a:t>33 respondents interested in receiving guidance on local networking</a:t>
            </a:r>
            <a:r>
              <a:rPr lang="en-US" sz="1200" dirty="0" smtClean="0"/>
              <a:t>. </a:t>
            </a:r>
          </a:p>
          <a:p>
            <a:endParaRPr lang="en-US" sz="1200" dirty="0" smtClean="0"/>
          </a:p>
          <a:p>
            <a:r>
              <a:rPr lang="en-US" sz="1200" dirty="0" smtClean="0"/>
              <a:t>Effective marketing of FTS will help respondents achieve </a:t>
            </a:r>
            <a:r>
              <a:rPr lang="en-US" sz="1200" b="1" dirty="0" smtClean="0"/>
              <a:t>two of their top perceived benefits of serving WA food: good community relations, and supporting the local economy and community </a:t>
            </a:r>
            <a:r>
              <a:rPr lang="en-US" sz="1200" dirty="0" smtClean="0"/>
              <a:t>(indicated by 45 and 48 respectively out of 82 total respondents)(Q35). </a:t>
            </a:r>
          </a:p>
          <a:p>
            <a:endParaRPr lang="en-US" sz="1200" dirty="0" smtClean="0"/>
          </a:p>
          <a:p>
            <a:r>
              <a:rPr lang="en-US" sz="1200" dirty="0" smtClean="0"/>
              <a:t>Examples are fun and visual cafeteria displays and e-newsletters that have effectively marketed FTS in other states (</a:t>
            </a:r>
            <a:r>
              <a:rPr lang="en-US" sz="1200" dirty="0" err="1" smtClean="0"/>
              <a:t>Brockhouse</a:t>
            </a:r>
            <a:r>
              <a:rPr lang="en-US" sz="1200" dirty="0" smtClean="0"/>
              <a:t>, Izumi). </a:t>
            </a:r>
          </a:p>
          <a:p>
            <a:endParaRPr lang="en-US" sz="1200" dirty="0" smtClean="0"/>
          </a:p>
          <a:p>
            <a:r>
              <a:rPr lang="en-US" sz="1200" dirty="0" smtClean="0"/>
              <a:t>Future surveys should include questions that </a:t>
            </a:r>
            <a:r>
              <a:rPr lang="en-US" sz="1200" u="sng" dirty="0" smtClean="0"/>
              <a:t>address marketing to better create a marketing plan for Washington specifically.</a:t>
            </a:r>
          </a:p>
          <a:p>
            <a:endParaRPr lang="en-US" dirty="0"/>
          </a:p>
        </p:txBody>
      </p:sp>
      <p:sp>
        <p:nvSpPr>
          <p:cNvPr id="4" name="Slide Number Placeholder 3"/>
          <p:cNvSpPr>
            <a:spLocks noGrp="1"/>
          </p:cNvSpPr>
          <p:nvPr>
            <p:ph type="sldNum" sz="quarter" idx="10"/>
          </p:nvPr>
        </p:nvSpPr>
        <p:spPr/>
        <p:txBody>
          <a:bodyPr/>
          <a:lstStyle/>
          <a:p>
            <a:fld id="{55CD5047-735A-4FDA-AE94-A35DA0107ED3}" type="slidenum">
              <a:rPr lang="en-US" smtClean="0"/>
              <a:pPr/>
              <a:t>52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10 Whole F/V: Apples, oranges,</a:t>
            </a:r>
            <a:r>
              <a:rPr lang="en-US" baseline="0" dirty="0" smtClean="0"/>
              <a:t> broccoli, carrots, banana, cucumbers, potatoes, lettuce, pears, grapes</a:t>
            </a:r>
            <a:endParaRPr lang="en-US" dirty="0"/>
          </a:p>
        </p:txBody>
      </p:sp>
      <p:sp>
        <p:nvSpPr>
          <p:cNvPr id="4" name="Slide Number Placeholder 3"/>
          <p:cNvSpPr>
            <a:spLocks noGrp="1"/>
          </p:cNvSpPr>
          <p:nvPr>
            <p:ph type="sldNum" sz="quarter" idx="10"/>
          </p:nvPr>
        </p:nvSpPr>
        <p:spPr/>
        <p:txBody>
          <a:bodyPr/>
          <a:lstStyle/>
          <a:p>
            <a:fld id="{1819703A-713C-8044-A009-85F1DD3937E9}" type="slidenum">
              <a:rPr lang="en-US" smtClean="0"/>
              <a:t>10</a:t>
            </a:fld>
            <a:endParaRPr lang="en-US"/>
          </a:p>
        </p:txBody>
      </p:sp>
    </p:spTree>
    <p:extLst>
      <p:ext uri="{BB962C8B-B14F-4D97-AF65-F5344CB8AC3E}">
        <p14:creationId xmlns:p14="http://schemas.microsoft.com/office/powerpoint/2010/main" val="4078688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Recruit stakeholders to support FTS by promoting and marketing the program, and to advise FTS programs on those aspects which districts wish most to receive guidance. </a:t>
            </a:r>
            <a:r>
              <a:rPr lang="en-US" sz="1200" b="1" dirty="0" smtClean="0"/>
              <a:t>The</a:t>
            </a:r>
            <a:r>
              <a:rPr lang="en-US" sz="1200" dirty="0" smtClean="0"/>
              <a:t> </a:t>
            </a:r>
            <a:r>
              <a:rPr lang="en-US" sz="1200" b="1" dirty="0" smtClean="0"/>
              <a:t>top three aspects which respondents wish to receive guidance on are the availability of products, seasonal recipes and menus, and budgeting and cost management </a:t>
            </a:r>
            <a:r>
              <a:rPr lang="en-US" sz="1200" dirty="0" smtClean="0"/>
              <a:t>(Q38).</a:t>
            </a:r>
          </a:p>
          <a:p>
            <a:endParaRPr lang="en-US" sz="1200" dirty="0" smtClean="0"/>
          </a:p>
          <a:p>
            <a:r>
              <a:rPr lang="en-US" sz="1200" dirty="0" smtClean="0"/>
              <a:t>Other states have also used community-based advising to ensure the success of their program, and supporting the local community and economy is one of other states’ top perceived benefits of purchasing local </a:t>
            </a:r>
          </a:p>
          <a:p>
            <a:endParaRPr lang="en-US" sz="1200" smtClean="0"/>
          </a:p>
          <a:p>
            <a:r>
              <a:rPr lang="en-US" sz="1200" smtClean="0"/>
              <a:t>Examples </a:t>
            </a:r>
            <a:r>
              <a:rPr lang="en-US" sz="1200" dirty="0" smtClean="0"/>
              <a:t>of stakeholders to potentially include are universities (University of Washington, Washington State University), WA Partners in Action, Food Corps, Within Reach, The Washington Sustainable Food &amp; Farming Network, and others.</a:t>
            </a:r>
          </a:p>
          <a:p>
            <a:endParaRPr lang="en-US" dirty="0"/>
          </a:p>
        </p:txBody>
      </p:sp>
      <p:sp>
        <p:nvSpPr>
          <p:cNvPr id="4" name="Slide Number Placeholder 3"/>
          <p:cNvSpPr>
            <a:spLocks noGrp="1"/>
          </p:cNvSpPr>
          <p:nvPr>
            <p:ph type="sldNum" sz="quarter" idx="10"/>
          </p:nvPr>
        </p:nvSpPr>
        <p:spPr/>
        <p:txBody>
          <a:bodyPr/>
          <a:lstStyle/>
          <a:p>
            <a:fld id="{55CD5047-735A-4FDA-AE94-A35DA0107ED3}" type="slidenum">
              <a:rPr lang="en-US" smtClean="0"/>
              <a:pPr/>
              <a:t>53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A0C2F-FAA6-854B-BDC3-875A1B154BAD}" type="slidenum">
              <a:rPr lang="en-US" smtClean="0"/>
              <a:t>57</a:t>
            </a:fld>
            <a:endParaRPr lang="en-US"/>
          </a:p>
        </p:txBody>
      </p:sp>
    </p:spTree>
    <p:extLst>
      <p:ext uri="{BB962C8B-B14F-4D97-AF65-F5344CB8AC3E}">
        <p14:creationId xmlns:p14="http://schemas.microsoft.com/office/powerpoint/2010/main" val="392366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10 minimally processed f/v: shredded lettuce, broccoli,</a:t>
            </a:r>
            <a:r>
              <a:rPr lang="en-US" baseline="0" dirty="0" smtClean="0"/>
              <a:t> carrots, salad mix, sliced apples, corn, frozen peas, frozen strawberries, cauliflower, frozen blueberries</a:t>
            </a:r>
            <a:endParaRPr lang="en-US" dirty="0"/>
          </a:p>
        </p:txBody>
      </p:sp>
      <p:sp>
        <p:nvSpPr>
          <p:cNvPr id="4" name="Slide Number Placeholder 3"/>
          <p:cNvSpPr>
            <a:spLocks noGrp="1"/>
          </p:cNvSpPr>
          <p:nvPr>
            <p:ph type="sldNum" sz="quarter" idx="10"/>
          </p:nvPr>
        </p:nvSpPr>
        <p:spPr/>
        <p:txBody>
          <a:bodyPr/>
          <a:lstStyle/>
          <a:p>
            <a:fld id="{1819703A-713C-8044-A009-85F1DD3937E9}" type="slidenum">
              <a:rPr lang="en-US" smtClean="0"/>
              <a:t>11</a:t>
            </a:fld>
            <a:endParaRPr lang="en-US"/>
          </a:p>
        </p:txBody>
      </p:sp>
    </p:spTree>
    <p:extLst>
      <p:ext uri="{BB962C8B-B14F-4D97-AF65-F5344CB8AC3E}">
        <p14:creationId xmlns:p14="http://schemas.microsoft.com/office/powerpoint/2010/main" val="425488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they’re being</a:t>
            </a:r>
            <a:r>
              <a:rPr lang="en-US" baseline="0" dirty="0" smtClean="0"/>
              <a:t> abundantly grown locally, it will be easier and cheaper to buy them</a:t>
            </a:r>
            <a:endParaRPr lang="en-US" dirty="0"/>
          </a:p>
        </p:txBody>
      </p:sp>
      <p:sp>
        <p:nvSpPr>
          <p:cNvPr id="4" name="Slide Number Placeholder 3"/>
          <p:cNvSpPr>
            <a:spLocks noGrp="1"/>
          </p:cNvSpPr>
          <p:nvPr>
            <p:ph type="sldNum" sz="quarter" idx="10"/>
          </p:nvPr>
        </p:nvSpPr>
        <p:spPr/>
        <p:txBody>
          <a:bodyPr/>
          <a:lstStyle/>
          <a:p>
            <a:fld id="{1819703A-713C-8044-A009-85F1DD3937E9}" type="slidenum">
              <a:rPr lang="en-US" smtClean="0"/>
              <a:t>12</a:t>
            </a:fld>
            <a:endParaRPr lang="en-US"/>
          </a:p>
        </p:txBody>
      </p:sp>
    </p:spTree>
    <p:extLst>
      <p:ext uri="{BB962C8B-B14F-4D97-AF65-F5344CB8AC3E}">
        <p14:creationId xmlns:p14="http://schemas.microsoft.com/office/powerpoint/2010/main" val="4251099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last slide contrasts with the information from this slide…question</a:t>
            </a:r>
            <a:r>
              <a:rPr lang="en-US" baseline="0" dirty="0" smtClean="0"/>
              <a:t> asked whether schools have purchased the particular food item, and whether or not they would be willing to purchase these foods locally. Even though school directors wont PRIORITIZE purchasing local products, the are WILLING to purchase them. </a:t>
            </a:r>
            <a:endParaRPr lang="en-US" dirty="0"/>
          </a:p>
        </p:txBody>
      </p:sp>
      <p:sp>
        <p:nvSpPr>
          <p:cNvPr id="4" name="Slide Number Placeholder 3"/>
          <p:cNvSpPr>
            <a:spLocks noGrp="1"/>
          </p:cNvSpPr>
          <p:nvPr>
            <p:ph type="sldNum" sz="quarter" idx="10"/>
          </p:nvPr>
        </p:nvSpPr>
        <p:spPr/>
        <p:txBody>
          <a:bodyPr/>
          <a:lstStyle/>
          <a:p>
            <a:fld id="{1819703A-713C-8044-A009-85F1DD3937E9}" type="slidenum">
              <a:rPr lang="en-US" smtClean="0"/>
              <a:t>13</a:t>
            </a:fld>
            <a:endParaRPr lang="en-US"/>
          </a:p>
        </p:txBody>
      </p:sp>
    </p:spTree>
    <p:extLst>
      <p:ext uri="{BB962C8B-B14F-4D97-AF65-F5344CB8AC3E}">
        <p14:creationId xmlns:p14="http://schemas.microsoft.com/office/powerpoint/2010/main" val="151835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Reiteration</a:t>
            </a:r>
            <a:r>
              <a:rPr lang="en-US" baseline="0" dirty="0" smtClean="0"/>
              <a:t> of the last slide…schools are willing to purchase, but not prioritize. </a:t>
            </a:r>
            <a:endParaRPr lang="en-US" dirty="0"/>
          </a:p>
        </p:txBody>
      </p:sp>
      <p:sp>
        <p:nvSpPr>
          <p:cNvPr id="4" name="Slide Number Placeholder 3"/>
          <p:cNvSpPr>
            <a:spLocks noGrp="1"/>
          </p:cNvSpPr>
          <p:nvPr>
            <p:ph type="sldNum" sz="quarter" idx="10"/>
          </p:nvPr>
        </p:nvSpPr>
        <p:spPr/>
        <p:txBody>
          <a:bodyPr/>
          <a:lstStyle/>
          <a:p>
            <a:fld id="{1819703A-713C-8044-A009-85F1DD3937E9}" type="slidenum">
              <a:rPr lang="en-US" smtClean="0"/>
              <a:t>14</a:t>
            </a:fld>
            <a:endParaRPr lang="en-US"/>
          </a:p>
        </p:txBody>
      </p:sp>
    </p:spTree>
    <p:extLst>
      <p:ext uri="{BB962C8B-B14F-4D97-AF65-F5344CB8AC3E}">
        <p14:creationId xmlns:p14="http://schemas.microsoft.com/office/powerpoint/2010/main" val="2979520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 top foods the schools currently purchase….majority of schools would NOT prioritize</a:t>
            </a:r>
            <a:r>
              <a:rPr lang="en-US" baseline="0" dirty="0" smtClean="0"/>
              <a:t> purchasing them if they could get them locally</a:t>
            </a:r>
            <a:endParaRPr lang="en-US" dirty="0"/>
          </a:p>
        </p:txBody>
      </p:sp>
      <p:sp>
        <p:nvSpPr>
          <p:cNvPr id="4" name="Slide Number Placeholder 3"/>
          <p:cNvSpPr>
            <a:spLocks noGrp="1"/>
          </p:cNvSpPr>
          <p:nvPr>
            <p:ph type="sldNum" sz="quarter" idx="10"/>
          </p:nvPr>
        </p:nvSpPr>
        <p:spPr/>
        <p:txBody>
          <a:bodyPr/>
          <a:lstStyle/>
          <a:p>
            <a:fld id="{1819703A-713C-8044-A009-85F1DD3937E9}" type="slidenum">
              <a:rPr lang="en-US" smtClean="0"/>
              <a:t>15</a:t>
            </a:fld>
            <a:endParaRPr lang="en-US"/>
          </a:p>
        </p:txBody>
      </p:sp>
    </p:spTree>
    <p:extLst>
      <p:ext uri="{BB962C8B-B14F-4D97-AF65-F5344CB8AC3E}">
        <p14:creationId xmlns:p14="http://schemas.microsoft.com/office/powerpoint/2010/main" val="1788804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from Clipart</a:t>
            </a:r>
            <a:endParaRPr lang="en-US" dirty="0"/>
          </a:p>
        </p:txBody>
      </p:sp>
      <p:sp>
        <p:nvSpPr>
          <p:cNvPr id="4" name="Slide Number Placeholder 3"/>
          <p:cNvSpPr>
            <a:spLocks noGrp="1"/>
          </p:cNvSpPr>
          <p:nvPr>
            <p:ph type="sldNum" sz="quarter" idx="10"/>
          </p:nvPr>
        </p:nvSpPr>
        <p:spPr/>
        <p:txBody>
          <a:bodyPr/>
          <a:lstStyle/>
          <a:p>
            <a:fld id="{55CD5047-735A-4FDA-AE94-A35DA0107ED3}" type="slidenum">
              <a:rPr lang="en-US" smtClean="0"/>
              <a:t>28</a:t>
            </a:fld>
            <a:endParaRPr lang="en-US"/>
          </a:p>
        </p:txBody>
      </p:sp>
    </p:spTree>
    <p:extLst>
      <p:ext uri="{BB962C8B-B14F-4D97-AF65-F5344CB8AC3E}">
        <p14:creationId xmlns:p14="http://schemas.microsoft.com/office/powerpoint/2010/main" val="1106613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of literature from PubMed and Agricola to identify policies and practices that best support Farm-to-School initiatives</a:t>
            </a:r>
          </a:p>
          <a:p>
            <a:r>
              <a:rPr lang="en-US" dirty="0" smtClean="0"/>
              <a:t>Information from research papers, case studies and surveys reviewed to identify opportunities for action</a:t>
            </a:r>
          </a:p>
          <a:p>
            <a:r>
              <a:rPr lang="en-US" dirty="0" smtClean="0"/>
              <a:t>Recommendations and best practices based on research and comparison to other states to determine successful activities and policies implemented by others</a:t>
            </a:r>
          </a:p>
          <a:p>
            <a:endParaRPr lang="en-US" dirty="0"/>
          </a:p>
        </p:txBody>
      </p:sp>
      <p:sp>
        <p:nvSpPr>
          <p:cNvPr id="4" name="Slide Number Placeholder 3"/>
          <p:cNvSpPr>
            <a:spLocks noGrp="1"/>
          </p:cNvSpPr>
          <p:nvPr>
            <p:ph type="sldNum" sz="quarter" idx="10"/>
          </p:nvPr>
        </p:nvSpPr>
        <p:spPr/>
        <p:txBody>
          <a:bodyPr/>
          <a:lstStyle/>
          <a:p>
            <a:fld id="{55CD5047-735A-4FDA-AE94-A35DA0107ED3}"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5" cstate="print"/>
          <a:stretch>
            <a:fillRect/>
          </a:stretch>
        </p:blipFill>
        <p:spPr>
          <a:xfrm>
            <a:off x="7662119" y="2819400"/>
            <a:ext cx="1461333" cy="2293850"/>
          </a:xfrm>
          <a:prstGeom prst="rect">
            <a:avLst/>
          </a:prstGeom>
        </p:spPr>
      </p:pic>
      <p:pic>
        <p:nvPicPr>
          <p:cNvPr id="11" name="Picture 10"/>
          <p:cNvPicPr>
            <a:picLocks/>
          </p:cNvPicPr>
          <p:nvPr/>
        </p:nvPicPr>
        <p:blipFill>
          <a:blip r:embed="rId6" cstate="print"/>
          <a:stretch>
            <a:fillRect/>
          </a:stretch>
        </p:blipFill>
        <p:spPr>
          <a:xfrm>
            <a:off x="20548" y="5089818"/>
            <a:ext cx="9098280" cy="1737360"/>
          </a:xfrm>
          <a:prstGeom prst="rect">
            <a:avLst/>
          </a:prstGeom>
        </p:spPr>
      </p:pic>
      <p:sp>
        <p:nvSpPr>
          <p:cNvPr id="14" name="Rectangle 13"/>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52FDCD5D-9836-49D4-B76F-B18FFFB7E37F}" type="datetimeFigureOut">
              <a:rPr lang="en-US" smtClean="0"/>
              <a:t>3/12/2012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0045E10-0B1D-4FE8-8B8E-3FB732D6E7BE}" type="slidenum">
              <a:rPr lang="en-US" smtClean="0"/>
              <a:t>‹#›</a:t>
            </a:fld>
            <a:endParaRPr lang="en-US"/>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52FDCD5D-9836-49D4-B76F-B18FFFB7E37F}" type="datetimeFigureOut">
              <a:rPr lang="en-US" smtClean="0"/>
              <a:t>3/12/2012</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0045E10-0B1D-4FE8-8B8E-3FB732D6E7BE}" type="slidenum">
              <a:rPr lang="en-US" smtClean="0"/>
              <a:t>‹#›</a:t>
            </a:fld>
            <a:endParaRPr lang="en-US"/>
          </a:p>
        </p:txBody>
      </p:sp>
      <p:sp>
        <p:nvSpPr>
          <p:cNvPr id="6" name="Rectangle 5"/>
          <p:cNvSpPr/>
          <p:nvPr/>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2FDCD5D-9836-49D4-B76F-B18FFFB7E37F}" type="datetimeFigureOut">
              <a:rPr lang="en-US" smtClean="0"/>
              <a:t>3/12/2012</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0045E10-0B1D-4FE8-8B8E-3FB732D6E7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FDCD5D-9836-49D4-B76F-B18FFFB7E37F}" type="datetimeFigureOut">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45E10-0B1D-4FE8-8B8E-3FB732D6E7BE}" type="slidenum">
              <a:rPr lang="en-US" smtClean="0"/>
              <a:t>‹#›</a:t>
            </a:fld>
            <a:endParaRPr lang="en-US"/>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52FDCD5D-9836-49D4-B76F-B18FFFB7E37F}" type="datetimeFigureOut">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E0045E10-0B1D-4FE8-8B8E-3FB732D6E7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52FDCD5D-9836-49D4-B76F-B18FFFB7E37F}" type="datetimeFigureOut">
              <a:rPr lang="en-US" smtClean="0"/>
              <a:t>3/12/2012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45E10-0B1D-4FE8-8B8E-3FB732D6E7B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Click icon to add picture</a:t>
            </a:r>
            <a:endParaRPr/>
          </a:p>
        </p:txBody>
      </p:sp>
    </p:spTree>
    <p:extLst>
      <p:ext uri="{BB962C8B-B14F-4D97-AF65-F5344CB8AC3E}">
        <p14:creationId xmlns:p14="http://schemas.microsoft.com/office/powerpoint/2010/main" val="221971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E0045E10-0B1D-4FE8-8B8E-3FB732D6E7BE}" type="slidenum">
              <a:rPr lang="en-US" smtClean="0"/>
              <a:t>‹#›</a:t>
            </a:fld>
            <a:endParaRPr lang="en-US"/>
          </a:p>
        </p:txBody>
      </p:sp>
      <p:sp>
        <p:nvSpPr>
          <p:cNvPr id="7" name="Oval 6"/>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52FDCD5D-9836-49D4-B76F-B18FFFB7E37F}" type="datetimeFigureOut">
              <a:rPr lang="en-US" smtClean="0"/>
              <a:t>3/12/2012</a:t>
            </a:fld>
            <a:endParaRPr lang="en-US"/>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E0045E10-0B1D-4FE8-8B8E-3FB732D6E7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52FDCD5D-9836-49D4-B76F-B18FFFB7E37F}" type="datetimeFigureOut">
              <a:rPr lang="en-US" smtClean="0"/>
              <a:t>3/12/2012</a:t>
            </a:fld>
            <a:endParaRPr lang="en-US"/>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E0045E10-0B1D-4FE8-8B8E-3FB732D6E7BE}" type="slidenum">
              <a:rPr lang="en-US" smtClean="0"/>
              <a:t>‹#›</a:t>
            </a:fld>
            <a:endParaRPr lang="en-US"/>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FDCD5D-9836-49D4-B76F-B18FFFB7E37F}" type="datetimeFigureOut">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45E10-0B1D-4FE8-8B8E-3FB732D6E7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52FDCD5D-9836-49D4-B76F-B18FFFB7E37F}" type="datetimeFigureOut">
              <a:rPr lang="en-US" smtClean="0"/>
              <a:t>3/12/2012</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0045E10-0B1D-4FE8-8B8E-3FB732D6E7BE}" type="slidenum">
              <a:rPr lang="en-US" smtClean="0"/>
              <a:t>‹#›</a:t>
            </a:fld>
            <a:endParaRPr lang="en-US"/>
          </a:p>
        </p:txBody>
      </p:sp>
      <p:pic>
        <p:nvPicPr>
          <p:cNvPr id="6" name="Picture 5"/>
          <p:cNvPicPr>
            <a:picLocks noChangeAspect="1"/>
          </p:cNvPicPr>
          <p:nvPr/>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DCD5D-9836-49D4-B76F-B18FFFB7E37F}" type="datetimeFigureOut">
              <a:rPr lang="en-US" smtClean="0"/>
              <a:t>3/12/2012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45E10-0B1D-4FE8-8B8E-3FB732D6E7BE}" type="slidenum">
              <a:rPr lang="en-US" smtClean="0"/>
              <a:t>‹#›</a:t>
            </a:fld>
            <a:endParaRPr lang="en-US"/>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52FDCD5D-9836-49D4-B76F-B18FFFB7E37F}" type="datetimeFigureOut">
              <a:rPr lang="en-US" smtClean="0"/>
              <a:t>3/12/2012</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0045E10-0B1D-4FE8-8B8E-3FB732D6E7BE}" type="slidenum">
              <a:rPr lang="en-US" smtClean="0"/>
              <a:t>‹#›</a:t>
            </a:fld>
            <a:endParaRPr lang="en-US"/>
          </a:p>
        </p:txBody>
      </p:sp>
      <p:sp>
        <p:nvSpPr>
          <p:cNvPr id="7" name="Rectangle 6"/>
          <p:cNvSpPr/>
          <p:nvPr/>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2FDCD5D-9836-49D4-B76F-B18FFFB7E37F}" type="datetimeFigureOut">
              <a:rPr lang="en-US" smtClean="0"/>
              <a:t>3/12/2012</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0045E10-0B1D-4FE8-8B8E-3FB732D6E7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7"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DCD5D-9836-49D4-B76F-B18FFFB7E37F}" type="datetimeFigureOut">
              <a:rPr lang="en-US" smtClean="0"/>
              <a:t>3/12/2012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45E10-0B1D-4FE8-8B8E-3FB732D6E7BE}" type="slidenum">
              <a:rPr lang="en-US" smtClean="0"/>
              <a:t>‹#›</a:t>
            </a:fld>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package" Target="../embeddings/Microsoft_Word_Document1.docx"/></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25.emf"/><Relationship Id="rId5" Type="http://schemas.openxmlformats.org/officeDocument/2006/relationships/package" Target="../embeddings/Microsoft_Word_Document2.docx"/><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26.emf"/><Relationship Id="rId5" Type="http://schemas.openxmlformats.org/officeDocument/2006/relationships/package" Target="../embeddings/Microsoft_Word_Document3.docx"/><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28.emf"/><Relationship Id="rId4" Type="http://schemas.openxmlformats.org/officeDocument/2006/relationships/package" Target="../embeddings/Microsoft_Word_Document4.docx"/></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Layout" Target="../diagrams/layout2.xml"/><Relationship Id="rId7" Type="http://schemas.openxmlformats.org/officeDocument/2006/relationships/image" Target="../media/image36.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microsoft.com/office/2007/relationships/hdphoto" Target="../media/hdphoto3.wdp"/></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4"/>
          </p:nvPr>
        </p:nvSpPr>
        <p:spPr/>
        <p:txBody>
          <a:bodyPr>
            <a:normAutofit/>
          </a:bodyPr>
          <a:lstStyle/>
          <a:p>
            <a:r>
              <a:rPr lang="en-US" b="1" dirty="0" smtClean="0"/>
              <a:t>Public Health Nutrition 531</a:t>
            </a:r>
          </a:p>
          <a:p>
            <a:r>
              <a:rPr lang="en-US" b="1" dirty="0" smtClean="0"/>
              <a:t>University of Washington</a:t>
            </a:r>
          </a:p>
          <a:p>
            <a:r>
              <a:rPr lang="en-US" b="1" dirty="0" smtClean="0"/>
              <a:t>Winter 2012</a:t>
            </a:r>
            <a:endParaRPr lang="en-US" b="1" dirty="0"/>
          </a:p>
        </p:txBody>
      </p:sp>
      <p:sp>
        <p:nvSpPr>
          <p:cNvPr id="2" name="Title 1"/>
          <p:cNvSpPr>
            <a:spLocks noGrp="1"/>
          </p:cNvSpPr>
          <p:nvPr>
            <p:ph type="title"/>
          </p:nvPr>
        </p:nvSpPr>
        <p:spPr/>
        <p:txBody>
          <a:bodyPr>
            <a:normAutofit/>
          </a:bodyPr>
          <a:lstStyle/>
          <a:p>
            <a:pPr algn="l"/>
            <a:r>
              <a:rPr lang="en-US" sz="5400" b="1" dirty="0" smtClean="0">
                <a:latin typeface="+mj-lt"/>
              </a:rPr>
              <a:t>Farm-to-School </a:t>
            </a:r>
            <a:endParaRPr lang="en-US" sz="5400" b="1" dirty="0">
              <a:latin typeface="+mj-lt"/>
            </a:endParaRPr>
          </a:p>
        </p:txBody>
      </p:sp>
      <p:pic>
        <p:nvPicPr>
          <p:cNvPr id="5" name="Picture 4" descr="C:\Users\Jessica\AppData\Local\Microsoft\Windows\Temporary Internet Files\Content.IE5\FKHZF3R7\MP90040054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477" r="1"/>
          <a:stretch/>
        </p:blipFill>
        <p:spPr bwMode="auto">
          <a:xfrm>
            <a:off x="76200" y="76200"/>
            <a:ext cx="3395597" cy="274212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essica\AppData\Local\Microsoft\Windows\Temporary Internet Files\Content.IE5\B4E1JFKC\MP90043947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80"/>
          <a:stretch/>
        </p:blipFill>
        <p:spPr bwMode="auto">
          <a:xfrm>
            <a:off x="6488482" y="5142979"/>
            <a:ext cx="2584538" cy="161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493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03601865"/>
              </p:ext>
            </p:extLst>
          </p:nvPr>
        </p:nvGraphicFramePr>
        <p:xfrm>
          <a:off x="228600" y="228600"/>
          <a:ext cx="8702032" cy="64868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8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35845112"/>
              </p:ext>
            </p:extLst>
          </p:nvPr>
        </p:nvGraphicFramePr>
        <p:xfrm>
          <a:off x="304800" y="304800"/>
          <a:ext cx="8599051" cy="6366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4170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4330288"/>
          </a:xfrm>
          <a:noFill/>
        </p:spPr>
        <p:txBody>
          <a:bodyPr>
            <a:normAutofit lnSpcReduction="10000"/>
          </a:bodyPr>
          <a:lstStyle/>
          <a:p>
            <a:r>
              <a:rPr lang="en-US" b="1" dirty="0" smtClean="0"/>
              <a:t>4 of the top 10 fruits and veggies listed by school directors are also part of the top 10 commodity crops grown in Washington</a:t>
            </a:r>
          </a:p>
          <a:p>
            <a:pPr lvl="1"/>
            <a:r>
              <a:rPr lang="en-US" sz="2400" b="1" dirty="0" smtClean="0"/>
              <a:t>Apples</a:t>
            </a:r>
          </a:p>
          <a:p>
            <a:pPr lvl="1"/>
            <a:r>
              <a:rPr lang="en-US" sz="2400" b="1" dirty="0" smtClean="0"/>
              <a:t>Pears</a:t>
            </a:r>
          </a:p>
          <a:p>
            <a:pPr lvl="1"/>
            <a:r>
              <a:rPr lang="en-US" sz="2400" b="1" dirty="0" smtClean="0"/>
              <a:t>Potatoes</a:t>
            </a:r>
          </a:p>
          <a:p>
            <a:pPr lvl="1"/>
            <a:r>
              <a:rPr lang="en-US" sz="2400" b="1" dirty="0" smtClean="0"/>
              <a:t>Grapes</a:t>
            </a:r>
          </a:p>
          <a:p>
            <a:r>
              <a:rPr lang="en-US" b="1" dirty="0" smtClean="0"/>
              <a:t>Very conducive to being purchased locally</a:t>
            </a:r>
          </a:p>
          <a:p>
            <a:pPr lvl="1"/>
            <a:r>
              <a:rPr lang="en-US" sz="2400" b="1" dirty="0" smtClean="0"/>
              <a:t>Economical and logistical benefits </a:t>
            </a:r>
          </a:p>
        </p:txBody>
      </p:sp>
      <p:pic>
        <p:nvPicPr>
          <p:cNvPr id="6147" name="Picture 3" descr="C:\Users\Jessica\AppData\Local\Microsoft\Windows\Temporary Internet Files\Content.IE5\TSPCJHTX\MP900430470[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90600" y="4479792"/>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Jessica\AppData\Local\Microsoft\Windows\Temporary Internet Files\Content.IE5\B4E1JFKC\MP900049590[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000" b="93750" l="10000" r="90000"/>
                    </a14:imgEffect>
                  </a14:imgLayer>
                </a14:imgProps>
              </a:ext>
              <a:ext uri="{28A0092B-C50C-407E-A947-70E740481C1C}">
                <a14:useLocalDpi xmlns:a14="http://schemas.microsoft.com/office/drawing/2010/main" val="0"/>
              </a:ext>
            </a:extLst>
          </a:blip>
          <a:srcRect/>
          <a:stretch>
            <a:fillRect/>
          </a:stretch>
        </p:blipFill>
        <p:spPr bwMode="auto">
          <a:xfrm>
            <a:off x="6947248" y="5181600"/>
            <a:ext cx="2577752" cy="171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629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836789920"/>
              </p:ext>
            </p:extLst>
          </p:nvPr>
        </p:nvGraphicFramePr>
        <p:xfrm>
          <a:off x="457200" y="360363"/>
          <a:ext cx="8504237" cy="5888037"/>
        </p:xfrm>
        <a:graphic>
          <a:graphicData uri="http://schemas.openxmlformats.org/presentationml/2006/ole">
            <mc:AlternateContent xmlns:mc="http://schemas.openxmlformats.org/markup-compatibility/2006">
              <mc:Choice xmlns:v="urn:schemas-microsoft-com:vml" Requires="v">
                <p:oleObj spid="_x0000_s2099" name="Document" r:id="rId4" imgW="5635587" imgH="3898921" progId="Word.Document.12">
                  <p:embed/>
                </p:oleObj>
              </mc:Choice>
              <mc:Fallback>
                <p:oleObj name="Document" r:id="rId4" imgW="5635587" imgH="3898921" progId="Word.Document.12">
                  <p:embed/>
                  <p:pic>
                    <p:nvPicPr>
                      <p:cNvPr id="0" name=""/>
                      <p:cNvPicPr/>
                      <p:nvPr/>
                    </p:nvPicPr>
                    <p:blipFill>
                      <a:blip r:embed="rId5"/>
                      <a:stretch>
                        <a:fillRect/>
                      </a:stretch>
                    </p:blipFill>
                    <p:spPr>
                      <a:xfrm>
                        <a:off x="457200" y="360363"/>
                        <a:ext cx="8504237" cy="5888037"/>
                      </a:xfrm>
                      <a:prstGeom prst="rect">
                        <a:avLst/>
                      </a:prstGeom>
                    </p:spPr>
                  </p:pic>
                </p:oleObj>
              </mc:Fallback>
            </mc:AlternateContent>
          </a:graphicData>
        </a:graphic>
      </p:graphicFrame>
      <p:sp>
        <p:nvSpPr>
          <p:cNvPr id="3" name="TextBox 2"/>
          <p:cNvSpPr txBox="1"/>
          <p:nvPr/>
        </p:nvSpPr>
        <p:spPr>
          <a:xfrm>
            <a:off x="6499801" y="6229474"/>
            <a:ext cx="985831" cy="646331"/>
          </a:xfrm>
          <a:prstGeom prst="rect">
            <a:avLst/>
          </a:prstGeom>
          <a:noFill/>
        </p:spPr>
        <p:txBody>
          <a:bodyPr wrap="square" rtlCol="0">
            <a:spAutoFit/>
          </a:bodyPr>
          <a:lstStyle/>
          <a:p>
            <a:r>
              <a:rPr lang="en-US" b="1" dirty="0" smtClean="0"/>
              <a:t>N=82</a:t>
            </a:r>
            <a:r>
              <a:rPr lang="en-US" dirty="0" smtClean="0"/>
              <a:t>	</a:t>
            </a:r>
            <a:endParaRPr lang="en-US" dirty="0"/>
          </a:p>
        </p:txBody>
      </p:sp>
      <p:sp>
        <p:nvSpPr>
          <p:cNvPr id="4" name="Rectangle 3"/>
          <p:cNvSpPr/>
          <p:nvPr/>
        </p:nvSpPr>
        <p:spPr>
          <a:xfrm>
            <a:off x="525462" y="963168"/>
            <a:ext cx="6172200" cy="26801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0832" y="2084067"/>
            <a:ext cx="6112446" cy="25679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870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888822535"/>
              </p:ext>
            </p:extLst>
          </p:nvPr>
        </p:nvGraphicFramePr>
        <p:xfrm>
          <a:off x="1749425" y="173038"/>
          <a:ext cx="5029200" cy="6559550"/>
        </p:xfrm>
        <a:graphic>
          <a:graphicData uri="http://schemas.openxmlformats.org/presentationml/2006/ole">
            <mc:AlternateContent xmlns:mc="http://schemas.openxmlformats.org/markup-compatibility/2006">
              <mc:Choice xmlns:v="urn:schemas-microsoft-com:vml" Requires="v">
                <p:oleObj spid="_x0000_s3124" name="Document" r:id="rId5" imgW="5635587" imgH="7352271" progId="Word.Document.12">
                  <p:embed/>
                </p:oleObj>
              </mc:Choice>
              <mc:Fallback>
                <p:oleObj name="Document" r:id="rId5" imgW="5635587" imgH="7352271" progId="Word.Document.12">
                  <p:embed/>
                  <p:pic>
                    <p:nvPicPr>
                      <p:cNvPr id="0" name=""/>
                      <p:cNvPicPr/>
                      <p:nvPr/>
                    </p:nvPicPr>
                    <p:blipFill>
                      <a:blip r:embed="rId6"/>
                      <a:stretch>
                        <a:fillRect/>
                      </a:stretch>
                    </p:blipFill>
                    <p:spPr>
                      <a:xfrm>
                        <a:off x="1749425" y="173038"/>
                        <a:ext cx="5029200" cy="6559550"/>
                      </a:xfrm>
                      <a:prstGeom prst="rect">
                        <a:avLst/>
                      </a:prstGeom>
                    </p:spPr>
                  </p:pic>
                </p:oleObj>
              </mc:Fallback>
            </mc:AlternateContent>
          </a:graphicData>
        </a:graphic>
      </p:graphicFrame>
      <p:sp>
        <p:nvSpPr>
          <p:cNvPr id="3" name="TextBox 2"/>
          <p:cNvSpPr txBox="1"/>
          <p:nvPr/>
        </p:nvSpPr>
        <p:spPr>
          <a:xfrm>
            <a:off x="6006885" y="6229474"/>
            <a:ext cx="985831" cy="646331"/>
          </a:xfrm>
          <a:prstGeom prst="rect">
            <a:avLst/>
          </a:prstGeom>
          <a:noFill/>
        </p:spPr>
        <p:txBody>
          <a:bodyPr wrap="square" rtlCol="0">
            <a:spAutoFit/>
          </a:bodyPr>
          <a:lstStyle/>
          <a:p>
            <a:r>
              <a:rPr lang="en-US" b="1" dirty="0" smtClean="0"/>
              <a:t>N=82</a:t>
            </a:r>
            <a:r>
              <a:rPr lang="en-US" dirty="0" smtClean="0"/>
              <a:t>	</a:t>
            </a:r>
            <a:endParaRPr lang="en-US" dirty="0"/>
          </a:p>
        </p:txBody>
      </p:sp>
      <p:sp>
        <p:nvSpPr>
          <p:cNvPr id="4" name="Rectangle 3"/>
          <p:cNvSpPr/>
          <p:nvPr/>
        </p:nvSpPr>
        <p:spPr>
          <a:xfrm>
            <a:off x="1803400" y="1159933"/>
            <a:ext cx="4021667" cy="1693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11867" y="1651000"/>
            <a:ext cx="4021666" cy="1608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11867" y="3784600"/>
            <a:ext cx="4021666" cy="14393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03400" y="5105399"/>
            <a:ext cx="4030133" cy="1608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03400" y="6077073"/>
            <a:ext cx="4030133" cy="15439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058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987556143"/>
              </p:ext>
            </p:extLst>
          </p:nvPr>
        </p:nvGraphicFramePr>
        <p:xfrm>
          <a:off x="304800" y="685800"/>
          <a:ext cx="8367713" cy="5348287"/>
        </p:xfrm>
        <a:graphic>
          <a:graphicData uri="http://schemas.openxmlformats.org/presentationml/2006/ole">
            <mc:AlternateContent xmlns:mc="http://schemas.openxmlformats.org/markup-compatibility/2006">
              <mc:Choice xmlns:v="urn:schemas-microsoft-com:vml" Requires="v">
                <p:oleObj spid="_x0000_s1076" name="Document" r:id="rId5" imgW="8380711" imgH="5392906" progId="Word.Document.12">
                  <p:embed/>
                </p:oleObj>
              </mc:Choice>
              <mc:Fallback>
                <p:oleObj name="Document" r:id="rId5" imgW="8380711" imgH="5392906" progId="Word.Document.12">
                  <p:embed/>
                  <p:pic>
                    <p:nvPicPr>
                      <p:cNvPr id="0" name=""/>
                      <p:cNvPicPr/>
                      <p:nvPr/>
                    </p:nvPicPr>
                    <p:blipFill>
                      <a:blip r:embed="rId6"/>
                      <a:stretch>
                        <a:fillRect/>
                      </a:stretch>
                    </p:blipFill>
                    <p:spPr>
                      <a:xfrm>
                        <a:off x="304800" y="685800"/>
                        <a:ext cx="8367713" cy="5348287"/>
                      </a:xfrm>
                      <a:prstGeom prst="rect">
                        <a:avLst/>
                      </a:prstGeom>
                    </p:spPr>
                  </p:pic>
                </p:oleObj>
              </mc:Fallback>
            </mc:AlternateContent>
          </a:graphicData>
        </a:graphic>
      </p:graphicFrame>
      <p:sp>
        <p:nvSpPr>
          <p:cNvPr id="3" name="TextBox 2"/>
          <p:cNvSpPr txBox="1"/>
          <p:nvPr/>
        </p:nvSpPr>
        <p:spPr>
          <a:xfrm>
            <a:off x="7953484" y="6397467"/>
            <a:ext cx="1052667" cy="369332"/>
          </a:xfrm>
          <a:prstGeom prst="rect">
            <a:avLst/>
          </a:prstGeom>
          <a:noFill/>
        </p:spPr>
        <p:txBody>
          <a:bodyPr wrap="square" rtlCol="0">
            <a:spAutoFit/>
          </a:bodyPr>
          <a:lstStyle/>
          <a:p>
            <a:r>
              <a:rPr lang="en-US" b="1" dirty="0" smtClean="0"/>
              <a:t>N=82</a:t>
            </a:r>
            <a:endParaRPr lang="en-US" b="1" dirty="0"/>
          </a:p>
        </p:txBody>
      </p:sp>
    </p:spTree>
    <p:extLst>
      <p:ext uri="{BB962C8B-B14F-4D97-AF65-F5344CB8AC3E}">
        <p14:creationId xmlns:p14="http://schemas.microsoft.com/office/powerpoint/2010/main" val="1320387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sz="4400" dirty="0" smtClean="0"/>
              <a:t>Interconnecting the Data</a:t>
            </a:r>
            <a:r>
              <a:rPr lang="en-US" dirty="0" smtClean="0"/>
              <a:t>	</a:t>
            </a:r>
            <a:endParaRPr lang="en-US" dirty="0"/>
          </a:p>
        </p:txBody>
      </p:sp>
      <p:sp>
        <p:nvSpPr>
          <p:cNvPr id="3" name="Content Placeholder 2"/>
          <p:cNvSpPr>
            <a:spLocks noGrp="1"/>
          </p:cNvSpPr>
          <p:nvPr>
            <p:ph idx="1"/>
          </p:nvPr>
        </p:nvSpPr>
        <p:spPr>
          <a:xfrm>
            <a:off x="457200" y="1219200"/>
            <a:ext cx="8229600" cy="5205550"/>
          </a:xfrm>
        </p:spPr>
        <p:txBody>
          <a:bodyPr>
            <a:noAutofit/>
          </a:bodyPr>
          <a:lstStyle/>
          <a:p>
            <a:r>
              <a:rPr lang="en-US" sz="1900" dirty="0" smtClean="0"/>
              <a:t>The </a:t>
            </a:r>
            <a:r>
              <a:rPr lang="en-US" sz="1900" dirty="0"/>
              <a:t>majority of the top 10 whole and minimally processed fruits and vegetables – </a:t>
            </a:r>
            <a:r>
              <a:rPr lang="en-US" sz="1900" b="1" dirty="0"/>
              <a:t>blueberries, strawberries, lettuce, broccoli, carrots, salad mix, corn, cauliflower, apples, pears, grapes </a:t>
            </a:r>
            <a:r>
              <a:rPr lang="en-US" sz="1900" dirty="0"/>
              <a:t>– that were purchased by schools in the 2009-2010 school year were also the </a:t>
            </a:r>
            <a:r>
              <a:rPr lang="en-US" sz="1900" b="1" dirty="0"/>
              <a:t>top fruits and vegetables that schools would be willing to purchase from a local </a:t>
            </a:r>
            <a:r>
              <a:rPr lang="en-US" sz="1900" b="1" dirty="0" smtClean="0"/>
              <a:t>source</a:t>
            </a:r>
            <a:r>
              <a:rPr lang="en-US" sz="1900" dirty="0" smtClean="0"/>
              <a:t>.</a:t>
            </a:r>
          </a:p>
          <a:p>
            <a:r>
              <a:rPr lang="en-US" sz="1900" dirty="0" smtClean="0"/>
              <a:t>Lots of </a:t>
            </a:r>
            <a:r>
              <a:rPr lang="en-US" sz="1900" dirty="0"/>
              <a:t>overlap between what the schools are already buying and what they would be willing to purchase from a local source</a:t>
            </a:r>
            <a:r>
              <a:rPr lang="en-US" sz="1900" dirty="0" smtClean="0"/>
              <a:t>.</a:t>
            </a:r>
          </a:p>
          <a:p>
            <a:r>
              <a:rPr lang="en-US" sz="1900" dirty="0" smtClean="0"/>
              <a:t>Many other critical logistical factors that must be considered before purchasing locally</a:t>
            </a:r>
          </a:p>
          <a:p>
            <a:pPr lvl="1"/>
            <a:r>
              <a:rPr lang="en-US" sz="1900" dirty="0" smtClean="0"/>
              <a:t>Some schools already have these fruits &amp; veggies in their school garden</a:t>
            </a:r>
          </a:p>
          <a:p>
            <a:pPr lvl="1"/>
            <a:r>
              <a:rPr lang="en-US" sz="1900" dirty="0" smtClean="0"/>
              <a:t>Price and cost factor </a:t>
            </a:r>
          </a:p>
          <a:p>
            <a:pPr lvl="1"/>
            <a:r>
              <a:rPr lang="en-US" sz="1900" dirty="0" smtClean="0"/>
              <a:t>Processing required to serve the produce? </a:t>
            </a:r>
          </a:p>
          <a:p>
            <a:r>
              <a:rPr lang="en-US" sz="1900" b="1" dirty="0" smtClean="0"/>
              <a:t>Conclusion: many </a:t>
            </a:r>
            <a:r>
              <a:rPr lang="en-US" sz="1900" b="1" dirty="0"/>
              <a:t>of the school directors are willing to purchase Washington produce</a:t>
            </a:r>
            <a:r>
              <a:rPr lang="en-US" sz="1900" b="1" dirty="0" smtClean="0"/>
              <a:t>, but they are not prioritizing purchasing locally grown produce </a:t>
            </a:r>
          </a:p>
          <a:p>
            <a:pPr lvl="1"/>
            <a:r>
              <a:rPr lang="en-US" sz="1900" dirty="0" smtClean="0"/>
              <a:t>There </a:t>
            </a:r>
            <a:r>
              <a:rPr lang="en-US" sz="1900" dirty="0"/>
              <a:t>are many other factors (ex. price, preparation) that must be factored into their decision. </a:t>
            </a:r>
          </a:p>
        </p:txBody>
      </p:sp>
    </p:spTree>
    <p:extLst>
      <p:ext uri="{BB962C8B-B14F-4D97-AF65-F5344CB8AC3E}">
        <p14:creationId xmlns:p14="http://schemas.microsoft.com/office/powerpoint/2010/main" val="611917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229600" cy="4525963"/>
          </a:xfrm>
        </p:spPr>
        <p:txBody>
          <a:bodyPr anchor="t">
            <a:normAutofit/>
          </a:bodyPr>
          <a:lstStyle/>
          <a:p>
            <a:pPr marL="0" indent="0">
              <a:buNone/>
            </a:pPr>
            <a:r>
              <a:rPr lang="en-US" sz="5400" dirty="0">
                <a:effectLst/>
              </a:rPr>
              <a:t>Possibilities for expanding FTS actions </a:t>
            </a:r>
            <a:endParaRPr lang="en-US" sz="5400" dirty="0"/>
          </a:p>
        </p:txBody>
      </p:sp>
    </p:spTree>
    <p:extLst>
      <p:ext uri="{BB962C8B-B14F-4D97-AF65-F5344CB8AC3E}">
        <p14:creationId xmlns:p14="http://schemas.microsoft.com/office/powerpoint/2010/main" val="240274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3200" b="1" dirty="0" smtClean="0"/>
              <a:t>Question 17: </a:t>
            </a:r>
            <a:endParaRPr lang="en-US" sz="3200" b="1" dirty="0"/>
          </a:p>
        </p:txBody>
      </p:sp>
      <p:graphicFrame>
        <p:nvGraphicFramePr>
          <p:cNvPr id="4" name="Chart 3"/>
          <p:cNvGraphicFramePr/>
          <p:nvPr>
            <p:extLst>
              <p:ext uri="{D42A27DB-BD31-4B8C-83A1-F6EECF244321}">
                <p14:modId xmlns:p14="http://schemas.microsoft.com/office/powerpoint/2010/main" val="3473225874"/>
              </p:ext>
            </p:extLst>
          </p:nvPr>
        </p:nvGraphicFramePr>
        <p:xfrm>
          <a:off x="1143000" y="1219200"/>
          <a:ext cx="7086600" cy="503518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553200" y="5715000"/>
            <a:ext cx="990600" cy="369332"/>
          </a:xfrm>
          <a:prstGeom prst="rect">
            <a:avLst/>
          </a:prstGeom>
          <a:noFill/>
        </p:spPr>
        <p:txBody>
          <a:bodyPr wrap="square" rtlCol="0">
            <a:spAutoFit/>
          </a:bodyPr>
          <a:lstStyle/>
          <a:p>
            <a:r>
              <a:rPr lang="en-US" dirty="0" smtClean="0"/>
              <a:t>N=69</a:t>
            </a:r>
            <a:endParaRPr lang="en-US" dirty="0"/>
          </a:p>
        </p:txBody>
      </p:sp>
    </p:spTree>
    <p:extLst>
      <p:ext uri="{BB962C8B-B14F-4D97-AF65-F5344CB8AC3E}">
        <p14:creationId xmlns:p14="http://schemas.microsoft.com/office/powerpoint/2010/main" val="2255035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76200"/>
            <a:ext cx="8784020" cy="685800"/>
          </a:xfrm>
        </p:spPr>
        <p:txBody>
          <a:bodyPr>
            <a:noAutofit/>
          </a:bodyPr>
          <a:lstStyle/>
          <a:p>
            <a:r>
              <a:rPr lang="en-US" sz="3200" b="1" dirty="0" smtClean="0"/>
              <a:t>Question 23</a:t>
            </a:r>
            <a:r>
              <a:rPr lang="en-US" sz="2800" b="1" dirty="0" smtClean="0"/>
              <a:t>:</a:t>
            </a:r>
            <a:endParaRPr lang="en-US" sz="2800" b="1" dirty="0"/>
          </a:p>
        </p:txBody>
      </p:sp>
      <p:sp>
        <p:nvSpPr>
          <p:cNvPr id="3" name="Content Placeholder 2"/>
          <p:cNvSpPr>
            <a:spLocks noGrp="1"/>
          </p:cNvSpPr>
          <p:nvPr>
            <p:ph idx="1"/>
          </p:nvPr>
        </p:nvSpPr>
        <p:spPr>
          <a:xfrm>
            <a:off x="457200" y="1981200"/>
            <a:ext cx="8229600" cy="4525963"/>
          </a:xfrm>
        </p:spPr>
        <p:txBody>
          <a:bodyPr>
            <a:normAutofit/>
          </a:bodyPr>
          <a:lstStyle/>
          <a:p>
            <a:r>
              <a:rPr lang="en-US" dirty="0"/>
              <a:t>O</a:t>
            </a:r>
            <a:r>
              <a:rPr lang="en-US" dirty="0" smtClean="0"/>
              <a:t>nly </a:t>
            </a:r>
            <a:r>
              <a:rPr lang="en-US" dirty="0"/>
              <a:t>16 </a:t>
            </a:r>
            <a:r>
              <a:rPr lang="en-US" dirty="0" smtClean="0"/>
              <a:t>respondents answered with </a:t>
            </a:r>
            <a:r>
              <a:rPr lang="en-US" dirty="0"/>
              <a:t>a dollar amount, $0.00 to $45,000.00</a:t>
            </a:r>
            <a:r>
              <a:rPr lang="en-US" dirty="0" smtClean="0">
                <a:effectLst/>
              </a:rPr>
              <a:t> </a:t>
            </a:r>
            <a:endParaRPr lang="en-US" dirty="0" smtClean="0"/>
          </a:p>
          <a:p>
            <a:r>
              <a:rPr lang="en-US" dirty="0"/>
              <a:t>M</a:t>
            </a:r>
            <a:r>
              <a:rPr lang="en-US" dirty="0" smtClean="0"/>
              <a:t>any </a:t>
            </a:r>
            <a:r>
              <a:rPr lang="en-US" dirty="0"/>
              <a:t>did not </a:t>
            </a:r>
            <a:r>
              <a:rPr lang="en-US" dirty="0" smtClean="0"/>
              <a:t>respond, </a:t>
            </a:r>
            <a:r>
              <a:rPr lang="en-US" dirty="0"/>
              <a:t>others did not know what their district spend on farm produce. </a:t>
            </a:r>
            <a:endParaRPr lang="en-US" dirty="0" smtClean="0"/>
          </a:p>
          <a:p>
            <a:r>
              <a:rPr lang="en-US" dirty="0" smtClean="0"/>
              <a:t>The </a:t>
            </a:r>
            <a:r>
              <a:rPr lang="en-US" dirty="0"/>
              <a:t>average amount spent was $6,950.00, </a:t>
            </a:r>
            <a:r>
              <a:rPr lang="en-US" dirty="0" smtClean="0"/>
              <a:t>but… </a:t>
            </a:r>
            <a:endParaRPr lang="en-US" dirty="0"/>
          </a:p>
        </p:txBody>
      </p:sp>
      <p:sp>
        <p:nvSpPr>
          <p:cNvPr id="4" name="TextBox 3"/>
          <p:cNvSpPr txBox="1"/>
          <p:nvPr/>
        </p:nvSpPr>
        <p:spPr>
          <a:xfrm>
            <a:off x="533400" y="1143000"/>
            <a:ext cx="8077200" cy="523220"/>
          </a:xfrm>
          <a:prstGeom prst="rect">
            <a:avLst/>
          </a:prstGeom>
          <a:noFill/>
        </p:spPr>
        <p:txBody>
          <a:bodyPr wrap="square" rtlCol="0">
            <a:spAutoFit/>
          </a:bodyPr>
          <a:lstStyle/>
          <a:p>
            <a:r>
              <a:rPr lang="en-US" sz="2800" b="1" dirty="0"/>
              <a:t>How much did you spend on farm produce?</a:t>
            </a:r>
          </a:p>
        </p:txBody>
      </p:sp>
    </p:spTree>
    <p:extLst>
      <p:ext uri="{BB962C8B-B14F-4D97-AF65-F5344CB8AC3E}">
        <p14:creationId xmlns:p14="http://schemas.microsoft.com/office/powerpoint/2010/main" val="1623011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Outline &amp; Presenters</a:t>
            </a:r>
            <a:endParaRPr lang="en-US" dirty="0"/>
          </a:p>
        </p:txBody>
      </p:sp>
      <p:sp>
        <p:nvSpPr>
          <p:cNvPr id="5" name="Content Placeholder 4"/>
          <p:cNvSpPr>
            <a:spLocks noGrp="1"/>
          </p:cNvSpPr>
          <p:nvPr>
            <p:ph idx="1"/>
          </p:nvPr>
        </p:nvSpPr>
        <p:spPr>
          <a:xfrm>
            <a:off x="457200" y="1447800"/>
            <a:ext cx="7924800" cy="4525963"/>
          </a:xfrm>
          <a:noFill/>
        </p:spPr>
        <p:txBody>
          <a:bodyPr>
            <a:normAutofit/>
          </a:bodyPr>
          <a:lstStyle/>
          <a:p>
            <a:r>
              <a:rPr lang="en-US" sz="2800" u="sng" dirty="0" smtClean="0"/>
              <a:t>Introduction, Methods and Sample</a:t>
            </a:r>
            <a:r>
              <a:rPr lang="en-US" sz="2800" dirty="0" smtClean="0"/>
              <a:t> </a:t>
            </a:r>
          </a:p>
          <a:p>
            <a:pPr lvl="1"/>
            <a:r>
              <a:rPr lang="en-US" sz="2000" dirty="0" smtClean="0"/>
              <a:t>Diana Reid</a:t>
            </a:r>
            <a:endParaRPr lang="en-US" sz="2400" dirty="0"/>
          </a:p>
          <a:p>
            <a:r>
              <a:rPr lang="en-US" sz="2800" u="sng" dirty="0"/>
              <a:t>Survey </a:t>
            </a:r>
            <a:r>
              <a:rPr lang="en-US" sz="2800" u="sng" dirty="0" smtClean="0"/>
              <a:t>Results</a:t>
            </a:r>
            <a:r>
              <a:rPr lang="en-US" sz="2800" dirty="0"/>
              <a:t> </a:t>
            </a:r>
            <a:endParaRPr lang="en-US" sz="2800" dirty="0" smtClean="0"/>
          </a:p>
          <a:p>
            <a:pPr lvl="1"/>
            <a:r>
              <a:rPr lang="en-US" sz="2000" dirty="0"/>
              <a:t>Carrie </a:t>
            </a:r>
            <a:r>
              <a:rPr lang="en-US" sz="2000" dirty="0" smtClean="0"/>
              <a:t>Dennett, </a:t>
            </a:r>
            <a:r>
              <a:rPr lang="en-US" sz="2000" dirty="0" err="1"/>
              <a:t>Zhongyuan</a:t>
            </a:r>
            <a:r>
              <a:rPr lang="en-US" sz="2000" dirty="0"/>
              <a:t> </a:t>
            </a:r>
            <a:r>
              <a:rPr lang="en-US" sz="2000" dirty="0" smtClean="0"/>
              <a:t>Liu &amp; Melissa Edwards</a:t>
            </a:r>
          </a:p>
          <a:p>
            <a:r>
              <a:rPr lang="en-US" sz="2800" u="sng" dirty="0" smtClean="0"/>
              <a:t>State Comparisons</a:t>
            </a:r>
            <a:r>
              <a:rPr lang="en-US" sz="2800" dirty="0" smtClean="0"/>
              <a:t> </a:t>
            </a:r>
          </a:p>
          <a:p>
            <a:pPr lvl="1"/>
            <a:r>
              <a:rPr lang="en-US" sz="2000" dirty="0" smtClean="0"/>
              <a:t>Erin Enriquez</a:t>
            </a:r>
            <a:endParaRPr lang="en-US" sz="2000" dirty="0"/>
          </a:p>
          <a:p>
            <a:r>
              <a:rPr lang="en-US" sz="2800" u="sng" dirty="0" smtClean="0"/>
              <a:t>Best Evidence/Recommendations</a:t>
            </a:r>
            <a:r>
              <a:rPr lang="en-US" sz="2800" dirty="0" smtClean="0"/>
              <a:t> </a:t>
            </a:r>
          </a:p>
          <a:p>
            <a:pPr lvl="1"/>
            <a:r>
              <a:rPr lang="en-US" sz="2000" dirty="0" smtClean="0"/>
              <a:t>Allison Parker &amp; Elizabeth </a:t>
            </a:r>
            <a:r>
              <a:rPr lang="en-US" sz="2000" dirty="0" err="1" smtClean="0"/>
              <a:t>Aong</a:t>
            </a:r>
            <a:endParaRPr lang="en-US" sz="2000" dirty="0"/>
          </a:p>
          <a:p>
            <a:r>
              <a:rPr lang="en-US" sz="2800" u="sng" dirty="0" smtClean="0"/>
              <a:t>Conclusions</a:t>
            </a:r>
            <a:r>
              <a:rPr lang="en-US" sz="2800" dirty="0" smtClean="0"/>
              <a:t> </a:t>
            </a:r>
          </a:p>
          <a:p>
            <a:pPr lvl="1"/>
            <a:r>
              <a:rPr lang="en-US" sz="2000" dirty="0" smtClean="0"/>
              <a:t>Cole</a:t>
            </a:r>
            <a:r>
              <a:rPr lang="en-US" sz="2000" dirty="0"/>
              <a:t> Schindler</a:t>
            </a:r>
          </a:p>
          <a:p>
            <a:endParaRPr lang="en-US" sz="2800" dirty="0" smtClean="0"/>
          </a:p>
          <a:p>
            <a:endParaRPr lang="en-US" sz="2800" dirty="0"/>
          </a:p>
        </p:txBody>
      </p:sp>
    </p:spTree>
    <p:extLst>
      <p:ext uri="{BB962C8B-B14F-4D97-AF65-F5344CB8AC3E}">
        <p14:creationId xmlns:p14="http://schemas.microsoft.com/office/powerpoint/2010/main" val="743044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Question</a:t>
            </a:r>
            <a:r>
              <a:rPr lang="en-US" b="1" dirty="0" smtClean="0"/>
              <a:t> </a:t>
            </a:r>
            <a:r>
              <a:rPr lang="en-US" sz="3200" b="1" dirty="0" smtClean="0"/>
              <a:t>24</a:t>
            </a:r>
            <a:r>
              <a:rPr lang="en-US" b="1" dirty="0" smtClean="0"/>
              <a:t>:</a:t>
            </a:r>
            <a:r>
              <a:rPr lang="en-US" b="1" dirty="0" smtClean="0">
                <a:solidFill>
                  <a:schemeClr val="tx1"/>
                </a:solidFill>
              </a:rPr>
              <a:t>	</a:t>
            </a:r>
            <a:endParaRPr lang="en-US" b="1" dirty="0">
              <a:solidFill>
                <a:schemeClr val="tx1"/>
              </a:solidFill>
            </a:endParaRPr>
          </a:p>
        </p:txBody>
      </p:sp>
      <p:sp>
        <p:nvSpPr>
          <p:cNvPr id="3" name="Content Placeholder 2"/>
          <p:cNvSpPr>
            <a:spLocks noGrp="1"/>
          </p:cNvSpPr>
          <p:nvPr>
            <p:ph idx="1"/>
          </p:nvPr>
        </p:nvSpPr>
        <p:spPr>
          <a:xfrm>
            <a:off x="457200" y="2294459"/>
            <a:ext cx="8382000" cy="4525963"/>
          </a:xfrm>
        </p:spPr>
        <p:txBody>
          <a:bodyPr/>
          <a:lstStyle/>
          <a:p>
            <a:r>
              <a:rPr lang="en-US" dirty="0" smtClean="0"/>
              <a:t>All </a:t>
            </a:r>
            <a:r>
              <a:rPr lang="en-US" dirty="0"/>
              <a:t>22 of the </a:t>
            </a:r>
            <a:r>
              <a:rPr lang="en-US" dirty="0" smtClean="0"/>
              <a:t>respondents said </a:t>
            </a:r>
            <a:r>
              <a:rPr lang="en-US" dirty="0"/>
              <a:t>that they would purchase Washington grown products directly from farmers/producers again</a:t>
            </a:r>
            <a:r>
              <a:rPr lang="en-US" dirty="0" smtClean="0">
                <a:effectLst/>
              </a:rPr>
              <a:t> </a:t>
            </a:r>
          </a:p>
          <a:p>
            <a:r>
              <a:rPr lang="en-US" dirty="0" smtClean="0"/>
              <a:t>Lack of negative responses is promising</a:t>
            </a:r>
            <a:endParaRPr lang="en-US" dirty="0"/>
          </a:p>
        </p:txBody>
      </p:sp>
      <p:sp>
        <p:nvSpPr>
          <p:cNvPr id="4" name="TextBox 3"/>
          <p:cNvSpPr txBox="1"/>
          <p:nvPr/>
        </p:nvSpPr>
        <p:spPr>
          <a:xfrm>
            <a:off x="533400" y="1137885"/>
            <a:ext cx="8077200" cy="954107"/>
          </a:xfrm>
          <a:prstGeom prst="rect">
            <a:avLst/>
          </a:prstGeom>
          <a:noFill/>
        </p:spPr>
        <p:txBody>
          <a:bodyPr wrap="square" rtlCol="0">
            <a:spAutoFit/>
          </a:bodyPr>
          <a:lstStyle/>
          <a:p>
            <a:r>
              <a:rPr lang="en-US" sz="2800" b="1" dirty="0"/>
              <a:t>Would you purchase Washington grown products directly from </a:t>
            </a:r>
            <a:r>
              <a:rPr lang="en-US" sz="2800" b="1" dirty="0" smtClean="0"/>
              <a:t>farmers/producers again</a:t>
            </a:r>
            <a:r>
              <a:rPr lang="en-US" sz="2800" b="1" dirty="0"/>
              <a:t>?</a:t>
            </a:r>
          </a:p>
        </p:txBody>
      </p:sp>
    </p:spTree>
    <p:extLst>
      <p:ext uri="{BB962C8B-B14F-4D97-AF65-F5344CB8AC3E}">
        <p14:creationId xmlns:p14="http://schemas.microsoft.com/office/powerpoint/2010/main" val="2302608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4840" y="152400"/>
            <a:ext cx="8229600" cy="533400"/>
          </a:xfrm>
        </p:spPr>
        <p:txBody>
          <a:bodyPr>
            <a:noAutofit/>
          </a:bodyPr>
          <a:lstStyle/>
          <a:p>
            <a:r>
              <a:rPr lang="en-US" sz="3200" b="1" dirty="0" smtClean="0"/>
              <a:t>Question 30:</a:t>
            </a:r>
            <a:endParaRPr lang="en-US" sz="3200" b="1" dirty="0"/>
          </a:p>
        </p:txBody>
      </p:sp>
      <p:sp>
        <p:nvSpPr>
          <p:cNvPr id="3" name="Content Placeholder 2"/>
          <p:cNvSpPr>
            <a:spLocks noGrp="1"/>
          </p:cNvSpPr>
          <p:nvPr>
            <p:ph idx="1"/>
          </p:nvPr>
        </p:nvSpPr>
        <p:spPr>
          <a:xfrm>
            <a:off x="517219" y="2527995"/>
            <a:ext cx="4588181" cy="3864139"/>
          </a:xfrm>
        </p:spPr>
        <p:txBody>
          <a:bodyPr/>
          <a:lstStyle/>
          <a:p>
            <a:r>
              <a:rPr lang="en-US" dirty="0" smtClean="0"/>
              <a:t>49/63 were interested</a:t>
            </a:r>
          </a:p>
          <a:p>
            <a:r>
              <a:rPr lang="en-US" dirty="0" smtClean="0"/>
              <a:t>14/63 not interested</a:t>
            </a:r>
          </a:p>
          <a:p>
            <a:r>
              <a:rPr lang="en-US" dirty="0" smtClean="0"/>
              <a:t>Missing 19 </a:t>
            </a:r>
            <a:r>
              <a:rPr lang="en-US" dirty="0" smtClean="0"/>
              <a:t>respondents</a:t>
            </a:r>
            <a:endParaRPr lang="en-US" dirty="0" smtClean="0"/>
          </a:p>
          <a:p>
            <a:r>
              <a:rPr lang="en-US" dirty="0" smtClean="0"/>
              <a:t>General interest in working with farmers</a:t>
            </a:r>
            <a:endParaRPr lang="en-US" dirty="0"/>
          </a:p>
        </p:txBody>
      </p:sp>
      <p:sp>
        <p:nvSpPr>
          <p:cNvPr id="4" name="TextBox 3"/>
          <p:cNvSpPr txBox="1"/>
          <p:nvPr/>
        </p:nvSpPr>
        <p:spPr>
          <a:xfrm>
            <a:off x="424840" y="1066800"/>
            <a:ext cx="8414359" cy="1384995"/>
          </a:xfrm>
          <a:prstGeom prst="rect">
            <a:avLst/>
          </a:prstGeom>
          <a:noFill/>
        </p:spPr>
        <p:txBody>
          <a:bodyPr wrap="square" rtlCol="0">
            <a:spAutoFit/>
          </a:bodyPr>
          <a:lstStyle/>
          <a:p>
            <a:r>
              <a:rPr lang="en-US" sz="2800" b="1" dirty="0"/>
              <a:t>Are you interested in working with local farmers in the off season to plan ahead </a:t>
            </a:r>
            <a:r>
              <a:rPr lang="en-US" sz="2800" b="1" dirty="0" smtClean="0"/>
              <a:t>for the </a:t>
            </a:r>
            <a:r>
              <a:rPr lang="en-US" sz="2800" b="1" dirty="0"/>
              <a:t>farms to plant what you need?</a:t>
            </a:r>
          </a:p>
        </p:txBody>
      </p:sp>
      <p:pic>
        <p:nvPicPr>
          <p:cNvPr id="9222" name="Picture 6" descr="C:\Users\Jessica\AppData\Local\Microsoft\Windows\Temporary Internet Files\Content.IE5\2GZGYIQW\MP9002899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1" y="2667000"/>
            <a:ext cx="3505198" cy="232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31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5137" y="76200"/>
            <a:ext cx="7612063" cy="682532"/>
          </a:xfrm>
          <a:noFill/>
        </p:spPr>
        <p:txBody>
          <a:bodyPr>
            <a:normAutofit/>
          </a:bodyPr>
          <a:lstStyle/>
          <a:p>
            <a:r>
              <a:rPr lang="en-US" sz="3200" b="1" dirty="0" smtClean="0"/>
              <a:t>Question 38 :  </a:t>
            </a:r>
            <a:endParaRPr lang="en-US" sz="4000" dirty="0"/>
          </a:p>
        </p:txBody>
      </p:sp>
      <p:graphicFrame>
        <p:nvGraphicFramePr>
          <p:cNvPr id="5" name="Object 4"/>
          <p:cNvGraphicFramePr>
            <a:graphicFrameLocks noChangeAspect="1"/>
          </p:cNvGraphicFramePr>
          <p:nvPr>
            <p:extLst>
              <p:ext uri="{D42A27DB-BD31-4B8C-83A1-F6EECF244321}">
                <p14:modId xmlns:p14="http://schemas.microsoft.com/office/powerpoint/2010/main" val="2086340162"/>
              </p:ext>
            </p:extLst>
          </p:nvPr>
        </p:nvGraphicFramePr>
        <p:xfrm>
          <a:off x="94539" y="2017494"/>
          <a:ext cx="8907462" cy="1797050"/>
        </p:xfrm>
        <a:graphic>
          <a:graphicData uri="http://schemas.openxmlformats.org/presentationml/2006/ole">
            <mc:AlternateContent xmlns:mc="http://schemas.openxmlformats.org/markup-compatibility/2006">
              <mc:Choice xmlns:v="urn:schemas-microsoft-com:vml" Requires="v">
                <p:oleObj spid="_x0000_s4151" name="Document" r:id="rId4" imgW="6762416" imgH="1561656" progId="Word.Document.12">
                  <p:embed/>
                </p:oleObj>
              </mc:Choice>
              <mc:Fallback>
                <p:oleObj name="Document" r:id="rId4" imgW="6762416" imgH="1561656" progId="Word.Document.12">
                  <p:embed/>
                  <p:pic>
                    <p:nvPicPr>
                      <p:cNvPr id="0" name=""/>
                      <p:cNvPicPr/>
                      <p:nvPr/>
                    </p:nvPicPr>
                    <p:blipFill>
                      <a:blip r:embed="rId5"/>
                      <a:stretch>
                        <a:fillRect/>
                      </a:stretch>
                    </p:blipFill>
                    <p:spPr>
                      <a:xfrm>
                        <a:off x="94539" y="2017494"/>
                        <a:ext cx="8907462" cy="1797050"/>
                      </a:xfrm>
                      <a:prstGeom prst="rect">
                        <a:avLst/>
                      </a:prstGeom>
                    </p:spPr>
                  </p:pic>
                </p:oleObj>
              </mc:Fallback>
            </mc:AlternateContent>
          </a:graphicData>
        </a:graphic>
      </p:graphicFrame>
      <p:sp>
        <p:nvSpPr>
          <p:cNvPr id="6" name="TextBox 5"/>
          <p:cNvSpPr txBox="1"/>
          <p:nvPr/>
        </p:nvSpPr>
        <p:spPr>
          <a:xfrm>
            <a:off x="291704" y="3657600"/>
            <a:ext cx="7650829" cy="677108"/>
          </a:xfrm>
          <a:prstGeom prst="rect">
            <a:avLst/>
          </a:prstGeom>
          <a:noFill/>
        </p:spPr>
        <p:txBody>
          <a:bodyPr wrap="square" rtlCol="0">
            <a:spAutoFit/>
          </a:bodyPr>
          <a:lstStyle/>
          <a:p>
            <a:r>
              <a:rPr lang="en-US" sz="2000" dirty="0" smtClean="0"/>
              <a:t>Only interest was reported, no negative options</a:t>
            </a:r>
          </a:p>
          <a:p>
            <a:endParaRPr lang="en-US" dirty="0" smtClean="0"/>
          </a:p>
        </p:txBody>
      </p:sp>
      <p:sp>
        <p:nvSpPr>
          <p:cNvPr id="3" name="TextBox 2"/>
          <p:cNvSpPr txBox="1"/>
          <p:nvPr/>
        </p:nvSpPr>
        <p:spPr>
          <a:xfrm>
            <a:off x="460829" y="1081414"/>
            <a:ext cx="7508844" cy="523220"/>
          </a:xfrm>
          <a:prstGeom prst="rect">
            <a:avLst/>
          </a:prstGeom>
          <a:noFill/>
        </p:spPr>
        <p:txBody>
          <a:bodyPr wrap="square" rtlCol="0">
            <a:spAutoFit/>
          </a:bodyPr>
          <a:lstStyle/>
          <a:p>
            <a:r>
              <a:rPr lang="en-US" sz="2800" b="1" dirty="0" smtClean="0"/>
              <a:t>Indicate </a:t>
            </a:r>
            <a:r>
              <a:rPr lang="en-US" sz="2800" b="1" dirty="0"/>
              <a:t>interest in events or information</a:t>
            </a:r>
          </a:p>
        </p:txBody>
      </p:sp>
    </p:spTree>
    <p:extLst>
      <p:ext uri="{BB962C8B-B14F-4D97-AF65-F5344CB8AC3E}">
        <p14:creationId xmlns:p14="http://schemas.microsoft.com/office/powerpoint/2010/main" val="2914402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12063" cy="682532"/>
          </a:xfrm>
        </p:spPr>
        <p:txBody>
          <a:bodyPr>
            <a:normAutofit/>
          </a:bodyPr>
          <a:lstStyle/>
          <a:p>
            <a:r>
              <a:rPr lang="en-US" sz="3200" b="1" dirty="0" smtClean="0"/>
              <a:t>Question 39:</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9816876"/>
              </p:ext>
            </p:extLst>
          </p:nvPr>
        </p:nvGraphicFramePr>
        <p:xfrm>
          <a:off x="0" y="1448183"/>
          <a:ext cx="9131474" cy="533361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85800" y="986518"/>
            <a:ext cx="8077200" cy="461665"/>
          </a:xfrm>
          <a:prstGeom prst="rect">
            <a:avLst/>
          </a:prstGeom>
          <a:noFill/>
        </p:spPr>
        <p:txBody>
          <a:bodyPr wrap="square" rtlCol="0">
            <a:spAutoFit/>
          </a:bodyPr>
          <a:lstStyle/>
          <a:p>
            <a:r>
              <a:rPr lang="en-US" sz="2400" b="1" dirty="0" smtClean="0"/>
              <a:t>Interest in connecting school programs to food service</a:t>
            </a:r>
            <a:endParaRPr lang="en-US" sz="2400" b="1" dirty="0"/>
          </a:p>
        </p:txBody>
      </p:sp>
    </p:spTree>
    <p:extLst>
      <p:ext uri="{BB962C8B-B14F-4D97-AF65-F5344CB8AC3E}">
        <p14:creationId xmlns:p14="http://schemas.microsoft.com/office/powerpoint/2010/main" val="2657985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normAutofit/>
          </a:bodyPr>
          <a:lstStyle/>
          <a:p>
            <a:pPr marL="0" indent="0">
              <a:buNone/>
            </a:pPr>
            <a:r>
              <a:rPr lang="en-US" sz="6000" dirty="0">
                <a:effectLst/>
              </a:rPr>
              <a:t>Results for tests for association </a:t>
            </a:r>
            <a:endParaRPr lang="en-US" sz="6000" dirty="0"/>
          </a:p>
        </p:txBody>
      </p:sp>
    </p:spTree>
    <p:extLst>
      <p:ext uri="{BB962C8B-B14F-4D97-AF65-F5344CB8AC3E}">
        <p14:creationId xmlns:p14="http://schemas.microsoft.com/office/powerpoint/2010/main" val="4022183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Statistical Analysis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278289"/>
              </p:ext>
            </p:extLst>
          </p:nvPr>
        </p:nvGraphicFramePr>
        <p:xfrm>
          <a:off x="381000" y="1066800"/>
          <a:ext cx="8229598" cy="5482879"/>
        </p:xfrm>
        <a:graphic>
          <a:graphicData uri="http://schemas.openxmlformats.org/drawingml/2006/table">
            <a:tbl>
              <a:tblPr/>
              <a:tblGrid>
                <a:gridCol w="4528131"/>
                <a:gridCol w="1184469"/>
                <a:gridCol w="1332529"/>
                <a:gridCol w="1184469"/>
              </a:tblGrid>
              <a:tr h="830180">
                <a:tc rowSpan="3">
                  <a:txBody>
                    <a:bodyPr/>
                    <a:lstStyle/>
                    <a:p>
                      <a:pPr marL="0" marR="0" algn="l">
                        <a:lnSpc>
                          <a:spcPct val="115000"/>
                        </a:lnSpc>
                        <a:spcBef>
                          <a:spcPts val="0"/>
                        </a:spcBef>
                        <a:spcAft>
                          <a:spcPts val="0"/>
                        </a:spcAft>
                      </a:pPr>
                      <a:r>
                        <a:rPr lang="en-US" sz="1800" b="1" dirty="0">
                          <a:solidFill>
                            <a:srgbClr val="000000"/>
                          </a:solidFill>
                          <a:latin typeface="Calibri"/>
                          <a:ea typeface="Times New Roman"/>
                          <a:cs typeface="Calibri"/>
                        </a:rPr>
                        <a:t>Survey Question</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Calibri"/>
                        </a:rPr>
                        <a:t>% students on FRPL</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Calibri"/>
                        </a:rPr>
                        <a:t>% Students that are Caucasian</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400" b="1">
                          <a:solidFill>
                            <a:srgbClr val="000000"/>
                          </a:solidFill>
                          <a:latin typeface="Calibri"/>
                          <a:ea typeface="Times New Roman"/>
                          <a:cs typeface="Calibri"/>
                        </a:rPr>
                        <a:t>Total Enrollment Size</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r>
              <a:tr h="553453">
                <a:tc vMerge="1">
                  <a:txBody>
                    <a:bodyPr/>
                    <a:lstStyle/>
                    <a:p>
                      <a:pPr>
                        <a:lnSpc>
                          <a:spcPct val="115000"/>
                        </a:lnSpc>
                      </a:pP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Calibri"/>
                        </a:rPr>
                        <a:t>Under vs. Over 50%</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Calibri"/>
                        </a:rPr>
                        <a:t>Under vs. Over 50%</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Calibri"/>
                        </a:rPr>
                        <a:t>Under vs. Over 5000</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r>
              <a:tr h="140372">
                <a:tc vMerge="1">
                  <a:txBody>
                    <a:bodyPr/>
                    <a:lstStyle/>
                    <a:p>
                      <a:pPr>
                        <a:lnSpc>
                          <a:spcPct val="115000"/>
                        </a:lnSpc>
                      </a:pP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200" b="1" dirty="0" smtClean="0">
                          <a:latin typeface="Calibri"/>
                          <a:ea typeface="Calibri"/>
                          <a:cs typeface="Times New Roman"/>
                        </a:rPr>
                        <a:t>P-value</a:t>
                      </a:r>
                      <a:endParaRPr lang="en-US" sz="12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200" b="1" dirty="0" smtClean="0">
                          <a:latin typeface="Calibri"/>
                          <a:ea typeface="Calibri"/>
                          <a:cs typeface="Times New Roman"/>
                        </a:rPr>
                        <a:t>P-value</a:t>
                      </a:r>
                      <a:endParaRPr lang="en-US" sz="12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200" b="1" dirty="0" smtClean="0">
                          <a:latin typeface="Calibri"/>
                          <a:ea typeface="Calibri"/>
                          <a:cs typeface="Times New Roman"/>
                        </a:rPr>
                        <a:t>P-value</a:t>
                      </a:r>
                      <a:endParaRPr lang="en-US" sz="12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r>
              <a:tr h="276727">
                <a:tc>
                  <a:txBody>
                    <a:bodyPr/>
                    <a:lstStyle/>
                    <a:p>
                      <a:pPr marL="0" marR="0">
                        <a:lnSpc>
                          <a:spcPct val="115000"/>
                        </a:lnSpc>
                        <a:spcBef>
                          <a:spcPts val="0"/>
                        </a:spcBef>
                        <a:spcAft>
                          <a:spcPts val="0"/>
                        </a:spcAft>
                      </a:pPr>
                      <a:r>
                        <a:rPr lang="en-US" sz="1400" b="1" dirty="0">
                          <a:solidFill>
                            <a:srgbClr val="000000"/>
                          </a:solidFill>
                          <a:latin typeface="Calibri"/>
                          <a:ea typeface="Times New Roman"/>
                          <a:cs typeface="Calibri"/>
                        </a:rPr>
                        <a:t>Capacity to Process fresh fruits &amp; vegetables? (Q11)</a:t>
                      </a:r>
                      <a:endParaRPr lang="en-US" sz="12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600" b="1" dirty="0">
                          <a:solidFill>
                            <a:srgbClr val="FF0000"/>
                          </a:solidFill>
                          <a:latin typeface="Calibri"/>
                          <a:ea typeface="Times New Roman"/>
                          <a:cs typeface="Calibri"/>
                        </a:rPr>
                        <a:t>0.034</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latin typeface="Calibri"/>
                          <a:ea typeface="Times New Roman"/>
                          <a:cs typeface="Calibri"/>
                        </a:rPr>
                        <a:t>0.056</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0.072</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7">
                <a:tc>
                  <a:txBody>
                    <a:bodyPr/>
                    <a:lstStyle/>
                    <a:p>
                      <a:pPr marL="0" marR="0">
                        <a:lnSpc>
                          <a:spcPct val="115000"/>
                        </a:lnSpc>
                        <a:spcBef>
                          <a:spcPts val="0"/>
                        </a:spcBef>
                        <a:spcAft>
                          <a:spcPts val="0"/>
                        </a:spcAft>
                      </a:pPr>
                      <a:r>
                        <a:rPr lang="en-US" sz="1400" b="1" dirty="0">
                          <a:solidFill>
                            <a:srgbClr val="000000"/>
                          </a:solidFill>
                          <a:latin typeface="Calibri"/>
                          <a:ea typeface="Times New Roman"/>
                          <a:cs typeface="Calibri"/>
                        </a:rPr>
                        <a:t>Purchase WA food directly from farms? (Q21)</a:t>
                      </a:r>
                      <a:endParaRPr lang="en-US" sz="12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0.435</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0.621</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0.860</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27">
                <a:tc>
                  <a:txBody>
                    <a:bodyPr/>
                    <a:lstStyle/>
                    <a:p>
                      <a:pPr marL="0" marR="0">
                        <a:lnSpc>
                          <a:spcPct val="115000"/>
                        </a:lnSpc>
                        <a:spcBef>
                          <a:spcPts val="0"/>
                        </a:spcBef>
                        <a:spcAft>
                          <a:spcPts val="0"/>
                        </a:spcAft>
                      </a:pPr>
                      <a:r>
                        <a:rPr lang="en-US" sz="1400" b="1" dirty="0">
                          <a:solidFill>
                            <a:srgbClr val="000000"/>
                          </a:solidFill>
                          <a:latin typeface="Calibri"/>
                          <a:ea typeface="Times New Roman"/>
                          <a:cs typeface="Calibri"/>
                        </a:rPr>
                        <a:t>Barrier to serving WA grown foods, choose 3 (Q36)</a:t>
                      </a:r>
                      <a:endParaRPr lang="en-US" sz="12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400">
                          <a:solidFill>
                            <a:schemeClr val="tx1"/>
                          </a:solidFill>
                          <a:latin typeface="Calibri"/>
                          <a:ea typeface="Times New Roman"/>
                          <a:cs typeface="Calibri"/>
                        </a:rPr>
                        <a:t> </a:t>
                      </a:r>
                      <a:endParaRPr lang="en-US" sz="120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 </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 </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76727">
                <a:tc>
                  <a:txBody>
                    <a:bodyPr/>
                    <a:lstStyle/>
                    <a:p>
                      <a:pPr marL="0" marR="0">
                        <a:lnSpc>
                          <a:spcPct val="115000"/>
                        </a:lnSpc>
                        <a:spcBef>
                          <a:spcPts val="0"/>
                        </a:spcBef>
                        <a:spcAft>
                          <a:spcPts val="0"/>
                        </a:spcAft>
                      </a:pPr>
                      <a:r>
                        <a:rPr lang="en-US" sz="1400" i="1">
                          <a:solidFill>
                            <a:srgbClr val="000000"/>
                          </a:solidFill>
                          <a:latin typeface="Calibri"/>
                          <a:ea typeface="Times New Roman"/>
                          <a:cs typeface="Calibri"/>
                        </a:rPr>
                        <a:t>Budget constraints</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0.410</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0.134</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0.299</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6727">
                <a:tc>
                  <a:txBody>
                    <a:bodyPr/>
                    <a:lstStyle/>
                    <a:p>
                      <a:pPr marL="0" marR="0">
                        <a:lnSpc>
                          <a:spcPct val="115000"/>
                        </a:lnSpc>
                        <a:spcBef>
                          <a:spcPts val="0"/>
                        </a:spcBef>
                        <a:spcAft>
                          <a:spcPts val="0"/>
                        </a:spcAft>
                      </a:pPr>
                      <a:r>
                        <a:rPr lang="en-US" sz="1400" i="1">
                          <a:solidFill>
                            <a:srgbClr val="000000"/>
                          </a:solidFill>
                          <a:latin typeface="Calibri"/>
                          <a:ea typeface="Times New Roman"/>
                          <a:cs typeface="Calibri"/>
                        </a:rPr>
                        <a:t>Consistent availability of product</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0.436</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0.469</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0.503</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6727">
                <a:tc>
                  <a:txBody>
                    <a:bodyPr/>
                    <a:lstStyle/>
                    <a:p>
                      <a:pPr marL="0" marR="0">
                        <a:lnSpc>
                          <a:spcPct val="115000"/>
                        </a:lnSpc>
                        <a:spcBef>
                          <a:spcPts val="0"/>
                        </a:spcBef>
                        <a:spcAft>
                          <a:spcPts val="0"/>
                        </a:spcAft>
                      </a:pPr>
                      <a:r>
                        <a:rPr lang="en-US" sz="1400" i="1">
                          <a:solidFill>
                            <a:srgbClr val="000000"/>
                          </a:solidFill>
                          <a:latin typeface="Calibri"/>
                          <a:ea typeface="Times New Roman"/>
                          <a:cs typeface="Calibri"/>
                        </a:rPr>
                        <a:t>Consistent quality of product</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0.709</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0.303</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600" b="1" dirty="0">
                          <a:solidFill>
                            <a:srgbClr val="FF0000"/>
                          </a:solidFill>
                          <a:latin typeface="Calibri"/>
                          <a:ea typeface="Times New Roman"/>
                          <a:cs typeface="Calibri"/>
                        </a:rPr>
                        <a:t>0.044</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6727">
                <a:tc>
                  <a:txBody>
                    <a:bodyPr/>
                    <a:lstStyle/>
                    <a:p>
                      <a:pPr marL="0" marR="0">
                        <a:lnSpc>
                          <a:spcPct val="115000"/>
                        </a:lnSpc>
                        <a:spcBef>
                          <a:spcPts val="0"/>
                        </a:spcBef>
                        <a:spcAft>
                          <a:spcPts val="0"/>
                        </a:spcAft>
                      </a:pPr>
                      <a:r>
                        <a:rPr lang="en-US" sz="1400" i="1">
                          <a:solidFill>
                            <a:srgbClr val="000000"/>
                          </a:solidFill>
                          <a:latin typeface="Calibri"/>
                          <a:ea typeface="Times New Roman"/>
                          <a:cs typeface="Calibri"/>
                        </a:rPr>
                        <a:t>Distribution</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400">
                          <a:solidFill>
                            <a:schemeClr val="tx1"/>
                          </a:solidFill>
                          <a:latin typeface="Calibri"/>
                          <a:ea typeface="Times New Roman"/>
                          <a:cs typeface="Calibri"/>
                        </a:rPr>
                        <a:t>0.666</a:t>
                      </a:r>
                      <a:endParaRPr lang="en-US" sz="120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0.100</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0.143</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6727">
                <a:tc>
                  <a:txBody>
                    <a:bodyPr/>
                    <a:lstStyle/>
                    <a:p>
                      <a:pPr marL="0" marR="0">
                        <a:lnSpc>
                          <a:spcPct val="115000"/>
                        </a:lnSpc>
                        <a:spcBef>
                          <a:spcPts val="0"/>
                        </a:spcBef>
                        <a:spcAft>
                          <a:spcPts val="0"/>
                        </a:spcAft>
                      </a:pPr>
                      <a:r>
                        <a:rPr lang="en-US" sz="1400" i="1">
                          <a:solidFill>
                            <a:srgbClr val="000000"/>
                          </a:solidFill>
                          <a:latin typeface="Calibri"/>
                          <a:ea typeface="Times New Roman"/>
                          <a:cs typeface="Calibri"/>
                        </a:rPr>
                        <a:t>Finding growers in my region</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0.206</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0.390</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0.108</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6727">
                <a:tc>
                  <a:txBody>
                    <a:bodyPr/>
                    <a:lstStyle/>
                    <a:p>
                      <a:pPr marL="0" marR="0">
                        <a:lnSpc>
                          <a:spcPct val="115000"/>
                        </a:lnSpc>
                        <a:spcBef>
                          <a:spcPts val="0"/>
                        </a:spcBef>
                        <a:spcAft>
                          <a:spcPts val="0"/>
                        </a:spcAft>
                      </a:pPr>
                      <a:r>
                        <a:rPr lang="en-US" sz="1400" i="1">
                          <a:solidFill>
                            <a:srgbClr val="000000"/>
                          </a:solidFill>
                          <a:latin typeface="Calibri"/>
                          <a:ea typeface="Times New Roman"/>
                          <a:cs typeface="Calibri"/>
                        </a:rPr>
                        <a:t>Food safety and liability</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400">
                          <a:solidFill>
                            <a:schemeClr val="tx1"/>
                          </a:solidFill>
                          <a:latin typeface="Calibri"/>
                          <a:ea typeface="Times New Roman"/>
                          <a:cs typeface="Calibri"/>
                        </a:rPr>
                        <a:t>0.436</a:t>
                      </a:r>
                      <a:endParaRPr lang="en-US" sz="120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0.587</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0.253</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6727">
                <a:tc>
                  <a:txBody>
                    <a:bodyPr/>
                    <a:lstStyle/>
                    <a:p>
                      <a:pPr marL="0" marR="0">
                        <a:lnSpc>
                          <a:spcPct val="115000"/>
                        </a:lnSpc>
                        <a:spcBef>
                          <a:spcPts val="0"/>
                        </a:spcBef>
                        <a:spcAft>
                          <a:spcPts val="0"/>
                        </a:spcAft>
                      </a:pPr>
                      <a:r>
                        <a:rPr lang="en-US" sz="1400" i="1" dirty="0">
                          <a:solidFill>
                            <a:srgbClr val="000000"/>
                          </a:solidFill>
                          <a:latin typeface="Calibri"/>
                          <a:ea typeface="Times New Roman"/>
                          <a:cs typeface="Calibri"/>
                        </a:rPr>
                        <a:t>Farms' capacity to do minimal food processing</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0.603</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0.462</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0.171</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6727">
                <a:tc>
                  <a:txBody>
                    <a:bodyPr/>
                    <a:lstStyle/>
                    <a:p>
                      <a:pPr marL="0" marR="0">
                        <a:lnSpc>
                          <a:spcPct val="115000"/>
                        </a:lnSpc>
                        <a:spcBef>
                          <a:spcPts val="0"/>
                        </a:spcBef>
                        <a:spcAft>
                          <a:spcPts val="0"/>
                        </a:spcAft>
                      </a:pPr>
                      <a:r>
                        <a:rPr lang="en-US" sz="1400" i="1" dirty="0">
                          <a:solidFill>
                            <a:srgbClr val="000000"/>
                          </a:solidFill>
                          <a:latin typeface="Calibri"/>
                          <a:ea typeface="Times New Roman"/>
                          <a:cs typeface="Calibri"/>
                        </a:rPr>
                        <a:t>School district's capacity to do minimal food processing</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0.112</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600" b="1" dirty="0">
                          <a:solidFill>
                            <a:srgbClr val="FF0000"/>
                          </a:solidFill>
                          <a:latin typeface="Calibri"/>
                          <a:ea typeface="Times New Roman"/>
                          <a:cs typeface="Calibri"/>
                        </a:rPr>
                        <a:t>0.015</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0.467</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6727">
                <a:tc>
                  <a:txBody>
                    <a:bodyPr/>
                    <a:lstStyle/>
                    <a:p>
                      <a:pPr marL="0" marR="0">
                        <a:lnSpc>
                          <a:spcPct val="115000"/>
                        </a:lnSpc>
                        <a:spcBef>
                          <a:spcPts val="0"/>
                        </a:spcBef>
                        <a:spcAft>
                          <a:spcPts val="0"/>
                        </a:spcAft>
                      </a:pPr>
                      <a:r>
                        <a:rPr lang="en-US" sz="1400" i="1" dirty="0">
                          <a:solidFill>
                            <a:srgbClr val="000000"/>
                          </a:solidFill>
                          <a:latin typeface="Calibri"/>
                          <a:ea typeface="Times New Roman"/>
                          <a:cs typeface="Calibri"/>
                        </a:rPr>
                        <a:t>Seasonality constraints</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0.803</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0.672</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0.299</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6727">
                <a:tc>
                  <a:txBody>
                    <a:bodyPr/>
                    <a:lstStyle/>
                    <a:p>
                      <a:pPr marL="0" marR="0">
                        <a:lnSpc>
                          <a:spcPct val="115000"/>
                        </a:lnSpc>
                        <a:spcBef>
                          <a:spcPts val="0"/>
                        </a:spcBef>
                        <a:spcAft>
                          <a:spcPts val="0"/>
                        </a:spcAft>
                      </a:pPr>
                      <a:r>
                        <a:rPr lang="en-US" sz="1400" i="1">
                          <a:solidFill>
                            <a:srgbClr val="000000"/>
                          </a:solidFill>
                          <a:latin typeface="Calibri"/>
                          <a:ea typeface="Times New Roman"/>
                          <a:cs typeface="Calibri"/>
                        </a:rPr>
                        <a:t>Volume requirements too large</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0.549</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0.645</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600" b="1" dirty="0">
                          <a:solidFill>
                            <a:srgbClr val="FF0000"/>
                          </a:solidFill>
                          <a:latin typeface="Calibri"/>
                          <a:ea typeface="Times New Roman"/>
                          <a:cs typeface="Calibri"/>
                        </a:rPr>
                        <a:t>0.024</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6727">
                <a:tc>
                  <a:txBody>
                    <a:bodyPr/>
                    <a:lstStyle/>
                    <a:p>
                      <a:pPr marL="0" marR="0">
                        <a:lnSpc>
                          <a:spcPct val="115000"/>
                        </a:lnSpc>
                        <a:spcBef>
                          <a:spcPts val="0"/>
                        </a:spcBef>
                        <a:spcAft>
                          <a:spcPts val="0"/>
                        </a:spcAft>
                      </a:pPr>
                      <a:r>
                        <a:rPr lang="en-US" sz="1400" i="1" dirty="0">
                          <a:solidFill>
                            <a:srgbClr val="000000"/>
                          </a:solidFill>
                          <a:latin typeface="Calibri"/>
                          <a:ea typeface="Times New Roman"/>
                          <a:cs typeface="Calibri"/>
                        </a:rPr>
                        <a:t>Volume requirements too small</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0.234</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0.325</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latin typeface="Calibri"/>
                          <a:ea typeface="Times New Roman"/>
                          <a:cs typeface="Calibri"/>
                        </a:rPr>
                        <a:t>0.696</a:t>
                      </a:r>
                      <a:endParaRPr lang="en-US" sz="12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18590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Potential Associations</a:t>
            </a:r>
            <a:endParaRPr lang="en-US" sz="3600" dirty="0"/>
          </a:p>
        </p:txBody>
      </p:sp>
      <p:sp>
        <p:nvSpPr>
          <p:cNvPr id="3" name="Content Placeholder 2"/>
          <p:cNvSpPr>
            <a:spLocks noGrp="1"/>
          </p:cNvSpPr>
          <p:nvPr>
            <p:ph idx="1"/>
          </p:nvPr>
        </p:nvSpPr>
        <p:spPr>
          <a:xfrm>
            <a:off x="609600" y="1219200"/>
            <a:ext cx="7612064" cy="5105400"/>
          </a:xfrm>
          <a:noFill/>
        </p:spPr>
        <p:txBody>
          <a:bodyPr>
            <a:noAutofit/>
          </a:bodyPr>
          <a:lstStyle/>
          <a:p>
            <a:pPr lvl="0"/>
            <a:r>
              <a:rPr lang="en-US" sz="2400" dirty="0"/>
              <a:t>The likelihood of a district’s capacity to process fresh produce increases with % of students participating in FRPL </a:t>
            </a:r>
            <a:r>
              <a:rPr lang="en-US" sz="2400" dirty="0" smtClean="0"/>
              <a:t>programs</a:t>
            </a:r>
          </a:p>
          <a:p>
            <a:pPr lvl="0"/>
            <a:r>
              <a:rPr lang="en-US" sz="2400" dirty="0"/>
              <a:t>The likelihood of considering quality consistency to be a barrier to sourcing food locally increases with district size</a:t>
            </a:r>
          </a:p>
          <a:p>
            <a:pPr lvl="0"/>
            <a:r>
              <a:rPr lang="en-US" sz="2400" dirty="0"/>
              <a:t>The likelihood of considering large volume requirements to be a barrier to sourcing food locally increases with district size</a:t>
            </a:r>
          </a:p>
          <a:p>
            <a:pPr lvl="0"/>
            <a:r>
              <a:rPr lang="en-US" sz="2400" dirty="0" smtClean="0"/>
              <a:t>The </a:t>
            </a:r>
            <a:r>
              <a:rPr lang="en-US" sz="2400" dirty="0"/>
              <a:t>likelihood of a district’s capacity to process fresh produce decreases with increasing % Caucasian </a:t>
            </a:r>
            <a:r>
              <a:rPr lang="en-US" sz="2400" dirty="0" smtClean="0"/>
              <a:t>make-up</a:t>
            </a:r>
            <a:endParaRPr lang="en-US" sz="2400" dirty="0"/>
          </a:p>
          <a:p>
            <a:pPr lvl="0"/>
            <a:r>
              <a:rPr lang="en-US" sz="2400" dirty="0"/>
              <a:t>The likelihood of considering district’s capacity to do minimal food processing to be a barrier to sourcing food locally increases with % Caucasian </a:t>
            </a:r>
            <a:r>
              <a:rPr lang="en-US" sz="2400" dirty="0" smtClean="0"/>
              <a:t>demographic</a:t>
            </a:r>
            <a:endParaRPr lang="en-US" sz="2400" dirty="0"/>
          </a:p>
          <a:p>
            <a:endParaRPr lang="en-US" sz="2800" dirty="0"/>
          </a:p>
        </p:txBody>
      </p:sp>
    </p:spTree>
    <p:extLst>
      <p:ext uri="{BB962C8B-B14F-4D97-AF65-F5344CB8AC3E}">
        <p14:creationId xmlns:p14="http://schemas.microsoft.com/office/powerpoint/2010/main" val="4060967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09800"/>
            <a:ext cx="8229600" cy="4525963"/>
          </a:xfrm>
        </p:spPr>
        <p:txBody>
          <a:bodyPr>
            <a:normAutofit/>
          </a:bodyPr>
          <a:lstStyle/>
          <a:p>
            <a:pPr marL="0" indent="0">
              <a:buNone/>
            </a:pPr>
            <a:r>
              <a:rPr lang="en-US" sz="5400" dirty="0" smtClean="0">
                <a:effectLst/>
              </a:rPr>
              <a:t>Existing Efforts and Perceptions </a:t>
            </a:r>
            <a:r>
              <a:rPr lang="en-US" sz="5400" dirty="0">
                <a:effectLst/>
              </a:rPr>
              <a:t>about FTS</a:t>
            </a:r>
          </a:p>
          <a:p>
            <a:endParaRPr lang="en-US" sz="1800" dirty="0"/>
          </a:p>
        </p:txBody>
      </p:sp>
    </p:spTree>
    <p:extLst>
      <p:ext uri="{BB962C8B-B14F-4D97-AF65-F5344CB8AC3E}">
        <p14:creationId xmlns:p14="http://schemas.microsoft.com/office/powerpoint/2010/main" val="1479732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Existing Efforts &amp; Current </a:t>
            </a:r>
            <a:r>
              <a:rPr lang="en-US" sz="3600" dirty="0"/>
              <a:t>C</a:t>
            </a:r>
            <a:r>
              <a:rPr lang="en-US" sz="3600" dirty="0" smtClean="0"/>
              <a:t>apacity</a:t>
            </a:r>
            <a:endParaRPr lang="en-US" sz="3600" dirty="0"/>
          </a:p>
        </p:txBody>
      </p:sp>
      <p:sp>
        <p:nvSpPr>
          <p:cNvPr id="3" name="Content Placeholder 2"/>
          <p:cNvSpPr>
            <a:spLocks noGrp="1"/>
          </p:cNvSpPr>
          <p:nvPr>
            <p:ph idx="1"/>
          </p:nvPr>
        </p:nvSpPr>
        <p:spPr>
          <a:xfrm>
            <a:off x="457200" y="1277655"/>
            <a:ext cx="6172200" cy="5562600"/>
          </a:xfrm>
        </p:spPr>
        <p:txBody>
          <a:bodyPr>
            <a:normAutofit lnSpcReduction="10000"/>
          </a:bodyPr>
          <a:lstStyle/>
          <a:p>
            <a:r>
              <a:rPr lang="en-US" dirty="0"/>
              <a:t>M</a:t>
            </a:r>
            <a:r>
              <a:rPr lang="en-US" dirty="0" smtClean="0"/>
              <a:t>ajority of respondents:</a:t>
            </a:r>
          </a:p>
          <a:p>
            <a:pPr lvl="1"/>
            <a:r>
              <a:rPr lang="en-US" dirty="0"/>
              <a:t>S</a:t>
            </a:r>
            <a:r>
              <a:rPr lang="en-US" dirty="0" smtClean="0"/>
              <a:t>erve Washington-grown foods in school meals and/or purchase foods directly from Washington producers</a:t>
            </a:r>
          </a:p>
          <a:p>
            <a:r>
              <a:rPr lang="en-US" dirty="0" smtClean="0"/>
              <a:t>About half of the respondents: </a:t>
            </a:r>
          </a:p>
          <a:p>
            <a:pPr lvl="1"/>
            <a:r>
              <a:rPr lang="en-US" dirty="0"/>
              <a:t>H</a:t>
            </a:r>
            <a:r>
              <a:rPr lang="en-US" dirty="0" smtClean="0"/>
              <a:t>ighlight </a:t>
            </a:r>
            <a:r>
              <a:rPr lang="en-US" dirty="0"/>
              <a:t>such food when it is served, provide education about WA food and agriculture, participate in “Taste Washington Day,” take students to visit a farm or </a:t>
            </a:r>
            <a:r>
              <a:rPr lang="en-US" dirty="0" smtClean="0"/>
              <a:t>farmer’s </a:t>
            </a:r>
            <a:r>
              <a:rPr lang="en-US" dirty="0"/>
              <a:t>market, or plant a school garden</a:t>
            </a:r>
            <a:r>
              <a:rPr lang="en-US" dirty="0" smtClean="0"/>
              <a:t>.</a:t>
            </a:r>
          </a:p>
        </p:txBody>
      </p:sp>
      <p:pic>
        <p:nvPicPr>
          <p:cNvPr id="7171" name="Picture 3" descr="C:\Users\Jessica\AppData\Local\Microsoft\Windows\Temporary Internet Files\Content.IE5\FKHZF3R7\MP9004484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133600"/>
            <a:ext cx="2133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671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Existing Efforts &amp; Current Capacity</a:t>
            </a:r>
            <a:endParaRPr lang="en-US" sz="3600" dirty="0"/>
          </a:p>
        </p:txBody>
      </p:sp>
      <p:sp>
        <p:nvSpPr>
          <p:cNvPr id="3" name="Content Placeholder 2"/>
          <p:cNvSpPr>
            <a:spLocks noGrp="1"/>
          </p:cNvSpPr>
          <p:nvPr>
            <p:ph idx="1"/>
          </p:nvPr>
        </p:nvSpPr>
        <p:spPr>
          <a:xfrm>
            <a:off x="457200" y="1371600"/>
            <a:ext cx="5867400" cy="4525963"/>
          </a:xfrm>
        </p:spPr>
        <p:txBody>
          <a:bodyPr>
            <a:normAutofit lnSpcReduction="10000"/>
          </a:bodyPr>
          <a:lstStyle/>
          <a:p>
            <a:r>
              <a:rPr lang="en-US" dirty="0" smtClean="0"/>
              <a:t>Majority of respondents:</a:t>
            </a:r>
          </a:p>
          <a:p>
            <a:pPr lvl="1"/>
            <a:r>
              <a:rPr lang="en-US" dirty="0" smtClean="0"/>
              <a:t>Can and do operate a central kitchen with the capacity to process fresh fruits and vegetables</a:t>
            </a:r>
          </a:p>
          <a:p>
            <a:pPr lvl="1"/>
            <a:r>
              <a:rPr lang="en-US" dirty="0" smtClean="0"/>
              <a:t>Can work with whole produce on a regular or occasional basis</a:t>
            </a:r>
          </a:p>
          <a:p>
            <a:r>
              <a:rPr lang="en-US" dirty="0"/>
              <a:t>1/3 of respondents indicated a strong preference for minimal processing</a:t>
            </a:r>
          </a:p>
          <a:p>
            <a:endParaRPr lang="en-US" dirty="0"/>
          </a:p>
        </p:txBody>
      </p:sp>
      <p:pic>
        <p:nvPicPr>
          <p:cNvPr id="8206" name="Picture 14" descr="C:\Users\Jessica\AppData\Local\Microsoft\Windows\Temporary Internet Files\Content.IE5\TSPCJHTX\MP90043738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1" y="1676400"/>
            <a:ext cx="2696246"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70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a:noFill/>
        </p:spPr>
        <p:txBody>
          <a:bodyPr>
            <a:normAutofit/>
          </a:bodyPr>
          <a:lstStyle/>
          <a:p>
            <a:pPr algn="l"/>
            <a:r>
              <a:rPr lang="en-US" sz="5400" dirty="0" smtClean="0"/>
              <a:t>Methods</a:t>
            </a:r>
            <a:endParaRPr lang="en-US" sz="5400" dirty="0"/>
          </a:p>
        </p:txBody>
      </p:sp>
    </p:spTree>
    <p:extLst>
      <p:ext uri="{BB962C8B-B14F-4D97-AF65-F5344CB8AC3E}">
        <p14:creationId xmlns:p14="http://schemas.microsoft.com/office/powerpoint/2010/main" val="3200258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Current Policies</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Majority of respondents indicate that no specific food safety requirements are required of the vendors</a:t>
            </a:r>
          </a:p>
          <a:p>
            <a:pPr lvl="1"/>
            <a:r>
              <a:rPr lang="en-US" sz="3000" dirty="0" smtClean="0"/>
              <a:t>Of those </a:t>
            </a:r>
            <a:r>
              <a:rPr lang="en-US" sz="3000" dirty="0" smtClean="0"/>
              <a:t>respondents </a:t>
            </a:r>
            <a:r>
              <a:rPr lang="en-US" sz="3000" dirty="0" smtClean="0"/>
              <a:t>that had specific food safety requirements most were not sure exactly what they were, and only one </a:t>
            </a:r>
            <a:r>
              <a:rPr lang="en-US" sz="3000" dirty="0" smtClean="0"/>
              <a:t>mentioned </a:t>
            </a:r>
            <a:r>
              <a:rPr lang="en-US" sz="3000" dirty="0" smtClean="0"/>
              <a:t>GAP </a:t>
            </a:r>
          </a:p>
          <a:p>
            <a:r>
              <a:rPr lang="en-US" dirty="0"/>
              <a:t>~2/3 </a:t>
            </a:r>
            <a:r>
              <a:rPr lang="en-US" dirty="0" smtClean="0"/>
              <a:t>respondents </a:t>
            </a:r>
            <a:r>
              <a:rPr lang="en-US" dirty="0"/>
              <a:t>are able to purchase produce directly from a farmer on short notice</a:t>
            </a:r>
          </a:p>
          <a:p>
            <a:r>
              <a:rPr lang="en-US" dirty="0"/>
              <a:t>Overwhelming majority of respondents indicate that their district’s wellness policy does not affect food purchasing</a:t>
            </a:r>
          </a:p>
          <a:p>
            <a:endParaRPr lang="en-US" dirty="0"/>
          </a:p>
        </p:txBody>
      </p:sp>
    </p:spTree>
    <p:extLst>
      <p:ext uri="{BB962C8B-B14F-4D97-AF65-F5344CB8AC3E}">
        <p14:creationId xmlns:p14="http://schemas.microsoft.com/office/powerpoint/2010/main" val="95374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Greatest Barriers to Implementing FTS</a:t>
            </a:r>
            <a:endParaRPr lang="en-US" sz="3600" dirty="0"/>
          </a:p>
        </p:txBody>
      </p:sp>
      <p:sp>
        <p:nvSpPr>
          <p:cNvPr id="5" name="Content Placeholder 4"/>
          <p:cNvSpPr>
            <a:spLocks noGrp="1"/>
          </p:cNvSpPr>
          <p:nvPr>
            <p:ph idx="1"/>
          </p:nvPr>
        </p:nvSpPr>
        <p:spPr/>
        <p:txBody>
          <a:bodyPr>
            <a:normAutofit lnSpcReduction="10000"/>
          </a:bodyPr>
          <a:lstStyle/>
          <a:p>
            <a:r>
              <a:rPr lang="en-US" dirty="0" smtClean="0"/>
              <a:t>Top Concerns</a:t>
            </a:r>
          </a:p>
          <a:p>
            <a:pPr lvl="1"/>
            <a:r>
              <a:rPr lang="en-US" dirty="0" smtClean="0"/>
              <a:t>consistent </a:t>
            </a:r>
            <a:r>
              <a:rPr lang="en-US" dirty="0"/>
              <a:t>availability of the </a:t>
            </a:r>
            <a:r>
              <a:rPr lang="en-US" dirty="0" smtClean="0"/>
              <a:t>product </a:t>
            </a:r>
          </a:p>
          <a:p>
            <a:pPr lvl="1"/>
            <a:r>
              <a:rPr lang="en-US" dirty="0" smtClean="0"/>
              <a:t>seasonality constraints </a:t>
            </a:r>
          </a:p>
          <a:p>
            <a:pPr lvl="1"/>
            <a:r>
              <a:rPr lang="en-US" dirty="0" smtClean="0"/>
              <a:t>budget constraints</a:t>
            </a:r>
          </a:p>
          <a:p>
            <a:r>
              <a:rPr lang="en-US" dirty="0" smtClean="0"/>
              <a:t>Least Concerning </a:t>
            </a:r>
          </a:p>
          <a:p>
            <a:pPr lvl="1"/>
            <a:r>
              <a:rPr lang="en-US" dirty="0" smtClean="0"/>
              <a:t>volume </a:t>
            </a:r>
            <a:r>
              <a:rPr lang="en-US" dirty="0"/>
              <a:t>requirements for </a:t>
            </a:r>
            <a:r>
              <a:rPr lang="en-US" dirty="0" smtClean="0"/>
              <a:t>buying </a:t>
            </a:r>
            <a:r>
              <a:rPr lang="en-US" dirty="0"/>
              <a:t>too </a:t>
            </a:r>
            <a:r>
              <a:rPr lang="en-US" dirty="0" smtClean="0"/>
              <a:t>small</a:t>
            </a:r>
          </a:p>
          <a:p>
            <a:pPr lvl="1"/>
            <a:r>
              <a:rPr lang="en-US" dirty="0" smtClean="0"/>
              <a:t>volume requirements </a:t>
            </a:r>
            <a:r>
              <a:rPr lang="en-US" dirty="0"/>
              <a:t>too </a:t>
            </a:r>
            <a:r>
              <a:rPr lang="en-US" dirty="0" smtClean="0"/>
              <a:t>large </a:t>
            </a:r>
          </a:p>
          <a:p>
            <a:pPr lvl="1"/>
            <a:r>
              <a:rPr lang="en-US" dirty="0" smtClean="0"/>
              <a:t>the </a:t>
            </a:r>
            <a:r>
              <a:rPr lang="en-US" dirty="0"/>
              <a:t>school district’s ability to do minimal food </a:t>
            </a:r>
            <a:r>
              <a:rPr lang="en-US" dirty="0" smtClean="0"/>
              <a:t>processing</a:t>
            </a:r>
          </a:p>
          <a:p>
            <a:endParaRPr lang="en-US" dirty="0"/>
          </a:p>
        </p:txBody>
      </p:sp>
    </p:spTree>
    <p:extLst>
      <p:ext uri="{BB962C8B-B14F-4D97-AF65-F5344CB8AC3E}">
        <p14:creationId xmlns:p14="http://schemas.microsoft.com/office/powerpoint/2010/main" val="3065561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Recommended Policy Changes</a:t>
            </a:r>
            <a:endParaRPr lang="en-US" sz="3600" dirty="0"/>
          </a:p>
        </p:txBody>
      </p:sp>
      <p:sp>
        <p:nvSpPr>
          <p:cNvPr id="3" name="Content Placeholder 2"/>
          <p:cNvSpPr>
            <a:spLocks noGrp="1"/>
          </p:cNvSpPr>
          <p:nvPr>
            <p:ph idx="1"/>
          </p:nvPr>
        </p:nvSpPr>
        <p:spPr/>
        <p:txBody>
          <a:bodyPr/>
          <a:lstStyle/>
          <a:p>
            <a:r>
              <a:rPr lang="en-US" dirty="0" smtClean="0"/>
              <a:t>Requiring </a:t>
            </a:r>
            <a:r>
              <a:rPr lang="en-US" dirty="0"/>
              <a:t>state agencies to purchase local as long as pricing requirements are </a:t>
            </a:r>
            <a:r>
              <a:rPr lang="en-US" dirty="0" smtClean="0"/>
              <a:t>met</a:t>
            </a:r>
          </a:p>
          <a:p>
            <a:r>
              <a:rPr lang="en-US" dirty="0" smtClean="0"/>
              <a:t>Requiring </a:t>
            </a:r>
            <a:r>
              <a:rPr lang="en-US" dirty="0"/>
              <a:t>a 5% price preference above lowest bid for state grown </a:t>
            </a:r>
            <a:r>
              <a:rPr lang="en-US" dirty="0" smtClean="0"/>
              <a:t>products</a:t>
            </a:r>
          </a:p>
          <a:p>
            <a:r>
              <a:rPr lang="en-US" dirty="0" smtClean="0"/>
              <a:t>Development </a:t>
            </a:r>
            <a:r>
              <a:rPr lang="en-US" dirty="0"/>
              <a:t>of a state-wide food distribution program to procure local foods</a:t>
            </a:r>
          </a:p>
        </p:txBody>
      </p:sp>
    </p:spTree>
    <p:extLst>
      <p:ext uri="{BB962C8B-B14F-4D97-AF65-F5344CB8AC3E}">
        <p14:creationId xmlns:p14="http://schemas.microsoft.com/office/powerpoint/2010/main" val="69291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a:noFill/>
        </p:spPr>
        <p:txBody>
          <a:bodyPr>
            <a:normAutofit/>
          </a:bodyPr>
          <a:lstStyle/>
          <a:p>
            <a:pPr algn="l"/>
            <a:r>
              <a:rPr lang="en-US" sz="5400" dirty="0" smtClean="0"/>
              <a:t>State Comparisons</a:t>
            </a:r>
            <a:endParaRPr lang="en-US" sz="5400" dirty="0"/>
          </a:p>
        </p:txBody>
      </p:sp>
    </p:spTree>
    <p:extLst>
      <p:ext uri="{BB962C8B-B14F-4D97-AF65-F5344CB8AC3E}">
        <p14:creationId xmlns:p14="http://schemas.microsoft.com/office/powerpoint/2010/main" val="1141489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State-by-State Comparison of Perceived Barriers</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3691484505"/>
              </p:ext>
            </p:extLst>
          </p:nvPr>
        </p:nvGraphicFramePr>
        <p:xfrm>
          <a:off x="304800" y="1905000"/>
          <a:ext cx="8458198" cy="3048000"/>
        </p:xfrm>
        <a:graphic>
          <a:graphicData uri="http://schemas.openxmlformats.org/drawingml/2006/table">
            <a:tbl>
              <a:tblPr firstRow="1" firstCol="1" bandRow="1">
                <a:tableStyleId>{FABFCF23-3B69-468F-B69F-88F6DE6A72F2}</a:tableStyleId>
              </a:tblPr>
              <a:tblGrid>
                <a:gridCol w="2183346"/>
                <a:gridCol w="1568713"/>
                <a:gridCol w="1568713"/>
                <a:gridCol w="1568713"/>
                <a:gridCol w="1568713"/>
              </a:tblGrid>
              <a:tr h="330395">
                <a:tc>
                  <a:txBody>
                    <a:bodyPr/>
                    <a:lstStyle/>
                    <a:p>
                      <a:pPr marL="0" marR="0">
                        <a:spcBef>
                          <a:spcPts val="0"/>
                        </a:spcBef>
                        <a:spcAft>
                          <a:spcPts val="0"/>
                        </a:spcAft>
                      </a:pPr>
                      <a:r>
                        <a:rPr lang="en-US" sz="1600" dirty="0">
                          <a:effectLst/>
                        </a:rPr>
                        <a:t> </a:t>
                      </a:r>
                      <a:endParaRPr lang="en-US" sz="1600" dirty="0">
                        <a:solidFill>
                          <a:schemeClr val="tx1"/>
                        </a:solidFill>
                        <a:effectLst/>
                        <a:latin typeface="Cambria"/>
                        <a:ea typeface="MS Mincho"/>
                        <a:cs typeface="Times New Roman"/>
                      </a:endParaRPr>
                    </a:p>
                  </a:txBody>
                  <a:tcPr marL="60586" marR="60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rPr>
                        <a:t>Colorado </a:t>
                      </a:r>
                      <a:r>
                        <a:rPr lang="en-US" sz="2000" dirty="0" smtClean="0">
                          <a:effectLst/>
                        </a:rPr>
                        <a:t>    (</a:t>
                      </a:r>
                      <a:r>
                        <a:rPr lang="en-US" sz="2000" dirty="0">
                          <a:effectLst/>
                        </a:rPr>
                        <a:t>2011)</a:t>
                      </a:r>
                      <a:endParaRPr lang="en-US" sz="2000" dirty="0">
                        <a:solidFill>
                          <a:schemeClr val="tx1"/>
                        </a:solidFill>
                        <a:effectLst/>
                        <a:latin typeface="Cambria"/>
                        <a:ea typeface="MS Mincho"/>
                        <a:cs typeface="Times New Roman"/>
                      </a:endParaRPr>
                    </a:p>
                  </a:txBody>
                  <a:tcPr marL="60586" marR="60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rPr>
                        <a:t>Iowa </a:t>
                      </a:r>
                    </a:p>
                    <a:p>
                      <a:pPr marL="0" marR="0">
                        <a:spcBef>
                          <a:spcPts val="0"/>
                        </a:spcBef>
                        <a:spcAft>
                          <a:spcPts val="0"/>
                        </a:spcAft>
                      </a:pPr>
                      <a:r>
                        <a:rPr lang="en-US" sz="2000" dirty="0">
                          <a:effectLst/>
                        </a:rPr>
                        <a:t>(2008-09)</a:t>
                      </a:r>
                      <a:endParaRPr lang="en-US" sz="2000" dirty="0">
                        <a:solidFill>
                          <a:schemeClr val="tx1"/>
                        </a:solidFill>
                        <a:effectLst/>
                        <a:latin typeface="Cambria"/>
                        <a:ea typeface="MS Mincho"/>
                        <a:cs typeface="Times New Roman"/>
                      </a:endParaRPr>
                    </a:p>
                  </a:txBody>
                  <a:tcPr marL="60586" marR="60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rPr>
                        <a:t>Minnesota (2011)</a:t>
                      </a:r>
                      <a:endParaRPr lang="en-US" sz="2000" dirty="0">
                        <a:solidFill>
                          <a:schemeClr val="tx1"/>
                        </a:solidFill>
                        <a:effectLst/>
                        <a:latin typeface="Cambria"/>
                        <a:ea typeface="MS Mincho"/>
                        <a:cs typeface="Times New Roman"/>
                      </a:endParaRPr>
                    </a:p>
                  </a:txBody>
                  <a:tcPr marL="60586" marR="60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rPr>
                        <a:t>Missouri </a:t>
                      </a:r>
                      <a:r>
                        <a:rPr lang="en-US" sz="2000" dirty="0" smtClean="0">
                          <a:effectLst/>
                        </a:rPr>
                        <a:t>   (</a:t>
                      </a:r>
                      <a:r>
                        <a:rPr lang="en-US" sz="2000" dirty="0">
                          <a:effectLst/>
                        </a:rPr>
                        <a:t>2010)</a:t>
                      </a:r>
                      <a:endParaRPr lang="en-US" sz="2000" dirty="0">
                        <a:solidFill>
                          <a:schemeClr val="tx1"/>
                        </a:solidFill>
                        <a:effectLst/>
                        <a:latin typeface="Cambria"/>
                        <a:ea typeface="MS Mincho"/>
                        <a:cs typeface="Times New Roman"/>
                      </a:endParaRPr>
                    </a:p>
                  </a:txBody>
                  <a:tcPr marL="60586" marR="60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5605">
                <a:tc>
                  <a:txBody>
                    <a:bodyPr/>
                    <a:lstStyle/>
                    <a:p>
                      <a:pPr marL="0" marR="0">
                        <a:spcBef>
                          <a:spcPts val="0"/>
                        </a:spcBef>
                        <a:spcAft>
                          <a:spcPts val="0"/>
                        </a:spcAft>
                      </a:pPr>
                      <a:r>
                        <a:rPr lang="en-US" sz="1600" dirty="0">
                          <a:effectLst/>
                        </a:rPr>
                        <a:t>Top Concerns or Barriers to Purchasing Locally</a:t>
                      </a:r>
                      <a:endParaRPr lang="en-US" sz="1600" dirty="0">
                        <a:solidFill>
                          <a:schemeClr val="tx1"/>
                        </a:solidFill>
                        <a:effectLst/>
                        <a:latin typeface="Cambria"/>
                        <a:ea typeface="MS Mincho"/>
                        <a:cs typeface="Times New Roman"/>
                      </a:endParaRPr>
                    </a:p>
                  </a:txBody>
                  <a:tcPr marL="60586" marR="60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rPr>
                        <a:t>Costs, lack of facilities, transport &amp; storage, inadequate staffing, no central warehouse or kitchen.</a:t>
                      </a:r>
                      <a:endParaRPr lang="en-US" sz="1600" b="0" dirty="0">
                        <a:solidFill>
                          <a:schemeClr val="tx1"/>
                        </a:solidFill>
                        <a:effectLst/>
                        <a:latin typeface="Cambria"/>
                        <a:ea typeface="MS Mincho"/>
                        <a:cs typeface="Times New Roman"/>
                      </a:endParaRPr>
                    </a:p>
                  </a:txBody>
                  <a:tcPr marL="60586" marR="60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rPr>
                        <a:t>Product costs, adequacy, reliability, quality of supply, liability, safety concerns, logistical challenges </a:t>
                      </a:r>
                      <a:endParaRPr lang="en-US" sz="1600" b="0" dirty="0">
                        <a:solidFill>
                          <a:schemeClr val="tx1"/>
                        </a:solidFill>
                        <a:effectLst/>
                        <a:latin typeface="Cambria"/>
                        <a:ea typeface="MS Mincho"/>
                        <a:cs typeface="Times New Roman"/>
                      </a:endParaRPr>
                    </a:p>
                  </a:txBody>
                  <a:tcPr marL="60586" marR="60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rPr>
                        <a:t>Extra equipment &amp; prep time required, costs, difficulty sourcing farmers &amp; products, food safety, liability concerns, multiple orders &amp; invoices</a:t>
                      </a:r>
                      <a:endParaRPr lang="en-US" sz="1600" b="0" dirty="0">
                        <a:solidFill>
                          <a:schemeClr val="tx1"/>
                        </a:solidFill>
                        <a:effectLst/>
                        <a:latin typeface="Cambria"/>
                        <a:ea typeface="MS Mincho"/>
                        <a:cs typeface="Times New Roman"/>
                      </a:endParaRPr>
                    </a:p>
                  </a:txBody>
                  <a:tcPr marL="60586" marR="60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rPr>
                        <a:t>Inadequate supply in local area, cost, reliability, seasonality, delivery issues, quality/ consistency of products</a:t>
                      </a:r>
                      <a:endParaRPr lang="en-US" sz="1600" b="0" dirty="0">
                        <a:solidFill>
                          <a:schemeClr val="tx1"/>
                        </a:solidFill>
                        <a:effectLst/>
                        <a:latin typeface="Cambria"/>
                        <a:ea typeface="MS Mincho"/>
                        <a:cs typeface="Times New Roman"/>
                      </a:endParaRPr>
                    </a:p>
                  </a:txBody>
                  <a:tcPr marL="60586" marR="60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66754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State-by-State Comparison of Perceived Barriers</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4093829115"/>
              </p:ext>
            </p:extLst>
          </p:nvPr>
        </p:nvGraphicFramePr>
        <p:xfrm>
          <a:off x="304804" y="1981200"/>
          <a:ext cx="8534394" cy="3048000"/>
        </p:xfrm>
        <a:graphic>
          <a:graphicData uri="http://schemas.openxmlformats.org/drawingml/2006/table">
            <a:tbl>
              <a:tblPr firstRow="1" firstCol="1" bandRow="1">
                <a:tableStyleId>{FABFCF23-3B69-468F-B69F-88F6DE6A72F2}</a:tableStyleId>
              </a:tblPr>
              <a:tblGrid>
                <a:gridCol w="2203014"/>
                <a:gridCol w="1582845"/>
                <a:gridCol w="1582845"/>
                <a:gridCol w="1582845"/>
                <a:gridCol w="1582845"/>
              </a:tblGrid>
              <a:tr h="396474">
                <a:tc>
                  <a:txBody>
                    <a:bodyPr/>
                    <a:lstStyle/>
                    <a:p>
                      <a:pPr marL="0" marR="0">
                        <a:spcBef>
                          <a:spcPts val="0"/>
                        </a:spcBef>
                        <a:spcAft>
                          <a:spcPts val="0"/>
                        </a:spcAft>
                      </a:pPr>
                      <a:r>
                        <a:rPr lang="en-US" sz="1600" dirty="0">
                          <a:effectLst/>
                        </a:rPr>
                        <a:t> </a:t>
                      </a:r>
                      <a:endParaRPr lang="en-US" sz="1600" dirty="0">
                        <a:solidFill>
                          <a:schemeClr val="tx1"/>
                        </a:solidFill>
                        <a:effectLst/>
                        <a:latin typeface="Cambria"/>
                        <a:ea typeface="MS Mincho"/>
                        <a:cs typeface="Times New Roman"/>
                      </a:endParaRPr>
                    </a:p>
                  </a:txBody>
                  <a:tcPr marL="60586" marR="60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bg1"/>
                          </a:solidFill>
                          <a:effectLst/>
                        </a:rPr>
                        <a:t>New </a:t>
                      </a:r>
                      <a:r>
                        <a:rPr lang="en-US" sz="2000" dirty="0" smtClean="0">
                          <a:solidFill>
                            <a:schemeClr val="bg1"/>
                          </a:solidFill>
                          <a:effectLst/>
                        </a:rPr>
                        <a:t>Jersey    (2011)</a:t>
                      </a:r>
                      <a:endParaRPr lang="en-US" sz="2000" dirty="0">
                        <a:solidFill>
                          <a:schemeClr val="bg1"/>
                        </a:solidFill>
                        <a:effectLst/>
                        <a:latin typeface="Cambria"/>
                        <a:ea typeface="MS Mincho"/>
                        <a:cs typeface="Times New Roman"/>
                      </a:endParaRPr>
                    </a:p>
                  </a:txBody>
                  <a:tcPr marL="60586" marR="60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bg1"/>
                          </a:solidFill>
                          <a:effectLst/>
                        </a:rPr>
                        <a:t>Oklahoma (2008)</a:t>
                      </a:r>
                      <a:endParaRPr lang="en-US" sz="2000" dirty="0">
                        <a:solidFill>
                          <a:schemeClr val="bg1"/>
                        </a:solidFill>
                        <a:effectLst/>
                        <a:latin typeface="Cambria"/>
                        <a:ea typeface="MS Mincho"/>
                        <a:cs typeface="Times New Roman"/>
                      </a:endParaRPr>
                    </a:p>
                  </a:txBody>
                  <a:tcPr marL="60586" marR="60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bg1"/>
                          </a:solidFill>
                          <a:effectLst/>
                        </a:rPr>
                        <a:t>Pennsylvania (2008)</a:t>
                      </a:r>
                      <a:endParaRPr lang="en-US" sz="2000" dirty="0">
                        <a:solidFill>
                          <a:schemeClr val="bg1"/>
                        </a:solidFill>
                        <a:effectLst/>
                        <a:latin typeface="Cambria"/>
                        <a:ea typeface="MS Mincho"/>
                        <a:cs typeface="Times New Roman"/>
                      </a:endParaRPr>
                    </a:p>
                  </a:txBody>
                  <a:tcPr marL="60586" marR="60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bg1"/>
                          </a:solidFill>
                          <a:effectLst/>
                        </a:rPr>
                        <a:t>Vermont </a:t>
                      </a:r>
                      <a:endParaRPr lang="en-US" sz="2000" dirty="0">
                        <a:solidFill>
                          <a:schemeClr val="bg1"/>
                        </a:solidFill>
                        <a:effectLst/>
                        <a:latin typeface="Cambria"/>
                        <a:ea typeface="MS Mincho"/>
                        <a:cs typeface="Times New Roman"/>
                      </a:endParaRPr>
                    </a:p>
                  </a:txBody>
                  <a:tcPr marL="60586" marR="60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6726">
                <a:tc>
                  <a:txBody>
                    <a:bodyPr/>
                    <a:lstStyle/>
                    <a:p>
                      <a:pPr marL="0" marR="0">
                        <a:spcBef>
                          <a:spcPts val="0"/>
                        </a:spcBef>
                        <a:spcAft>
                          <a:spcPts val="0"/>
                        </a:spcAft>
                      </a:pPr>
                      <a:r>
                        <a:rPr lang="en-US" sz="1600">
                          <a:effectLst/>
                        </a:rPr>
                        <a:t>Top Concerns or Barriers to Purchasing Locally</a:t>
                      </a:r>
                      <a:endParaRPr lang="en-US" sz="1600">
                        <a:solidFill>
                          <a:schemeClr val="tx1"/>
                        </a:solidFill>
                        <a:effectLst/>
                        <a:latin typeface="Cambria"/>
                        <a:ea typeface="MS Mincho"/>
                        <a:cs typeface="Times New Roman"/>
                      </a:endParaRPr>
                    </a:p>
                  </a:txBody>
                  <a:tcPr marL="60586" marR="60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rPr>
                        <a:t>Liability/food safety concerns, costs, product quality concerns, difficulty finding local farms &amp; products</a:t>
                      </a:r>
                      <a:endParaRPr lang="en-US" sz="1600" b="0" dirty="0">
                        <a:solidFill>
                          <a:schemeClr val="tx1"/>
                        </a:solidFill>
                        <a:effectLst/>
                        <a:latin typeface="Cambria"/>
                        <a:ea typeface="MS Mincho"/>
                        <a:cs typeface="Times New Roman"/>
                      </a:endParaRPr>
                    </a:p>
                  </a:txBody>
                  <a:tcPr marL="60586" marR="60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rPr>
                        <a:t>Cost, delivery issues, seasonality, health concerns/food safety, product availability and freshness</a:t>
                      </a:r>
                      <a:endParaRPr lang="en-US" sz="1600" b="0" dirty="0">
                        <a:solidFill>
                          <a:schemeClr val="tx1"/>
                        </a:solidFill>
                        <a:effectLst/>
                        <a:latin typeface="Cambria"/>
                        <a:ea typeface="MS Mincho"/>
                        <a:cs typeface="Times New Roman"/>
                      </a:endParaRPr>
                    </a:p>
                  </a:txBody>
                  <a:tcPr marL="60586" marR="60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rPr>
                        <a:t>Seasonal availability, inadequate supply, inconsistent quality, HACCP compliance issues/liability</a:t>
                      </a:r>
                      <a:r>
                        <a:rPr lang="en-US" sz="1600" b="0" dirty="0" smtClean="0">
                          <a:solidFill>
                            <a:schemeClr val="tx1"/>
                          </a:solidFill>
                          <a:effectLst/>
                        </a:rPr>
                        <a:t>/</a:t>
                      </a:r>
                    </a:p>
                    <a:p>
                      <a:pPr marL="0" marR="0">
                        <a:spcBef>
                          <a:spcPts val="0"/>
                        </a:spcBef>
                        <a:spcAft>
                          <a:spcPts val="0"/>
                        </a:spcAft>
                      </a:pPr>
                      <a:r>
                        <a:rPr lang="en-US" sz="1600" b="0" dirty="0" smtClean="0">
                          <a:solidFill>
                            <a:schemeClr val="tx1"/>
                          </a:solidFill>
                          <a:effectLst/>
                        </a:rPr>
                        <a:t>safety</a:t>
                      </a:r>
                      <a:r>
                        <a:rPr lang="en-US" sz="1600" b="0" dirty="0">
                          <a:solidFill>
                            <a:schemeClr val="tx1"/>
                          </a:solidFill>
                          <a:effectLst/>
                        </a:rPr>
                        <a:t>, delivery issues. </a:t>
                      </a:r>
                      <a:endParaRPr lang="en-US" sz="1600" b="0" dirty="0">
                        <a:solidFill>
                          <a:schemeClr val="tx1"/>
                        </a:solidFill>
                        <a:effectLst/>
                        <a:latin typeface="Cambria"/>
                        <a:ea typeface="MS Mincho"/>
                        <a:cs typeface="Times New Roman"/>
                      </a:endParaRPr>
                    </a:p>
                  </a:txBody>
                  <a:tcPr marL="60586" marR="60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rPr>
                        <a:t>Limited supply, seasonality, costs, transportation costs, lack of knowledge of local farms, inadequate definition of what’s “local”</a:t>
                      </a:r>
                      <a:endParaRPr lang="en-US" sz="1600" b="0" dirty="0">
                        <a:solidFill>
                          <a:schemeClr val="tx1"/>
                        </a:solidFill>
                        <a:effectLst/>
                        <a:latin typeface="Cambria"/>
                        <a:ea typeface="MS Mincho"/>
                        <a:cs typeface="Times New Roman"/>
                      </a:endParaRPr>
                    </a:p>
                  </a:txBody>
                  <a:tcPr marL="60586" marR="60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34153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Perceived Barriers in Other States</a:t>
            </a:r>
            <a:endParaRPr lang="en-US" sz="3600" dirty="0"/>
          </a:p>
        </p:txBody>
      </p:sp>
      <p:sp>
        <p:nvSpPr>
          <p:cNvPr id="3" name="Content Placeholder 2"/>
          <p:cNvSpPr>
            <a:spLocks noGrp="1"/>
          </p:cNvSpPr>
          <p:nvPr>
            <p:ph idx="1"/>
          </p:nvPr>
        </p:nvSpPr>
        <p:spPr/>
        <p:txBody>
          <a:bodyPr/>
          <a:lstStyle/>
          <a:p>
            <a:r>
              <a:rPr lang="en-US" dirty="0"/>
              <a:t>C</a:t>
            </a:r>
            <a:r>
              <a:rPr lang="en-US" dirty="0" smtClean="0"/>
              <a:t>ost</a:t>
            </a:r>
          </a:p>
          <a:p>
            <a:r>
              <a:rPr lang="en-US" dirty="0"/>
              <a:t>E</a:t>
            </a:r>
            <a:r>
              <a:rPr lang="en-US" dirty="0" smtClean="0"/>
              <a:t>xtra </a:t>
            </a:r>
            <a:r>
              <a:rPr lang="en-US" dirty="0"/>
              <a:t>equipment and prep time </a:t>
            </a:r>
            <a:r>
              <a:rPr lang="en-US" dirty="0" smtClean="0"/>
              <a:t>requirements </a:t>
            </a:r>
          </a:p>
          <a:p>
            <a:r>
              <a:rPr lang="en-US" dirty="0"/>
              <a:t>I</a:t>
            </a:r>
            <a:r>
              <a:rPr lang="en-US" dirty="0" smtClean="0"/>
              <a:t>nadequate </a:t>
            </a:r>
            <a:r>
              <a:rPr lang="en-US" dirty="0"/>
              <a:t>supply in the local </a:t>
            </a:r>
            <a:r>
              <a:rPr lang="en-US" dirty="0" smtClean="0"/>
              <a:t>area </a:t>
            </a:r>
          </a:p>
          <a:p>
            <a:r>
              <a:rPr lang="en-US" dirty="0"/>
              <a:t>F</a:t>
            </a:r>
            <a:r>
              <a:rPr lang="en-US" dirty="0" smtClean="0"/>
              <a:t>ood safety</a:t>
            </a:r>
          </a:p>
          <a:p>
            <a:r>
              <a:rPr lang="en-US" dirty="0"/>
              <a:t>S</a:t>
            </a:r>
            <a:r>
              <a:rPr lang="en-US" dirty="0" smtClean="0"/>
              <a:t>easonal availability</a:t>
            </a:r>
          </a:p>
          <a:p>
            <a:r>
              <a:rPr lang="en-US" dirty="0"/>
              <a:t>T</a:t>
            </a:r>
            <a:r>
              <a:rPr lang="en-US" dirty="0" smtClean="0"/>
              <a:t>ransport </a:t>
            </a:r>
            <a:r>
              <a:rPr lang="en-US" dirty="0"/>
              <a:t>and storage</a:t>
            </a:r>
            <a:endParaRPr lang="en-US" dirty="0" smtClean="0"/>
          </a:p>
          <a:p>
            <a:pPr lvl="1"/>
            <a:endParaRPr lang="en-US" dirty="0"/>
          </a:p>
        </p:txBody>
      </p:sp>
    </p:spTree>
    <p:extLst>
      <p:ext uri="{BB962C8B-B14F-4D97-AF65-F5344CB8AC3E}">
        <p14:creationId xmlns:p14="http://schemas.microsoft.com/office/powerpoint/2010/main" val="117619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98463" cy="1019906"/>
          </a:xfrm>
        </p:spPr>
        <p:txBody>
          <a:bodyPr>
            <a:noAutofit/>
          </a:bodyPr>
          <a:lstStyle/>
          <a:p>
            <a:r>
              <a:rPr lang="en-US" sz="3200" dirty="0" smtClean="0"/>
              <a:t>Collaboration is Key for Other States’ Programs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0407218"/>
              </p:ext>
            </p:extLst>
          </p:nvPr>
        </p:nvGraphicFramePr>
        <p:xfrm>
          <a:off x="152400" y="990600"/>
          <a:ext cx="8915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23925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08192" cy="1019906"/>
          </a:xfrm>
        </p:spPr>
        <p:txBody>
          <a:bodyPr>
            <a:noAutofit/>
          </a:bodyPr>
          <a:lstStyle/>
          <a:p>
            <a:r>
              <a:rPr lang="en-US" sz="3200" dirty="0" smtClean="0"/>
              <a:t>Collaboration is Key for Other States’ Programs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4420005"/>
              </p:ext>
            </p:extLst>
          </p:nvPr>
        </p:nvGraphicFramePr>
        <p:xfrm>
          <a:off x="152400" y="914400"/>
          <a:ext cx="8839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5" name="Picture 3" descr="C:\Users\Jessica\AppData\Local\Microsoft\Windows\Temporary Internet Files\Content.IE5\FKHZF3R7\MP900177958[1].jpg"/>
          <p:cNvPicPr>
            <a:picLocks noChangeAspect="1" noChangeArrowheads="1"/>
          </p:cNvPicPr>
          <p:nvPr/>
        </p:nvPicPr>
        <p:blipFill rotWithShape="1">
          <a:blip r:embed="rId7">
            <a:extLst>
              <a:ext uri="{28A0092B-C50C-407E-A947-70E740481C1C}">
                <a14:useLocalDpi xmlns:a14="http://schemas.microsoft.com/office/drawing/2010/main" val="0"/>
              </a:ext>
            </a:extLst>
          </a:blip>
          <a:srcRect l="26718" t="13607" r="22511" b="20768"/>
          <a:stretch/>
        </p:blipFill>
        <p:spPr bwMode="auto">
          <a:xfrm>
            <a:off x="7128352" y="2057401"/>
            <a:ext cx="185698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C:\Users\Jessica\AppData\Local\Microsoft\Windows\Temporary Internet Files\Content.IE5\TSPCJHTX\MP900402394[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8867" b="33782"/>
          <a:stretch/>
        </p:blipFill>
        <p:spPr bwMode="auto">
          <a:xfrm>
            <a:off x="4834126" y="2057401"/>
            <a:ext cx="1861022" cy="1600199"/>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C:\Users\Jessica\AppData\Local\Microsoft\Windows\Temporary Internet Files\Content.IE5\FKHZF3R7\MP900289936[1].jpg"/>
          <p:cNvPicPr>
            <a:picLocks noChangeAspect="1" noChangeArrowheads="1"/>
          </p:cNvPicPr>
          <p:nvPr/>
        </p:nvPicPr>
        <p:blipFill rotWithShape="1">
          <a:blip r:embed="rId9">
            <a:extLst>
              <a:ext uri="{28A0092B-C50C-407E-A947-70E740481C1C}">
                <a14:useLocalDpi xmlns:a14="http://schemas.microsoft.com/office/drawing/2010/main" val="0"/>
              </a:ext>
            </a:extLst>
          </a:blip>
          <a:srcRect r="47917" b="34375"/>
          <a:stretch/>
        </p:blipFill>
        <p:spPr bwMode="auto">
          <a:xfrm>
            <a:off x="2514600" y="2057401"/>
            <a:ext cx="1905000" cy="160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6827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229600" cy="1143000"/>
          </a:xfrm>
        </p:spPr>
        <p:txBody>
          <a:bodyPr>
            <a:noAutofit/>
          </a:bodyPr>
          <a:lstStyle/>
          <a:p>
            <a:pPr algn="l"/>
            <a:r>
              <a:rPr lang="en-US" sz="5400" dirty="0" smtClean="0"/>
              <a:t/>
            </a:r>
            <a:br>
              <a:rPr lang="en-US" sz="5400" dirty="0" smtClean="0"/>
            </a:br>
            <a:r>
              <a:rPr lang="en-US" sz="5400" dirty="0" smtClean="0"/>
              <a:t>Best Practices &amp;</a:t>
            </a:r>
            <a:br>
              <a:rPr lang="en-US" sz="5400" dirty="0" smtClean="0"/>
            </a:br>
            <a:r>
              <a:rPr lang="en-US" sz="5400" dirty="0" smtClean="0"/>
              <a:t>Recommendations</a:t>
            </a:r>
            <a:endParaRPr lang="en-US" sz="5400" dirty="0"/>
          </a:p>
        </p:txBody>
      </p:sp>
    </p:spTree>
    <p:extLst>
      <p:ext uri="{BB962C8B-B14F-4D97-AF65-F5344CB8AC3E}">
        <p14:creationId xmlns:p14="http://schemas.microsoft.com/office/powerpoint/2010/main" val="108872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685800"/>
          </a:xfrm>
        </p:spPr>
        <p:txBody>
          <a:bodyPr>
            <a:noAutofit/>
          </a:bodyPr>
          <a:lstStyle/>
          <a:p>
            <a:r>
              <a:rPr lang="en-US" sz="4000" dirty="0" smtClean="0"/>
              <a:t>Methods</a:t>
            </a:r>
            <a:endParaRPr lang="en-US" sz="3600" dirty="0"/>
          </a:p>
        </p:txBody>
      </p:sp>
      <p:sp>
        <p:nvSpPr>
          <p:cNvPr id="5" name="Content Placeholder 4"/>
          <p:cNvSpPr>
            <a:spLocks noGrp="1"/>
          </p:cNvSpPr>
          <p:nvPr>
            <p:ph idx="1"/>
          </p:nvPr>
        </p:nvSpPr>
        <p:spPr>
          <a:xfrm>
            <a:off x="457200" y="1066800"/>
            <a:ext cx="8229600" cy="5105400"/>
          </a:xfrm>
        </p:spPr>
        <p:txBody>
          <a:bodyPr>
            <a:normAutofit fontScale="70000" lnSpcReduction="20000"/>
          </a:bodyPr>
          <a:lstStyle/>
          <a:p>
            <a:pPr marL="0" indent="0">
              <a:buNone/>
            </a:pPr>
            <a:r>
              <a:rPr lang="en-US" b="1" dirty="0" smtClean="0"/>
              <a:t>The survey</a:t>
            </a:r>
          </a:p>
          <a:p>
            <a:r>
              <a:rPr lang="en-US" sz="2900" dirty="0" smtClean="0"/>
              <a:t>Developed by WSDA staff along with WA State OSPI Child Nutrition Program and Oregon Dept. of Agriculture Farm to School Program </a:t>
            </a:r>
          </a:p>
          <a:p>
            <a:r>
              <a:rPr lang="en-US" sz="2900" dirty="0" smtClean="0"/>
              <a:t>Sent to 295 school districts</a:t>
            </a:r>
          </a:p>
          <a:p>
            <a:r>
              <a:rPr lang="en-US" sz="2900" dirty="0" smtClean="0"/>
              <a:t>39 survey questions covering topics ranging from current practices and capacity to barriers and need for technical assistance</a:t>
            </a:r>
            <a:r>
              <a:rPr lang="en-US" dirty="0" smtClean="0"/>
              <a:t>.</a:t>
            </a:r>
          </a:p>
          <a:p>
            <a:pPr marL="0" indent="0">
              <a:buNone/>
            </a:pPr>
            <a:r>
              <a:rPr lang="en-US" b="1" dirty="0" smtClean="0"/>
              <a:t>The analysis</a:t>
            </a:r>
          </a:p>
          <a:p>
            <a:r>
              <a:rPr lang="en-US" sz="2900" dirty="0" smtClean="0"/>
              <a:t>Descriptive analysis of sample and survey responses.</a:t>
            </a:r>
          </a:p>
          <a:p>
            <a:r>
              <a:rPr lang="en-US" sz="2900" dirty="0" smtClean="0"/>
              <a:t>Statistical comparison of key findings with demographic characteristics of school districts (chi-square test).</a:t>
            </a:r>
          </a:p>
          <a:p>
            <a:r>
              <a:rPr lang="en-US" sz="2900" dirty="0" smtClean="0"/>
              <a:t>Comparison of current survey with Farm to School surveys from other states.</a:t>
            </a:r>
          </a:p>
          <a:p>
            <a:r>
              <a:rPr lang="en-US" sz="2900" dirty="0" smtClean="0"/>
              <a:t>Review of literature to identify policies and practices that best support the Farm to School initiative.</a:t>
            </a:r>
          </a:p>
          <a:p>
            <a:r>
              <a:rPr lang="en-US" sz="2900" dirty="0" smtClean="0"/>
              <a:t>Review of research papers, case studies and surveys to determine successful activities and policies implemented by other states.</a:t>
            </a:r>
          </a:p>
          <a:p>
            <a:r>
              <a:rPr lang="en-US" sz="2900" dirty="0" smtClean="0"/>
              <a:t>Analysis of survey in terms of its structure and sectioning.</a:t>
            </a:r>
          </a:p>
          <a:p>
            <a:endParaRPr lang="en-US" sz="2900" dirty="0" smtClean="0"/>
          </a:p>
          <a:p>
            <a:pPr lvl="1">
              <a:buFont typeface="Wingdings" pitchFamily="2" charset="2"/>
              <a:buChar char="v"/>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4728677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Recommendations-Methods</a:t>
            </a:r>
            <a:endParaRPr lang="en-US" sz="3600" dirty="0"/>
          </a:p>
        </p:txBody>
      </p:sp>
      <p:sp>
        <p:nvSpPr>
          <p:cNvPr id="5" name="Content Placeholder 4"/>
          <p:cNvSpPr>
            <a:spLocks noGrp="1"/>
          </p:cNvSpPr>
          <p:nvPr>
            <p:ph idx="1"/>
          </p:nvPr>
        </p:nvSpPr>
        <p:spPr>
          <a:xfrm>
            <a:off x="228600" y="1219200"/>
            <a:ext cx="8686800" cy="4525963"/>
          </a:xfrm>
          <a:noFill/>
        </p:spPr>
        <p:txBody>
          <a:bodyPr>
            <a:normAutofit/>
          </a:bodyPr>
          <a:lstStyle/>
          <a:p>
            <a:r>
              <a:rPr lang="en-US" dirty="0" smtClean="0">
                <a:solidFill>
                  <a:schemeClr val="tx1"/>
                </a:solidFill>
              </a:rPr>
              <a:t>PubMed </a:t>
            </a:r>
            <a:r>
              <a:rPr lang="en-US" dirty="0">
                <a:solidFill>
                  <a:schemeClr val="tx1"/>
                </a:solidFill>
              </a:rPr>
              <a:t>and Agricola </a:t>
            </a:r>
            <a:r>
              <a:rPr lang="en-US" dirty="0" smtClean="0">
                <a:solidFill>
                  <a:schemeClr val="tx1"/>
                </a:solidFill>
              </a:rPr>
              <a:t>literature review to </a:t>
            </a:r>
            <a:r>
              <a:rPr lang="en-US" dirty="0">
                <a:solidFill>
                  <a:schemeClr val="tx1"/>
                </a:solidFill>
              </a:rPr>
              <a:t>identify </a:t>
            </a:r>
            <a:r>
              <a:rPr lang="en-US" dirty="0" smtClean="0">
                <a:solidFill>
                  <a:schemeClr val="tx1"/>
                </a:solidFill>
              </a:rPr>
              <a:t>FTS best practices</a:t>
            </a:r>
          </a:p>
          <a:p>
            <a:r>
              <a:rPr lang="en-US" dirty="0" smtClean="0">
                <a:solidFill>
                  <a:schemeClr val="tx1"/>
                </a:solidFill>
              </a:rPr>
              <a:t>Practices of other states’ successful programs</a:t>
            </a:r>
          </a:p>
          <a:p>
            <a:r>
              <a:rPr lang="en-US" dirty="0" smtClean="0">
                <a:solidFill>
                  <a:schemeClr val="tx1"/>
                </a:solidFill>
              </a:rPr>
              <a:t>WA survey results </a:t>
            </a:r>
          </a:p>
          <a:p>
            <a:pPr lvl="1" algn="ctr">
              <a:buNone/>
            </a:pPr>
            <a:endParaRPr lang="en-US" dirty="0" smtClean="0"/>
          </a:p>
          <a:p>
            <a:pPr>
              <a:buNone/>
            </a:pPr>
            <a:r>
              <a:rPr lang="en-US" sz="2800" i="1" dirty="0" smtClean="0">
                <a:solidFill>
                  <a:schemeClr val="accent2">
                    <a:lumMod val="75000"/>
                  </a:schemeClr>
                </a:solidFill>
              </a:rPr>
              <a:t>Comparing these elements revealed opportunities for WA, 	from which the recommendations emerged</a:t>
            </a:r>
          </a:p>
          <a:p>
            <a:pPr lvl="1">
              <a:buNone/>
            </a:pPr>
            <a:r>
              <a:rPr lang="en-US" dirty="0" smtClean="0"/>
              <a:t> </a:t>
            </a:r>
          </a:p>
        </p:txBody>
      </p:sp>
    </p:spTree>
    <p:extLst>
      <p:ext uri="{BB962C8B-B14F-4D97-AF65-F5344CB8AC3E}">
        <p14:creationId xmlns:p14="http://schemas.microsoft.com/office/powerpoint/2010/main" val="155559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Autofit/>
          </a:bodyPr>
          <a:lstStyle/>
          <a:p>
            <a:pPr algn="l"/>
            <a:r>
              <a:rPr lang="en-US" dirty="0" smtClean="0"/>
              <a:t>Recommendations:</a:t>
            </a:r>
            <a:br>
              <a:rPr lang="en-US" dirty="0" smtClean="0"/>
            </a:br>
            <a:r>
              <a:rPr lang="en-US" dirty="0" smtClean="0"/>
              <a:t>Farm-to-Cafeteria</a:t>
            </a:r>
            <a:endParaRPr lang="en-US" dirty="0"/>
          </a:p>
        </p:txBody>
      </p:sp>
    </p:spTree>
    <p:extLst>
      <p:ext uri="{BB962C8B-B14F-4D97-AF65-F5344CB8AC3E}">
        <p14:creationId xmlns:p14="http://schemas.microsoft.com/office/powerpoint/2010/main" val="4126469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 Train Staff for FTS</a:t>
            </a:r>
            <a:endParaRPr lang="en-US" sz="3200" dirty="0"/>
          </a:p>
        </p:txBody>
      </p:sp>
      <p:sp>
        <p:nvSpPr>
          <p:cNvPr id="3" name="Content Placeholder 2"/>
          <p:cNvSpPr>
            <a:spLocks noGrp="1"/>
          </p:cNvSpPr>
          <p:nvPr>
            <p:ph idx="1"/>
          </p:nvPr>
        </p:nvSpPr>
        <p:spPr>
          <a:xfrm>
            <a:off x="152400" y="1066800"/>
            <a:ext cx="8839200" cy="4917000"/>
          </a:xfrm>
        </p:spPr>
        <p:txBody>
          <a:bodyPr>
            <a:noAutofit/>
          </a:bodyPr>
          <a:lstStyle/>
          <a:p>
            <a:pPr>
              <a:buNone/>
            </a:pPr>
            <a:r>
              <a:rPr lang="en-US" sz="2800" dirty="0" smtClean="0">
                <a:solidFill>
                  <a:schemeClr val="accent2">
                    <a:lumMod val="75000"/>
                  </a:schemeClr>
                </a:solidFill>
              </a:rPr>
              <a:t>Best Practice</a:t>
            </a:r>
          </a:p>
          <a:p>
            <a:r>
              <a:rPr lang="en-US" sz="2800" dirty="0" smtClean="0">
                <a:solidFill>
                  <a:schemeClr val="tx1"/>
                </a:solidFill>
              </a:rPr>
              <a:t>Train teachers, cooks, and other school staff on FTS </a:t>
            </a:r>
          </a:p>
          <a:p>
            <a:pPr>
              <a:buNone/>
            </a:pPr>
            <a:r>
              <a:rPr lang="en-US" sz="2800" dirty="0" smtClean="0">
                <a:solidFill>
                  <a:schemeClr val="accent2">
                    <a:lumMod val="75000"/>
                  </a:schemeClr>
                </a:solidFill>
              </a:rPr>
              <a:t>Survey</a:t>
            </a:r>
          </a:p>
          <a:p>
            <a:r>
              <a:rPr lang="en-US" sz="2800" dirty="0" smtClean="0">
                <a:solidFill>
                  <a:schemeClr val="tx1"/>
                </a:solidFill>
              </a:rPr>
              <a:t>Twenty respondents are interested in receiving training on food preparation and safety</a:t>
            </a:r>
          </a:p>
          <a:p>
            <a:r>
              <a:rPr lang="en-US" sz="2800" dirty="0" smtClean="0">
                <a:solidFill>
                  <a:schemeClr val="tx1"/>
                </a:solidFill>
              </a:rPr>
              <a:t>Nine of these do not currently process fresh produce </a:t>
            </a:r>
          </a:p>
          <a:p>
            <a:pPr>
              <a:buNone/>
            </a:pPr>
            <a:r>
              <a:rPr lang="en-US" sz="2800" dirty="0" smtClean="0">
                <a:solidFill>
                  <a:schemeClr val="accent2">
                    <a:lumMod val="75000"/>
                  </a:schemeClr>
                </a:solidFill>
              </a:rPr>
              <a:t>Recommendation</a:t>
            </a:r>
          </a:p>
          <a:p>
            <a:r>
              <a:rPr lang="en-US" sz="2800" dirty="0" smtClean="0">
                <a:solidFill>
                  <a:schemeClr val="tx1"/>
                </a:solidFill>
              </a:rPr>
              <a:t>Use </a:t>
            </a:r>
            <a:r>
              <a:rPr lang="en-US" sz="2800" dirty="0">
                <a:solidFill>
                  <a:schemeClr val="tx1"/>
                </a:solidFill>
              </a:rPr>
              <a:t>state leadership </a:t>
            </a:r>
            <a:r>
              <a:rPr lang="en-US" sz="2800" dirty="0" smtClean="0">
                <a:solidFill>
                  <a:schemeClr val="tx1"/>
                </a:solidFill>
              </a:rPr>
              <a:t>to help train school staff on FTS</a:t>
            </a:r>
          </a:p>
          <a:p>
            <a:r>
              <a:rPr lang="en-US" sz="2800" dirty="0" smtClean="0">
                <a:solidFill>
                  <a:schemeClr val="tx1"/>
                </a:solidFill>
              </a:rPr>
              <a:t>Focus efforts on the 20 respondents interested in training</a:t>
            </a:r>
          </a:p>
        </p:txBody>
      </p:sp>
    </p:spTree>
    <p:extLst>
      <p:ext uri="{BB962C8B-B14F-4D97-AF65-F5344CB8AC3E}">
        <p14:creationId xmlns:p14="http://schemas.microsoft.com/office/powerpoint/2010/main" val="1792681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42276" cy="658936"/>
          </a:xfrm>
        </p:spPr>
        <p:txBody>
          <a:bodyPr>
            <a:normAutofit/>
          </a:bodyPr>
          <a:lstStyle/>
          <a:p>
            <a:r>
              <a:rPr lang="en-US" sz="3200" dirty="0" smtClean="0"/>
              <a:t>2) Assure Adequate Kitchen Facilities</a:t>
            </a:r>
            <a:endParaRPr lang="en-US" sz="3200" dirty="0"/>
          </a:p>
        </p:txBody>
      </p:sp>
      <p:sp>
        <p:nvSpPr>
          <p:cNvPr id="3" name="Content Placeholder 2"/>
          <p:cNvSpPr>
            <a:spLocks noGrp="1"/>
          </p:cNvSpPr>
          <p:nvPr>
            <p:ph idx="1"/>
          </p:nvPr>
        </p:nvSpPr>
        <p:spPr>
          <a:xfrm>
            <a:off x="152400" y="1197674"/>
            <a:ext cx="8839200" cy="4898326"/>
          </a:xfrm>
        </p:spPr>
        <p:txBody>
          <a:bodyPr>
            <a:noAutofit/>
          </a:bodyPr>
          <a:lstStyle/>
          <a:p>
            <a:pPr>
              <a:buNone/>
            </a:pPr>
            <a:r>
              <a:rPr lang="en-US" sz="2400" dirty="0" smtClean="0">
                <a:solidFill>
                  <a:schemeClr val="accent2">
                    <a:lumMod val="75000"/>
                  </a:schemeClr>
                </a:solidFill>
              </a:rPr>
              <a:t>Best Practice</a:t>
            </a:r>
          </a:p>
          <a:p>
            <a:r>
              <a:rPr lang="en-US" sz="2400" dirty="0" smtClean="0">
                <a:solidFill>
                  <a:schemeClr val="tx1"/>
                </a:solidFill>
              </a:rPr>
              <a:t>Assure school kitchens can handle the increase in fresh produce</a:t>
            </a:r>
          </a:p>
          <a:p>
            <a:pPr>
              <a:buNone/>
            </a:pPr>
            <a:r>
              <a:rPr lang="en-US" sz="2400" dirty="0" smtClean="0">
                <a:solidFill>
                  <a:schemeClr val="accent2">
                    <a:lumMod val="75000"/>
                  </a:schemeClr>
                </a:solidFill>
              </a:rPr>
              <a:t>Survey</a:t>
            </a:r>
          </a:p>
          <a:p>
            <a:r>
              <a:rPr lang="en-US" sz="2400" dirty="0" smtClean="0">
                <a:solidFill>
                  <a:schemeClr val="tx1"/>
                </a:solidFill>
              </a:rPr>
              <a:t>Seventeen school kitchens do not have capacity to process fresh produce, and 20 do not currently do so</a:t>
            </a:r>
          </a:p>
          <a:p>
            <a:r>
              <a:rPr lang="en-US" sz="2400" dirty="0" smtClean="0">
                <a:solidFill>
                  <a:schemeClr val="tx1"/>
                </a:solidFill>
              </a:rPr>
              <a:t>Twenty-five respondents are interested in renting out space</a:t>
            </a:r>
          </a:p>
          <a:p>
            <a:r>
              <a:rPr lang="en-US" sz="2400" dirty="0" smtClean="0">
                <a:solidFill>
                  <a:schemeClr val="tx1"/>
                </a:solidFill>
              </a:rPr>
              <a:t>Central kitchens have high capacity to process fresh produce</a:t>
            </a:r>
          </a:p>
          <a:p>
            <a:pPr>
              <a:buNone/>
            </a:pPr>
            <a:r>
              <a:rPr lang="en-US" sz="2400" dirty="0" smtClean="0">
                <a:solidFill>
                  <a:schemeClr val="accent2">
                    <a:lumMod val="75000"/>
                  </a:schemeClr>
                </a:solidFill>
              </a:rPr>
              <a:t>Recommendation</a:t>
            </a:r>
          </a:p>
          <a:p>
            <a:r>
              <a:rPr lang="en-US" sz="2400" dirty="0" smtClean="0">
                <a:solidFill>
                  <a:schemeClr val="tx1"/>
                </a:solidFill>
              </a:rPr>
              <a:t>Assist in kitchen updating, focus on the 17 kitchens lacking capacity</a:t>
            </a:r>
          </a:p>
          <a:p>
            <a:r>
              <a:rPr lang="en-US" sz="2400" dirty="0" smtClean="0">
                <a:solidFill>
                  <a:schemeClr val="tx1"/>
                </a:solidFill>
              </a:rPr>
              <a:t>Recommend the use of central kitchens as appropriate</a:t>
            </a:r>
          </a:p>
          <a:p>
            <a:r>
              <a:rPr lang="en-US" sz="2400" dirty="0" smtClean="0">
                <a:solidFill>
                  <a:schemeClr val="tx1"/>
                </a:solidFill>
              </a:rPr>
              <a:t>Connect companies with the 25 respondents interested in renting</a:t>
            </a:r>
          </a:p>
        </p:txBody>
      </p:sp>
      <p:pic>
        <p:nvPicPr>
          <p:cNvPr id="52226" name="Picture 2"/>
          <p:cNvPicPr>
            <a:picLocks noChangeAspect="1" noChangeArrowheads="1"/>
          </p:cNvPicPr>
          <p:nvPr/>
        </p:nvPicPr>
        <p:blipFill>
          <a:blip r:embed="rId3" cstate="print"/>
          <a:srcRect/>
          <a:stretch>
            <a:fillRect/>
          </a:stretch>
        </p:blipFill>
        <p:spPr bwMode="auto">
          <a:xfrm>
            <a:off x="6781800" y="0"/>
            <a:ext cx="2057400" cy="14813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8280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685800"/>
          </a:xfrm>
          <a:noFill/>
        </p:spPr>
        <p:txBody>
          <a:bodyPr>
            <a:noAutofit/>
          </a:bodyPr>
          <a:lstStyle/>
          <a:p>
            <a:r>
              <a:rPr lang="en-US" sz="2800" dirty="0" smtClean="0"/>
              <a:t>3) Recruit </a:t>
            </a:r>
            <a:r>
              <a:rPr lang="en-US" sz="2800" dirty="0"/>
              <a:t>Farms that Supply the Most-Demanded Produce </a:t>
            </a:r>
          </a:p>
        </p:txBody>
      </p:sp>
      <p:sp>
        <p:nvSpPr>
          <p:cNvPr id="3" name="Content Placeholder 2"/>
          <p:cNvSpPr>
            <a:spLocks noGrp="1"/>
          </p:cNvSpPr>
          <p:nvPr>
            <p:ph idx="1"/>
          </p:nvPr>
        </p:nvSpPr>
        <p:spPr>
          <a:xfrm>
            <a:off x="76200" y="1099792"/>
            <a:ext cx="8915400" cy="4767608"/>
          </a:xfrm>
        </p:spPr>
        <p:txBody>
          <a:bodyPr>
            <a:noAutofit/>
          </a:bodyPr>
          <a:lstStyle/>
          <a:p>
            <a:pPr>
              <a:buNone/>
            </a:pPr>
            <a:r>
              <a:rPr lang="en-US" sz="2400" dirty="0" smtClean="0">
                <a:solidFill>
                  <a:schemeClr val="accent2">
                    <a:lumMod val="75000"/>
                  </a:schemeClr>
                </a:solidFill>
              </a:rPr>
              <a:t>Best Practice</a:t>
            </a:r>
          </a:p>
          <a:p>
            <a:r>
              <a:rPr lang="en-US" sz="2400" dirty="0" smtClean="0">
                <a:solidFill>
                  <a:schemeClr val="tx1"/>
                </a:solidFill>
              </a:rPr>
              <a:t>Recruit farms that grow the produce that schools demand most</a:t>
            </a:r>
          </a:p>
          <a:p>
            <a:pPr>
              <a:buNone/>
            </a:pPr>
            <a:r>
              <a:rPr lang="en-US" sz="2400" dirty="0" smtClean="0">
                <a:solidFill>
                  <a:schemeClr val="accent2">
                    <a:lumMod val="75000"/>
                  </a:schemeClr>
                </a:solidFill>
              </a:rPr>
              <a:t>Survey</a:t>
            </a:r>
          </a:p>
          <a:p>
            <a:r>
              <a:rPr lang="en-US" sz="2400" dirty="0" smtClean="0">
                <a:solidFill>
                  <a:schemeClr val="tx1"/>
                </a:solidFill>
              </a:rPr>
              <a:t>Most-demanded produce includes apples, pears, potatoes, grapes</a:t>
            </a:r>
          </a:p>
          <a:p>
            <a:r>
              <a:rPr lang="en-US" sz="2400" dirty="0" smtClean="0">
                <a:solidFill>
                  <a:schemeClr val="tx1"/>
                </a:solidFill>
              </a:rPr>
              <a:t>The majority of respondents are interested in working with farmers during off-seasons to plan for the future</a:t>
            </a:r>
          </a:p>
          <a:p>
            <a:pPr>
              <a:buNone/>
            </a:pPr>
            <a:r>
              <a:rPr lang="en-US" sz="2400" dirty="0" smtClean="0">
                <a:solidFill>
                  <a:schemeClr val="accent2">
                    <a:lumMod val="75000"/>
                  </a:schemeClr>
                </a:solidFill>
              </a:rPr>
              <a:t>Recommendation</a:t>
            </a:r>
          </a:p>
          <a:p>
            <a:r>
              <a:rPr lang="en-US" sz="2400" dirty="0" smtClean="0">
                <a:solidFill>
                  <a:schemeClr val="tx1"/>
                </a:solidFill>
              </a:rPr>
              <a:t>Use </a:t>
            </a:r>
            <a:r>
              <a:rPr lang="en-US" sz="2400" dirty="0">
                <a:solidFill>
                  <a:schemeClr val="tx1"/>
                </a:solidFill>
              </a:rPr>
              <a:t>“matchmaking” tools, </a:t>
            </a:r>
            <a:r>
              <a:rPr lang="en-US" sz="2400" dirty="0" smtClean="0">
                <a:solidFill>
                  <a:schemeClr val="tx1"/>
                </a:solidFill>
              </a:rPr>
              <a:t>directories, </a:t>
            </a:r>
            <a:r>
              <a:rPr lang="en-US" sz="2400" dirty="0">
                <a:solidFill>
                  <a:schemeClr val="tx1"/>
                </a:solidFill>
              </a:rPr>
              <a:t>and other networks </a:t>
            </a:r>
            <a:r>
              <a:rPr lang="en-US" sz="2400" dirty="0" smtClean="0">
                <a:solidFill>
                  <a:schemeClr val="tx1"/>
                </a:solidFill>
              </a:rPr>
              <a:t>to </a:t>
            </a:r>
            <a:r>
              <a:rPr lang="en-US" sz="2400" dirty="0">
                <a:solidFill>
                  <a:schemeClr val="tx1"/>
                </a:solidFill>
              </a:rPr>
              <a:t>identify </a:t>
            </a:r>
            <a:r>
              <a:rPr lang="en-US" sz="2400" dirty="0" smtClean="0">
                <a:solidFill>
                  <a:schemeClr val="tx1"/>
                </a:solidFill>
              </a:rPr>
              <a:t>farms </a:t>
            </a:r>
            <a:r>
              <a:rPr lang="en-US" sz="2400" dirty="0">
                <a:solidFill>
                  <a:schemeClr val="tx1"/>
                </a:solidFill>
              </a:rPr>
              <a:t>that supply </a:t>
            </a:r>
            <a:r>
              <a:rPr lang="en-US" sz="2400" dirty="0" smtClean="0">
                <a:solidFill>
                  <a:schemeClr val="tx1"/>
                </a:solidFill>
              </a:rPr>
              <a:t>the </a:t>
            </a:r>
            <a:r>
              <a:rPr lang="en-US" sz="2400" dirty="0">
                <a:solidFill>
                  <a:schemeClr val="tx1"/>
                </a:solidFill>
              </a:rPr>
              <a:t>top-demanded </a:t>
            </a:r>
            <a:r>
              <a:rPr lang="en-US" sz="2400" dirty="0" smtClean="0">
                <a:solidFill>
                  <a:schemeClr val="tx1"/>
                </a:solidFill>
              </a:rPr>
              <a:t>produce, </a:t>
            </a:r>
            <a:r>
              <a:rPr lang="en-US" sz="2400" dirty="0">
                <a:solidFill>
                  <a:schemeClr val="tx1"/>
                </a:solidFill>
              </a:rPr>
              <a:t>and connect them with </a:t>
            </a:r>
            <a:r>
              <a:rPr lang="en-US" sz="2400" dirty="0" smtClean="0">
                <a:solidFill>
                  <a:schemeClr val="tx1"/>
                </a:solidFill>
              </a:rPr>
              <a:t>schools</a:t>
            </a:r>
            <a:endParaRPr lang="en-US" sz="2400" dirty="0">
              <a:solidFill>
                <a:schemeClr val="tx1"/>
              </a:solidFill>
            </a:endParaRPr>
          </a:p>
          <a:p>
            <a:endParaRPr lang="en-US" sz="2400" dirty="0"/>
          </a:p>
        </p:txBody>
      </p:sp>
      <p:pic>
        <p:nvPicPr>
          <p:cNvPr id="50178" name="Picture 2"/>
          <p:cNvPicPr>
            <a:picLocks noChangeAspect="1" noChangeArrowheads="1"/>
          </p:cNvPicPr>
          <p:nvPr/>
        </p:nvPicPr>
        <p:blipFill>
          <a:blip r:embed="rId3" cstate="print"/>
          <a:srcRect/>
          <a:stretch>
            <a:fillRect/>
          </a:stretch>
        </p:blipFill>
        <p:spPr bwMode="auto">
          <a:xfrm>
            <a:off x="3345942" y="5257800"/>
            <a:ext cx="1607058" cy="1447800"/>
          </a:xfrm>
          <a:prstGeom prst="rect">
            <a:avLst/>
          </a:prstGeom>
          <a:noFill/>
          <a:ln w="9525">
            <a:noFill/>
            <a:miter lim="800000"/>
            <a:headEnd/>
            <a:tailEnd/>
          </a:ln>
        </p:spPr>
      </p:pic>
      <p:pic>
        <p:nvPicPr>
          <p:cNvPr id="50179" name="Picture 3"/>
          <p:cNvPicPr>
            <a:picLocks noChangeAspect="1" noChangeArrowheads="1"/>
          </p:cNvPicPr>
          <p:nvPr/>
        </p:nvPicPr>
        <p:blipFill>
          <a:blip r:embed="rId4" cstate="print"/>
          <a:srcRect/>
          <a:stretch>
            <a:fillRect/>
          </a:stretch>
        </p:blipFill>
        <p:spPr bwMode="auto">
          <a:xfrm>
            <a:off x="4904586" y="5715000"/>
            <a:ext cx="1343814" cy="914400"/>
          </a:xfrm>
          <a:prstGeom prst="rect">
            <a:avLst/>
          </a:prstGeom>
          <a:noFill/>
          <a:ln w="9525">
            <a:noFill/>
            <a:miter lim="800000"/>
            <a:headEnd/>
            <a:tailEnd/>
          </a:ln>
        </p:spPr>
      </p:pic>
      <p:pic>
        <p:nvPicPr>
          <p:cNvPr id="50180" name="Picture 4"/>
          <p:cNvPicPr>
            <a:picLocks noChangeAspect="1" noChangeArrowheads="1"/>
          </p:cNvPicPr>
          <p:nvPr/>
        </p:nvPicPr>
        <p:blipFill>
          <a:blip r:embed="rId5" cstate="print"/>
          <a:srcRect/>
          <a:stretch>
            <a:fillRect/>
          </a:stretch>
        </p:blipFill>
        <p:spPr bwMode="auto">
          <a:xfrm>
            <a:off x="6325457" y="5105400"/>
            <a:ext cx="1142143" cy="1600200"/>
          </a:xfrm>
          <a:prstGeom prst="rect">
            <a:avLst/>
          </a:prstGeom>
          <a:noFill/>
          <a:ln w="9525">
            <a:noFill/>
            <a:miter lim="800000"/>
            <a:headEnd/>
            <a:tailEnd/>
          </a:ln>
        </p:spPr>
      </p:pic>
      <p:pic>
        <p:nvPicPr>
          <p:cNvPr id="50181" name="Picture 5"/>
          <p:cNvPicPr>
            <a:picLocks noChangeAspect="1" noChangeArrowheads="1"/>
          </p:cNvPicPr>
          <p:nvPr/>
        </p:nvPicPr>
        <p:blipFill>
          <a:blip r:embed="rId6" cstate="print"/>
          <a:srcRect/>
          <a:stretch>
            <a:fillRect/>
          </a:stretch>
        </p:blipFill>
        <p:spPr bwMode="auto">
          <a:xfrm>
            <a:off x="7463118" y="5181600"/>
            <a:ext cx="1680882" cy="1524000"/>
          </a:xfrm>
          <a:prstGeom prst="rect">
            <a:avLst/>
          </a:prstGeom>
          <a:noFill/>
          <a:ln w="9525">
            <a:noFill/>
            <a:miter lim="800000"/>
            <a:headEnd/>
            <a:tailEnd/>
          </a:ln>
        </p:spPr>
      </p:pic>
    </p:spTree>
    <p:extLst>
      <p:ext uri="{BB962C8B-B14F-4D97-AF65-F5344CB8AC3E}">
        <p14:creationId xmlns:p14="http://schemas.microsoft.com/office/powerpoint/2010/main" val="1371659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03020" cy="685800"/>
          </a:xfrm>
        </p:spPr>
        <p:txBody>
          <a:bodyPr>
            <a:normAutofit/>
          </a:bodyPr>
          <a:lstStyle/>
          <a:p>
            <a:r>
              <a:rPr lang="en-US" sz="3200" dirty="0" smtClean="0"/>
              <a:t>4) </a:t>
            </a:r>
            <a:r>
              <a:rPr lang="en-US" dirty="0" smtClean="0"/>
              <a:t>Incorporate FTS into School Wellness Policies</a:t>
            </a:r>
            <a:endParaRPr lang="en-US" dirty="0"/>
          </a:p>
        </p:txBody>
      </p:sp>
      <p:sp>
        <p:nvSpPr>
          <p:cNvPr id="3" name="Content Placeholder 2"/>
          <p:cNvSpPr>
            <a:spLocks noGrp="1"/>
          </p:cNvSpPr>
          <p:nvPr>
            <p:ph idx="1"/>
          </p:nvPr>
        </p:nvSpPr>
        <p:spPr>
          <a:xfrm>
            <a:off x="381000" y="1121474"/>
            <a:ext cx="8382000" cy="4898326"/>
          </a:xfrm>
        </p:spPr>
        <p:txBody>
          <a:bodyPr>
            <a:noAutofit/>
          </a:bodyPr>
          <a:lstStyle/>
          <a:p>
            <a:pPr>
              <a:buNone/>
            </a:pPr>
            <a:r>
              <a:rPr lang="en-US" sz="2800" dirty="0" smtClean="0">
                <a:solidFill>
                  <a:schemeClr val="accent2">
                    <a:lumMod val="75000"/>
                  </a:schemeClr>
                </a:solidFill>
              </a:rPr>
              <a:t>Best Practice</a:t>
            </a:r>
          </a:p>
          <a:p>
            <a:r>
              <a:rPr lang="en-US" sz="2800" dirty="0" smtClean="0">
                <a:solidFill>
                  <a:schemeClr val="tx1"/>
                </a:solidFill>
              </a:rPr>
              <a:t>Include FTS in school Wellness Policie</a:t>
            </a:r>
            <a:r>
              <a:rPr lang="en-US" sz="2800" dirty="0" smtClean="0">
                <a:solidFill>
                  <a:schemeClr val="accent2">
                    <a:lumMod val="75000"/>
                  </a:schemeClr>
                </a:solidFill>
              </a:rPr>
              <a:t>s</a:t>
            </a:r>
          </a:p>
          <a:p>
            <a:pPr>
              <a:buNone/>
            </a:pPr>
            <a:r>
              <a:rPr lang="en-US" sz="2800" dirty="0" smtClean="0">
                <a:solidFill>
                  <a:schemeClr val="accent2">
                    <a:lumMod val="75000"/>
                  </a:schemeClr>
                </a:solidFill>
              </a:rPr>
              <a:t>Survey</a:t>
            </a:r>
          </a:p>
          <a:p>
            <a:r>
              <a:rPr lang="en-US" sz="2800" dirty="0" smtClean="0">
                <a:solidFill>
                  <a:schemeClr val="tx1"/>
                </a:solidFill>
              </a:rPr>
              <a:t>Fifty-six respondents’ Wellness Policies do not address local purchasing</a:t>
            </a:r>
          </a:p>
          <a:p>
            <a:pPr>
              <a:buNone/>
            </a:pPr>
            <a:r>
              <a:rPr lang="en-US" sz="2800" dirty="0" smtClean="0">
                <a:solidFill>
                  <a:schemeClr val="accent2">
                    <a:lumMod val="75000"/>
                  </a:schemeClr>
                </a:solidFill>
              </a:rPr>
              <a:t>Recommendation</a:t>
            </a:r>
          </a:p>
          <a:p>
            <a:r>
              <a:rPr lang="en-US" sz="2800" dirty="0" smtClean="0">
                <a:solidFill>
                  <a:schemeClr val="tx1"/>
                </a:solidFill>
              </a:rPr>
              <a:t>Add FTS to WA school Wellness Policies and provide guidance on how to write the FTS section</a:t>
            </a:r>
          </a:p>
          <a:p>
            <a:r>
              <a:rPr lang="en-US" sz="2800" dirty="0" smtClean="0">
                <a:solidFill>
                  <a:schemeClr val="tx1"/>
                </a:solidFill>
              </a:rPr>
              <a:t>Only implement along with other recommendations, to prevent </a:t>
            </a:r>
            <a:r>
              <a:rPr lang="en-US" sz="2800" dirty="0">
                <a:solidFill>
                  <a:schemeClr val="tx1"/>
                </a:solidFill>
              </a:rPr>
              <a:t>making an unsupported </a:t>
            </a:r>
            <a:r>
              <a:rPr lang="en-US" sz="2800" dirty="0" smtClean="0">
                <a:solidFill>
                  <a:schemeClr val="tx1"/>
                </a:solidFill>
              </a:rPr>
              <a:t>mandate</a:t>
            </a:r>
          </a:p>
          <a:p>
            <a:endParaRPr lang="en-US" sz="2800" dirty="0"/>
          </a:p>
        </p:txBody>
      </p:sp>
    </p:spTree>
    <p:extLst>
      <p:ext uri="{BB962C8B-B14F-4D97-AF65-F5344CB8AC3E}">
        <p14:creationId xmlns:p14="http://schemas.microsoft.com/office/powerpoint/2010/main" val="270324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03020" cy="685800"/>
          </a:xfrm>
        </p:spPr>
        <p:txBody>
          <a:bodyPr>
            <a:normAutofit/>
          </a:bodyPr>
          <a:lstStyle/>
          <a:p>
            <a:r>
              <a:rPr lang="en-US" sz="3200" dirty="0" smtClean="0"/>
              <a:t>5) Befriend Your Farmers</a:t>
            </a:r>
            <a:endParaRPr lang="en-US" sz="3200" dirty="0"/>
          </a:p>
        </p:txBody>
      </p:sp>
      <p:sp>
        <p:nvSpPr>
          <p:cNvPr id="3" name="Content Placeholder 2"/>
          <p:cNvSpPr>
            <a:spLocks noGrp="1"/>
          </p:cNvSpPr>
          <p:nvPr>
            <p:ph idx="1"/>
          </p:nvPr>
        </p:nvSpPr>
        <p:spPr>
          <a:xfrm>
            <a:off x="228600" y="1143000"/>
            <a:ext cx="8610600" cy="4636891"/>
          </a:xfrm>
        </p:spPr>
        <p:txBody>
          <a:bodyPr>
            <a:noAutofit/>
          </a:bodyPr>
          <a:lstStyle/>
          <a:p>
            <a:pPr>
              <a:buNone/>
            </a:pPr>
            <a:r>
              <a:rPr lang="en-US" sz="2500" dirty="0" smtClean="0">
                <a:solidFill>
                  <a:schemeClr val="accent2">
                    <a:lumMod val="75000"/>
                  </a:schemeClr>
                </a:solidFill>
              </a:rPr>
              <a:t>Best Practice</a:t>
            </a:r>
          </a:p>
          <a:p>
            <a:r>
              <a:rPr lang="en-US" sz="2500" dirty="0" smtClean="0">
                <a:solidFill>
                  <a:schemeClr val="tx1"/>
                </a:solidFill>
              </a:rPr>
              <a:t>Promote positive working relationships between schools and multiple farms, to overcome procurement challenges</a:t>
            </a:r>
          </a:p>
          <a:p>
            <a:pPr>
              <a:buNone/>
            </a:pPr>
            <a:r>
              <a:rPr lang="en-US" sz="2500" dirty="0" smtClean="0">
                <a:solidFill>
                  <a:schemeClr val="accent2">
                    <a:lumMod val="75000"/>
                  </a:schemeClr>
                </a:solidFill>
              </a:rPr>
              <a:t>Survey</a:t>
            </a:r>
          </a:p>
          <a:p>
            <a:r>
              <a:rPr lang="en-US" sz="2500" dirty="0" smtClean="0">
                <a:solidFill>
                  <a:schemeClr val="tx1"/>
                </a:solidFill>
              </a:rPr>
              <a:t>Fifty-seven respondents are interested in receiving guidance on product availability, and it is the top-indicated barrier</a:t>
            </a:r>
          </a:p>
          <a:p>
            <a:r>
              <a:rPr lang="en-US" sz="2500" dirty="0" smtClean="0">
                <a:solidFill>
                  <a:schemeClr val="tx1"/>
                </a:solidFill>
              </a:rPr>
              <a:t>Many of these 57 respondents are also among the 47 that do   not currently purchase locally</a:t>
            </a:r>
          </a:p>
          <a:p>
            <a:pPr>
              <a:buNone/>
            </a:pPr>
            <a:r>
              <a:rPr lang="en-US" sz="2500" dirty="0" smtClean="0">
                <a:solidFill>
                  <a:schemeClr val="accent2">
                    <a:lumMod val="75000"/>
                  </a:schemeClr>
                </a:solidFill>
              </a:rPr>
              <a:t>Recommendation</a:t>
            </a:r>
          </a:p>
          <a:p>
            <a:r>
              <a:rPr lang="en-US" sz="2500" dirty="0" smtClean="0">
                <a:solidFill>
                  <a:schemeClr val="tx1"/>
                </a:solidFill>
              </a:rPr>
              <a:t>Encourage school sourcing from multiple farms or farm co-ops rather than a single supplier</a:t>
            </a:r>
          </a:p>
          <a:p>
            <a:endParaRPr lang="en-US" sz="2500" b="1" i="1" dirty="0"/>
          </a:p>
          <a:p>
            <a:endParaRPr lang="en-US" sz="2500" dirty="0"/>
          </a:p>
        </p:txBody>
      </p:sp>
    </p:spTree>
    <p:extLst>
      <p:ext uri="{BB962C8B-B14F-4D97-AF65-F5344CB8AC3E}">
        <p14:creationId xmlns:p14="http://schemas.microsoft.com/office/powerpoint/2010/main" val="1312115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03020" cy="685800"/>
          </a:xfrm>
        </p:spPr>
        <p:txBody>
          <a:bodyPr>
            <a:normAutofit/>
          </a:bodyPr>
          <a:lstStyle/>
          <a:p>
            <a:r>
              <a:rPr lang="en-US" sz="3200" dirty="0" smtClean="0"/>
              <a:t>6) Regularly Evaluate FTS</a:t>
            </a:r>
            <a:endParaRPr lang="en-US" sz="3200" dirty="0"/>
          </a:p>
        </p:txBody>
      </p:sp>
      <p:sp>
        <p:nvSpPr>
          <p:cNvPr id="3" name="Content Placeholder 2"/>
          <p:cNvSpPr>
            <a:spLocks noGrp="1"/>
          </p:cNvSpPr>
          <p:nvPr>
            <p:ph idx="1"/>
          </p:nvPr>
        </p:nvSpPr>
        <p:spPr>
          <a:xfrm>
            <a:off x="304800" y="1295400"/>
            <a:ext cx="8534400" cy="5562600"/>
          </a:xfrm>
        </p:spPr>
        <p:txBody>
          <a:bodyPr>
            <a:noAutofit/>
          </a:bodyPr>
          <a:lstStyle/>
          <a:p>
            <a:pPr>
              <a:buNone/>
            </a:pPr>
            <a:r>
              <a:rPr lang="en-US" sz="2400" dirty="0" smtClean="0">
                <a:solidFill>
                  <a:schemeClr val="accent2">
                    <a:lumMod val="75000"/>
                  </a:schemeClr>
                </a:solidFill>
              </a:rPr>
              <a:t>Best Practice</a:t>
            </a:r>
          </a:p>
          <a:p>
            <a:r>
              <a:rPr lang="en-US" sz="2400" dirty="0" smtClean="0">
                <a:solidFill>
                  <a:schemeClr val="tx1"/>
                </a:solidFill>
              </a:rPr>
              <a:t>Observe and improve inefficiencies; prevent rather than react</a:t>
            </a:r>
          </a:p>
          <a:p>
            <a:pPr>
              <a:buNone/>
            </a:pPr>
            <a:r>
              <a:rPr lang="en-US" sz="2400" dirty="0" smtClean="0">
                <a:solidFill>
                  <a:schemeClr val="accent2">
                    <a:lumMod val="75000"/>
                  </a:schemeClr>
                </a:solidFill>
              </a:rPr>
              <a:t>Survey</a:t>
            </a:r>
          </a:p>
          <a:p>
            <a:r>
              <a:rPr lang="en-US" sz="2400" dirty="0" smtClean="0">
                <a:solidFill>
                  <a:schemeClr val="tx1"/>
                </a:solidFill>
              </a:rPr>
              <a:t>Apparent low awareness of FTS outcomes: Forty-six respondents did not answer question on how meal participation changed</a:t>
            </a:r>
          </a:p>
          <a:p>
            <a:pPr marL="342900" lvl="1" indent="-342900">
              <a:buFont typeface="Arial" pitchFamily="34" charset="0"/>
              <a:buChar char="•"/>
            </a:pPr>
            <a:r>
              <a:rPr lang="en-US" sz="2400" dirty="0" smtClean="0">
                <a:solidFill>
                  <a:schemeClr val="tx1"/>
                </a:solidFill>
              </a:rPr>
              <a:t>Most-indicated barriers are the consistent availability of product, seasonality constraints, finding local growers, and others</a:t>
            </a:r>
          </a:p>
          <a:p>
            <a:pPr>
              <a:buNone/>
            </a:pPr>
            <a:r>
              <a:rPr lang="en-US" sz="2400" dirty="0" smtClean="0">
                <a:solidFill>
                  <a:schemeClr val="accent2">
                    <a:lumMod val="75000"/>
                  </a:schemeClr>
                </a:solidFill>
              </a:rPr>
              <a:t>Recommendation</a:t>
            </a:r>
          </a:p>
          <a:p>
            <a:r>
              <a:rPr lang="en-US" sz="2400" dirty="0" smtClean="0">
                <a:solidFill>
                  <a:schemeClr val="tx1"/>
                </a:solidFill>
              </a:rPr>
              <a:t>Utilize state leadership to evaluate </a:t>
            </a:r>
            <a:r>
              <a:rPr lang="en-US" sz="2400" dirty="0">
                <a:solidFill>
                  <a:schemeClr val="tx1"/>
                </a:solidFill>
              </a:rPr>
              <a:t>FTS programs </a:t>
            </a:r>
            <a:r>
              <a:rPr lang="en-US" sz="2400" dirty="0" smtClean="0">
                <a:solidFill>
                  <a:schemeClr val="tx1"/>
                </a:solidFill>
              </a:rPr>
              <a:t>quarterly</a:t>
            </a:r>
          </a:p>
          <a:p>
            <a:r>
              <a:rPr lang="en-US" sz="2400" dirty="0" smtClean="0">
                <a:solidFill>
                  <a:schemeClr val="tx1"/>
                </a:solidFill>
              </a:rPr>
              <a:t>Focus evaluation on the most-indicated barriers—likely points </a:t>
            </a:r>
            <a:r>
              <a:rPr lang="en-US" sz="2400" dirty="0">
                <a:solidFill>
                  <a:schemeClr val="tx1"/>
                </a:solidFill>
              </a:rPr>
              <a:t>where </a:t>
            </a:r>
            <a:r>
              <a:rPr lang="en-US" sz="2400" dirty="0" smtClean="0">
                <a:solidFill>
                  <a:schemeClr val="tx1"/>
                </a:solidFill>
              </a:rPr>
              <a:t>early problems </a:t>
            </a:r>
            <a:r>
              <a:rPr lang="en-US" sz="2400" dirty="0">
                <a:solidFill>
                  <a:schemeClr val="tx1"/>
                </a:solidFill>
              </a:rPr>
              <a:t>will </a:t>
            </a:r>
            <a:r>
              <a:rPr lang="en-US" sz="2400" dirty="0" smtClean="0">
                <a:solidFill>
                  <a:schemeClr val="tx1"/>
                </a:solidFill>
              </a:rPr>
              <a:t>occur</a:t>
            </a:r>
          </a:p>
        </p:txBody>
      </p:sp>
      <p:pic>
        <p:nvPicPr>
          <p:cNvPr id="51202" name="Picture 2"/>
          <p:cNvPicPr>
            <a:picLocks noChangeAspect="1" noChangeArrowheads="1"/>
          </p:cNvPicPr>
          <p:nvPr/>
        </p:nvPicPr>
        <p:blipFill>
          <a:blip r:embed="rId3" cstate="print"/>
          <a:srcRect/>
          <a:stretch>
            <a:fillRect/>
          </a:stretch>
        </p:blipFill>
        <p:spPr bwMode="auto">
          <a:xfrm>
            <a:off x="6629400" y="0"/>
            <a:ext cx="2133600" cy="160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3202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03020" cy="685800"/>
          </a:xfrm>
        </p:spPr>
        <p:txBody>
          <a:bodyPr>
            <a:normAutofit/>
          </a:bodyPr>
          <a:lstStyle/>
          <a:p>
            <a:r>
              <a:rPr lang="en-US" sz="3200" dirty="0" smtClean="0"/>
              <a:t>7) Utilize State Leadership</a:t>
            </a:r>
            <a:endParaRPr lang="en-US" sz="3200" dirty="0"/>
          </a:p>
        </p:txBody>
      </p:sp>
      <p:sp>
        <p:nvSpPr>
          <p:cNvPr id="3" name="Content Placeholder 2"/>
          <p:cNvSpPr>
            <a:spLocks noGrp="1"/>
          </p:cNvSpPr>
          <p:nvPr>
            <p:ph idx="1"/>
          </p:nvPr>
        </p:nvSpPr>
        <p:spPr>
          <a:xfrm>
            <a:off x="152400" y="990600"/>
            <a:ext cx="8991600" cy="4917000"/>
          </a:xfrm>
        </p:spPr>
        <p:txBody>
          <a:bodyPr>
            <a:noAutofit/>
          </a:bodyPr>
          <a:lstStyle/>
          <a:p>
            <a:pPr>
              <a:buNone/>
            </a:pPr>
            <a:r>
              <a:rPr lang="en-US" sz="2400" dirty="0" smtClean="0">
                <a:solidFill>
                  <a:schemeClr val="accent2">
                    <a:lumMod val="75000"/>
                  </a:schemeClr>
                </a:solidFill>
              </a:rPr>
              <a:t>Best Practice</a:t>
            </a:r>
          </a:p>
          <a:p>
            <a:r>
              <a:rPr lang="en-US" sz="2400" dirty="0" smtClean="0">
                <a:solidFill>
                  <a:schemeClr val="tx1"/>
                </a:solidFill>
              </a:rPr>
              <a:t>Establish supportive partnerships with state entities such as Depts. of Education, Depts. of Agriculture, universities, and others.</a:t>
            </a:r>
          </a:p>
          <a:p>
            <a:pPr>
              <a:buNone/>
            </a:pPr>
            <a:r>
              <a:rPr lang="en-US" sz="2400" dirty="0" smtClean="0">
                <a:solidFill>
                  <a:schemeClr val="accent2">
                    <a:lumMod val="75000"/>
                  </a:schemeClr>
                </a:solidFill>
              </a:rPr>
              <a:t>Survey</a:t>
            </a:r>
          </a:p>
          <a:p>
            <a:pPr>
              <a:buNone/>
            </a:pPr>
            <a:r>
              <a:rPr lang="en-US" sz="2400" i="1" dirty="0" smtClean="0">
                <a:solidFill>
                  <a:schemeClr val="tx1"/>
                </a:solidFill>
              </a:rPr>
              <a:t>Support from state entities can help:</a:t>
            </a:r>
          </a:p>
          <a:p>
            <a:r>
              <a:rPr lang="en-US" sz="2400" dirty="0" smtClean="0">
                <a:solidFill>
                  <a:schemeClr val="tx1"/>
                </a:solidFill>
              </a:rPr>
              <a:t>Overcome the most-indicated barriers: consistent availability of product, seasonality constraints, finding local growers, and others</a:t>
            </a:r>
          </a:p>
          <a:p>
            <a:r>
              <a:rPr lang="en-US" sz="2400" dirty="0" smtClean="0">
                <a:solidFill>
                  <a:schemeClr val="tx1"/>
                </a:solidFill>
              </a:rPr>
              <a:t>Provide guidance that respondents most wish to receive: product availability, seasonal recipes and menus, funding issues, and others</a:t>
            </a:r>
          </a:p>
          <a:p>
            <a:pPr>
              <a:buNone/>
            </a:pPr>
            <a:r>
              <a:rPr lang="en-US" sz="2400" dirty="0" smtClean="0">
                <a:solidFill>
                  <a:schemeClr val="accent2">
                    <a:lumMod val="75000"/>
                  </a:schemeClr>
                </a:solidFill>
              </a:rPr>
              <a:t>Recommendation</a:t>
            </a:r>
          </a:p>
          <a:p>
            <a:r>
              <a:rPr lang="en-US" sz="2500" dirty="0" smtClean="0">
                <a:solidFill>
                  <a:schemeClr val="tx1"/>
                </a:solidFill>
              </a:rPr>
              <a:t>Link schools with WSDA, OSPI, Washington DOH, UW, etc.</a:t>
            </a:r>
          </a:p>
          <a:p>
            <a:r>
              <a:rPr lang="en-US" sz="2500" dirty="0" smtClean="0">
                <a:solidFill>
                  <a:schemeClr val="tx1"/>
                </a:solidFill>
              </a:rPr>
              <a:t>Necessary for Training and Evaluation recommendations</a:t>
            </a:r>
          </a:p>
        </p:txBody>
      </p:sp>
    </p:spTree>
    <p:extLst>
      <p:ext uri="{BB962C8B-B14F-4D97-AF65-F5344CB8AC3E}">
        <p14:creationId xmlns:p14="http://schemas.microsoft.com/office/powerpoint/2010/main" val="3141831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Autofit/>
          </a:bodyPr>
          <a:lstStyle/>
          <a:p>
            <a:pPr algn="l"/>
            <a:r>
              <a:rPr lang="en-US" dirty="0" smtClean="0"/>
              <a:t>Recommendations: </a:t>
            </a:r>
            <a:br>
              <a:rPr lang="en-US" dirty="0" smtClean="0"/>
            </a:br>
            <a:r>
              <a:rPr lang="en-US" dirty="0" smtClean="0"/>
              <a:t>Farm-to-School</a:t>
            </a:r>
            <a:endParaRPr lang="en-US" dirty="0"/>
          </a:p>
        </p:txBody>
      </p:sp>
    </p:spTree>
    <p:extLst>
      <p:ext uri="{BB962C8B-B14F-4D97-AF65-F5344CB8AC3E}">
        <p14:creationId xmlns:p14="http://schemas.microsoft.com/office/powerpoint/2010/main" val="2558698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
            </a:r>
            <a:br>
              <a:rPr lang="en-US" dirty="0">
                <a:effectLst/>
              </a:rPr>
            </a:br>
            <a:endParaRPr lang="en-US" dirty="0"/>
          </a:p>
        </p:txBody>
      </p:sp>
      <p:sp>
        <p:nvSpPr>
          <p:cNvPr id="3" name="Content Placeholder 2"/>
          <p:cNvSpPr>
            <a:spLocks noGrp="1"/>
          </p:cNvSpPr>
          <p:nvPr>
            <p:ph idx="1"/>
          </p:nvPr>
        </p:nvSpPr>
        <p:spPr>
          <a:xfrm>
            <a:off x="533400" y="2514600"/>
            <a:ext cx="8229600" cy="914400"/>
          </a:xfrm>
          <a:noFill/>
        </p:spPr>
        <p:txBody>
          <a:bodyPr>
            <a:normAutofit/>
          </a:bodyPr>
          <a:lstStyle/>
          <a:p>
            <a:pPr marL="0" indent="0">
              <a:buNone/>
            </a:pPr>
            <a:r>
              <a:rPr lang="en-US" sz="5400" dirty="0">
                <a:solidFill>
                  <a:schemeClr val="tx1"/>
                </a:solidFill>
                <a:ea typeface="+mj-ea"/>
                <a:cs typeface="+mj-cs"/>
              </a:rPr>
              <a:t>The sample</a:t>
            </a:r>
          </a:p>
        </p:txBody>
      </p:sp>
    </p:spTree>
    <p:extLst>
      <p:ext uri="{BB962C8B-B14F-4D97-AF65-F5344CB8AC3E}">
        <p14:creationId xmlns:p14="http://schemas.microsoft.com/office/powerpoint/2010/main" val="3796133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8) Provide Collaborative Education</a:t>
            </a:r>
            <a:endParaRPr lang="en-US" dirty="0"/>
          </a:p>
        </p:txBody>
      </p:sp>
      <p:sp>
        <p:nvSpPr>
          <p:cNvPr id="3" name="Content Placeholder 2"/>
          <p:cNvSpPr>
            <a:spLocks noGrp="1"/>
          </p:cNvSpPr>
          <p:nvPr>
            <p:ph idx="1"/>
          </p:nvPr>
        </p:nvSpPr>
        <p:spPr>
          <a:xfrm>
            <a:off x="76200" y="1066800"/>
            <a:ext cx="8915400" cy="4525963"/>
          </a:xfrm>
        </p:spPr>
        <p:txBody>
          <a:bodyPr>
            <a:noAutofit/>
          </a:bodyPr>
          <a:lstStyle/>
          <a:p>
            <a:pPr>
              <a:buNone/>
            </a:pPr>
            <a:r>
              <a:rPr lang="en-US" sz="2400" dirty="0" smtClean="0">
                <a:solidFill>
                  <a:schemeClr val="accent2">
                    <a:lumMod val="75000"/>
                  </a:schemeClr>
                </a:solidFill>
              </a:rPr>
              <a:t>Best Practice</a:t>
            </a:r>
          </a:p>
          <a:p>
            <a:r>
              <a:rPr lang="en-US" sz="2400" dirty="0" smtClean="0">
                <a:solidFill>
                  <a:schemeClr val="tx1"/>
                </a:solidFill>
              </a:rPr>
              <a:t>Provide multisensory activities that engage all types of learners</a:t>
            </a:r>
          </a:p>
          <a:p>
            <a:pPr>
              <a:buNone/>
            </a:pPr>
            <a:r>
              <a:rPr lang="en-US" sz="2400" dirty="0" smtClean="0">
                <a:solidFill>
                  <a:schemeClr val="accent2">
                    <a:lumMod val="75000"/>
                  </a:schemeClr>
                </a:solidFill>
              </a:rPr>
              <a:t>Survey</a:t>
            </a:r>
          </a:p>
          <a:p>
            <a:r>
              <a:rPr lang="en-US" sz="2400" dirty="0" smtClean="0">
                <a:solidFill>
                  <a:schemeClr val="tx1"/>
                </a:solidFill>
              </a:rPr>
              <a:t>Least-initiated activities: </a:t>
            </a:r>
            <a:r>
              <a:rPr lang="en-US" sz="2400" dirty="0" smtClean="0">
                <a:solidFill>
                  <a:srgbClr val="7030A0"/>
                </a:solidFill>
              </a:rPr>
              <a:t>harvest/market events, inviting farmers to school, taking students to visit farms/market,</a:t>
            </a:r>
            <a:r>
              <a:rPr lang="en-US" sz="2400" dirty="0" smtClean="0">
                <a:solidFill>
                  <a:schemeClr val="tx1"/>
                </a:solidFill>
              </a:rPr>
              <a:t> </a:t>
            </a:r>
            <a:r>
              <a:rPr lang="en-US" sz="2400" dirty="0" smtClean="0">
                <a:solidFill>
                  <a:schemeClr val="accent1"/>
                </a:solidFill>
              </a:rPr>
              <a:t>highlighting WA-grown foods when served</a:t>
            </a:r>
            <a:r>
              <a:rPr lang="en-US" sz="2400" dirty="0" smtClean="0">
                <a:solidFill>
                  <a:schemeClr val="tx1"/>
                </a:solidFill>
              </a:rPr>
              <a:t>, and </a:t>
            </a:r>
            <a:r>
              <a:rPr lang="en-US" sz="2400" dirty="0" smtClean="0">
                <a:solidFill>
                  <a:schemeClr val="accent4">
                    <a:lumMod val="75000"/>
                  </a:schemeClr>
                </a:solidFill>
              </a:rPr>
              <a:t>school gardens</a:t>
            </a:r>
          </a:p>
          <a:p>
            <a:r>
              <a:rPr lang="en-US" sz="2400" dirty="0" smtClean="0">
                <a:solidFill>
                  <a:schemeClr val="tx1"/>
                </a:solidFill>
              </a:rPr>
              <a:t>Activities that schools are most interested in: </a:t>
            </a:r>
            <a:r>
              <a:rPr lang="en-US" sz="2400" dirty="0" smtClean="0">
                <a:solidFill>
                  <a:srgbClr val="7030A0"/>
                </a:solidFill>
              </a:rPr>
              <a:t>Culinary arts/horticulture programs</a:t>
            </a:r>
            <a:r>
              <a:rPr lang="en-US" sz="2400" dirty="0" smtClean="0">
                <a:solidFill>
                  <a:schemeClr val="tx1"/>
                </a:solidFill>
              </a:rPr>
              <a:t>, </a:t>
            </a:r>
            <a:r>
              <a:rPr lang="en-US" sz="2400" dirty="0" smtClean="0">
                <a:solidFill>
                  <a:schemeClr val="accent1"/>
                </a:solidFill>
              </a:rPr>
              <a:t>nutrition education</a:t>
            </a:r>
            <a:r>
              <a:rPr lang="en-US" sz="2400" dirty="0" smtClean="0">
                <a:solidFill>
                  <a:schemeClr val="tx1"/>
                </a:solidFill>
              </a:rPr>
              <a:t>, and </a:t>
            </a:r>
            <a:r>
              <a:rPr lang="en-US" sz="2400" dirty="0" smtClean="0">
                <a:solidFill>
                  <a:schemeClr val="accent4">
                    <a:lumMod val="75000"/>
                  </a:schemeClr>
                </a:solidFill>
              </a:rPr>
              <a:t>school gardens</a:t>
            </a:r>
          </a:p>
          <a:p>
            <a:pPr>
              <a:buNone/>
            </a:pPr>
            <a:r>
              <a:rPr lang="en-US" sz="2400" dirty="0" smtClean="0">
                <a:solidFill>
                  <a:schemeClr val="accent2">
                    <a:lumMod val="75000"/>
                  </a:schemeClr>
                </a:solidFill>
              </a:rPr>
              <a:t>Recommendation</a:t>
            </a:r>
          </a:p>
          <a:p>
            <a:r>
              <a:rPr lang="en-US" sz="2400" dirty="0" smtClean="0">
                <a:solidFill>
                  <a:schemeClr val="tx1"/>
                </a:solidFill>
              </a:rPr>
              <a:t>Implement activities that are both the </a:t>
            </a:r>
          </a:p>
          <a:p>
            <a:pPr>
              <a:buNone/>
            </a:pPr>
            <a:r>
              <a:rPr lang="en-US" sz="2400" dirty="0" smtClean="0">
                <a:solidFill>
                  <a:schemeClr val="tx1"/>
                </a:solidFill>
              </a:rPr>
              <a:t>	least-initiated and received most interest</a:t>
            </a:r>
          </a:p>
          <a:p>
            <a:r>
              <a:rPr lang="en-US" sz="2400" dirty="0" smtClean="0">
                <a:solidFill>
                  <a:schemeClr val="tx1"/>
                </a:solidFill>
              </a:rPr>
              <a:t>Integrate into Training</a:t>
            </a:r>
          </a:p>
        </p:txBody>
      </p:sp>
      <p:pic>
        <p:nvPicPr>
          <p:cNvPr id="10251" name="Picture 11" descr="C:\Users\Jessica\AppData\Local\Microsoft\Windows\Temporary Internet Files\Content.IE5\TSPCJHTX\MP900439369[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3424" r="97432"/>
                    </a14:imgEffect>
                  </a14:imgLayer>
                </a14:imgProps>
              </a:ext>
              <a:ext uri="{28A0092B-C50C-407E-A947-70E740481C1C}">
                <a14:useLocalDpi xmlns:a14="http://schemas.microsoft.com/office/drawing/2010/main" val="0"/>
              </a:ext>
            </a:extLst>
          </a:blip>
          <a:srcRect/>
          <a:stretch>
            <a:fillRect/>
          </a:stretch>
        </p:blipFill>
        <p:spPr bwMode="auto">
          <a:xfrm rot="21392696">
            <a:off x="6282823" y="3572813"/>
            <a:ext cx="2501315" cy="3746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80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9) Involve Parents and the Community</a:t>
            </a:r>
            <a:endParaRPr lang="en-US" dirty="0"/>
          </a:p>
        </p:txBody>
      </p:sp>
      <p:sp>
        <p:nvSpPr>
          <p:cNvPr id="3" name="Content Placeholder 2"/>
          <p:cNvSpPr>
            <a:spLocks noGrp="1"/>
          </p:cNvSpPr>
          <p:nvPr>
            <p:ph idx="1"/>
          </p:nvPr>
        </p:nvSpPr>
        <p:spPr>
          <a:xfrm>
            <a:off x="304800" y="990600"/>
            <a:ext cx="8534400" cy="4879652"/>
          </a:xfrm>
        </p:spPr>
        <p:txBody>
          <a:bodyPr>
            <a:noAutofit/>
          </a:bodyPr>
          <a:lstStyle/>
          <a:p>
            <a:pPr>
              <a:buNone/>
            </a:pPr>
            <a:r>
              <a:rPr lang="en-US" sz="2400" dirty="0" smtClean="0">
                <a:solidFill>
                  <a:schemeClr val="accent2">
                    <a:lumMod val="75000"/>
                  </a:schemeClr>
                </a:solidFill>
              </a:rPr>
              <a:t>Best Practice</a:t>
            </a:r>
          </a:p>
          <a:p>
            <a:r>
              <a:rPr lang="en-US" sz="2400" dirty="0" smtClean="0">
                <a:solidFill>
                  <a:schemeClr val="tx1"/>
                </a:solidFill>
              </a:rPr>
              <a:t>Involve parents and community members in nutrition education</a:t>
            </a:r>
          </a:p>
          <a:p>
            <a:r>
              <a:rPr lang="en-US" sz="2400" dirty="0" smtClean="0">
                <a:solidFill>
                  <a:schemeClr val="tx1"/>
                </a:solidFill>
              </a:rPr>
              <a:t>Help extend healthy eating to students’ homes, summers, parents’ habits, etc. </a:t>
            </a:r>
          </a:p>
          <a:p>
            <a:pPr>
              <a:buNone/>
            </a:pPr>
            <a:r>
              <a:rPr lang="en-US" sz="2400" dirty="0" smtClean="0">
                <a:solidFill>
                  <a:schemeClr val="accent2">
                    <a:lumMod val="75000"/>
                  </a:schemeClr>
                </a:solidFill>
              </a:rPr>
              <a:t>Survey</a:t>
            </a:r>
          </a:p>
          <a:p>
            <a:r>
              <a:rPr lang="en-US" sz="2400" dirty="0" smtClean="0">
                <a:solidFill>
                  <a:schemeClr val="tx1"/>
                </a:solidFill>
              </a:rPr>
              <a:t>Top perceived benefits are good community relations and supporting the local economy and community</a:t>
            </a:r>
          </a:p>
          <a:p>
            <a:pPr>
              <a:buNone/>
            </a:pPr>
            <a:r>
              <a:rPr lang="en-US" sz="2400" dirty="0" smtClean="0">
                <a:solidFill>
                  <a:schemeClr val="accent2">
                    <a:lumMod val="75000"/>
                  </a:schemeClr>
                </a:solidFill>
              </a:rPr>
              <a:t>Recommendation</a:t>
            </a:r>
          </a:p>
          <a:p>
            <a:r>
              <a:rPr lang="en-US" sz="2400" dirty="0" smtClean="0">
                <a:solidFill>
                  <a:schemeClr val="tx1"/>
                </a:solidFill>
              </a:rPr>
              <a:t>Invite </a:t>
            </a:r>
            <a:r>
              <a:rPr lang="en-US" sz="2400" dirty="0">
                <a:solidFill>
                  <a:schemeClr val="tx1"/>
                </a:solidFill>
              </a:rPr>
              <a:t>parents to all nutrition </a:t>
            </a:r>
            <a:r>
              <a:rPr lang="en-US" sz="2400" dirty="0" smtClean="0">
                <a:solidFill>
                  <a:schemeClr val="tx1"/>
                </a:solidFill>
              </a:rPr>
              <a:t>activities </a:t>
            </a:r>
            <a:r>
              <a:rPr lang="en-US" sz="2400" dirty="0">
                <a:solidFill>
                  <a:schemeClr val="tx1"/>
                </a:solidFill>
              </a:rPr>
              <a:t>and </a:t>
            </a:r>
            <a:r>
              <a:rPr lang="en-US" sz="2400" dirty="0" smtClean="0">
                <a:solidFill>
                  <a:schemeClr val="tx1"/>
                </a:solidFill>
              </a:rPr>
              <a:t>events; </a:t>
            </a:r>
            <a:r>
              <a:rPr lang="en-US" sz="2400" dirty="0">
                <a:solidFill>
                  <a:schemeClr val="tx1"/>
                </a:solidFill>
              </a:rPr>
              <a:t>invite </a:t>
            </a:r>
            <a:r>
              <a:rPr lang="en-US" sz="2400" dirty="0" smtClean="0">
                <a:solidFill>
                  <a:schemeClr val="tx1"/>
                </a:solidFill>
              </a:rPr>
              <a:t>the public to school-wide events</a:t>
            </a:r>
            <a:endParaRPr lang="en-US" sz="2400" dirty="0">
              <a:solidFill>
                <a:schemeClr val="tx1"/>
              </a:solidFill>
            </a:endParaRPr>
          </a:p>
          <a:p>
            <a:endParaRPr lang="en-US" sz="2200" dirty="0"/>
          </a:p>
        </p:txBody>
      </p:sp>
      <p:pic>
        <p:nvPicPr>
          <p:cNvPr id="49154" name="Picture 2"/>
          <p:cNvPicPr>
            <a:picLocks noChangeAspect="1" noChangeArrowheads="1"/>
          </p:cNvPicPr>
          <p:nvPr/>
        </p:nvPicPr>
        <p:blipFill>
          <a:blip r:embed="rId3" cstate="print"/>
          <a:srcRect l="18372" t="3719" r="14651" b="10331"/>
          <a:stretch>
            <a:fillRect/>
          </a:stretch>
        </p:blipFill>
        <p:spPr bwMode="auto">
          <a:xfrm>
            <a:off x="6019800" y="4876800"/>
            <a:ext cx="2532185" cy="182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2478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Effectively Market the Program</a:t>
            </a:r>
            <a:endParaRPr lang="en-US" dirty="0"/>
          </a:p>
        </p:txBody>
      </p:sp>
      <p:sp>
        <p:nvSpPr>
          <p:cNvPr id="3" name="Content Placeholder 2"/>
          <p:cNvSpPr>
            <a:spLocks noGrp="1"/>
          </p:cNvSpPr>
          <p:nvPr>
            <p:ph idx="1"/>
          </p:nvPr>
        </p:nvSpPr>
        <p:spPr>
          <a:xfrm>
            <a:off x="152400" y="1143000"/>
            <a:ext cx="8991600" cy="4786282"/>
          </a:xfrm>
        </p:spPr>
        <p:txBody>
          <a:bodyPr>
            <a:noAutofit/>
          </a:bodyPr>
          <a:lstStyle/>
          <a:p>
            <a:pPr>
              <a:buNone/>
            </a:pPr>
            <a:r>
              <a:rPr lang="en-US" sz="2400" dirty="0" smtClean="0">
                <a:solidFill>
                  <a:schemeClr val="accent2">
                    <a:lumMod val="75000"/>
                  </a:schemeClr>
                </a:solidFill>
              </a:rPr>
              <a:t>Best Practice</a:t>
            </a:r>
          </a:p>
          <a:p>
            <a:r>
              <a:rPr lang="en-US" sz="2400" dirty="0" smtClean="0">
                <a:solidFill>
                  <a:schemeClr val="tx1"/>
                </a:solidFill>
              </a:rPr>
              <a:t>Market FTS to rally support from all stakeholders</a:t>
            </a:r>
          </a:p>
          <a:p>
            <a:r>
              <a:rPr lang="en-US" sz="2400" dirty="0" smtClean="0">
                <a:solidFill>
                  <a:schemeClr val="tx1"/>
                </a:solidFill>
              </a:rPr>
              <a:t>Others have had success with e-newsletters, cafeteria displays, etc. </a:t>
            </a:r>
          </a:p>
          <a:p>
            <a:pPr>
              <a:buNone/>
            </a:pPr>
            <a:r>
              <a:rPr lang="en-US" sz="2400" dirty="0" smtClean="0">
                <a:solidFill>
                  <a:schemeClr val="accent2">
                    <a:lumMod val="75000"/>
                  </a:schemeClr>
                </a:solidFill>
              </a:rPr>
              <a:t>Survey</a:t>
            </a:r>
          </a:p>
          <a:p>
            <a:r>
              <a:rPr lang="en-US" sz="2400" dirty="0" smtClean="0">
                <a:solidFill>
                  <a:schemeClr val="tx1"/>
                </a:solidFill>
              </a:rPr>
              <a:t>Thirty-three respondents are interested in receiving guidance on local networking</a:t>
            </a:r>
          </a:p>
          <a:p>
            <a:r>
              <a:rPr lang="en-US" sz="2400" dirty="0" smtClean="0">
                <a:solidFill>
                  <a:schemeClr val="tx1"/>
                </a:solidFill>
              </a:rPr>
              <a:t>Top perceived benefits are good community relations and supporting the local economy and community</a:t>
            </a:r>
          </a:p>
          <a:p>
            <a:pPr>
              <a:buNone/>
            </a:pPr>
            <a:r>
              <a:rPr lang="en-US" sz="2400" dirty="0" smtClean="0">
                <a:solidFill>
                  <a:schemeClr val="accent2">
                    <a:lumMod val="75000"/>
                  </a:schemeClr>
                </a:solidFill>
              </a:rPr>
              <a:t>Recommendation</a:t>
            </a:r>
          </a:p>
          <a:p>
            <a:r>
              <a:rPr lang="en-US" sz="2400" dirty="0" smtClean="0">
                <a:solidFill>
                  <a:schemeClr val="tx1"/>
                </a:solidFill>
              </a:rPr>
              <a:t>Create </a:t>
            </a:r>
            <a:r>
              <a:rPr lang="en-US" sz="2400" dirty="0">
                <a:solidFill>
                  <a:schemeClr val="tx1"/>
                </a:solidFill>
              </a:rPr>
              <a:t>and distribute FTS marketing materials especially to the 33 </a:t>
            </a:r>
            <a:r>
              <a:rPr lang="en-US" sz="2400" dirty="0" smtClean="0">
                <a:solidFill>
                  <a:schemeClr val="tx1"/>
                </a:solidFill>
              </a:rPr>
              <a:t>respondents </a:t>
            </a:r>
            <a:r>
              <a:rPr lang="en-US" sz="2400" dirty="0">
                <a:solidFill>
                  <a:schemeClr val="tx1"/>
                </a:solidFill>
              </a:rPr>
              <a:t>interested in </a:t>
            </a:r>
            <a:r>
              <a:rPr lang="en-US" sz="2400" dirty="0" smtClean="0">
                <a:solidFill>
                  <a:schemeClr val="tx1"/>
                </a:solidFill>
              </a:rPr>
              <a:t>guidance on networking</a:t>
            </a:r>
            <a:endParaRPr lang="en-US" sz="2400" dirty="0">
              <a:solidFill>
                <a:schemeClr val="tx1"/>
              </a:solidFill>
            </a:endParaRPr>
          </a:p>
        </p:txBody>
      </p:sp>
    </p:spTree>
    <p:extLst>
      <p:ext uri="{BB962C8B-B14F-4D97-AF65-F5344CB8AC3E}">
        <p14:creationId xmlns:p14="http://schemas.microsoft.com/office/powerpoint/2010/main" val="1352612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11) Recruit Community Support and Advising</a:t>
            </a:r>
            <a:endParaRPr lang="en-US" dirty="0"/>
          </a:p>
        </p:txBody>
      </p:sp>
      <p:sp>
        <p:nvSpPr>
          <p:cNvPr id="3" name="Content Placeholder 2"/>
          <p:cNvSpPr>
            <a:spLocks noGrp="1"/>
          </p:cNvSpPr>
          <p:nvPr>
            <p:ph idx="1"/>
          </p:nvPr>
        </p:nvSpPr>
        <p:spPr>
          <a:xfrm>
            <a:off x="152400" y="1239535"/>
            <a:ext cx="8991600" cy="5085065"/>
          </a:xfrm>
        </p:spPr>
        <p:txBody>
          <a:bodyPr>
            <a:noAutofit/>
          </a:bodyPr>
          <a:lstStyle/>
          <a:p>
            <a:pPr>
              <a:buNone/>
            </a:pPr>
            <a:r>
              <a:rPr lang="en-US" sz="2400" dirty="0" smtClean="0">
                <a:solidFill>
                  <a:schemeClr val="accent2">
                    <a:lumMod val="75000"/>
                  </a:schemeClr>
                </a:solidFill>
              </a:rPr>
              <a:t>Best Practice</a:t>
            </a:r>
          </a:p>
          <a:p>
            <a:r>
              <a:rPr lang="en-US" sz="2400" dirty="0" smtClean="0">
                <a:solidFill>
                  <a:schemeClr val="tx1"/>
                </a:solidFill>
              </a:rPr>
              <a:t>Establish supportive partnerships with community stakeholders</a:t>
            </a:r>
            <a:endParaRPr lang="en-US" sz="2400" dirty="0" smtClean="0">
              <a:solidFill>
                <a:schemeClr val="accent2">
                  <a:lumMod val="75000"/>
                </a:schemeClr>
              </a:solidFill>
            </a:endParaRPr>
          </a:p>
          <a:p>
            <a:pPr>
              <a:buNone/>
            </a:pPr>
            <a:r>
              <a:rPr lang="en-US" sz="2400" dirty="0" smtClean="0">
                <a:solidFill>
                  <a:schemeClr val="accent2">
                    <a:lumMod val="75000"/>
                  </a:schemeClr>
                </a:solidFill>
              </a:rPr>
              <a:t>Survey</a:t>
            </a:r>
          </a:p>
          <a:p>
            <a:pPr>
              <a:buNone/>
            </a:pPr>
            <a:r>
              <a:rPr lang="en-US" sz="2400" i="1" dirty="0" smtClean="0">
                <a:solidFill>
                  <a:schemeClr val="tx1"/>
                </a:solidFill>
              </a:rPr>
              <a:t>Community advising can help:</a:t>
            </a:r>
          </a:p>
          <a:p>
            <a:r>
              <a:rPr lang="en-US" sz="2400" dirty="0" smtClean="0">
                <a:solidFill>
                  <a:schemeClr val="tx1"/>
                </a:solidFill>
              </a:rPr>
              <a:t>Overcome the most-indicated barriers: consistent availability of product, seasonality constraints, finding local growers, and others</a:t>
            </a:r>
          </a:p>
          <a:p>
            <a:r>
              <a:rPr lang="en-US" sz="2400" dirty="0" smtClean="0">
                <a:solidFill>
                  <a:schemeClr val="tx1"/>
                </a:solidFill>
              </a:rPr>
              <a:t>Provide guidance that respondents most wish to receive: product availability, seasonal recipes and menus, funding issues, and others</a:t>
            </a:r>
          </a:p>
          <a:p>
            <a:pPr>
              <a:buNone/>
            </a:pPr>
            <a:r>
              <a:rPr lang="en-US" sz="2400" dirty="0" smtClean="0">
                <a:solidFill>
                  <a:schemeClr val="accent2">
                    <a:lumMod val="75000"/>
                  </a:schemeClr>
                </a:solidFill>
              </a:rPr>
              <a:t>Recommendation</a:t>
            </a:r>
          </a:p>
          <a:p>
            <a:r>
              <a:rPr lang="en-US" sz="2400" dirty="0" smtClean="0">
                <a:solidFill>
                  <a:schemeClr val="tx1"/>
                </a:solidFill>
              </a:rPr>
              <a:t>Recruit stakeholders such as UW, WSU, WA </a:t>
            </a:r>
            <a:r>
              <a:rPr lang="en-US" sz="2400" dirty="0">
                <a:solidFill>
                  <a:schemeClr val="tx1"/>
                </a:solidFill>
              </a:rPr>
              <a:t>Partners in Action, </a:t>
            </a:r>
            <a:r>
              <a:rPr lang="en-US" sz="2400" dirty="0" smtClean="0">
                <a:solidFill>
                  <a:schemeClr val="tx1"/>
                </a:solidFill>
              </a:rPr>
              <a:t>Food </a:t>
            </a:r>
            <a:r>
              <a:rPr lang="en-US" sz="2400" dirty="0">
                <a:solidFill>
                  <a:schemeClr val="tx1"/>
                </a:solidFill>
              </a:rPr>
              <a:t>Corps, Within Reach</a:t>
            </a:r>
            <a:r>
              <a:rPr lang="en-US" sz="2400" dirty="0" smtClean="0">
                <a:solidFill>
                  <a:schemeClr val="tx1"/>
                </a:solidFill>
              </a:rPr>
              <a:t>, WA Sustainable Food &amp; Farming Network, etc.</a:t>
            </a:r>
            <a:endParaRPr lang="en-US" sz="2400" dirty="0">
              <a:solidFill>
                <a:schemeClr val="tx1"/>
              </a:solidFill>
            </a:endParaRPr>
          </a:p>
          <a:p>
            <a:endParaRPr lang="en-US" sz="2300" dirty="0"/>
          </a:p>
        </p:txBody>
      </p:sp>
    </p:spTree>
    <p:extLst>
      <p:ext uri="{BB962C8B-B14F-4D97-AF65-F5344CB8AC3E}">
        <p14:creationId xmlns:p14="http://schemas.microsoft.com/office/powerpoint/2010/main" val="3746539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a:noFill/>
        </p:spPr>
        <p:txBody>
          <a:bodyPr>
            <a:normAutofit/>
          </a:bodyPr>
          <a:lstStyle/>
          <a:p>
            <a:pPr algn="l"/>
            <a:r>
              <a:rPr lang="en-US" sz="5400" dirty="0" smtClean="0"/>
              <a:t>Final Conclusions</a:t>
            </a:r>
            <a:endParaRPr lang="en-US" sz="5400" dirty="0"/>
          </a:p>
        </p:txBody>
      </p:sp>
    </p:spTree>
    <p:extLst>
      <p:ext uri="{BB962C8B-B14F-4D97-AF65-F5344CB8AC3E}">
        <p14:creationId xmlns:p14="http://schemas.microsoft.com/office/powerpoint/2010/main" val="777157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Key </a:t>
            </a:r>
            <a:r>
              <a:rPr lang="en-US" dirty="0" smtClean="0"/>
              <a:t>Findings </a:t>
            </a:r>
            <a:r>
              <a:rPr lang="en-US" dirty="0"/>
              <a:t>of </a:t>
            </a:r>
            <a:r>
              <a:rPr lang="en-US" dirty="0" smtClean="0"/>
              <a:t>the 2011 </a:t>
            </a:r>
            <a:r>
              <a:rPr lang="en-US" dirty="0"/>
              <a:t>Farm-to-School (FTS) </a:t>
            </a:r>
            <a:r>
              <a:rPr lang="en-US" dirty="0" smtClean="0"/>
              <a:t>Survey</a:t>
            </a:r>
            <a:endParaRPr lang="en-US" dirty="0"/>
          </a:p>
        </p:txBody>
      </p:sp>
      <p:sp>
        <p:nvSpPr>
          <p:cNvPr id="5" name="Content Placeholder 4"/>
          <p:cNvSpPr>
            <a:spLocks noGrp="1"/>
          </p:cNvSpPr>
          <p:nvPr>
            <p:ph idx="1"/>
          </p:nvPr>
        </p:nvSpPr>
        <p:spPr>
          <a:xfrm>
            <a:off x="457200" y="1219200"/>
            <a:ext cx="8382000" cy="4525963"/>
          </a:xfrm>
          <a:noFill/>
        </p:spPr>
        <p:txBody>
          <a:bodyPr>
            <a:noAutofit/>
          </a:bodyPr>
          <a:lstStyle/>
          <a:p>
            <a:r>
              <a:rPr lang="en-US" sz="3000" dirty="0" smtClean="0"/>
              <a:t>Washington’s </a:t>
            </a:r>
            <a:r>
              <a:rPr lang="en-US" sz="3000" dirty="0"/>
              <a:t>f</a:t>
            </a:r>
            <a:r>
              <a:rPr lang="en-US" sz="3000" dirty="0" smtClean="0"/>
              <a:t>armers </a:t>
            </a:r>
            <a:r>
              <a:rPr lang="en-US" sz="3000" dirty="0"/>
              <a:t>g</a:t>
            </a:r>
            <a:r>
              <a:rPr lang="en-US" sz="3000" dirty="0" smtClean="0"/>
              <a:t>row </a:t>
            </a:r>
            <a:r>
              <a:rPr lang="en-US" sz="3000" dirty="0"/>
              <a:t>w</a:t>
            </a:r>
            <a:r>
              <a:rPr lang="en-US" sz="3000" dirty="0" smtClean="0"/>
              <a:t>hat </a:t>
            </a:r>
            <a:r>
              <a:rPr lang="en-US" sz="3000" dirty="0"/>
              <a:t>Washington’s s</a:t>
            </a:r>
            <a:r>
              <a:rPr lang="en-US" sz="3000" dirty="0" smtClean="0"/>
              <a:t>chools </a:t>
            </a:r>
            <a:r>
              <a:rPr lang="en-US" sz="3000" dirty="0"/>
              <a:t>w</a:t>
            </a:r>
            <a:r>
              <a:rPr lang="en-US" sz="3000" dirty="0" smtClean="0"/>
              <a:t>ant</a:t>
            </a:r>
            <a:endParaRPr lang="en-US" sz="3000" dirty="0"/>
          </a:p>
          <a:p>
            <a:r>
              <a:rPr lang="en-US" sz="3000" dirty="0" smtClean="0"/>
              <a:t>Respondents </a:t>
            </a:r>
            <a:r>
              <a:rPr lang="en-US" sz="3000" dirty="0"/>
              <a:t>i</a:t>
            </a:r>
            <a:r>
              <a:rPr lang="en-US" sz="3000" dirty="0" smtClean="0"/>
              <a:t>dentified </a:t>
            </a:r>
            <a:r>
              <a:rPr lang="en-US" sz="3000" dirty="0"/>
              <a:t>i</a:t>
            </a:r>
            <a:r>
              <a:rPr lang="en-US" sz="3000" dirty="0" smtClean="0"/>
              <a:t>nterests </a:t>
            </a:r>
            <a:r>
              <a:rPr lang="en-US" sz="3000" dirty="0"/>
              <a:t>in </a:t>
            </a:r>
            <a:r>
              <a:rPr lang="en-US" sz="3000" dirty="0" smtClean="0"/>
              <a:t>training</a:t>
            </a:r>
            <a:r>
              <a:rPr lang="en-US" sz="3000" dirty="0"/>
              <a:t>, t</a:t>
            </a:r>
            <a:r>
              <a:rPr lang="en-US" sz="3000" dirty="0" smtClean="0"/>
              <a:t>echnical assistance </a:t>
            </a:r>
            <a:r>
              <a:rPr lang="en-US" sz="3000" dirty="0"/>
              <a:t>and </a:t>
            </a:r>
            <a:r>
              <a:rPr lang="en-US" sz="3000" dirty="0" smtClean="0"/>
              <a:t>materials </a:t>
            </a:r>
            <a:r>
              <a:rPr lang="en-US" sz="3000" dirty="0"/>
              <a:t>to </a:t>
            </a:r>
            <a:r>
              <a:rPr lang="en-US" sz="3000" dirty="0" smtClean="0"/>
              <a:t>support </a:t>
            </a:r>
            <a:r>
              <a:rPr lang="en-US" sz="3000" dirty="0"/>
              <a:t>FTS</a:t>
            </a:r>
          </a:p>
          <a:p>
            <a:r>
              <a:rPr lang="en-US" sz="3000" dirty="0" smtClean="0"/>
              <a:t>Food </a:t>
            </a:r>
            <a:r>
              <a:rPr lang="en-US" sz="3000" dirty="0"/>
              <a:t>s</a:t>
            </a:r>
            <a:r>
              <a:rPr lang="en-US" sz="3000" dirty="0" smtClean="0"/>
              <a:t>ervice </a:t>
            </a:r>
            <a:r>
              <a:rPr lang="en-US" sz="3000" dirty="0"/>
              <a:t>s</a:t>
            </a:r>
            <a:r>
              <a:rPr lang="en-US" sz="3000" dirty="0" smtClean="0"/>
              <a:t>taff </a:t>
            </a:r>
            <a:r>
              <a:rPr lang="en-US" sz="3000" dirty="0"/>
              <a:t>are </a:t>
            </a:r>
            <a:r>
              <a:rPr lang="en-US" sz="3000" dirty="0" smtClean="0"/>
              <a:t>interested </a:t>
            </a:r>
            <a:r>
              <a:rPr lang="en-US" sz="3000" dirty="0"/>
              <a:t>in </a:t>
            </a:r>
            <a:r>
              <a:rPr lang="en-US" sz="3000" dirty="0" smtClean="0"/>
              <a:t>reaching </a:t>
            </a:r>
            <a:r>
              <a:rPr lang="en-US" sz="3000" dirty="0"/>
              <a:t>b</a:t>
            </a:r>
            <a:r>
              <a:rPr lang="en-US" sz="3000" dirty="0" smtClean="0"/>
              <a:t>eyond </a:t>
            </a:r>
            <a:r>
              <a:rPr lang="en-US" sz="3000" dirty="0"/>
              <a:t>the </a:t>
            </a:r>
            <a:r>
              <a:rPr lang="en-US" sz="3000" dirty="0" smtClean="0"/>
              <a:t>kitchen </a:t>
            </a:r>
            <a:r>
              <a:rPr lang="en-US" sz="3000" dirty="0"/>
              <a:t>and c</a:t>
            </a:r>
            <a:r>
              <a:rPr lang="en-US" sz="3000" dirty="0" smtClean="0"/>
              <a:t>afeteria</a:t>
            </a:r>
            <a:endParaRPr lang="en-US" sz="3000" dirty="0"/>
          </a:p>
          <a:p>
            <a:r>
              <a:rPr lang="en-US" sz="3000" dirty="0" smtClean="0"/>
              <a:t>There </a:t>
            </a:r>
            <a:r>
              <a:rPr lang="en-US" sz="3000" dirty="0"/>
              <a:t>are </a:t>
            </a:r>
            <a:r>
              <a:rPr lang="en-US" sz="3000" dirty="0" smtClean="0"/>
              <a:t>barriers </a:t>
            </a:r>
            <a:r>
              <a:rPr lang="en-US" sz="3000" dirty="0"/>
              <a:t>to </a:t>
            </a:r>
            <a:r>
              <a:rPr lang="en-US" sz="3000" dirty="0" smtClean="0"/>
              <a:t>implementing </a:t>
            </a:r>
            <a:r>
              <a:rPr lang="en-US" sz="3000" dirty="0"/>
              <a:t>FTS</a:t>
            </a:r>
          </a:p>
          <a:p>
            <a:r>
              <a:rPr lang="en-US" sz="3000" dirty="0" smtClean="0"/>
              <a:t>Districts </a:t>
            </a:r>
            <a:r>
              <a:rPr lang="en-US" sz="3000" dirty="0"/>
              <a:t>h</a:t>
            </a:r>
            <a:r>
              <a:rPr lang="en-US" sz="3000" dirty="0" smtClean="0"/>
              <a:t>ave </a:t>
            </a:r>
            <a:r>
              <a:rPr lang="en-US" sz="3000" dirty="0"/>
              <a:t>d</a:t>
            </a:r>
            <a:r>
              <a:rPr lang="en-US" sz="3000" dirty="0" smtClean="0"/>
              <a:t>ifferences </a:t>
            </a:r>
            <a:r>
              <a:rPr lang="en-US" sz="3000" dirty="0"/>
              <a:t>in </a:t>
            </a:r>
            <a:r>
              <a:rPr lang="en-US" sz="3000" dirty="0" smtClean="0"/>
              <a:t>their capacity </a:t>
            </a:r>
            <a:r>
              <a:rPr lang="en-US" sz="3000" dirty="0"/>
              <a:t>for FTS</a:t>
            </a:r>
          </a:p>
        </p:txBody>
      </p:sp>
    </p:spTree>
    <p:extLst>
      <p:ext uri="{BB962C8B-B14F-4D97-AF65-F5344CB8AC3E}">
        <p14:creationId xmlns:p14="http://schemas.microsoft.com/office/powerpoint/2010/main" val="323333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Final Recommendations</a:t>
            </a:r>
            <a:endParaRPr lang="en-US" sz="3600" dirty="0"/>
          </a:p>
        </p:txBody>
      </p:sp>
      <p:sp>
        <p:nvSpPr>
          <p:cNvPr id="5" name="Content Placeholder 4"/>
          <p:cNvSpPr>
            <a:spLocks noGrp="1"/>
          </p:cNvSpPr>
          <p:nvPr>
            <p:ph idx="1"/>
          </p:nvPr>
        </p:nvSpPr>
        <p:spPr>
          <a:xfrm>
            <a:off x="457200" y="1295400"/>
            <a:ext cx="8229600" cy="4525963"/>
          </a:xfrm>
          <a:noFill/>
        </p:spPr>
        <p:txBody>
          <a:bodyPr>
            <a:normAutofit fontScale="92500" lnSpcReduction="20000"/>
          </a:bodyPr>
          <a:lstStyle/>
          <a:p>
            <a:pPr lvl="0"/>
            <a:r>
              <a:rPr lang="en-US" dirty="0" smtClean="0"/>
              <a:t>Training </a:t>
            </a:r>
            <a:r>
              <a:rPr lang="en-US" dirty="0"/>
              <a:t>of </a:t>
            </a:r>
            <a:r>
              <a:rPr lang="en-US" dirty="0" smtClean="0"/>
              <a:t>food service </a:t>
            </a:r>
            <a:r>
              <a:rPr lang="en-US" dirty="0"/>
              <a:t>staff on food preparation and safety</a:t>
            </a:r>
          </a:p>
          <a:p>
            <a:pPr lvl="0"/>
            <a:r>
              <a:rPr lang="en-US" dirty="0"/>
              <a:t>Implementation of school wellness policies for school districts, which include a measure mandating or incentivizing purchase of local produce</a:t>
            </a:r>
          </a:p>
          <a:p>
            <a:pPr lvl="0"/>
            <a:r>
              <a:rPr lang="en-US" dirty="0"/>
              <a:t>Development of matchmaking tools and networking opportunities to connect schools and farmers</a:t>
            </a:r>
          </a:p>
          <a:p>
            <a:pPr lvl="0"/>
            <a:r>
              <a:rPr lang="en-US" dirty="0"/>
              <a:t>Upgrades to existing kitchens and hiring of additional </a:t>
            </a:r>
            <a:r>
              <a:rPr lang="en-US" dirty="0" smtClean="0"/>
              <a:t>food service </a:t>
            </a:r>
            <a:r>
              <a:rPr lang="en-US" dirty="0"/>
              <a:t>staff</a:t>
            </a:r>
          </a:p>
        </p:txBody>
      </p:sp>
    </p:spTree>
    <p:extLst>
      <p:ext uri="{BB962C8B-B14F-4D97-AF65-F5344CB8AC3E}">
        <p14:creationId xmlns:p14="http://schemas.microsoft.com/office/powerpoint/2010/main" val="3760701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Thank You!</a:t>
            </a:r>
            <a:endParaRPr lang="en-US" sz="5400" dirty="0"/>
          </a:p>
        </p:txBody>
      </p:sp>
      <p:sp>
        <p:nvSpPr>
          <p:cNvPr id="5" name="Content Placeholder 4"/>
          <p:cNvSpPr>
            <a:spLocks noGrp="1"/>
          </p:cNvSpPr>
          <p:nvPr>
            <p:ph idx="1"/>
          </p:nvPr>
        </p:nvSpPr>
        <p:spPr/>
        <p:txBody>
          <a:bodyPr/>
          <a:lstStyle/>
          <a:p>
            <a:r>
              <a:rPr lang="en-US" dirty="0" smtClean="0"/>
              <a:t>Washington State Dept. of Agriculture</a:t>
            </a:r>
          </a:p>
          <a:p>
            <a:pPr lvl="1"/>
            <a:r>
              <a:rPr lang="en-US" dirty="0" smtClean="0"/>
              <a:t>Tricia </a:t>
            </a:r>
            <a:r>
              <a:rPr lang="en-US" dirty="0"/>
              <a:t>Kovacs, </a:t>
            </a:r>
            <a:r>
              <a:rPr lang="en-US" dirty="0" smtClean="0"/>
              <a:t>MSc</a:t>
            </a:r>
          </a:p>
          <a:p>
            <a:pPr lvl="1"/>
            <a:r>
              <a:rPr lang="en-US" dirty="0"/>
              <a:t>Becky Elias, </a:t>
            </a:r>
            <a:r>
              <a:rPr lang="en-US" dirty="0" smtClean="0"/>
              <a:t>MBA</a:t>
            </a:r>
          </a:p>
          <a:p>
            <a:pPr lvl="1"/>
            <a:r>
              <a:rPr lang="en-US" dirty="0" smtClean="0"/>
              <a:t>Shoko </a:t>
            </a:r>
            <a:r>
              <a:rPr lang="en-US" dirty="0" err="1"/>
              <a:t>Kumagai</a:t>
            </a:r>
            <a:r>
              <a:rPr lang="en-US" dirty="0"/>
              <a:t>, </a:t>
            </a:r>
            <a:r>
              <a:rPr lang="en-US" dirty="0" smtClean="0"/>
              <a:t>MPH</a:t>
            </a:r>
          </a:p>
          <a:p>
            <a:r>
              <a:rPr lang="en-US" dirty="0" smtClean="0"/>
              <a:t>Survey Participants</a:t>
            </a:r>
          </a:p>
          <a:p>
            <a:r>
              <a:rPr lang="en-US" dirty="0" smtClean="0"/>
              <a:t>Members of the Audience</a:t>
            </a:r>
            <a:endParaRPr lang="en-US" dirty="0"/>
          </a:p>
          <a:p>
            <a:pPr lvl="1"/>
            <a:endParaRPr lang="en-US" dirty="0"/>
          </a:p>
        </p:txBody>
      </p:sp>
      <p:sp>
        <p:nvSpPr>
          <p:cNvPr id="3" name="TextBox 2"/>
          <p:cNvSpPr txBox="1"/>
          <p:nvPr/>
        </p:nvSpPr>
        <p:spPr>
          <a:xfrm>
            <a:off x="1676400" y="5181600"/>
            <a:ext cx="5791200" cy="707886"/>
          </a:xfrm>
          <a:prstGeom prst="rect">
            <a:avLst/>
          </a:prstGeom>
          <a:noFill/>
        </p:spPr>
        <p:txBody>
          <a:bodyPr wrap="square" rtlCol="0">
            <a:spAutoFit/>
          </a:bodyPr>
          <a:lstStyle/>
          <a:p>
            <a:pPr algn="ctr"/>
            <a:r>
              <a:rPr lang="en-US" sz="4000" dirty="0" smtClean="0"/>
              <a:t>Questions?</a:t>
            </a:r>
            <a:endParaRPr lang="en-US" sz="4000" dirty="0"/>
          </a:p>
        </p:txBody>
      </p:sp>
    </p:spTree>
    <p:extLst>
      <p:ext uri="{BB962C8B-B14F-4D97-AF65-F5344CB8AC3E}">
        <p14:creationId xmlns:p14="http://schemas.microsoft.com/office/powerpoint/2010/main" val="1178153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noFill/>
        </p:spPr>
        <p:txBody>
          <a:bodyPr>
            <a:normAutofit/>
          </a:bodyPr>
          <a:lstStyle/>
          <a:p>
            <a:pPr algn="l"/>
            <a:r>
              <a:rPr lang="en-US" dirty="0" smtClean="0"/>
              <a:t>References</a:t>
            </a:r>
            <a:endParaRPr lang="en-US" dirty="0"/>
          </a:p>
        </p:txBody>
      </p:sp>
      <p:sp>
        <p:nvSpPr>
          <p:cNvPr id="3" name="TextBox 2"/>
          <p:cNvSpPr txBox="1"/>
          <p:nvPr/>
        </p:nvSpPr>
        <p:spPr>
          <a:xfrm>
            <a:off x="457200" y="990600"/>
            <a:ext cx="8153400" cy="5878532"/>
          </a:xfrm>
          <a:prstGeom prst="rect">
            <a:avLst/>
          </a:prstGeom>
          <a:noFill/>
        </p:spPr>
        <p:txBody>
          <a:bodyPr wrap="square" rtlCol="0">
            <a:spAutoFit/>
          </a:bodyPr>
          <a:lstStyle/>
          <a:p>
            <a:r>
              <a:rPr lang="en-US" sz="1200" dirty="0"/>
              <a:t> </a:t>
            </a:r>
          </a:p>
          <a:p>
            <a:r>
              <a:rPr lang="en-US" sz="1200" b="1" dirty="0"/>
              <a:t>Best </a:t>
            </a:r>
            <a:r>
              <a:rPr lang="en-US" sz="1200" b="1" dirty="0" smtClean="0"/>
              <a:t>Practices</a:t>
            </a:r>
            <a:endParaRPr lang="en-US" sz="1200" dirty="0"/>
          </a:p>
          <a:p>
            <a:pPr marL="171450" indent="-171450">
              <a:buFont typeface="Arial" pitchFamily="34" charset="0"/>
              <a:buChar char="•"/>
            </a:pPr>
            <a:r>
              <a:rPr lang="en-US" sz="1200" dirty="0"/>
              <a:t>Allen P, </a:t>
            </a:r>
            <a:r>
              <a:rPr lang="en-US" sz="1200" dirty="0" err="1"/>
              <a:t>Guthman</a:t>
            </a:r>
            <a:r>
              <a:rPr lang="en-US" sz="1200" dirty="0"/>
              <a:t> J. From "old school" to "farm-to-school": </a:t>
            </a:r>
            <a:r>
              <a:rPr lang="en-US" sz="1200" dirty="0" err="1"/>
              <a:t>Neoliberalization</a:t>
            </a:r>
            <a:r>
              <a:rPr lang="en-US" sz="1200" dirty="0"/>
              <a:t> from the ground </a:t>
            </a:r>
            <a:r>
              <a:rPr lang="en-US" sz="1200" dirty="0" smtClean="0"/>
              <a:t>up</a:t>
            </a:r>
            <a:r>
              <a:rPr lang="en-US" sz="1200" dirty="0"/>
              <a:t>. </a:t>
            </a:r>
            <a:r>
              <a:rPr lang="en-US" sz="1200" i="1" dirty="0"/>
              <a:t>Agriculture and Human Values</a:t>
            </a:r>
            <a:r>
              <a:rPr lang="en-US" sz="1200" dirty="0"/>
              <a:t> 2006;23(4):401-15.</a:t>
            </a:r>
          </a:p>
          <a:p>
            <a:pPr marL="171450" indent="-171450">
              <a:buFont typeface="Arial" pitchFamily="34" charset="0"/>
              <a:buChar char="•"/>
            </a:pPr>
            <a:r>
              <a:rPr lang="en-US" sz="1200" dirty="0" err="1" smtClean="0"/>
              <a:t>Bagdonis</a:t>
            </a:r>
            <a:r>
              <a:rPr lang="en-US" sz="1200" dirty="0" smtClean="0"/>
              <a:t> </a:t>
            </a:r>
            <a:r>
              <a:rPr lang="en-US" sz="1200" dirty="0"/>
              <a:t>JM, </a:t>
            </a:r>
            <a:r>
              <a:rPr lang="en-US" sz="1200" dirty="0" err="1"/>
              <a:t>Hinrichs</a:t>
            </a:r>
            <a:r>
              <a:rPr lang="en-US" sz="1200" dirty="0"/>
              <a:t> CC, </a:t>
            </a:r>
            <a:r>
              <a:rPr lang="en-US" sz="1200" dirty="0" err="1"/>
              <a:t>Schafft</a:t>
            </a:r>
            <a:r>
              <a:rPr lang="en-US" sz="1200" dirty="0"/>
              <a:t> KA. The emergence and framing of </a:t>
            </a:r>
            <a:r>
              <a:rPr lang="en-US" sz="1200" dirty="0" smtClean="0"/>
              <a:t>farm-to-school initiatives</a:t>
            </a:r>
            <a:r>
              <a:rPr lang="en-US" sz="1200" dirty="0"/>
              <a:t>: civic engagement, health and local agriculture. </a:t>
            </a:r>
            <a:r>
              <a:rPr lang="en-US" sz="1200" i="1" dirty="0"/>
              <a:t>Agriculture and Human Values</a:t>
            </a:r>
            <a:r>
              <a:rPr lang="en-US" sz="1200" dirty="0"/>
              <a:t> </a:t>
            </a:r>
            <a:r>
              <a:rPr lang="en-US" sz="1200" dirty="0" smtClean="0"/>
              <a:t>2009;26(1-2</a:t>
            </a:r>
            <a:r>
              <a:rPr lang="en-US" sz="1200" dirty="0"/>
              <a:t>):107-19.</a:t>
            </a:r>
          </a:p>
          <a:p>
            <a:pPr marL="171450" indent="-171450">
              <a:buFont typeface="Arial" pitchFamily="34" charset="0"/>
              <a:buChar char="•"/>
            </a:pPr>
            <a:r>
              <a:rPr lang="en-US" sz="1200" dirty="0" err="1" smtClean="0"/>
              <a:t>Brockhouse</a:t>
            </a:r>
            <a:r>
              <a:rPr lang="en-US" sz="1200" dirty="0" smtClean="0"/>
              <a:t> </a:t>
            </a:r>
            <a:r>
              <a:rPr lang="en-US" sz="1200" dirty="0"/>
              <a:t>B, Pleasant B. Ripe Time Delivery: California Growers Form Co-op to Supply </a:t>
            </a:r>
            <a:r>
              <a:rPr lang="en-US" sz="1200" dirty="0" smtClean="0"/>
              <a:t>Farm-to-School </a:t>
            </a:r>
            <a:r>
              <a:rPr lang="en-US" sz="1200" dirty="0"/>
              <a:t>Market. 2009.</a:t>
            </a:r>
          </a:p>
          <a:p>
            <a:pPr marL="171450" indent="-171450">
              <a:buFont typeface="Arial" pitchFamily="34" charset="0"/>
              <a:buChar char="•"/>
            </a:pPr>
            <a:r>
              <a:rPr lang="en-US" sz="1200" dirty="0" err="1" smtClean="0"/>
              <a:t>Chomitz</a:t>
            </a:r>
            <a:r>
              <a:rPr lang="en-US" sz="1200" dirty="0" smtClean="0"/>
              <a:t> </a:t>
            </a:r>
            <a:r>
              <a:rPr lang="en-US" sz="1200" dirty="0"/>
              <a:t>VR, McGowan RJ, </a:t>
            </a:r>
            <a:r>
              <a:rPr lang="en-US" sz="1200" dirty="0" err="1"/>
              <a:t>Wendel</a:t>
            </a:r>
            <a:r>
              <a:rPr lang="en-US" sz="1200" dirty="0"/>
              <a:t> JM, et al. Healthy Living Cambridge Kids: A </a:t>
            </a:r>
            <a:r>
              <a:rPr lang="en-US" sz="1200" dirty="0" smtClean="0"/>
              <a:t>Community-based </a:t>
            </a:r>
            <a:r>
              <a:rPr lang="en-US" sz="1200" dirty="0"/>
              <a:t>Participatory Effort to Promote Healthy Weight and Fitness. </a:t>
            </a:r>
            <a:r>
              <a:rPr lang="en-US" sz="1200" i="1" dirty="0"/>
              <a:t>Obesity</a:t>
            </a:r>
            <a:r>
              <a:rPr lang="en-US" sz="1200" dirty="0"/>
              <a:t> </a:t>
            </a:r>
            <a:r>
              <a:rPr lang="en-US" sz="1200" dirty="0" smtClean="0"/>
              <a:t>2010;18:S45-S53</a:t>
            </a:r>
            <a:r>
              <a:rPr lang="en-US" sz="1200" dirty="0"/>
              <a:t>.</a:t>
            </a:r>
          </a:p>
          <a:p>
            <a:pPr marL="171450" indent="-171450">
              <a:buFont typeface="Arial" pitchFamily="34" charset="0"/>
              <a:buChar char="•"/>
            </a:pPr>
            <a:r>
              <a:rPr lang="en-US" sz="1200" dirty="0" smtClean="0"/>
              <a:t>Izumi </a:t>
            </a:r>
            <a:r>
              <a:rPr lang="en-US" sz="1200" dirty="0"/>
              <a:t>BT, </a:t>
            </a:r>
            <a:r>
              <a:rPr lang="en-US" sz="1200" dirty="0" err="1"/>
              <a:t>Alaimo</a:t>
            </a:r>
            <a:r>
              <a:rPr lang="en-US" sz="1200" dirty="0"/>
              <a:t> K, Hamm MW. Farm-to-School Programs: Perspectives of School Food </a:t>
            </a:r>
            <a:r>
              <a:rPr lang="en-US" sz="1200" dirty="0" smtClean="0"/>
              <a:t>Service </a:t>
            </a:r>
            <a:r>
              <a:rPr lang="en-US" sz="1200" dirty="0"/>
              <a:t>Professionals. </a:t>
            </a:r>
            <a:r>
              <a:rPr lang="en-US" sz="1200" i="1" dirty="0"/>
              <a:t>Journal of Nutrition Education and Behavior</a:t>
            </a:r>
            <a:r>
              <a:rPr lang="en-US" sz="1200" dirty="0"/>
              <a:t> 2010;42(2):83-91.</a:t>
            </a:r>
          </a:p>
          <a:p>
            <a:pPr marL="171450" indent="-171450">
              <a:buFont typeface="Arial" pitchFamily="34" charset="0"/>
              <a:buChar char="•"/>
            </a:pPr>
            <a:r>
              <a:rPr lang="en-US" sz="1200" dirty="0" smtClean="0"/>
              <a:t>Izumi </a:t>
            </a:r>
            <a:r>
              <a:rPr lang="en-US" sz="1200" dirty="0"/>
              <a:t>BT, Wright DW, Hamm MW. Market diversification and social benefits: Motivations of </a:t>
            </a:r>
            <a:r>
              <a:rPr lang="en-US" sz="1200" dirty="0" smtClean="0"/>
              <a:t>farmers </a:t>
            </a:r>
            <a:r>
              <a:rPr lang="en-US" sz="1200" dirty="0"/>
              <a:t>participating in farm to school programs. </a:t>
            </a:r>
            <a:r>
              <a:rPr lang="en-US" sz="1200" i="1" dirty="0"/>
              <a:t>Journal of Rural Studies</a:t>
            </a:r>
            <a:r>
              <a:rPr lang="en-US" sz="1200" dirty="0"/>
              <a:t> </a:t>
            </a:r>
            <a:r>
              <a:rPr lang="en-US" sz="1200" dirty="0" smtClean="0"/>
              <a:t>2010;26(4</a:t>
            </a:r>
            <a:r>
              <a:rPr lang="en-US" sz="1200" dirty="0"/>
              <a:t>):374-82.</a:t>
            </a:r>
          </a:p>
          <a:p>
            <a:pPr marL="171450" indent="-171450">
              <a:buFont typeface="Arial" pitchFamily="34" charset="0"/>
              <a:buChar char="•"/>
            </a:pPr>
            <a:r>
              <a:rPr lang="en-US" sz="1200" dirty="0" smtClean="0"/>
              <a:t>Izumi </a:t>
            </a:r>
            <a:r>
              <a:rPr lang="en-US" sz="1200" dirty="0"/>
              <a:t>BT, </a:t>
            </a:r>
            <a:r>
              <a:rPr lang="en-US" sz="1200" dirty="0" err="1"/>
              <a:t>Rostant</a:t>
            </a:r>
            <a:r>
              <a:rPr lang="en-US" sz="1200" dirty="0"/>
              <a:t> OS, Moss MJ, et al. Results from the 2004 Michigan farm-to-school survey. </a:t>
            </a:r>
            <a:r>
              <a:rPr lang="en-US" sz="1200" i="1" dirty="0" smtClean="0"/>
              <a:t>Journal </a:t>
            </a:r>
            <a:r>
              <a:rPr lang="en-US" sz="1200" i="1" dirty="0"/>
              <a:t>of School Health</a:t>
            </a:r>
            <a:r>
              <a:rPr lang="en-US" sz="1200" dirty="0"/>
              <a:t> 2006;76(5):169-74.</a:t>
            </a:r>
          </a:p>
          <a:p>
            <a:pPr marL="171450" indent="-171450">
              <a:buFont typeface="Arial" pitchFamily="34" charset="0"/>
              <a:buChar char="•"/>
            </a:pPr>
            <a:r>
              <a:rPr lang="en-US" sz="1200" dirty="0"/>
              <a:t> </a:t>
            </a:r>
            <a:r>
              <a:rPr lang="en-US" sz="1200" dirty="0" smtClean="0"/>
              <a:t>Joshi </a:t>
            </a:r>
            <a:r>
              <a:rPr lang="en-US" sz="1200" dirty="0"/>
              <a:t>A, Kalb M, Beery M. Going Local: Paths to Success for Farm to School Programs. </a:t>
            </a:r>
            <a:r>
              <a:rPr lang="en-US" sz="1200" dirty="0" smtClean="0"/>
              <a:t>National </a:t>
            </a:r>
            <a:r>
              <a:rPr lang="en-US" sz="1200" dirty="0"/>
              <a:t>Farm to School Program, Dec. 2006. Web.  </a:t>
            </a:r>
            <a:r>
              <a:rPr lang="en-US" sz="1200" dirty="0" smtClean="0"/>
              <a:t>&lt;</a:t>
            </a:r>
            <a:r>
              <a:rPr lang="en-US" sz="1200" dirty="0"/>
              <a:t>http://agmarketing.extension.psu.edu/Wholesale/PDFs/goinglocal.pdf&gt;.</a:t>
            </a:r>
          </a:p>
          <a:p>
            <a:pPr marL="171450" indent="-171450">
              <a:buFont typeface="Arial" pitchFamily="34" charset="0"/>
              <a:buChar char="•"/>
            </a:pPr>
            <a:r>
              <a:rPr lang="en-US" sz="1200" dirty="0"/>
              <a:t> </a:t>
            </a:r>
            <a:r>
              <a:rPr lang="en-US" sz="1200" dirty="0" err="1" smtClean="0"/>
              <a:t>Keathley</a:t>
            </a:r>
            <a:r>
              <a:rPr lang="en-US" sz="1200" dirty="0" smtClean="0"/>
              <a:t> </a:t>
            </a:r>
            <a:r>
              <a:rPr lang="en-US" sz="1200" dirty="0"/>
              <a:t>M. The 10 Most Impressive Farm-to-School Programs. Best Colleges Online Nov. 8 </a:t>
            </a:r>
            <a:r>
              <a:rPr lang="en-US" sz="1200" dirty="0" smtClean="0"/>
              <a:t>2011</a:t>
            </a:r>
            <a:r>
              <a:rPr lang="en-US" sz="1200" dirty="0"/>
              <a:t>. Web. </a:t>
            </a:r>
            <a:r>
              <a:rPr lang="en-US" sz="1200" dirty="0" smtClean="0"/>
              <a:t>&lt;http</a:t>
            </a:r>
            <a:r>
              <a:rPr lang="en-US" sz="1200" dirty="0"/>
              <a:t>://</a:t>
            </a:r>
            <a:r>
              <a:rPr lang="en-US" sz="1200" dirty="0" smtClean="0"/>
              <a:t>www.bestcollegesonline.com/blog/2011/11/08/the-10-most-impressive-farm-to-school-programs</a:t>
            </a:r>
            <a:r>
              <a:rPr lang="en-US" sz="1200" dirty="0"/>
              <a:t>/&gt;. </a:t>
            </a:r>
          </a:p>
          <a:p>
            <a:pPr marL="171450" indent="-171450">
              <a:buFont typeface="Arial" pitchFamily="34" charset="0"/>
              <a:buChar char="•"/>
            </a:pPr>
            <a:r>
              <a:rPr lang="en-US" sz="1200" dirty="0" smtClean="0"/>
              <a:t>Kish </a:t>
            </a:r>
            <a:r>
              <a:rPr lang="en-US" sz="1200" dirty="0"/>
              <a:t>S. From Farm to School: Improving Small Farm Viability and School Meals.</a:t>
            </a:r>
            <a:r>
              <a:rPr lang="en-US" sz="1200" i="1" dirty="0"/>
              <a:t> Initiative for </a:t>
            </a:r>
            <a:r>
              <a:rPr lang="en-US" sz="1200" i="1" dirty="0" smtClean="0"/>
              <a:t>Future </a:t>
            </a:r>
            <a:r>
              <a:rPr lang="en-US" sz="1200" i="1" dirty="0"/>
              <a:t>Agricultural Food Systems (IFAFS)</a:t>
            </a:r>
            <a:r>
              <a:rPr lang="en-US" sz="1200" dirty="0"/>
              <a:t>, 2008.</a:t>
            </a:r>
          </a:p>
          <a:p>
            <a:pPr marL="171450" indent="-171450">
              <a:buFont typeface="Arial" pitchFamily="34" charset="0"/>
              <a:buChar char="•"/>
            </a:pPr>
            <a:r>
              <a:rPr lang="en-US" sz="1200" dirty="0" smtClean="0"/>
              <a:t>Kloppenburg </a:t>
            </a:r>
            <a:r>
              <a:rPr lang="en-US" sz="1200" dirty="0" err="1"/>
              <a:t>Jr</a:t>
            </a:r>
            <a:r>
              <a:rPr lang="en-US" sz="1200" dirty="0"/>
              <a:t> J, </a:t>
            </a:r>
            <a:r>
              <a:rPr lang="en-US" sz="1200" dirty="0" err="1"/>
              <a:t>Hassanein</a:t>
            </a:r>
            <a:r>
              <a:rPr lang="en-US" sz="1200" dirty="0"/>
              <a:t> N. From old school to reform school? </a:t>
            </a:r>
            <a:r>
              <a:rPr lang="en-US" sz="1200" i="1" dirty="0"/>
              <a:t>Agriculture and Human </a:t>
            </a:r>
            <a:r>
              <a:rPr lang="en-US" sz="1200" i="1" dirty="0" smtClean="0"/>
              <a:t>Values</a:t>
            </a:r>
            <a:r>
              <a:rPr lang="en-US" sz="1200" dirty="0" smtClean="0"/>
              <a:t> </a:t>
            </a:r>
            <a:r>
              <a:rPr lang="en-US" sz="1200" dirty="0"/>
              <a:t>2006;23:417–21</a:t>
            </a:r>
            <a:r>
              <a:rPr lang="en-US" sz="1200" dirty="0" smtClean="0"/>
              <a:t>.</a:t>
            </a:r>
            <a:r>
              <a:rPr lang="en-US" sz="1200" dirty="0"/>
              <a:t> </a:t>
            </a:r>
          </a:p>
          <a:p>
            <a:pPr marL="171450" indent="-171450">
              <a:buFont typeface="Arial" pitchFamily="34" charset="0"/>
              <a:buChar char="•"/>
            </a:pPr>
            <a:r>
              <a:rPr lang="en-US" sz="1200" dirty="0" err="1"/>
              <a:t>Schafft</a:t>
            </a:r>
            <a:r>
              <a:rPr lang="en-US" sz="1200" dirty="0"/>
              <a:t> K, </a:t>
            </a:r>
            <a:r>
              <a:rPr lang="en-US" sz="1200" dirty="0" err="1"/>
              <a:t>Hinrichs</a:t>
            </a:r>
            <a:r>
              <a:rPr lang="en-US" sz="1200" dirty="0"/>
              <a:t> C, Bloom J. Pennsylvania Farm-to-School Programs and the Articulation of </a:t>
            </a:r>
            <a:r>
              <a:rPr lang="en-US" sz="1200" dirty="0" smtClean="0"/>
              <a:t>Local </a:t>
            </a:r>
            <a:r>
              <a:rPr lang="en-US" sz="1200" dirty="0"/>
              <a:t>Context. </a:t>
            </a:r>
            <a:r>
              <a:rPr lang="en-US" sz="1200" i="1" dirty="0"/>
              <a:t>Journal of Hunger and Environmental Nutrition</a:t>
            </a:r>
            <a:r>
              <a:rPr lang="en-US" sz="1200" dirty="0"/>
              <a:t> 2010;5:23-40.</a:t>
            </a:r>
          </a:p>
          <a:p>
            <a:pPr marL="171450" indent="-171450">
              <a:buFont typeface="Arial" pitchFamily="34" charset="0"/>
              <a:buChar char="•"/>
            </a:pPr>
            <a:r>
              <a:rPr lang="en-US" sz="1200" dirty="0" smtClean="0"/>
              <a:t>United </a:t>
            </a:r>
            <a:r>
              <a:rPr lang="en-US" sz="1200" dirty="0"/>
              <a:t>States Department of Agriculture, Food and Nutrition Service, Agricultural Marketing </a:t>
            </a:r>
            <a:r>
              <a:rPr lang="en-US" sz="1200" dirty="0" smtClean="0"/>
              <a:t>Service</a:t>
            </a:r>
            <a:r>
              <a:rPr lang="en-US" sz="1200" dirty="0"/>
              <a:t>. USDA Farm to School Team 2010 Summary Report. Jul. 2011. Web. </a:t>
            </a:r>
            <a:r>
              <a:rPr lang="en-US" sz="1200" dirty="0" smtClean="0"/>
              <a:t>&lt;</a:t>
            </a:r>
            <a:r>
              <a:rPr lang="en-US" sz="1200" dirty="0"/>
              <a:t>http://www.fns.usda.gov/cnd/f2s/pdf/&gt;.</a:t>
            </a:r>
          </a:p>
          <a:p>
            <a:pPr marL="171450" indent="-171450">
              <a:buFont typeface="Arial" pitchFamily="34" charset="0"/>
              <a:buChar char="•"/>
            </a:pPr>
            <a:r>
              <a:rPr lang="en-US" sz="1200" dirty="0"/>
              <a:t> </a:t>
            </a:r>
            <a:r>
              <a:rPr lang="en-US" sz="1200" dirty="0" err="1" smtClean="0"/>
              <a:t>Vallianatos</a:t>
            </a:r>
            <a:r>
              <a:rPr lang="en-US" sz="1200" dirty="0" smtClean="0"/>
              <a:t> </a:t>
            </a:r>
            <a:r>
              <a:rPr lang="en-US" sz="1200" dirty="0"/>
              <a:t>M, Gottlieb R, </a:t>
            </a:r>
            <a:r>
              <a:rPr lang="en-US" sz="1200" dirty="0" err="1"/>
              <a:t>Haase</a:t>
            </a:r>
            <a:r>
              <a:rPr lang="en-US" sz="1200" dirty="0"/>
              <a:t> MA. Farm-to-school - Strategies for urban health, combating </a:t>
            </a:r>
            <a:r>
              <a:rPr lang="en-US" sz="1200" dirty="0" smtClean="0"/>
              <a:t>sprawl</a:t>
            </a:r>
            <a:r>
              <a:rPr lang="en-US" sz="1200" dirty="0"/>
              <a:t>, and establishing a community food systems approach. </a:t>
            </a:r>
            <a:r>
              <a:rPr lang="en-US" sz="1200" i="1" dirty="0"/>
              <a:t>Journal of Planning </a:t>
            </a:r>
            <a:r>
              <a:rPr lang="en-US" sz="1200" i="1" dirty="0" smtClean="0"/>
              <a:t>Education </a:t>
            </a:r>
            <a:r>
              <a:rPr lang="en-US" sz="1200" i="1" dirty="0"/>
              <a:t>and Research</a:t>
            </a:r>
            <a:r>
              <a:rPr lang="en-US" sz="1200" dirty="0"/>
              <a:t> 2004;23(4):414-23.</a:t>
            </a:r>
          </a:p>
          <a:p>
            <a:r>
              <a:rPr lang="en-US" sz="1200" dirty="0"/>
              <a:t> </a:t>
            </a:r>
          </a:p>
          <a:p>
            <a:endParaRPr lang="en-US" sz="2800" dirty="0"/>
          </a:p>
        </p:txBody>
      </p:sp>
    </p:spTree>
    <p:extLst>
      <p:ext uri="{BB962C8B-B14F-4D97-AF65-F5344CB8AC3E}">
        <p14:creationId xmlns:p14="http://schemas.microsoft.com/office/powerpoint/2010/main" val="424167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noFill/>
        </p:spPr>
        <p:txBody>
          <a:bodyPr>
            <a:normAutofit/>
          </a:bodyPr>
          <a:lstStyle/>
          <a:p>
            <a:pPr algn="l"/>
            <a:r>
              <a:rPr lang="en-US" dirty="0" smtClean="0"/>
              <a:t>References</a:t>
            </a:r>
            <a:endParaRPr lang="en-US" dirty="0"/>
          </a:p>
        </p:txBody>
      </p:sp>
      <p:sp>
        <p:nvSpPr>
          <p:cNvPr id="3" name="TextBox 2"/>
          <p:cNvSpPr txBox="1"/>
          <p:nvPr/>
        </p:nvSpPr>
        <p:spPr>
          <a:xfrm>
            <a:off x="457200" y="990600"/>
            <a:ext cx="8153400" cy="523220"/>
          </a:xfrm>
          <a:prstGeom prst="rect">
            <a:avLst/>
          </a:prstGeom>
          <a:noFill/>
        </p:spPr>
        <p:txBody>
          <a:bodyPr wrap="square" rtlCol="0">
            <a:spAutoFit/>
          </a:bodyPr>
          <a:lstStyle/>
          <a:p>
            <a:r>
              <a:rPr lang="en-US" sz="1000" dirty="0"/>
              <a:t> </a:t>
            </a:r>
          </a:p>
          <a:p>
            <a:endParaRPr lang="en-US" dirty="0"/>
          </a:p>
        </p:txBody>
      </p:sp>
      <p:sp>
        <p:nvSpPr>
          <p:cNvPr id="5" name="Rectangle 4"/>
          <p:cNvSpPr/>
          <p:nvPr/>
        </p:nvSpPr>
        <p:spPr>
          <a:xfrm>
            <a:off x="457200" y="1243066"/>
            <a:ext cx="8001000" cy="4524315"/>
          </a:xfrm>
          <a:prstGeom prst="rect">
            <a:avLst/>
          </a:prstGeom>
        </p:spPr>
        <p:txBody>
          <a:bodyPr wrap="square">
            <a:spAutoFit/>
          </a:bodyPr>
          <a:lstStyle/>
          <a:p>
            <a:r>
              <a:rPr lang="en-US" sz="1200" b="1" dirty="0"/>
              <a:t>State by State Comparison References</a:t>
            </a:r>
          </a:p>
          <a:p>
            <a:pPr marL="171450" indent="-171450">
              <a:buFont typeface="Arial" pitchFamily="34" charset="0"/>
              <a:buChar char="•"/>
            </a:pPr>
            <a:r>
              <a:rPr lang="en-US" sz="1200" dirty="0" err="1"/>
              <a:t>Kathlene</a:t>
            </a:r>
            <a:r>
              <a:rPr lang="en-US" sz="1200" dirty="0"/>
              <a:t> L, Shepherd J. Colorado Farm to School Food Service Nutrition Directors 2010 Survey. Denver, CO: Spark Policy Institute, 2011. http://movement.livewellcolorado.org/uploads/files/CO-FtoS-Primer.pdf </a:t>
            </a:r>
          </a:p>
          <a:p>
            <a:pPr marL="171450" indent="-171450">
              <a:buFont typeface="Arial" pitchFamily="34" charset="0"/>
              <a:buChar char="•"/>
            </a:pPr>
            <a:r>
              <a:rPr lang="en-US" sz="1200" dirty="0"/>
              <a:t>Conant S, </a:t>
            </a:r>
            <a:r>
              <a:rPr lang="en-US" sz="1200" dirty="0" err="1"/>
              <a:t>Wiemerslage</a:t>
            </a:r>
            <a:r>
              <a:rPr lang="en-US" sz="1200" dirty="0"/>
              <a:t> S. Northeast Iowa School Foodservice Director Survey: Farm to School 2009. www.iowafoodandfitness.org/uploads/PDF_File_32452981.pdf</a:t>
            </a:r>
          </a:p>
          <a:p>
            <a:pPr marL="171450" indent="-171450">
              <a:buFont typeface="Arial" pitchFamily="34" charset="0"/>
              <a:buChar char="•"/>
            </a:pPr>
            <a:r>
              <a:rPr lang="en-US" sz="1200" dirty="0" smtClean="0"/>
              <a:t>IATP</a:t>
            </a:r>
            <a:r>
              <a:rPr lang="en-US" sz="1200" dirty="0"/>
              <a:t>. Farm to School in Minnesota: Third Annual Survey of School Food Service Leaders. In: Policy </a:t>
            </a:r>
            <a:r>
              <a:rPr lang="en-US" sz="1200" dirty="0" err="1"/>
              <a:t>IfAaT</a:t>
            </a:r>
            <a:r>
              <a:rPr lang="en-US" sz="1200" dirty="0"/>
              <a:t>, Association MSN, eds. Rochester, MN:1-9. http://www.iatp.org/documents/farm-to-school-in-minnesota-third-annual-survey-of-school-food-service-leaders</a:t>
            </a:r>
          </a:p>
          <a:p>
            <a:pPr marL="171450" indent="-171450">
              <a:buFont typeface="Arial" pitchFamily="34" charset="0"/>
              <a:buChar char="•"/>
            </a:pPr>
            <a:r>
              <a:rPr lang="en-US" sz="1200" dirty="0" err="1" smtClean="0"/>
              <a:t>McKelvey</a:t>
            </a:r>
            <a:r>
              <a:rPr lang="en-US" sz="1200" dirty="0" smtClean="0"/>
              <a:t> </a:t>
            </a:r>
            <a:r>
              <a:rPr lang="en-US" sz="1200" dirty="0"/>
              <a:t>B. Missouri Farm to School: Survey Results- The Missouri Farm to Institution </a:t>
            </a:r>
            <a:r>
              <a:rPr lang="en-US" sz="1200" dirty="0" smtClean="0"/>
              <a:t>Project. </a:t>
            </a:r>
            <a:r>
              <a:rPr lang="en-US" sz="1200" dirty="0"/>
              <a:t>Columbia, MO: Missouri Farm to School &amp; Farm to Institution Project, 2010:1-8.  http://mofarmtoschool.missouri.edu/files/FTS_Success.pdf </a:t>
            </a:r>
          </a:p>
          <a:p>
            <a:pPr marL="171450" indent="-171450">
              <a:buFont typeface="Arial" pitchFamily="34" charset="0"/>
              <a:buChar char="•"/>
            </a:pPr>
            <a:r>
              <a:rPr lang="en-US" sz="1200" dirty="0" err="1" smtClean="0"/>
              <a:t>Grenci</a:t>
            </a:r>
            <a:r>
              <a:rPr lang="en-US" sz="1200" dirty="0" smtClean="0"/>
              <a:t> </a:t>
            </a:r>
            <a:r>
              <a:rPr lang="en-US" sz="1200" dirty="0"/>
              <a:t>A, </a:t>
            </a:r>
            <a:r>
              <a:rPr lang="en-US" sz="1200" dirty="0" err="1"/>
              <a:t>Cirignano</a:t>
            </a:r>
            <a:r>
              <a:rPr lang="en-US" sz="1200" dirty="0"/>
              <a:t> S, Hughes L, et al. New Jersey Farm to School Survey Report. 2011:1-12. http://njaes.rutgers.edu/health/farm-to-school-report-083111.pdf </a:t>
            </a:r>
          </a:p>
          <a:p>
            <a:pPr marL="171450" indent="-171450">
              <a:buFont typeface="Arial" pitchFamily="34" charset="0"/>
              <a:buChar char="•"/>
            </a:pPr>
            <a:r>
              <a:rPr lang="en-US" sz="1200" dirty="0" smtClean="0"/>
              <a:t>Vo </a:t>
            </a:r>
            <a:r>
              <a:rPr lang="en-US" sz="1200" dirty="0"/>
              <a:t>A, Holcomb R. Fresh Produce Purchasing and Distribution Practices of Schools: Survey Results of Oklahoma Schools and Distributors. Robert M. Kerr Food &amp; Agricultural Products Center at Oklahoma State University, Oklahoma Public Schools, 2008.</a:t>
            </a:r>
          </a:p>
          <a:p>
            <a:pPr marL="171450" indent="-171450">
              <a:buFont typeface="Arial" pitchFamily="34" charset="0"/>
              <a:buChar char="•"/>
            </a:pPr>
            <a:r>
              <a:rPr lang="en-US" sz="1200" dirty="0" err="1" smtClean="0"/>
              <a:t>Hinrichs</a:t>
            </a:r>
            <a:r>
              <a:rPr lang="en-US" sz="1200" dirty="0" smtClean="0"/>
              <a:t> </a:t>
            </a:r>
            <a:r>
              <a:rPr lang="en-US" sz="1200" dirty="0"/>
              <a:t>C, </a:t>
            </a:r>
            <a:r>
              <a:rPr lang="en-US" sz="1200" dirty="0" err="1"/>
              <a:t>Schafft</a:t>
            </a:r>
            <a:r>
              <a:rPr lang="en-US" sz="1200" dirty="0"/>
              <a:t> K. Farm to School Programs in Pennsylvania. 2008:1-6. www.rural.palegislature.us/farm_school_report08.pdf </a:t>
            </a:r>
          </a:p>
          <a:p>
            <a:pPr marL="171450" indent="-171450">
              <a:buFont typeface="Arial" pitchFamily="34" charset="0"/>
              <a:buChar char="•"/>
            </a:pPr>
            <a:r>
              <a:rPr lang="en-US" sz="1200" dirty="0" smtClean="0"/>
              <a:t>Farm </a:t>
            </a:r>
            <a:r>
              <a:rPr lang="en-US" sz="1200" dirty="0"/>
              <a:t>to School Primer: How Do We Feed Vermont’s School Children? : VT FEED, 2010.</a:t>
            </a:r>
          </a:p>
          <a:p>
            <a:pPr marL="171450" indent="-171450">
              <a:buFont typeface="Arial" pitchFamily="34" charset="0"/>
              <a:buChar char="•"/>
            </a:pPr>
            <a:r>
              <a:rPr lang="en-US" sz="1200" dirty="0" smtClean="0"/>
              <a:t>Feed </a:t>
            </a:r>
            <a:r>
              <a:rPr lang="en-US" sz="1200" dirty="0"/>
              <a:t>V. Vermont Farm to School Report 2011 School Food Change: One Bite at a Time: A Report on Promising Practices of Farm to School Education. 2011.</a:t>
            </a:r>
          </a:p>
          <a:p>
            <a:pPr marL="171450" indent="-171450">
              <a:buFont typeface="Arial" pitchFamily="34" charset="0"/>
              <a:buChar char="•"/>
            </a:pPr>
            <a:r>
              <a:rPr lang="en-US" sz="1200" dirty="0" smtClean="0"/>
              <a:t>Ryan </a:t>
            </a:r>
            <a:r>
              <a:rPr lang="en-US" sz="1200" dirty="0"/>
              <a:t>J. Impact Assessment of Vermont Farm2School Program. Amherst, MA: Vermont FEED Partnership, Development Cycles, 2006.</a:t>
            </a:r>
          </a:p>
          <a:p>
            <a:pPr marL="171450" indent="-171450">
              <a:buFont typeface="Arial" pitchFamily="34" charset="0"/>
              <a:buChar char="•"/>
            </a:pPr>
            <a:r>
              <a:rPr lang="en-US" sz="1200" dirty="0" smtClean="0"/>
              <a:t>Powers </a:t>
            </a:r>
            <a:r>
              <a:rPr lang="en-US" sz="1200" dirty="0"/>
              <a:t>A, Berlin L, </a:t>
            </a:r>
            <a:r>
              <a:rPr lang="en-US" sz="1200" dirty="0" err="1"/>
              <a:t>Buckwalter</a:t>
            </a:r>
            <a:r>
              <a:rPr lang="en-US" sz="1200" dirty="0"/>
              <a:t> E, et al. Connecting Classrooms, Cafeterias &amp; Communities: Promising Practices of Farm to School Education Summary of Evaluation Findings PEER Associates, University of Vermont, 2011.</a:t>
            </a:r>
          </a:p>
        </p:txBody>
      </p:sp>
    </p:spTree>
    <p:extLst>
      <p:ext uri="{BB962C8B-B14F-4D97-AF65-F5344CB8AC3E}">
        <p14:creationId xmlns:p14="http://schemas.microsoft.com/office/powerpoint/2010/main" val="74380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District Responses</a:t>
            </a:r>
            <a:endParaRPr lang="en-US" sz="4000" dirty="0"/>
          </a:p>
        </p:txBody>
      </p:sp>
      <p:pic>
        <p:nvPicPr>
          <p:cNvPr id="5" name="Content Placeholder 4" descr="district map.png"/>
          <p:cNvPicPr>
            <a:picLocks noGrp="1"/>
          </p:cNvPicPr>
          <p:nvPr>
            <p:ph idx="1"/>
          </p:nvPr>
        </p:nvPicPr>
        <p:blipFill>
          <a:blip r:embed="rId2" cstate="print"/>
          <a:stretch>
            <a:fillRect/>
          </a:stretch>
        </p:blipFill>
        <p:spPr>
          <a:xfrm>
            <a:off x="2819400" y="1066800"/>
            <a:ext cx="6171925" cy="39624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53292078"/>
              </p:ext>
            </p:extLst>
          </p:nvPr>
        </p:nvGraphicFramePr>
        <p:xfrm>
          <a:off x="304800" y="4038600"/>
          <a:ext cx="3200400" cy="2273808"/>
        </p:xfrm>
        <a:graphic>
          <a:graphicData uri="http://schemas.openxmlformats.org/drawingml/2006/table">
            <a:tbl>
              <a:tblPr/>
              <a:tblGrid>
                <a:gridCol w="2438400"/>
                <a:gridCol w="762000"/>
              </a:tblGrid>
              <a:tr h="457200">
                <a:tc>
                  <a:txBody>
                    <a:bodyPr/>
                    <a:lstStyle/>
                    <a:p>
                      <a:pPr marL="0" marR="0" algn="l">
                        <a:lnSpc>
                          <a:spcPct val="115000"/>
                        </a:lnSpc>
                        <a:spcBef>
                          <a:spcPts val="0"/>
                        </a:spcBef>
                        <a:spcAft>
                          <a:spcPts val="0"/>
                        </a:spcAft>
                      </a:pPr>
                      <a:r>
                        <a:rPr lang="en-US" sz="2000" dirty="0">
                          <a:solidFill>
                            <a:schemeClr val="tx1"/>
                          </a:solidFill>
                          <a:latin typeface="+mn-lt"/>
                          <a:ea typeface="Times New Roman"/>
                          <a:cs typeface="Times New Roman"/>
                        </a:rPr>
                        <a:t>School Districts</a:t>
                      </a:r>
                      <a:endParaRPr lang="en-US" sz="2000" dirty="0">
                        <a:solidFill>
                          <a:schemeClr val="tx1"/>
                        </a:solidFill>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mn-lt"/>
                          <a:ea typeface="Times New Roman"/>
                          <a:cs typeface="Times New Roman"/>
                        </a:rPr>
                        <a:t>56</a:t>
                      </a:r>
                      <a:endParaRPr lang="en-US" sz="2000" dirty="0">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7200">
                <a:tc>
                  <a:txBody>
                    <a:bodyPr/>
                    <a:lstStyle/>
                    <a:p>
                      <a:pPr marL="0" marR="0" algn="l">
                        <a:lnSpc>
                          <a:spcPct val="115000"/>
                        </a:lnSpc>
                        <a:spcBef>
                          <a:spcPts val="0"/>
                        </a:spcBef>
                        <a:spcAft>
                          <a:spcPts val="0"/>
                        </a:spcAft>
                      </a:pPr>
                      <a:r>
                        <a:rPr lang="en-US" sz="2000" dirty="0">
                          <a:solidFill>
                            <a:schemeClr val="tx1"/>
                          </a:solidFill>
                          <a:latin typeface="+mn-lt"/>
                          <a:ea typeface="Times New Roman"/>
                          <a:cs typeface="Times New Roman"/>
                        </a:rPr>
                        <a:t>Individual Schools</a:t>
                      </a:r>
                      <a:endParaRPr lang="en-US" sz="2000" dirty="0">
                        <a:solidFill>
                          <a:schemeClr val="tx1"/>
                        </a:solidFill>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solidFill>
                            <a:srgbClr val="000000"/>
                          </a:solidFill>
                          <a:latin typeface="+mn-lt"/>
                          <a:ea typeface="Times New Roman"/>
                          <a:cs typeface="Times New Roman"/>
                        </a:rPr>
                        <a:t>4</a:t>
                      </a:r>
                      <a:endParaRPr lang="en-US" sz="2000" dirty="0">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7200">
                <a:tc>
                  <a:txBody>
                    <a:bodyPr/>
                    <a:lstStyle/>
                    <a:p>
                      <a:pPr marL="0" marR="0" algn="l">
                        <a:lnSpc>
                          <a:spcPct val="115000"/>
                        </a:lnSpc>
                        <a:spcBef>
                          <a:spcPts val="0"/>
                        </a:spcBef>
                        <a:spcAft>
                          <a:spcPts val="0"/>
                        </a:spcAft>
                      </a:pPr>
                      <a:r>
                        <a:rPr lang="en-US" sz="2000" dirty="0">
                          <a:solidFill>
                            <a:schemeClr val="tx1"/>
                          </a:solidFill>
                          <a:latin typeface="+mn-lt"/>
                          <a:ea typeface="Times New Roman"/>
                          <a:cs typeface="Times New Roman"/>
                        </a:rPr>
                        <a:t>Other Entities</a:t>
                      </a:r>
                      <a:endParaRPr lang="en-US" sz="2000" dirty="0">
                        <a:solidFill>
                          <a:schemeClr val="tx1"/>
                        </a:solidFill>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solidFill>
                            <a:srgbClr val="000000"/>
                          </a:solidFill>
                          <a:latin typeface="+mn-lt"/>
                          <a:ea typeface="Times New Roman"/>
                          <a:cs typeface="Times New Roman"/>
                        </a:rPr>
                        <a:t>2</a:t>
                      </a:r>
                      <a:endParaRPr lang="en-US" sz="2000" dirty="0">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4152">
                <a:tc>
                  <a:txBody>
                    <a:bodyPr/>
                    <a:lstStyle/>
                    <a:p>
                      <a:pPr marL="0" marR="0" algn="l">
                        <a:lnSpc>
                          <a:spcPct val="115000"/>
                        </a:lnSpc>
                        <a:spcBef>
                          <a:spcPts val="0"/>
                        </a:spcBef>
                        <a:spcAft>
                          <a:spcPts val="0"/>
                        </a:spcAft>
                      </a:pPr>
                      <a:r>
                        <a:rPr lang="en-US" sz="2000" dirty="0">
                          <a:solidFill>
                            <a:schemeClr val="tx1"/>
                          </a:solidFill>
                          <a:latin typeface="+mn-lt"/>
                          <a:ea typeface="Times New Roman"/>
                          <a:cs typeface="Times New Roman"/>
                        </a:rPr>
                        <a:t>Unknown</a:t>
                      </a:r>
                      <a:endParaRPr lang="en-US" sz="2000" dirty="0">
                        <a:solidFill>
                          <a:schemeClr val="tx1"/>
                        </a:solidFill>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solidFill>
                            <a:srgbClr val="000000"/>
                          </a:solidFill>
                          <a:latin typeface="+mn-lt"/>
                          <a:ea typeface="Calibri"/>
                          <a:cs typeface="Times New Roman"/>
                        </a:rPr>
                        <a:t>20</a:t>
                      </a:r>
                      <a:endParaRPr lang="en-US" sz="2000" dirty="0">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8056">
                <a:tc>
                  <a:txBody>
                    <a:bodyPr/>
                    <a:lstStyle/>
                    <a:p>
                      <a:pPr marL="0" marR="0" algn="l">
                        <a:lnSpc>
                          <a:spcPct val="115000"/>
                        </a:lnSpc>
                        <a:spcBef>
                          <a:spcPts val="0"/>
                        </a:spcBef>
                        <a:spcAft>
                          <a:spcPts val="0"/>
                        </a:spcAft>
                      </a:pPr>
                      <a:r>
                        <a:rPr lang="en-US" sz="2000" dirty="0">
                          <a:solidFill>
                            <a:schemeClr val="tx1"/>
                          </a:solidFill>
                          <a:latin typeface="+mn-lt"/>
                          <a:ea typeface="Times New Roman"/>
                          <a:cs typeface="Times New Roman"/>
                        </a:rPr>
                        <a:t>Total</a:t>
                      </a:r>
                      <a:endParaRPr lang="en-US" sz="2000" dirty="0">
                        <a:solidFill>
                          <a:schemeClr val="tx1"/>
                        </a:solidFill>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2000" dirty="0">
                          <a:solidFill>
                            <a:srgbClr val="000000"/>
                          </a:solidFill>
                          <a:latin typeface="+mn-lt"/>
                          <a:ea typeface="Times New Roman"/>
                          <a:cs typeface="Times New Roman"/>
                        </a:rPr>
                        <a:t>82</a:t>
                      </a:r>
                      <a:endParaRPr lang="en-US" sz="2000" dirty="0">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82347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smtClean="0"/>
              <a:t>Demographics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3176333"/>
              </p:ext>
            </p:extLst>
          </p:nvPr>
        </p:nvGraphicFramePr>
        <p:xfrm>
          <a:off x="304800" y="1447800"/>
          <a:ext cx="4419600" cy="2243328"/>
        </p:xfrm>
        <a:graphic>
          <a:graphicData uri="http://schemas.openxmlformats.org/drawingml/2006/table">
            <a:tbl>
              <a:tblPr/>
              <a:tblGrid>
                <a:gridCol w="854737"/>
                <a:gridCol w="1037292"/>
                <a:gridCol w="1361873"/>
                <a:gridCol w="1165698"/>
              </a:tblGrid>
              <a:tr h="833725">
                <a:tc>
                  <a:txBody>
                    <a:bodyPr/>
                    <a:lstStyle/>
                    <a:p>
                      <a:pPr>
                        <a:lnSpc>
                          <a:spcPct val="115000"/>
                        </a:lnSpc>
                      </a:pP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1" dirty="0">
                          <a:solidFill>
                            <a:srgbClr val="000000"/>
                          </a:solidFill>
                          <a:latin typeface="+mn-lt"/>
                          <a:ea typeface="Times New Roman"/>
                          <a:cs typeface="Times New Roman"/>
                        </a:rPr>
                        <a:t>% of District in FRPL</a:t>
                      </a:r>
                      <a:endParaRPr lang="en-US"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1" dirty="0">
                          <a:solidFill>
                            <a:srgbClr val="000000"/>
                          </a:solidFill>
                          <a:latin typeface="+mn-lt"/>
                          <a:ea typeface="Times New Roman"/>
                          <a:cs typeface="Times New Roman"/>
                        </a:rPr>
                        <a:t>% of District that is Caucasian</a:t>
                      </a:r>
                      <a:endParaRPr lang="en-US"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1" dirty="0">
                          <a:solidFill>
                            <a:srgbClr val="000000"/>
                          </a:solidFill>
                          <a:latin typeface="+mn-lt"/>
                          <a:ea typeface="Times New Roman"/>
                          <a:cs typeface="Times New Roman"/>
                        </a:rPr>
                        <a:t>District Enrollment</a:t>
                      </a:r>
                      <a:endParaRPr lang="en-US"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65907">
                <a:tc>
                  <a:txBody>
                    <a:bodyPr/>
                    <a:lstStyle/>
                    <a:p>
                      <a:pPr marL="0" marR="0">
                        <a:lnSpc>
                          <a:spcPct val="115000"/>
                        </a:lnSpc>
                        <a:spcBef>
                          <a:spcPts val="0"/>
                        </a:spcBef>
                        <a:spcAft>
                          <a:spcPts val="0"/>
                        </a:spcAft>
                      </a:pPr>
                      <a:r>
                        <a:rPr lang="en-US" sz="1600" dirty="0">
                          <a:solidFill>
                            <a:srgbClr val="000000"/>
                          </a:solidFill>
                          <a:latin typeface="+mn-lt"/>
                          <a:ea typeface="Times New Roman"/>
                          <a:cs typeface="Times New Roman"/>
                        </a:rPr>
                        <a:t>Average</a:t>
                      </a:r>
                      <a:endParaRPr lang="en-US" sz="1600" dirty="0">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1600" dirty="0" smtClean="0">
                          <a:solidFill>
                            <a:schemeClr val="tx1"/>
                          </a:solidFill>
                          <a:latin typeface="+mn-lt"/>
                          <a:ea typeface="Times New Roman"/>
                          <a:cs typeface="Times New Roman"/>
                        </a:rPr>
                        <a:t>50.2</a:t>
                      </a:r>
                      <a:endParaRPr lang="en-US" sz="1600" dirty="0">
                        <a:solidFill>
                          <a:schemeClr val="tx1"/>
                        </a:solidFill>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tx1"/>
                          </a:solidFill>
                          <a:latin typeface="+mn-lt"/>
                          <a:ea typeface="Times New Roman"/>
                          <a:cs typeface="Times New Roman"/>
                        </a:rPr>
                        <a:t>63.3</a:t>
                      </a:r>
                      <a:endParaRPr lang="en-US" sz="1600" dirty="0">
                        <a:solidFill>
                          <a:schemeClr val="tx1"/>
                        </a:solidFill>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tx1"/>
                          </a:solidFill>
                          <a:latin typeface="+mn-lt"/>
                          <a:ea typeface="Times New Roman"/>
                          <a:cs typeface="Times New Roman"/>
                        </a:rPr>
                        <a:t>4971</a:t>
                      </a:r>
                      <a:endParaRPr lang="en-US" sz="1600" dirty="0">
                        <a:solidFill>
                          <a:schemeClr val="tx1"/>
                        </a:solidFill>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07">
                <a:tc>
                  <a:txBody>
                    <a:bodyPr/>
                    <a:lstStyle/>
                    <a:p>
                      <a:pPr marL="0" marR="0">
                        <a:lnSpc>
                          <a:spcPct val="115000"/>
                        </a:lnSpc>
                        <a:spcBef>
                          <a:spcPts val="0"/>
                        </a:spcBef>
                        <a:spcAft>
                          <a:spcPts val="0"/>
                        </a:spcAft>
                      </a:pPr>
                      <a:r>
                        <a:rPr lang="en-US" sz="1600" dirty="0" err="1" smtClean="0">
                          <a:solidFill>
                            <a:srgbClr val="000000"/>
                          </a:solidFill>
                          <a:latin typeface="+mn-lt"/>
                          <a:ea typeface="Times New Roman"/>
                          <a:cs typeface="Times New Roman"/>
                        </a:rPr>
                        <a:t>St.dev</a:t>
                      </a:r>
                      <a:endParaRPr lang="en-US" sz="1600" dirty="0">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1600" dirty="0" smtClean="0">
                          <a:solidFill>
                            <a:schemeClr val="tx1"/>
                          </a:solidFill>
                          <a:latin typeface="+mn-lt"/>
                          <a:ea typeface="Times New Roman"/>
                          <a:cs typeface="Times New Roman"/>
                        </a:rPr>
                        <a:t>20.5</a:t>
                      </a:r>
                      <a:endParaRPr lang="en-US" sz="1600" dirty="0">
                        <a:solidFill>
                          <a:schemeClr val="tx1"/>
                        </a:solidFill>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tx1"/>
                          </a:solidFill>
                          <a:latin typeface="+mn-lt"/>
                          <a:ea typeface="Times New Roman"/>
                          <a:cs typeface="Times New Roman"/>
                        </a:rPr>
                        <a:t>27.2</a:t>
                      </a:r>
                      <a:endParaRPr lang="en-US" sz="1600" dirty="0">
                        <a:solidFill>
                          <a:schemeClr val="tx1"/>
                        </a:solidFill>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tx1"/>
                          </a:solidFill>
                          <a:latin typeface="+mn-lt"/>
                          <a:ea typeface="Times New Roman"/>
                          <a:cs typeface="Times New Roman"/>
                        </a:rPr>
                        <a:t>6581</a:t>
                      </a:r>
                      <a:endParaRPr lang="en-US" sz="1600" dirty="0">
                        <a:solidFill>
                          <a:schemeClr val="tx1"/>
                        </a:solidFill>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461">
                <a:tc>
                  <a:txBody>
                    <a:bodyPr/>
                    <a:lstStyle/>
                    <a:p>
                      <a:pPr marL="0" marR="0">
                        <a:lnSpc>
                          <a:spcPct val="115000"/>
                        </a:lnSpc>
                        <a:spcBef>
                          <a:spcPts val="0"/>
                        </a:spcBef>
                        <a:spcAft>
                          <a:spcPts val="0"/>
                        </a:spcAft>
                      </a:pPr>
                      <a:r>
                        <a:rPr lang="en-US" sz="1600" dirty="0">
                          <a:solidFill>
                            <a:srgbClr val="000000"/>
                          </a:solidFill>
                          <a:latin typeface="+mn-lt"/>
                          <a:ea typeface="Times New Roman"/>
                          <a:cs typeface="Times New Roman"/>
                        </a:rPr>
                        <a:t> </a:t>
                      </a:r>
                      <a:endParaRPr lang="en-US" sz="1600" dirty="0">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600" dirty="0">
                          <a:solidFill>
                            <a:schemeClr val="tx1"/>
                          </a:solidFill>
                          <a:latin typeface="+mn-lt"/>
                          <a:ea typeface="Times New Roman"/>
                          <a:cs typeface="Times New Roman"/>
                        </a:rPr>
                        <a:t> </a:t>
                      </a:r>
                      <a:endParaRPr lang="en-US" sz="1600" dirty="0">
                        <a:solidFill>
                          <a:schemeClr val="tx1"/>
                        </a:solidFill>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600" dirty="0">
                          <a:solidFill>
                            <a:schemeClr val="tx1"/>
                          </a:solidFill>
                          <a:latin typeface="+mn-lt"/>
                          <a:ea typeface="Times New Roman"/>
                          <a:cs typeface="Times New Roman"/>
                        </a:rPr>
                        <a:t> </a:t>
                      </a:r>
                      <a:endParaRPr lang="en-US" sz="1600" dirty="0">
                        <a:solidFill>
                          <a:schemeClr val="tx1"/>
                        </a:solidFill>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600">
                          <a:solidFill>
                            <a:schemeClr val="tx1"/>
                          </a:solidFill>
                          <a:latin typeface="+mn-lt"/>
                          <a:ea typeface="Times New Roman"/>
                          <a:cs typeface="Times New Roman"/>
                        </a:rPr>
                        <a:t> </a:t>
                      </a:r>
                      <a:endParaRPr lang="en-US" sz="1600">
                        <a:solidFill>
                          <a:schemeClr val="tx1"/>
                        </a:solidFill>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65907">
                <a:tc>
                  <a:txBody>
                    <a:bodyPr/>
                    <a:lstStyle/>
                    <a:p>
                      <a:pPr marL="0" marR="0">
                        <a:lnSpc>
                          <a:spcPct val="115000"/>
                        </a:lnSpc>
                        <a:spcBef>
                          <a:spcPts val="0"/>
                        </a:spcBef>
                        <a:spcAft>
                          <a:spcPts val="0"/>
                        </a:spcAft>
                      </a:pPr>
                      <a:r>
                        <a:rPr lang="en-US" sz="1600" dirty="0">
                          <a:solidFill>
                            <a:srgbClr val="000000"/>
                          </a:solidFill>
                          <a:latin typeface="+mn-lt"/>
                          <a:ea typeface="Times New Roman"/>
                          <a:cs typeface="Times New Roman"/>
                        </a:rPr>
                        <a:t>Max</a:t>
                      </a:r>
                      <a:endParaRPr lang="en-US" sz="1600" dirty="0">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1600" dirty="0">
                          <a:solidFill>
                            <a:schemeClr val="tx1"/>
                          </a:solidFill>
                          <a:latin typeface="+mn-lt"/>
                          <a:ea typeface="Times New Roman"/>
                          <a:cs typeface="Times New Roman"/>
                        </a:rPr>
                        <a:t>90.3</a:t>
                      </a:r>
                      <a:endParaRPr lang="en-US" sz="1600" dirty="0">
                        <a:solidFill>
                          <a:schemeClr val="tx1"/>
                        </a:solidFill>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chemeClr val="tx1"/>
                          </a:solidFill>
                          <a:latin typeface="+mn-lt"/>
                          <a:ea typeface="Times New Roman"/>
                          <a:cs typeface="Times New Roman"/>
                        </a:rPr>
                        <a:t>96.9</a:t>
                      </a:r>
                      <a:endParaRPr lang="en-US" sz="1600" dirty="0">
                        <a:solidFill>
                          <a:schemeClr val="tx1"/>
                        </a:solidFill>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chemeClr val="tx1"/>
                          </a:solidFill>
                          <a:latin typeface="+mn-lt"/>
                          <a:ea typeface="Times New Roman"/>
                          <a:cs typeface="Times New Roman"/>
                        </a:rPr>
                        <a:t>28768</a:t>
                      </a:r>
                      <a:endParaRPr lang="en-US" sz="1600" dirty="0">
                        <a:solidFill>
                          <a:schemeClr val="tx1"/>
                        </a:solidFill>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07">
                <a:tc>
                  <a:txBody>
                    <a:bodyPr/>
                    <a:lstStyle/>
                    <a:p>
                      <a:pPr marL="0" marR="0">
                        <a:lnSpc>
                          <a:spcPct val="115000"/>
                        </a:lnSpc>
                        <a:spcBef>
                          <a:spcPts val="0"/>
                        </a:spcBef>
                        <a:spcAft>
                          <a:spcPts val="0"/>
                        </a:spcAft>
                      </a:pPr>
                      <a:r>
                        <a:rPr lang="en-US" sz="1600" dirty="0">
                          <a:solidFill>
                            <a:srgbClr val="000000"/>
                          </a:solidFill>
                          <a:latin typeface="+mn-lt"/>
                          <a:ea typeface="Times New Roman"/>
                          <a:cs typeface="Times New Roman"/>
                        </a:rPr>
                        <a:t>Min</a:t>
                      </a:r>
                      <a:endParaRPr lang="en-US" sz="1600" dirty="0">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1600">
                          <a:solidFill>
                            <a:schemeClr val="tx1"/>
                          </a:solidFill>
                          <a:latin typeface="+mn-lt"/>
                          <a:ea typeface="Times New Roman"/>
                          <a:cs typeface="Times New Roman"/>
                        </a:rPr>
                        <a:t>9.9</a:t>
                      </a:r>
                      <a:endParaRPr lang="en-US" sz="1600">
                        <a:solidFill>
                          <a:schemeClr val="tx1"/>
                        </a:solidFill>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chemeClr val="tx1"/>
                          </a:solidFill>
                          <a:latin typeface="+mn-lt"/>
                          <a:ea typeface="Times New Roman"/>
                          <a:cs typeface="Times New Roman"/>
                        </a:rPr>
                        <a:t>1.6</a:t>
                      </a:r>
                      <a:endParaRPr lang="en-US" sz="1600" dirty="0">
                        <a:solidFill>
                          <a:schemeClr val="tx1"/>
                        </a:solidFill>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chemeClr val="tx1"/>
                          </a:solidFill>
                          <a:latin typeface="+mn-lt"/>
                          <a:ea typeface="Times New Roman"/>
                          <a:cs typeface="Times New Roman"/>
                        </a:rPr>
                        <a:t>31</a:t>
                      </a:r>
                      <a:endParaRPr lang="en-US" sz="1600" dirty="0">
                        <a:solidFill>
                          <a:schemeClr val="tx1"/>
                        </a:solidFill>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Chart 4"/>
          <p:cNvGraphicFramePr/>
          <p:nvPr>
            <p:extLst>
              <p:ext uri="{D42A27DB-BD31-4B8C-83A1-F6EECF244321}">
                <p14:modId xmlns:p14="http://schemas.microsoft.com/office/powerpoint/2010/main" val="651300782"/>
              </p:ext>
            </p:extLst>
          </p:nvPr>
        </p:nvGraphicFramePr>
        <p:xfrm>
          <a:off x="4864274" y="1244252"/>
          <a:ext cx="3810000"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835640018"/>
              </p:ext>
            </p:extLst>
          </p:nvPr>
        </p:nvGraphicFramePr>
        <p:xfrm>
          <a:off x="4876800" y="3886200"/>
          <a:ext cx="3810000" cy="2590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3242258363"/>
              </p:ext>
            </p:extLst>
          </p:nvPr>
        </p:nvGraphicFramePr>
        <p:xfrm>
          <a:off x="609600" y="3886200"/>
          <a:ext cx="4114800" cy="2590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10548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a:noFill/>
        </p:spPr>
        <p:txBody>
          <a:bodyPr>
            <a:normAutofit/>
          </a:bodyPr>
          <a:lstStyle/>
          <a:p>
            <a:pPr algn="l"/>
            <a:r>
              <a:rPr lang="en-US" sz="5400" dirty="0" smtClean="0"/>
              <a:t>Survey Results</a:t>
            </a:r>
            <a:endParaRPr lang="en-US" sz="5400" dirty="0"/>
          </a:p>
        </p:txBody>
      </p:sp>
    </p:spTree>
    <p:extLst>
      <p:ext uri="{BB962C8B-B14F-4D97-AF65-F5344CB8AC3E}">
        <p14:creationId xmlns:p14="http://schemas.microsoft.com/office/powerpoint/2010/main" val="2695621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nchor="t">
            <a:noAutofit/>
          </a:bodyPr>
          <a:lstStyle/>
          <a:p>
            <a:pPr marL="0" indent="0">
              <a:buNone/>
            </a:pPr>
            <a:r>
              <a:rPr lang="en-US" sz="5400" dirty="0">
                <a:effectLst/>
              </a:rPr>
              <a:t>Foods </a:t>
            </a:r>
            <a:r>
              <a:rPr lang="en-US" sz="5400" dirty="0" smtClean="0">
                <a:effectLst/>
              </a:rPr>
              <a:t>currently being used </a:t>
            </a:r>
            <a:r>
              <a:rPr lang="en-US" sz="5400" dirty="0">
                <a:effectLst/>
              </a:rPr>
              <a:t>and those </a:t>
            </a:r>
            <a:r>
              <a:rPr lang="en-US" sz="5400" dirty="0" smtClean="0">
                <a:effectLst/>
              </a:rPr>
              <a:t>that schools </a:t>
            </a:r>
            <a:r>
              <a:rPr lang="en-US" sz="5400" dirty="0">
                <a:effectLst/>
              </a:rPr>
              <a:t>are interested in </a:t>
            </a:r>
            <a:endParaRPr lang="en-US" sz="5400" dirty="0"/>
          </a:p>
        </p:txBody>
      </p:sp>
    </p:spTree>
    <p:extLst>
      <p:ext uri="{BB962C8B-B14F-4D97-AF65-F5344CB8AC3E}">
        <p14:creationId xmlns:p14="http://schemas.microsoft.com/office/powerpoint/2010/main" val="273760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TS101674551</Template>
  <TotalTime>5244</TotalTime>
  <Words>4427</Words>
  <Application>Microsoft Office PowerPoint</Application>
  <PresentationFormat>On-screen Show (4:3)</PresentationFormat>
  <Paragraphs>551</Paragraphs>
  <Slides>59</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Introducing PowerPoint 2010</vt:lpstr>
      <vt:lpstr>Microsoft Word Document</vt:lpstr>
      <vt:lpstr>Document</vt:lpstr>
      <vt:lpstr>Farm-to-School </vt:lpstr>
      <vt:lpstr>Outline &amp; Presenters</vt:lpstr>
      <vt:lpstr>Methods</vt:lpstr>
      <vt:lpstr>Methods</vt:lpstr>
      <vt:lpstr> </vt:lpstr>
      <vt:lpstr>District Responses</vt:lpstr>
      <vt:lpstr>Demographics</vt:lpstr>
      <vt:lpstr>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Interconnecting the Data </vt:lpstr>
      <vt:lpstr>PowerPoint Presentation</vt:lpstr>
      <vt:lpstr>Question 17: </vt:lpstr>
      <vt:lpstr>Question 23:</vt:lpstr>
      <vt:lpstr>Question 24: </vt:lpstr>
      <vt:lpstr>Question 30:</vt:lpstr>
      <vt:lpstr>Question 38 :  </vt:lpstr>
      <vt:lpstr>Question 39:</vt:lpstr>
      <vt:lpstr>PowerPoint Presentation</vt:lpstr>
      <vt:lpstr>Statistical Analysis</vt:lpstr>
      <vt:lpstr>Potential Associations</vt:lpstr>
      <vt:lpstr>PowerPoint Presentation</vt:lpstr>
      <vt:lpstr>Existing Efforts &amp; Current Capacity</vt:lpstr>
      <vt:lpstr>Existing Efforts &amp; Current Capacity</vt:lpstr>
      <vt:lpstr>Current Policies</vt:lpstr>
      <vt:lpstr>Greatest Barriers to Implementing FTS</vt:lpstr>
      <vt:lpstr>Recommended Policy Changes</vt:lpstr>
      <vt:lpstr>State Comparisons</vt:lpstr>
      <vt:lpstr>State-by-State Comparison of Perceived Barriers</vt:lpstr>
      <vt:lpstr>State-by-State Comparison of Perceived Barriers</vt:lpstr>
      <vt:lpstr>Perceived Barriers in Other States</vt:lpstr>
      <vt:lpstr>Collaboration is Key for Other States’ Programs  </vt:lpstr>
      <vt:lpstr>Collaboration is Key for Other States’ Programs </vt:lpstr>
      <vt:lpstr> Best Practices &amp; Recommendations</vt:lpstr>
      <vt:lpstr>Recommendations-Methods</vt:lpstr>
      <vt:lpstr>Recommendations: Farm-to-Cafeteria</vt:lpstr>
      <vt:lpstr>1) Train Staff for FTS</vt:lpstr>
      <vt:lpstr>2) Assure Adequate Kitchen Facilities</vt:lpstr>
      <vt:lpstr>3) Recruit Farms that Supply the Most-Demanded Produce </vt:lpstr>
      <vt:lpstr>4) Incorporate FTS into School Wellness Policies</vt:lpstr>
      <vt:lpstr>5) Befriend Your Farmers</vt:lpstr>
      <vt:lpstr>6) Regularly Evaluate FTS</vt:lpstr>
      <vt:lpstr>7) Utilize State Leadership</vt:lpstr>
      <vt:lpstr>Recommendations:  Farm-to-School</vt:lpstr>
      <vt:lpstr>8) Provide Collaborative Education</vt:lpstr>
      <vt:lpstr>9) Involve Parents and the Community</vt:lpstr>
      <vt:lpstr>10) Effectively Market the Program</vt:lpstr>
      <vt:lpstr>11) Recruit Community Support and Advising</vt:lpstr>
      <vt:lpstr>Final Conclusions</vt:lpstr>
      <vt:lpstr>Key Findings of the 2011 Farm-to-School (FTS) Survey</vt:lpstr>
      <vt:lpstr>Final Recommendations</vt:lpstr>
      <vt:lpstr>Thank You!</vt:lpstr>
      <vt:lpstr>References</vt:lpstr>
      <vt:lpstr>References</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capacity</dc:title>
  <dc:creator>localinstaller</dc:creator>
  <cp:lastModifiedBy>Jessica</cp:lastModifiedBy>
  <cp:revision>69</cp:revision>
  <dcterms:created xsi:type="dcterms:W3CDTF">2012-02-24T18:34:08Z</dcterms:created>
  <dcterms:modified xsi:type="dcterms:W3CDTF">2012-03-12T19:35:42Z</dcterms:modified>
</cp:coreProperties>
</file>