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7" r:id="rId2"/>
    <p:sldId id="308" r:id="rId3"/>
    <p:sldId id="309" r:id="rId4"/>
    <p:sldId id="310" r:id="rId5"/>
    <p:sldId id="311" r:id="rId6"/>
    <p:sldId id="312" r:id="rId7"/>
    <p:sldId id="266" r:id="rId8"/>
    <p:sldId id="285" r:id="rId9"/>
    <p:sldId id="300" r:id="rId10"/>
    <p:sldId id="301" r:id="rId11"/>
    <p:sldId id="286" r:id="rId12"/>
    <p:sldId id="257" r:id="rId13"/>
    <p:sldId id="259" r:id="rId14"/>
    <p:sldId id="260" r:id="rId15"/>
    <p:sldId id="262" r:id="rId16"/>
    <p:sldId id="279" r:id="rId17"/>
    <p:sldId id="296" r:id="rId18"/>
    <p:sldId id="280" r:id="rId19"/>
    <p:sldId id="281" r:id="rId20"/>
    <p:sldId id="297" r:id="rId21"/>
    <p:sldId id="298" r:id="rId22"/>
    <p:sldId id="299" r:id="rId23"/>
    <p:sldId id="318" r:id="rId24"/>
    <p:sldId id="319" r:id="rId25"/>
    <p:sldId id="320" r:id="rId26"/>
    <p:sldId id="321" r:id="rId27"/>
    <p:sldId id="268" r:id="rId28"/>
    <p:sldId id="294" r:id="rId29"/>
    <p:sldId id="290" r:id="rId30"/>
    <p:sldId id="288" r:id="rId31"/>
    <p:sldId id="291" r:id="rId32"/>
    <p:sldId id="292" r:id="rId33"/>
    <p:sldId id="293" r:id="rId34"/>
    <p:sldId id="313" r:id="rId35"/>
    <p:sldId id="314" r:id="rId36"/>
    <p:sldId id="315" r:id="rId37"/>
    <p:sldId id="316" r:id="rId38"/>
    <p:sldId id="31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9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53" autoAdjust="0"/>
    <p:restoredTop sz="81326" autoAdjust="0"/>
  </p:normalViewPr>
  <p:slideViewPr>
    <p:cSldViewPr>
      <p:cViewPr>
        <p:scale>
          <a:sx n="68" d="100"/>
          <a:sy n="68" d="100"/>
        </p:scale>
        <p:origin x="-1662" y="1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Fountains</c:v>
                </c:pt>
              </c:strCache>
            </c:strRef>
          </c:tx>
          <c:explosion val="19"/>
          <c:dPt>
            <c:idx val="0"/>
            <c:bubble3D val="0"/>
            <c:explosion val="1"/>
            <c:spPr>
              <a:solidFill>
                <a:schemeClr val="tx2">
                  <a:lumMod val="60000"/>
                  <a:lumOff val="40000"/>
                </a:schemeClr>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cene3d>
                <a:camera prst="orthographicFront"/>
                <a:lightRig rig="threePt" dir="t"/>
              </a:scene3d>
              <a:sp3d>
                <a:bevelT w="6350"/>
              </a:sp3d>
            </c:spPr>
          </c:dPt>
          <c:dPt>
            <c:idx val="1"/>
            <c:bubble3D val="0"/>
            <c:explosion val="0"/>
            <c:spPr>
              <a:solidFill>
                <a:schemeClr val="accent6"/>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2"/>
            <c:bubble3D val="0"/>
            <c:explosion val="0"/>
            <c:spPr>
              <a:solidFill>
                <a:schemeClr val="accent4"/>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Lbls>
            <c:dLbl>
              <c:idx val="0"/>
              <c:layout>
                <c:manualLayout>
                  <c:x val="0.24070869179547016"/>
                  <c:y val="-0.18530569708198241"/>
                </c:manualLayout>
              </c:layout>
              <c:tx>
                <c:rich>
                  <a:bodyPr/>
                  <a:lstStyle/>
                  <a:p>
                    <a:r>
                      <a:rPr lang="en-US" dirty="0" smtClean="0"/>
                      <a:t>Fast</a:t>
                    </a:r>
                    <a:br>
                      <a:rPr lang="en-US" dirty="0" smtClean="0"/>
                    </a:br>
                    <a:r>
                      <a:rPr lang="en-US" dirty="0" smtClean="0"/>
                      <a:t> (&lt;40</a:t>
                    </a:r>
                    <a:r>
                      <a:rPr lang="en-US" baseline="0" dirty="0" smtClean="0"/>
                      <a:t> sec)</a:t>
                    </a:r>
                    <a:r>
                      <a:rPr lang="en-US" dirty="0"/>
                      <a:t>
93%</a:t>
                    </a:r>
                  </a:p>
                </c:rich>
              </c:tx>
              <c:showLegendKey val="0"/>
              <c:showVal val="0"/>
              <c:showCatName val="1"/>
              <c:showSerName val="0"/>
              <c:showPercent val="1"/>
              <c:showBubbleSize val="0"/>
            </c:dLbl>
            <c:dLbl>
              <c:idx val="1"/>
              <c:layout/>
              <c:tx>
                <c:rich>
                  <a:bodyPr/>
                  <a:lstStyle/>
                  <a:p>
                    <a:pPr>
                      <a:defRPr/>
                    </a:pPr>
                    <a:r>
                      <a:rPr lang="en-US" dirty="0"/>
                      <a:t>Medium</a:t>
                    </a:r>
                    <a:br>
                      <a:rPr lang="en-US" dirty="0"/>
                    </a:br>
                    <a:r>
                      <a:rPr lang="en-US" dirty="0"/>
                      <a:t>(40-72 sec)
6%</a:t>
                    </a:r>
                  </a:p>
                </c:rich>
              </c:tx>
              <c:spPr/>
              <c:showLegendKey val="0"/>
              <c:showVal val="0"/>
              <c:showCatName val="1"/>
              <c:showSerName val="0"/>
              <c:showPercent val="1"/>
              <c:showBubbleSize val="0"/>
            </c:dLbl>
            <c:dLbl>
              <c:idx val="2"/>
              <c:layout>
                <c:manualLayout>
                  <c:x val="0.21562532808398899"/>
                  <c:y val="1.44454859809191E-2"/>
                </c:manualLayout>
              </c:layout>
              <c:tx>
                <c:rich>
                  <a:bodyPr/>
                  <a:lstStyle/>
                  <a:p>
                    <a:r>
                      <a:rPr lang="en-US" dirty="0" smtClean="0"/>
                      <a:t>Slow</a:t>
                    </a:r>
                  </a:p>
                  <a:p>
                    <a:r>
                      <a:rPr lang="en-US" dirty="0" smtClean="0"/>
                      <a:t>(&gt;72 sec)</a:t>
                    </a:r>
                  </a:p>
                  <a:p>
                    <a:r>
                      <a:rPr lang="en-US" dirty="0" smtClean="0"/>
                      <a:t>1</a:t>
                    </a:r>
                    <a:r>
                      <a:rPr lang="en-US" dirty="0"/>
                      <a:t>%</a:t>
                    </a:r>
                  </a:p>
                </c:rich>
              </c:tx>
              <c:showLegendKey val="0"/>
              <c:showVal val="0"/>
              <c:showCatName val="1"/>
              <c:showSerName val="0"/>
              <c:showPercent val="1"/>
              <c:showBubbleSize val="0"/>
            </c:dLbl>
            <c:showLegendKey val="0"/>
            <c:showVal val="0"/>
            <c:showCatName val="1"/>
            <c:showSerName val="0"/>
            <c:showPercent val="1"/>
            <c:showBubbleSize val="0"/>
            <c:showLeaderLines val="1"/>
          </c:dLbls>
          <c:cat>
            <c:strRef>
              <c:f>Sheet1!$A$2:$A$4</c:f>
              <c:strCache>
                <c:ptCount val="3"/>
                <c:pt idx="0">
                  <c:v>Fast</c:v>
                </c:pt>
                <c:pt idx="1">
                  <c:v>Medium</c:v>
                </c:pt>
                <c:pt idx="2">
                  <c:v>Slow</c:v>
                </c:pt>
              </c:strCache>
            </c:strRef>
          </c:cat>
          <c:val>
            <c:numRef>
              <c:f>Sheet1!$B$2:$B$4</c:f>
              <c:numCache>
                <c:formatCode>General</c:formatCode>
                <c:ptCount val="3"/>
                <c:pt idx="0">
                  <c:v>254</c:v>
                </c:pt>
                <c:pt idx="1">
                  <c:v>18</c:v>
                </c:pt>
                <c:pt idx="2">
                  <c:v>2</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Fountains</c:v>
                </c:pt>
              </c:strCache>
            </c:strRef>
          </c:tx>
          <c:dPt>
            <c:idx val="0"/>
            <c:bubble3D val="0"/>
            <c:spPr>
              <a:solidFill>
                <a:schemeClr val="accent4"/>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1"/>
            <c:bubble3D val="0"/>
            <c:spPr>
              <a:solidFill>
                <a:schemeClr val="accent3"/>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Pt>
            <c:idx val="2"/>
            <c:bubble3D val="0"/>
            <c:spPr>
              <a:solidFill>
                <a:schemeClr val="accent5"/>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Pt>
          <c:dLbls>
            <c:dLbl>
              <c:idx val="0"/>
              <c:spPr>
                <a:noFill/>
                <a:ln>
                  <a:noFill/>
                </a:ln>
              </c:spPr>
              <c:txPr>
                <a:bodyPr/>
                <a:lstStyle/>
                <a:p>
                  <a:pPr>
                    <a:defRPr/>
                  </a:pPr>
                  <a:endParaRPr lang="en-US"/>
                </a:p>
              </c:txPr>
              <c:dLblPos val="outEnd"/>
              <c:showLegendKey val="0"/>
              <c:showVal val="0"/>
              <c:showCatName val="1"/>
              <c:showSerName val="0"/>
              <c:showPercent val="1"/>
              <c:showBubbleSize val="0"/>
            </c:dLbl>
            <c:dLbl>
              <c:idx val="1"/>
              <c:layout>
                <c:manualLayout>
                  <c:x val="0"/>
                  <c:y val="-0.18783068783068785"/>
                </c:manualLayout>
              </c:layout>
              <c:spPr>
                <a:noFill/>
                <a:ln>
                  <a:noFill/>
                </a:ln>
              </c:spPr>
              <c:txPr>
                <a:bodyPr/>
                <a:lstStyle/>
                <a:p>
                  <a:pPr>
                    <a:defRPr/>
                  </a:pPr>
                  <a:endParaRPr lang="en-US"/>
                </a:p>
              </c:txPr>
              <c:dLblPos val="bestFit"/>
              <c:showLegendKey val="0"/>
              <c:showVal val="0"/>
              <c:showCatName val="1"/>
              <c:showSerName val="0"/>
              <c:showPercent val="1"/>
              <c:showBubbleSize val="0"/>
            </c:dLbl>
            <c:dLbl>
              <c:idx val="2"/>
              <c:layout>
                <c:manualLayout>
                  <c:x val="7.2222222222222215E-2"/>
                  <c:y val="0"/>
                </c:manualLayout>
              </c:layout>
              <c:spPr>
                <a:noFill/>
                <a:ln>
                  <a:noFill/>
                </a:ln>
              </c:spPr>
              <c:txPr>
                <a:bodyPr/>
                <a:lstStyle/>
                <a:p>
                  <a:pPr>
                    <a:defRPr/>
                  </a:pPr>
                  <a:endParaRPr lang="en-US"/>
                </a:p>
              </c:txPr>
              <c:dLblPos val="bestFit"/>
              <c:showLegendKey val="0"/>
              <c:showVal val="0"/>
              <c:showCatName val="1"/>
              <c:showSerName val="0"/>
              <c:showPercent val="1"/>
              <c:showBubbleSize val="0"/>
            </c:dLbl>
            <c:spPr>
              <a:solidFill>
                <a:schemeClr val="accent2"/>
              </a:solidFill>
              <a:ln>
                <a:solidFill>
                  <a:schemeClr val="accent2">
                    <a:lumMod val="75000"/>
                  </a:schemeClr>
                </a:solidFill>
              </a:ln>
            </c:spPr>
            <c:dLblPos val="outEnd"/>
            <c:showLegendKey val="0"/>
            <c:showVal val="0"/>
            <c:showCatName val="1"/>
            <c:showSerName val="0"/>
            <c:showPercent val="1"/>
            <c:showBubbleSize val="0"/>
            <c:showLeaderLines val="1"/>
          </c:dLbls>
          <c:cat>
            <c:strRef>
              <c:f>Sheet1!$A$2:$A$4</c:f>
              <c:strCache>
                <c:ptCount val="3"/>
                <c:pt idx="0">
                  <c:v>Cold</c:v>
                </c:pt>
                <c:pt idx="1">
                  <c:v>Medium</c:v>
                </c:pt>
                <c:pt idx="2">
                  <c:v>Warm</c:v>
                </c:pt>
              </c:strCache>
            </c:strRef>
          </c:cat>
          <c:val>
            <c:numRef>
              <c:f>Sheet1!$B$2:$B$4</c:f>
              <c:numCache>
                <c:formatCode>General</c:formatCode>
                <c:ptCount val="3"/>
                <c:pt idx="0">
                  <c:v>185</c:v>
                </c:pt>
                <c:pt idx="1">
                  <c:v>58</c:v>
                </c:pt>
                <c:pt idx="2">
                  <c:v>31</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ofPieChart>
        <c:ofPieType val="pie"/>
        <c:varyColors val="1"/>
        <c:dLbls>
          <c:showLegendKey val="0"/>
          <c:showVal val="0"/>
          <c:showCatName val="1"/>
          <c:showSerName val="0"/>
          <c:showPercent val="1"/>
          <c:showBubbleSize val="0"/>
          <c:showLeaderLines val="1"/>
        </c:dLbls>
        <c:gapWidth val="100"/>
        <c:splitType val="pos"/>
        <c:splitPos val="4"/>
        <c:secondPieSize val="75"/>
        <c:serLines/>
      </c:ofPieChart>
    </c:plotArea>
    <c:plotVisOnly val="1"/>
    <c:dispBlanksAs val="zero"/>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690282-5E8D-3D4E-BDCB-70246F2BFA27}" type="doc">
      <dgm:prSet loTypeId="urn:microsoft.com/office/officeart/2005/8/layout/hList1" loCatId="" qsTypeId="urn:microsoft.com/office/officeart/2005/8/quickstyle/3d1" qsCatId="3D" csTypeId="urn:microsoft.com/office/officeart/2005/8/colors/accent1_2" csCatId="accent1" phldr="1"/>
      <dgm:spPr/>
      <dgm:t>
        <a:bodyPr/>
        <a:lstStyle/>
        <a:p>
          <a:endParaRPr lang="en-US"/>
        </a:p>
      </dgm:t>
    </dgm:pt>
    <dgm:pt modelId="{23DC21E7-EFE3-BA40-846F-CF495699AF1C}">
      <dgm:prSet phldrT="[Text]"/>
      <dgm:spPr/>
      <dgm:t>
        <a:bodyPr/>
        <a:lstStyle/>
        <a:p>
          <a:r>
            <a:rPr lang="en-US" dirty="0" smtClean="0"/>
            <a:t>Federal</a:t>
          </a:r>
          <a:endParaRPr lang="en-US" dirty="0"/>
        </a:p>
      </dgm:t>
    </dgm:pt>
    <dgm:pt modelId="{A67D1E98-D864-6147-9C8B-51F90935FAE7}" type="parTrans" cxnId="{C144B520-3080-E145-B9A8-6EC1F5A2E228}">
      <dgm:prSet/>
      <dgm:spPr/>
      <dgm:t>
        <a:bodyPr/>
        <a:lstStyle/>
        <a:p>
          <a:endParaRPr lang="en-US"/>
        </a:p>
      </dgm:t>
    </dgm:pt>
    <dgm:pt modelId="{19784340-94D2-6440-A227-6AE4EB336C2C}" type="sibTrans" cxnId="{C144B520-3080-E145-B9A8-6EC1F5A2E228}">
      <dgm:prSet/>
      <dgm:spPr/>
      <dgm:t>
        <a:bodyPr/>
        <a:lstStyle/>
        <a:p>
          <a:endParaRPr lang="en-US"/>
        </a:p>
      </dgm:t>
    </dgm:pt>
    <dgm:pt modelId="{03A25A27-ADFF-054F-8864-875AF00F2E50}">
      <dgm:prSet phldrT="[Text]"/>
      <dgm:spPr/>
      <dgm:t>
        <a:bodyPr/>
        <a:lstStyle/>
        <a:p>
          <a:r>
            <a:rPr lang="en-US" dirty="0" smtClean="0"/>
            <a:t>Occupational Safety &amp; Health Admin</a:t>
          </a:r>
          <a:endParaRPr lang="en-US" dirty="0"/>
        </a:p>
      </dgm:t>
    </dgm:pt>
    <dgm:pt modelId="{67DBC90D-D04B-D746-B57C-6503208CABFD}" type="parTrans" cxnId="{9BAB0A47-B35E-B940-9A1E-CC31251466AF}">
      <dgm:prSet/>
      <dgm:spPr/>
      <dgm:t>
        <a:bodyPr/>
        <a:lstStyle/>
        <a:p>
          <a:endParaRPr lang="en-US"/>
        </a:p>
      </dgm:t>
    </dgm:pt>
    <dgm:pt modelId="{D113F8F5-707C-3A48-8D08-17BFFB5851A4}" type="sibTrans" cxnId="{9BAB0A47-B35E-B940-9A1E-CC31251466AF}">
      <dgm:prSet/>
      <dgm:spPr/>
      <dgm:t>
        <a:bodyPr/>
        <a:lstStyle/>
        <a:p>
          <a:endParaRPr lang="en-US"/>
        </a:p>
      </dgm:t>
    </dgm:pt>
    <dgm:pt modelId="{9B1F2A23-6BC5-7040-B746-8E36ED258BF6}">
      <dgm:prSet phldrT="[Text]"/>
      <dgm:spPr/>
      <dgm:t>
        <a:bodyPr/>
        <a:lstStyle/>
        <a:p>
          <a:r>
            <a:rPr lang="en-US" dirty="0" smtClean="0"/>
            <a:t>National Sanitation Foundation</a:t>
          </a:r>
          <a:endParaRPr lang="en-US" dirty="0"/>
        </a:p>
      </dgm:t>
    </dgm:pt>
    <dgm:pt modelId="{44765192-9431-8C49-994B-09D281F06BEC}" type="parTrans" cxnId="{176459E3-9F84-FC4C-9296-8D1174F1E609}">
      <dgm:prSet/>
      <dgm:spPr/>
      <dgm:t>
        <a:bodyPr/>
        <a:lstStyle/>
        <a:p>
          <a:endParaRPr lang="en-US"/>
        </a:p>
      </dgm:t>
    </dgm:pt>
    <dgm:pt modelId="{0DCAC57A-51F3-FD4B-A448-ED1F14CE7350}" type="sibTrans" cxnId="{176459E3-9F84-FC4C-9296-8D1174F1E609}">
      <dgm:prSet/>
      <dgm:spPr/>
      <dgm:t>
        <a:bodyPr/>
        <a:lstStyle/>
        <a:p>
          <a:endParaRPr lang="en-US"/>
        </a:p>
      </dgm:t>
    </dgm:pt>
    <dgm:pt modelId="{E8131879-99D8-534F-8FC6-DB898EC989D8}">
      <dgm:prSet phldrT="[Text]"/>
      <dgm:spPr/>
      <dgm:t>
        <a:bodyPr/>
        <a:lstStyle/>
        <a:p>
          <a:r>
            <a:rPr lang="en-US" dirty="0" smtClean="0"/>
            <a:t>State</a:t>
          </a:r>
          <a:endParaRPr lang="en-US" dirty="0"/>
        </a:p>
      </dgm:t>
    </dgm:pt>
    <dgm:pt modelId="{43BA7D25-0B49-A24F-A74D-EDC500CB3FC4}" type="parTrans" cxnId="{55B81A5D-6318-FD4E-ABF8-5EE2156D780D}">
      <dgm:prSet/>
      <dgm:spPr/>
      <dgm:t>
        <a:bodyPr/>
        <a:lstStyle/>
        <a:p>
          <a:endParaRPr lang="en-US"/>
        </a:p>
      </dgm:t>
    </dgm:pt>
    <dgm:pt modelId="{0572F9BA-3FE5-164F-966F-34260D4DFE7A}" type="sibTrans" cxnId="{55B81A5D-6318-FD4E-ABF8-5EE2156D780D}">
      <dgm:prSet/>
      <dgm:spPr/>
      <dgm:t>
        <a:bodyPr/>
        <a:lstStyle/>
        <a:p>
          <a:endParaRPr lang="en-US"/>
        </a:p>
      </dgm:t>
    </dgm:pt>
    <dgm:pt modelId="{C703C611-5B9A-3148-9937-BF18A931B309}">
      <dgm:prSet phldrT="[Text]"/>
      <dgm:spPr/>
      <dgm:t>
        <a:bodyPr/>
        <a:lstStyle/>
        <a:p>
          <a:r>
            <a:rPr lang="en-US" dirty="0" smtClean="0"/>
            <a:t> WAC 246-290</a:t>
          </a:r>
          <a:endParaRPr lang="en-US" dirty="0"/>
        </a:p>
      </dgm:t>
    </dgm:pt>
    <dgm:pt modelId="{0C0947C2-226D-7047-8A90-7F120DD7BC9E}" type="parTrans" cxnId="{93BFDFE0-102F-DC46-B3C7-E0149642C677}">
      <dgm:prSet/>
      <dgm:spPr/>
      <dgm:t>
        <a:bodyPr/>
        <a:lstStyle/>
        <a:p>
          <a:endParaRPr lang="en-US"/>
        </a:p>
      </dgm:t>
    </dgm:pt>
    <dgm:pt modelId="{18BD0A3F-777A-9340-BD56-02B06E220A78}" type="sibTrans" cxnId="{93BFDFE0-102F-DC46-B3C7-E0149642C677}">
      <dgm:prSet/>
      <dgm:spPr/>
      <dgm:t>
        <a:bodyPr/>
        <a:lstStyle/>
        <a:p>
          <a:endParaRPr lang="en-US"/>
        </a:p>
      </dgm:t>
    </dgm:pt>
    <dgm:pt modelId="{40B4B871-0FD0-184D-A85C-FCBB01F09A1C}">
      <dgm:prSet phldrT="[Text]"/>
      <dgm:spPr/>
      <dgm:t>
        <a:bodyPr/>
        <a:lstStyle/>
        <a:p>
          <a:r>
            <a:rPr lang="en-US" dirty="0" smtClean="0"/>
            <a:t>WAC 51-50-2900</a:t>
          </a:r>
          <a:endParaRPr lang="en-US" dirty="0"/>
        </a:p>
      </dgm:t>
    </dgm:pt>
    <dgm:pt modelId="{C5FDEE4A-FA72-FA40-AC00-20A1219F76A2}" type="parTrans" cxnId="{87A929FA-2B02-134D-9A2A-0B78527C0C34}">
      <dgm:prSet/>
      <dgm:spPr/>
      <dgm:t>
        <a:bodyPr/>
        <a:lstStyle/>
        <a:p>
          <a:endParaRPr lang="en-US"/>
        </a:p>
      </dgm:t>
    </dgm:pt>
    <dgm:pt modelId="{2D64E345-2DCF-C34F-9E77-DE9C73E3AE18}" type="sibTrans" cxnId="{87A929FA-2B02-134D-9A2A-0B78527C0C34}">
      <dgm:prSet/>
      <dgm:spPr/>
      <dgm:t>
        <a:bodyPr/>
        <a:lstStyle/>
        <a:p>
          <a:endParaRPr lang="en-US"/>
        </a:p>
      </dgm:t>
    </dgm:pt>
    <dgm:pt modelId="{9879C893-57DC-D24E-97CE-730692F597C0}">
      <dgm:prSet phldrT="[Text]"/>
      <dgm:spPr/>
      <dgm:t>
        <a:bodyPr/>
        <a:lstStyle/>
        <a:p>
          <a:r>
            <a:rPr lang="en-US" dirty="0" smtClean="0"/>
            <a:t>UW</a:t>
          </a:r>
          <a:endParaRPr lang="en-US" dirty="0"/>
        </a:p>
      </dgm:t>
    </dgm:pt>
    <dgm:pt modelId="{F46DC7E8-3090-2447-B474-20CEE2AE2D06}" type="parTrans" cxnId="{6611B9F9-13AF-854B-8B5E-4DD649D391D5}">
      <dgm:prSet/>
      <dgm:spPr/>
      <dgm:t>
        <a:bodyPr/>
        <a:lstStyle/>
        <a:p>
          <a:endParaRPr lang="en-US"/>
        </a:p>
      </dgm:t>
    </dgm:pt>
    <dgm:pt modelId="{DFB4A096-B3B0-BC42-97A0-04B2291F3520}" type="sibTrans" cxnId="{6611B9F9-13AF-854B-8B5E-4DD649D391D5}">
      <dgm:prSet/>
      <dgm:spPr/>
      <dgm:t>
        <a:bodyPr/>
        <a:lstStyle/>
        <a:p>
          <a:endParaRPr lang="en-US"/>
        </a:p>
      </dgm:t>
    </dgm:pt>
    <dgm:pt modelId="{2733816F-09B4-CE47-ADE6-7A54C6AC89BF}">
      <dgm:prSet phldrT="[Text]"/>
      <dgm:spPr/>
      <dgm:t>
        <a:bodyPr/>
        <a:lstStyle/>
        <a:p>
          <a:r>
            <a:rPr lang="en-US" dirty="0" smtClean="0"/>
            <a:t>Green Cleaning Policy</a:t>
          </a:r>
          <a:endParaRPr lang="en-US" dirty="0"/>
        </a:p>
      </dgm:t>
    </dgm:pt>
    <dgm:pt modelId="{25EBAA7C-498C-C24D-BABE-2FC6AD0D9E10}" type="parTrans" cxnId="{C6C94B91-80BC-044E-A3BF-9890421F4F1F}">
      <dgm:prSet/>
      <dgm:spPr/>
      <dgm:t>
        <a:bodyPr/>
        <a:lstStyle/>
        <a:p>
          <a:endParaRPr lang="en-US"/>
        </a:p>
      </dgm:t>
    </dgm:pt>
    <dgm:pt modelId="{8BF279F3-3BD8-3C4C-84B3-A674ADD716DA}" type="sibTrans" cxnId="{C6C94B91-80BC-044E-A3BF-9890421F4F1F}">
      <dgm:prSet/>
      <dgm:spPr/>
      <dgm:t>
        <a:bodyPr/>
        <a:lstStyle/>
        <a:p>
          <a:endParaRPr lang="en-US"/>
        </a:p>
      </dgm:t>
    </dgm:pt>
    <dgm:pt modelId="{E29B0E9B-7AF1-C142-87A0-2C2F52585CF9}" type="pres">
      <dgm:prSet presAssocID="{FA690282-5E8D-3D4E-BDCB-70246F2BFA27}" presName="Name0" presStyleCnt="0">
        <dgm:presLayoutVars>
          <dgm:dir/>
          <dgm:animLvl val="lvl"/>
          <dgm:resizeHandles val="exact"/>
        </dgm:presLayoutVars>
      </dgm:prSet>
      <dgm:spPr/>
      <dgm:t>
        <a:bodyPr/>
        <a:lstStyle/>
        <a:p>
          <a:endParaRPr lang="en-US"/>
        </a:p>
      </dgm:t>
    </dgm:pt>
    <dgm:pt modelId="{282DB005-357B-FF4D-8FB5-2B3D361D79D5}" type="pres">
      <dgm:prSet presAssocID="{23DC21E7-EFE3-BA40-846F-CF495699AF1C}" presName="composite" presStyleCnt="0"/>
      <dgm:spPr/>
      <dgm:t>
        <a:bodyPr/>
        <a:lstStyle/>
        <a:p>
          <a:endParaRPr lang="en-US"/>
        </a:p>
      </dgm:t>
    </dgm:pt>
    <dgm:pt modelId="{B8D2E0DD-7ECD-0C44-89BE-D3D6D8339898}" type="pres">
      <dgm:prSet presAssocID="{23DC21E7-EFE3-BA40-846F-CF495699AF1C}" presName="parTx" presStyleLbl="alignNode1" presStyleIdx="0" presStyleCnt="3">
        <dgm:presLayoutVars>
          <dgm:chMax val="0"/>
          <dgm:chPref val="0"/>
          <dgm:bulletEnabled val="1"/>
        </dgm:presLayoutVars>
      </dgm:prSet>
      <dgm:spPr/>
      <dgm:t>
        <a:bodyPr/>
        <a:lstStyle/>
        <a:p>
          <a:endParaRPr lang="en-US"/>
        </a:p>
      </dgm:t>
    </dgm:pt>
    <dgm:pt modelId="{990201A3-0039-2C41-8902-629C09865FCB}" type="pres">
      <dgm:prSet presAssocID="{23DC21E7-EFE3-BA40-846F-CF495699AF1C}" presName="desTx" presStyleLbl="alignAccFollowNode1" presStyleIdx="0" presStyleCnt="3">
        <dgm:presLayoutVars>
          <dgm:bulletEnabled val="1"/>
        </dgm:presLayoutVars>
      </dgm:prSet>
      <dgm:spPr/>
      <dgm:t>
        <a:bodyPr/>
        <a:lstStyle/>
        <a:p>
          <a:endParaRPr lang="en-US"/>
        </a:p>
      </dgm:t>
    </dgm:pt>
    <dgm:pt modelId="{4E70177A-5A55-EC4D-BAEB-FDA33045C16F}" type="pres">
      <dgm:prSet presAssocID="{19784340-94D2-6440-A227-6AE4EB336C2C}" presName="space" presStyleCnt="0"/>
      <dgm:spPr/>
      <dgm:t>
        <a:bodyPr/>
        <a:lstStyle/>
        <a:p>
          <a:endParaRPr lang="en-US"/>
        </a:p>
      </dgm:t>
    </dgm:pt>
    <dgm:pt modelId="{6C438265-5723-A442-91A5-F3C96D1D9DB0}" type="pres">
      <dgm:prSet presAssocID="{E8131879-99D8-534F-8FC6-DB898EC989D8}" presName="composite" presStyleCnt="0"/>
      <dgm:spPr/>
      <dgm:t>
        <a:bodyPr/>
        <a:lstStyle/>
        <a:p>
          <a:endParaRPr lang="en-US"/>
        </a:p>
      </dgm:t>
    </dgm:pt>
    <dgm:pt modelId="{C8317E23-C2E9-E546-BB5E-5E36AE29F5A0}" type="pres">
      <dgm:prSet presAssocID="{E8131879-99D8-534F-8FC6-DB898EC989D8}" presName="parTx" presStyleLbl="alignNode1" presStyleIdx="1" presStyleCnt="3">
        <dgm:presLayoutVars>
          <dgm:chMax val="0"/>
          <dgm:chPref val="0"/>
          <dgm:bulletEnabled val="1"/>
        </dgm:presLayoutVars>
      </dgm:prSet>
      <dgm:spPr/>
      <dgm:t>
        <a:bodyPr/>
        <a:lstStyle/>
        <a:p>
          <a:endParaRPr lang="en-US"/>
        </a:p>
      </dgm:t>
    </dgm:pt>
    <dgm:pt modelId="{5A88881D-C15D-B240-8702-E855D8DDFA16}" type="pres">
      <dgm:prSet presAssocID="{E8131879-99D8-534F-8FC6-DB898EC989D8}" presName="desTx" presStyleLbl="alignAccFollowNode1" presStyleIdx="1" presStyleCnt="3">
        <dgm:presLayoutVars>
          <dgm:bulletEnabled val="1"/>
        </dgm:presLayoutVars>
      </dgm:prSet>
      <dgm:spPr/>
      <dgm:t>
        <a:bodyPr/>
        <a:lstStyle/>
        <a:p>
          <a:endParaRPr lang="en-US"/>
        </a:p>
      </dgm:t>
    </dgm:pt>
    <dgm:pt modelId="{AE1DCC8A-61A0-6345-AF6B-FE08BE867249}" type="pres">
      <dgm:prSet presAssocID="{0572F9BA-3FE5-164F-966F-34260D4DFE7A}" presName="space" presStyleCnt="0"/>
      <dgm:spPr/>
      <dgm:t>
        <a:bodyPr/>
        <a:lstStyle/>
        <a:p>
          <a:endParaRPr lang="en-US"/>
        </a:p>
      </dgm:t>
    </dgm:pt>
    <dgm:pt modelId="{B313AE08-55A0-814D-A6CD-EE11B0941093}" type="pres">
      <dgm:prSet presAssocID="{9879C893-57DC-D24E-97CE-730692F597C0}" presName="composite" presStyleCnt="0"/>
      <dgm:spPr/>
      <dgm:t>
        <a:bodyPr/>
        <a:lstStyle/>
        <a:p>
          <a:endParaRPr lang="en-US"/>
        </a:p>
      </dgm:t>
    </dgm:pt>
    <dgm:pt modelId="{F8FF60DF-6AE7-9C49-A7E7-B045F7E6669B}" type="pres">
      <dgm:prSet presAssocID="{9879C893-57DC-D24E-97CE-730692F597C0}" presName="parTx" presStyleLbl="alignNode1" presStyleIdx="2" presStyleCnt="3">
        <dgm:presLayoutVars>
          <dgm:chMax val="0"/>
          <dgm:chPref val="0"/>
          <dgm:bulletEnabled val="1"/>
        </dgm:presLayoutVars>
      </dgm:prSet>
      <dgm:spPr/>
      <dgm:t>
        <a:bodyPr/>
        <a:lstStyle/>
        <a:p>
          <a:endParaRPr lang="en-US"/>
        </a:p>
      </dgm:t>
    </dgm:pt>
    <dgm:pt modelId="{D0F456D8-7900-C94B-A01F-AF1FF27D215E}" type="pres">
      <dgm:prSet presAssocID="{9879C893-57DC-D24E-97CE-730692F597C0}" presName="desTx" presStyleLbl="alignAccFollowNode1" presStyleIdx="2" presStyleCnt="3">
        <dgm:presLayoutVars>
          <dgm:bulletEnabled val="1"/>
        </dgm:presLayoutVars>
      </dgm:prSet>
      <dgm:spPr/>
      <dgm:t>
        <a:bodyPr/>
        <a:lstStyle/>
        <a:p>
          <a:endParaRPr lang="en-US"/>
        </a:p>
      </dgm:t>
    </dgm:pt>
  </dgm:ptLst>
  <dgm:cxnLst>
    <dgm:cxn modelId="{1F127A23-1ACA-2948-96B2-BCA609AE3D3E}" type="presOf" srcId="{C703C611-5B9A-3148-9937-BF18A931B309}" destId="{5A88881D-C15D-B240-8702-E855D8DDFA16}" srcOrd="0" destOrd="0" presId="urn:microsoft.com/office/officeart/2005/8/layout/hList1"/>
    <dgm:cxn modelId="{271B291F-AE46-0144-8F58-71E5CF070552}" type="presOf" srcId="{2733816F-09B4-CE47-ADE6-7A54C6AC89BF}" destId="{D0F456D8-7900-C94B-A01F-AF1FF27D215E}" srcOrd="0" destOrd="0" presId="urn:microsoft.com/office/officeart/2005/8/layout/hList1"/>
    <dgm:cxn modelId="{514FD9AB-4BEA-3A4F-A2B1-D7A4AD6707E3}" type="presOf" srcId="{FA690282-5E8D-3D4E-BDCB-70246F2BFA27}" destId="{E29B0E9B-7AF1-C142-87A0-2C2F52585CF9}" srcOrd="0" destOrd="0" presId="urn:microsoft.com/office/officeart/2005/8/layout/hList1"/>
    <dgm:cxn modelId="{176459E3-9F84-FC4C-9296-8D1174F1E609}" srcId="{23DC21E7-EFE3-BA40-846F-CF495699AF1C}" destId="{9B1F2A23-6BC5-7040-B746-8E36ED258BF6}" srcOrd="1" destOrd="0" parTransId="{44765192-9431-8C49-994B-09D281F06BEC}" sibTransId="{0DCAC57A-51F3-FD4B-A448-ED1F14CE7350}"/>
    <dgm:cxn modelId="{9BAB0A47-B35E-B940-9A1E-CC31251466AF}" srcId="{23DC21E7-EFE3-BA40-846F-CF495699AF1C}" destId="{03A25A27-ADFF-054F-8864-875AF00F2E50}" srcOrd="0" destOrd="0" parTransId="{67DBC90D-D04B-D746-B57C-6503208CABFD}" sibTransId="{D113F8F5-707C-3A48-8D08-17BFFB5851A4}"/>
    <dgm:cxn modelId="{55B81A5D-6318-FD4E-ABF8-5EE2156D780D}" srcId="{FA690282-5E8D-3D4E-BDCB-70246F2BFA27}" destId="{E8131879-99D8-534F-8FC6-DB898EC989D8}" srcOrd="1" destOrd="0" parTransId="{43BA7D25-0B49-A24F-A74D-EDC500CB3FC4}" sibTransId="{0572F9BA-3FE5-164F-966F-34260D4DFE7A}"/>
    <dgm:cxn modelId="{93BFDFE0-102F-DC46-B3C7-E0149642C677}" srcId="{E8131879-99D8-534F-8FC6-DB898EC989D8}" destId="{C703C611-5B9A-3148-9937-BF18A931B309}" srcOrd="0" destOrd="0" parTransId="{0C0947C2-226D-7047-8A90-7F120DD7BC9E}" sibTransId="{18BD0A3F-777A-9340-BD56-02B06E220A78}"/>
    <dgm:cxn modelId="{0D852304-4DE8-4042-A7BF-4EBEBE8765F9}" type="presOf" srcId="{9B1F2A23-6BC5-7040-B746-8E36ED258BF6}" destId="{990201A3-0039-2C41-8902-629C09865FCB}" srcOrd="0" destOrd="1" presId="urn:microsoft.com/office/officeart/2005/8/layout/hList1"/>
    <dgm:cxn modelId="{F9A08C67-A7C0-E445-B8AD-FC63933B3E25}" type="presOf" srcId="{E8131879-99D8-534F-8FC6-DB898EC989D8}" destId="{C8317E23-C2E9-E546-BB5E-5E36AE29F5A0}" srcOrd="0" destOrd="0" presId="urn:microsoft.com/office/officeart/2005/8/layout/hList1"/>
    <dgm:cxn modelId="{87A929FA-2B02-134D-9A2A-0B78527C0C34}" srcId="{E8131879-99D8-534F-8FC6-DB898EC989D8}" destId="{40B4B871-0FD0-184D-A85C-FCBB01F09A1C}" srcOrd="1" destOrd="0" parTransId="{C5FDEE4A-FA72-FA40-AC00-20A1219F76A2}" sibTransId="{2D64E345-2DCF-C34F-9E77-DE9C73E3AE18}"/>
    <dgm:cxn modelId="{7B2C474D-F1AE-6A4D-8B7A-E8631E6D2679}" type="presOf" srcId="{03A25A27-ADFF-054F-8864-875AF00F2E50}" destId="{990201A3-0039-2C41-8902-629C09865FCB}" srcOrd="0" destOrd="0" presId="urn:microsoft.com/office/officeart/2005/8/layout/hList1"/>
    <dgm:cxn modelId="{C144B520-3080-E145-B9A8-6EC1F5A2E228}" srcId="{FA690282-5E8D-3D4E-BDCB-70246F2BFA27}" destId="{23DC21E7-EFE3-BA40-846F-CF495699AF1C}" srcOrd="0" destOrd="0" parTransId="{A67D1E98-D864-6147-9C8B-51F90935FAE7}" sibTransId="{19784340-94D2-6440-A227-6AE4EB336C2C}"/>
    <dgm:cxn modelId="{C6C94B91-80BC-044E-A3BF-9890421F4F1F}" srcId="{9879C893-57DC-D24E-97CE-730692F597C0}" destId="{2733816F-09B4-CE47-ADE6-7A54C6AC89BF}" srcOrd="0" destOrd="0" parTransId="{25EBAA7C-498C-C24D-BABE-2FC6AD0D9E10}" sibTransId="{8BF279F3-3BD8-3C4C-84B3-A674ADD716DA}"/>
    <dgm:cxn modelId="{6611B9F9-13AF-854B-8B5E-4DD649D391D5}" srcId="{FA690282-5E8D-3D4E-BDCB-70246F2BFA27}" destId="{9879C893-57DC-D24E-97CE-730692F597C0}" srcOrd="2" destOrd="0" parTransId="{F46DC7E8-3090-2447-B474-20CEE2AE2D06}" sibTransId="{DFB4A096-B3B0-BC42-97A0-04B2291F3520}"/>
    <dgm:cxn modelId="{BF1E76AF-A6D2-8F49-AB14-89BA18E17346}" type="presOf" srcId="{23DC21E7-EFE3-BA40-846F-CF495699AF1C}" destId="{B8D2E0DD-7ECD-0C44-89BE-D3D6D8339898}" srcOrd="0" destOrd="0" presId="urn:microsoft.com/office/officeart/2005/8/layout/hList1"/>
    <dgm:cxn modelId="{0B45E70C-7DE8-5543-B566-4EA4C7C7904E}" type="presOf" srcId="{40B4B871-0FD0-184D-A85C-FCBB01F09A1C}" destId="{5A88881D-C15D-B240-8702-E855D8DDFA16}" srcOrd="0" destOrd="1" presId="urn:microsoft.com/office/officeart/2005/8/layout/hList1"/>
    <dgm:cxn modelId="{DC2255F5-9A07-484B-9D8D-35B09CE84854}" type="presOf" srcId="{9879C893-57DC-D24E-97CE-730692F597C0}" destId="{F8FF60DF-6AE7-9C49-A7E7-B045F7E6669B}" srcOrd="0" destOrd="0" presId="urn:microsoft.com/office/officeart/2005/8/layout/hList1"/>
    <dgm:cxn modelId="{5385C986-5F9B-4943-9960-53AB79052B8C}" type="presParOf" srcId="{E29B0E9B-7AF1-C142-87A0-2C2F52585CF9}" destId="{282DB005-357B-FF4D-8FB5-2B3D361D79D5}" srcOrd="0" destOrd="0" presId="urn:microsoft.com/office/officeart/2005/8/layout/hList1"/>
    <dgm:cxn modelId="{E2E37DD1-777F-3F48-9661-AFDFA90799FE}" type="presParOf" srcId="{282DB005-357B-FF4D-8FB5-2B3D361D79D5}" destId="{B8D2E0DD-7ECD-0C44-89BE-D3D6D8339898}" srcOrd="0" destOrd="0" presId="urn:microsoft.com/office/officeart/2005/8/layout/hList1"/>
    <dgm:cxn modelId="{217E5EC2-C3D5-E348-9B54-FDCCBCF85E9E}" type="presParOf" srcId="{282DB005-357B-FF4D-8FB5-2B3D361D79D5}" destId="{990201A3-0039-2C41-8902-629C09865FCB}" srcOrd="1" destOrd="0" presId="urn:microsoft.com/office/officeart/2005/8/layout/hList1"/>
    <dgm:cxn modelId="{3746866D-A092-9040-9C0C-F487108A4200}" type="presParOf" srcId="{E29B0E9B-7AF1-C142-87A0-2C2F52585CF9}" destId="{4E70177A-5A55-EC4D-BAEB-FDA33045C16F}" srcOrd="1" destOrd="0" presId="urn:microsoft.com/office/officeart/2005/8/layout/hList1"/>
    <dgm:cxn modelId="{F5097F7F-D213-6C40-A1B7-1C12155A73F5}" type="presParOf" srcId="{E29B0E9B-7AF1-C142-87A0-2C2F52585CF9}" destId="{6C438265-5723-A442-91A5-F3C96D1D9DB0}" srcOrd="2" destOrd="0" presId="urn:microsoft.com/office/officeart/2005/8/layout/hList1"/>
    <dgm:cxn modelId="{A4AAE86C-0C59-4340-9FD8-2391FE1DCAB4}" type="presParOf" srcId="{6C438265-5723-A442-91A5-F3C96D1D9DB0}" destId="{C8317E23-C2E9-E546-BB5E-5E36AE29F5A0}" srcOrd="0" destOrd="0" presId="urn:microsoft.com/office/officeart/2005/8/layout/hList1"/>
    <dgm:cxn modelId="{7DD43440-F037-B942-9620-8AF28A4F032D}" type="presParOf" srcId="{6C438265-5723-A442-91A5-F3C96D1D9DB0}" destId="{5A88881D-C15D-B240-8702-E855D8DDFA16}" srcOrd="1" destOrd="0" presId="urn:microsoft.com/office/officeart/2005/8/layout/hList1"/>
    <dgm:cxn modelId="{52C07AC4-6197-144F-A015-E0E6AF09A8E0}" type="presParOf" srcId="{E29B0E9B-7AF1-C142-87A0-2C2F52585CF9}" destId="{AE1DCC8A-61A0-6345-AF6B-FE08BE867249}" srcOrd="3" destOrd="0" presId="urn:microsoft.com/office/officeart/2005/8/layout/hList1"/>
    <dgm:cxn modelId="{BBC72A42-E4D1-714B-ADE4-B00A94A6FB4E}" type="presParOf" srcId="{E29B0E9B-7AF1-C142-87A0-2C2F52585CF9}" destId="{B313AE08-55A0-814D-A6CD-EE11B0941093}" srcOrd="4" destOrd="0" presId="urn:microsoft.com/office/officeart/2005/8/layout/hList1"/>
    <dgm:cxn modelId="{A5BC9B19-23BA-5E4C-BF74-F370EFFFEE27}" type="presParOf" srcId="{B313AE08-55A0-814D-A6CD-EE11B0941093}" destId="{F8FF60DF-6AE7-9C49-A7E7-B045F7E6669B}" srcOrd="0" destOrd="0" presId="urn:microsoft.com/office/officeart/2005/8/layout/hList1"/>
    <dgm:cxn modelId="{590989F0-7D84-1E4B-8040-258239326DF8}" type="presParOf" srcId="{B313AE08-55A0-814D-A6CD-EE11B0941093}" destId="{D0F456D8-7900-C94B-A01F-AF1FF27D215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BC15C1-E1B5-144A-B9B6-02E7B333BB64}" type="doc">
      <dgm:prSet loTypeId="urn:microsoft.com/office/officeart/2005/8/layout/hierarchy3" loCatId="" qsTypeId="urn:microsoft.com/office/officeart/2005/8/quickstyle/simple5" qsCatId="simple" csTypeId="urn:microsoft.com/office/officeart/2005/8/colors/accent1_2" csCatId="accent1" phldr="1"/>
      <dgm:spPr/>
      <dgm:t>
        <a:bodyPr/>
        <a:lstStyle/>
        <a:p>
          <a:endParaRPr lang="en-US"/>
        </a:p>
      </dgm:t>
    </dgm:pt>
    <dgm:pt modelId="{9849D68D-1DB8-464C-88FD-B551F4BE9428}">
      <dgm:prSet phldrT="[Text]"/>
      <dgm:spPr/>
      <dgm:t>
        <a:bodyPr/>
        <a:lstStyle/>
        <a:p>
          <a:r>
            <a:rPr lang="en-US" dirty="0" smtClean="0"/>
            <a:t>Elimination of </a:t>
          </a:r>
        </a:p>
        <a:p>
          <a:r>
            <a:rPr lang="en-US" dirty="0" smtClean="0"/>
            <a:t>Sugary Drinks</a:t>
          </a:r>
          <a:endParaRPr lang="en-US" dirty="0"/>
        </a:p>
      </dgm:t>
    </dgm:pt>
    <dgm:pt modelId="{E223EFB3-4916-2A4B-93E8-E474386DF298}" type="parTrans" cxnId="{BDB864A2-8239-6C43-B640-73E6B53C9377}">
      <dgm:prSet/>
      <dgm:spPr/>
      <dgm:t>
        <a:bodyPr/>
        <a:lstStyle/>
        <a:p>
          <a:endParaRPr lang="en-US"/>
        </a:p>
      </dgm:t>
    </dgm:pt>
    <dgm:pt modelId="{BD5B6999-79EE-AA4E-AEBA-074FEEDD1EEA}" type="sibTrans" cxnId="{BDB864A2-8239-6C43-B640-73E6B53C9377}">
      <dgm:prSet/>
      <dgm:spPr/>
      <dgm:t>
        <a:bodyPr/>
        <a:lstStyle/>
        <a:p>
          <a:endParaRPr lang="en-US"/>
        </a:p>
      </dgm:t>
    </dgm:pt>
    <dgm:pt modelId="{DAD46C16-97A0-0947-A5D6-70BD3B5D13CB}">
      <dgm:prSet phldrT="[Text]"/>
      <dgm:spPr/>
      <dgm:t>
        <a:bodyPr/>
        <a:lstStyle/>
        <a:p>
          <a:r>
            <a:rPr lang="en-US" dirty="0" smtClean="0"/>
            <a:t>Howard County, MD</a:t>
          </a:r>
          <a:endParaRPr lang="en-US" dirty="0"/>
        </a:p>
      </dgm:t>
    </dgm:pt>
    <dgm:pt modelId="{0016DFDE-AF38-9B4B-BC38-1E48ECF2FBE8}" type="parTrans" cxnId="{9D206803-8DED-4943-8CC0-522BE5C8648F}">
      <dgm:prSet/>
      <dgm:spPr/>
      <dgm:t>
        <a:bodyPr/>
        <a:lstStyle/>
        <a:p>
          <a:endParaRPr lang="en-US"/>
        </a:p>
      </dgm:t>
    </dgm:pt>
    <dgm:pt modelId="{8D042C15-FEDC-8F42-B84C-19D654E84408}" type="sibTrans" cxnId="{9D206803-8DED-4943-8CC0-522BE5C8648F}">
      <dgm:prSet/>
      <dgm:spPr/>
      <dgm:t>
        <a:bodyPr/>
        <a:lstStyle/>
        <a:p>
          <a:endParaRPr lang="en-US"/>
        </a:p>
      </dgm:t>
    </dgm:pt>
    <dgm:pt modelId="{A9FF8666-86C0-7B4E-A467-55E5D56D911A}">
      <dgm:prSet phldrT="[Text]"/>
      <dgm:spPr/>
      <dgm:t>
        <a:bodyPr/>
        <a:lstStyle/>
        <a:p>
          <a:r>
            <a:rPr lang="en-US" dirty="0" smtClean="0"/>
            <a:t>Boston, MA</a:t>
          </a:r>
          <a:endParaRPr lang="en-US" dirty="0"/>
        </a:p>
      </dgm:t>
    </dgm:pt>
    <dgm:pt modelId="{40B906EE-B159-7244-9E1D-33F5ADE25568}" type="parTrans" cxnId="{F6C4B7BC-818B-0D4D-9879-CC32596F3BB3}">
      <dgm:prSet/>
      <dgm:spPr/>
      <dgm:t>
        <a:bodyPr/>
        <a:lstStyle/>
        <a:p>
          <a:endParaRPr lang="en-US"/>
        </a:p>
      </dgm:t>
    </dgm:pt>
    <dgm:pt modelId="{8CBC36D2-4493-114F-8426-BCDF6F6486E9}" type="sibTrans" cxnId="{F6C4B7BC-818B-0D4D-9879-CC32596F3BB3}">
      <dgm:prSet/>
      <dgm:spPr/>
      <dgm:t>
        <a:bodyPr/>
        <a:lstStyle/>
        <a:p>
          <a:endParaRPr lang="en-US"/>
        </a:p>
      </dgm:t>
    </dgm:pt>
    <dgm:pt modelId="{FD6A44AE-9B3F-8940-92CC-BD00CFF622C1}">
      <dgm:prSet phldrT="[Text]"/>
      <dgm:spPr/>
      <dgm:t>
        <a:bodyPr/>
        <a:lstStyle/>
        <a:p>
          <a:r>
            <a:rPr lang="en-US" dirty="0" smtClean="0"/>
            <a:t>Elimination of Bottled water</a:t>
          </a:r>
          <a:endParaRPr lang="en-US" dirty="0"/>
        </a:p>
      </dgm:t>
    </dgm:pt>
    <dgm:pt modelId="{A0F32C6E-7917-B047-8475-2BECDDBB7AEA}" type="parTrans" cxnId="{B5A83409-7787-094F-A05F-392AAB480402}">
      <dgm:prSet/>
      <dgm:spPr/>
      <dgm:t>
        <a:bodyPr/>
        <a:lstStyle/>
        <a:p>
          <a:endParaRPr lang="en-US"/>
        </a:p>
      </dgm:t>
    </dgm:pt>
    <dgm:pt modelId="{52A7830C-3F07-534E-BD9F-E6811DDF964B}" type="sibTrans" cxnId="{B5A83409-7787-094F-A05F-392AAB480402}">
      <dgm:prSet/>
      <dgm:spPr/>
      <dgm:t>
        <a:bodyPr/>
        <a:lstStyle/>
        <a:p>
          <a:endParaRPr lang="en-US"/>
        </a:p>
      </dgm:t>
    </dgm:pt>
    <dgm:pt modelId="{3A5FBAF3-477D-CF44-ABE4-682DC75BBE3D}">
      <dgm:prSet phldrT="[Text]"/>
      <dgm:spPr/>
      <dgm:t>
        <a:bodyPr/>
        <a:lstStyle/>
        <a:p>
          <a:r>
            <a:rPr lang="en-US" dirty="0" smtClean="0"/>
            <a:t>University of Vermont</a:t>
          </a:r>
          <a:endParaRPr lang="en-US" dirty="0"/>
        </a:p>
      </dgm:t>
    </dgm:pt>
    <dgm:pt modelId="{D85F10AC-3E58-264F-8ADA-A5ED689112FF}" type="parTrans" cxnId="{97B31B1A-BAC8-6A41-BC89-2182F4C3592B}">
      <dgm:prSet/>
      <dgm:spPr/>
      <dgm:t>
        <a:bodyPr/>
        <a:lstStyle/>
        <a:p>
          <a:endParaRPr lang="en-US"/>
        </a:p>
      </dgm:t>
    </dgm:pt>
    <dgm:pt modelId="{D1E3F57A-04B8-1741-9010-6EAD483072E8}" type="sibTrans" cxnId="{97B31B1A-BAC8-6A41-BC89-2182F4C3592B}">
      <dgm:prSet/>
      <dgm:spPr/>
      <dgm:t>
        <a:bodyPr/>
        <a:lstStyle/>
        <a:p>
          <a:endParaRPr lang="en-US"/>
        </a:p>
      </dgm:t>
    </dgm:pt>
    <dgm:pt modelId="{74192913-1698-D148-B2EB-65164B16594E}">
      <dgm:prSet phldrT="[Text]"/>
      <dgm:spPr/>
      <dgm:t>
        <a:bodyPr/>
        <a:lstStyle/>
        <a:p>
          <a:r>
            <a:rPr lang="en-US" dirty="0" smtClean="0"/>
            <a:t>Vassar College</a:t>
          </a:r>
          <a:endParaRPr lang="en-US" dirty="0"/>
        </a:p>
      </dgm:t>
    </dgm:pt>
    <dgm:pt modelId="{AF936398-B97E-9B48-8A27-EE83C05BFA8E}" type="parTrans" cxnId="{57F5B433-6902-4F4E-9366-2E41F58D74D6}">
      <dgm:prSet/>
      <dgm:spPr/>
      <dgm:t>
        <a:bodyPr/>
        <a:lstStyle/>
        <a:p>
          <a:endParaRPr lang="en-US"/>
        </a:p>
      </dgm:t>
    </dgm:pt>
    <dgm:pt modelId="{186D1234-317A-2542-8F8C-9A2D6ABBFEAC}" type="sibTrans" cxnId="{57F5B433-6902-4F4E-9366-2E41F58D74D6}">
      <dgm:prSet/>
      <dgm:spPr/>
      <dgm:t>
        <a:bodyPr/>
        <a:lstStyle/>
        <a:p>
          <a:endParaRPr lang="en-US"/>
        </a:p>
      </dgm:t>
    </dgm:pt>
    <dgm:pt modelId="{466AF623-C6FD-2A49-A228-F77DD41D5E4D}">
      <dgm:prSet phldrT="[Text]"/>
      <dgm:spPr/>
      <dgm:t>
        <a:bodyPr/>
        <a:lstStyle/>
        <a:p>
          <a:r>
            <a:rPr lang="en-US" dirty="0" smtClean="0"/>
            <a:t>Education Campaigns to Increase Tap</a:t>
          </a:r>
          <a:endParaRPr lang="en-US" dirty="0"/>
        </a:p>
      </dgm:t>
    </dgm:pt>
    <dgm:pt modelId="{CEBAC731-63F9-754D-953C-7980094BD713}" type="parTrans" cxnId="{6A2F0A6A-1735-734A-ABD3-F91891B14AA0}">
      <dgm:prSet/>
      <dgm:spPr/>
      <dgm:t>
        <a:bodyPr/>
        <a:lstStyle/>
        <a:p>
          <a:endParaRPr lang="en-US"/>
        </a:p>
      </dgm:t>
    </dgm:pt>
    <dgm:pt modelId="{007ABBE1-496B-704D-A116-E5B6BF7A3ED2}" type="sibTrans" cxnId="{6A2F0A6A-1735-734A-ABD3-F91891B14AA0}">
      <dgm:prSet/>
      <dgm:spPr/>
      <dgm:t>
        <a:bodyPr/>
        <a:lstStyle/>
        <a:p>
          <a:endParaRPr lang="en-US"/>
        </a:p>
      </dgm:t>
    </dgm:pt>
    <dgm:pt modelId="{9C952820-2385-8A45-A788-6B4F52D39A6C}">
      <dgm:prSet phldrT="[Text]"/>
      <dgm:spPr/>
      <dgm:t>
        <a:bodyPr/>
        <a:lstStyle/>
        <a:p>
          <a:r>
            <a:rPr lang="en-US" dirty="0" smtClean="0"/>
            <a:t>University</a:t>
          </a:r>
          <a:r>
            <a:rPr lang="en-US" baseline="0" dirty="0" smtClean="0"/>
            <a:t> of Wisconsin, Stout</a:t>
          </a:r>
          <a:endParaRPr lang="en-US" dirty="0"/>
        </a:p>
      </dgm:t>
    </dgm:pt>
    <dgm:pt modelId="{D64191DA-35E9-C247-9B52-85135DBD9F14}" type="parTrans" cxnId="{7F741E6C-6094-5F49-90E3-291EB61DDBA2}">
      <dgm:prSet/>
      <dgm:spPr/>
      <dgm:t>
        <a:bodyPr/>
        <a:lstStyle/>
        <a:p>
          <a:endParaRPr lang="en-US"/>
        </a:p>
      </dgm:t>
    </dgm:pt>
    <dgm:pt modelId="{11C9A029-BD51-544A-BCE5-87B4B38A58E1}" type="sibTrans" cxnId="{7F741E6C-6094-5F49-90E3-291EB61DDBA2}">
      <dgm:prSet/>
      <dgm:spPr/>
      <dgm:t>
        <a:bodyPr/>
        <a:lstStyle/>
        <a:p>
          <a:endParaRPr lang="en-US"/>
        </a:p>
      </dgm:t>
    </dgm:pt>
    <dgm:pt modelId="{5BFF4489-99A7-354B-82B0-0A41A7B5435F}">
      <dgm:prSet phldrT="[Text]"/>
      <dgm:spPr/>
      <dgm:t>
        <a:bodyPr/>
        <a:lstStyle/>
        <a:p>
          <a:r>
            <a:rPr lang="en-US" dirty="0" smtClean="0"/>
            <a:t>University of California, Berkeley</a:t>
          </a:r>
          <a:endParaRPr lang="en-US" dirty="0"/>
        </a:p>
      </dgm:t>
    </dgm:pt>
    <dgm:pt modelId="{6FEFDAA4-2A3C-7944-81FE-74F684211827}" type="parTrans" cxnId="{9EE09C8E-F7A0-214A-9B10-31007D0292BA}">
      <dgm:prSet/>
      <dgm:spPr/>
      <dgm:t>
        <a:bodyPr/>
        <a:lstStyle/>
        <a:p>
          <a:endParaRPr lang="en-US"/>
        </a:p>
      </dgm:t>
    </dgm:pt>
    <dgm:pt modelId="{7B9A5965-0BF3-B242-8B34-FB9EA620BA46}" type="sibTrans" cxnId="{9EE09C8E-F7A0-214A-9B10-31007D0292BA}">
      <dgm:prSet/>
      <dgm:spPr/>
      <dgm:t>
        <a:bodyPr/>
        <a:lstStyle/>
        <a:p>
          <a:endParaRPr lang="en-US"/>
        </a:p>
      </dgm:t>
    </dgm:pt>
    <dgm:pt modelId="{A5CD281F-778D-2842-B596-076EFD01DD53}">
      <dgm:prSet phldrT="[Text]"/>
      <dgm:spPr/>
      <dgm:t>
        <a:bodyPr/>
        <a:lstStyle/>
        <a:p>
          <a:r>
            <a:rPr lang="en-US" dirty="0" smtClean="0"/>
            <a:t>88 others…</a:t>
          </a:r>
          <a:endParaRPr lang="en-US" dirty="0"/>
        </a:p>
      </dgm:t>
    </dgm:pt>
    <dgm:pt modelId="{8D0B4155-DE69-D444-9606-94738CFC672B}" type="parTrans" cxnId="{40882407-68FA-844D-98CB-380423E6F9ED}">
      <dgm:prSet/>
      <dgm:spPr/>
      <dgm:t>
        <a:bodyPr/>
        <a:lstStyle/>
        <a:p>
          <a:endParaRPr lang="en-US"/>
        </a:p>
      </dgm:t>
    </dgm:pt>
    <dgm:pt modelId="{FA3B9BC4-A920-4F43-AE1E-362E29BE97BB}" type="sibTrans" cxnId="{40882407-68FA-844D-98CB-380423E6F9ED}">
      <dgm:prSet/>
      <dgm:spPr/>
      <dgm:t>
        <a:bodyPr/>
        <a:lstStyle/>
        <a:p>
          <a:endParaRPr lang="en-US"/>
        </a:p>
      </dgm:t>
    </dgm:pt>
    <dgm:pt modelId="{55899FE9-2E6D-3746-89D2-404A2E2C0A61}" type="pres">
      <dgm:prSet presAssocID="{55BC15C1-E1B5-144A-B9B6-02E7B333BB64}" presName="diagram" presStyleCnt="0">
        <dgm:presLayoutVars>
          <dgm:chPref val="1"/>
          <dgm:dir/>
          <dgm:animOne val="branch"/>
          <dgm:animLvl val="lvl"/>
          <dgm:resizeHandles/>
        </dgm:presLayoutVars>
      </dgm:prSet>
      <dgm:spPr/>
      <dgm:t>
        <a:bodyPr/>
        <a:lstStyle/>
        <a:p>
          <a:endParaRPr lang="en-US"/>
        </a:p>
      </dgm:t>
    </dgm:pt>
    <dgm:pt modelId="{9AC1E640-1798-1B44-B08B-CD8C0C87FE1C}" type="pres">
      <dgm:prSet presAssocID="{9849D68D-1DB8-464C-88FD-B551F4BE9428}" presName="root" presStyleCnt="0"/>
      <dgm:spPr/>
      <dgm:t>
        <a:bodyPr/>
        <a:lstStyle/>
        <a:p>
          <a:endParaRPr lang="en-US"/>
        </a:p>
      </dgm:t>
    </dgm:pt>
    <dgm:pt modelId="{508E28C2-54CC-8A4C-8104-34E5D49CCFE2}" type="pres">
      <dgm:prSet presAssocID="{9849D68D-1DB8-464C-88FD-B551F4BE9428}" presName="rootComposite" presStyleCnt="0"/>
      <dgm:spPr/>
      <dgm:t>
        <a:bodyPr/>
        <a:lstStyle/>
        <a:p>
          <a:endParaRPr lang="en-US"/>
        </a:p>
      </dgm:t>
    </dgm:pt>
    <dgm:pt modelId="{2D146752-E36D-B848-A341-95F471644FF0}" type="pres">
      <dgm:prSet presAssocID="{9849D68D-1DB8-464C-88FD-B551F4BE9428}" presName="rootText" presStyleLbl="node1" presStyleIdx="0" presStyleCnt="3"/>
      <dgm:spPr/>
      <dgm:t>
        <a:bodyPr/>
        <a:lstStyle/>
        <a:p>
          <a:endParaRPr lang="en-US"/>
        </a:p>
      </dgm:t>
    </dgm:pt>
    <dgm:pt modelId="{362C05AC-3B43-644B-8D07-15D63379D1AF}" type="pres">
      <dgm:prSet presAssocID="{9849D68D-1DB8-464C-88FD-B551F4BE9428}" presName="rootConnector" presStyleLbl="node1" presStyleIdx="0" presStyleCnt="3"/>
      <dgm:spPr/>
      <dgm:t>
        <a:bodyPr/>
        <a:lstStyle/>
        <a:p>
          <a:endParaRPr lang="en-US"/>
        </a:p>
      </dgm:t>
    </dgm:pt>
    <dgm:pt modelId="{6522C0A5-8D55-864B-9B23-5EB0A0CB8A20}" type="pres">
      <dgm:prSet presAssocID="{9849D68D-1DB8-464C-88FD-B551F4BE9428}" presName="childShape" presStyleCnt="0"/>
      <dgm:spPr/>
      <dgm:t>
        <a:bodyPr/>
        <a:lstStyle/>
        <a:p>
          <a:endParaRPr lang="en-US"/>
        </a:p>
      </dgm:t>
    </dgm:pt>
    <dgm:pt modelId="{909F7210-C09B-5B47-8FA1-4C5D194D2BCB}" type="pres">
      <dgm:prSet presAssocID="{0016DFDE-AF38-9B4B-BC38-1E48ECF2FBE8}" presName="Name13" presStyleLbl="parChTrans1D2" presStyleIdx="0" presStyleCnt="7"/>
      <dgm:spPr/>
      <dgm:t>
        <a:bodyPr/>
        <a:lstStyle/>
        <a:p>
          <a:endParaRPr lang="en-US"/>
        </a:p>
      </dgm:t>
    </dgm:pt>
    <dgm:pt modelId="{8EB00693-4B89-6947-908B-A9331DAF42F3}" type="pres">
      <dgm:prSet presAssocID="{DAD46C16-97A0-0947-A5D6-70BD3B5D13CB}" presName="childText" presStyleLbl="bgAcc1" presStyleIdx="0" presStyleCnt="7">
        <dgm:presLayoutVars>
          <dgm:bulletEnabled val="1"/>
        </dgm:presLayoutVars>
      </dgm:prSet>
      <dgm:spPr/>
      <dgm:t>
        <a:bodyPr/>
        <a:lstStyle/>
        <a:p>
          <a:endParaRPr lang="en-US"/>
        </a:p>
      </dgm:t>
    </dgm:pt>
    <dgm:pt modelId="{AFAC9F83-0211-EC4C-8490-380E5C00ED0B}" type="pres">
      <dgm:prSet presAssocID="{40B906EE-B159-7244-9E1D-33F5ADE25568}" presName="Name13" presStyleLbl="parChTrans1D2" presStyleIdx="1" presStyleCnt="7"/>
      <dgm:spPr/>
      <dgm:t>
        <a:bodyPr/>
        <a:lstStyle/>
        <a:p>
          <a:endParaRPr lang="en-US"/>
        </a:p>
      </dgm:t>
    </dgm:pt>
    <dgm:pt modelId="{137D2645-39CE-CE49-8D70-4ED58D4D2940}" type="pres">
      <dgm:prSet presAssocID="{A9FF8666-86C0-7B4E-A467-55E5D56D911A}" presName="childText" presStyleLbl="bgAcc1" presStyleIdx="1" presStyleCnt="7">
        <dgm:presLayoutVars>
          <dgm:bulletEnabled val="1"/>
        </dgm:presLayoutVars>
      </dgm:prSet>
      <dgm:spPr/>
      <dgm:t>
        <a:bodyPr/>
        <a:lstStyle/>
        <a:p>
          <a:endParaRPr lang="en-US"/>
        </a:p>
      </dgm:t>
    </dgm:pt>
    <dgm:pt modelId="{E40BDC76-8ED0-9F45-AD51-628AF3B2008B}" type="pres">
      <dgm:prSet presAssocID="{FD6A44AE-9B3F-8940-92CC-BD00CFF622C1}" presName="root" presStyleCnt="0"/>
      <dgm:spPr/>
      <dgm:t>
        <a:bodyPr/>
        <a:lstStyle/>
        <a:p>
          <a:endParaRPr lang="en-US"/>
        </a:p>
      </dgm:t>
    </dgm:pt>
    <dgm:pt modelId="{0149DBBA-8E82-C34A-8B95-75B9BB69B170}" type="pres">
      <dgm:prSet presAssocID="{FD6A44AE-9B3F-8940-92CC-BD00CFF622C1}" presName="rootComposite" presStyleCnt="0"/>
      <dgm:spPr/>
      <dgm:t>
        <a:bodyPr/>
        <a:lstStyle/>
        <a:p>
          <a:endParaRPr lang="en-US"/>
        </a:p>
      </dgm:t>
    </dgm:pt>
    <dgm:pt modelId="{5FD4B53A-7D51-0541-9449-FE8FEA56EA53}" type="pres">
      <dgm:prSet presAssocID="{FD6A44AE-9B3F-8940-92CC-BD00CFF622C1}" presName="rootText" presStyleLbl="node1" presStyleIdx="1" presStyleCnt="3"/>
      <dgm:spPr/>
      <dgm:t>
        <a:bodyPr/>
        <a:lstStyle/>
        <a:p>
          <a:endParaRPr lang="en-US"/>
        </a:p>
      </dgm:t>
    </dgm:pt>
    <dgm:pt modelId="{058AAE94-E3DC-5E4C-8BF4-42356BA05447}" type="pres">
      <dgm:prSet presAssocID="{FD6A44AE-9B3F-8940-92CC-BD00CFF622C1}" presName="rootConnector" presStyleLbl="node1" presStyleIdx="1" presStyleCnt="3"/>
      <dgm:spPr/>
      <dgm:t>
        <a:bodyPr/>
        <a:lstStyle/>
        <a:p>
          <a:endParaRPr lang="en-US"/>
        </a:p>
      </dgm:t>
    </dgm:pt>
    <dgm:pt modelId="{D7146DA8-D5FD-384D-9CAC-8A9D2CE15866}" type="pres">
      <dgm:prSet presAssocID="{FD6A44AE-9B3F-8940-92CC-BD00CFF622C1}" presName="childShape" presStyleCnt="0"/>
      <dgm:spPr/>
      <dgm:t>
        <a:bodyPr/>
        <a:lstStyle/>
        <a:p>
          <a:endParaRPr lang="en-US"/>
        </a:p>
      </dgm:t>
    </dgm:pt>
    <dgm:pt modelId="{BBAA0883-81C5-C242-AF52-BF375F3804D8}" type="pres">
      <dgm:prSet presAssocID="{D85F10AC-3E58-264F-8ADA-A5ED689112FF}" presName="Name13" presStyleLbl="parChTrans1D2" presStyleIdx="2" presStyleCnt="7"/>
      <dgm:spPr/>
      <dgm:t>
        <a:bodyPr/>
        <a:lstStyle/>
        <a:p>
          <a:endParaRPr lang="en-US"/>
        </a:p>
      </dgm:t>
    </dgm:pt>
    <dgm:pt modelId="{17FAA35D-845F-B24F-B19E-91C74812F201}" type="pres">
      <dgm:prSet presAssocID="{3A5FBAF3-477D-CF44-ABE4-682DC75BBE3D}" presName="childText" presStyleLbl="bgAcc1" presStyleIdx="2" presStyleCnt="7">
        <dgm:presLayoutVars>
          <dgm:bulletEnabled val="1"/>
        </dgm:presLayoutVars>
      </dgm:prSet>
      <dgm:spPr/>
      <dgm:t>
        <a:bodyPr/>
        <a:lstStyle/>
        <a:p>
          <a:endParaRPr lang="en-US"/>
        </a:p>
      </dgm:t>
    </dgm:pt>
    <dgm:pt modelId="{AEE24651-758B-4D4D-8620-3523B5BF19B6}" type="pres">
      <dgm:prSet presAssocID="{AF936398-B97E-9B48-8A27-EE83C05BFA8E}" presName="Name13" presStyleLbl="parChTrans1D2" presStyleIdx="3" presStyleCnt="7"/>
      <dgm:spPr/>
      <dgm:t>
        <a:bodyPr/>
        <a:lstStyle/>
        <a:p>
          <a:endParaRPr lang="en-US"/>
        </a:p>
      </dgm:t>
    </dgm:pt>
    <dgm:pt modelId="{9B3911CA-C289-1140-ACF3-BDEFD942CCDA}" type="pres">
      <dgm:prSet presAssocID="{74192913-1698-D148-B2EB-65164B16594E}" presName="childText" presStyleLbl="bgAcc1" presStyleIdx="3" presStyleCnt="7">
        <dgm:presLayoutVars>
          <dgm:bulletEnabled val="1"/>
        </dgm:presLayoutVars>
      </dgm:prSet>
      <dgm:spPr/>
      <dgm:t>
        <a:bodyPr/>
        <a:lstStyle/>
        <a:p>
          <a:endParaRPr lang="en-US"/>
        </a:p>
      </dgm:t>
    </dgm:pt>
    <dgm:pt modelId="{89771F0D-14C9-C043-BCAC-BB25FDFFB601}" type="pres">
      <dgm:prSet presAssocID="{8D0B4155-DE69-D444-9606-94738CFC672B}" presName="Name13" presStyleLbl="parChTrans1D2" presStyleIdx="4" presStyleCnt="7"/>
      <dgm:spPr/>
      <dgm:t>
        <a:bodyPr/>
        <a:lstStyle/>
        <a:p>
          <a:endParaRPr lang="en-US"/>
        </a:p>
      </dgm:t>
    </dgm:pt>
    <dgm:pt modelId="{AF320E32-A465-BF4F-BD91-90E76F00AE28}" type="pres">
      <dgm:prSet presAssocID="{A5CD281F-778D-2842-B596-076EFD01DD53}" presName="childText" presStyleLbl="bgAcc1" presStyleIdx="4" presStyleCnt="7">
        <dgm:presLayoutVars>
          <dgm:bulletEnabled val="1"/>
        </dgm:presLayoutVars>
      </dgm:prSet>
      <dgm:spPr/>
      <dgm:t>
        <a:bodyPr/>
        <a:lstStyle/>
        <a:p>
          <a:endParaRPr lang="en-US"/>
        </a:p>
      </dgm:t>
    </dgm:pt>
    <dgm:pt modelId="{6A0F9FCA-10EF-8849-8888-109B5B69D688}" type="pres">
      <dgm:prSet presAssocID="{466AF623-C6FD-2A49-A228-F77DD41D5E4D}" presName="root" presStyleCnt="0"/>
      <dgm:spPr/>
      <dgm:t>
        <a:bodyPr/>
        <a:lstStyle/>
        <a:p>
          <a:endParaRPr lang="en-US"/>
        </a:p>
      </dgm:t>
    </dgm:pt>
    <dgm:pt modelId="{F183C2C4-6AB6-3944-9B84-746D5D2A4B70}" type="pres">
      <dgm:prSet presAssocID="{466AF623-C6FD-2A49-A228-F77DD41D5E4D}" presName="rootComposite" presStyleCnt="0"/>
      <dgm:spPr/>
      <dgm:t>
        <a:bodyPr/>
        <a:lstStyle/>
        <a:p>
          <a:endParaRPr lang="en-US"/>
        </a:p>
      </dgm:t>
    </dgm:pt>
    <dgm:pt modelId="{CA7E1601-491F-8344-BE8A-E36AF3AB4791}" type="pres">
      <dgm:prSet presAssocID="{466AF623-C6FD-2A49-A228-F77DD41D5E4D}" presName="rootText" presStyleLbl="node1" presStyleIdx="2" presStyleCnt="3"/>
      <dgm:spPr/>
      <dgm:t>
        <a:bodyPr/>
        <a:lstStyle/>
        <a:p>
          <a:endParaRPr lang="en-US"/>
        </a:p>
      </dgm:t>
    </dgm:pt>
    <dgm:pt modelId="{34911388-681A-CA4E-AEC3-487FEC577E98}" type="pres">
      <dgm:prSet presAssocID="{466AF623-C6FD-2A49-A228-F77DD41D5E4D}" presName="rootConnector" presStyleLbl="node1" presStyleIdx="2" presStyleCnt="3"/>
      <dgm:spPr/>
      <dgm:t>
        <a:bodyPr/>
        <a:lstStyle/>
        <a:p>
          <a:endParaRPr lang="en-US"/>
        </a:p>
      </dgm:t>
    </dgm:pt>
    <dgm:pt modelId="{49134970-07F8-0B4B-8064-82D5C756AC16}" type="pres">
      <dgm:prSet presAssocID="{466AF623-C6FD-2A49-A228-F77DD41D5E4D}" presName="childShape" presStyleCnt="0"/>
      <dgm:spPr/>
      <dgm:t>
        <a:bodyPr/>
        <a:lstStyle/>
        <a:p>
          <a:endParaRPr lang="en-US"/>
        </a:p>
      </dgm:t>
    </dgm:pt>
    <dgm:pt modelId="{9C3DE60B-A22D-B343-AA40-B4BB00185E9B}" type="pres">
      <dgm:prSet presAssocID="{D64191DA-35E9-C247-9B52-85135DBD9F14}" presName="Name13" presStyleLbl="parChTrans1D2" presStyleIdx="5" presStyleCnt="7"/>
      <dgm:spPr/>
      <dgm:t>
        <a:bodyPr/>
        <a:lstStyle/>
        <a:p>
          <a:endParaRPr lang="en-US"/>
        </a:p>
      </dgm:t>
    </dgm:pt>
    <dgm:pt modelId="{A01FE675-D050-104E-9A72-F2F92D5E1EE7}" type="pres">
      <dgm:prSet presAssocID="{9C952820-2385-8A45-A788-6B4F52D39A6C}" presName="childText" presStyleLbl="bgAcc1" presStyleIdx="5" presStyleCnt="7">
        <dgm:presLayoutVars>
          <dgm:bulletEnabled val="1"/>
        </dgm:presLayoutVars>
      </dgm:prSet>
      <dgm:spPr/>
      <dgm:t>
        <a:bodyPr/>
        <a:lstStyle/>
        <a:p>
          <a:endParaRPr lang="en-US"/>
        </a:p>
      </dgm:t>
    </dgm:pt>
    <dgm:pt modelId="{03DB4C59-256E-744C-ABB6-A22089A0947E}" type="pres">
      <dgm:prSet presAssocID="{6FEFDAA4-2A3C-7944-81FE-74F684211827}" presName="Name13" presStyleLbl="parChTrans1D2" presStyleIdx="6" presStyleCnt="7"/>
      <dgm:spPr/>
      <dgm:t>
        <a:bodyPr/>
        <a:lstStyle/>
        <a:p>
          <a:endParaRPr lang="en-US"/>
        </a:p>
      </dgm:t>
    </dgm:pt>
    <dgm:pt modelId="{2DD76582-CBCD-004A-A346-D8BB64FF1E77}" type="pres">
      <dgm:prSet presAssocID="{5BFF4489-99A7-354B-82B0-0A41A7B5435F}" presName="childText" presStyleLbl="bgAcc1" presStyleIdx="6" presStyleCnt="7">
        <dgm:presLayoutVars>
          <dgm:bulletEnabled val="1"/>
        </dgm:presLayoutVars>
      </dgm:prSet>
      <dgm:spPr/>
      <dgm:t>
        <a:bodyPr/>
        <a:lstStyle/>
        <a:p>
          <a:endParaRPr lang="en-US"/>
        </a:p>
      </dgm:t>
    </dgm:pt>
  </dgm:ptLst>
  <dgm:cxnLst>
    <dgm:cxn modelId="{F6C4B7BC-818B-0D4D-9879-CC32596F3BB3}" srcId="{9849D68D-1DB8-464C-88FD-B551F4BE9428}" destId="{A9FF8666-86C0-7B4E-A467-55E5D56D911A}" srcOrd="1" destOrd="0" parTransId="{40B906EE-B159-7244-9E1D-33F5ADE25568}" sibTransId="{8CBC36D2-4493-114F-8426-BCDF6F6486E9}"/>
    <dgm:cxn modelId="{A3F8B106-A9B3-B144-8189-5EBBDF379484}" type="presOf" srcId="{D64191DA-35E9-C247-9B52-85135DBD9F14}" destId="{9C3DE60B-A22D-B343-AA40-B4BB00185E9B}" srcOrd="0" destOrd="0" presId="urn:microsoft.com/office/officeart/2005/8/layout/hierarchy3"/>
    <dgm:cxn modelId="{AAEB3293-FB15-1845-9255-4B48BDEB80D9}" type="presOf" srcId="{0016DFDE-AF38-9B4B-BC38-1E48ECF2FBE8}" destId="{909F7210-C09B-5B47-8FA1-4C5D194D2BCB}" srcOrd="0" destOrd="0" presId="urn:microsoft.com/office/officeart/2005/8/layout/hierarchy3"/>
    <dgm:cxn modelId="{81872BAC-D8AD-6246-907A-B8722EEBF229}" type="presOf" srcId="{9849D68D-1DB8-464C-88FD-B551F4BE9428}" destId="{2D146752-E36D-B848-A341-95F471644FF0}" srcOrd="0" destOrd="0" presId="urn:microsoft.com/office/officeart/2005/8/layout/hierarchy3"/>
    <dgm:cxn modelId="{28B27587-AC6D-F64C-934F-41AFFBB0521C}" type="presOf" srcId="{D85F10AC-3E58-264F-8ADA-A5ED689112FF}" destId="{BBAA0883-81C5-C242-AF52-BF375F3804D8}" srcOrd="0" destOrd="0" presId="urn:microsoft.com/office/officeart/2005/8/layout/hierarchy3"/>
    <dgm:cxn modelId="{F10E3FA1-BEB2-8D4C-A872-D3A08E13C119}" type="presOf" srcId="{5BFF4489-99A7-354B-82B0-0A41A7B5435F}" destId="{2DD76582-CBCD-004A-A346-D8BB64FF1E77}" srcOrd="0" destOrd="0" presId="urn:microsoft.com/office/officeart/2005/8/layout/hierarchy3"/>
    <dgm:cxn modelId="{CD64ED17-859D-AB46-9DD8-EE85FE05FD1D}" type="presOf" srcId="{FD6A44AE-9B3F-8940-92CC-BD00CFF622C1}" destId="{5FD4B53A-7D51-0541-9449-FE8FEA56EA53}" srcOrd="0" destOrd="0" presId="urn:microsoft.com/office/officeart/2005/8/layout/hierarchy3"/>
    <dgm:cxn modelId="{421CF733-B68F-AC44-A440-8217DB255000}" type="presOf" srcId="{AF936398-B97E-9B48-8A27-EE83C05BFA8E}" destId="{AEE24651-758B-4D4D-8620-3523B5BF19B6}" srcOrd="0" destOrd="0" presId="urn:microsoft.com/office/officeart/2005/8/layout/hierarchy3"/>
    <dgm:cxn modelId="{C9C55A34-0A1A-FC4A-B038-52857047A9BF}" type="presOf" srcId="{466AF623-C6FD-2A49-A228-F77DD41D5E4D}" destId="{34911388-681A-CA4E-AEC3-487FEC577E98}" srcOrd="1" destOrd="0" presId="urn:microsoft.com/office/officeart/2005/8/layout/hierarchy3"/>
    <dgm:cxn modelId="{B8A734D5-C8B8-4E47-A86E-4E3D9FC7AF1C}" type="presOf" srcId="{FD6A44AE-9B3F-8940-92CC-BD00CFF622C1}" destId="{058AAE94-E3DC-5E4C-8BF4-42356BA05447}" srcOrd="1" destOrd="0" presId="urn:microsoft.com/office/officeart/2005/8/layout/hierarchy3"/>
    <dgm:cxn modelId="{3BA27311-1643-A547-BF73-65910DF1B7F8}" type="presOf" srcId="{8D0B4155-DE69-D444-9606-94738CFC672B}" destId="{89771F0D-14C9-C043-BCAC-BB25FDFFB601}" srcOrd="0" destOrd="0" presId="urn:microsoft.com/office/officeart/2005/8/layout/hierarchy3"/>
    <dgm:cxn modelId="{6A2F0A6A-1735-734A-ABD3-F91891B14AA0}" srcId="{55BC15C1-E1B5-144A-B9B6-02E7B333BB64}" destId="{466AF623-C6FD-2A49-A228-F77DD41D5E4D}" srcOrd="2" destOrd="0" parTransId="{CEBAC731-63F9-754D-953C-7980094BD713}" sibTransId="{007ABBE1-496B-704D-A116-E5B6BF7A3ED2}"/>
    <dgm:cxn modelId="{3F478479-8EB2-E242-89FB-338CBB82E377}" type="presOf" srcId="{466AF623-C6FD-2A49-A228-F77DD41D5E4D}" destId="{CA7E1601-491F-8344-BE8A-E36AF3AB4791}" srcOrd="0" destOrd="0" presId="urn:microsoft.com/office/officeart/2005/8/layout/hierarchy3"/>
    <dgm:cxn modelId="{9FA6BB62-F239-B243-8F72-CD9DF0FBB404}" type="presOf" srcId="{3A5FBAF3-477D-CF44-ABE4-682DC75BBE3D}" destId="{17FAA35D-845F-B24F-B19E-91C74812F201}" srcOrd="0" destOrd="0" presId="urn:microsoft.com/office/officeart/2005/8/layout/hierarchy3"/>
    <dgm:cxn modelId="{7F741E6C-6094-5F49-90E3-291EB61DDBA2}" srcId="{466AF623-C6FD-2A49-A228-F77DD41D5E4D}" destId="{9C952820-2385-8A45-A788-6B4F52D39A6C}" srcOrd="0" destOrd="0" parTransId="{D64191DA-35E9-C247-9B52-85135DBD9F14}" sibTransId="{11C9A029-BD51-544A-BCE5-87B4B38A58E1}"/>
    <dgm:cxn modelId="{9EE09C8E-F7A0-214A-9B10-31007D0292BA}" srcId="{466AF623-C6FD-2A49-A228-F77DD41D5E4D}" destId="{5BFF4489-99A7-354B-82B0-0A41A7B5435F}" srcOrd="1" destOrd="0" parTransId="{6FEFDAA4-2A3C-7944-81FE-74F684211827}" sibTransId="{7B9A5965-0BF3-B242-8B34-FB9EA620BA46}"/>
    <dgm:cxn modelId="{D6CEDD3A-7ADB-8849-ACB6-9E34682CCE63}" type="presOf" srcId="{9C952820-2385-8A45-A788-6B4F52D39A6C}" destId="{A01FE675-D050-104E-9A72-F2F92D5E1EE7}" srcOrd="0" destOrd="0" presId="urn:microsoft.com/office/officeart/2005/8/layout/hierarchy3"/>
    <dgm:cxn modelId="{9026E353-A87D-AD48-A65E-0AA4D446BAA2}" type="presOf" srcId="{40B906EE-B159-7244-9E1D-33F5ADE25568}" destId="{AFAC9F83-0211-EC4C-8490-380E5C00ED0B}" srcOrd="0" destOrd="0" presId="urn:microsoft.com/office/officeart/2005/8/layout/hierarchy3"/>
    <dgm:cxn modelId="{B5A83409-7787-094F-A05F-392AAB480402}" srcId="{55BC15C1-E1B5-144A-B9B6-02E7B333BB64}" destId="{FD6A44AE-9B3F-8940-92CC-BD00CFF622C1}" srcOrd="1" destOrd="0" parTransId="{A0F32C6E-7917-B047-8475-2BECDDBB7AEA}" sibTransId="{52A7830C-3F07-534E-BD9F-E6811DDF964B}"/>
    <dgm:cxn modelId="{40882407-68FA-844D-98CB-380423E6F9ED}" srcId="{FD6A44AE-9B3F-8940-92CC-BD00CFF622C1}" destId="{A5CD281F-778D-2842-B596-076EFD01DD53}" srcOrd="2" destOrd="0" parTransId="{8D0B4155-DE69-D444-9606-94738CFC672B}" sibTransId="{FA3B9BC4-A920-4F43-AE1E-362E29BE97BB}"/>
    <dgm:cxn modelId="{70286BE5-2073-F043-994D-5D503E07A397}" type="presOf" srcId="{74192913-1698-D148-B2EB-65164B16594E}" destId="{9B3911CA-C289-1140-ACF3-BDEFD942CCDA}" srcOrd="0" destOrd="0" presId="urn:microsoft.com/office/officeart/2005/8/layout/hierarchy3"/>
    <dgm:cxn modelId="{6F2B86A7-80F8-0548-B385-F32004BF7779}" type="presOf" srcId="{DAD46C16-97A0-0947-A5D6-70BD3B5D13CB}" destId="{8EB00693-4B89-6947-908B-A9331DAF42F3}" srcOrd="0" destOrd="0" presId="urn:microsoft.com/office/officeart/2005/8/layout/hierarchy3"/>
    <dgm:cxn modelId="{CEEE47A2-B288-F54A-AF39-501B2BD6352D}" type="presOf" srcId="{A5CD281F-778D-2842-B596-076EFD01DD53}" destId="{AF320E32-A465-BF4F-BD91-90E76F00AE28}" srcOrd="0" destOrd="0" presId="urn:microsoft.com/office/officeart/2005/8/layout/hierarchy3"/>
    <dgm:cxn modelId="{B69C4EA2-8C70-9B4D-B627-FC8757ADDCAB}" type="presOf" srcId="{55BC15C1-E1B5-144A-B9B6-02E7B333BB64}" destId="{55899FE9-2E6D-3746-89D2-404A2E2C0A61}" srcOrd="0" destOrd="0" presId="urn:microsoft.com/office/officeart/2005/8/layout/hierarchy3"/>
    <dgm:cxn modelId="{70FF35DD-914B-C247-958B-F6891886CDFE}" type="presOf" srcId="{9849D68D-1DB8-464C-88FD-B551F4BE9428}" destId="{362C05AC-3B43-644B-8D07-15D63379D1AF}" srcOrd="1" destOrd="0" presId="urn:microsoft.com/office/officeart/2005/8/layout/hierarchy3"/>
    <dgm:cxn modelId="{BDB864A2-8239-6C43-B640-73E6B53C9377}" srcId="{55BC15C1-E1B5-144A-B9B6-02E7B333BB64}" destId="{9849D68D-1DB8-464C-88FD-B551F4BE9428}" srcOrd="0" destOrd="0" parTransId="{E223EFB3-4916-2A4B-93E8-E474386DF298}" sibTransId="{BD5B6999-79EE-AA4E-AEBA-074FEEDD1EEA}"/>
    <dgm:cxn modelId="{F0C2216A-97C3-7D47-A5DC-F6252B401779}" type="presOf" srcId="{6FEFDAA4-2A3C-7944-81FE-74F684211827}" destId="{03DB4C59-256E-744C-ABB6-A22089A0947E}" srcOrd="0" destOrd="0" presId="urn:microsoft.com/office/officeart/2005/8/layout/hierarchy3"/>
    <dgm:cxn modelId="{97B31B1A-BAC8-6A41-BC89-2182F4C3592B}" srcId="{FD6A44AE-9B3F-8940-92CC-BD00CFF622C1}" destId="{3A5FBAF3-477D-CF44-ABE4-682DC75BBE3D}" srcOrd="0" destOrd="0" parTransId="{D85F10AC-3E58-264F-8ADA-A5ED689112FF}" sibTransId="{D1E3F57A-04B8-1741-9010-6EAD483072E8}"/>
    <dgm:cxn modelId="{9D206803-8DED-4943-8CC0-522BE5C8648F}" srcId="{9849D68D-1DB8-464C-88FD-B551F4BE9428}" destId="{DAD46C16-97A0-0947-A5D6-70BD3B5D13CB}" srcOrd="0" destOrd="0" parTransId="{0016DFDE-AF38-9B4B-BC38-1E48ECF2FBE8}" sibTransId="{8D042C15-FEDC-8F42-B84C-19D654E84408}"/>
    <dgm:cxn modelId="{57F5B433-6902-4F4E-9366-2E41F58D74D6}" srcId="{FD6A44AE-9B3F-8940-92CC-BD00CFF622C1}" destId="{74192913-1698-D148-B2EB-65164B16594E}" srcOrd="1" destOrd="0" parTransId="{AF936398-B97E-9B48-8A27-EE83C05BFA8E}" sibTransId="{186D1234-317A-2542-8F8C-9A2D6ABBFEAC}"/>
    <dgm:cxn modelId="{F6C90AEE-34C5-D541-BD9B-5E1D579D7596}" type="presOf" srcId="{A9FF8666-86C0-7B4E-A467-55E5D56D911A}" destId="{137D2645-39CE-CE49-8D70-4ED58D4D2940}" srcOrd="0" destOrd="0" presId="urn:microsoft.com/office/officeart/2005/8/layout/hierarchy3"/>
    <dgm:cxn modelId="{69F6371C-1C75-1842-A6BF-118C6AA46552}" type="presParOf" srcId="{55899FE9-2E6D-3746-89D2-404A2E2C0A61}" destId="{9AC1E640-1798-1B44-B08B-CD8C0C87FE1C}" srcOrd="0" destOrd="0" presId="urn:microsoft.com/office/officeart/2005/8/layout/hierarchy3"/>
    <dgm:cxn modelId="{2C4B7658-35BB-CD48-A372-4053F963A24E}" type="presParOf" srcId="{9AC1E640-1798-1B44-B08B-CD8C0C87FE1C}" destId="{508E28C2-54CC-8A4C-8104-34E5D49CCFE2}" srcOrd="0" destOrd="0" presId="urn:microsoft.com/office/officeart/2005/8/layout/hierarchy3"/>
    <dgm:cxn modelId="{58589ED1-5871-2243-B919-BC13833C3AF3}" type="presParOf" srcId="{508E28C2-54CC-8A4C-8104-34E5D49CCFE2}" destId="{2D146752-E36D-B848-A341-95F471644FF0}" srcOrd="0" destOrd="0" presId="urn:microsoft.com/office/officeart/2005/8/layout/hierarchy3"/>
    <dgm:cxn modelId="{299593E3-7BF5-7640-8C49-2307791894B9}" type="presParOf" srcId="{508E28C2-54CC-8A4C-8104-34E5D49CCFE2}" destId="{362C05AC-3B43-644B-8D07-15D63379D1AF}" srcOrd="1" destOrd="0" presId="urn:microsoft.com/office/officeart/2005/8/layout/hierarchy3"/>
    <dgm:cxn modelId="{570C19BA-56EC-AE4F-BA1E-37B4345B537D}" type="presParOf" srcId="{9AC1E640-1798-1B44-B08B-CD8C0C87FE1C}" destId="{6522C0A5-8D55-864B-9B23-5EB0A0CB8A20}" srcOrd="1" destOrd="0" presId="urn:microsoft.com/office/officeart/2005/8/layout/hierarchy3"/>
    <dgm:cxn modelId="{69173F22-EFB8-0E40-B467-7629EC0E39A3}" type="presParOf" srcId="{6522C0A5-8D55-864B-9B23-5EB0A0CB8A20}" destId="{909F7210-C09B-5B47-8FA1-4C5D194D2BCB}" srcOrd="0" destOrd="0" presId="urn:microsoft.com/office/officeart/2005/8/layout/hierarchy3"/>
    <dgm:cxn modelId="{4B7610CB-FFBE-F746-9372-FA5FF6E871A2}" type="presParOf" srcId="{6522C0A5-8D55-864B-9B23-5EB0A0CB8A20}" destId="{8EB00693-4B89-6947-908B-A9331DAF42F3}" srcOrd="1" destOrd="0" presId="urn:microsoft.com/office/officeart/2005/8/layout/hierarchy3"/>
    <dgm:cxn modelId="{F74EF2A8-A6BE-AC4F-B552-90E73B48BFFF}" type="presParOf" srcId="{6522C0A5-8D55-864B-9B23-5EB0A0CB8A20}" destId="{AFAC9F83-0211-EC4C-8490-380E5C00ED0B}" srcOrd="2" destOrd="0" presId="urn:microsoft.com/office/officeart/2005/8/layout/hierarchy3"/>
    <dgm:cxn modelId="{48AFAABF-54FA-9344-B44D-02FAA71174BE}" type="presParOf" srcId="{6522C0A5-8D55-864B-9B23-5EB0A0CB8A20}" destId="{137D2645-39CE-CE49-8D70-4ED58D4D2940}" srcOrd="3" destOrd="0" presId="urn:microsoft.com/office/officeart/2005/8/layout/hierarchy3"/>
    <dgm:cxn modelId="{34133BCC-DBA5-534C-A4FE-1522EF9A2D25}" type="presParOf" srcId="{55899FE9-2E6D-3746-89D2-404A2E2C0A61}" destId="{E40BDC76-8ED0-9F45-AD51-628AF3B2008B}" srcOrd="1" destOrd="0" presId="urn:microsoft.com/office/officeart/2005/8/layout/hierarchy3"/>
    <dgm:cxn modelId="{FE4F77C8-B558-4147-AF88-8530DB73B4D9}" type="presParOf" srcId="{E40BDC76-8ED0-9F45-AD51-628AF3B2008B}" destId="{0149DBBA-8E82-C34A-8B95-75B9BB69B170}" srcOrd="0" destOrd="0" presId="urn:microsoft.com/office/officeart/2005/8/layout/hierarchy3"/>
    <dgm:cxn modelId="{1542F16A-2B38-A245-8E11-93377EC725AF}" type="presParOf" srcId="{0149DBBA-8E82-C34A-8B95-75B9BB69B170}" destId="{5FD4B53A-7D51-0541-9449-FE8FEA56EA53}" srcOrd="0" destOrd="0" presId="urn:microsoft.com/office/officeart/2005/8/layout/hierarchy3"/>
    <dgm:cxn modelId="{4339B913-A3A8-584C-A9CE-330BF2F906BF}" type="presParOf" srcId="{0149DBBA-8E82-C34A-8B95-75B9BB69B170}" destId="{058AAE94-E3DC-5E4C-8BF4-42356BA05447}" srcOrd="1" destOrd="0" presId="urn:microsoft.com/office/officeart/2005/8/layout/hierarchy3"/>
    <dgm:cxn modelId="{41F21131-501E-6A4D-BF8D-B1E1CC0C4CE5}" type="presParOf" srcId="{E40BDC76-8ED0-9F45-AD51-628AF3B2008B}" destId="{D7146DA8-D5FD-384D-9CAC-8A9D2CE15866}" srcOrd="1" destOrd="0" presId="urn:microsoft.com/office/officeart/2005/8/layout/hierarchy3"/>
    <dgm:cxn modelId="{5C802D09-34E4-9B42-BB14-6370C1E71796}" type="presParOf" srcId="{D7146DA8-D5FD-384D-9CAC-8A9D2CE15866}" destId="{BBAA0883-81C5-C242-AF52-BF375F3804D8}" srcOrd="0" destOrd="0" presId="urn:microsoft.com/office/officeart/2005/8/layout/hierarchy3"/>
    <dgm:cxn modelId="{E9E3C520-7D1A-824E-B2DB-46455B048016}" type="presParOf" srcId="{D7146DA8-D5FD-384D-9CAC-8A9D2CE15866}" destId="{17FAA35D-845F-B24F-B19E-91C74812F201}" srcOrd="1" destOrd="0" presId="urn:microsoft.com/office/officeart/2005/8/layout/hierarchy3"/>
    <dgm:cxn modelId="{4E7008A5-E1C8-A946-A446-9CB876B55355}" type="presParOf" srcId="{D7146DA8-D5FD-384D-9CAC-8A9D2CE15866}" destId="{AEE24651-758B-4D4D-8620-3523B5BF19B6}" srcOrd="2" destOrd="0" presId="urn:microsoft.com/office/officeart/2005/8/layout/hierarchy3"/>
    <dgm:cxn modelId="{BEEAF491-477F-D544-B98F-98A3470C6894}" type="presParOf" srcId="{D7146DA8-D5FD-384D-9CAC-8A9D2CE15866}" destId="{9B3911CA-C289-1140-ACF3-BDEFD942CCDA}" srcOrd="3" destOrd="0" presId="urn:microsoft.com/office/officeart/2005/8/layout/hierarchy3"/>
    <dgm:cxn modelId="{89A30F05-C43D-C540-B0F5-707EB65C8EC8}" type="presParOf" srcId="{D7146DA8-D5FD-384D-9CAC-8A9D2CE15866}" destId="{89771F0D-14C9-C043-BCAC-BB25FDFFB601}" srcOrd="4" destOrd="0" presId="urn:microsoft.com/office/officeart/2005/8/layout/hierarchy3"/>
    <dgm:cxn modelId="{E5156E62-C9B9-9940-BFEC-6183A84E31FE}" type="presParOf" srcId="{D7146DA8-D5FD-384D-9CAC-8A9D2CE15866}" destId="{AF320E32-A465-BF4F-BD91-90E76F00AE28}" srcOrd="5" destOrd="0" presId="urn:microsoft.com/office/officeart/2005/8/layout/hierarchy3"/>
    <dgm:cxn modelId="{AC872571-2FB6-8543-A9BD-3F02898C681A}" type="presParOf" srcId="{55899FE9-2E6D-3746-89D2-404A2E2C0A61}" destId="{6A0F9FCA-10EF-8849-8888-109B5B69D688}" srcOrd="2" destOrd="0" presId="urn:microsoft.com/office/officeart/2005/8/layout/hierarchy3"/>
    <dgm:cxn modelId="{0CFEE346-3859-9F4C-91EE-A8DE17251661}" type="presParOf" srcId="{6A0F9FCA-10EF-8849-8888-109B5B69D688}" destId="{F183C2C4-6AB6-3944-9B84-746D5D2A4B70}" srcOrd="0" destOrd="0" presId="urn:microsoft.com/office/officeart/2005/8/layout/hierarchy3"/>
    <dgm:cxn modelId="{43970AB9-5214-4A4B-9D32-71475EF1AACD}" type="presParOf" srcId="{F183C2C4-6AB6-3944-9B84-746D5D2A4B70}" destId="{CA7E1601-491F-8344-BE8A-E36AF3AB4791}" srcOrd="0" destOrd="0" presId="urn:microsoft.com/office/officeart/2005/8/layout/hierarchy3"/>
    <dgm:cxn modelId="{2453DA53-AD69-954F-BBCA-369BFFF2B9F1}" type="presParOf" srcId="{F183C2C4-6AB6-3944-9B84-746D5D2A4B70}" destId="{34911388-681A-CA4E-AEC3-487FEC577E98}" srcOrd="1" destOrd="0" presId="urn:microsoft.com/office/officeart/2005/8/layout/hierarchy3"/>
    <dgm:cxn modelId="{C6132AC2-69D3-184C-80A2-9B76767044BA}" type="presParOf" srcId="{6A0F9FCA-10EF-8849-8888-109B5B69D688}" destId="{49134970-07F8-0B4B-8064-82D5C756AC16}" srcOrd="1" destOrd="0" presId="urn:microsoft.com/office/officeart/2005/8/layout/hierarchy3"/>
    <dgm:cxn modelId="{D233D384-2A2A-FD46-B20C-D63CFF6936AE}" type="presParOf" srcId="{49134970-07F8-0B4B-8064-82D5C756AC16}" destId="{9C3DE60B-A22D-B343-AA40-B4BB00185E9B}" srcOrd="0" destOrd="0" presId="urn:microsoft.com/office/officeart/2005/8/layout/hierarchy3"/>
    <dgm:cxn modelId="{E279BB42-F464-FF49-9F81-9783EAB9E0D0}" type="presParOf" srcId="{49134970-07F8-0B4B-8064-82D5C756AC16}" destId="{A01FE675-D050-104E-9A72-F2F92D5E1EE7}" srcOrd="1" destOrd="0" presId="urn:microsoft.com/office/officeart/2005/8/layout/hierarchy3"/>
    <dgm:cxn modelId="{96C6A9F9-AB37-164B-8413-751A119F5174}" type="presParOf" srcId="{49134970-07F8-0B4B-8064-82D5C756AC16}" destId="{03DB4C59-256E-744C-ABB6-A22089A0947E}" srcOrd="2" destOrd="0" presId="urn:microsoft.com/office/officeart/2005/8/layout/hierarchy3"/>
    <dgm:cxn modelId="{69658CC5-1DA9-714E-838C-E98DB9481ACF}" type="presParOf" srcId="{49134970-07F8-0B4B-8064-82D5C756AC16}" destId="{2DD76582-CBCD-004A-A346-D8BB64FF1E77}"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2E0DD-7ECD-0C44-89BE-D3D6D8339898}">
      <dsp:nvSpPr>
        <dsp:cNvPr id="0" name=""/>
        <dsp:cNvSpPr/>
      </dsp:nvSpPr>
      <dsp:spPr>
        <a:xfrm>
          <a:off x="2571" y="503054"/>
          <a:ext cx="2507456" cy="777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Federal</a:t>
          </a:r>
          <a:endParaRPr lang="en-US" sz="2700" kern="1200" dirty="0"/>
        </a:p>
      </dsp:txBody>
      <dsp:txXfrm>
        <a:off x="2571" y="503054"/>
        <a:ext cx="2507456" cy="777600"/>
      </dsp:txXfrm>
    </dsp:sp>
    <dsp:sp modelId="{990201A3-0039-2C41-8902-629C09865FCB}">
      <dsp:nvSpPr>
        <dsp:cNvPr id="0" name=""/>
        <dsp:cNvSpPr/>
      </dsp:nvSpPr>
      <dsp:spPr>
        <a:xfrm>
          <a:off x="2571" y="1280654"/>
          <a:ext cx="2507456" cy="274225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Occupational Safety &amp; Health Admin</a:t>
          </a:r>
          <a:endParaRPr lang="en-US" sz="2700" kern="1200" dirty="0"/>
        </a:p>
        <a:p>
          <a:pPr marL="228600" lvl="1" indent="-228600" algn="l" defTabSz="1200150">
            <a:lnSpc>
              <a:spcPct val="90000"/>
            </a:lnSpc>
            <a:spcBef>
              <a:spcPct val="0"/>
            </a:spcBef>
            <a:spcAft>
              <a:spcPct val="15000"/>
            </a:spcAft>
            <a:buChar char="••"/>
          </a:pPr>
          <a:r>
            <a:rPr lang="en-US" sz="2700" kern="1200" dirty="0" smtClean="0"/>
            <a:t>National Sanitation Foundation</a:t>
          </a:r>
          <a:endParaRPr lang="en-US" sz="2700" kern="1200" dirty="0"/>
        </a:p>
      </dsp:txBody>
      <dsp:txXfrm>
        <a:off x="2571" y="1280654"/>
        <a:ext cx="2507456" cy="2742254"/>
      </dsp:txXfrm>
    </dsp:sp>
    <dsp:sp modelId="{C8317E23-C2E9-E546-BB5E-5E36AE29F5A0}">
      <dsp:nvSpPr>
        <dsp:cNvPr id="0" name=""/>
        <dsp:cNvSpPr/>
      </dsp:nvSpPr>
      <dsp:spPr>
        <a:xfrm>
          <a:off x="2861071" y="503054"/>
          <a:ext cx="2507456" cy="777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State</a:t>
          </a:r>
          <a:endParaRPr lang="en-US" sz="2700" kern="1200" dirty="0"/>
        </a:p>
      </dsp:txBody>
      <dsp:txXfrm>
        <a:off x="2861071" y="503054"/>
        <a:ext cx="2507456" cy="777600"/>
      </dsp:txXfrm>
    </dsp:sp>
    <dsp:sp modelId="{5A88881D-C15D-B240-8702-E855D8DDFA16}">
      <dsp:nvSpPr>
        <dsp:cNvPr id="0" name=""/>
        <dsp:cNvSpPr/>
      </dsp:nvSpPr>
      <dsp:spPr>
        <a:xfrm>
          <a:off x="2861071" y="1280654"/>
          <a:ext cx="2507456" cy="274225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 WAC 246-290</a:t>
          </a:r>
          <a:endParaRPr lang="en-US" sz="2700" kern="1200" dirty="0"/>
        </a:p>
        <a:p>
          <a:pPr marL="228600" lvl="1" indent="-228600" algn="l" defTabSz="1200150">
            <a:lnSpc>
              <a:spcPct val="90000"/>
            </a:lnSpc>
            <a:spcBef>
              <a:spcPct val="0"/>
            </a:spcBef>
            <a:spcAft>
              <a:spcPct val="15000"/>
            </a:spcAft>
            <a:buChar char="••"/>
          </a:pPr>
          <a:r>
            <a:rPr lang="en-US" sz="2700" kern="1200" dirty="0" smtClean="0"/>
            <a:t>WAC 51-50-2900</a:t>
          </a:r>
          <a:endParaRPr lang="en-US" sz="2700" kern="1200" dirty="0"/>
        </a:p>
      </dsp:txBody>
      <dsp:txXfrm>
        <a:off x="2861071" y="1280654"/>
        <a:ext cx="2507456" cy="2742254"/>
      </dsp:txXfrm>
    </dsp:sp>
    <dsp:sp modelId="{F8FF60DF-6AE7-9C49-A7E7-B045F7E6669B}">
      <dsp:nvSpPr>
        <dsp:cNvPr id="0" name=""/>
        <dsp:cNvSpPr/>
      </dsp:nvSpPr>
      <dsp:spPr>
        <a:xfrm>
          <a:off x="5719571" y="503054"/>
          <a:ext cx="2507456" cy="77760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lvl="0" algn="ctr" defTabSz="1200150">
            <a:lnSpc>
              <a:spcPct val="90000"/>
            </a:lnSpc>
            <a:spcBef>
              <a:spcPct val="0"/>
            </a:spcBef>
            <a:spcAft>
              <a:spcPct val="35000"/>
            </a:spcAft>
          </a:pPr>
          <a:r>
            <a:rPr lang="en-US" sz="2700" kern="1200" dirty="0" smtClean="0"/>
            <a:t>UW</a:t>
          </a:r>
          <a:endParaRPr lang="en-US" sz="2700" kern="1200" dirty="0"/>
        </a:p>
      </dsp:txBody>
      <dsp:txXfrm>
        <a:off x="5719571" y="503054"/>
        <a:ext cx="2507456" cy="777600"/>
      </dsp:txXfrm>
    </dsp:sp>
    <dsp:sp modelId="{D0F456D8-7900-C94B-A01F-AF1FF27D215E}">
      <dsp:nvSpPr>
        <dsp:cNvPr id="0" name=""/>
        <dsp:cNvSpPr/>
      </dsp:nvSpPr>
      <dsp:spPr>
        <a:xfrm>
          <a:off x="5719571" y="1280654"/>
          <a:ext cx="2507456" cy="274225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smtClean="0"/>
            <a:t>Green Cleaning Policy</a:t>
          </a:r>
          <a:endParaRPr lang="en-US" sz="2700" kern="1200" dirty="0"/>
        </a:p>
      </dsp:txBody>
      <dsp:txXfrm>
        <a:off x="5719571" y="1280654"/>
        <a:ext cx="2507456" cy="2742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46752-E36D-B848-A341-95F471644FF0}">
      <dsp:nvSpPr>
        <dsp:cNvPr id="0" name=""/>
        <dsp:cNvSpPr/>
      </dsp:nvSpPr>
      <dsp:spPr>
        <a:xfrm>
          <a:off x="647960" y="1764"/>
          <a:ext cx="1981051" cy="9905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Elimination of </a:t>
          </a:r>
        </a:p>
        <a:p>
          <a:pPr lvl="0" algn="ctr" defTabSz="933450">
            <a:lnSpc>
              <a:spcPct val="90000"/>
            </a:lnSpc>
            <a:spcBef>
              <a:spcPct val="0"/>
            </a:spcBef>
            <a:spcAft>
              <a:spcPct val="35000"/>
            </a:spcAft>
          </a:pPr>
          <a:r>
            <a:rPr lang="en-US" sz="2100" kern="1200" dirty="0" smtClean="0"/>
            <a:t>Sugary Drinks</a:t>
          </a:r>
          <a:endParaRPr lang="en-US" sz="2100" kern="1200" dirty="0"/>
        </a:p>
      </dsp:txBody>
      <dsp:txXfrm>
        <a:off x="676971" y="30775"/>
        <a:ext cx="1923029" cy="932503"/>
      </dsp:txXfrm>
    </dsp:sp>
    <dsp:sp modelId="{909F7210-C09B-5B47-8FA1-4C5D194D2BCB}">
      <dsp:nvSpPr>
        <dsp:cNvPr id="0" name=""/>
        <dsp:cNvSpPr/>
      </dsp:nvSpPr>
      <dsp:spPr>
        <a:xfrm>
          <a:off x="846065" y="992289"/>
          <a:ext cx="198105" cy="742894"/>
        </a:xfrm>
        <a:custGeom>
          <a:avLst/>
          <a:gdLst/>
          <a:ahLst/>
          <a:cxnLst/>
          <a:rect l="0" t="0" r="0" b="0"/>
          <a:pathLst>
            <a:path>
              <a:moveTo>
                <a:pt x="0" y="0"/>
              </a:moveTo>
              <a:lnTo>
                <a:pt x="0" y="742894"/>
              </a:lnTo>
              <a:lnTo>
                <a:pt x="198105" y="742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B00693-4B89-6947-908B-A9331DAF42F3}">
      <dsp:nvSpPr>
        <dsp:cNvPr id="0" name=""/>
        <dsp:cNvSpPr/>
      </dsp:nvSpPr>
      <dsp:spPr>
        <a:xfrm>
          <a:off x="1044170" y="1239921"/>
          <a:ext cx="1584840" cy="9905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Howard County, MD</a:t>
          </a:r>
          <a:endParaRPr lang="en-US" sz="2100" kern="1200" dirty="0"/>
        </a:p>
      </dsp:txBody>
      <dsp:txXfrm>
        <a:off x="1073181" y="1268932"/>
        <a:ext cx="1526818" cy="932503"/>
      </dsp:txXfrm>
    </dsp:sp>
    <dsp:sp modelId="{AFAC9F83-0211-EC4C-8490-380E5C00ED0B}">
      <dsp:nvSpPr>
        <dsp:cNvPr id="0" name=""/>
        <dsp:cNvSpPr/>
      </dsp:nvSpPr>
      <dsp:spPr>
        <a:xfrm>
          <a:off x="846065" y="992289"/>
          <a:ext cx="198105" cy="1981051"/>
        </a:xfrm>
        <a:custGeom>
          <a:avLst/>
          <a:gdLst/>
          <a:ahLst/>
          <a:cxnLst/>
          <a:rect l="0" t="0" r="0" b="0"/>
          <a:pathLst>
            <a:path>
              <a:moveTo>
                <a:pt x="0" y="0"/>
              </a:moveTo>
              <a:lnTo>
                <a:pt x="0" y="1981051"/>
              </a:lnTo>
              <a:lnTo>
                <a:pt x="198105" y="19810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7D2645-39CE-CE49-8D70-4ED58D4D2940}">
      <dsp:nvSpPr>
        <dsp:cNvPr id="0" name=""/>
        <dsp:cNvSpPr/>
      </dsp:nvSpPr>
      <dsp:spPr>
        <a:xfrm>
          <a:off x="1044170" y="2478078"/>
          <a:ext cx="1584840" cy="9905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Boston, MA</a:t>
          </a:r>
          <a:endParaRPr lang="en-US" sz="2100" kern="1200" dirty="0"/>
        </a:p>
      </dsp:txBody>
      <dsp:txXfrm>
        <a:off x="1073181" y="2507089"/>
        <a:ext cx="1526818" cy="932503"/>
      </dsp:txXfrm>
    </dsp:sp>
    <dsp:sp modelId="{5FD4B53A-7D51-0541-9449-FE8FEA56EA53}">
      <dsp:nvSpPr>
        <dsp:cNvPr id="0" name=""/>
        <dsp:cNvSpPr/>
      </dsp:nvSpPr>
      <dsp:spPr>
        <a:xfrm>
          <a:off x="3124274" y="1764"/>
          <a:ext cx="1981051" cy="9905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Elimination of Bottled water</a:t>
          </a:r>
          <a:endParaRPr lang="en-US" sz="2100" kern="1200" dirty="0"/>
        </a:p>
      </dsp:txBody>
      <dsp:txXfrm>
        <a:off x="3153285" y="30775"/>
        <a:ext cx="1923029" cy="932503"/>
      </dsp:txXfrm>
    </dsp:sp>
    <dsp:sp modelId="{BBAA0883-81C5-C242-AF52-BF375F3804D8}">
      <dsp:nvSpPr>
        <dsp:cNvPr id="0" name=""/>
        <dsp:cNvSpPr/>
      </dsp:nvSpPr>
      <dsp:spPr>
        <a:xfrm>
          <a:off x="3322379" y="992289"/>
          <a:ext cx="198105" cy="742894"/>
        </a:xfrm>
        <a:custGeom>
          <a:avLst/>
          <a:gdLst/>
          <a:ahLst/>
          <a:cxnLst/>
          <a:rect l="0" t="0" r="0" b="0"/>
          <a:pathLst>
            <a:path>
              <a:moveTo>
                <a:pt x="0" y="0"/>
              </a:moveTo>
              <a:lnTo>
                <a:pt x="0" y="742894"/>
              </a:lnTo>
              <a:lnTo>
                <a:pt x="198105" y="742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FAA35D-845F-B24F-B19E-91C74812F201}">
      <dsp:nvSpPr>
        <dsp:cNvPr id="0" name=""/>
        <dsp:cNvSpPr/>
      </dsp:nvSpPr>
      <dsp:spPr>
        <a:xfrm>
          <a:off x="3520484" y="1239921"/>
          <a:ext cx="1584840" cy="9905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University of Vermont</a:t>
          </a:r>
          <a:endParaRPr lang="en-US" sz="2100" kern="1200" dirty="0"/>
        </a:p>
      </dsp:txBody>
      <dsp:txXfrm>
        <a:off x="3549495" y="1268932"/>
        <a:ext cx="1526818" cy="932503"/>
      </dsp:txXfrm>
    </dsp:sp>
    <dsp:sp modelId="{AEE24651-758B-4D4D-8620-3523B5BF19B6}">
      <dsp:nvSpPr>
        <dsp:cNvPr id="0" name=""/>
        <dsp:cNvSpPr/>
      </dsp:nvSpPr>
      <dsp:spPr>
        <a:xfrm>
          <a:off x="3322379" y="992289"/>
          <a:ext cx="198105" cy="1981051"/>
        </a:xfrm>
        <a:custGeom>
          <a:avLst/>
          <a:gdLst/>
          <a:ahLst/>
          <a:cxnLst/>
          <a:rect l="0" t="0" r="0" b="0"/>
          <a:pathLst>
            <a:path>
              <a:moveTo>
                <a:pt x="0" y="0"/>
              </a:moveTo>
              <a:lnTo>
                <a:pt x="0" y="1981051"/>
              </a:lnTo>
              <a:lnTo>
                <a:pt x="198105" y="19810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3911CA-C289-1140-ACF3-BDEFD942CCDA}">
      <dsp:nvSpPr>
        <dsp:cNvPr id="0" name=""/>
        <dsp:cNvSpPr/>
      </dsp:nvSpPr>
      <dsp:spPr>
        <a:xfrm>
          <a:off x="3520484" y="2478078"/>
          <a:ext cx="1584840" cy="9905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Vassar College</a:t>
          </a:r>
          <a:endParaRPr lang="en-US" sz="2100" kern="1200" dirty="0"/>
        </a:p>
      </dsp:txBody>
      <dsp:txXfrm>
        <a:off x="3549495" y="2507089"/>
        <a:ext cx="1526818" cy="932503"/>
      </dsp:txXfrm>
    </dsp:sp>
    <dsp:sp modelId="{89771F0D-14C9-C043-BCAC-BB25FDFFB601}">
      <dsp:nvSpPr>
        <dsp:cNvPr id="0" name=""/>
        <dsp:cNvSpPr/>
      </dsp:nvSpPr>
      <dsp:spPr>
        <a:xfrm>
          <a:off x="3322379" y="992289"/>
          <a:ext cx="198105" cy="3219208"/>
        </a:xfrm>
        <a:custGeom>
          <a:avLst/>
          <a:gdLst/>
          <a:ahLst/>
          <a:cxnLst/>
          <a:rect l="0" t="0" r="0" b="0"/>
          <a:pathLst>
            <a:path>
              <a:moveTo>
                <a:pt x="0" y="0"/>
              </a:moveTo>
              <a:lnTo>
                <a:pt x="0" y="3219208"/>
              </a:lnTo>
              <a:lnTo>
                <a:pt x="198105" y="32192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320E32-A465-BF4F-BD91-90E76F00AE28}">
      <dsp:nvSpPr>
        <dsp:cNvPr id="0" name=""/>
        <dsp:cNvSpPr/>
      </dsp:nvSpPr>
      <dsp:spPr>
        <a:xfrm>
          <a:off x="3520484" y="3716235"/>
          <a:ext cx="1584840" cy="9905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88 others…</a:t>
          </a:r>
          <a:endParaRPr lang="en-US" sz="2100" kern="1200" dirty="0"/>
        </a:p>
      </dsp:txBody>
      <dsp:txXfrm>
        <a:off x="3549495" y="3745246"/>
        <a:ext cx="1526818" cy="932503"/>
      </dsp:txXfrm>
    </dsp:sp>
    <dsp:sp modelId="{CA7E1601-491F-8344-BE8A-E36AF3AB4791}">
      <dsp:nvSpPr>
        <dsp:cNvPr id="0" name=""/>
        <dsp:cNvSpPr/>
      </dsp:nvSpPr>
      <dsp:spPr>
        <a:xfrm>
          <a:off x="5600588" y="1764"/>
          <a:ext cx="1981051" cy="99052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Education Campaigns to Increase Tap</a:t>
          </a:r>
          <a:endParaRPr lang="en-US" sz="2100" kern="1200" dirty="0"/>
        </a:p>
      </dsp:txBody>
      <dsp:txXfrm>
        <a:off x="5629599" y="30775"/>
        <a:ext cx="1923029" cy="932503"/>
      </dsp:txXfrm>
    </dsp:sp>
    <dsp:sp modelId="{9C3DE60B-A22D-B343-AA40-B4BB00185E9B}">
      <dsp:nvSpPr>
        <dsp:cNvPr id="0" name=""/>
        <dsp:cNvSpPr/>
      </dsp:nvSpPr>
      <dsp:spPr>
        <a:xfrm>
          <a:off x="5798693" y="992289"/>
          <a:ext cx="198105" cy="742894"/>
        </a:xfrm>
        <a:custGeom>
          <a:avLst/>
          <a:gdLst/>
          <a:ahLst/>
          <a:cxnLst/>
          <a:rect l="0" t="0" r="0" b="0"/>
          <a:pathLst>
            <a:path>
              <a:moveTo>
                <a:pt x="0" y="0"/>
              </a:moveTo>
              <a:lnTo>
                <a:pt x="0" y="742894"/>
              </a:lnTo>
              <a:lnTo>
                <a:pt x="198105" y="742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1FE675-D050-104E-9A72-F2F92D5E1EE7}">
      <dsp:nvSpPr>
        <dsp:cNvPr id="0" name=""/>
        <dsp:cNvSpPr/>
      </dsp:nvSpPr>
      <dsp:spPr>
        <a:xfrm>
          <a:off x="5996798" y="1239921"/>
          <a:ext cx="1584840" cy="9905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University</a:t>
          </a:r>
          <a:r>
            <a:rPr lang="en-US" sz="2100" kern="1200" baseline="0" dirty="0" smtClean="0"/>
            <a:t> of Wisconsin, Stout</a:t>
          </a:r>
          <a:endParaRPr lang="en-US" sz="2100" kern="1200" dirty="0"/>
        </a:p>
      </dsp:txBody>
      <dsp:txXfrm>
        <a:off x="6025809" y="1268932"/>
        <a:ext cx="1526818" cy="932503"/>
      </dsp:txXfrm>
    </dsp:sp>
    <dsp:sp modelId="{03DB4C59-256E-744C-ABB6-A22089A0947E}">
      <dsp:nvSpPr>
        <dsp:cNvPr id="0" name=""/>
        <dsp:cNvSpPr/>
      </dsp:nvSpPr>
      <dsp:spPr>
        <a:xfrm>
          <a:off x="5798693" y="992289"/>
          <a:ext cx="198105" cy="1981051"/>
        </a:xfrm>
        <a:custGeom>
          <a:avLst/>
          <a:gdLst/>
          <a:ahLst/>
          <a:cxnLst/>
          <a:rect l="0" t="0" r="0" b="0"/>
          <a:pathLst>
            <a:path>
              <a:moveTo>
                <a:pt x="0" y="0"/>
              </a:moveTo>
              <a:lnTo>
                <a:pt x="0" y="1981051"/>
              </a:lnTo>
              <a:lnTo>
                <a:pt x="198105" y="198105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76582-CBCD-004A-A346-D8BB64FF1E77}">
      <dsp:nvSpPr>
        <dsp:cNvPr id="0" name=""/>
        <dsp:cNvSpPr/>
      </dsp:nvSpPr>
      <dsp:spPr>
        <a:xfrm>
          <a:off x="5996798" y="2478078"/>
          <a:ext cx="1584840" cy="99052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University of California, Berkeley</a:t>
          </a:r>
          <a:endParaRPr lang="en-US" sz="2100" kern="1200" dirty="0"/>
        </a:p>
      </dsp:txBody>
      <dsp:txXfrm>
        <a:off x="6025809" y="2507089"/>
        <a:ext cx="1526818" cy="93250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clrChange>
            <a:clrFrom>
              <a:srgbClr val="FFFFFF"/>
            </a:clrFrom>
            <a:clrTo>
              <a:srgbClr val="FFFFFF">
                <a:alpha val="0"/>
              </a:srgbClr>
            </a:clrTo>
          </a:clrChange>
        </a:blip>
        <a:stretch xmlns:a="http://schemas.openxmlformats.org/drawingml/2006/main">
          <a:fillRect/>
        </a:stretch>
      </cdr:blipFill>
      <cdr:spPr>
        <a:xfrm xmlns:a="http://schemas.openxmlformats.org/drawingml/2006/main">
          <a:off x="0" y="-1828800"/>
          <a:ext cx="8229600" cy="452596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6D10A6-E946-4295-9779-C71285A4FC50}" type="datetimeFigureOut">
              <a:rPr lang="en-US" smtClean="0"/>
              <a:pPr/>
              <a:t>3/19/2013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2FBA9C-0F66-404D-B1E5-B161C7DCC757}" type="slidenum">
              <a:rPr lang="en-US" smtClean="0"/>
              <a:pPr/>
              <a:t>‹#›</a:t>
            </a:fld>
            <a:endParaRPr lang="en-US"/>
          </a:p>
        </p:txBody>
      </p:sp>
    </p:spTree>
    <p:extLst>
      <p:ext uri="{BB962C8B-B14F-4D97-AF65-F5344CB8AC3E}">
        <p14:creationId xmlns:p14="http://schemas.microsoft.com/office/powerpoint/2010/main" val="1001244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Good</a:t>
            </a:r>
            <a:r>
              <a:rPr lang="en-US" b="0" baseline="0" dirty="0" smtClean="0"/>
              <a:t> morning! Thank you for being here.</a:t>
            </a:r>
          </a:p>
          <a:p>
            <a:endParaRPr lang="en-US" b="0" baseline="0" dirty="0" smtClean="0"/>
          </a:p>
          <a:p>
            <a:r>
              <a:rPr lang="en-US" b="0" baseline="0" dirty="0" smtClean="0"/>
              <a:t>On behalf of my peers in the Nutritional Sciences Masters Program and </a:t>
            </a:r>
            <a:r>
              <a:rPr lang="en-US" b="0" baseline="0" dirty="0" err="1" smtClean="0"/>
              <a:t>Dr.s</a:t>
            </a:r>
            <a:r>
              <a:rPr lang="en-US" b="0" baseline="0" dirty="0" smtClean="0"/>
              <a:t> Donna Johnson and Erin McDougall I would like to welcome you to our discussion of free water access on the U of W’s Seattle Campus</a:t>
            </a:r>
          </a:p>
          <a:p>
            <a:endParaRPr lang="en-US" b="0" baseline="0" dirty="0" smtClean="0"/>
          </a:p>
          <a:p>
            <a:r>
              <a:rPr lang="en-US" b="0" baseline="0" dirty="0" smtClean="0"/>
              <a:t>In the interest of time we ask that you save your questions until the end of the presentation,</a:t>
            </a:r>
          </a:p>
          <a:p>
            <a:r>
              <a:rPr lang="en-US" b="0" baseline="0" dirty="0" smtClean="0"/>
              <a:t>	but If you have burning questions, we invite you to ask them</a:t>
            </a:r>
            <a:endParaRPr lang="en-US" dirty="0" smtClean="0"/>
          </a:p>
        </p:txBody>
      </p:sp>
      <p:sp>
        <p:nvSpPr>
          <p:cNvPr id="4" name="Slide Number Placeholder 3"/>
          <p:cNvSpPr>
            <a:spLocks noGrp="1"/>
          </p:cNvSpPr>
          <p:nvPr>
            <p:ph type="sldNum" sz="quarter" idx="10"/>
          </p:nvPr>
        </p:nvSpPr>
        <p:spPr/>
        <p:txBody>
          <a:bodyPr/>
          <a:lstStyle/>
          <a:p>
            <a:fld id="{202FBA9C-0F66-404D-B1E5-B161C7DCC757}"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A</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A</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Team A</a:t>
            </a:r>
          </a:p>
          <a:p>
            <a:endParaRPr lang="en-US" sz="1200" dirty="0" smtClean="0"/>
          </a:p>
          <a:p>
            <a:r>
              <a:rPr lang="en-US" sz="1200" dirty="0" smtClean="0"/>
              <a:t>Overall quality breakdown, percent</a:t>
            </a:r>
            <a:br>
              <a:rPr lang="en-US" sz="1200" dirty="0" smtClean="0"/>
            </a:br>
            <a:r>
              <a:rPr lang="en-US" sz="1000" dirty="0" smtClean="0"/>
              <a:t>()</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12</a:t>
            </a:fld>
            <a:endParaRPr lang="en-US"/>
          </a:p>
        </p:txBody>
      </p:sp>
    </p:spTree>
    <p:extLst>
      <p:ext uri="{BB962C8B-B14F-4D97-AF65-F5344CB8AC3E}">
        <p14:creationId xmlns:p14="http://schemas.microsoft.com/office/powerpoint/2010/main" val="3081258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a:t>
            </a:r>
            <a:r>
              <a:rPr lang="en-US" baseline="0" dirty="0" smtClean="0"/>
              <a:t> A</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A</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A</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C</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C</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Methodology</a:t>
            </a:r>
            <a:r>
              <a:rPr lang="en-US" baseline="0" dirty="0" smtClean="0"/>
              <a:t> of policy review.</a:t>
            </a:r>
            <a:endParaRPr lang="en-US" dirty="0" smtClean="0"/>
          </a:p>
          <a:p>
            <a:endParaRPr lang="en-US" dirty="0"/>
          </a:p>
        </p:txBody>
      </p:sp>
      <p:sp>
        <p:nvSpPr>
          <p:cNvPr id="4" name="Slide Number Placeholder 3"/>
          <p:cNvSpPr>
            <a:spLocks noGrp="1"/>
          </p:cNvSpPr>
          <p:nvPr>
            <p:ph type="sldNum" sz="quarter" idx="10"/>
          </p:nvPr>
        </p:nvSpPr>
        <p:spPr/>
        <p:txBody>
          <a:bodyPr/>
          <a:lstStyle/>
          <a:p>
            <a:fld id="{CBA08EF2-409B-2347-A32C-5AFDC188D4A4}" type="slidenum">
              <a:rPr lang="en-US" smtClean="0"/>
              <a:pPr/>
              <a:t>17</a:t>
            </a:fld>
            <a:endParaRPr lang="en-US"/>
          </a:p>
        </p:txBody>
      </p:sp>
    </p:spTree>
    <p:extLst>
      <p:ext uri="{BB962C8B-B14F-4D97-AF65-F5344CB8AC3E}">
        <p14:creationId xmlns:p14="http://schemas.microsoft.com/office/powerpoint/2010/main" val="1324737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ysClr val="windowText" lastClr="000000"/>
                </a:solidFill>
                <a:effectLst/>
              </a:rPr>
              <a:t>Team 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ysClr val="windowText" lastClr="000000"/>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ysClr val="windowText" lastClr="000000"/>
                </a:solidFill>
                <a:effectLst/>
              </a:rPr>
              <a:t>Occupant loads over 30 shall have one drinking fountain for the first 150 occupants, then one per each additional 500 occupants. For sporting facilities with concessions serving drinks shall have one drinking fountain for each 1000 occupants.</a:t>
            </a:r>
            <a:endParaRPr lang="en-US" sz="1100" dirty="0" smtClean="0">
              <a:solidFill>
                <a:sysClr val="windowText" lastClr="000000"/>
              </a:solidFill>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18</a:t>
            </a:fld>
            <a:endParaRPr lang="en-US"/>
          </a:p>
        </p:txBody>
      </p:sp>
    </p:spTree>
    <p:extLst>
      <p:ext uri="{BB962C8B-B14F-4D97-AF65-F5344CB8AC3E}">
        <p14:creationId xmlns:p14="http://schemas.microsoft.com/office/powerpoint/2010/main" val="3563929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ysClr val="windowText" lastClr="000000"/>
                </a:solidFill>
                <a:effectLst/>
              </a:rPr>
              <a:t>Team 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ysClr val="windowText" lastClr="000000"/>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ysClr val="windowText" lastClr="000000"/>
                </a:solidFill>
                <a:effectLst/>
              </a:rPr>
              <a:t>Green Cleaning Policy</a:t>
            </a:r>
            <a:endParaRPr lang="en-US" sz="1100" dirty="0" smtClean="0">
              <a:solidFill>
                <a:sysClr val="windowText" lastClr="000000"/>
              </a:solidFill>
              <a:effectLst/>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ysClr val="windowText" lastClr="000000"/>
                </a:solidFill>
                <a:effectLst/>
              </a:rPr>
              <a:t>Building Services Department at University of Washington</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solidFill>
                  <a:sysClr val="windowText" lastClr="000000"/>
                </a:solidFill>
                <a:effectLst/>
              </a:rPr>
              <a:t>Fountains should be sanitary and clean.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ysClr val="windowText" lastClr="000000"/>
              </a:solidFill>
              <a:effectLst/>
              <a:latin typeface="+mn-lt"/>
              <a:ea typeface="Calibri"/>
              <a:cs typeface="Times New Roman"/>
            </a:endParaRPr>
          </a:p>
          <a:p>
            <a:pPr marL="0" marR="0" algn="l">
              <a:lnSpc>
                <a:spcPct val="115000"/>
              </a:lnSpc>
              <a:spcBef>
                <a:spcPts val="0"/>
              </a:spcBef>
              <a:spcAft>
                <a:spcPts val="0"/>
              </a:spcAft>
            </a:pPr>
            <a:r>
              <a:rPr lang="en-US" sz="1050" dirty="0" smtClean="0">
                <a:solidFill>
                  <a:sysClr val="windowText" lastClr="000000"/>
                </a:solidFill>
                <a:effectLst/>
              </a:rPr>
              <a:t>APPA level 3: causal inattention . This could be due to the budget reduction that square footage per custodian increased. We are currently striving for APPA level 2: ordinary tidiness. </a:t>
            </a:r>
            <a:endParaRPr lang="en-US" sz="1000" dirty="0" smtClean="0">
              <a:solidFill>
                <a:sysClr val="windowText" lastClr="000000"/>
              </a:solidFill>
              <a:effectLst/>
            </a:endParaRPr>
          </a:p>
          <a:p>
            <a:pPr marL="0" marR="0" algn="l">
              <a:lnSpc>
                <a:spcPct val="115000"/>
              </a:lnSpc>
              <a:spcBef>
                <a:spcPts val="0"/>
              </a:spcBef>
              <a:spcAft>
                <a:spcPts val="0"/>
              </a:spcAft>
            </a:pPr>
            <a:r>
              <a:rPr lang="en-US" sz="1050" dirty="0" smtClean="0">
                <a:solidFill>
                  <a:sysClr val="windowText" lastClr="000000"/>
                </a:solidFill>
                <a:effectLst/>
              </a:rPr>
              <a:t>Building Services Department Green Cleaning Policy</a:t>
            </a:r>
            <a:endParaRPr lang="en-US" sz="1000" dirty="0" smtClean="0">
              <a:solidFill>
                <a:sysClr val="windowText" lastClr="000000"/>
              </a:solidFill>
              <a:effectLst/>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050" dirty="0" smtClean="0">
              <a:solidFill>
                <a:sysClr val="windowText" lastClr="000000"/>
              </a:solidFill>
              <a:effectLst/>
              <a:latin typeface="+mn-lt"/>
              <a:ea typeface="Calibri"/>
              <a:cs typeface="Times New Roman"/>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smtClean="0">
              <a:solidFill>
                <a:sysClr val="windowText" lastClr="000000"/>
              </a:solidFill>
              <a:effectLst/>
              <a:latin typeface="+mn-lt"/>
              <a:ea typeface="Calibri"/>
              <a:cs typeface="Times New Roman"/>
            </a:endParaRPr>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19</a:t>
            </a:fld>
            <a:endParaRPr lang="en-US"/>
          </a:p>
        </p:txBody>
      </p:sp>
    </p:spTree>
    <p:extLst>
      <p:ext uri="{BB962C8B-B14F-4D97-AF65-F5344CB8AC3E}">
        <p14:creationId xmlns:p14="http://schemas.microsoft.com/office/powerpoint/2010/main" val="2206485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Obesity prevalence in the United States has increased dramatically in the past several decades</a:t>
            </a:r>
            <a:r>
              <a:rPr lang="en-US" i="0" baseline="0" dirty="0" smtClean="0"/>
              <a:t> and is closely linked to sugary beverage consumption</a:t>
            </a:r>
          </a:p>
          <a:p>
            <a:endParaRPr lang="en-US" i="0" dirty="0" smtClean="0"/>
          </a:p>
          <a:p>
            <a:r>
              <a:rPr lang="en-US" i="0" dirty="0" smtClean="0"/>
              <a:t>Increased energy intake is exacerbated by consumption of sugar-sweetened beverages.</a:t>
            </a:r>
          </a:p>
          <a:p>
            <a:r>
              <a:rPr lang="en-US" i="0" dirty="0" smtClean="0"/>
              <a:t>	Policy</a:t>
            </a:r>
            <a:r>
              <a:rPr lang="en-US" i="0" baseline="0" dirty="0" smtClean="0"/>
              <a:t> interventions in this domain are a powerful too for changing the health environment and population-level behavior</a:t>
            </a:r>
            <a:endParaRPr lang="en-US" i="0" dirty="0" smtClean="0"/>
          </a:p>
          <a:p>
            <a:endParaRPr lang="en-US" i="0" dirty="0" smtClean="0"/>
          </a:p>
          <a:p>
            <a:r>
              <a:rPr lang="en-US" dirty="0" smtClean="0"/>
              <a:t>Recognize</a:t>
            </a:r>
            <a:r>
              <a:rPr lang="en-US" baseline="0" dirty="0" smtClean="0"/>
              <a:t> that overweight status and obesity are serious public health concerns:</a:t>
            </a:r>
          </a:p>
          <a:p>
            <a:pPr marL="628650" lvl="1" indent="-171450">
              <a:buFont typeface="Arial" pitchFamily="34" charset="0"/>
              <a:buChar char="•"/>
            </a:pPr>
            <a:r>
              <a:rPr lang="en-US" dirty="0" smtClean="0"/>
              <a:t>decreased productivity and quality of life as they </a:t>
            </a:r>
            <a:r>
              <a:rPr lang="en-US" b="1" dirty="0" smtClean="0"/>
              <a:t>impose higher medical, psychological, and social costs</a:t>
            </a:r>
            <a:r>
              <a:rPr lang="en-US" dirty="0" smtClean="0"/>
              <a:t>, and is also associated with</a:t>
            </a:r>
          </a:p>
          <a:p>
            <a:pPr marL="628650" lvl="1" indent="-171450">
              <a:buFont typeface="Arial" pitchFamily="34" charset="0"/>
              <a:buChar char="•"/>
            </a:pPr>
            <a:r>
              <a:rPr lang="en-US" dirty="0" smtClean="0"/>
              <a:t>higher risk of chronic diseases such as </a:t>
            </a:r>
            <a:r>
              <a:rPr lang="en-US" b="1" dirty="0" smtClean="0"/>
              <a:t>diabetes, heart disease, high blood pressure, depression, and some types of cancer</a:t>
            </a:r>
          </a:p>
          <a:p>
            <a:pPr marL="0" inden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a:t>
            </a:fld>
            <a:endParaRPr lang="en-US"/>
          </a:p>
        </p:txBody>
      </p:sp>
    </p:spTree>
    <p:extLst>
      <p:ext uri="{BB962C8B-B14F-4D97-AF65-F5344CB8AC3E}">
        <p14:creationId xmlns:p14="http://schemas.microsoft.com/office/powerpoint/2010/main" val="3493492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a:t>
            </a:r>
            <a:r>
              <a:rPr lang="en-US" baseline="0" dirty="0" smtClean="0"/>
              <a:t> C</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FF"/>
                </a:solidFill>
              </a:rPr>
              <a:t>This slide might distract the audience. Will be removed. (or should be kept?)</a:t>
            </a:r>
          </a:p>
          <a:p>
            <a:endParaRPr lang="en-US" sz="1200" dirty="0" smtClean="0">
              <a:solidFill>
                <a:srgbClr val="0000FF"/>
              </a:solidFill>
            </a:endParaRPr>
          </a:p>
          <a:p>
            <a:r>
              <a:rPr lang="en-US" sz="1200" dirty="0" smtClean="0">
                <a:solidFill>
                  <a:srgbClr val="0000FF"/>
                </a:solidFill>
              </a:rPr>
              <a:t>TO</a:t>
            </a:r>
            <a:r>
              <a:rPr lang="en-US" sz="1200" baseline="0" dirty="0" smtClean="0">
                <a:solidFill>
                  <a:srgbClr val="0000FF"/>
                </a:solidFill>
              </a:rPr>
              <a:t> BE DISCUSSED TUES MORNING</a:t>
            </a:r>
            <a:endParaRPr lang="en-US" sz="1200" dirty="0" smtClean="0">
              <a:solidFill>
                <a:srgbClr val="0000FF"/>
              </a:solidFill>
            </a:endParaRPr>
          </a:p>
          <a:p>
            <a:endParaRPr lang="en-US" dirty="0" smtClean="0"/>
          </a:p>
          <a:p>
            <a:endParaRPr lang="en-US" dirty="0" smtClean="0"/>
          </a:p>
          <a:p>
            <a:r>
              <a:rPr lang="en-US" dirty="0" smtClean="0"/>
              <a:t>Team C</a:t>
            </a:r>
            <a:endParaRPr lang="en-US" dirty="0"/>
          </a:p>
        </p:txBody>
      </p:sp>
      <p:sp>
        <p:nvSpPr>
          <p:cNvPr id="4" name="Slide Number Placeholder 3"/>
          <p:cNvSpPr>
            <a:spLocks noGrp="1"/>
          </p:cNvSpPr>
          <p:nvPr>
            <p:ph type="sldNum" sz="quarter" idx="10"/>
          </p:nvPr>
        </p:nvSpPr>
        <p:spPr/>
        <p:txBody>
          <a:bodyPr/>
          <a:lstStyle/>
          <a:p>
            <a:fld id="{CBA08EF2-409B-2347-A32C-5AFDC188D4A4}" type="slidenum">
              <a:rPr lang="en-US" smtClean="0"/>
              <a:pPr/>
              <a:t>21</a:t>
            </a:fld>
            <a:endParaRPr lang="en-US"/>
          </a:p>
        </p:txBody>
      </p:sp>
    </p:spTree>
    <p:extLst>
      <p:ext uri="{BB962C8B-B14F-4D97-AF65-F5344CB8AC3E}">
        <p14:creationId xmlns:p14="http://schemas.microsoft.com/office/powerpoint/2010/main" val="3538165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C</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Recommended</a:t>
            </a:r>
            <a:r>
              <a:rPr lang="en-US" baseline="0" dirty="0" smtClean="0"/>
              <a:t> policies are reorganized into a new order so they are consistent.</a:t>
            </a:r>
            <a:endParaRPr lang="en-US" dirty="0" smtClean="0"/>
          </a:p>
          <a:p>
            <a:r>
              <a:rPr lang="en-US" dirty="0" smtClean="0"/>
              <a:t>Add</a:t>
            </a:r>
            <a:r>
              <a:rPr lang="en-US" baseline="0" dirty="0" smtClean="0"/>
              <a:t> key points of the policy.</a:t>
            </a:r>
          </a:p>
          <a:p>
            <a:endParaRPr lang="en-US" baseline="0" dirty="0" smtClean="0"/>
          </a:p>
          <a:p>
            <a:r>
              <a:rPr lang="en-US" sz="1200" b="0" i="0" u="none" strike="noStrike" kern="1200" dirty="0" smtClean="0">
                <a:solidFill>
                  <a:schemeClr val="tx1"/>
                </a:solidFill>
                <a:effectLst/>
                <a:latin typeface="+mn-lt"/>
                <a:ea typeface="+mn-ea"/>
                <a:cs typeface="+mn-cs"/>
              </a:rPr>
              <a:t>Tap into existing policy for Freshman Orientation at UW: Health and Wellness session occurs on day 1 of orientation: we will present a 30-minute module highlighting the health benefits of increasing water consumption while decreasing sugary drinks</a:t>
            </a:r>
            <a:r>
              <a:rPr lang="en-US" dirty="0" smtClean="0"/>
              <a:t> </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23</a:t>
            </a:fld>
            <a:endParaRPr lang="en-US" dirty="0"/>
          </a:p>
        </p:txBody>
      </p:sp>
    </p:spTree>
    <p:extLst>
      <p:ext uri="{BB962C8B-B14F-4D97-AF65-F5344CB8AC3E}">
        <p14:creationId xmlns:p14="http://schemas.microsoft.com/office/powerpoint/2010/main" val="3884817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 state </a:t>
            </a:r>
            <a:r>
              <a:rPr lang="en-US" dirty="0" err="1" smtClean="0"/>
              <a:t>dept</a:t>
            </a:r>
            <a:r>
              <a:rPr lang="en-US" dirty="0" smtClean="0"/>
              <a:t> of health: WA state</a:t>
            </a:r>
            <a:r>
              <a:rPr lang="en-US" baseline="0" dirty="0" smtClean="0"/>
              <a:t> guidelines to help energize your meetings</a:t>
            </a:r>
            <a:endParaRPr lang="en-US" dirty="0" smtClean="0"/>
          </a:p>
          <a:p>
            <a:endParaRPr lang="en-US" dirty="0" smtClean="0"/>
          </a:p>
          <a:p>
            <a:r>
              <a:rPr lang="en-US" dirty="0" smtClean="0"/>
              <a:t>3-star</a:t>
            </a:r>
            <a:r>
              <a:rPr lang="en-US" baseline="0" dirty="0" smtClean="0"/>
              <a:t> rating currently says:  </a:t>
            </a:r>
            <a:r>
              <a:rPr lang="en-US" dirty="0" smtClean="0"/>
              <a:t>Provide water at breaks and meals</a:t>
            </a:r>
          </a:p>
          <a:p>
            <a:r>
              <a:rPr lang="en-US" dirty="0" smtClean="0"/>
              <a:t>No</a:t>
            </a:r>
            <a:r>
              <a:rPr lang="en-US" baseline="0" dirty="0" smtClean="0"/>
              <a:t> mention of water for 1 and 2-star rated meetings</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24</a:t>
            </a:fld>
            <a:endParaRPr lang="en-US" dirty="0"/>
          </a:p>
        </p:txBody>
      </p:sp>
    </p:spTree>
    <p:extLst>
      <p:ext uri="{BB962C8B-B14F-4D97-AF65-F5344CB8AC3E}">
        <p14:creationId xmlns:p14="http://schemas.microsoft.com/office/powerpoint/2010/main" val="3740168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a:t>
            </a:r>
            <a:r>
              <a:rPr lang="en-US" baseline="0" dirty="0" smtClean="0"/>
              <a:t> the current issues and make proposals</a:t>
            </a:r>
          </a:p>
          <a:p>
            <a:endParaRPr lang="en-US" baseline="0" dirty="0" smtClean="0"/>
          </a:p>
          <a:p>
            <a:r>
              <a:rPr lang="en-US" baseline="0" dirty="0" smtClean="0"/>
              <a:t>Discuss Gene W. conversation with Erin: talk about square footage and number of staff responsible for health sciences building: </a:t>
            </a:r>
          </a:p>
          <a:p>
            <a:r>
              <a:rPr lang="en-US" baseline="0" dirty="0" smtClean="0"/>
              <a:t>Discuss time it takes to clean area and inadequacy of staff man-power to cover each item on ‘Daily Pubic Area Cleaning’ list</a:t>
            </a:r>
          </a:p>
        </p:txBody>
      </p:sp>
      <p:sp>
        <p:nvSpPr>
          <p:cNvPr id="4" name="Slide Number Placeholder 3"/>
          <p:cNvSpPr>
            <a:spLocks noGrp="1"/>
          </p:cNvSpPr>
          <p:nvPr>
            <p:ph type="sldNum" sz="quarter" idx="10"/>
          </p:nvPr>
        </p:nvSpPr>
        <p:spPr/>
        <p:txBody>
          <a:bodyPr/>
          <a:lstStyle/>
          <a:p>
            <a:fld id="{202FBA9C-0F66-404D-B1E5-B161C7DCC757}" type="slidenum">
              <a:rPr lang="en-US" smtClean="0"/>
              <a:pPr/>
              <a:t>25</a:t>
            </a:fld>
            <a:endParaRPr lang="en-US" dirty="0"/>
          </a:p>
        </p:txBody>
      </p:sp>
    </p:spTree>
    <p:extLst>
      <p:ext uri="{BB962C8B-B14F-4D97-AF65-F5344CB8AC3E}">
        <p14:creationId xmlns:p14="http://schemas.microsoft.com/office/powerpoint/2010/main" val="3331114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activities that ‘I heart tap water’ campaign will include</a:t>
            </a:r>
            <a:endParaRPr lang="en-US" dirty="0"/>
          </a:p>
        </p:txBody>
      </p:sp>
      <p:sp>
        <p:nvSpPr>
          <p:cNvPr id="4" name="Slide Number Placeholder 3"/>
          <p:cNvSpPr>
            <a:spLocks noGrp="1"/>
          </p:cNvSpPr>
          <p:nvPr>
            <p:ph type="sldNum" sz="quarter" idx="10"/>
          </p:nvPr>
        </p:nvSpPr>
        <p:spPr/>
        <p:txBody>
          <a:bodyPr/>
          <a:lstStyle/>
          <a:p>
            <a:fld id="{B25A2742-B40E-4441-BBCD-3E99BFFFC85F}" type="slidenum">
              <a:rPr lang="en-US" smtClean="0"/>
              <a:t>26</a:t>
            </a:fld>
            <a:endParaRPr lang="en-US" dirty="0"/>
          </a:p>
        </p:txBody>
      </p:sp>
    </p:spTree>
    <p:extLst>
      <p:ext uri="{BB962C8B-B14F-4D97-AF65-F5344CB8AC3E}">
        <p14:creationId xmlns:p14="http://schemas.microsoft.com/office/powerpoint/2010/main" val="36301790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b="1" dirty="0" smtClean="0"/>
              <a:t>Team</a:t>
            </a:r>
            <a:r>
              <a:rPr lang="en-US" b="1" baseline="0" dirty="0" smtClean="0"/>
              <a:t> D</a:t>
            </a:r>
          </a:p>
          <a:p>
            <a:pPr marL="0" lvl="0" indent="0">
              <a:buNone/>
            </a:pPr>
            <a:endParaRPr lang="en-US" b="1" dirty="0" smtClean="0"/>
          </a:p>
          <a:p>
            <a:pPr marL="457200" lvl="1" indent="0">
              <a:buNone/>
            </a:pPr>
            <a:r>
              <a:rPr lang="en-US" b="1" dirty="0" smtClean="0"/>
              <a:t>Audience: </a:t>
            </a:r>
          </a:p>
          <a:p>
            <a:pPr lvl="1">
              <a:buFont typeface="Arial"/>
              <a:buChar char="•"/>
            </a:pPr>
            <a:r>
              <a:rPr lang="en-US" dirty="0" smtClean="0"/>
              <a:t>Most affected by the problem: thirsty students</a:t>
            </a:r>
          </a:p>
          <a:p>
            <a:pPr lvl="1">
              <a:buFont typeface="Arial"/>
              <a:buChar char="•"/>
            </a:pPr>
            <a:r>
              <a:rPr lang="en-US" dirty="0" smtClean="0"/>
              <a:t>Most likely to change their behavior: thirsty students</a:t>
            </a:r>
          </a:p>
          <a:p>
            <a:pPr lvl="1">
              <a:buFont typeface="Arial"/>
              <a:buChar char="•"/>
            </a:pPr>
            <a:r>
              <a:rPr lang="en-US" dirty="0" smtClean="0"/>
              <a:t>Most feasible to reach: students</a:t>
            </a:r>
          </a:p>
          <a:p>
            <a:pPr lvl="1">
              <a:buFont typeface="Arial"/>
              <a:buChar char="•"/>
            </a:pPr>
            <a:r>
              <a:rPr lang="en-US" dirty="0" smtClean="0"/>
              <a:t>Key secondary audiences: faculty and staff, facilities maintenance</a:t>
            </a:r>
          </a:p>
          <a:p>
            <a:pPr lvl="1">
              <a:buFont typeface="Arial"/>
              <a:buChar char="•"/>
            </a:pPr>
            <a:r>
              <a:rPr lang="en-US" dirty="0" smtClean="0"/>
              <a:t>Incentives</a:t>
            </a:r>
          </a:p>
          <a:p>
            <a:pPr marL="457200" lvl="1" indent="0">
              <a:buNone/>
            </a:pPr>
            <a:r>
              <a:rPr lang="en-US" b="1" dirty="0" smtClean="0"/>
              <a:t>Aspirations: </a:t>
            </a:r>
          </a:p>
          <a:p>
            <a:r>
              <a:rPr lang="en-US" sz="2800" dirty="0" smtClean="0"/>
              <a:t>Academic performance</a:t>
            </a:r>
          </a:p>
          <a:p>
            <a:r>
              <a:rPr lang="en-US" sz="2800" dirty="0" smtClean="0"/>
              <a:t>Maintain health, not gain weight </a:t>
            </a:r>
          </a:p>
          <a:p>
            <a:r>
              <a:rPr lang="en-US" sz="2800" dirty="0" smtClean="0"/>
              <a:t>Low Cost</a:t>
            </a:r>
          </a:p>
          <a:p>
            <a:pPr marL="342900" lvl="1" indent="-342900">
              <a:buSzTx/>
              <a:buFont typeface="Arial" pitchFamily="34" charset="0"/>
              <a:buChar char="•"/>
            </a:pPr>
            <a:r>
              <a:rPr lang="en-US" dirty="0" smtClean="0"/>
              <a:t>competing behaviors against which you can "win”</a:t>
            </a:r>
          </a:p>
          <a:p>
            <a:pPr marL="0" lvl="1" indent="0">
              <a:buSzTx/>
              <a:buNone/>
            </a:pPr>
            <a:r>
              <a:rPr lang="en-US" b="1" dirty="0" smtClean="0"/>
              <a:t>       Readiness: </a:t>
            </a:r>
          </a:p>
          <a:p>
            <a:pPr marL="457200" lvl="1" indent="-457200">
              <a:buSzTx/>
              <a:buFont typeface="Arial"/>
              <a:buChar char="•"/>
            </a:pPr>
            <a:r>
              <a:rPr lang="en-US" dirty="0" smtClean="0"/>
              <a:t>Most of the student body is in the </a:t>
            </a:r>
            <a:r>
              <a:rPr lang="en-US" i="1" dirty="0" smtClean="0"/>
              <a:t>contemplation</a:t>
            </a:r>
            <a:r>
              <a:rPr lang="en-US" dirty="0" smtClean="0"/>
              <a:t> stage of change; promotional campaign will move students into preparation and action stage of change</a:t>
            </a:r>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27</a:t>
            </a:fld>
            <a:endParaRPr lang="en-US"/>
          </a:p>
        </p:txBody>
      </p:sp>
    </p:spTree>
    <p:extLst>
      <p:ext uri="{BB962C8B-B14F-4D97-AF65-F5344CB8AC3E}">
        <p14:creationId xmlns:p14="http://schemas.microsoft.com/office/powerpoint/2010/main" val="2767651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D</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D</a:t>
            </a:r>
          </a:p>
          <a:p>
            <a:endParaRPr lang="en-US" dirty="0" smtClean="0"/>
          </a:p>
          <a:p>
            <a:pPr>
              <a:lnSpc>
                <a:spcPct val="150000"/>
              </a:lnSpc>
            </a:pPr>
            <a:r>
              <a:rPr lang="en-US" b="1" dirty="0" smtClean="0"/>
              <a:t>Specific</a:t>
            </a:r>
          </a:p>
          <a:p>
            <a:pPr>
              <a:lnSpc>
                <a:spcPct val="150000"/>
              </a:lnSpc>
            </a:pPr>
            <a:r>
              <a:rPr lang="en-US" b="1" dirty="0" smtClean="0"/>
              <a:t>Measurable</a:t>
            </a:r>
          </a:p>
          <a:p>
            <a:pPr>
              <a:lnSpc>
                <a:spcPct val="150000"/>
              </a:lnSpc>
            </a:pPr>
            <a:r>
              <a:rPr lang="en-US" b="1" dirty="0" smtClean="0"/>
              <a:t>Achievable</a:t>
            </a:r>
          </a:p>
          <a:p>
            <a:pPr>
              <a:lnSpc>
                <a:spcPct val="150000"/>
              </a:lnSpc>
            </a:pPr>
            <a:r>
              <a:rPr lang="en-US" b="1" dirty="0" smtClean="0"/>
              <a:t>Relevant</a:t>
            </a:r>
          </a:p>
          <a:p>
            <a:pPr>
              <a:lnSpc>
                <a:spcPct val="150000"/>
              </a:lnSpc>
            </a:pPr>
            <a:r>
              <a:rPr lang="en-US" b="1" dirty="0" smtClean="0"/>
              <a:t>Time-specific</a:t>
            </a:r>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Public</a:t>
            </a:r>
            <a:r>
              <a:rPr lang="en-US" i="0" baseline="0" dirty="0" smtClean="0"/>
              <a:t> health is very concerned with creating a healthy environment.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Healthy People 2020:  </a:t>
            </a:r>
            <a:r>
              <a:rPr lang="en-US" b="1" dirty="0" smtClean="0"/>
              <a:t>Healthy People provides science-based, 10-year national objectives for improving the health of all Americans</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i="1" dirty="0" smtClean="0"/>
              <a:t>	</a:t>
            </a:r>
            <a:r>
              <a:rPr lang="en-US" b="0" i="0" dirty="0" smtClean="0"/>
              <a:t>United</a:t>
            </a:r>
            <a:r>
              <a:rPr lang="en-US" b="0" i="0" baseline="0" dirty="0" smtClean="0"/>
              <a:t> States Department of Health &amp; Human Services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i="0" dirty="0" smtClean="0"/>
              <a:t>One</a:t>
            </a:r>
            <a:r>
              <a:rPr lang="en-US" i="0" baseline="0" dirty="0" smtClean="0"/>
              <a:t> of those objectives is to </a:t>
            </a:r>
            <a:r>
              <a:rPr lang="en-US" b="1" i="0" baseline="0" dirty="0" smtClean="0"/>
              <a:t>create </a:t>
            </a:r>
            <a:r>
              <a:rPr lang="en-US" b="1" i="0" dirty="0" smtClean="0"/>
              <a:t>social and physical environments which promote health for all people</a:t>
            </a:r>
            <a:r>
              <a:rPr lang="en-US" i="0" dirty="0" smtClean="0"/>
              <a:t>, </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i="0" dirty="0" smtClean="0"/>
          </a:p>
          <a:p>
            <a:pPr marL="457200" marR="0" lvl="1"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i="1" dirty="0" smtClean="0"/>
              <a:t>echoed by the </a:t>
            </a:r>
            <a:r>
              <a:rPr lang="en-US" i="1" dirty="0" err="1" smtClean="0"/>
              <a:t>the</a:t>
            </a:r>
            <a:r>
              <a:rPr lang="en-US" i="1" dirty="0" smtClean="0"/>
              <a:t> Institute of Medicine</a:t>
            </a:r>
          </a:p>
          <a:p>
            <a:endParaRPr lang="en-US" i="0" dirty="0" smtClean="0"/>
          </a:p>
          <a:p>
            <a:r>
              <a:rPr lang="en-US" b="0" i="0" dirty="0" smtClean="0"/>
              <a:t>Recommendations from IOM: </a:t>
            </a:r>
          </a:p>
          <a:p>
            <a:pPr marL="171450" indent="-171450">
              <a:buFont typeface="Arial" pitchFamily="34" charset="0"/>
              <a:buChar char="•"/>
            </a:pPr>
            <a:r>
              <a:rPr lang="en-US" i="0" dirty="0" smtClean="0"/>
              <a:t>Create </a:t>
            </a:r>
            <a:r>
              <a:rPr lang="en-US" b="1" i="0" dirty="0" smtClean="0"/>
              <a:t>food and beverage environments that allow healthy options become the routine, easy choice</a:t>
            </a:r>
            <a:r>
              <a:rPr lang="en-US" i="0" dirty="0" smtClean="0"/>
              <a:t>. </a:t>
            </a:r>
          </a:p>
          <a:p>
            <a:pPr marL="171450" indent="-171450">
              <a:buFont typeface="Arial" pitchFamily="34" charset="0"/>
              <a:buChar char="•"/>
            </a:pPr>
            <a:r>
              <a:rPr lang="en-US" i="0" dirty="0" smtClean="0"/>
              <a:t>The IOM suggests: </a:t>
            </a:r>
          </a:p>
          <a:p>
            <a:pPr marL="628650" lvl="1" indent="-171450">
              <a:buFont typeface="Arial" pitchFamily="34" charset="0"/>
              <a:buChar char="•"/>
            </a:pPr>
            <a:r>
              <a:rPr lang="en-US" b="1" i="0" dirty="0" smtClean="0"/>
              <a:t>policies which reduce consumption of sugar-sweetened beverages </a:t>
            </a:r>
            <a:r>
              <a:rPr lang="en-US" i="0" dirty="0" smtClean="0"/>
              <a:t>and </a:t>
            </a:r>
          </a:p>
          <a:p>
            <a:pPr marL="628650" lvl="1" indent="-171450">
              <a:buFont typeface="Arial" pitchFamily="34" charset="0"/>
              <a:buChar char="•"/>
            </a:pPr>
            <a:r>
              <a:rPr lang="en-US" b="1" i="0" dirty="0" smtClean="0"/>
              <a:t>make clean potable water freely available in </a:t>
            </a:r>
            <a:r>
              <a:rPr lang="en-US" b="0" i="0" dirty="0" smtClean="0"/>
              <a:t>public places, worksites, and recreation areas     </a:t>
            </a:r>
          </a:p>
          <a:p>
            <a:endParaRPr lang="en-US" b="1" dirty="0" smtClean="0"/>
          </a:p>
          <a:p>
            <a:endParaRPr lang="en-US" b="1" i="1" dirty="0" smtClean="0"/>
          </a:p>
          <a:p>
            <a:r>
              <a:rPr lang="en-US" b="1" i="1" dirty="0" smtClean="0"/>
              <a:t> </a:t>
            </a:r>
          </a:p>
        </p:txBody>
      </p:sp>
      <p:sp>
        <p:nvSpPr>
          <p:cNvPr id="4" name="Slide Number Placeholder 3"/>
          <p:cNvSpPr>
            <a:spLocks noGrp="1"/>
          </p:cNvSpPr>
          <p:nvPr>
            <p:ph type="sldNum" sz="quarter" idx="10"/>
          </p:nvPr>
        </p:nvSpPr>
        <p:spPr/>
        <p:txBody>
          <a:bodyPr/>
          <a:lstStyle/>
          <a:p>
            <a:fld id="{202FBA9C-0F66-404D-B1E5-B161C7DCC757}" type="slidenum">
              <a:rPr lang="en-US" smtClean="0"/>
              <a:pPr/>
              <a:t>3</a:t>
            </a:fld>
            <a:endParaRPr lang="en-US"/>
          </a:p>
        </p:txBody>
      </p:sp>
    </p:spTree>
    <p:extLst>
      <p:ext uri="{BB962C8B-B14F-4D97-AF65-F5344CB8AC3E}">
        <p14:creationId xmlns:p14="http://schemas.microsoft.com/office/powerpoint/2010/main" val="2441550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D</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D</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D</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D – </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Team B</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Measurement of water quality and access is multifactorial, and not all of these factors could be addressed by our study. It was only practical in this study to measure water temperature, clarity, color, flow rate (time to fill a 3oz vial) and qualitative measures of fountain cleanliness. Some limitations include how we selected fountains, discrepancies in measurements between groups, and measurements of access and quality that were not made in this study. In most buildings, every fountain was assessed. In the Magnuson Health Sciences building fountains were chosen at random by the researchers due to the size and complex layout of the building. This particular building has different wings built in different years, which may result in variations in water access in the building that is not completely described by our sample.</a:t>
            </a:r>
          </a:p>
          <a:p>
            <a:r>
              <a:rPr lang="en-US" sz="1200" kern="1200" dirty="0" smtClean="0">
                <a:solidFill>
                  <a:schemeClr val="tx1"/>
                </a:solidFill>
                <a:effectLst/>
                <a:latin typeface="+mn-lt"/>
                <a:ea typeface="+mn-ea"/>
                <a:cs typeface="+mn-cs"/>
              </a:rPr>
              <a:t>Taste, pH, bacterial load, lead and other metal or mineral content of the water are important measures of water quality which we did not assess (Johnson &amp; Scherer, 2012). We were not able to measure these qualities due to constraints in time, training, and the equipment necessary for an accurate assessment.  Measures of spatial access to fountains within buildings were not addressed, but we did note that several buildings only had access points at one end of a building. The density of available fountains compared to population, the amount of individuals usually in a building at one time compared to drinking fountains, was also not accessed. Perceptions of water access point cleanliness and ease of use would have been difficult to measure. A large majority of the fountains tested were scored as clean with clear and cold water. Perceptions of water access points may provide important information on typical use of fountains, whether the measured flow is adequate for drinking or filling bottles and other insight into why fountains are or are not used.</a:t>
            </a:r>
          </a:p>
          <a:p>
            <a:r>
              <a:rPr lang="en-US" sz="1200" kern="1200" dirty="0" smtClean="0">
                <a:solidFill>
                  <a:schemeClr val="tx1"/>
                </a:solidFill>
                <a:effectLst/>
                <a:latin typeface="+mn-lt"/>
                <a:ea typeface="+mn-ea"/>
                <a:cs typeface="+mn-cs"/>
              </a:rPr>
              <a:t>Finally, there were slight discrepancies between groups in the measurement of water quality. Poor lighting in some buildings and the presence of bubbles in water at some access points made it difficult for groups to assess clarity and color. In addition, temperature measurements could be artificially inflated by the heat transferred by holding the vial in the hand between measuring fountains, and the length of time before the fountain cooling system turned on. Many groups noted that water temperatures measured before the audible start of the cooling system were higher than a second measurement taken after the cooling system had turned on. This issue would be mimicked in a real world scenario. Some groups rinsed their vials first to avoid artificially inflated temperatures due to heat transferred from the hand to the vial, while others did not. Finally, time to fill measurements were likely different between groups due to differences in vial-filling techniques or human error in stopwatch use.</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34</a:t>
            </a:fld>
            <a:endParaRPr lang="en-US"/>
          </a:p>
        </p:txBody>
      </p:sp>
    </p:spTree>
    <p:extLst>
      <p:ext uri="{BB962C8B-B14F-4D97-AF65-F5344CB8AC3E}">
        <p14:creationId xmlns:p14="http://schemas.microsoft.com/office/powerpoint/2010/main" val="6904569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The purpose of this</a:t>
            </a:r>
            <a:r>
              <a:rPr lang="en-US" sz="1200" kern="1200" baseline="0" dirty="0" smtClean="0">
                <a:solidFill>
                  <a:schemeClr val="tx1"/>
                </a:solidFill>
                <a:effectLst/>
                <a:latin typeface="+mn-lt"/>
                <a:ea typeface="+mn-ea"/>
                <a:cs typeface="+mn-cs"/>
              </a:rPr>
              <a:t> project was three-fold:</a:t>
            </a:r>
          </a:p>
          <a:p>
            <a:r>
              <a:rPr lang="en-US" sz="1200" kern="1200" baseline="0" dirty="0" smtClean="0">
                <a:solidFill>
                  <a:schemeClr val="tx1"/>
                </a:solidFill>
                <a:effectLst/>
                <a:latin typeface="+mn-lt"/>
                <a:ea typeface="+mn-ea"/>
                <a:cs typeface="+mn-cs"/>
              </a:rPr>
              <a:t>	First to evaluate the quality of free drinking water on campus</a:t>
            </a:r>
          </a:p>
          <a:p>
            <a:r>
              <a:rPr lang="en-US" sz="1200" kern="1200" baseline="0" dirty="0" smtClean="0">
                <a:solidFill>
                  <a:schemeClr val="tx1"/>
                </a:solidFill>
                <a:effectLst/>
                <a:latin typeface="+mn-lt"/>
                <a:ea typeface="+mn-ea"/>
                <a:cs typeface="+mn-cs"/>
              </a:rPr>
              <a:t>	Identify reasons why people may choose sugary beverages over free water</a:t>
            </a:r>
          </a:p>
          <a:p>
            <a:r>
              <a:rPr lang="en-US" sz="1200" kern="1200" baseline="0" dirty="0" smtClean="0">
                <a:solidFill>
                  <a:schemeClr val="tx1"/>
                </a:solidFill>
                <a:effectLst/>
                <a:latin typeface="+mn-lt"/>
                <a:ea typeface="+mn-ea"/>
                <a:cs typeface="+mn-cs"/>
              </a:rPr>
              <a:t>	Identify opportunities for policy to encourage consumption of free water</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assessment showed that the majority of water sources on campus are desirable. </a:t>
            </a:r>
          </a:p>
          <a:p>
            <a:r>
              <a:rPr lang="en-US" sz="1200" kern="1200" dirty="0" smtClean="0">
                <a:solidFill>
                  <a:schemeClr val="tx1"/>
                </a:solidFill>
                <a:effectLst/>
                <a:latin typeface="+mn-lt"/>
                <a:ea typeface="+mn-ea"/>
                <a:cs typeface="+mn-cs"/>
              </a:rPr>
              <a:t>The average time to fill a 24-ounce water bottle was </a:t>
            </a:r>
            <a:r>
              <a:rPr lang="en-US" sz="1200" b="1" kern="1200" dirty="0" smtClean="0">
                <a:solidFill>
                  <a:schemeClr val="tx1"/>
                </a:solidFill>
                <a:effectLst/>
                <a:latin typeface="+mn-lt"/>
                <a:ea typeface="+mn-ea"/>
                <a:cs typeface="+mn-cs"/>
              </a:rPr>
              <a:t>27.04 seconds </a:t>
            </a:r>
            <a:r>
              <a:rPr lang="en-US" sz="1200" kern="1200" dirty="0" smtClean="0">
                <a:solidFill>
                  <a:schemeClr val="tx1"/>
                </a:solidFill>
                <a:effectLst/>
                <a:latin typeface="+mn-lt"/>
                <a:ea typeface="+mn-ea"/>
                <a:cs typeface="+mn-cs"/>
              </a:rPr>
              <a:t>which was considered </a:t>
            </a:r>
            <a:r>
              <a:rPr lang="en-US" sz="1200" b="1" kern="1200" dirty="0" smtClean="0">
                <a:solidFill>
                  <a:schemeClr val="tx1"/>
                </a:solidFill>
                <a:effectLst/>
                <a:latin typeface="+mn-lt"/>
                <a:ea typeface="+mn-ea"/>
                <a:cs typeface="+mn-cs"/>
              </a:rPr>
              <a:t>fast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the average water temperature was desirable </a:t>
            </a:r>
            <a:r>
              <a:rPr lang="en-US" sz="1200" b="1" kern="1200" dirty="0" smtClean="0">
                <a:solidFill>
                  <a:schemeClr val="tx1"/>
                </a:solidFill>
                <a:effectLst/>
                <a:latin typeface="+mn-lt"/>
                <a:ea typeface="+mn-ea"/>
                <a:cs typeface="+mn-cs"/>
              </a:rPr>
              <a:t>(14.5°C) </a:t>
            </a:r>
            <a:r>
              <a:rPr lang="en-US" sz="1200" b="0" kern="1200" dirty="0" smtClean="0">
                <a:solidFill>
                  <a:schemeClr val="tx1"/>
                </a:solidFill>
                <a:effectLst/>
                <a:latin typeface="+mn-lt"/>
                <a:ea typeface="+mn-ea"/>
                <a:cs typeface="+mn-cs"/>
              </a:rPr>
              <a:t>and</a:t>
            </a:r>
            <a:r>
              <a:rPr lang="en-US" sz="1200" b="1"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more than </a:t>
            </a:r>
            <a:r>
              <a:rPr lang="en-US" sz="1200" b="1" kern="1200" dirty="0" smtClean="0">
                <a:solidFill>
                  <a:schemeClr val="tx1"/>
                </a:solidFill>
                <a:effectLst/>
                <a:latin typeface="+mn-lt"/>
                <a:ea typeface="+mn-ea"/>
                <a:cs typeface="+mn-cs"/>
              </a:rPr>
              <a:t>95% of the fountains were free of mold, mildew, undesirable odors and colors, and fluid wastes</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Policy:</a:t>
            </a:r>
            <a:r>
              <a:rPr lang="en-US" baseline="0" dirty="0" smtClean="0"/>
              <a:t> </a:t>
            </a:r>
          </a:p>
          <a:p>
            <a:endParaRPr lang="en-US" baseline="0" dirty="0" smtClean="0"/>
          </a:p>
          <a:p>
            <a:pPr marL="228600" indent="-228600">
              <a:buFont typeface="+mj-lt"/>
              <a:buAutoNum type="arabicPeriod"/>
            </a:pPr>
            <a:r>
              <a:rPr lang="en-US" baseline="0" dirty="0" smtClean="0"/>
              <a:t>Encouraging water consumption as part of the Freshman Orientation event</a:t>
            </a:r>
          </a:p>
          <a:p>
            <a:pPr marL="228600" indent="-228600">
              <a:buFont typeface="+mj-lt"/>
              <a:buAutoNum type="arabicPeriod"/>
            </a:pPr>
            <a:r>
              <a:rPr lang="en-US" baseline="0" dirty="0" smtClean="0"/>
              <a:t>Implementing a promotional campaign similar to “I HEART water” campaigns on other campuses</a:t>
            </a:r>
          </a:p>
          <a:p>
            <a:pPr marL="228600" indent="-228600">
              <a:buFont typeface="+mj-lt"/>
              <a:buAutoNum type="arabicPeriod"/>
            </a:pPr>
            <a:r>
              <a:rPr lang="en-US" baseline="0" dirty="0" smtClean="0"/>
              <a:t>Revise Energize Your Meeting Criteria to provide tap water</a:t>
            </a:r>
          </a:p>
          <a:p>
            <a:pPr marL="228600" indent="-228600">
              <a:buFont typeface="+mj-lt"/>
              <a:buAutoNum type="arabicPeriod"/>
            </a:pPr>
            <a:r>
              <a:rPr lang="en-US" baseline="0" dirty="0" smtClean="0"/>
              <a:t>Enforce existing fountain maintenance to foster positive perceptions of drinking fountains </a:t>
            </a:r>
          </a:p>
          <a:p>
            <a:pPr marL="228600" indent="-228600">
              <a:buFont typeface="+mj-lt"/>
              <a:buAutoNum type="arabicPeriod"/>
            </a:pPr>
            <a:endParaRPr lang="en-US" baseline="0" dirty="0" smtClean="0"/>
          </a:p>
          <a:p>
            <a:pPr marL="228600" lvl="0" indent="-228600">
              <a:buFont typeface="Arial" pitchFamily="34" charset="0"/>
              <a:buChar char="•"/>
            </a:pPr>
            <a:r>
              <a:rPr lang="en-US" dirty="0" smtClean="0"/>
              <a:t>Goal with these</a:t>
            </a:r>
            <a:r>
              <a:rPr lang="en-US" baseline="0" dirty="0" smtClean="0"/>
              <a:t> policies is to make drinking tap water en vogue</a:t>
            </a:r>
          </a:p>
          <a:p>
            <a:pPr marL="228600" lvl="0" indent="-228600">
              <a:buFont typeface="Arial" pitchFamily="34" charset="0"/>
              <a:buChar char="•"/>
            </a:pPr>
            <a:r>
              <a:rPr lang="en-US" baseline="0" dirty="0" smtClean="0"/>
              <a:t>In like with HP 2020 and IOM recommendations of creating environments where choosing tap water over sugary drinks is the popular choice the easy choice</a:t>
            </a:r>
          </a:p>
          <a:p>
            <a:pPr marL="228600" lvl="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202FBA9C-0F66-404D-B1E5-B161C7DCC757}"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a final report available which we are happy to share with you</a:t>
            </a:r>
          </a:p>
          <a:p>
            <a:endParaRPr lang="en-US" baseline="0" dirty="0" smtClean="0"/>
          </a:p>
          <a:p>
            <a:r>
              <a:rPr lang="en-US" baseline="0" dirty="0" smtClean="0"/>
              <a:t>At this time we would like to open it up to your questions and discussion </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37</a:t>
            </a:fld>
            <a:endParaRPr lang="en-US"/>
          </a:p>
        </p:txBody>
      </p:sp>
    </p:spTree>
    <p:extLst>
      <p:ext uri="{BB962C8B-B14F-4D97-AF65-F5344CB8AC3E}">
        <p14:creationId xmlns:p14="http://schemas.microsoft.com/office/powerpoint/2010/main" val="33798617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again for attending</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38</a:t>
            </a:fld>
            <a:endParaRPr lang="en-US"/>
          </a:p>
        </p:txBody>
      </p:sp>
    </p:spTree>
    <p:extLst>
      <p:ext uri="{BB962C8B-B14F-4D97-AF65-F5344CB8AC3E}">
        <p14:creationId xmlns:p14="http://schemas.microsoft.com/office/powerpoint/2010/main" val="2289041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A</a:t>
            </a:r>
          </a:p>
          <a:p>
            <a:r>
              <a:rPr lang="en-US" dirty="0" smtClean="0"/>
              <a:t>Many of the respondents stated students did not want to drink from tap sources because of safety concerns </a:t>
            </a:r>
          </a:p>
          <a:p>
            <a:r>
              <a:rPr lang="en-US" dirty="0" smtClean="0"/>
              <a:t>of poor taste and appearance of the water from drinking fountains influenced stakeholder views of free water sources </a:t>
            </a:r>
          </a:p>
          <a:p>
            <a:r>
              <a:rPr lang="en-US" dirty="0" smtClean="0"/>
              <a:t>Perceptions of cleanliness and safety of tap water were the main drivers for whether tap water or bottled water was selected </a:t>
            </a:r>
          </a:p>
          <a:p>
            <a:r>
              <a:rPr lang="en-US" dirty="0" smtClean="0"/>
              <a:t>Students also cited lack of cleanliness, water pressure problems, and lack of functioning machines as barriers to drinking fountain usage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4</a:t>
            </a:fld>
            <a:endParaRPr lang="en-US"/>
          </a:p>
        </p:txBody>
      </p:sp>
    </p:spTree>
    <p:extLst>
      <p:ext uri="{BB962C8B-B14F-4D97-AF65-F5344CB8AC3E}">
        <p14:creationId xmlns:p14="http://schemas.microsoft.com/office/powerpoint/2010/main" val="3180931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light of the current obesity epidemic, and the recommendations from Healthy People and the IOM,</a:t>
            </a:r>
            <a:br>
              <a:rPr lang="en-US" baseline="0" dirty="0" smtClean="0"/>
            </a:br>
            <a:endParaRPr lang="en-US" baseline="0" dirty="0" smtClean="0"/>
          </a:p>
          <a:p>
            <a:r>
              <a:rPr lang="en-US" dirty="0" smtClean="0"/>
              <a:t>The long</a:t>
            </a:r>
            <a:r>
              <a:rPr lang="en-US" baseline="0" dirty="0" smtClean="0"/>
              <a:t>-term goal for us as PH practitioners is to….</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5</a:t>
            </a:fld>
            <a:endParaRPr lang="en-US"/>
          </a:p>
        </p:txBody>
      </p:sp>
    </p:spTree>
    <p:extLst>
      <p:ext uri="{BB962C8B-B14F-4D97-AF65-F5344CB8AC3E}">
        <p14:creationId xmlns:p14="http://schemas.microsoft.com/office/powerpoint/2010/main" val="915929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logical step in attaining our goal was to determine what alternatives to sugary beverages exist on campus.</a:t>
            </a:r>
            <a:br>
              <a:rPr lang="en-US" baseline="0" dirty="0" smtClean="0"/>
            </a:br>
            <a:endParaRPr lang="en-US" baseline="0" dirty="0" smtClean="0"/>
          </a:p>
          <a:p>
            <a:r>
              <a:rPr lang="en-US" baseline="0" dirty="0" smtClean="0"/>
              <a:t>Our purpose for this project was three-fold:</a:t>
            </a:r>
          </a:p>
          <a:p>
            <a:pPr marL="228600" indent="-228600">
              <a:buFont typeface="+mj-lt"/>
              <a:buAutoNum type="arabicPeriod"/>
            </a:pPr>
            <a:r>
              <a:rPr lang="en-US" b="1" dirty="0" smtClean="0"/>
              <a:t>To assess publicly-accessible sources of drinking water </a:t>
            </a:r>
            <a:r>
              <a:rPr lang="en-US" dirty="0" smtClean="0"/>
              <a:t>in various Seattle campus buildings  </a:t>
            </a:r>
          </a:p>
          <a:p>
            <a:r>
              <a:rPr lang="en-US" dirty="0" smtClean="0"/>
              <a:t>	Specifically</a:t>
            </a:r>
            <a:r>
              <a:rPr lang="en-US" baseline="0" dirty="0" smtClean="0"/>
              <a:t> to evaluate quality of the water and convenience of accessing free water </a:t>
            </a:r>
          </a:p>
          <a:p>
            <a:r>
              <a:rPr lang="en-US" baseline="0" dirty="0" smtClean="0"/>
              <a:t>2. </a:t>
            </a:r>
            <a:r>
              <a:rPr lang="en-US" dirty="0" smtClean="0"/>
              <a:t>To </a:t>
            </a:r>
            <a:r>
              <a:rPr lang="en-US" b="1" dirty="0" smtClean="0"/>
              <a:t>understand the barriers </a:t>
            </a:r>
            <a:r>
              <a:rPr lang="en-US" dirty="0" smtClean="0"/>
              <a:t>that may prevent access or use of free water </a:t>
            </a:r>
          </a:p>
          <a:p>
            <a:r>
              <a:rPr lang="en-US" dirty="0" smtClean="0"/>
              <a:t>3. To identify opportunities for policies</a:t>
            </a:r>
            <a:r>
              <a:rPr lang="en-US" baseline="0" dirty="0" smtClean="0"/>
              <a:t> that </a:t>
            </a:r>
            <a:r>
              <a:rPr lang="en-US" dirty="0" smtClean="0"/>
              <a:t>increase usage of public water sources on</a:t>
            </a:r>
            <a:r>
              <a:rPr lang="en-US" baseline="0" dirty="0" smtClean="0"/>
              <a:t> campus</a:t>
            </a:r>
            <a:r>
              <a:rPr lang="en-US" dirty="0" smtClean="0"/>
              <a:t> </a:t>
            </a:r>
          </a:p>
          <a:p>
            <a:endParaRPr lang="en-US" dirty="0" smtClean="0"/>
          </a:p>
          <a:p>
            <a:r>
              <a:rPr lang="en-US" b="1" dirty="0" smtClean="0"/>
              <a:t>***And</a:t>
            </a:r>
            <a:r>
              <a:rPr lang="en-US" b="1" baseline="0" dirty="0" smtClean="0"/>
              <a:t> now I will introduce Sally Barton who will describe our data collection and analysis</a:t>
            </a:r>
            <a:endParaRPr lang="en-US" b="1"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6</a:t>
            </a:fld>
            <a:endParaRPr lang="en-US"/>
          </a:p>
        </p:txBody>
      </p:sp>
    </p:spTree>
    <p:extLst>
      <p:ext uri="{BB962C8B-B14F-4D97-AF65-F5344CB8AC3E}">
        <p14:creationId xmlns:p14="http://schemas.microsoft.com/office/powerpoint/2010/main" val="668678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Cambria"/>
                <a:ea typeface="ＭＳ 明朝"/>
                <a:cs typeface="Times New Roman"/>
              </a:rPr>
              <a:t>Team A</a:t>
            </a:r>
          </a:p>
          <a:p>
            <a:r>
              <a:rPr lang="en-US" dirty="0" smtClean="0">
                <a:latin typeface="Cambria"/>
                <a:ea typeface="ＭＳ 明朝"/>
                <a:cs typeface="Times New Roman"/>
              </a:rPr>
              <a:t>277 water fountains and hydration stations, # buildings</a:t>
            </a:r>
            <a:endParaRPr lang="en-US" dirty="0" smtClean="0"/>
          </a:p>
          <a:p>
            <a:r>
              <a:rPr lang="en-US" dirty="0" smtClean="0"/>
              <a:t>Flow rate </a:t>
            </a:r>
          </a:p>
          <a:p>
            <a:r>
              <a:rPr lang="en-US" dirty="0" smtClean="0"/>
              <a:t>Temperature </a:t>
            </a:r>
          </a:p>
          <a:p>
            <a:r>
              <a:rPr lang="en-US" dirty="0" smtClean="0"/>
              <a:t>Clarity, smell, and color (on a scale of 1-3, 1=ideal, 3=poor) </a:t>
            </a:r>
          </a:p>
          <a:p>
            <a:r>
              <a:rPr lang="en-US" dirty="0" smtClean="0"/>
              <a:t>Overall cleanliness of the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7</a:t>
            </a:fld>
            <a:endParaRPr lang="en-US"/>
          </a:p>
        </p:txBody>
      </p:sp>
    </p:spTree>
    <p:extLst>
      <p:ext uri="{BB962C8B-B14F-4D97-AF65-F5344CB8AC3E}">
        <p14:creationId xmlns:p14="http://schemas.microsoft.com/office/powerpoint/2010/main" val="1514235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Team A</a:t>
            </a:r>
          </a:p>
          <a:p>
            <a:r>
              <a:rPr lang="en-US" dirty="0" err="1" smtClean="0"/>
              <a:t>n</a:t>
            </a:r>
            <a:r>
              <a:rPr lang="en-US" dirty="0" smtClean="0"/>
              <a:t>=274 used for data analysis </a:t>
            </a:r>
          </a:p>
          <a:p>
            <a:r>
              <a:rPr lang="en-US" dirty="0" smtClean="0"/>
              <a:t>Flow rate: </a:t>
            </a:r>
          </a:p>
          <a:p>
            <a:pPr marL="0" indent="0">
              <a:buNone/>
            </a:pPr>
            <a:r>
              <a:rPr lang="en-US" dirty="0" smtClean="0"/>
              <a:t>fast: &lt; 40s to fill 24oz bottle</a:t>
            </a:r>
          </a:p>
          <a:p>
            <a:pPr marL="0" indent="0">
              <a:buNone/>
            </a:pPr>
            <a:r>
              <a:rPr lang="en-US" dirty="0" smtClean="0"/>
              <a:t>medium: 40-72s</a:t>
            </a:r>
          </a:p>
          <a:p>
            <a:pPr marL="0" indent="0">
              <a:buNone/>
            </a:pPr>
            <a:r>
              <a:rPr lang="en-US" dirty="0" smtClean="0"/>
              <a:t>slow: &gt;72s</a:t>
            </a:r>
          </a:p>
          <a:p>
            <a:pPr marL="0" indent="0">
              <a:buNone/>
            </a:pPr>
            <a:endParaRPr lang="en-US" dirty="0" smtClean="0"/>
          </a:p>
          <a:p>
            <a:r>
              <a:rPr lang="en-US" dirty="0" smtClean="0"/>
              <a:t>Temperature: split in 0-15°C, 15.5-20°C, and 20.5+°C. </a:t>
            </a:r>
          </a:p>
          <a:p>
            <a:endParaRPr lang="en-US" dirty="0" smtClean="0"/>
          </a:p>
          <a:p>
            <a:r>
              <a:rPr lang="en-US" dirty="0" smtClean="0"/>
              <a:t>Cleanliness: clean and desirable VS. dirty and undesirable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8</a:t>
            </a:fld>
            <a:endParaRPr lang="en-US"/>
          </a:p>
        </p:txBody>
      </p:sp>
    </p:spTree>
    <p:extLst>
      <p:ext uri="{BB962C8B-B14F-4D97-AF65-F5344CB8AC3E}">
        <p14:creationId xmlns:p14="http://schemas.microsoft.com/office/powerpoint/2010/main" val="2887211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Team A</a:t>
            </a:r>
            <a:endParaRPr lang="en-US" dirty="0"/>
          </a:p>
        </p:txBody>
      </p:sp>
      <p:sp>
        <p:nvSpPr>
          <p:cNvPr id="4" name="Slide Number Placeholder 3"/>
          <p:cNvSpPr>
            <a:spLocks noGrp="1"/>
          </p:cNvSpPr>
          <p:nvPr>
            <p:ph type="sldNum" sz="quarter" idx="10"/>
          </p:nvPr>
        </p:nvSpPr>
        <p:spPr/>
        <p:txBody>
          <a:bodyPr/>
          <a:lstStyle/>
          <a:p>
            <a:fld id="{202FBA9C-0F66-404D-B1E5-B161C7DCC75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24200" y="2130425"/>
            <a:ext cx="5867400" cy="1470025"/>
          </a:xfrm>
        </p:spPr>
        <p:txBody>
          <a:bodyPr/>
          <a:lstStyle>
            <a:lvl1pPr algn="l">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124200" y="3886200"/>
            <a:ext cx="5867400" cy="1752600"/>
          </a:xfrm>
        </p:spPr>
        <p:txBody>
          <a:bodyPr/>
          <a:lstStyle>
            <a:lvl1pPr marL="0" indent="0" algn="l">
              <a:buNone/>
              <a:defRPr>
                <a:solidFill>
                  <a:schemeClr val="accent4">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4D10938B-3927-4EA9-9434-D9B6C51AD434}" type="datetime1">
              <a:rPr lang="en-US" smtClean="0"/>
              <a:t>3/19/2013</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2400"/>
            <a:ext cx="307816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6414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DD29D-67E2-4C86-8ECE-F3DFC68A9975}" type="datetime1">
              <a:rPr lang="en-US" smtClean="0"/>
              <a:t>3/19/2013</a:t>
            </a:fld>
            <a:endParaRPr lang="en-US"/>
          </a:p>
        </p:txBody>
      </p:sp>
      <p:sp>
        <p:nvSpPr>
          <p:cNvPr id="6" name="Slide Number Placeholder 5"/>
          <p:cNvSpPr>
            <a:spLocks noGrp="1"/>
          </p:cNvSpPr>
          <p:nvPr>
            <p:ph type="sldNum" sz="quarter" idx="12"/>
          </p:nvPr>
        </p:nvSpPr>
        <p:spPr/>
        <p:txBody>
          <a:bodyPr/>
          <a:lstStyle/>
          <a:p>
            <a:fld id="{E2F30A91-597A-453A-83DD-2CA61BBE29D9}" type="slidenum">
              <a:rPr lang="en-US" smtClean="0"/>
              <a:pPr/>
              <a:t>‹#›</a:t>
            </a:fld>
            <a:endParaRPr lang="en-US"/>
          </a:p>
        </p:txBody>
      </p:sp>
    </p:spTree>
    <p:extLst>
      <p:ext uri="{BB962C8B-B14F-4D97-AF65-F5344CB8AC3E}">
        <p14:creationId xmlns:p14="http://schemas.microsoft.com/office/powerpoint/2010/main" val="422951706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29000" y="274638"/>
            <a:ext cx="3048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551CB6-5B6C-408B-A6FB-37F7EA32A967}" type="datetime1">
              <a:rPr lang="en-US" smtClean="0"/>
              <a:t>3/19/2013</a:t>
            </a:fld>
            <a:endParaRPr lang="en-US"/>
          </a:p>
        </p:txBody>
      </p:sp>
      <p:sp>
        <p:nvSpPr>
          <p:cNvPr id="6" name="Slide Number Placeholder 5"/>
          <p:cNvSpPr>
            <a:spLocks noGrp="1"/>
          </p:cNvSpPr>
          <p:nvPr>
            <p:ph type="sldNum" sz="quarter" idx="12"/>
          </p:nvPr>
        </p:nvSpPr>
        <p:spPr/>
        <p:txBody>
          <a:bodyPr/>
          <a:lstStyle/>
          <a:p>
            <a:fld id="{E2F30A91-597A-453A-83DD-2CA61BBE29D9}" type="slidenum">
              <a:rPr lang="en-US" smtClean="0"/>
              <a:pPr/>
              <a:t>‹#›</a:t>
            </a:fld>
            <a:endParaRPr lang="en-US"/>
          </a:p>
        </p:txBody>
      </p:sp>
    </p:spTree>
    <p:extLst>
      <p:ext uri="{BB962C8B-B14F-4D97-AF65-F5344CB8AC3E}">
        <p14:creationId xmlns:p14="http://schemas.microsoft.com/office/powerpoint/2010/main" val="26178368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742950" indent="-285750">
              <a:buSzPct val="90000"/>
              <a:buFont typeface="Courier New" pitchFamily="49" charset="0"/>
              <a:buChar char="o"/>
              <a:defRPr/>
            </a:lvl2pPr>
            <a:lvl3pPr marL="1143000" indent="-228600">
              <a:buFont typeface="Wingdings" pitchFamily="2" charset="2"/>
              <a:buChar char="§"/>
              <a:defRPr/>
            </a:lvl3pPr>
            <a:lvl5pPr marL="2057400" indent="-22860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CCF3082C-5BDB-4BA6-88C3-529D46BD9C8A}" type="datetime1">
              <a:rPr lang="en-US" smtClean="0"/>
              <a:t>3/19/2013</a:t>
            </a:fld>
            <a:endParaRPr lang="en-US"/>
          </a:p>
        </p:txBody>
      </p:sp>
    </p:spTree>
    <p:extLst>
      <p:ext uri="{BB962C8B-B14F-4D97-AF65-F5344CB8AC3E}">
        <p14:creationId xmlns:p14="http://schemas.microsoft.com/office/powerpoint/2010/main" val="11726643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00400" y="3810000"/>
            <a:ext cx="5410201" cy="1362075"/>
          </a:xfrm>
        </p:spPr>
        <p:txBody>
          <a:bodyPr anchor="t"/>
          <a:lstStyle>
            <a:lvl1pPr algn="l">
              <a:defRPr sz="4000" b="1" cap="all">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200400" y="2286000"/>
            <a:ext cx="5410201" cy="1500187"/>
          </a:xfrm>
        </p:spPr>
        <p:txBody>
          <a:bodyPr anchor="b"/>
          <a:lstStyle>
            <a:lvl1pPr marL="0" indent="0">
              <a:buNone/>
              <a:defRPr sz="2000">
                <a:solidFill>
                  <a:schemeClr val="accent4">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2B92EF34-EC7F-4A9A-8229-ADF5EF51B751}" type="datetime1">
              <a:rPr lang="en-US" smtClean="0"/>
              <a:t>3/19/2013</a:t>
            </a:fld>
            <a:endParaRPr lang="en-US"/>
          </a:p>
        </p:txBody>
      </p:sp>
      <p:sp>
        <p:nvSpPr>
          <p:cNvPr id="6" name="Slide Number Placeholder 5"/>
          <p:cNvSpPr>
            <a:spLocks noGrp="1"/>
          </p:cNvSpPr>
          <p:nvPr>
            <p:ph type="sldNum" sz="quarter" idx="12"/>
          </p:nvPr>
        </p:nvSpPr>
        <p:spPr/>
        <p:txBody>
          <a:bodyPr/>
          <a:lstStyle/>
          <a:p>
            <a:fld id="{E2F30A91-597A-453A-83DD-2CA61BBE29D9}" type="slidenum">
              <a:rPr lang="en-US" smtClean="0"/>
              <a:pPr/>
              <a:t>‹#›</a:t>
            </a:fld>
            <a:endParaRPr lang="en-US"/>
          </a:p>
        </p:txBody>
      </p:sp>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76200"/>
            <a:ext cx="307816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0035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48200" y="13716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28600" y="1371600"/>
            <a:ext cx="44196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3FBC61-936D-4E1A-958F-BF2E21656893}" type="datetime1">
              <a:rPr lang="en-US" smtClean="0"/>
              <a:t>3/19/2013</a:t>
            </a:fld>
            <a:endParaRPr lang="en-US"/>
          </a:p>
        </p:txBody>
      </p:sp>
    </p:spTree>
    <p:extLst>
      <p:ext uri="{BB962C8B-B14F-4D97-AF65-F5344CB8AC3E}">
        <p14:creationId xmlns:p14="http://schemas.microsoft.com/office/powerpoint/2010/main" val="38085903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33400" y="1524000"/>
            <a:ext cx="38862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400" y="2209800"/>
            <a:ext cx="3886200"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572000" y="1535113"/>
            <a:ext cx="41148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2000" y="2174875"/>
            <a:ext cx="4114800"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EEAF52-2A30-4842-827C-9DB8AC2C7028}" type="datetime1">
              <a:rPr lang="en-US" smtClean="0"/>
              <a:t>3/19/2013</a:t>
            </a:fld>
            <a:endParaRPr lang="en-US"/>
          </a:p>
        </p:txBody>
      </p:sp>
      <p:sp>
        <p:nvSpPr>
          <p:cNvPr id="9" name="Slide Number Placeholder 8"/>
          <p:cNvSpPr>
            <a:spLocks noGrp="1"/>
          </p:cNvSpPr>
          <p:nvPr>
            <p:ph type="sldNum" sz="quarter" idx="12"/>
          </p:nvPr>
        </p:nvSpPr>
        <p:spPr/>
        <p:txBody>
          <a:bodyPr/>
          <a:lstStyle/>
          <a:p>
            <a:fld id="{E2F30A91-597A-453A-83DD-2CA61BBE29D9}" type="slidenum">
              <a:rPr lang="en-US" smtClean="0"/>
              <a:pPr/>
              <a:t>‹#›</a:t>
            </a:fld>
            <a:endParaRPr lang="en-US"/>
          </a:p>
        </p:txBody>
      </p:sp>
    </p:spTree>
    <p:extLst>
      <p:ext uri="{BB962C8B-B14F-4D97-AF65-F5344CB8AC3E}">
        <p14:creationId xmlns:p14="http://schemas.microsoft.com/office/powerpoint/2010/main" val="20481386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39D374-3162-43C3-8F1E-BDA953E733F1}" type="datetime1">
              <a:rPr lang="en-US" smtClean="0"/>
              <a:t>3/19/2013</a:t>
            </a:fld>
            <a:endParaRPr lang="en-US"/>
          </a:p>
        </p:txBody>
      </p:sp>
      <p:sp>
        <p:nvSpPr>
          <p:cNvPr id="5" name="Slide Number Placeholder 4"/>
          <p:cNvSpPr>
            <a:spLocks noGrp="1"/>
          </p:cNvSpPr>
          <p:nvPr>
            <p:ph type="sldNum" sz="quarter" idx="12"/>
          </p:nvPr>
        </p:nvSpPr>
        <p:spPr/>
        <p:txBody>
          <a:bodyPr/>
          <a:lstStyle/>
          <a:p>
            <a:fld id="{E2F30A91-597A-453A-83DD-2CA61BBE29D9}" type="slidenum">
              <a:rPr lang="en-US" smtClean="0"/>
              <a:pPr/>
              <a:t>‹#›</a:t>
            </a:fld>
            <a:endParaRPr lang="en-US"/>
          </a:p>
        </p:txBody>
      </p:sp>
    </p:spTree>
    <p:extLst>
      <p:ext uri="{BB962C8B-B14F-4D97-AF65-F5344CB8AC3E}">
        <p14:creationId xmlns:p14="http://schemas.microsoft.com/office/powerpoint/2010/main" val="23755679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56B08-C303-4A89-BBBF-B76677F822C5}" type="datetime1">
              <a:rPr lang="en-US" smtClean="0"/>
              <a:t>3/19/2013</a:t>
            </a:fld>
            <a:endParaRPr lang="en-US"/>
          </a:p>
        </p:txBody>
      </p:sp>
      <p:sp>
        <p:nvSpPr>
          <p:cNvPr id="4" name="Slide Number Placeholder 3"/>
          <p:cNvSpPr>
            <a:spLocks noGrp="1"/>
          </p:cNvSpPr>
          <p:nvPr>
            <p:ph type="sldNum" sz="quarter" idx="12"/>
          </p:nvPr>
        </p:nvSpPr>
        <p:spPr/>
        <p:txBody>
          <a:bodyPr/>
          <a:lstStyle/>
          <a:p>
            <a:fld id="{E2F30A91-597A-453A-83DD-2CA61BBE29D9}" type="slidenum">
              <a:rPr lang="en-US" smtClean="0"/>
              <a:pPr/>
              <a:t>‹#›</a:t>
            </a:fld>
            <a:endParaRPr lang="en-US"/>
          </a:p>
        </p:txBody>
      </p:sp>
    </p:spTree>
    <p:extLst>
      <p:ext uri="{BB962C8B-B14F-4D97-AF65-F5344CB8AC3E}">
        <p14:creationId xmlns:p14="http://schemas.microsoft.com/office/powerpoint/2010/main" val="39228040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1400" y="4724400"/>
            <a:ext cx="5105400" cy="533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81400" y="228600"/>
            <a:ext cx="5111750" cy="4451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581400" y="5257800"/>
            <a:ext cx="5105400" cy="5460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7CAA7E-994B-4DB2-98D3-AE90349ED24D}" type="datetime1">
              <a:rPr lang="en-US" smtClean="0"/>
              <a:t>3/19/2013</a:t>
            </a:fld>
            <a:endParaRPr lang="en-US"/>
          </a:p>
        </p:txBody>
      </p:sp>
      <p:sp>
        <p:nvSpPr>
          <p:cNvPr id="7" name="Slide Number Placeholder 6"/>
          <p:cNvSpPr>
            <a:spLocks noGrp="1"/>
          </p:cNvSpPr>
          <p:nvPr>
            <p:ph type="sldNum" sz="quarter" idx="12"/>
          </p:nvPr>
        </p:nvSpPr>
        <p:spPr/>
        <p:txBody>
          <a:bodyPr/>
          <a:lstStyle/>
          <a:p>
            <a:fld id="{E2F30A91-597A-453A-83DD-2CA61BBE29D9}" type="slidenum">
              <a:rPr lang="en-US" smtClean="0"/>
              <a:pPr/>
              <a:t>‹#›</a:t>
            </a:fld>
            <a:endParaRPr lang="en-US"/>
          </a:p>
        </p:txBody>
      </p:sp>
      <p:pic>
        <p:nvPicPr>
          <p:cNvPr id="307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76200"/>
            <a:ext cx="3078163"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5860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2600" y="4419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52600" y="3048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52600" y="4986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32DC3-2BC3-4A10-9DFF-B04951740B08}" type="datetime1">
              <a:rPr lang="en-US" smtClean="0"/>
              <a:t>3/19/2013</a:t>
            </a:fld>
            <a:endParaRPr lang="en-US"/>
          </a:p>
        </p:txBody>
      </p:sp>
      <p:sp>
        <p:nvSpPr>
          <p:cNvPr id="7" name="Slide Number Placeholder 6"/>
          <p:cNvSpPr>
            <a:spLocks noGrp="1"/>
          </p:cNvSpPr>
          <p:nvPr>
            <p:ph type="sldNum" sz="quarter" idx="12"/>
          </p:nvPr>
        </p:nvSpPr>
        <p:spPr/>
        <p:txBody>
          <a:bodyPr/>
          <a:lstStyle/>
          <a:p>
            <a:fld id="{E2F30A91-597A-453A-83DD-2CA61BBE29D9}" type="slidenum">
              <a:rPr lang="en-US" smtClean="0"/>
              <a:pPr/>
              <a:t>‹#›</a:t>
            </a:fld>
            <a:endParaRPr lang="en-US"/>
          </a:p>
        </p:txBody>
      </p:sp>
    </p:spTree>
    <p:extLst>
      <p:ext uri="{BB962C8B-B14F-4D97-AF65-F5344CB8AC3E}">
        <p14:creationId xmlns:p14="http://schemas.microsoft.com/office/powerpoint/2010/main" val="39366639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6000">
              <a:srgbClr val="7030A0"/>
            </a:gs>
            <a:gs pos="78000">
              <a:schemeClr val="bg1"/>
            </a:gs>
            <a:gs pos="34000">
              <a:schemeClr val="bg1"/>
            </a:gs>
            <a:gs pos="100000">
              <a:srgbClr val="D39D3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98000"/>
            <a:ext cx="8763000" cy="1021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371601"/>
            <a:ext cx="8763000" cy="4419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fld id="{DDDF2A13-F5D6-4ADB-869D-60C6A53A151D}" type="datetime1">
              <a:rPr lang="en-US" smtClean="0"/>
              <a:t>3/19/2013</a:t>
            </a:fld>
            <a:endParaRPr lang="en-US" dirty="0"/>
          </a:p>
        </p:txBody>
      </p:sp>
      <p:sp>
        <p:nvSpPr>
          <p:cNvPr id="6" name="Slide Number Placeholder 5"/>
          <p:cNvSpPr>
            <a:spLocks noGrp="1"/>
          </p:cNvSpPr>
          <p:nvPr>
            <p:ph type="sldNum" sz="quarter" idx="4"/>
          </p:nvPr>
        </p:nvSpPr>
        <p:spPr>
          <a:xfrm>
            <a:off x="3429000" y="6356350"/>
            <a:ext cx="2133600" cy="365125"/>
          </a:xfrm>
          <a:prstGeom prst="rect">
            <a:avLst/>
          </a:prstGeom>
        </p:spPr>
        <p:txBody>
          <a:bodyPr vert="horz" lIns="91440" tIns="45720" rIns="91440" bIns="45720" rtlCol="0" anchor="ctr"/>
          <a:lstStyle>
            <a:lvl1pPr algn="ctr">
              <a:defRPr sz="1200">
                <a:solidFill>
                  <a:schemeClr val="tx1"/>
                </a:solidFill>
              </a:defRPr>
            </a:lvl1pPr>
          </a:lstStyle>
          <a:p>
            <a:fld id="{E2F30A91-597A-453A-83DD-2CA61BBE29D9}" type="slidenum">
              <a:rPr lang="en-US" smtClean="0"/>
              <a:pPr/>
              <a:t>‹#›</a:t>
            </a:fld>
            <a:endParaRPr lang="en-US" dirty="0"/>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696200" y="5867400"/>
            <a:ext cx="1371603" cy="923546"/>
          </a:xfrm>
          <a:prstGeom prst="rect">
            <a:avLst/>
          </a:prstGeom>
        </p:spPr>
      </p:pic>
    </p:spTree>
    <p:extLst>
      <p:ext uri="{BB962C8B-B14F-4D97-AF65-F5344CB8AC3E}">
        <p14:creationId xmlns:p14="http://schemas.microsoft.com/office/powerpoint/2010/main" val="3403123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baseline="0">
          <a:solidFill>
            <a:schemeClr val="bg1"/>
          </a:solidFill>
          <a:effectLst>
            <a:outerShdw blurRad="38100" dist="38100" dir="2700000" algn="tl">
              <a:srgbClr val="000000">
                <a:alpha val="43137"/>
              </a:srgbClr>
            </a:outerShdw>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chart" Target="../charts/chart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Free Water Access On UW-Seattle Campus</a:t>
            </a:r>
            <a:endParaRPr lang="en-US" dirty="0"/>
          </a:p>
        </p:txBody>
      </p:sp>
      <p:sp>
        <p:nvSpPr>
          <p:cNvPr id="3" name="Subtitle 2"/>
          <p:cNvSpPr>
            <a:spLocks noGrp="1"/>
          </p:cNvSpPr>
          <p:nvPr>
            <p:ph type="subTitle" idx="1"/>
          </p:nvPr>
        </p:nvSpPr>
        <p:spPr/>
        <p:txBody>
          <a:bodyPr/>
          <a:lstStyle/>
          <a:p>
            <a:r>
              <a:rPr lang="en-US" dirty="0" smtClean="0"/>
              <a:t>School of Public Health</a:t>
            </a:r>
          </a:p>
          <a:p>
            <a:r>
              <a:rPr lang="en-US" dirty="0" smtClean="0"/>
              <a:t>Nutritional Sciences Program</a:t>
            </a:r>
          </a:p>
          <a:p>
            <a:r>
              <a:rPr lang="en-US" dirty="0" smtClean="0"/>
              <a:t>March 19, 2013</a:t>
            </a:r>
            <a:endParaRPr lang="en-US" dirty="0"/>
          </a:p>
        </p:txBody>
      </p:sp>
    </p:spTree>
    <p:extLst>
      <p:ext uri="{BB962C8B-B14F-4D97-AF65-F5344CB8AC3E}">
        <p14:creationId xmlns:p14="http://schemas.microsoft.com/office/powerpoint/2010/main" val="1178021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400" y="5257800"/>
            <a:ext cx="3886200" cy="639762"/>
          </a:xfrm>
        </p:spPr>
        <p:txBody>
          <a:bodyPr/>
          <a:lstStyle/>
          <a:p>
            <a:r>
              <a:rPr lang="en-US" dirty="0" smtClean="0">
                <a:effectLst>
                  <a:outerShdw blurRad="50800" dist="38100" dir="2700000" algn="tl" rotWithShape="0">
                    <a:schemeClr val="bg1">
                      <a:alpha val="43000"/>
                    </a:schemeClr>
                  </a:outerShdw>
                </a:effectLst>
              </a:rPr>
              <a:t>Broken Fountain</a:t>
            </a:r>
            <a:endParaRPr lang="en-US" dirty="0">
              <a:effectLst>
                <a:outerShdw blurRad="50800" dist="38100" dir="2700000" algn="tl" rotWithShape="0">
                  <a:schemeClr val="bg1">
                    <a:alpha val="43000"/>
                  </a:schemeClr>
                </a:outerShdw>
              </a:effectLst>
            </a:endParaRPr>
          </a:p>
        </p:txBody>
      </p:sp>
      <p:pic>
        <p:nvPicPr>
          <p:cNvPr id="7" name="Content Placeholder 6" descr="Caution.jpg"/>
          <p:cNvPicPr>
            <a:picLocks noGrp="1" noChangeAspect="1"/>
          </p:cNvPicPr>
          <p:nvPr>
            <p:ph sz="half" idx="2"/>
          </p:nvPr>
        </p:nvPicPr>
        <p:blipFill>
          <a:blip r:embed="rId3"/>
          <a:srcRect t="-1354" b="-1727"/>
          <a:stretch>
            <a:fillRect/>
          </a:stretch>
        </p:blipFill>
        <p:spPr>
          <a:xfrm rot="5400000">
            <a:off x="247650" y="1047750"/>
            <a:ext cx="4533900" cy="3505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Placeholder 4"/>
          <p:cNvSpPr>
            <a:spLocks noGrp="1"/>
          </p:cNvSpPr>
          <p:nvPr>
            <p:ph type="body" sz="quarter" idx="3"/>
          </p:nvPr>
        </p:nvSpPr>
        <p:spPr>
          <a:xfrm>
            <a:off x="4572000" y="5257800"/>
            <a:ext cx="4114800" cy="639762"/>
          </a:xfrm>
        </p:spPr>
        <p:txBody>
          <a:bodyPr/>
          <a:lstStyle/>
          <a:p>
            <a:r>
              <a:rPr lang="en-US" dirty="0" smtClean="0">
                <a:effectLst>
                  <a:outerShdw blurRad="50800" dist="38100" dir="2700000" algn="tl" rotWithShape="0">
                    <a:schemeClr val="bg1">
                      <a:alpha val="43000"/>
                    </a:schemeClr>
                  </a:outerShdw>
                </a:effectLst>
              </a:rPr>
              <a:t>Mineral Deposits on faucet </a:t>
            </a:r>
            <a:endParaRPr lang="en-US" dirty="0">
              <a:effectLst>
                <a:outerShdw blurRad="50800" dist="38100" dir="2700000" algn="tl" rotWithShape="0">
                  <a:schemeClr val="bg1">
                    <a:alpha val="43000"/>
                  </a:schemeClr>
                </a:outerShdw>
              </a:effectLst>
            </a:endParaRPr>
          </a:p>
        </p:txBody>
      </p:sp>
      <p:pic>
        <p:nvPicPr>
          <p:cNvPr id="8" name="Content Placeholder 7" descr="Mineral deposits.jpg"/>
          <p:cNvPicPr>
            <a:picLocks noGrp="1" noChangeAspect="1"/>
          </p:cNvPicPr>
          <p:nvPr>
            <p:ph sz="quarter" idx="4"/>
          </p:nvPr>
        </p:nvPicPr>
        <p:blipFill>
          <a:blip r:embed="rId4"/>
          <a:srcRect t="206" b="206"/>
          <a:stretch>
            <a:fillRect/>
          </a:stretch>
        </p:blipFill>
        <p:spPr>
          <a:xfrm rot="5400000">
            <a:off x="4232563" y="1101437"/>
            <a:ext cx="4488873"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1617764123"/>
              </p:ext>
            </p:extLst>
          </p:nvPr>
        </p:nvGraphicFramePr>
        <p:xfrm>
          <a:off x="990600" y="1143000"/>
          <a:ext cx="6858000" cy="5047488"/>
        </p:xfrm>
        <a:graphic>
          <a:graphicData uri="http://schemas.openxmlformats.org/drawingml/2006/table">
            <a:tbl>
              <a:tblPr firstRow="1" bandRow="1">
                <a:tableStyleId>{35758FB7-9AC5-4552-8A53-C91805E547FA}</a:tableStyleId>
              </a:tblPr>
              <a:tblGrid>
                <a:gridCol w="4338735"/>
                <a:gridCol w="2519265"/>
              </a:tblGrid>
              <a:tr h="374073">
                <a:tc>
                  <a:txBody>
                    <a:bodyPr/>
                    <a:lstStyle/>
                    <a:p>
                      <a:pPr marL="0" marR="0" algn="l">
                        <a:lnSpc>
                          <a:spcPct val="115000"/>
                        </a:lnSpc>
                        <a:spcBef>
                          <a:spcPts val="0"/>
                        </a:spcBef>
                        <a:spcAft>
                          <a:spcPts val="1000"/>
                        </a:spcAft>
                      </a:pPr>
                      <a:r>
                        <a:rPr lang="en-US" sz="2400" dirty="0" smtClean="0">
                          <a:solidFill>
                            <a:schemeClr val="accent4"/>
                          </a:solidFill>
                          <a:effectLst/>
                        </a:rPr>
                        <a:t>Measured</a:t>
                      </a:r>
                      <a:r>
                        <a:rPr lang="en-US" sz="2400" baseline="0" dirty="0" smtClean="0">
                          <a:solidFill>
                            <a:schemeClr val="accent4"/>
                          </a:solidFill>
                          <a:effectLst/>
                        </a:rPr>
                        <a:t> Characteristics</a:t>
                      </a:r>
                      <a:endParaRPr lang="en-US" sz="2400" b="0" dirty="0">
                        <a:solidFill>
                          <a:schemeClr val="accent4"/>
                        </a:solidFill>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solidFill>
                            <a:schemeClr val="accent4"/>
                          </a:solidFill>
                          <a:effectLst/>
                        </a:rPr>
                        <a:t>Value</a:t>
                      </a:r>
                      <a:endParaRPr lang="en-US" sz="2400" b="0" dirty="0">
                        <a:solidFill>
                          <a:schemeClr val="accent4"/>
                        </a:solidFill>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a:effectLst/>
                        </a:rPr>
                        <a:t>Average time to fill (seconds</a:t>
                      </a:r>
                      <a:r>
                        <a:rPr lang="en-US" sz="2400" dirty="0" smtClean="0">
                          <a:effectLst/>
                        </a:rPr>
                        <a:t>)</a:t>
                      </a:r>
                      <a:endParaRPr lang="en-US" sz="2400" b="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27.0</a:t>
                      </a:r>
                      <a:endParaRPr lang="en-US" sz="2400" b="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a:effectLst/>
                        </a:rPr>
                        <a:t>Average temperature (°C)</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a:effectLst/>
                        </a:rPr>
                        <a:t>14.5</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Clear </a:t>
                      </a:r>
                      <a:r>
                        <a:rPr lang="en-US" sz="2400" dirty="0">
                          <a:effectLst/>
                        </a:rPr>
                        <a:t>water</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97.5%</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Odorless </a:t>
                      </a:r>
                      <a:r>
                        <a:rPr lang="en-US" sz="2400" dirty="0">
                          <a:effectLst/>
                        </a:rPr>
                        <a:t>water</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96.7%</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Colorless </a:t>
                      </a:r>
                      <a:r>
                        <a:rPr lang="en-US" sz="2400" dirty="0">
                          <a:effectLst/>
                        </a:rPr>
                        <a:t>water</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99.6%</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Mold/mildew</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1.4%</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Fluid </a:t>
                      </a:r>
                      <a:r>
                        <a:rPr lang="en-US" sz="2400" dirty="0">
                          <a:effectLst/>
                        </a:rPr>
                        <a:t>waste</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0.7%</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Solid </a:t>
                      </a:r>
                      <a:r>
                        <a:rPr lang="en-US" sz="2400" dirty="0">
                          <a:effectLst/>
                        </a:rPr>
                        <a:t>waste</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13.1%</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Rust</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9.9%</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Damage-free</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99.3%</a:t>
                      </a:r>
                      <a:endParaRPr lang="en-US" sz="2400" dirty="0">
                        <a:effectLst/>
                        <a:latin typeface="Calibri"/>
                        <a:ea typeface="宋体"/>
                        <a:cs typeface="Times New Roman"/>
                      </a:endParaRPr>
                    </a:p>
                  </a:txBody>
                  <a:tcPr marL="68580" marR="68580" marT="0" marB="0"/>
                </a:tc>
              </a:tr>
              <a:tr h="374073">
                <a:tc>
                  <a:txBody>
                    <a:bodyPr/>
                    <a:lstStyle/>
                    <a:p>
                      <a:pPr marL="0" marR="0" algn="l">
                        <a:lnSpc>
                          <a:spcPct val="115000"/>
                        </a:lnSpc>
                        <a:spcBef>
                          <a:spcPts val="0"/>
                        </a:spcBef>
                        <a:spcAft>
                          <a:spcPts val="1000"/>
                        </a:spcAft>
                      </a:pPr>
                      <a:r>
                        <a:rPr lang="en-US" sz="2400" dirty="0" smtClean="0">
                          <a:effectLst/>
                        </a:rPr>
                        <a:t>Mineral </a:t>
                      </a:r>
                      <a:r>
                        <a:rPr lang="en-US" sz="2400" dirty="0">
                          <a:effectLst/>
                        </a:rPr>
                        <a:t>deposits</a:t>
                      </a:r>
                      <a:endParaRPr lang="en-US" sz="2400" dirty="0">
                        <a:effectLst/>
                        <a:latin typeface="Calibri"/>
                        <a:ea typeface="宋体"/>
                        <a:cs typeface="Times New Roman"/>
                      </a:endParaRPr>
                    </a:p>
                  </a:txBody>
                  <a:tcPr marL="68580" marR="68580" marT="0" marB="0"/>
                </a:tc>
                <a:tc>
                  <a:txBody>
                    <a:bodyPr/>
                    <a:lstStyle/>
                    <a:p>
                      <a:pPr marL="0" marR="0" algn="l">
                        <a:lnSpc>
                          <a:spcPct val="115000"/>
                        </a:lnSpc>
                        <a:spcBef>
                          <a:spcPts val="0"/>
                        </a:spcBef>
                        <a:spcAft>
                          <a:spcPts val="1000"/>
                        </a:spcAft>
                      </a:pPr>
                      <a:r>
                        <a:rPr lang="en-US" sz="2400" dirty="0" smtClean="0">
                          <a:effectLst/>
                        </a:rPr>
                        <a:t>21.5%</a:t>
                      </a:r>
                      <a:endParaRPr lang="en-US" sz="2400" dirty="0">
                        <a:effectLst/>
                        <a:latin typeface="Calibri"/>
                        <a:ea typeface="宋体"/>
                        <a:cs typeface="Times New Roman"/>
                      </a:endParaRPr>
                    </a:p>
                  </a:txBody>
                  <a:tcPr marL="68580" marR="68580" marT="0" marB="0"/>
                </a:tc>
              </a:tr>
            </a:tbl>
          </a:graphicData>
        </a:graphic>
      </p:graphicFrame>
    </p:spTree>
    <p:extLst>
      <p:ext uri="{BB962C8B-B14F-4D97-AF65-F5344CB8AC3E}">
        <p14:creationId xmlns:p14="http://schemas.microsoft.com/office/powerpoint/2010/main" val="3299912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3600" dirty="0" smtClean="0"/>
              <a:t>Distribution of Problem Fountains</a:t>
            </a:r>
            <a:endParaRPr lang="en-US" sz="3600" dirty="0"/>
          </a:p>
        </p:txBody>
      </p:sp>
      <p:sp>
        <p:nvSpPr>
          <p:cNvPr id="7" name="TextBox 6"/>
          <p:cNvSpPr txBox="1"/>
          <p:nvPr/>
        </p:nvSpPr>
        <p:spPr>
          <a:xfrm>
            <a:off x="457200" y="1381780"/>
            <a:ext cx="2801473"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Temperature &gt;15°</a:t>
            </a:r>
            <a:endParaRPr lang="en-US" sz="2800" dirty="0">
              <a:latin typeface="Times New Roman" pitchFamily="18" charset="0"/>
              <a:cs typeface="Times New Roman" pitchFamily="18" charset="0"/>
            </a:endParaRPr>
          </a:p>
        </p:txBody>
      </p:sp>
      <p:sp>
        <p:nvSpPr>
          <p:cNvPr id="8" name="TextBox 7"/>
          <p:cNvSpPr txBox="1"/>
          <p:nvPr/>
        </p:nvSpPr>
        <p:spPr>
          <a:xfrm>
            <a:off x="5391563" y="1381780"/>
            <a:ext cx="3752437"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&gt;40sec to fill 24oz bottle</a:t>
            </a:r>
            <a:endParaRPr lang="en-US" sz="2800" dirty="0">
              <a:latin typeface="Times New Roman" pitchFamily="18" charset="0"/>
              <a:cs typeface="Times New Roman" pitchFamily="18" charset="0"/>
            </a:endParaRPr>
          </a:p>
        </p:txBody>
      </p:sp>
      <p:sp>
        <p:nvSpPr>
          <p:cNvPr id="9" name="TextBox 8"/>
          <p:cNvSpPr txBox="1"/>
          <p:nvPr/>
        </p:nvSpPr>
        <p:spPr>
          <a:xfrm>
            <a:off x="1752600" y="6334780"/>
            <a:ext cx="5597045"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Dirty (not including mineral deposits)</a:t>
            </a:r>
            <a:endParaRPr lang="en-US" sz="2800" dirty="0">
              <a:latin typeface="Times New Roman" pitchFamily="18" charset="0"/>
              <a:cs typeface="Times New Roman" pitchFamily="18" charset="0"/>
            </a:endParaRPr>
          </a:p>
        </p:txBody>
      </p:sp>
      <p:grpSp>
        <p:nvGrpSpPr>
          <p:cNvPr id="18" name="Group 17"/>
          <p:cNvGrpSpPr/>
          <p:nvPr/>
        </p:nvGrpSpPr>
        <p:grpSpPr>
          <a:xfrm>
            <a:off x="2133600" y="1917700"/>
            <a:ext cx="4876800" cy="4318000"/>
            <a:chOff x="2438400" y="1917700"/>
            <a:chExt cx="4876800" cy="4318000"/>
          </a:xfrm>
        </p:grpSpPr>
        <p:sp>
          <p:nvSpPr>
            <p:cNvPr id="4" name="Oval 3"/>
            <p:cNvSpPr/>
            <p:nvPr/>
          </p:nvSpPr>
          <p:spPr>
            <a:xfrm>
              <a:off x="2438400" y="1917700"/>
              <a:ext cx="2971800" cy="28067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a:t>
              </a:r>
              <a:endParaRPr lang="en-US" dirty="0">
                <a:solidFill>
                  <a:schemeClr val="tx1"/>
                </a:solidFill>
              </a:endParaRPr>
            </a:p>
          </p:txBody>
        </p:sp>
        <p:sp>
          <p:nvSpPr>
            <p:cNvPr id="5" name="Oval 4"/>
            <p:cNvSpPr/>
            <p:nvPr/>
          </p:nvSpPr>
          <p:spPr>
            <a:xfrm>
              <a:off x="4343400" y="1917700"/>
              <a:ext cx="2971800" cy="2806700"/>
            </a:xfrm>
            <a:prstGeom prst="ellipse">
              <a:avLst/>
            </a:prstGeom>
            <a:solidFill>
              <a:schemeClr val="bg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429000" y="3429000"/>
              <a:ext cx="2971800" cy="2806700"/>
            </a:xfrm>
            <a:prstGeom prst="ellipse">
              <a:avLst/>
            </a:prstGeom>
            <a:solidFill>
              <a:schemeClr val="bg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95600" y="2590800"/>
              <a:ext cx="843501"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24%</a:t>
              </a:r>
              <a:endParaRPr lang="en-US" sz="2800" dirty="0">
                <a:latin typeface="Times New Roman" pitchFamily="18" charset="0"/>
                <a:cs typeface="Times New Roman" pitchFamily="18" charset="0"/>
              </a:endParaRPr>
            </a:p>
          </p:txBody>
        </p:sp>
        <p:sp>
          <p:nvSpPr>
            <p:cNvPr id="12" name="TextBox 11"/>
            <p:cNvSpPr txBox="1"/>
            <p:nvPr/>
          </p:nvSpPr>
          <p:spPr>
            <a:xfrm>
              <a:off x="6172200" y="2590800"/>
              <a:ext cx="663964"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3%</a:t>
              </a:r>
              <a:endParaRPr lang="en-US" sz="2800" dirty="0">
                <a:latin typeface="Times New Roman" pitchFamily="18" charset="0"/>
                <a:cs typeface="Times New Roman" pitchFamily="18" charset="0"/>
              </a:endParaRPr>
            </a:p>
          </p:txBody>
        </p:sp>
        <p:sp>
          <p:nvSpPr>
            <p:cNvPr id="13" name="TextBox 12"/>
            <p:cNvSpPr txBox="1"/>
            <p:nvPr/>
          </p:nvSpPr>
          <p:spPr>
            <a:xfrm>
              <a:off x="4596190" y="5191780"/>
              <a:ext cx="843501"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13%</a:t>
              </a:r>
              <a:endParaRPr lang="en-US" sz="2800" dirty="0">
                <a:latin typeface="Times New Roman" pitchFamily="18" charset="0"/>
                <a:cs typeface="Times New Roman" pitchFamily="18" charset="0"/>
              </a:endParaRPr>
            </a:p>
          </p:txBody>
        </p:sp>
        <p:sp>
          <p:nvSpPr>
            <p:cNvPr id="14" name="TextBox 13"/>
            <p:cNvSpPr txBox="1"/>
            <p:nvPr/>
          </p:nvSpPr>
          <p:spPr>
            <a:xfrm>
              <a:off x="4596190" y="2819400"/>
              <a:ext cx="663964"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2%</a:t>
              </a:r>
              <a:endParaRPr lang="en-US" sz="2800" dirty="0">
                <a:latin typeface="Times New Roman" pitchFamily="18" charset="0"/>
                <a:cs typeface="Times New Roman" pitchFamily="18" charset="0"/>
              </a:endParaRPr>
            </a:p>
          </p:txBody>
        </p:sp>
        <p:sp>
          <p:nvSpPr>
            <p:cNvPr id="15" name="TextBox 14"/>
            <p:cNvSpPr txBox="1"/>
            <p:nvPr/>
          </p:nvSpPr>
          <p:spPr>
            <a:xfrm>
              <a:off x="3810000" y="3972580"/>
              <a:ext cx="663964"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7%</a:t>
              </a:r>
              <a:endParaRPr lang="en-US" sz="2800" dirty="0">
                <a:latin typeface="Times New Roman" pitchFamily="18" charset="0"/>
                <a:cs typeface="Times New Roman" pitchFamily="18" charset="0"/>
              </a:endParaRPr>
            </a:p>
          </p:txBody>
        </p:sp>
        <p:sp>
          <p:nvSpPr>
            <p:cNvPr id="16" name="TextBox 15"/>
            <p:cNvSpPr txBox="1"/>
            <p:nvPr/>
          </p:nvSpPr>
          <p:spPr>
            <a:xfrm>
              <a:off x="5422747" y="3972580"/>
              <a:ext cx="663964"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0%</a:t>
              </a:r>
              <a:endParaRPr lang="en-US" sz="2800" dirty="0">
                <a:latin typeface="Times New Roman" pitchFamily="18" charset="0"/>
                <a:cs typeface="Times New Roman" pitchFamily="18" charset="0"/>
              </a:endParaRPr>
            </a:p>
          </p:txBody>
        </p:sp>
        <p:sp>
          <p:nvSpPr>
            <p:cNvPr id="17" name="TextBox 16"/>
            <p:cNvSpPr txBox="1"/>
            <p:nvPr/>
          </p:nvSpPr>
          <p:spPr>
            <a:xfrm>
              <a:off x="4596190" y="3505200"/>
              <a:ext cx="663964"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1%</a:t>
              </a:r>
              <a:endParaRPr lang="en-US" sz="2800" dirty="0">
                <a:latin typeface="Times New Roman" pitchFamily="18" charset="0"/>
                <a:cs typeface="Times New Roman" pitchFamily="18" charset="0"/>
              </a:endParaRPr>
            </a:p>
          </p:txBody>
        </p:sp>
      </p:grpSp>
      <p:sp>
        <p:nvSpPr>
          <p:cNvPr id="10" name="TextBox 9"/>
          <p:cNvSpPr txBox="1"/>
          <p:nvPr/>
        </p:nvSpPr>
        <p:spPr>
          <a:xfrm>
            <a:off x="-38099" y="3816459"/>
            <a:ext cx="2977499" cy="2246769"/>
          </a:xfrm>
          <a:prstGeom prst="rect">
            <a:avLst/>
          </a:prstGeom>
          <a:noFill/>
        </p:spPr>
        <p:txBody>
          <a:bodyPr wrap="square" rtlCol="0">
            <a:spAutoFit/>
          </a:bodyPr>
          <a:lstStyle/>
          <a:p>
            <a:pPr marL="457200" indent="-457200">
              <a:buFont typeface="Arial" pitchFamily="34" charset="0"/>
              <a:buChar char="•"/>
            </a:pPr>
            <a:r>
              <a:rPr lang="en-US" sz="2800" dirty="0" smtClean="0">
                <a:latin typeface="Times New Roman" pitchFamily="18" charset="0"/>
                <a:cs typeface="Times New Roman" pitchFamily="18" charset="0"/>
              </a:rPr>
              <a:t>58% had no problems</a:t>
            </a:r>
          </a:p>
          <a:p>
            <a:endParaRPr lang="en-US" sz="2800" dirty="0" smtClean="0">
              <a:latin typeface="Times New Roman" pitchFamily="18" charset="0"/>
              <a:cs typeface="Times New Roman" pitchFamily="18" charset="0"/>
            </a:endParaRPr>
          </a:p>
          <a:p>
            <a:pPr marL="457200" indent="-457200">
              <a:buFont typeface="Arial" pitchFamily="34" charset="0"/>
              <a:buChar char="•"/>
            </a:pPr>
            <a:r>
              <a:rPr lang="en-US" sz="2800" dirty="0" smtClean="0">
                <a:latin typeface="Times New Roman" pitchFamily="18" charset="0"/>
                <a:cs typeface="Times New Roman" pitchFamily="18" charset="0"/>
              </a:rPr>
              <a:t>42% had problems</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58777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 to F</a:t>
            </a:r>
            <a:r>
              <a:rPr lang="en-US" dirty="0" smtClean="0"/>
              <a:t>ill</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824944814"/>
              </p:ext>
            </p:extLst>
          </p:nvPr>
        </p:nvGraphicFramePr>
        <p:xfrm>
          <a:off x="457200" y="1600200"/>
          <a:ext cx="4572000" cy="4800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6"/>
          <p:cNvGraphicFramePr>
            <a:graphicFrameLocks/>
          </p:cNvGraphicFramePr>
          <p:nvPr>
            <p:extLst>
              <p:ext uri="{D42A27DB-BD31-4B8C-83A1-F6EECF244321}">
                <p14:modId xmlns:p14="http://schemas.microsoft.com/office/powerpoint/2010/main" val="1872670473"/>
              </p:ext>
            </p:extLst>
          </p:nvPr>
        </p:nvGraphicFramePr>
        <p:xfrm>
          <a:off x="-533400" y="1905000"/>
          <a:ext cx="6583680" cy="5181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ontent Placeholder 8"/>
          <p:cNvGraphicFramePr>
            <a:graphicFrameLocks/>
          </p:cNvGraphicFramePr>
          <p:nvPr>
            <p:extLst>
              <p:ext uri="{D42A27DB-BD31-4B8C-83A1-F6EECF244321}">
                <p14:modId xmlns:p14="http://schemas.microsoft.com/office/powerpoint/2010/main" val="841813678"/>
              </p:ext>
            </p:extLst>
          </p:nvPr>
        </p:nvGraphicFramePr>
        <p:xfrm>
          <a:off x="4953000" y="2936240"/>
          <a:ext cx="3810000" cy="1483360"/>
        </p:xfrm>
        <a:graphic>
          <a:graphicData uri="http://schemas.openxmlformats.org/drawingml/2006/table">
            <a:tbl>
              <a:tblPr firstRow="1" bandRow="1">
                <a:tableStyleId>{775DCB02-9BB8-47FD-8907-85C794F793BA}</a:tableStyleId>
              </a:tblPr>
              <a:tblGrid>
                <a:gridCol w="2514600"/>
                <a:gridCol w="1295400"/>
              </a:tblGrid>
              <a:tr h="370840">
                <a:tc>
                  <a:txBody>
                    <a:bodyPr/>
                    <a:lstStyle/>
                    <a:p>
                      <a:r>
                        <a:rPr lang="en-US" dirty="0" smtClean="0"/>
                        <a:t>Speed</a:t>
                      </a:r>
                      <a:endParaRPr lang="en-US" dirty="0"/>
                    </a:p>
                  </a:txBody>
                  <a:tcPr/>
                </a:tc>
                <a:tc>
                  <a:txBody>
                    <a:bodyPr/>
                    <a:lstStyle/>
                    <a:p>
                      <a:r>
                        <a:rPr lang="en-US" dirty="0" smtClean="0"/>
                        <a:t># Fountains</a:t>
                      </a:r>
                      <a:endParaRPr lang="en-US" dirty="0"/>
                    </a:p>
                  </a:txBody>
                  <a:tcPr/>
                </a:tc>
              </a:tr>
              <a:tr h="370840">
                <a:tc>
                  <a:txBody>
                    <a:bodyPr/>
                    <a:lstStyle/>
                    <a:p>
                      <a:r>
                        <a:rPr lang="en-US" dirty="0" smtClean="0"/>
                        <a:t>Fast (desirable)</a:t>
                      </a:r>
                      <a:endParaRPr lang="en-US" dirty="0"/>
                    </a:p>
                  </a:txBody>
                  <a:tcPr/>
                </a:tc>
                <a:tc>
                  <a:txBody>
                    <a:bodyPr/>
                    <a:lstStyle/>
                    <a:p>
                      <a:r>
                        <a:rPr lang="en-US" dirty="0" smtClean="0"/>
                        <a:t>254</a:t>
                      </a:r>
                      <a:endParaRPr lang="en-US" dirty="0"/>
                    </a:p>
                  </a:txBody>
                  <a:tcPr/>
                </a:tc>
              </a:tr>
              <a:tr h="370840">
                <a:tc>
                  <a:txBody>
                    <a:bodyPr/>
                    <a:lstStyle/>
                    <a:p>
                      <a:r>
                        <a:rPr lang="en-US" dirty="0" smtClean="0"/>
                        <a:t>Medium (less desirable)</a:t>
                      </a:r>
                      <a:endParaRPr lang="en-US" dirty="0"/>
                    </a:p>
                  </a:txBody>
                  <a:tcPr/>
                </a:tc>
                <a:tc>
                  <a:txBody>
                    <a:bodyPr/>
                    <a:lstStyle/>
                    <a:p>
                      <a:r>
                        <a:rPr lang="en-US" dirty="0" smtClean="0"/>
                        <a:t>18</a:t>
                      </a:r>
                      <a:endParaRPr lang="en-US" dirty="0"/>
                    </a:p>
                  </a:txBody>
                  <a:tcPr/>
                </a:tc>
              </a:tr>
              <a:tr h="370840">
                <a:tc>
                  <a:txBody>
                    <a:bodyPr/>
                    <a:lstStyle/>
                    <a:p>
                      <a:r>
                        <a:rPr lang="en-US" dirty="0" smtClean="0"/>
                        <a:t>Slow (undesirable)</a:t>
                      </a:r>
                      <a:endParaRPr lang="en-US" dirty="0"/>
                    </a:p>
                  </a:txBody>
                  <a:tcPr/>
                </a:tc>
                <a:tc>
                  <a:txBody>
                    <a:bodyPr/>
                    <a:lstStyle/>
                    <a:p>
                      <a:r>
                        <a:rPr lang="en-US" dirty="0" smtClean="0"/>
                        <a:t>2</a:t>
                      </a:r>
                      <a:endParaRPr lang="en-US" dirty="0"/>
                    </a:p>
                  </a:txBody>
                  <a:tcPr/>
                </a:tc>
              </a:tr>
            </a:tbl>
          </a:graphicData>
        </a:graphic>
      </p:graphicFrame>
    </p:spTree>
    <p:extLst>
      <p:ext uri="{BB962C8B-B14F-4D97-AF65-F5344CB8AC3E}">
        <p14:creationId xmlns:p14="http://schemas.microsoft.com/office/powerpoint/2010/main" val="215495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Water Temperature</a:t>
            </a: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655705797"/>
              </p:ext>
            </p:extLst>
          </p:nvPr>
        </p:nvGraphicFramePr>
        <p:xfrm>
          <a:off x="457200" y="1600200"/>
          <a:ext cx="4572000" cy="4800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6"/>
          <p:cNvGraphicFramePr>
            <a:graphicFrameLocks/>
          </p:cNvGraphicFramePr>
          <p:nvPr>
            <p:extLst>
              <p:ext uri="{D42A27DB-BD31-4B8C-83A1-F6EECF244321}">
                <p14:modId xmlns:p14="http://schemas.microsoft.com/office/powerpoint/2010/main" val="3383287642"/>
              </p:ext>
            </p:extLst>
          </p:nvPr>
        </p:nvGraphicFramePr>
        <p:xfrm>
          <a:off x="-228600" y="1689847"/>
          <a:ext cx="6583680" cy="5181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ontent Placeholder 8"/>
          <p:cNvGraphicFramePr>
            <a:graphicFrameLocks/>
          </p:cNvGraphicFramePr>
          <p:nvPr>
            <p:extLst>
              <p:ext uri="{D42A27DB-BD31-4B8C-83A1-F6EECF244321}">
                <p14:modId xmlns:p14="http://schemas.microsoft.com/office/powerpoint/2010/main" val="2336013131"/>
              </p:ext>
            </p:extLst>
          </p:nvPr>
        </p:nvGraphicFramePr>
        <p:xfrm>
          <a:off x="4953000" y="2860040"/>
          <a:ext cx="3810000" cy="1483360"/>
        </p:xfrm>
        <a:graphic>
          <a:graphicData uri="http://schemas.openxmlformats.org/drawingml/2006/table">
            <a:tbl>
              <a:tblPr firstRow="1" bandRow="1">
                <a:tableStyleId>{775DCB02-9BB8-47FD-8907-85C794F793BA}</a:tableStyleId>
              </a:tblPr>
              <a:tblGrid>
                <a:gridCol w="2514600"/>
                <a:gridCol w="1295400"/>
              </a:tblGrid>
              <a:tr h="370840">
                <a:tc>
                  <a:txBody>
                    <a:bodyPr/>
                    <a:lstStyle/>
                    <a:p>
                      <a:r>
                        <a:rPr lang="en-US" dirty="0" smtClean="0"/>
                        <a:t>Temperature</a:t>
                      </a:r>
                      <a:endParaRPr lang="en-US" dirty="0"/>
                    </a:p>
                  </a:txBody>
                  <a:tcPr/>
                </a:tc>
                <a:tc>
                  <a:txBody>
                    <a:bodyPr/>
                    <a:lstStyle/>
                    <a:p>
                      <a:r>
                        <a:rPr lang="en-US" dirty="0" smtClean="0"/>
                        <a:t># Fountains</a:t>
                      </a:r>
                      <a:endParaRPr lang="en-US" dirty="0"/>
                    </a:p>
                  </a:txBody>
                  <a:tcPr/>
                </a:tc>
              </a:tr>
              <a:tr h="370840">
                <a:tc>
                  <a:txBody>
                    <a:bodyPr/>
                    <a:lstStyle/>
                    <a:p>
                      <a:r>
                        <a:rPr lang="en-US" dirty="0" smtClean="0"/>
                        <a:t>Cold (desirable)</a:t>
                      </a:r>
                      <a:endParaRPr lang="en-US" dirty="0"/>
                    </a:p>
                  </a:txBody>
                  <a:tcPr/>
                </a:tc>
                <a:tc>
                  <a:txBody>
                    <a:bodyPr/>
                    <a:lstStyle/>
                    <a:p>
                      <a:r>
                        <a:rPr lang="en-US" dirty="0" smtClean="0"/>
                        <a:t>185</a:t>
                      </a:r>
                      <a:endParaRPr lang="en-US" dirty="0"/>
                    </a:p>
                  </a:txBody>
                  <a:tcPr/>
                </a:tc>
              </a:tr>
              <a:tr h="370840">
                <a:tc>
                  <a:txBody>
                    <a:bodyPr/>
                    <a:lstStyle/>
                    <a:p>
                      <a:r>
                        <a:rPr lang="en-US" dirty="0" smtClean="0"/>
                        <a:t>Medium (less desirable)</a:t>
                      </a:r>
                      <a:endParaRPr lang="en-US" dirty="0"/>
                    </a:p>
                  </a:txBody>
                  <a:tcPr/>
                </a:tc>
                <a:tc>
                  <a:txBody>
                    <a:bodyPr/>
                    <a:lstStyle/>
                    <a:p>
                      <a:r>
                        <a:rPr lang="en-US" dirty="0" smtClean="0"/>
                        <a:t>58</a:t>
                      </a:r>
                      <a:endParaRPr lang="en-US" dirty="0"/>
                    </a:p>
                  </a:txBody>
                  <a:tcPr/>
                </a:tc>
              </a:tr>
              <a:tr h="370840">
                <a:tc>
                  <a:txBody>
                    <a:bodyPr/>
                    <a:lstStyle/>
                    <a:p>
                      <a:r>
                        <a:rPr lang="en-US" dirty="0" smtClean="0"/>
                        <a:t>Warm (undesirable)</a:t>
                      </a:r>
                      <a:endParaRPr lang="en-US" dirty="0"/>
                    </a:p>
                  </a:txBody>
                  <a:tcPr/>
                </a:tc>
                <a:tc>
                  <a:txBody>
                    <a:bodyPr/>
                    <a:lstStyle/>
                    <a:p>
                      <a:r>
                        <a:rPr lang="en-US" dirty="0" smtClean="0"/>
                        <a:t>31</a:t>
                      </a:r>
                      <a:endParaRPr lang="en-US" dirty="0"/>
                    </a:p>
                  </a:txBody>
                  <a:tcPr/>
                </a:tc>
              </a:tr>
            </a:tbl>
          </a:graphicData>
        </a:graphic>
      </p:graphicFrame>
      <p:graphicFrame>
        <p:nvGraphicFramePr>
          <p:cNvPr id="10" name="Content Placeholder 6"/>
          <p:cNvGraphicFramePr>
            <a:graphicFrameLocks noGrp="1"/>
          </p:cNvGraphicFramePr>
          <p:nvPr>
            <p:ph sz="half" idx="1"/>
            <p:extLst>
              <p:ext uri="{D42A27DB-BD31-4B8C-83A1-F6EECF244321}">
                <p14:modId xmlns:p14="http://schemas.microsoft.com/office/powerpoint/2010/main" val="2986189137"/>
              </p:ext>
            </p:extLst>
          </p:nvPr>
        </p:nvGraphicFramePr>
        <p:xfrm>
          <a:off x="0" y="1752600"/>
          <a:ext cx="4572000" cy="4800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31421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Breakdown of Dirty </a:t>
            </a:r>
            <a:r>
              <a:rPr lang="en-US" dirty="0"/>
              <a:t>F</a:t>
            </a:r>
            <a:r>
              <a:rPr lang="en-US" dirty="0" smtClean="0"/>
              <a:t>ountains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756428746"/>
              </p:ext>
            </p:extLst>
          </p:nvPr>
        </p:nvGraphicFramePr>
        <p:xfrm>
          <a:off x="457200" y="18288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09203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Review</a:t>
            </a:r>
            <a:endParaRPr lang="en-US" dirty="0"/>
          </a:p>
        </p:txBody>
      </p:sp>
      <p:sp>
        <p:nvSpPr>
          <p:cNvPr id="3" name="Content Placeholder 2"/>
          <p:cNvSpPr>
            <a:spLocks noGrp="1"/>
          </p:cNvSpPr>
          <p:nvPr>
            <p:ph idx="1"/>
          </p:nvPr>
        </p:nvSpPr>
        <p:spPr>
          <a:xfrm>
            <a:off x="1600200" y="2819400"/>
            <a:ext cx="6248400" cy="3200400"/>
          </a:xfrm>
        </p:spPr>
        <p:txBody>
          <a:bodyPr>
            <a:normAutofit/>
          </a:bodyPr>
          <a:lstStyle/>
          <a:p>
            <a:pPr>
              <a:lnSpc>
                <a:spcPct val="140000"/>
              </a:lnSpc>
            </a:pPr>
            <a:r>
              <a:rPr lang="en-US" b="1" dirty="0" smtClean="0"/>
              <a:t>Existing policies</a:t>
            </a:r>
          </a:p>
          <a:p>
            <a:pPr>
              <a:lnSpc>
                <a:spcPct val="140000"/>
              </a:lnSpc>
            </a:pPr>
            <a:r>
              <a:rPr lang="en-US" b="1" dirty="0" smtClean="0"/>
              <a:t>Policy opportunities</a:t>
            </a:r>
            <a:endParaRPr lang="en-US" b="1" dirty="0"/>
          </a:p>
          <a:p>
            <a:pPr>
              <a:lnSpc>
                <a:spcPct val="140000"/>
              </a:lnSpc>
            </a:pPr>
            <a:endParaRPr lang="en-US" b="1" dirty="0"/>
          </a:p>
        </p:txBody>
      </p:sp>
    </p:spTree>
    <p:extLst>
      <p:ext uri="{BB962C8B-B14F-4D97-AF65-F5344CB8AC3E}">
        <p14:creationId xmlns:p14="http://schemas.microsoft.com/office/powerpoint/2010/main" val="4192126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smtClean="0"/>
              <a:t>Existing Drinking Water Policies</a:t>
            </a:r>
            <a:br>
              <a:rPr lang="en-US" dirty="0" smtClean="0"/>
            </a:br>
            <a:r>
              <a:rPr lang="en-US" dirty="0" smtClean="0"/>
              <a:t>Relevant to UW</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740087033"/>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74048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 State Drinking Fountain Policy</a:t>
            </a:r>
            <a:endParaRPr lang="en-US" dirty="0"/>
          </a:p>
        </p:txBody>
      </p:sp>
      <p:sp>
        <p:nvSpPr>
          <p:cNvPr id="3" name="Content Placeholder 2"/>
          <p:cNvSpPr>
            <a:spLocks noGrp="1"/>
          </p:cNvSpPr>
          <p:nvPr>
            <p:ph idx="1"/>
          </p:nvPr>
        </p:nvSpPr>
        <p:spPr>
          <a:xfrm>
            <a:off x="228600" y="2057400"/>
            <a:ext cx="8763000" cy="3657600"/>
          </a:xfrm>
        </p:spPr>
        <p:txBody>
          <a:bodyPr>
            <a:normAutofit/>
          </a:bodyPr>
          <a:lstStyle/>
          <a:p>
            <a:pPr lvl="1"/>
            <a:r>
              <a:rPr lang="en-US" sz="3000" b="1" dirty="0" smtClean="0">
                <a:solidFill>
                  <a:sysClr val="windowText" lastClr="000000"/>
                </a:solidFill>
              </a:rPr>
              <a:t>&gt; 30 Occupants: </a:t>
            </a:r>
          </a:p>
          <a:p>
            <a:pPr lvl="2"/>
            <a:r>
              <a:rPr lang="en-US" sz="3000" i="1" dirty="0" smtClean="0">
                <a:solidFill>
                  <a:sysClr val="windowText" lastClr="000000"/>
                </a:solidFill>
              </a:rPr>
              <a:t>first 150 occupants: 1 drinking fountain</a:t>
            </a:r>
          </a:p>
          <a:p>
            <a:pPr lvl="2"/>
            <a:r>
              <a:rPr lang="en-US" sz="3000" i="1" dirty="0" smtClean="0">
                <a:solidFill>
                  <a:sysClr val="windowText" lastClr="000000"/>
                </a:solidFill>
              </a:rPr>
              <a:t>1 fountain for each additional 500 occupants</a:t>
            </a:r>
          </a:p>
          <a:p>
            <a:pPr lvl="2"/>
            <a:endParaRPr lang="en-US" sz="3000" dirty="0" smtClean="0">
              <a:solidFill>
                <a:sysClr val="windowText" lastClr="000000"/>
              </a:solidFill>
            </a:endParaRPr>
          </a:p>
          <a:p>
            <a:pPr lvl="1"/>
            <a:r>
              <a:rPr lang="en-US" sz="3000" b="1" dirty="0" smtClean="0">
                <a:solidFill>
                  <a:sysClr val="windowText" lastClr="000000"/>
                </a:solidFill>
              </a:rPr>
              <a:t>Sporting facilities: </a:t>
            </a:r>
          </a:p>
          <a:p>
            <a:pPr lvl="2"/>
            <a:r>
              <a:rPr lang="en-US" sz="3000" i="1" dirty="0" smtClean="0">
                <a:solidFill>
                  <a:sysClr val="windowText" lastClr="000000"/>
                </a:solidFill>
              </a:rPr>
              <a:t>1 drinking fountain for each 1000 occupants.</a:t>
            </a:r>
            <a:endParaRPr lang="en-US" sz="3000" i="1" dirty="0" smtClean="0">
              <a:solidFill>
                <a:sysClr val="windowText" lastClr="000000"/>
              </a:solidFill>
              <a:latin typeface="Calibri"/>
              <a:ea typeface="Calibri"/>
              <a:cs typeface="Times New Roman"/>
            </a:endParaRPr>
          </a:p>
          <a:p>
            <a:pPr marL="457200" lvl="1" indent="0">
              <a:buNone/>
            </a:pPr>
            <a:endParaRPr lang="en-US" sz="3000" dirty="0" smtClean="0">
              <a:solidFill>
                <a:sysClr val="windowText" lastClr="000000"/>
              </a:solidFill>
              <a:latin typeface="Calibri"/>
              <a:ea typeface="Calibri"/>
              <a:cs typeface="Times New Roman"/>
            </a:endParaRPr>
          </a:p>
        </p:txBody>
      </p:sp>
    </p:spTree>
    <p:extLst>
      <p:ext uri="{BB962C8B-B14F-4D97-AF65-F5344CB8AC3E}">
        <p14:creationId xmlns:p14="http://schemas.microsoft.com/office/powerpoint/2010/main" val="3706738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Campus Building Services Policy</a:t>
            </a:r>
            <a:endParaRPr lang="en-US" dirty="0"/>
          </a:p>
        </p:txBody>
      </p:sp>
      <p:sp>
        <p:nvSpPr>
          <p:cNvPr id="3" name="Content Placeholder 2"/>
          <p:cNvSpPr>
            <a:spLocks noGrp="1"/>
          </p:cNvSpPr>
          <p:nvPr>
            <p:ph idx="1"/>
          </p:nvPr>
        </p:nvSpPr>
        <p:spPr>
          <a:xfrm>
            <a:off x="1600200" y="1905000"/>
            <a:ext cx="6477000" cy="4038601"/>
          </a:xfrm>
        </p:spPr>
        <p:txBody>
          <a:bodyPr>
            <a:normAutofit/>
          </a:bodyPr>
          <a:lstStyle/>
          <a:p>
            <a:pPr marL="0" indent="0">
              <a:spcBef>
                <a:spcPts val="0"/>
              </a:spcBef>
              <a:buNone/>
              <a:defRPr/>
            </a:pPr>
            <a:endParaRPr lang="en-US" sz="2800" b="1" dirty="0">
              <a:solidFill>
                <a:sysClr val="windowText" lastClr="000000"/>
              </a:solidFill>
            </a:endParaRPr>
          </a:p>
          <a:p>
            <a:pPr>
              <a:spcBef>
                <a:spcPts val="0"/>
              </a:spcBef>
              <a:defRPr/>
            </a:pPr>
            <a:r>
              <a:rPr lang="en-US" sz="2800" b="1" dirty="0" smtClean="0">
                <a:solidFill>
                  <a:sysClr val="windowText" lastClr="000000"/>
                </a:solidFill>
              </a:rPr>
              <a:t>Clean and sanitary fountains</a:t>
            </a:r>
            <a:endParaRPr lang="en-US" sz="2800" b="1" dirty="0">
              <a:solidFill>
                <a:sysClr val="windowText" lastClr="000000"/>
              </a:solidFill>
            </a:endParaRPr>
          </a:p>
          <a:p>
            <a:pPr>
              <a:spcBef>
                <a:spcPts val="0"/>
              </a:spcBef>
              <a:defRPr/>
            </a:pPr>
            <a:endParaRPr lang="en-US" sz="2800" b="1" dirty="0">
              <a:solidFill>
                <a:sysClr val="windowText" lastClr="000000"/>
              </a:solidFill>
              <a:ea typeface="Calibri"/>
              <a:cs typeface="Times New Roman"/>
            </a:endParaRPr>
          </a:p>
          <a:p>
            <a:r>
              <a:rPr lang="en-US" sz="2800" b="1" dirty="0" smtClean="0"/>
              <a:t>Problems:</a:t>
            </a:r>
          </a:p>
          <a:p>
            <a:pPr lvl="1"/>
            <a:r>
              <a:rPr lang="en-US" i="1" dirty="0" smtClean="0"/>
              <a:t>Budget</a:t>
            </a:r>
          </a:p>
          <a:p>
            <a:pPr lvl="1"/>
            <a:r>
              <a:rPr lang="en-US" i="1" dirty="0" smtClean="0"/>
              <a:t>Campus size</a:t>
            </a:r>
          </a:p>
          <a:p>
            <a:pPr lvl="1"/>
            <a:r>
              <a:rPr lang="en-US" i="1" dirty="0" smtClean="0"/>
              <a:t>Number of custodians</a:t>
            </a:r>
            <a:endParaRPr lang="en-US" i="1" dirty="0"/>
          </a:p>
        </p:txBody>
      </p:sp>
    </p:spTree>
    <p:extLst>
      <p:ext uri="{BB962C8B-B14F-4D97-AF65-F5344CB8AC3E}">
        <p14:creationId xmlns:p14="http://schemas.microsoft.com/office/powerpoint/2010/main" val="30370992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914400" y="1600200"/>
            <a:ext cx="6400800" cy="4495800"/>
          </a:xfrm>
        </p:spPr>
        <p:txBody>
          <a:bodyPr>
            <a:normAutofit fontScale="62500" lnSpcReduction="20000"/>
          </a:bodyPr>
          <a:lstStyle/>
          <a:p>
            <a:pPr>
              <a:lnSpc>
                <a:spcPct val="150000"/>
              </a:lnSpc>
            </a:pPr>
            <a:r>
              <a:rPr lang="en-US" sz="4000" b="1" dirty="0"/>
              <a:t>Rising obesity prevalence</a:t>
            </a:r>
          </a:p>
          <a:p>
            <a:pPr lvl="1">
              <a:lnSpc>
                <a:spcPct val="160000"/>
              </a:lnSpc>
            </a:pPr>
            <a:r>
              <a:rPr lang="en-US" i="1" dirty="0" smtClean="0"/>
              <a:t>Public policy </a:t>
            </a:r>
            <a:r>
              <a:rPr lang="en-US" i="1" dirty="0" smtClean="0">
                <a:sym typeface="Wingdings"/>
              </a:rPr>
              <a:t>is a </a:t>
            </a:r>
            <a:r>
              <a:rPr lang="en-US" i="1" dirty="0" smtClean="0"/>
              <a:t>powerful tool</a:t>
            </a:r>
          </a:p>
          <a:p>
            <a:pPr marL="0" indent="0">
              <a:buNone/>
            </a:pPr>
            <a:endParaRPr lang="en-US" dirty="0"/>
          </a:p>
          <a:p>
            <a:pPr>
              <a:lnSpc>
                <a:spcPct val="150000"/>
              </a:lnSpc>
            </a:pPr>
            <a:r>
              <a:rPr lang="en-US" sz="4000" b="1" dirty="0"/>
              <a:t>Sugary </a:t>
            </a:r>
            <a:r>
              <a:rPr lang="en-US" sz="4000" b="1" dirty="0" smtClean="0"/>
              <a:t>drinks = more </a:t>
            </a:r>
            <a:r>
              <a:rPr lang="en-US" sz="4000" b="1" dirty="0"/>
              <a:t>calories</a:t>
            </a:r>
          </a:p>
          <a:p>
            <a:endParaRPr lang="en-US" b="1" dirty="0" smtClean="0"/>
          </a:p>
          <a:p>
            <a:pPr>
              <a:lnSpc>
                <a:spcPct val="150000"/>
              </a:lnSpc>
            </a:pPr>
            <a:r>
              <a:rPr lang="en-US" sz="4000" b="1" dirty="0"/>
              <a:t> Weight </a:t>
            </a:r>
            <a:r>
              <a:rPr lang="en-US" sz="4000" b="1" dirty="0" smtClean="0"/>
              <a:t>gain </a:t>
            </a:r>
            <a:r>
              <a:rPr lang="en-US" sz="4000" b="1" dirty="0">
                <a:sym typeface="Wingdings"/>
              </a:rPr>
              <a:t> problems</a:t>
            </a:r>
          </a:p>
          <a:p>
            <a:pPr lvl="1">
              <a:lnSpc>
                <a:spcPct val="150000"/>
              </a:lnSpc>
            </a:pPr>
            <a:r>
              <a:rPr lang="en-US" sz="2500" i="1" dirty="0">
                <a:sym typeface="Wingdings"/>
              </a:rPr>
              <a:t>Decreased productivity</a:t>
            </a:r>
          </a:p>
          <a:p>
            <a:pPr lvl="1">
              <a:lnSpc>
                <a:spcPct val="150000"/>
              </a:lnSpc>
            </a:pPr>
            <a:r>
              <a:rPr lang="en-US" sz="2500" i="1" dirty="0">
                <a:sym typeface="Wingdings"/>
              </a:rPr>
              <a:t>Decreased </a:t>
            </a:r>
            <a:r>
              <a:rPr lang="en-US" sz="2500" i="1" dirty="0" smtClean="0">
                <a:sym typeface="Wingdings"/>
              </a:rPr>
              <a:t>quality of life</a:t>
            </a:r>
            <a:endParaRPr lang="en-US" sz="2500" i="1" dirty="0">
              <a:sym typeface="Wingdings"/>
            </a:endParaRPr>
          </a:p>
          <a:p>
            <a:pPr lvl="1">
              <a:lnSpc>
                <a:spcPct val="150000"/>
              </a:lnSpc>
            </a:pPr>
            <a:r>
              <a:rPr lang="en-US" sz="2500" i="1" dirty="0">
                <a:sym typeface="Wingdings"/>
              </a:rPr>
              <a:t>Medical costs</a:t>
            </a:r>
            <a:r>
              <a:rPr lang="en-US" sz="2500" i="1" dirty="0"/>
              <a:t> </a:t>
            </a:r>
          </a:p>
          <a:p>
            <a:pPr lvl="1">
              <a:lnSpc>
                <a:spcPct val="150000"/>
              </a:lnSpc>
            </a:pPr>
            <a:r>
              <a:rPr lang="en-US" sz="2500" i="1" dirty="0"/>
              <a:t>Chronic disease risk</a:t>
            </a:r>
          </a:p>
          <a:p>
            <a:endParaRPr lang="en-US" dirty="0"/>
          </a:p>
        </p:txBody>
      </p:sp>
    </p:spTree>
    <p:extLst>
      <p:ext uri="{BB962C8B-B14F-4D97-AF65-F5344CB8AC3E}">
        <p14:creationId xmlns:p14="http://schemas.microsoft.com/office/powerpoint/2010/main" val="37494259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Water Promotion Policy Leaders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35847870"/>
              </p:ext>
            </p:extLst>
          </p:nvPr>
        </p:nvGraphicFramePr>
        <p:xfrm>
          <a:off x="457200" y="1417638"/>
          <a:ext cx="8229600" cy="4708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27789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Rationale for Policy Recommendations</a:t>
            </a:r>
            <a:endParaRPr lang="en-US" dirty="0"/>
          </a:p>
        </p:txBody>
      </p:sp>
      <p:pic>
        <p:nvPicPr>
          <p:cNvPr id="4" name="Content Placeholder 3"/>
          <p:cNvPicPr>
            <a:picLocks noGrp="1" noChangeAspect="1"/>
          </p:cNvPicPr>
          <p:nvPr>
            <p:ph idx="1"/>
          </p:nvPr>
        </p:nvPicPr>
        <p:blipFill>
          <a:blip r:embed="rId3"/>
          <a:srcRect t="-2722" b="-2722"/>
          <a:stretch>
            <a:fillRect/>
          </a:stretch>
        </p:blipFill>
        <p:spPr/>
      </p:pic>
    </p:spTree>
    <p:extLst>
      <p:ext uri="{BB962C8B-B14F-4D97-AF65-F5344CB8AC3E}">
        <p14:creationId xmlns:p14="http://schemas.microsoft.com/office/powerpoint/2010/main" val="42289156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Recommendations</a:t>
            </a:r>
            <a:endParaRPr lang="en-US" dirty="0"/>
          </a:p>
        </p:txBody>
      </p:sp>
      <p:sp>
        <p:nvSpPr>
          <p:cNvPr id="3" name="Content Placeholder 2"/>
          <p:cNvSpPr>
            <a:spLocks noGrp="1"/>
          </p:cNvSpPr>
          <p:nvPr>
            <p:ph idx="1"/>
          </p:nvPr>
        </p:nvSpPr>
        <p:spPr>
          <a:xfrm>
            <a:off x="228600" y="1752600"/>
            <a:ext cx="8763000" cy="4419600"/>
          </a:xfrm>
        </p:spPr>
        <p:txBody>
          <a:bodyPr>
            <a:normAutofit/>
          </a:bodyPr>
          <a:lstStyle/>
          <a:p>
            <a:pPr>
              <a:lnSpc>
                <a:spcPct val="150000"/>
              </a:lnSpc>
            </a:pPr>
            <a:r>
              <a:rPr lang="en-US" b="1" dirty="0" smtClean="0"/>
              <a:t>Create new Freshmen Orientation module</a:t>
            </a:r>
          </a:p>
          <a:p>
            <a:pPr>
              <a:lnSpc>
                <a:spcPct val="150000"/>
              </a:lnSpc>
            </a:pPr>
            <a:r>
              <a:rPr lang="en-US" b="1" dirty="0" smtClean="0"/>
              <a:t>Adopt healthy food and beverage guidelines for meetings on campus</a:t>
            </a:r>
          </a:p>
          <a:p>
            <a:pPr>
              <a:lnSpc>
                <a:spcPct val="150000"/>
              </a:lnSpc>
            </a:pPr>
            <a:r>
              <a:rPr lang="en-US" b="1" dirty="0" smtClean="0"/>
              <a:t>Enforce </a:t>
            </a:r>
            <a:r>
              <a:rPr lang="en-US" b="1" dirty="0" smtClean="0"/>
              <a:t>existing fountain maintenance </a:t>
            </a:r>
            <a:r>
              <a:rPr lang="en-US" b="1" dirty="0" smtClean="0"/>
              <a:t>policy</a:t>
            </a:r>
          </a:p>
          <a:p>
            <a:pPr>
              <a:lnSpc>
                <a:spcPct val="150000"/>
              </a:lnSpc>
            </a:pPr>
            <a:r>
              <a:rPr lang="en-US" b="1" dirty="0" smtClean="0"/>
              <a:t>Marketing </a:t>
            </a:r>
            <a:r>
              <a:rPr lang="en-US" b="1" dirty="0"/>
              <a:t>campaign</a:t>
            </a:r>
          </a:p>
          <a:p>
            <a:pPr>
              <a:lnSpc>
                <a:spcPct val="150000"/>
              </a:lnSpc>
            </a:pPr>
            <a:endParaRPr lang="en-US" b="1" dirty="0"/>
          </a:p>
        </p:txBody>
      </p:sp>
    </p:spTree>
    <p:extLst>
      <p:ext uri="{BB962C8B-B14F-4D97-AF65-F5344CB8AC3E}">
        <p14:creationId xmlns:p14="http://schemas.microsoft.com/office/powerpoint/2010/main" val="20441076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Freshmen</a:t>
            </a:r>
            <a:r>
              <a:rPr lang="en-US" sz="4000" dirty="0" smtClean="0"/>
              <a:t> </a:t>
            </a:r>
            <a:r>
              <a:rPr lang="en-US" dirty="0"/>
              <a:t>Orientation Module</a:t>
            </a:r>
          </a:p>
        </p:txBody>
      </p:sp>
      <p:sp>
        <p:nvSpPr>
          <p:cNvPr id="3" name="Content Placeholder 2"/>
          <p:cNvSpPr>
            <a:spLocks noGrp="1"/>
          </p:cNvSpPr>
          <p:nvPr>
            <p:ph idx="1"/>
          </p:nvPr>
        </p:nvSpPr>
        <p:spPr/>
        <p:txBody>
          <a:bodyPr/>
          <a:lstStyle/>
          <a:p>
            <a:r>
              <a:rPr lang="en-US" dirty="0" smtClean="0"/>
              <a:t>Current curriculum: Health and Wellness session</a:t>
            </a:r>
          </a:p>
          <a:p>
            <a:endParaRPr lang="en-US" dirty="0"/>
          </a:p>
          <a:p>
            <a:r>
              <a:rPr lang="en-US" dirty="0" smtClean="0"/>
              <a:t>Policy recommendation: Add 30-min module to include research on sugary drinks</a:t>
            </a:r>
          </a:p>
          <a:p>
            <a:pPr lvl="1"/>
            <a:r>
              <a:rPr lang="en-US" dirty="0" smtClean="0"/>
              <a:t>Discuss benefits of drinking tap water</a:t>
            </a:r>
          </a:p>
          <a:p>
            <a:pPr lvl="1"/>
            <a:r>
              <a:rPr lang="en-US" dirty="0"/>
              <a:t>P</a:t>
            </a:r>
            <a:r>
              <a:rPr lang="en-US" dirty="0" smtClean="0"/>
              <a:t>rovide refillable bottle and map of fountains</a:t>
            </a:r>
            <a:endParaRPr lang="en-US" dirty="0"/>
          </a:p>
        </p:txBody>
      </p:sp>
    </p:spTree>
    <p:extLst>
      <p:ext uri="{BB962C8B-B14F-4D97-AF65-F5344CB8AC3E}">
        <p14:creationId xmlns:p14="http://schemas.microsoft.com/office/powerpoint/2010/main" val="26476010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Adopt healthy food and beverage guidelines for meetings at UW</a:t>
            </a:r>
            <a:endParaRPr lang="en-US" sz="3200" dirty="0"/>
          </a:p>
        </p:txBody>
      </p:sp>
      <p:sp>
        <p:nvSpPr>
          <p:cNvPr id="3" name="Content Placeholder 2"/>
          <p:cNvSpPr>
            <a:spLocks noGrp="1"/>
          </p:cNvSpPr>
          <p:nvPr>
            <p:ph idx="1"/>
          </p:nvPr>
        </p:nvSpPr>
        <p:spPr>
          <a:xfrm>
            <a:off x="3772586" y="1397714"/>
            <a:ext cx="4983798" cy="4853299"/>
          </a:xfrm>
        </p:spPr>
        <p:txBody>
          <a:bodyPr>
            <a:normAutofit/>
          </a:bodyPr>
          <a:lstStyle/>
          <a:p>
            <a:pPr marL="0" indent="0">
              <a:buNone/>
            </a:pPr>
            <a:endParaRPr lang="en-US" sz="2800" dirty="0" smtClean="0"/>
          </a:p>
          <a:p>
            <a:pPr marL="0" indent="0">
              <a:buNone/>
            </a:pPr>
            <a:endParaRPr lang="en-US" sz="2800" dirty="0"/>
          </a:p>
          <a:p>
            <a:r>
              <a:rPr lang="en-US" sz="2800" dirty="0" smtClean="0"/>
              <a:t>Specify tap water to be provided at meetings</a:t>
            </a:r>
          </a:p>
          <a:p>
            <a:endParaRPr lang="en-US" sz="2800" dirty="0"/>
          </a:p>
        </p:txBody>
      </p:sp>
      <p:pic>
        <p:nvPicPr>
          <p:cNvPr id="5" name="Content Placeholder 3" descr="Screen shot 2013-03-15 at 3.00.41 PM.png"/>
          <p:cNvPicPr>
            <a:picLocks noChangeAspect="1"/>
          </p:cNvPicPr>
          <p:nvPr/>
        </p:nvPicPr>
        <p:blipFill rotWithShape="1">
          <a:blip r:embed="rId3">
            <a:extLst>
              <a:ext uri="{28A0092B-C50C-407E-A947-70E740481C1C}">
                <a14:useLocalDpi xmlns:a14="http://schemas.microsoft.com/office/drawing/2010/main" val="0"/>
              </a:ext>
            </a:extLst>
          </a:blip>
          <a:srcRect l="-179" r="-452"/>
          <a:stretch/>
        </p:blipFill>
        <p:spPr>
          <a:xfrm>
            <a:off x="334180" y="1417638"/>
            <a:ext cx="3241546" cy="4525963"/>
          </a:xfrm>
          <a:prstGeom prst="rect">
            <a:avLst/>
          </a:prstGeom>
        </p:spPr>
      </p:pic>
    </p:spTree>
    <p:extLst>
      <p:ext uri="{BB962C8B-B14F-4D97-AF65-F5344CB8AC3E}">
        <p14:creationId xmlns:p14="http://schemas.microsoft.com/office/powerpoint/2010/main" val="2887660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Enforce </a:t>
            </a:r>
            <a:r>
              <a:rPr lang="en-US" sz="3200" dirty="0" smtClean="0"/>
              <a:t>Existing </a:t>
            </a:r>
            <a:r>
              <a:rPr lang="en-US" sz="3200" dirty="0"/>
              <a:t>F</a:t>
            </a:r>
            <a:r>
              <a:rPr lang="en-US" sz="3200" dirty="0" smtClean="0"/>
              <a:t>ountain </a:t>
            </a:r>
            <a:r>
              <a:rPr lang="en-US" sz="3200" dirty="0"/>
              <a:t>M</a:t>
            </a:r>
            <a:r>
              <a:rPr lang="en-US" sz="3200" dirty="0" smtClean="0"/>
              <a:t>aintenance Policy</a:t>
            </a:r>
            <a:endParaRPr lang="en-US" sz="3600" dirty="0"/>
          </a:p>
        </p:txBody>
      </p:sp>
      <p:sp>
        <p:nvSpPr>
          <p:cNvPr id="3" name="Content Placeholder 2"/>
          <p:cNvSpPr>
            <a:spLocks noGrp="1"/>
          </p:cNvSpPr>
          <p:nvPr>
            <p:ph idx="1"/>
          </p:nvPr>
        </p:nvSpPr>
        <p:spPr>
          <a:xfrm>
            <a:off x="228600" y="1981200"/>
            <a:ext cx="8763000" cy="4419600"/>
          </a:xfrm>
        </p:spPr>
        <p:txBody>
          <a:bodyPr>
            <a:normAutofit/>
          </a:bodyPr>
          <a:lstStyle/>
          <a:p>
            <a:r>
              <a:rPr lang="en-US" sz="2800" b="1" dirty="0" smtClean="0"/>
              <a:t>Existing policy</a:t>
            </a:r>
            <a:r>
              <a:rPr lang="en-US" sz="2800" dirty="0" smtClean="0"/>
              <a:t>: fountains to be cleaned daily</a:t>
            </a:r>
          </a:p>
          <a:p>
            <a:endParaRPr lang="en-US" sz="2800" dirty="0" smtClean="0"/>
          </a:p>
          <a:p>
            <a:r>
              <a:rPr lang="en-US" sz="2800" b="1" dirty="0" smtClean="0"/>
              <a:t>Reality</a:t>
            </a:r>
            <a:r>
              <a:rPr lang="en-US" sz="2800" dirty="0" smtClean="0"/>
              <a:t>: cuts to higher education = greater demand on cleaning staff</a:t>
            </a:r>
          </a:p>
          <a:p>
            <a:endParaRPr lang="en-US" sz="2800" dirty="0"/>
          </a:p>
          <a:p>
            <a:r>
              <a:rPr lang="en-US" sz="2800" dirty="0" smtClean="0"/>
              <a:t>Daily cleaning overlooked</a:t>
            </a:r>
          </a:p>
          <a:p>
            <a:endParaRPr lang="en-US" sz="2800" dirty="0"/>
          </a:p>
          <a:p>
            <a:r>
              <a:rPr lang="en-US" sz="2800" dirty="0" smtClean="0"/>
              <a:t>Visual appeal important for fountain use</a:t>
            </a:r>
            <a:endParaRPr lang="en-US" sz="2800" dirty="0"/>
          </a:p>
        </p:txBody>
      </p:sp>
    </p:spTree>
    <p:extLst>
      <p:ext uri="{BB962C8B-B14F-4D97-AF65-F5344CB8AC3E}">
        <p14:creationId xmlns:p14="http://schemas.microsoft.com/office/powerpoint/2010/main" val="23335212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Marketing </a:t>
            </a:r>
            <a:r>
              <a:rPr lang="en-US" sz="3200" dirty="0" smtClean="0"/>
              <a:t>Campaign: </a:t>
            </a:r>
            <a:br>
              <a:rPr lang="en-US" sz="3200" dirty="0" smtClean="0"/>
            </a:br>
            <a:r>
              <a:rPr lang="en-US" sz="3200" dirty="0" smtClean="0"/>
              <a:t>Promote </a:t>
            </a:r>
            <a:r>
              <a:rPr lang="en-US" sz="3200" dirty="0" smtClean="0"/>
              <a:t>Campus-Wide </a:t>
            </a:r>
            <a:r>
              <a:rPr lang="en-US" sz="3200" dirty="0"/>
              <a:t>T</a:t>
            </a:r>
            <a:r>
              <a:rPr lang="en-US" sz="3200" dirty="0" smtClean="0"/>
              <a:t>ap </a:t>
            </a:r>
            <a:r>
              <a:rPr lang="en-US" sz="3200" dirty="0"/>
              <a:t>U</a:t>
            </a:r>
            <a:r>
              <a:rPr lang="en-US" sz="3200" dirty="0" smtClean="0"/>
              <a:t>sage</a:t>
            </a:r>
            <a:endParaRPr lang="en-US" sz="3200" dirty="0"/>
          </a:p>
        </p:txBody>
      </p:sp>
      <p:pic>
        <p:nvPicPr>
          <p:cNvPr id="4" name="Picture 3"/>
          <p:cNvPicPr>
            <a:picLocks noChangeAspect="1"/>
          </p:cNvPicPr>
          <p:nvPr/>
        </p:nvPicPr>
        <p:blipFill rotWithShape="1">
          <a:blip r:embed="rId3"/>
          <a:srcRect l="7623" t="31328" b="42114"/>
          <a:stretch/>
        </p:blipFill>
        <p:spPr>
          <a:xfrm>
            <a:off x="1600471" y="1661168"/>
            <a:ext cx="6534535" cy="1043703"/>
          </a:xfrm>
          <a:prstGeom prst="rect">
            <a:avLst/>
          </a:prstGeom>
        </p:spPr>
      </p:pic>
      <p:pic>
        <p:nvPicPr>
          <p:cNvPr id="8" name="Picture 7"/>
          <p:cNvPicPr>
            <a:picLocks noChangeAspect="1"/>
          </p:cNvPicPr>
          <p:nvPr/>
        </p:nvPicPr>
        <p:blipFill>
          <a:blip r:embed="rId4"/>
          <a:stretch>
            <a:fillRect/>
          </a:stretch>
        </p:blipFill>
        <p:spPr>
          <a:xfrm>
            <a:off x="3048000" y="3124200"/>
            <a:ext cx="3180345" cy="3339362"/>
          </a:xfrm>
          <a:prstGeom prst="rect">
            <a:avLst/>
          </a:prstGeom>
        </p:spPr>
      </p:pic>
    </p:spTree>
    <p:extLst>
      <p:ext uri="{BB962C8B-B14F-4D97-AF65-F5344CB8AC3E}">
        <p14:creationId xmlns:p14="http://schemas.microsoft.com/office/powerpoint/2010/main" val="2045937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Marketing Campaign:</a:t>
            </a:r>
            <a:br>
              <a:rPr lang="en-US" dirty="0" smtClean="0"/>
            </a:br>
            <a:r>
              <a:rPr lang="en-US" dirty="0" smtClean="0"/>
              <a:t>Audience</a:t>
            </a:r>
            <a:endParaRPr lang="en-US" dirty="0"/>
          </a:p>
        </p:txBody>
      </p:sp>
      <p:sp>
        <p:nvSpPr>
          <p:cNvPr id="3" name="Content Placeholder 2"/>
          <p:cNvSpPr>
            <a:spLocks noGrp="1"/>
          </p:cNvSpPr>
          <p:nvPr>
            <p:ph idx="1"/>
          </p:nvPr>
        </p:nvSpPr>
        <p:spPr>
          <a:xfrm>
            <a:off x="228600" y="1600200"/>
            <a:ext cx="6553200" cy="5029200"/>
          </a:xfrm>
        </p:spPr>
        <p:txBody>
          <a:bodyPr>
            <a:normAutofit/>
          </a:bodyPr>
          <a:lstStyle/>
          <a:p>
            <a:r>
              <a:rPr lang="en-US" sz="2400" b="1" dirty="0" smtClean="0"/>
              <a:t>Students</a:t>
            </a:r>
          </a:p>
          <a:p>
            <a:pPr lvl="1"/>
            <a:r>
              <a:rPr lang="en-US" sz="2400" i="1" dirty="0" smtClean="0"/>
              <a:t>Primary Audience</a:t>
            </a:r>
          </a:p>
          <a:p>
            <a:pPr lvl="2">
              <a:buFont typeface="Arial"/>
              <a:buChar char="•"/>
            </a:pPr>
            <a:r>
              <a:rPr lang="en-US" dirty="0"/>
              <a:t>Most affected by the problem</a:t>
            </a:r>
          </a:p>
          <a:p>
            <a:pPr lvl="2">
              <a:buFont typeface="Arial"/>
              <a:buChar char="•"/>
            </a:pPr>
            <a:r>
              <a:rPr lang="en-US" dirty="0"/>
              <a:t>Most likely to change their behavior</a:t>
            </a:r>
          </a:p>
          <a:p>
            <a:pPr lvl="2">
              <a:buFont typeface="Arial"/>
              <a:buChar char="•"/>
            </a:pPr>
            <a:r>
              <a:rPr lang="en-US" dirty="0"/>
              <a:t>Most feasible to </a:t>
            </a:r>
            <a:r>
              <a:rPr lang="en-US" dirty="0" smtClean="0"/>
              <a:t>reach</a:t>
            </a:r>
          </a:p>
          <a:p>
            <a:pPr lvl="2">
              <a:buFont typeface="Arial"/>
              <a:buChar char="•"/>
            </a:pPr>
            <a:r>
              <a:rPr lang="en-US" dirty="0" smtClean="0"/>
              <a:t>Contemplation stage</a:t>
            </a:r>
            <a:r>
              <a:rPr lang="en-US" dirty="0" smtClean="0">
                <a:sym typeface="Wingdings"/>
              </a:rPr>
              <a:t> ready to change</a:t>
            </a:r>
            <a:endParaRPr lang="en-US" dirty="0" smtClean="0"/>
          </a:p>
          <a:p>
            <a:pPr marL="514350" lvl="1" indent="0">
              <a:buNone/>
            </a:pPr>
            <a:endParaRPr lang="en-US" sz="2400" b="1" dirty="0" smtClean="0"/>
          </a:p>
          <a:p>
            <a:r>
              <a:rPr lang="en-US" sz="2400" b="1" dirty="0" smtClean="0"/>
              <a:t>Faculty,  facilities and maintenance staff</a:t>
            </a:r>
          </a:p>
          <a:p>
            <a:pPr lvl="1"/>
            <a:r>
              <a:rPr lang="en-US" sz="2400" i="1" dirty="0" smtClean="0"/>
              <a:t>Secondary Audience</a:t>
            </a:r>
          </a:p>
          <a:p>
            <a:pPr lvl="1"/>
            <a:endParaRPr lang="en-US" sz="2500" dirty="0"/>
          </a:p>
        </p:txBody>
      </p:sp>
      <p:pic>
        <p:nvPicPr>
          <p:cNvPr id="4" name="Picture 3" descr="Washington2.jpg"/>
          <p:cNvPicPr>
            <a:picLocks noChangeAspect="1"/>
          </p:cNvPicPr>
          <p:nvPr/>
        </p:nvPicPr>
        <p:blipFill>
          <a:blip r:embed="rId3"/>
          <a:stretch>
            <a:fillRect/>
          </a:stretch>
        </p:blipFill>
        <p:spPr>
          <a:xfrm>
            <a:off x="6172200" y="1543050"/>
            <a:ext cx="2514600" cy="18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14439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udents_1485569c.jpg"/>
          <p:cNvPicPr>
            <a:picLocks noChangeAspect="1"/>
          </p:cNvPicPr>
          <p:nvPr/>
        </p:nvPicPr>
        <p:blipFill>
          <a:blip r:embed="rId3"/>
          <a:stretch>
            <a:fillRect/>
          </a:stretch>
        </p:blipFill>
        <p:spPr>
          <a:xfrm>
            <a:off x="5334000" y="2739887"/>
            <a:ext cx="3169708" cy="1984513"/>
          </a:xfrm>
          <a:prstGeom prst="rect">
            <a:avLst/>
          </a:prstGeom>
        </p:spPr>
      </p:pic>
      <p:sp>
        <p:nvSpPr>
          <p:cNvPr id="2" name="Title 1"/>
          <p:cNvSpPr>
            <a:spLocks noGrp="1"/>
          </p:cNvSpPr>
          <p:nvPr>
            <p:ph type="title"/>
          </p:nvPr>
        </p:nvSpPr>
        <p:spPr/>
        <p:txBody>
          <a:bodyPr>
            <a:normAutofit fontScale="90000"/>
          </a:bodyPr>
          <a:lstStyle/>
          <a:p>
            <a:r>
              <a:rPr lang="en-US" dirty="0" smtClean="0"/>
              <a:t>Marketing Campaign:</a:t>
            </a:r>
            <a:br>
              <a:rPr lang="en-US" dirty="0" smtClean="0"/>
            </a:br>
            <a:r>
              <a:rPr lang="en-US" dirty="0" smtClean="0"/>
              <a:t>Audience</a:t>
            </a:r>
            <a:endParaRPr lang="en-US" dirty="0"/>
          </a:p>
        </p:txBody>
      </p:sp>
      <p:sp>
        <p:nvSpPr>
          <p:cNvPr id="3" name="Content Placeholder 2"/>
          <p:cNvSpPr>
            <a:spLocks noGrp="1"/>
          </p:cNvSpPr>
          <p:nvPr>
            <p:ph idx="1"/>
          </p:nvPr>
        </p:nvSpPr>
        <p:spPr>
          <a:xfrm>
            <a:off x="838200" y="2057400"/>
            <a:ext cx="8153400" cy="4419600"/>
          </a:xfrm>
        </p:spPr>
        <p:txBody>
          <a:bodyPr>
            <a:normAutofit/>
          </a:bodyPr>
          <a:lstStyle/>
          <a:p>
            <a:r>
              <a:rPr lang="en-US" sz="2800" b="1" dirty="0" smtClean="0"/>
              <a:t>Aspirations of Students</a:t>
            </a:r>
          </a:p>
          <a:p>
            <a:pPr lvl="1"/>
            <a:r>
              <a:rPr lang="en-US" sz="2400" i="1" dirty="0" smtClean="0"/>
              <a:t>Improve academic </a:t>
            </a:r>
            <a:r>
              <a:rPr lang="en-US" sz="2400" i="1" dirty="0"/>
              <a:t>performance</a:t>
            </a:r>
          </a:p>
          <a:p>
            <a:pPr lvl="1"/>
            <a:r>
              <a:rPr lang="en-US" sz="2400" i="1" dirty="0"/>
              <a:t>Maintain </a:t>
            </a:r>
            <a:r>
              <a:rPr lang="en-US" sz="2400" i="1" dirty="0" smtClean="0"/>
              <a:t>health</a:t>
            </a:r>
          </a:p>
          <a:p>
            <a:pPr lvl="1"/>
            <a:r>
              <a:rPr lang="en-US" sz="2400" i="1" dirty="0" smtClean="0"/>
              <a:t>Minimize weight </a:t>
            </a:r>
            <a:r>
              <a:rPr lang="en-US" sz="2400" i="1" dirty="0"/>
              <a:t>gain</a:t>
            </a:r>
          </a:p>
          <a:p>
            <a:pPr lvl="1"/>
            <a:r>
              <a:rPr lang="en-US" sz="2400" i="1" dirty="0" smtClean="0"/>
              <a:t>Reduce debt</a:t>
            </a:r>
          </a:p>
          <a:p>
            <a:pPr marL="0" indent="0">
              <a:buNone/>
            </a:pPr>
            <a:endParaRPr lang="en-US" sz="2800" b="1" dirty="0" smtClean="0"/>
          </a:p>
          <a:p>
            <a:r>
              <a:rPr lang="en-US" sz="2800" b="1" dirty="0" smtClean="0"/>
              <a:t>How to get them to change?</a:t>
            </a:r>
            <a:endParaRPr lang="en-US" sz="2800" b="1" dirty="0"/>
          </a:p>
          <a:p>
            <a:pPr marL="742950" lvl="2" indent="-342900">
              <a:buFont typeface="Courier New"/>
              <a:buChar char="o"/>
            </a:pPr>
            <a:r>
              <a:rPr lang="en-US" i="1" dirty="0" smtClean="0"/>
              <a:t>Competing </a:t>
            </a:r>
            <a:r>
              <a:rPr lang="en-US" i="1" dirty="0"/>
              <a:t>behaviors against which you can </a:t>
            </a:r>
            <a:r>
              <a:rPr lang="en-US" i="1" dirty="0" smtClean="0"/>
              <a:t>“win”</a:t>
            </a:r>
            <a:endParaRPr lang="en-US" i="1" dirty="0"/>
          </a:p>
          <a:p>
            <a:pPr marL="0" lvl="1" indent="0">
              <a:buSzTx/>
              <a:buNone/>
            </a:pPr>
            <a:r>
              <a:rPr lang="en-US" b="1" dirty="0"/>
              <a:t>      </a:t>
            </a:r>
            <a:endParaRPr lang="en-US" dirty="0"/>
          </a:p>
        </p:txBody>
      </p:sp>
    </p:spTree>
    <p:extLst>
      <p:ext uri="{BB962C8B-B14F-4D97-AF65-F5344CB8AC3E}">
        <p14:creationId xmlns:p14="http://schemas.microsoft.com/office/powerpoint/2010/main" val="2628466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Marketing Campaign:</a:t>
            </a:r>
            <a:br>
              <a:rPr lang="en-US" dirty="0" smtClean="0"/>
            </a:br>
            <a:r>
              <a:rPr lang="en-US" dirty="0" smtClean="0"/>
              <a:t>Outreach</a:t>
            </a:r>
            <a:endParaRPr lang="en-US" dirty="0"/>
          </a:p>
        </p:txBody>
      </p:sp>
      <p:sp>
        <p:nvSpPr>
          <p:cNvPr id="3" name="Content Placeholder 2"/>
          <p:cNvSpPr>
            <a:spLocks noGrp="1"/>
          </p:cNvSpPr>
          <p:nvPr>
            <p:ph idx="1"/>
          </p:nvPr>
        </p:nvSpPr>
        <p:spPr>
          <a:xfrm>
            <a:off x="1219200" y="1905000"/>
            <a:ext cx="6324600" cy="4419600"/>
          </a:xfrm>
        </p:spPr>
        <p:txBody>
          <a:bodyPr>
            <a:normAutofit fontScale="92500" lnSpcReduction="10000"/>
          </a:bodyPr>
          <a:lstStyle/>
          <a:p>
            <a:pPr marL="0" indent="0">
              <a:buNone/>
            </a:pPr>
            <a:r>
              <a:rPr lang="en-US" b="1" dirty="0"/>
              <a:t>Information channels </a:t>
            </a:r>
            <a:r>
              <a:rPr lang="en-US" b="1" dirty="0" smtClean="0"/>
              <a:t>used</a:t>
            </a:r>
            <a:endParaRPr lang="en-US" b="1" dirty="0"/>
          </a:p>
          <a:p>
            <a:r>
              <a:rPr lang="en-US" sz="3000" i="1" dirty="0"/>
              <a:t>Posters (</a:t>
            </a:r>
            <a:r>
              <a:rPr lang="en-US" sz="3000" i="1" dirty="0" smtClean="0"/>
              <a:t>shocking=most effective)</a:t>
            </a:r>
            <a:endParaRPr lang="en-US" sz="3000" i="1" dirty="0"/>
          </a:p>
          <a:p>
            <a:r>
              <a:rPr lang="en-US" sz="3000" i="1" dirty="0"/>
              <a:t>Peers, word of mouth</a:t>
            </a:r>
          </a:p>
          <a:p>
            <a:r>
              <a:rPr lang="en-US" sz="3000" i="1" dirty="0"/>
              <a:t>Freshmen </a:t>
            </a:r>
            <a:r>
              <a:rPr lang="en-US" sz="3000" i="1" dirty="0" smtClean="0"/>
              <a:t>Orientation</a:t>
            </a:r>
          </a:p>
          <a:p>
            <a:endParaRPr lang="en-US" dirty="0"/>
          </a:p>
          <a:p>
            <a:pPr marL="0" indent="0">
              <a:buNone/>
            </a:pPr>
            <a:r>
              <a:rPr lang="en-US" b="1" dirty="0"/>
              <a:t>Specific activity</a:t>
            </a:r>
          </a:p>
          <a:p>
            <a:r>
              <a:rPr lang="en-US" sz="3000" i="1" dirty="0"/>
              <a:t>Poster </a:t>
            </a:r>
            <a:r>
              <a:rPr lang="en-US" sz="3000" i="1" dirty="0" smtClean="0"/>
              <a:t>campaign</a:t>
            </a:r>
          </a:p>
          <a:p>
            <a:r>
              <a:rPr lang="en-US" sz="3000" i="1" dirty="0" smtClean="0"/>
              <a:t>Free, refillable </a:t>
            </a:r>
            <a:r>
              <a:rPr lang="en-US" sz="3000" i="1" dirty="0"/>
              <a:t>water </a:t>
            </a:r>
            <a:r>
              <a:rPr lang="en-US" sz="3000" i="1" dirty="0" smtClean="0"/>
              <a:t>bottles </a:t>
            </a:r>
          </a:p>
          <a:p>
            <a:r>
              <a:rPr lang="en-US" sz="3000" i="1" dirty="0" smtClean="0"/>
              <a:t>More </a:t>
            </a:r>
            <a:r>
              <a:rPr lang="en-US" sz="3000" i="1" dirty="0"/>
              <a:t>water bottle fillers </a:t>
            </a:r>
          </a:p>
          <a:p>
            <a:pPr marL="0" indent="0">
              <a:buNone/>
            </a:pPr>
            <a:endParaRPr lang="en-US" dirty="0"/>
          </a:p>
          <a:p>
            <a:pPr marL="0" indent="0">
              <a:buNone/>
            </a:pPr>
            <a:endParaRPr lang="en-US" dirty="0"/>
          </a:p>
          <a:p>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3849226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Creating A Healthy Environment</a:t>
            </a:r>
            <a:endParaRPr lang="en-US" sz="3200" dirty="0"/>
          </a:p>
        </p:txBody>
      </p:sp>
      <p:sp>
        <p:nvSpPr>
          <p:cNvPr id="3" name="Content Placeholder 2"/>
          <p:cNvSpPr>
            <a:spLocks noGrp="1"/>
          </p:cNvSpPr>
          <p:nvPr>
            <p:ph idx="1"/>
          </p:nvPr>
        </p:nvSpPr>
        <p:spPr>
          <a:xfrm>
            <a:off x="457200" y="1600200"/>
            <a:ext cx="7696200" cy="4267200"/>
          </a:xfrm>
        </p:spPr>
        <p:txBody>
          <a:bodyPr>
            <a:noAutofit/>
          </a:bodyPr>
          <a:lstStyle/>
          <a:p>
            <a:pPr marL="0" indent="0">
              <a:buNone/>
            </a:pPr>
            <a:endParaRPr lang="en-US" sz="2500" i="1" dirty="0"/>
          </a:p>
          <a:p>
            <a:pPr>
              <a:lnSpc>
                <a:spcPct val="150000"/>
              </a:lnSpc>
            </a:pPr>
            <a:r>
              <a:rPr lang="en-US" sz="2800" dirty="0"/>
              <a:t>Healthy </a:t>
            </a:r>
            <a:r>
              <a:rPr lang="en-US" sz="2800" dirty="0" smtClean="0"/>
              <a:t>People </a:t>
            </a:r>
            <a:r>
              <a:rPr lang="en-US" sz="2800" dirty="0"/>
              <a:t>2020 </a:t>
            </a:r>
            <a:r>
              <a:rPr lang="en-US" sz="2800" dirty="0" smtClean="0"/>
              <a:t>Goals</a:t>
            </a:r>
          </a:p>
          <a:p>
            <a:r>
              <a:rPr lang="en-US" sz="2800" dirty="0" smtClean="0"/>
              <a:t>Institute of Medicine Recommendations</a:t>
            </a:r>
          </a:p>
          <a:p>
            <a:endParaRPr lang="en-US" sz="2800" dirty="0"/>
          </a:p>
          <a:p>
            <a:endParaRPr lang="en-US" sz="2800" dirty="0" smtClean="0"/>
          </a:p>
          <a:p>
            <a:r>
              <a:rPr lang="en-US" sz="2800" b="1" dirty="0" smtClean="0"/>
              <a:t>Creating food and beverage environments that promote health by ensuring that healthy options are the routine, easy choice</a:t>
            </a:r>
            <a:endParaRPr lang="en-US" sz="2800" b="1" dirty="0"/>
          </a:p>
          <a:p>
            <a:pPr marL="0" indent="0">
              <a:buNone/>
            </a:pPr>
            <a:r>
              <a:rPr lang="en-US" sz="2500" dirty="0"/>
              <a:t>    </a:t>
            </a:r>
          </a:p>
        </p:txBody>
      </p:sp>
    </p:spTree>
    <p:extLst>
      <p:ext uri="{BB962C8B-B14F-4D97-AF65-F5344CB8AC3E}">
        <p14:creationId xmlns:p14="http://schemas.microsoft.com/office/powerpoint/2010/main" val="1998451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Previously </a:t>
            </a:r>
            <a:r>
              <a:rPr lang="en-US" dirty="0" smtClean="0"/>
              <a:t>Developed </a:t>
            </a:r>
            <a:r>
              <a:rPr lang="en-US" dirty="0"/>
              <a:t>Tap Water </a:t>
            </a:r>
            <a:r>
              <a:rPr lang="en-US" dirty="0" smtClean="0"/>
              <a:t>Campaigns</a:t>
            </a:r>
            <a:endParaRPr lang="en-US" dirty="0"/>
          </a:p>
        </p:txBody>
      </p:sp>
      <p:sp>
        <p:nvSpPr>
          <p:cNvPr id="3" name="Content Placeholder 2"/>
          <p:cNvSpPr>
            <a:spLocks noGrp="1"/>
          </p:cNvSpPr>
          <p:nvPr>
            <p:ph idx="1"/>
          </p:nvPr>
        </p:nvSpPr>
        <p:spPr>
          <a:xfrm>
            <a:off x="381000" y="1524000"/>
            <a:ext cx="8763000" cy="4419600"/>
          </a:xfrm>
        </p:spPr>
        <p:txBody>
          <a:bodyPr>
            <a:normAutofit/>
          </a:bodyPr>
          <a:lstStyle/>
          <a:p>
            <a:pPr lvl="0"/>
            <a:r>
              <a:rPr lang="en-US" b="1" dirty="0"/>
              <a:t>Are You Pouring on the </a:t>
            </a:r>
            <a:r>
              <a:rPr lang="en-US" b="1" dirty="0" smtClean="0"/>
              <a:t>Pounds</a:t>
            </a:r>
          </a:p>
          <a:p>
            <a:pPr lvl="1"/>
            <a:r>
              <a:rPr lang="en-US" i="1" dirty="0" smtClean="0"/>
              <a:t>New </a:t>
            </a:r>
            <a:r>
              <a:rPr lang="en-US" i="1" dirty="0"/>
              <a:t>York </a:t>
            </a:r>
            <a:r>
              <a:rPr lang="en-US" i="1" dirty="0" smtClean="0"/>
              <a:t>City</a:t>
            </a:r>
          </a:p>
          <a:p>
            <a:pPr lvl="1"/>
            <a:endParaRPr lang="en-US" i="1" dirty="0"/>
          </a:p>
          <a:p>
            <a:pPr lvl="0"/>
            <a:r>
              <a:rPr lang="en-US" b="1" dirty="0"/>
              <a:t>I Love Tap Water </a:t>
            </a:r>
          </a:p>
          <a:p>
            <a:pPr lvl="1"/>
            <a:r>
              <a:rPr lang="en-US" i="1" dirty="0" smtClean="0"/>
              <a:t>University </a:t>
            </a:r>
            <a:r>
              <a:rPr lang="en-US" i="1" dirty="0"/>
              <a:t>of Wisconsin-</a:t>
            </a:r>
            <a:r>
              <a:rPr lang="en-US" i="1" dirty="0" smtClean="0"/>
              <a:t>Stout</a:t>
            </a:r>
          </a:p>
          <a:p>
            <a:pPr lvl="1"/>
            <a:endParaRPr lang="en-US" i="1" dirty="0"/>
          </a:p>
          <a:p>
            <a:pPr lvl="0"/>
            <a:r>
              <a:rPr lang="en-US" b="1" dirty="0"/>
              <a:t>I Love Tap </a:t>
            </a:r>
            <a:r>
              <a:rPr lang="en-US" b="1" dirty="0" smtClean="0"/>
              <a:t>Water</a:t>
            </a:r>
          </a:p>
          <a:p>
            <a:pPr lvl="1"/>
            <a:r>
              <a:rPr lang="en-US" i="1" dirty="0" smtClean="0"/>
              <a:t>UC Berkeley</a:t>
            </a:r>
            <a:endParaRPr lang="en-US" i="1" dirty="0"/>
          </a:p>
        </p:txBody>
      </p:sp>
    </p:spTree>
    <p:extLst>
      <p:ext uri="{BB962C8B-B14F-4D97-AF65-F5344CB8AC3E}">
        <p14:creationId xmlns:p14="http://schemas.microsoft.com/office/powerpoint/2010/main" val="15901982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447880" y="230088"/>
            <a:ext cx="8335039" cy="1631216"/>
          </a:xfrm>
          <a:prstGeom prst="rect">
            <a:avLst/>
          </a:prstGeom>
          <a:noFill/>
        </p:spPr>
        <p:txBody>
          <a:bodyPr wrap="none" rtlCol="0">
            <a:spAutoFit/>
          </a:bodyPr>
          <a:lstStyle/>
          <a:p>
            <a:pPr lvl="0"/>
            <a:r>
              <a:rPr lang="en-US" sz="4000" dirty="0"/>
              <a:t>Are You Pouring on the </a:t>
            </a:r>
            <a:r>
              <a:rPr lang="en-US" sz="4000" dirty="0" smtClean="0"/>
              <a:t>Pounds? </a:t>
            </a:r>
            <a:br>
              <a:rPr lang="en-US" sz="4000" dirty="0" smtClean="0"/>
            </a:br>
            <a:r>
              <a:rPr lang="en-US" sz="3000" i="1" dirty="0"/>
              <a:t>(</a:t>
            </a:r>
            <a:r>
              <a:rPr lang="en-US" sz="3000" i="1" dirty="0" smtClean="0"/>
              <a:t>New York City)</a:t>
            </a:r>
            <a:r>
              <a:rPr lang="en-US" sz="3000" i="1" dirty="0"/>
              <a:t/>
            </a:r>
            <a:br>
              <a:rPr lang="en-US" sz="3000" i="1" dirty="0"/>
            </a:br>
            <a:endParaRPr lang="en-US" sz="3000" i="1" dirty="0"/>
          </a:p>
        </p:txBody>
      </p:sp>
      <p:sp>
        <p:nvSpPr>
          <p:cNvPr id="5" name="TextBox 4"/>
          <p:cNvSpPr txBox="1"/>
          <p:nvPr/>
        </p:nvSpPr>
        <p:spPr>
          <a:xfrm>
            <a:off x="6417733" y="338667"/>
            <a:ext cx="184666" cy="369332"/>
          </a:xfrm>
          <a:prstGeom prst="rect">
            <a:avLst/>
          </a:prstGeom>
          <a:noFill/>
        </p:spPr>
        <p:txBody>
          <a:bodyPr wrap="none" rtlCol="0">
            <a:spAutoFit/>
          </a:bodyPr>
          <a:lstStyle/>
          <a:p>
            <a:endParaRPr lang="en-US" dirty="0"/>
          </a:p>
        </p:txBody>
      </p:sp>
      <p:pic>
        <p:nvPicPr>
          <p:cNvPr id="6" name="Content Placeholder 5"/>
          <p:cNvPicPr>
            <a:picLocks noGrp="1" noChangeAspect="1"/>
          </p:cNvPicPr>
          <p:nvPr>
            <p:ph idx="1"/>
          </p:nvPr>
        </p:nvPicPr>
        <p:blipFill>
          <a:blip r:embed="rId3"/>
          <a:srcRect t="5044" b="5044"/>
          <a:stretch>
            <a:fillRect/>
          </a:stretch>
        </p:blipFill>
        <p:spPr>
          <a:xfrm>
            <a:off x="152400" y="1447800"/>
            <a:ext cx="4230416" cy="2133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a:stretch>
            <a:fillRect/>
          </a:stretch>
        </p:blipFill>
        <p:spPr>
          <a:xfrm>
            <a:off x="5181600" y="1447800"/>
            <a:ext cx="3324197" cy="1870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5"/>
          <a:stretch>
            <a:fillRect/>
          </a:stretch>
        </p:blipFill>
        <p:spPr>
          <a:xfrm>
            <a:off x="25400" y="4038600"/>
            <a:ext cx="4759346" cy="2632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a:stretch>
            <a:fillRect/>
          </a:stretch>
        </p:blipFill>
        <p:spPr>
          <a:xfrm>
            <a:off x="5334000" y="3733800"/>
            <a:ext cx="2781300" cy="2921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3723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228600"/>
            <a:ext cx="8763000" cy="838200"/>
          </a:xfrm>
        </p:spPr>
        <p:txBody>
          <a:bodyPr>
            <a:normAutofit fontScale="90000"/>
          </a:bodyPr>
          <a:lstStyle/>
          <a:p>
            <a:pPr lvl="0"/>
            <a:r>
              <a:rPr lang="en-US" dirty="0"/>
              <a:t>I Love Tap Water </a:t>
            </a:r>
            <a:r>
              <a:rPr lang="en-US" dirty="0" smtClean="0"/>
              <a:t/>
            </a:r>
            <a:br>
              <a:rPr lang="en-US" dirty="0" smtClean="0"/>
            </a:br>
            <a:r>
              <a:rPr lang="en-US" i="1" dirty="0" smtClean="0"/>
              <a:t> (</a:t>
            </a:r>
            <a:r>
              <a:rPr lang="en-US" sz="3300" i="1" dirty="0" smtClean="0"/>
              <a:t>University </a:t>
            </a:r>
            <a:r>
              <a:rPr lang="en-US" sz="3300" i="1" dirty="0"/>
              <a:t>of Wisconsin-</a:t>
            </a:r>
            <a:r>
              <a:rPr lang="en-US" sz="3300" i="1" dirty="0" smtClean="0"/>
              <a:t>Stout</a:t>
            </a:r>
            <a:r>
              <a:rPr lang="en-US" i="1" dirty="0"/>
              <a:t>)</a:t>
            </a:r>
          </a:p>
        </p:txBody>
      </p:sp>
      <p:pic>
        <p:nvPicPr>
          <p:cNvPr id="8" name="Content Placeholder 7"/>
          <p:cNvPicPr>
            <a:picLocks noGrp="1" noChangeAspect="1"/>
          </p:cNvPicPr>
          <p:nvPr>
            <p:ph idx="1"/>
          </p:nvPr>
        </p:nvPicPr>
        <p:blipFill>
          <a:blip r:embed="rId3"/>
          <a:srcRect t="12174" b="12174"/>
          <a:stretch>
            <a:fillRect/>
          </a:stretch>
        </p:blipFill>
        <p:spPr>
          <a:xfrm>
            <a:off x="228600" y="3657599"/>
            <a:ext cx="3657600" cy="2133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stretch>
            <a:fillRect/>
          </a:stretch>
        </p:blipFill>
        <p:spPr>
          <a:xfrm>
            <a:off x="4724400" y="1475313"/>
            <a:ext cx="4381500" cy="4381500"/>
          </a:xfrm>
          <a:prstGeom prst="rect">
            <a:avLst/>
          </a:prstGeom>
        </p:spPr>
      </p:pic>
      <p:pic>
        <p:nvPicPr>
          <p:cNvPr id="10" name="Picture 9"/>
          <p:cNvPicPr>
            <a:picLocks noChangeAspect="1"/>
          </p:cNvPicPr>
          <p:nvPr/>
        </p:nvPicPr>
        <p:blipFill>
          <a:blip r:embed="rId5"/>
          <a:stretch>
            <a:fillRect/>
          </a:stretch>
        </p:blipFill>
        <p:spPr>
          <a:xfrm>
            <a:off x="685800" y="1371600"/>
            <a:ext cx="2095500" cy="2095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53389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t>I Love Tap </a:t>
            </a:r>
            <a:r>
              <a:rPr lang="en-US" dirty="0" smtClean="0"/>
              <a:t>Water</a:t>
            </a:r>
            <a:br>
              <a:rPr lang="en-US" dirty="0" smtClean="0"/>
            </a:br>
            <a:r>
              <a:rPr lang="en-US" sz="3300" i="1" dirty="0" smtClean="0"/>
              <a:t>(University of California </a:t>
            </a:r>
            <a:r>
              <a:rPr lang="en-US" sz="3300" i="1" dirty="0" smtClean="0"/>
              <a:t>Berkeley)</a:t>
            </a:r>
            <a:endParaRPr lang="en-US" sz="3300" i="1" dirty="0"/>
          </a:p>
        </p:txBody>
      </p:sp>
      <p:pic>
        <p:nvPicPr>
          <p:cNvPr id="4" name="Picture 3"/>
          <p:cNvPicPr>
            <a:picLocks noChangeAspect="1"/>
          </p:cNvPicPr>
          <p:nvPr/>
        </p:nvPicPr>
        <p:blipFill>
          <a:blip r:embed="rId3"/>
          <a:stretch>
            <a:fillRect/>
          </a:stretch>
        </p:blipFill>
        <p:spPr>
          <a:xfrm>
            <a:off x="533400" y="1524000"/>
            <a:ext cx="3367617" cy="4165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4"/>
          <p:cNvPicPr>
            <a:picLocks noGrp="1" noChangeAspect="1"/>
          </p:cNvPicPr>
          <p:nvPr>
            <p:ph idx="1"/>
          </p:nvPr>
        </p:nvPicPr>
        <p:blipFill rotWithShape="1">
          <a:blip r:embed="rId4"/>
          <a:srcRect l="-19565" t="-362" r="-17909" b="362"/>
          <a:stretch/>
        </p:blipFill>
        <p:spPr>
          <a:xfrm>
            <a:off x="4445000" y="1778000"/>
            <a:ext cx="4216400" cy="3505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22742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Assessment</a:t>
            </a:r>
            <a:endParaRPr lang="en-US" dirty="0"/>
          </a:p>
        </p:txBody>
      </p:sp>
      <p:sp>
        <p:nvSpPr>
          <p:cNvPr id="3" name="Content Placeholder 2"/>
          <p:cNvSpPr>
            <a:spLocks noGrp="1"/>
          </p:cNvSpPr>
          <p:nvPr>
            <p:ph idx="1"/>
          </p:nvPr>
        </p:nvSpPr>
        <p:spPr>
          <a:xfrm>
            <a:off x="1066800" y="1828800"/>
            <a:ext cx="6781800" cy="4419600"/>
          </a:xfrm>
        </p:spPr>
        <p:txBody>
          <a:bodyPr>
            <a:noAutofit/>
          </a:bodyPr>
          <a:lstStyle/>
          <a:p>
            <a:pPr lvl="1"/>
            <a:r>
              <a:rPr lang="en-US" b="1" dirty="0" smtClean="0"/>
              <a:t>Quality </a:t>
            </a:r>
            <a:r>
              <a:rPr lang="en-US" b="1" dirty="0"/>
              <a:t>= Multi-factor </a:t>
            </a:r>
            <a:r>
              <a:rPr lang="en-US" b="1" dirty="0" smtClean="0"/>
              <a:t>measurements</a:t>
            </a:r>
          </a:p>
          <a:p>
            <a:pPr lvl="1"/>
            <a:endParaRPr lang="en-US" b="1" dirty="0" smtClean="0"/>
          </a:p>
          <a:p>
            <a:pPr lvl="1"/>
            <a:r>
              <a:rPr lang="en-US" b="1" dirty="0"/>
              <a:t>I</a:t>
            </a:r>
            <a:r>
              <a:rPr lang="en-US" b="1" dirty="0" smtClean="0"/>
              <a:t>mportant </a:t>
            </a:r>
            <a:r>
              <a:rPr lang="en-US" b="1" dirty="0"/>
              <a:t>measures </a:t>
            </a:r>
            <a:r>
              <a:rPr lang="en-US" b="1" dirty="0" smtClean="0"/>
              <a:t>not assessed </a:t>
            </a:r>
          </a:p>
          <a:p>
            <a:pPr lvl="2"/>
            <a:r>
              <a:rPr lang="en-US" sz="2800" i="1" dirty="0" smtClean="0"/>
              <a:t>Contaminants in water</a:t>
            </a:r>
          </a:p>
          <a:p>
            <a:pPr lvl="2"/>
            <a:r>
              <a:rPr lang="en-US" sz="2800" i="1" dirty="0" smtClean="0"/>
              <a:t>Spatial access</a:t>
            </a:r>
          </a:p>
          <a:p>
            <a:pPr lvl="2"/>
            <a:endParaRPr lang="en-US" sz="2800" dirty="0" smtClean="0"/>
          </a:p>
          <a:p>
            <a:pPr lvl="1"/>
            <a:r>
              <a:rPr lang="en-US" b="1" dirty="0"/>
              <a:t>S</a:t>
            </a:r>
            <a:r>
              <a:rPr lang="en-US" b="1" dirty="0" smtClean="0"/>
              <a:t>light intergroup </a:t>
            </a:r>
            <a:r>
              <a:rPr lang="en-US" b="1" dirty="0" smtClean="0"/>
              <a:t>differences in collecting the data </a:t>
            </a:r>
          </a:p>
        </p:txBody>
      </p:sp>
    </p:spTree>
    <p:extLst>
      <p:ext uri="{BB962C8B-B14F-4D97-AF65-F5344CB8AC3E}">
        <p14:creationId xmlns:p14="http://schemas.microsoft.com/office/powerpoint/2010/main" val="5085303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b="1" dirty="0" smtClean="0"/>
              <a:t>Purpose:</a:t>
            </a:r>
          </a:p>
          <a:p>
            <a:pPr lvl="1"/>
            <a:r>
              <a:rPr lang="en-US" dirty="0" smtClean="0"/>
              <a:t>Evaluate </a:t>
            </a:r>
            <a:r>
              <a:rPr lang="en-US" dirty="0"/>
              <a:t>access to drinking </a:t>
            </a:r>
            <a:r>
              <a:rPr lang="en-US" dirty="0" smtClean="0"/>
              <a:t>water</a:t>
            </a:r>
          </a:p>
          <a:p>
            <a:pPr lvl="1"/>
            <a:r>
              <a:rPr lang="en-US" dirty="0" smtClean="0"/>
              <a:t>Identify </a:t>
            </a:r>
            <a:r>
              <a:rPr lang="en-US" dirty="0"/>
              <a:t>barriers to free water </a:t>
            </a:r>
            <a:r>
              <a:rPr lang="en-US" dirty="0" smtClean="0"/>
              <a:t>access</a:t>
            </a:r>
          </a:p>
          <a:p>
            <a:pPr lvl="1"/>
            <a:r>
              <a:rPr lang="en-US" dirty="0"/>
              <a:t>I</a:t>
            </a:r>
            <a:r>
              <a:rPr lang="en-US" dirty="0" smtClean="0"/>
              <a:t>dentify </a:t>
            </a:r>
            <a:r>
              <a:rPr lang="en-US" dirty="0"/>
              <a:t>opportunities for </a:t>
            </a:r>
            <a:r>
              <a:rPr lang="en-US" dirty="0" smtClean="0"/>
              <a:t>policy</a:t>
            </a:r>
          </a:p>
          <a:p>
            <a:endParaRPr lang="en-US" dirty="0" smtClean="0"/>
          </a:p>
          <a:p>
            <a:r>
              <a:rPr lang="en-US" b="1" dirty="0" smtClean="0"/>
              <a:t>Findings:</a:t>
            </a:r>
          </a:p>
          <a:p>
            <a:pPr lvl="1"/>
            <a:r>
              <a:rPr lang="en-US" dirty="0" smtClean="0"/>
              <a:t>95% of fountains and bottle fillers were free of mold, mildew, odors, colors, and fluid waste</a:t>
            </a:r>
          </a:p>
          <a:p>
            <a:pPr lvl="1"/>
            <a:endParaRPr lang="en-US" dirty="0"/>
          </a:p>
        </p:txBody>
      </p:sp>
    </p:spTree>
    <p:extLst>
      <p:ext uri="{BB962C8B-B14F-4D97-AF65-F5344CB8AC3E}">
        <p14:creationId xmlns:p14="http://schemas.microsoft.com/office/powerpoint/2010/main" val="41690023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b="1" dirty="0" smtClean="0"/>
              <a:t>Policy Opportunities at UW:</a:t>
            </a:r>
            <a:endParaRPr lang="en-US" b="1" dirty="0"/>
          </a:p>
          <a:p>
            <a:pPr lvl="1">
              <a:lnSpc>
                <a:spcPct val="150000"/>
              </a:lnSpc>
            </a:pPr>
            <a:r>
              <a:rPr lang="en-US" sz="2600" dirty="0"/>
              <a:t>Create new Freshmen Orientation module</a:t>
            </a:r>
          </a:p>
          <a:p>
            <a:pPr lvl="1">
              <a:lnSpc>
                <a:spcPct val="150000"/>
              </a:lnSpc>
            </a:pPr>
            <a:r>
              <a:rPr lang="en-US" sz="2600" dirty="0"/>
              <a:t>Adopt healthy food and beverage guidelines for meetings on campus</a:t>
            </a:r>
          </a:p>
          <a:p>
            <a:pPr lvl="1">
              <a:lnSpc>
                <a:spcPct val="150000"/>
              </a:lnSpc>
            </a:pPr>
            <a:r>
              <a:rPr lang="en-US" sz="2600" dirty="0"/>
              <a:t>Enforce existing fountain maintenance policy</a:t>
            </a:r>
          </a:p>
          <a:p>
            <a:pPr lvl="1">
              <a:lnSpc>
                <a:spcPct val="150000"/>
              </a:lnSpc>
            </a:pPr>
            <a:r>
              <a:rPr lang="en-US" sz="2600" dirty="0"/>
              <a:t>Marketing campaign</a:t>
            </a:r>
          </a:p>
        </p:txBody>
      </p:sp>
    </p:spTree>
    <p:extLst>
      <p:ext uri="{BB962C8B-B14F-4D97-AF65-F5344CB8AC3E}">
        <p14:creationId xmlns:p14="http://schemas.microsoft.com/office/powerpoint/2010/main" val="32982357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Discussion</a:t>
            </a:r>
            <a:endParaRPr lang="en-US" dirty="0"/>
          </a:p>
        </p:txBody>
      </p:sp>
      <p:pic>
        <p:nvPicPr>
          <p:cNvPr id="1026" name="Picture 2" descr="C:\Users\Carrie Ramsdell\AppData\Local\Temp\pos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034" y="1600200"/>
            <a:ext cx="6198366" cy="4065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877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7977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Factors Influencing Water Consumption </a:t>
            </a:r>
            <a:endParaRPr lang="en-US" sz="3200" dirty="0"/>
          </a:p>
        </p:txBody>
      </p:sp>
      <p:sp>
        <p:nvSpPr>
          <p:cNvPr id="3" name="Content Placeholder 2"/>
          <p:cNvSpPr>
            <a:spLocks noGrp="1"/>
          </p:cNvSpPr>
          <p:nvPr>
            <p:ph idx="1"/>
          </p:nvPr>
        </p:nvSpPr>
        <p:spPr>
          <a:xfrm>
            <a:off x="1828800" y="1905000"/>
            <a:ext cx="8763000" cy="5257799"/>
          </a:xfrm>
        </p:spPr>
        <p:txBody>
          <a:bodyPr numCol="2">
            <a:normAutofit/>
          </a:bodyPr>
          <a:lstStyle/>
          <a:p>
            <a:pPr>
              <a:lnSpc>
                <a:spcPct val="110000"/>
              </a:lnSpc>
            </a:pPr>
            <a:r>
              <a:rPr lang="en-US" i="1" dirty="0" smtClean="0">
                <a:sym typeface="Wingdings"/>
              </a:rPr>
              <a:t>Safety concerns</a:t>
            </a:r>
          </a:p>
          <a:p>
            <a:pPr>
              <a:lnSpc>
                <a:spcPct val="110000"/>
              </a:lnSpc>
            </a:pPr>
            <a:r>
              <a:rPr lang="en-US" i="1" dirty="0" smtClean="0">
                <a:sym typeface="Wingdings"/>
              </a:rPr>
              <a:t>Cleanliness</a:t>
            </a:r>
          </a:p>
          <a:p>
            <a:pPr>
              <a:lnSpc>
                <a:spcPct val="110000"/>
              </a:lnSpc>
            </a:pPr>
            <a:r>
              <a:rPr lang="en-US" i="1" dirty="0" smtClean="0">
                <a:sym typeface="Wingdings"/>
              </a:rPr>
              <a:t>Water pressure</a:t>
            </a:r>
          </a:p>
          <a:p>
            <a:pPr>
              <a:lnSpc>
                <a:spcPct val="110000"/>
              </a:lnSpc>
            </a:pPr>
            <a:r>
              <a:rPr lang="en-US" i="1" dirty="0" smtClean="0">
                <a:sym typeface="Wingdings"/>
              </a:rPr>
              <a:t>Functionality </a:t>
            </a:r>
            <a:endParaRPr lang="en-US" sz="3200" b="1" dirty="0"/>
          </a:p>
          <a:p>
            <a:pPr>
              <a:lnSpc>
                <a:spcPct val="110000"/>
              </a:lnSpc>
            </a:pPr>
            <a:r>
              <a:rPr lang="en-US" i="1" dirty="0" smtClean="0"/>
              <a:t>Taste</a:t>
            </a:r>
          </a:p>
          <a:p>
            <a:pPr>
              <a:lnSpc>
                <a:spcPct val="110000"/>
              </a:lnSpc>
            </a:pPr>
            <a:r>
              <a:rPr lang="en-US" i="1" dirty="0" smtClean="0"/>
              <a:t>Appearance</a:t>
            </a:r>
          </a:p>
          <a:p>
            <a:pPr lvl="1">
              <a:lnSpc>
                <a:spcPct val="110000"/>
              </a:lnSpc>
              <a:buFont typeface="Arial" pitchFamily="34" charset="0"/>
              <a:buChar char="•"/>
            </a:pPr>
            <a:endParaRPr lang="en-US" dirty="0"/>
          </a:p>
          <a:p>
            <a:pPr lvl="1">
              <a:lnSpc>
                <a:spcPct val="110000"/>
              </a:lnSpc>
              <a:buFont typeface="Arial" pitchFamily="34" charset="0"/>
              <a:buChar char="•"/>
            </a:pPr>
            <a:endParaRPr lang="en-US" dirty="0" smtClean="0"/>
          </a:p>
          <a:p>
            <a:pPr>
              <a:lnSpc>
                <a:spcPct val="110000"/>
              </a:lnSpc>
            </a:pPr>
            <a:endParaRPr lang="en-US" sz="2800" dirty="0"/>
          </a:p>
        </p:txBody>
      </p:sp>
    </p:spTree>
    <p:extLst>
      <p:ext uri="{BB962C8B-B14F-4D97-AF65-F5344CB8AC3E}">
        <p14:creationId xmlns:p14="http://schemas.microsoft.com/office/powerpoint/2010/main" val="845377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Goal</a:t>
            </a:r>
            <a:endParaRPr lang="en-US" dirty="0"/>
          </a:p>
        </p:txBody>
      </p:sp>
      <p:sp>
        <p:nvSpPr>
          <p:cNvPr id="3" name="Content Placeholder 2"/>
          <p:cNvSpPr>
            <a:spLocks noGrp="1"/>
          </p:cNvSpPr>
          <p:nvPr>
            <p:ph idx="1"/>
          </p:nvPr>
        </p:nvSpPr>
        <p:spPr>
          <a:xfrm>
            <a:off x="762000" y="2057400"/>
            <a:ext cx="7620000" cy="3352800"/>
          </a:xfrm>
        </p:spPr>
        <p:txBody>
          <a:bodyPr/>
          <a:lstStyle/>
          <a:p>
            <a:pPr marL="0" indent="0">
              <a:buNone/>
            </a:pPr>
            <a:r>
              <a:rPr lang="en-US" b="1" dirty="0" smtClean="0"/>
              <a:t>  </a:t>
            </a:r>
          </a:p>
          <a:p>
            <a:pPr marL="0" indent="0">
              <a:buNone/>
            </a:pPr>
            <a:r>
              <a:rPr lang="en-US" b="1" dirty="0" smtClean="0"/>
              <a:t>Reduce chronic disease by lowering consumption of sugary drinks through promotion </a:t>
            </a:r>
            <a:r>
              <a:rPr lang="en-US" b="1" dirty="0"/>
              <a:t>of free drinking </a:t>
            </a:r>
            <a:r>
              <a:rPr lang="en-US" b="1" dirty="0" smtClean="0"/>
              <a:t>water</a:t>
            </a:r>
            <a:endParaRPr lang="en-US" b="1" dirty="0"/>
          </a:p>
          <a:p>
            <a:endParaRPr lang="en-US" b="1" dirty="0"/>
          </a:p>
        </p:txBody>
      </p:sp>
    </p:spTree>
    <p:extLst>
      <p:ext uri="{BB962C8B-B14F-4D97-AF65-F5344CB8AC3E}">
        <p14:creationId xmlns:p14="http://schemas.microsoft.com/office/powerpoint/2010/main" val="2817031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Statement of Purpose</a:t>
            </a:r>
            <a:endParaRPr lang="en-US" dirty="0"/>
          </a:p>
        </p:txBody>
      </p:sp>
      <p:sp>
        <p:nvSpPr>
          <p:cNvPr id="3" name="Content Placeholder 2"/>
          <p:cNvSpPr>
            <a:spLocks noGrp="1"/>
          </p:cNvSpPr>
          <p:nvPr>
            <p:ph idx="1"/>
          </p:nvPr>
        </p:nvSpPr>
        <p:spPr>
          <a:xfrm>
            <a:off x="1371600" y="1752600"/>
            <a:ext cx="7239000" cy="3962399"/>
          </a:xfrm>
        </p:spPr>
        <p:txBody>
          <a:bodyPr>
            <a:normAutofit fontScale="92500" lnSpcReduction="10000"/>
          </a:bodyPr>
          <a:lstStyle/>
          <a:p>
            <a:pPr>
              <a:lnSpc>
                <a:spcPct val="140000"/>
              </a:lnSpc>
            </a:pPr>
            <a:r>
              <a:rPr lang="en-US" b="1" dirty="0" smtClean="0"/>
              <a:t>Assess sources of free drinking water</a:t>
            </a:r>
          </a:p>
          <a:p>
            <a:pPr lvl="1">
              <a:lnSpc>
                <a:spcPct val="140000"/>
              </a:lnSpc>
            </a:pPr>
            <a:r>
              <a:rPr lang="en-US" b="1" dirty="0" smtClean="0"/>
              <a:t>Quality</a:t>
            </a:r>
            <a:endParaRPr lang="en-US" b="1" dirty="0"/>
          </a:p>
          <a:p>
            <a:pPr lvl="1">
              <a:lnSpc>
                <a:spcPct val="140000"/>
              </a:lnSpc>
            </a:pPr>
            <a:r>
              <a:rPr lang="en-US" b="1" dirty="0" smtClean="0"/>
              <a:t>Ease of access</a:t>
            </a:r>
            <a:endParaRPr lang="en-US" b="1" dirty="0"/>
          </a:p>
          <a:p>
            <a:pPr>
              <a:lnSpc>
                <a:spcPct val="140000"/>
              </a:lnSpc>
            </a:pPr>
            <a:r>
              <a:rPr lang="en-US" b="1" dirty="0" smtClean="0"/>
              <a:t>Understand barriers </a:t>
            </a:r>
            <a:r>
              <a:rPr lang="en-US" b="1" dirty="0"/>
              <a:t>and </a:t>
            </a:r>
            <a:r>
              <a:rPr lang="en-US" b="1" dirty="0" smtClean="0"/>
              <a:t>policy solutions</a:t>
            </a:r>
            <a:endParaRPr lang="en-US" b="1" dirty="0"/>
          </a:p>
          <a:p>
            <a:pPr>
              <a:lnSpc>
                <a:spcPct val="140000"/>
              </a:lnSpc>
            </a:pPr>
            <a:r>
              <a:rPr lang="en-US" b="1" dirty="0" smtClean="0"/>
              <a:t>Assess relevant policies and make recommendations</a:t>
            </a:r>
          </a:p>
        </p:txBody>
      </p:sp>
    </p:spTree>
    <p:extLst>
      <p:ext uri="{BB962C8B-B14F-4D97-AF65-F5344CB8AC3E}">
        <p14:creationId xmlns:p14="http://schemas.microsoft.com/office/powerpoint/2010/main" val="1321248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a:t>
            </a:r>
            <a:r>
              <a:rPr lang="en-US" dirty="0" smtClean="0"/>
              <a:t>Collection</a:t>
            </a:r>
            <a:endParaRPr lang="en-US" dirty="0"/>
          </a:p>
        </p:txBody>
      </p:sp>
      <p:sp>
        <p:nvSpPr>
          <p:cNvPr id="3" name="Content Placeholder 2"/>
          <p:cNvSpPr>
            <a:spLocks noGrp="1"/>
          </p:cNvSpPr>
          <p:nvPr>
            <p:ph idx="1"/>
          </p:nvPr>
        </p:nvSpPr>
        <p:spPr>
          <a:xfrm>
            <a:off x="381000" y="2209800"/>
            <a:ext cx="3352800" cy="2819400"/>
          </a:xfrm>
        </p:spPr>
        <p:txBody>
          <a:bodyPr numCol="1">
            <a:noAutofit/>
          </a:bodyPr>
          <a:lstStyle/>
          <a:p>
            <a:pPr>
              <a:spcBef>
                <a:spcPts val="0"/>
              </a:spcBef>
            </a:pPr>
            <a:r>
              <a:rPr lang="en-US" sz="2400" b="1" dirty="0">
                <a:latin typeface="Times"/>
                <a:ea typeface="ＭＳ 明朝"/>
                <a:cs typeface="Times"/>
              </a:rPr>
              <a:t>277 </a:t>
            </a:r>
            <a:r>
              <a:rPr lang="en-US" sz="2400" b="1" dirty="0" smtClean="0">
                <a:latin typeface="Times"/>
                <a:ea typeface="ＭＳ 明朝"/>
                <a:cs typeface="Times"/>
              </a:rPr>
              <a:t>fountains and bottle fillers in 36 buildings</a:t>
            </a:r>
            <a:endParaRPr lang="en-US" sz="2400" b="1" dirty="0">
              <a:latin typeface="Times"/>
              <a:cs typeface="Times"/>
            </a:endParaRPr>
          </a:p>
          <a:p>
            <a:pPr lvl="1">
              <a:lnSpc>
                <a:spcPct val="150000"/>
              </a:lnSpc>
            </a:pPr>
            <a:r>
              <a:rPr lang="en-US" sz="2000" i="1" dirty="0">
                <a:latin typeface="Times"/>
                <a:cs typeface="Times"/>
              </a:rPr>
              <a:t>Flow </a:t>
            </a:r>
            <a:r>
              <a:rPr lang="en-US" sz="2000" i="1" dirty="0" smtClean="0">
                <a:latin typeface="Times"/>
                <a:cs typeface="Times"/>
              </a:rPr>
              <a:t>rate </a:t>
            </a:r>
            <a:endParaRPr lang="en-US" sz="2000" i="1" dirty="0">
              <a:latin typeface="Times"/>
              <a:cs typeface="Times"/>
            </a:endParaRPr>
          </a:p>
          <a:p>
            <a:pPr lvl="1">
              <a:lnSpc>
                <a:spcPct val="150000"/>
              </a:lnSpc>
            </a:pPr>
            <a:r>
              <a:rPr lang="en-US" sz="2000" i="1" dirty="0">
                <a:latin typeface="Times"/>
                <a:cs typeface="Times"/>
              </a:rPr>
              <a:t>Temperature </a:t>
            </a:r>
          </a:p>
          <a:p>
            <a:pPr lvl="1">
              <a:lnSpc>
                <a:spcPct val="150000"/>
              </a:lnSpc>
            </a:pPr>
            <a:r>
              <a:rPr lang="en-US" sz="2000" i="1" dirty="0">
                <a:latin typeface="Times"/>
                <a:cs typeface="Times"/>
              </a:rPr>
              <a:t>Clarity, smell, </a:t>
            </a:r>
            <a:r>
              <a:rPr lang="en-US" sz="2000" i="1" dirty="0" smtClean="0">
                <a:latin typeface="Times"/>
                <a:cs typeface="Times"/>
              </a:rPr>
              <a:t>color </a:t>
            </a:r>
          </a:p>
          <a:p>
            <a:pPr lvl="1">
              <a:lnSpc>
                <a:spcPct val="150000"/>
              </a:lnSpc>
            </a:pPr>
            <a:r>
              <a:rPr lang="en-US" sz="2000" i="1" dirty="0" smtClean="0">
                <a:latin typeface="Times"/>
                <a:cs typeface="Times"/>
              </a:rPr>
              <a:t>Cleanliness</a:t>
            </a:r>
            <a:endParaRPr lang="en-US" sz="2000" i="1" dirty="0">
              <a:latin typeface="Times"/>
              <a:cs typeface="Times"/>
            </a:endParaRPr>
          </a:p>
          <a:p>
            <a:endParaRPr lang="en-US" sz="2000" dirty="0">
              <a:latin typeface="Times"/>
              <a:cs typeface="Times"/>
            </a:endParaRPr>
          </a:p>
        </p:txBody>
      </p:sp>
      <p:pic>
        <p:nvPicPr>
          <p:cNvPr id="4" name="Picture 3" descr="fountain photo.jpg"/>
          <p:cNvPicPr>
            <a:picLocks noChangeAspect="1"/>
          </p:cNvPicPr>
          <p:nvPr/>
        </p:nvPicPr>
        <p:blipFill>
          <a:blip r:embed="rId3"/>
          <a:srcRect l="4839" t="5376" r="3226" b="8602"/>
          <a:stretch>
            <a:fillRect/>
          </a:stretch>
        </p:blipFill>
        <p:spPr>
          <a:xfrm>
            <a:off x="4267200" y="1752600"/>
            <a:ext cx="43434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4724400" y="5105400"/>
            <a:ext cx="2819400" cy="461665"/>
          </a:xfrm>
          <a:prstGeom prst="rect">
            <a:avLst/>
          </a:prstGeom>
          <a:noFill/>
        </p:spPr>
        <p:txBody>
          <a:bodyPr wrap="square" rtlCol="0">
            <a:spAutoFit/>
          </a:bodyPr>
          <a:lstStyle/>
          <a:p>
            <a:r>
              <a:rPr lang="en-US" sz="2400" b="1" dirty="0" smtClean="0">
                <a:effectLst>
                  <a:outerShdw blurRad="50800" dist="38100" dir="2700000" algn="tl" rotWithShape="0">
                    <a:schemeClr val="bg1">
                      <a:alpha val="43000"/>
                    </a:schemeClr>
                  </a:outerShdw>
                </a:effectLst>
                <a:latin typeface="Arial"/>
                <a:cs typeface="Arial"/>
              </a:rPr>
              <a:t>Ideal Fountain</a:t>
            </a:r>
            <a:endParaRPr lang="en-US" sz="2400" b="1" dirty="0">
              <a:effectLst>
                <a:outerShdw blurRad="50800" dist="38100" dir="2700000" algn="tl" rotWithShape="0">
                  <a:schemeClr val="bg1">
                    <a:alpha val="43000"/>
                  </a:schemeClr>
                </a:outerShdw>
              </a:effectLst>
              <a:latin typeface="Arial"/>
              <a:cs typeface="Arial"/>
            </a:endParaRPr>
          </a:p>
        </p:txBody>
      </p:sp>
    </p:spTree>
    <p:extLst>
      <p:ext uri="{BB962C8B-B14F-4D97-AF65-F5344CB8AC3E}">
        <p14:creationId xmlns:p14="http://schemas.microsoft.com/office/powerpoint/2010/main" val="6436776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a:t>
            </a:r>
          </a:p>
        </p:txBody>
      </p:sp>
      <p:sp>
        <p:nvSpPr>
          <p:cNvPr id="3" name="Content Placeholder 2"/>
          <p:cNvSpPr>
            <a:spLocks noGrp="1"/>
          </p:cNvSpPr>
          <p:nvPr>
            <p:ph idx="1"/>
          </p:nvPr>
        </p:nvSpPr>
        <p:spPr>
          <a:xfrm>
            <a:off x="609600" y="2120683"/>
            <a:ext cx="7772400" cy="3060917"/>
          </a:xfrm>
        </p:spPr>
        <p:txBody>
          <a:bodyPr numCol="2">
            <a:normAutofit fontScale="92500" lnSpcReduction="20000"/>
          </a:bodyPr>
          <a:lstStyle/>
          <a:p>
            <a:pPr>
              <a:spcBef>
                <a:spcPts val="600"/>
              </a:spcBef>
            </a:pPr>
            <a:r>
              <a:rPr lang="en-US" b="1" dirty="0" smtClean="0"/>
              <a:t>274 analyzed</a:t>
            </a:r>
          </a:p>
          <a:p>
            <a:pPr>
              <a:spcBef>
                <a:spcPts val="600"/>
              </a:spcBef>
            </a:pPr>
            <a:endParaRPr lang="en-US" b="1" dirty="0"/>
          </a:p>
          <a:p>
            <a:pPr>
              <a:spcBef>
                <a:spcPts val="600"/>
              </a:spcBef>
            </a:pPr>
            <a:r>
              <a:rPr lang="en-US" b="1" dirty="0" smtClean="0"/>
              <a:t>Flow rate:</a:t>
            </a:r>
          </a:p>
          <a:p>
            <a:pPr lvl="1">
              <a:spcBef>
                <a:spcPts val="600"/>
              </a:spcBef>
            </a:pPr>
            <a:r>
              <a:rPr lang="en-US" i="1" dirty="0" smtClean="0"/>
              <a:t>Fast: &lt;40 sec</a:t>
            </a:r>
          </a:p>
          <a:p>
            <a:pPr lvl="1">
              <a:spcBef>
                <a:spcPts val="600"/>
              </a:spcBef>
            </a:pPr>
            <a:r>
              <a:rPr lang="en-US" i="1" dirty="0" smtClean="0"/>
              <a:t>Medium: 40-72 sec</a:t>
            </a:r>
          </a:p>
          <a:p>
            <a:pPr lvl="1">
              <a:spcBef>
                <a:spcPts val="600"/>
              </a:spcBef>
            </a:pPr>
            <a:r>
              <a:rPr lang="en-US" i="1" dirty="0" smtClean="0"/>
              <a:t>Slow: &gt;72 sec</a:t>
            </a:r>
          </a:p>
          <a:p>
            <a:pPr lvl="1">
              <a:spcBef>
                <a:spcPts val="600"/>
              </a:spcBef>
            </a:pPr>
            <a:endParaRPr lang="en-US" dirty="0" smtClean="0"/>
          </a:p>
          <a:p>
            <a:pPr>
              <a:spcBef>
                <a:spcPts val="600"/>
              </a:spcBef>
            </a:pPr>
            <a:endParaRPr lang="en-US" dirty="0"/>
          </a:p>
          <a:p>
            <a:pPr>
              <a:spcBef>
                <a:spcPts val="600"/>
              </a:spcBef>
            </a:pPr>
            <a:r>
              <a:rPr lang="en-US" b="1" dirty="0" smtClean="0"/>
              <a:t>Temperature</a:t>
            </a:r>
            <a:r>
              <a:rPr lang="en-US" b="1" dirty="0"/>
              <a:t>: </a:t>
            </a:r>
            <a:endParaRPr lang="en-US" b="1" dirty="0" smtClean="0"/>
          </a:p>
          <a:p>
            <a:pPr lvl="1">
              <a:spcBef>
                <a:spcPts val="600"/>
              </a:spcBef>
            </a:pPr>
            <a:r>
              <a:rPr lang="en-US" i="1" dirty="0" smtClean="0"/>
              <a:t>&lt;15°C</a:t>
            </a:r>
          </a:p>
          <a:p>
            <a:pPr lvl="1">
              <a:spcBef>
                <a:spcPts val="600"/>
              </a:spcBef>
            </a:pPr>
            <a:r>
              <a:rPr lang="en-US" i="1" dirty="0" smtClean="0"/>
              <a:t>15-20°C</a:t>
            </a:r>
          </a:p>
          <a:p>
            <a:pPr lvl="1">
              <a:spcBef>
                <a:spcPts val="600"/>
              </a:spcBef>
            </a:pPr>
            <a:r>
              <a:rPr lang="en-US" i="1" dirty="0" smtClean="0"/>
              <a:t>&gt;20°C</a:t>
            </a:r>
            <a:endParaRPr lang="en-US" i="1" dirty="0"/>
          </a:p>
          <a:p>
            <a:pPr>
              <a:spcBef>
                <a:spcPts val="600"/>
              </a:spcBef>
            </a:pPr>
            <a:endParaRPr lang="en-US" dirty="0"/>
          </a:p>
        </p:txBody>
      </p:sp>
      <p:sp>
        <p:nvSpPr>
          <p:cNvPr id="4" name="TextBox 3"/>
          <p:cNvSpPr txBox="1"/>
          <p:nvPr/>
        </p:nvSpPr>
        <p:spPr>
          <a:xfrm>
            <a:off x="609600" y="4889718"/>
            <a:ext cx="7086600" cy="1815882"/>
          </a:xfrm>
          <a:prstGeom prst="rect">
            <a:avLst/>
          </a:prstGeom>
          <a:noFill/>
        </p:spPr>
        <p:txBody>
          <a:bodyPr wrap="square" rtlCol="0">
            <a:spAutoFit/>
          </a:bodyPr>
          <a:lstStyle/>
          <a:p>
            <a:pPr marL="457200" indent="-457200">
              <a:buFont typeface="Arial"/>
              <a:buChar char="•"/>
            </a:pPr>
            <a:r>
              <a:rPr lang="en-US" sz="3000" b="1" dirty="0" smtClean="0">
                <a:latin typeface="Times" pitchFamily="18" charset="0"/>
              </a:rPr>
              <a:t>Appearance</a:t>
            </a:r>
            <a:r>
              <a:rPr lang="en-US" sz="3000" b="1" dirty="0" smtClean="0">
                <a:latin typeface="Times"/>
                <a:cs typeface="Times"/>
              </a:rPr>
              <a:t>: </a:t>
            </a:r>
          </a:p>
          <a:p>
            <a:pPr marL="914400" lvl="1" indent="-457200">
              <a:buFont typeface="Courier New"/>
              <a:buChar char="o"/>
            </a:pPr>
            <a:r>
              <a:rPr lang="en-US" sz="2600" i="1" dirty="0">
                <a:latin typeface="Times" pitchFamily="18" charset="0"/>
              </a:rPr>
              <a:t>Clean </a:t>
            </a:r>
            <a:endParaRPr lang="en-US" sz="2600" i="1" dirty="0" smtClean="0">
              <a:latin typeface="Times" pitchFamily="18" charset="0"/>
            </a:endParaRPr>
          </a:p>
          <a:p>
            <a:pPr marL="914400" lvl="1" indent="-457200">
              <a:buFont typeface="Courier New"/>
              <a:buChar char="o"/>
            </a:pPr>
            <a:r>
              <a:rPr lang="en-US" sz="2600" i="1" dirty="0" smtClean="0">
                <a:latin typeface="Times" pitchFamily="18" charset="0"/>
              </a:rPr>
              <a:t>Dirty: solids, rust, stains </a:t>
            </a:r>
            <a:endParaRPr lang="en-US" sz="2600" i="1" dirty="0">
              <a:latin typeface="Times" pitchFamily="18" charset="0"/>
            </a:endParaRPr>
          </a:p>
          <a:p>
            <a:pPr marL="457200" indent="-457200">
              <a:buFont typeface="Arial"/>
              <a:buChar char="•"/>
            </a:pPr>
            <a:endParaRPr lang="en-US" sz="3000" dirty="0">
              <a:latin typeface="Times"/>
              <a:cs typeface="Times"/>
            </a:endParaRPr>
          </a:p>
        </p:txBody>
      </p:sp>
    </p:spTree>
    <p:extLst>
      <p:ext uri="{BB962C8B-B14F-4D97-AF65-F5344CB8AC3E}">
        <p14:creationId xmlns:p14="http://schemas.microsoft.com/office/powerpoint/2010/main" val="20623415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5300662"/>
            <a:ext cx="5486400" cy="566738"/>
          </a:xfrm>
        </p:spPr>
        <p:txBody>
          <a:bodyPr/>
          <a:lstStyle/>
          <a:p>
            <a:r>
              <a:rPr lang="en-US" dirty="0" smtClean="0">
                <a:solidFill>
                  <a:schemeClr val="tx1"/>
                </a:solidFill>
                <a:effectLst/>
              </a:rPr>
              <a:t>Slow Drainage</a:t>
            </a:r>
            <a:endParaRPr lang="en-US" dirty="0">
              <a:solidFill>
                <a:schemeClr val="tx1"/>
              </a:solidFill>
              <a:effectLst/>
            </a:endParaRPr>
          </a:p>
        </p:txBody>
      </p:sp>
      <p:pic>
        <p:nvPicPr>
          <p:cNvPr id="5" name="Picture Placeholder 4" descr="Slow drainage.jpg"/>
          <p:cNvPicPr>
            <a:picLocks noGrp="1" noChangeAspect="1"/>
          </p:cNvPicPr>
          <p:nvPr>
            <p:ph type="pic" idx="1"/>
          </p:nvPr>
        </p:nvPicPr>
        <p:blipFill>
          <a:blip r:embed="rId3"/>
          <a:srcRect/>
          <a:stretch>
            <a:fillRect/>
          </a:stretch>
        </p:blipFill>
        <p:spPr>
          <a:xfrm rot="5400000">
            <a:off x="2019300" y="800100"/>
            <a:ext cx="51816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1752600" y="5824538"/>
            <a:ext cx="5486400" cy="804862"/>
          </a:xfrm>
        </p:spPr>
        <p:txBody>
          <a:bodyPr/>
          <a:lstStyle/>
          <a:p>
            <a:r>
              <a:rPr lang="en-US" dirty="0" smtClean="0"/>
              <a:t>Data Collection Photo</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ysClr val="windowText" lastClr="000000"/>
      </a:dk1>
      <a:lt1>
        <a:srgbClr val="FFFFFF"/>
      </a:lt1>
      <a:dk2>
        <a:srgbClr val="1F497D"/>
      </a:dk2>
      <a:lt2>
        <a:srgbClr val="FFFFFF"/>
      </a:lt2>
      <a:accent1>
        <a:srgbClr val="0000FF"/>
      </a:accent1>
      <a:accent2>
        <a:srgbClr val="C0504D"/>
      </a:accent2>
      <a:accent3>
        <a:srgbClr val="92D050"/>
      </a:accent3>
      <a:accent4>
        <a:srgbClr val="800080"/>
      </a:accent4>
      <a:accent5>
        <a:srgbClr val="92CDDC"/>
      </a:accent5>
      <a:accent6>
        <a:srgbClr val="FFC000"/>
      </a:accent6>
      <a:hlink>
        <a:srgbClr val="0000FF"/>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603</TotalTime>
  <Words>1890</Words>
  <Application>Microsoft Office PowerPoint</Application>
  <PresentationFormat>On-screen Show (4:3)</PresentationFormat>
  <Paragraphs>470</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Free Water Access On UW-Seattle Campus</vt:lpstr>
      <vt:lpstr>Introduction</vt:lpstr>
      <vt:lpstr>Creating A Healthy Environment</vt:lpstr>
      <vt:lpstr>Factors Influencing Water Consumption </vt:lpstr>
      <vt:lpstr>Public Health Goal</vt:lpstr>
      <vt:lpstr>Statement of Purpose</vt:lpstr>
      <vt:lpstr>Data Collection</vt:lpstr>
      <vt:lpstr>Data Analysis</vt:lpstr>
      <vt:lpstr>Slow Drainage</vt:lpstr>
      <vt:lpstr>PowerPoint Presentation</vt:lpstr>
      <vt:lpstr>Results</vt:lpstr>
      <vt:lpstr>Distribution of Problem Fountains</vt:lpstr>
      <vt:lpstr>Time to Fill</vt:lpstr>
      <vt:lpstr>Water Temperature</vt:lpstr>
      <vt:lpstr>Breakdown of Dirty Fountains</vt:lpstr>
      <vt:lpstr>Policy Review</vt:lpstr>
      <vt:lpstr>Existing Drinking Water Policies Relevant to UW</vt:lpstr>
      <vt:lpstr>WA State Drinking Fountain Policy</vt:lpstr>
      <vt:lpstr>Campus Building Services Policy</vt:lpstr>
      <vt:lpstr>Water Promotion Policy Leaders</vt:lpstr>
      <vt:lpstr>Rationale for Policy Recommendations</vt:lpstr>
      <vt:lpstr>Policy Recommendations</vt:lpstr>
      <vt:lpstr>Freshmen Orientation Module</vt:lpstr>
      <vt:lpstr>Adopt healthy food and beverage guidelines for meetings at UW</vt:lpstr>
      <vt:lpstr>Enforce Existing Fountain Maintenance Policy</vt:lpstr>
      <vt:lpstr>Marketing Campaign:  Promote Campus-Wide Tap Usage</vt:lpstr>
      <vt:lpstr>Marketing Campaign: Audience</vt:lpstr>
      <vt:lpstr>Marketing Campaign: Audience</vt:lpstr>
      <vt:lpstr>Marketing Campaign: Outreach</vt:lpstr>
      <vt:lpstr>Previously Developed Tap Water Campaigns</vt:lpstr>
      <vt:lpstr>Are You Pouring on the Pounds?  (New York City) </vt:lpstr>
      <vt:lpstr>I Love Tap Water   (University of Wisconsin-Stout)</vt:lpstr>
      <vt:lpstr>I Love Tap Water (University of California Berkeley)</vt:lpstr>
      <vt:lpstr>Limitations of Assessment</vt:lpstr>
      <vt:lpstr>Conclusion</vt:lpstr>
      <vt:lpstr>Conclusion</vt:lpstr>
      <vt:lpstr>Questions And Discussion</vt:lpstr>
      <vt:lpstr>Thank You for Attending!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UW Libraries Users</dc:creator>
  <cp:lastModifiedBy>Carrie Ramsdell</cp:lastModifiedBy>
  <cp:revision>107</cp:revision>
  <dcterms:created xsi:type="dcterms:W3CDTF">2013-03-15T17:47:50Z</dcterms:created>
  <dcterms:modified xsi:type="dcterms:W3CDTF">2013-03-19T18:17:14Z</dcterms:modified>
</cp:coreProperties>
</file>