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93" r:id="rId3"/>
    <p:sldId id="257" r:id="rId4"/>
    <p:sldId id="258" r:id="rId5"/>
    <p:sldId id="295" r:id="rId6"/>
    <p:sldId id="294" r:id="rId7"/>
    <p:sldId id="259" r:id="rId8"/>
    <p:sldId id="260" r:id="rId9"/>
    <p:sldId id="262" r:id="rId10"/>
    <p:sldId id="296" r:id="rId11"/>
    <p:sldId id="276" r:id="rId12"/>
    <p:sldId id="297" r:id="rId13"/>
    <p:sldId id="288" r:id="rId14"/>
    <p:sldId id="298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3" r:id="rId24"/>
    <p:sldId id="299" r:id="rId25"/>
    <p:sldId id="265" r:id="rId26"/>
    <p:sldId id="266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>
      <p:cViewPr varScale="1">
        <p:scale>
          <a:sx n="62" d="100"/>
          <a:sy n="62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724F2C0-A43D-440E-8A66-C757C521876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56FEFC8-BB1C-4C16-A051-07906FA7DF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8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EFC8-BB1C-4C16-A051-07906FA7DF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8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70D9-1F16-4CA7-BD1F-EBCC6D966DA0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04478-CFFD-48E2-AF24-85A88478D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emf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8.em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3" y="-52252"/>
            <a:ext cx="263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Hypothesis test flow chart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116649" y="1093549"/>
            <a:ext cx="1143000" cy="461665"/>
            <a:chOff x="5103586" y="841001"/>
            <a:chExt cx="1143000" cy="46166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103586" y="1066263"/>
              <a:ext cx="1143000" cy="5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94623" y="841001"/>
              <a:ext cx="810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frequency</a:t>
              </a:r>
            </a:p>
            <a:p>
              <a:pPr algn="ctr"/>
              <a:r>
                <a:rPr lang="en-US" sz="1200" dirty="0"/>
                <a:t>data</a:t>
              </a:r>
            </a:p>
          </p:txBody>
        </p:sp>
      </p:grpSp>
      <p:sp>
        <p:nvSpPr>
          <p:cNvPr id="12" name="Diamond 11"/>
          <p:cNvSpPr/>
          <p:nvPr/>
        </p:nvSpPr>
        <p:spPr>
          <a:xfrm>
            <a:off x="4078643" y="798827"/>
            <a:ext cx="1066800" cy="1066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078643" y="1175362"/>
            <a:ext cx="1101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Measurement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scale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6246949" y="785948"/>
            <a:ext cx="1066800" cy="1066800"/>
            <a:chOff x="6233886" y="533400"/>
            <a:chExt cx="1066800" cy="1066800"/>
          </a:xfrm>
        </p:grpSpPr>
        <p:sp>
          <p:nvSpPr>
            <p:cNvPr id="15" name="Diamond 14"/>
            <p:cNvSpPr/>
            <p:nvPr/>
          </p:nvSpPr>
          <p:spPr>
            <a:xfrm>
              <a:off x="6233886" y="53340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8186" y="825500"/>
              <a:ext cx="9124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number  of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variables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716849" y="1852748"/>
            <a:ext cx="263213" cy="381000"/>
            <a:chOff x="6703786" y="1600200"/>
            <a:chExt cx="263213" cy="38100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>
              <a:off x="6563292" y="1789906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703786" y="1628001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132649" y="2233748"/>
            <a:ext cx="1295400" cy="685800"/>
            <a:chOff x="6119586" y="1981200"/>
            <a:chExt cx="1295400" cy="685800"/>
          </a:xfrm>
          <a:solidFill>
            <a:srgbClr val="92D050"/>
          </a:solidFill>
        </p:grpSpPr>
        <p:sp>
          <p:nvSpPr>
            <p:cNvPr id="34" name="Rectangle 33"/>
            <p:cNvSpPr/>
            <p:nvPr/>
          </p:nvSpPr>
          <p:spPr>
            <a:xfrm>
              <a:off x="6119586" y="19812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01041" y="2000250"/>
              <a:ext cx="96353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basic  </a:t>
              </a:r>
              <a:r>
                <a:rPr lang="el-GR" sz="1200" dirty="0">
                  <a:latin typeface="Times New Roman"/>
                  <a:cs typeface="Times New Roman"/>
                </a:rPr>
                <a:t>χ</a:t>
              </a:r>
              <a:r>
                <a:rPr lang="en-US" sz="1200" baseline="30000" dirty="0">
                  <a:latin typeface="Times New Roman"/>
                  <a:cs typeface="Times New Roman"/>
                </a:rPr>
                <a:t>2</a:t>
              </a:r>
              <a:r>
                <a:rPr lang="en-US" sz="1200" dirty="0"/>
                <a:t> test</a:t>
              </a:r>
            </a:p>
            <a:p>
              <a:pPr algn="ctr"/>
              <a:r>
                <a:rPr lang="en-US" sz="1200" dirty="0"/>
                <a:t>(19.5)</a:t>
              </a:r>
            </a:p>
            <a:p>
              <a:pPr algn="ctr"/>
              <a:r>
                <a:rPr lang="en-US" sz="1200" dirty="0"/>
                <a:t>Table I 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783649" y="989148"/>
            <a:ext cx="1295400" cy="685800"/>
            <a:chOff x="7770586" y="736600"/>
            <a:chExt cx="1295400" cy="685800"/>
          </a:xfrm>
          <a:solidFill>
            <a:srgbClr val="92D050"/>
          </a:solidFill>
        </p:grpSpPr>
        <p:sp>
          <p:nvSpPr>
            <p:cNvPr id="32" name="Rectangle 31"/>
            <p:cNvSpPr/>
            <p:nvPr/>
          </p:nvSpPr>
          <p:spPr>
            <a:xfrm>
              <a:off x="7770586" y="7366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79471" y="755650"/>
              <a:ext cx="107433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dirty="0">
                  <a:latin typeface="Times New Roman"/>
                  <a:cs typeface="Times New Roman"/>
                </a:rPr>
                <a:t>χ</a:t>
              </a:r>
              <a:r>
                <a:rPr lang="en-US" sz="1200" baseline="30000" dirty="0">
                  <a:latin typeface="Times New Roman"/>
                  <a:cs typeface="Times New Roman"/>
                </a:rPr>
                <a:t>2</a:t>
              </a:r>
              <a:r>
                <a:rPr lang="en-US" sz="1200" dirty="0"/>
                <a:t> test for </a:t>
              </a:r>
            </a:p>
            <a:p>
              <a:pPr algn="ctr"/>
              <a:r>
                <a:rPr lang="en-US" sz="1200" dirty="0"/>
                <a:t>independence</a:t>
              </a:r>
            </a:p>
            <a:p>
              <a:pPr algn="ctr"/>
              <a:r>
                <a:rPr lang="en-US" sz="1200" dirty="0"/>
                <a:t>(19.9)  Table I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341326" y="1064622"/>
            <a:ext cx="469900" cy="276999"/>
            <a:chOff x="7313749" y="1129574"/>
            <a:chExt cx="469900" cy="276999"/>
          </a:xfrm>
        </p:grpSpPr>
        <p:cxnSp>
          <p:nvCxnSpPr>
            <p:cNvPr id="31" name="Straight Arrow Connector 30"/>
            <p:cNvCxnSpPr>
              <a:stCxn id="15" idx="3"/>
            </p:cNvCxnSpPr>
            <p:nvPr/>
          </p:nvCxnSpPr>
          <p:spPr>
            <a:xfrm>
              <a:off x="7313749" y="1319348"/>
              <a:ext cx="4699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352938" y="112957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919549" y="1103448"/>
            <a:ext cx="1188449" cy="276999"/>
            <a:chOff x="2906486" y="850900"/>
            <a:chExt cx="1188449" cy="276999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906486" y="1079500"/>
              <a:ext cx="1143000" cy="53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46186" y="850900"/>
              <a:ext cx="10487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correlation (r)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852749" y="811348"/>
            <a:ext cx="1066800" cy="1066800"/>
            <a:chOff x="1839686" y="558800"/>
            <a:chExt cx="1066800" cy="1066800"/>
          </a:xfrm>
        </p:grpSpPr>
        <p:sp>
          <p:nvSpPr>
            <p:cNvPr id="39" name="Diamond 38"/>
            <p:cNvSpPr/>
            <p:nvPr/>
          </p:nvSpPr>
          <p:spPr>
            <a:xfrm>
              <a:off x="1839686" y="55880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15886" y="812800"/>
              <a:ext cx="9285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number of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correlations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95549" y="1116148"/>
            <a:ext cx="469900" cy="276999"/>
            <a:chOff x="1382486" y="863600"/>
            <a:chExt cx="469900" cy="276999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1382486" y="1079500"/>
              <a:ext cx="469900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534886" y="8636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9711" y="1090748"/>
            <a:ext cx="1295400" cy="685800"/>
            <a:chOff x="74386" y="749300"/>
            <a:chExt cx="1295400" cy="685800"/>
          </a:xfrm>
          <a:solidFill>
            <a:srgbClr val="92D050"/>
          </a:solidFill>
        </p:grpSpPr>
        <p:sp>
          <p:nvSpPr>
            <p:cNvPr id="44" name="Rectangle 43"/>
            <p:cNvSpPr/>
            <p:nvPr/>
          </p:nvSpPr>
          <p:spPr>
            <a:xfrm>
              <a:off x="74386" y="7493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3121" y="768350"/>
              <a:ext cx="93391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Test H</a:t>
              </a:r>
              <a:r>
                <a:rPr lang="en-US" sz="1200" baseline="-25000" dirty="0"/>
                <a:t>0</a:t>
              </a:r>
              <a:r>
                <a:rPr lang="en-US" sz="1200" dirty="0"/>
                <a:t>: </a:t>
              </a:r>
              <a:r>
                <a:rPr lang="en-US" sz="1200" dirty="0">
                  <a:latin typeface="Symbol" pitchFamily="18" charset="2"/>
                </a:rPr>
                <a:t>r</a:t>
              </a:r>
              <a:r>
                <a:rPr lang="en-US" sz="1200" dirty="0"/>
                <a:t>=0</a:t>
              </a:r>
            </a:p>
            <a:p>
              <a:pPr algn="ctr"/>
              <a:r>
                <a:rPr lang="en-US" sz="1200" dirty="0"/>
                <a:t>(17.2)</a:t>
              </a:r>
            </a:p>
            <a:p>
              <a:pPr algn="ctr"/>
              <a:r>
                <a:rPr lang="en-US" sz="1200" dirty="0"/>
                <a:t>Table G 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322649" y="1878148"/>
            <a:ext cx="263214" cy="381000"/>
            <a:chOff x="2309586" y="1625600"/>
            <a:chExt cx="263214" cy="381000"/>
          </a:xfrm>
        </p:grpSpPr>
        <p:cxnSp>
          <p:nvCxnSpPr>
            <p:cNvPr id="47" name="Straight Arrow Connector 46"/>
            <p:cNvCxnSpPr/>
            <p:nvPr/>
          </p:nvCxnSpPr>
          <p:spPr>
            <a:xfrm rot="5400000">
              <a:off x="2169092" y="1815306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309586" y="165340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700711" y="2348048"/>
            <a:ext cx="1295400" cy="685800"/>
            <a:chOff x="1725386" y="2006600"/>
            <a:chExt cx="1295400" cy="685800"/>
          </a:xfrm>
          <a:solidFill>
            <a:srgbClr val="92D050"/>
          </a:solidFill>
        </p:grpSpPr>
        <p:sp>
          <p:nvSpPr>
            <p:cNvPr id="46" name="Rectangle 45"/>
            <p:cNvSpPr/>
            <p:nvPr/>
          </p:nvSpPr>
          <p:spPr>
            <a:xfrm>
              <a:off x="1725386" y="20066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09984" y="2030911"/>
              <a:ext cx="110876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Test H</a:t>
              </a:r>
              <a:r>
                <a:rPr lang="en-US" sz="1200" baseline="-25000" dirty="0"/>
                <a:t>0</a:t>
              </a:r>
              <a:r>
                <a:rPr lang="en-US" sz="1200" dirty="0"/>
                <a:t>: </a:t>
              </a:r>
              <a:r>
                <a:rPr lang="en-US" sz="1200" dirty="0">
                  <a:latin typeface="Symbol" pitchFamily="18" charset="2"/>
                </a:rPr>
                <a:t>r</a:t>
              </a:r>
              <a:r>
                <a:rPr lang="en-US" sz="1200" baseline="-25000" dirty="0">
                  <a:latin typeface="Symbol" pitchFamily="18" charset="2"/>
                </a:rPr>
                <a:t>1</a:t>
              </a:r>
              <a:r>
                <a:rPr lang="en-US" sz="1200" dirty="0"/>
                <a:t>=</a:t>
              </a:r>
              <a:r>
                <a:rPr lang="en-US" sz="1200" dirty="0">
                  <a:latin typeface="Symbol" pitchFamily="18" charset="2"/>
                </a:rPr>
                <a:t> r</a:t>
              </a:r>
              <a:r>
                <a:rPr lang="en-US" sz="1200" baseline="-25000" dirty="0">
                  <a:latin typeface="Symbol" pitchFamily="18" charset="2"/>
                </a:rPr>
                <a:t>2</a:t>
              </a:r>
              <a:endParaRPr lang="en-US" sz="1200" baseline="-25000" dirty="0"/>
            </a:p>
            <a:p>
              <a:pPr algn="ctr"/>
              <a:r>
                <a:rPr lang="en-US" sz="1200" dirty="0"/>
                <a:t>(17.4) </a:t>
              </a:r>
            </a:p>
            <a:p>
              <a:pPr algn="ctr"/>
              <a:r>
                <a:rPr lang="en-US" sz="1200" dirty="0"/>
                <a:t>Tables H and A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62549" y="3249748"/>
            <a:ext cx="1066800" cy="1066800"/>
            <a:chOff x="4049486" y="2997200"/>
            <a:chExt cx="1066800" cy="1066800"/>
          </a:xfrm>
        </p:grpSpPr>
        <p:sp>
          <p:nvSpPr>
            <p:cNvPr id="53" name="Diamond 52"/>
            <p:cNvSpPr/>
            <p:nvPr/>
          </p:nvSpPr>
          <p:spPr>
            <a:xfrm>
              <a:off x="4049486" y="299720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14800" y="3289300"/>
              <a:ext cx="9124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number  of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means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356463" y="1811536"/>
            <a:ext cx="276999" cy="1384300"/>
            <a:chOff x="4344627" y="1865448"/>
            <a:chExt cx="276999" cy="1384300"/>
          </a:xfrm>
        </p:grpSpPr>
        <p:cxnSp>
          <p:nvCxnSpPr>
            <p:cNvPr id="51" name="Straight Arrow Connector 50"/>
            <p:cNvCxnSpPr>
              <a:endCxn id="53" idx="0"/>
            </p:cNvCxnSpPr>
            <p:nvPr/>
          </p:nvCxnSpPr>
          <p:spPr>
            <a:xfrm rot="5400000">
              <a:off x="3904593" y="2556804"/>
              <a:ext cx="13843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6200000">
              <a:off x="4175190" y="2376890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Means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865449" y="3249748"/>
            <a:ext cx="1076398" cy="1066800"/>
            <a:chOff x="1852386" y="2997200"/>
            <a:chExt cx="1076398" cy="1066800"/>
          </a:xfrm>
        </p:grpSpPr>
        <p:sp>
          <p:nvSpPr>
            <p:cNvPr id="61" name="Diamond 60"/>
            <p:cNvSpPr/>
            <p:nvPr/>
          </p:nvSpPr>
          <p:spPr>
            <a:xfrm>
              <a:off x="1852386" y="299720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90486" y="3348335"/>
              <a:ext cx="10382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Do you know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Symbol" pitchFamily="18" charset="2"/>
                </a:rPr>
                <a:t>s</a:t>
              </a:r>
              <a:r>
                <a:rPr lang="en-US" sz="1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932249" y="3529148"/>
            <a:ext cx="1143000" cy="276999"/>
            <a:chOff x="2919186" y="3276600"/>
            <a:chExt cx="1143000" cy="276999"/>
          </a:xfrm>
        </p:grpSpPr>
        <p:sp>
          <p:nvSpPr>
            <p:cNvPr id="58" name="TextBox 57"/>
            <p:cNvSpPr txBox="1"/>
            <p:nvPr/>
          </p:nvSpPr>
          <p:spPr>
            <a:xfrm>
              <a:off x="3414486" y="32766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1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2919186" y="3517900"/>
              <a:ext cx="1143000" cy="53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382849" y="3567248"/>
            <a:ext cx="469900" cy="276999"/>
            <a:chOff x="1369786" y="3314700"/>
            <a:chExt cx="469900" cy="276999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1369786" y="3530600"/>
              <a:ext cx="469900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422401" y="3314700"/>
              <a:ext cx="386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Yes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011" y="3541848"/>
            <a:ext cx="1295400" cy="685800"/>
            <a:chOff x="61686" y="3200400"/>
            <a:chExt cx="1295400" cy="685800"/>
          </a:xfrm>
          <a:solidFill>
            <a:srgbClr val="92D050"/>
          </a:solidFill>
        </p:grpSpPr>
        <p:sp>
          <p:nvSpPr>
            <p:cNvPr id="68" name="Rectangle 67"/>
            <p:cNvSpPr/>
            <p:nvPr/>
          </p:nvSpPr>
          <p:spPr>
            <a:xfrm>
              <a:off x="61686" y="32004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5536" y="3211648"/>
              <a:ext cx="63908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z -test</a:t>
              </a:r>
            </a:p>
            <a:p>
              <a:pPr algn="ctr"/>
              <a:r>
                <a:rPr lang="en-US" sz="1200" dirty="0"/>
                <a:t>(13.1) </a:t>
              </a:r>
            </a:p>
            <a:p>
              <a:pPr algn="ctr"/>
              <a:r>
                <a:rPr lang="en-US" sz="1200" dirty="0"/>
                <a:t>Table A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709781" y="4822734"/>
            <a:ext cx="1295400" cy="685800"/>
            <a:chOff x="1734456" y="4481286"/>
            <a:chExt cx="1295400" cy="685800"/>
          </a:xfrm>
          <a:solidFill>
            <a:srgbClr val="92D050"/>
          </a:solidFill>
        </p:grpSpPr>
        <p:sp>
          <p:nvSpPr>
            <p:cNvPr id="77" name="Rectangle 76"/>
            <p:cNvSpPr/>
            <p:nvPr/>
          </p:nvSpPr>
          <p:spPr>
            <a:xfrm>
              <a:off x="1734456" y="4481286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39256" y="4505234"/>
              <a:ext cx="67916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 -test</a:t>
              </a:r>
            </a:p>
            <a:p>
              <a:pPr algn="ctr"/>
              <a:r>
                <a:rPr lang="en-US" sz="1200" dirty="0"/>
                <a:t>(13.14)</a:t>
              </a:r>
            </a:p>
            <a:p>
              <a:pPr algn="ctr"/>
              <a:r>
                <a:rPr lang="en-US" sz="1200" dirty="0"/>
                <a:t>Table D 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587968" y="4303485"/>
            <a:ext cx="263214" cy="381000"/>
            <a:chOff x="4574905" y="4050937"/>
            <a:chExt cx="263214" cy="381000"/>
          </a:xfrm>
        </p:grpSpPr>
        <p:sp>
          <p:nvSpPr>
            <p:cNvPr id="79" name="TextBox 78"/>
            <p:cNvSpPr txBox="1"/>
            <p:nvPr/>
          </p:nvSpPr>
          <p:spPr>
            <a:xfrm>
              <a:off x="4574905" y="40625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2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5400000">
              <a:off x="4386288" y="4240643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4065453" y="4693918"/>
            <a:ext cx="1066800" cy="1066800"/>
            <a:chOff x="4052390" y="4441370"/>
            <a:chExt cx="1066800" cy="1066800"/>
          </a:xfrm>
        </p:grpSpPr>
        <p:sp>
          <p:nvSpPr>
            <p:cNvPr id="83" name="Diamond 82"/>
            <p:cNvSpPr/>
            <p:nvPr/>
          </p:nvSpPr>
          <p:spPr>
            <a:xfrm>
              <a:off x="4052390" y="444137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098108" y="4761411"/>
              <a:ext cx="981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independent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samples?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647077" y="5434148"/>
            <a:ext cx="633186" cy="595086"/>
            <a:chOff x="3634014" y="5181600"/>
            <a:chExt cx="633186" cy="595086"/>
          </a:xfrm>
        </p:grpSpPr>
        <p:cxnSp>
          <p:nvCxnSpPr>
            <p:cNvPr id="101" name="Straight Arrow Connector 100"/>
            <p:cNvCxnSpPr/>
            <p:nvPr/>
          </p:nvCxnSpPr>
          <p:spPr>
            <a:xfrm flipV="1">
              <a:off x="3634014" y="5181600"/>
              <a:ext cx="633186" cy="595086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 rot="19130316">
              <a:off x="3684606" y="5242599"/>
              <a:ext cx="386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Yes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947125" y="6119948"/>
            <a:ext cx="1295400" cy="685800"/>
            <a:chOff x="2971800" y="5791200"/>
            <a:chExt cx="1295400" cy="685800"/>
          </a:xfrm>
          <a:solidFill>
            <a:srgbClr val="92D050"/>
          </a:solidFill>
        </p:grpSpPr>
        <p:sp>
          <p:nvSpPr>
            <p:cNvPr id="103" name="Rectangle 102"/>
            <p:cNvSpPr/>
            <p:nvPr/>
          </p:nvSpPr>
          <p:spPr>
            <a:xfrm>
              <a:off x="2971800" y="5791200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98800" y="5804626"/>
              <a:ext cx="108298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Test H</a:t>
              </a:r>
              <a:r>
                <a:rPr lang="en-US" sz="1200" baseline="-25000" dirty="0"/>
                <a:t>0</a:t>
              </a:r>
              <a:r>
                <a:rPr lang="en-US" sz="1200" dirty="0"/>
                <a:t>: </a:t>
              </a:r>
              <a:r>
                <a:rPr lang="en-US" sz="1200" dirty="0">
                  <a:latin typeface="Symbol" pitchFamily="18" charset="2"/>
                </a:rPr>
                <a:t>m</a:t>
              </a:r>
              <a:r>
                <a:rPr lang="en-US" sz="1100" baseline="-25000" dirty="0">
                  <a:latin typeface="Symbol" pitchFamily="18" charset="2"/>
                </a:rPr>
                <a:t>1</a:t>
              </a:r>
              <a:r>
                <a:rPr lang="en-US" sz="1200" dirty="0"/>
                <a:t>=</a:t>
              </a:r>
              <a:r>
                <a:rPr lang="en-US" sz="1200" dirty="0">
                  <a:latin typeface="Symbol" pitchFamily="18" charset="2"/>
                </a:rPr>
                <a:t> m</a:t>
              </a:r>
              <a:r>
                <a:rPr lang="en-US" sz="1200" baseline="-25000" dirty="0">
                  <a:latin typeface="Symbol" pitchFamily="18" charset="2"/>
                </a:rPr>
                <a:t>2</a:t>
              </a:r>
            </a:p>
            <a:p>
              <a:pPr algn="ctr"/>
              <a:r>
                <a:rPr lang="en-US" sz="1200" dirty="0"/>
                <a:t>(15.6) </a:t>
              </a:r>
            </a:p>
            <a:p>
              <a:pPr algn="ctr"/>
              <a:r>
                <a:rPr lang="en-US" sz="1200" dirty="0"/>
                <a:t>Table D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926874" y="5444881"/>
            <a:ext cx="611424" cy="605747"/>
            <a:chOff x="4913811" y="5497133"/>
            <a:chExt cx="611424" cy="605747"/>
          </a:xfrm>
        </p:grpSpPr>
        <p:cxnSp>
          <p:nvCxnSpPr>
            <p:cNvPr id="106" name="Straight Arrow Connector 105"/>
            <p:cNvCxnSpPr>
              <a:endCxn id="105" idx="0"/>
            </p:cNvCxnSpPr>
            <p:nvPr/>
          </p:nvCxnSpPr>
          <p:spPr>
            <a:xfrm>
              <a:off x="4913811" y="5507794"/>
              <a:ext cx="611424" cy="5950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 rot="2529713">
              <a:off x="5074839" y="549713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No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877535" y="6105434"/>
            <a:ext cx="1295400" cy="685800"/>
            <a:chOff x="4840524" y="5776686"/>
            <a:chExt cx="1295400" cy="685800"/>
          </a:xfrm>
          <a:solidFill>
            <a:srgbClr val="92D050"/>
          </a:solidFill>
        </p:grpSpPr>
        <p:sp>
          <p:nvSpPr>
            <p:cNvPr id="105" name="Rectangle 104"/>
            <p:cNvSpPr/>
            <p:nvPr/>
          </p:nvSpPr>
          <p:spPr>
            <a:xfrm>
              <a:off x="4840524" y="5776686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5013272" y="5797913"/>
              <a:ext cx="943528" cy="646331"/>
              <a:chOff x="4130041" y="5864679"/>
              <a:chExt cx="943528" cy="646331"/>
            </a:xfrm>
            <a:grpFill/>
          </p:grpSpPr>
          <p:sp>
            <p:nvSpPr>
              <p:cNvPr id="109" name="TextBox 108"/>
              <p:cNvSpPr txBox="1"/>
              <p:nvPr/>
            </p:nvSpPr>
            <p:spPr>
              <a:xfrm>
                <a:off x="4130041" y="5864679"/>
                <a:ext cx="943528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Test H</a:t>
                </a:r>
                <a:r>
                  <a:rPr lang="en-US" sz="1200" baseline="-25000" dirty="0"/>
                  <a:t>0</a:t>
                </a:r>
                <a:r>
                  <a:rPr lang="en-US" sz="1200" dirty="0"/>
                  <a:t>: D=0</a:t>
                </a:r>
                <a:endParaRPr lang="en-US" sz="1200" baseline="-25000" dirty="0">
                  <a:latin typeface="Symbol" pitchFamily="18" charset="2"/>
                </a:endParaRPr>
              </a:p>
              <a:p>
                <a:pPr algn="ctr"/>
                <a:r>
                  <a:rPr lang="en-US" sz="1200" dirty="0"/>
                  <a:t>(16.4)</a:t>
                </a:r>
              </a:p>
              <a:p>
                <a:pPr algn="ctr"/>
                <a:r>
                  <a:rPr lang="en-US" sz="1200" dirty="0"/>
                  <a:t>Table D </a:t>
                </a:r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4680858" y="5931625"/>
                <a:ext cx="152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/>
          <p:cNvGrpSpPr/>
          <p:nvPr/>
        </p:nvGrpSpPr>
        <p:grpSpPr>
          <a:xfrm>
            <a:off x="5140237" y="3516448"/>
            <a:ext cx="1143000" cy="276999"/>
            <a:chOff x="5127174" y="3263900"/>
            <a:chExt cx="1143000" cy="276999"/>
          </a:xfrm>
        </p:grpSpPr>
        <p:sp>
          <p:nvSpPr>
            <p:cNvPr id="118" name="TextBox 117"/>
            <p:cNvSpPr txBox="1"/>
            <p:nvPr/>
          </p:nvSpPr>
          <p:spPr>
            <a:xfrm>
              <a:off x="5197615" y="3263900"/>
              <a:ext cx="9600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More than 2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5127174" y="3505200"/>
              <a:ext cx="1143000" cy="537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6294121" y="3224348"/>
            <a:ext cx="1066800" cy="1066800"/>
            <a:chOff x="6281058" y="3276600"/>
            <a:chExt cx="1066800" cy="1066800"/>
          </a:xfrm>
        </p:grpSpPr>
        <p:sp>
          <p:nvSpPr>
            <p:cNvPr id="120" name="Diamond 119"/>
            <p:cNvSpPr/>
            <p:nvPr/>
          </p:nvSpPr>
          <p:spPr>
            <a:xfrm>
              <a:off x="6281058" y="3276600"/>
              <a:ext cx="1066800" cy="106680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395358" y="3568700"/>
              <a:ext cx="9124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number  of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factors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769463" y="4273004"/>
            <a:ext cx="263213" cy="381000"/>
            <a:chOff x="6756400" y="4325256"/>
            <a:chExt cx="263213" cy="381000"/>
          </a:xfrm>
        </p:grpSpPr>
        <p:cxnSp>
          <p:nvCxnSpPr>
            <p:cNvPr id="123" name="Straight Arrow Connector 122"/>
            <p:cNvCxnSpPr/>
            <p:nvPr/>
          </p:nvCxnSpPr>
          <p:spPr>
            <a:xfrm rot="5400000">
              <a:off x="6615906" y="451496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756400" y="4353057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209211" y="4730204"/>
            <a:ext cx="1295400" cy="685800"/>
            <a:chOff x="6172200" y="4706256"/>
            <a:chExt cx="1295400" cy="685800"/>
          </a:xfrm>
          <a:solidFill>
            <a:srgbClr val="92D050"/>
          </a:solidFill>
        </p:grpSpPr>
        <p:sp>
          <p:nvSpPr>
            <p:cNvPr id="122" name="Rectangle 121"/>
            <p:cNvSpPr/>
            <p:nvPr/>
          </p:nvSpPr>
          <p:spPr>
            <a:xfrm>
              <a:off x="6172200" y="4706256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295262" y="4720842"/>
              <a:ext cx="105259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1-way ANOVA</a:t>
              </a:r>
            </a:p>
            <a:p>
              <a:pPr algn="ctr"/>
              <a:r>
                <a:rPr lang="en-US" sz="1200" dirty="0"/>
                <a:t>Ch 20</a:t>
              </a:r>
            </a:p>
            <a:p>
              <a:pPr algn="ctr"/>
              <a:r>
                <a:rPr lang="en-US" sz="1200" dirty="0"/>
                <a:t>Table E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348221" y="3534590"/>
            <a:ext cx="469900" cy="276999"/>
            <a:chOff x="7335158" y="3282042"/>
            <a:chExt cx="469900" cy="276999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7335158" y="3497942"/>
              <a:ext cx="4699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7398658" y="32820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822474" y="3496490"/>
            <a:ext cx="1295400" cy="685800"/>
            <a:chOff x="7805058" y="3167742"/>
            <a:chExt cx="1295400" cy="685800"/>
          </a:xfrm>
          <a:solidFill>
            <a:srgbClr val="92D050"/>
          </a:solidFill>
        </p:grpSpPr>
        <p:sp>
          <p:nvSpPr>
            <p:cNvPr id="127" name="Rectangle 126"/>
            <p:cNvSpPr/>
            <p:nvPr/>
          </p:nvSpPr>
          <p:spPr>
            <a:xfrm>
              <a:off x="7805058" y="3167742"/>
              <a:ext cx="1295400" cy="685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924800" y="3177792"/>
              <a:ext cx="105259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2-way ANOVA</a:t>
              </a:r>
            </a:p>
            <a:p>
              <a:pPr algn="ctr"/>
              <a:r>
                <a:rPr lang="en-US" sz="1200" dirty="0"/>
                <a:t>Ch 21</a:t>
              </a:r>
            </a:p>
            <a:p>
              <a:pPr algn="ctr"/>
              <a:r>
                <a:rPr lang="en-US" sz="1200" dirty="0"/>
                <a:t>Table 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375263" y="4291148"/>
            <a:ext cx="410936" cy="410028"/>
            <a:chOff x="2378756" y="4053114"/>
            <a:chExt cx="410936" cy="410028"/>
          </a:xfrm>
        </p:grpSpPr>
        <p:sp>
          <p:nvSpPr>
            <p:cNvPr id="75" name="TextBox 74"/>
            <p:cNvSpPr txBox="1"/>
            <p:nvPr/>
          </p:nvSpPr>
          <p:spPr>
            <a:xfrm>
              <a:off x="2423886" y="4053114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No</a:t>
              </a: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rot="5400000">
              <a:off x="2189050" y="4271848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3962763" y="49348"/>
            <a:ext cx="1295400" cy="457200"/>
            <a:chOff x="1725386" y="2006600"/>
            <a:chExt cx="1295400" cy="457200"/>
          </a:xfrm>
        </p:grpSpPr>
        <p:sp>
          <p:nvSpPr>
            <p:cNvPr id="137" name="Rectangle 136"/>
            <p:cNvSpPr/>
            <p:nvPr/>
          </p:nvSpPr>
          <p:spPr>
            <a:xfrm>
              <a:off x="1725386" y="20066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919584" y="2096226"/>
              <a:ext cx="9299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START HERE</a:t>
              </a:r>
            </a:p>
          </p:txBody>
        </p:sp>
      </p:grpSp>
      <p:cxnSp>
        <p:nvCxnSpPr>
          <p:cNvPr id="140" name="Straight Arrow Connector 139"/>
          <p:cNvCxnSpPr>
            <a:endCxn id="12" idx="0"/>
          </p:cNvCxnSpPr>
          <p:nvPr/>
        </p:nvCxnSpPr>
        <p:spPr>
          <a:xfrm rot="16200000" flipH="1">
            <a:off x="4465114" y="651897"/>
            <a:ext cx="292279" cy="1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2901948" y="6049554"/>
            <a:ext cx="1385753" cy="82368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34244"/>
              </p:ext>
            </p:extLst>
          </p:nvPr>
        </p:nvGraphicFramePr>
        <p:xfrm>
          <a:off x="3327400" y="20955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3" imgW="914400" imgH="179640" progId="Equation.DSMT4">
                  <p:embed/>
                </p:oleObj>
              </mc:Choice>
              <mc:Fallback>
                <p:oleObj name="Equation" r:id="rId3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7400" y="20955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62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CB000-18EA-4C8D-B9BB-F5286245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67" y="990600"/>
            <a:ext cx="7610866" cy="1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4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254125"/>
            <a:ext cx="83756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8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E92F6-F3A2-402D-BC1A-90B2760E7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71600"/>
            <a:ext cx="6755389" cy="5257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D8D09A-604E-4455-955D-A366D9788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28600"/>
            <a:ext cx="3048000" cy="19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3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609600" y="685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Rule of thumb</a:t>
            </a:r>
            <a:r>
              <a:rPr lang="en-US" dirty="0"/>
              <a:t>: If the error bars representing standard errors of the mean overlap, a one-tailed t-test will probably fail to reject H</a:t>
            </a:r>
            <a:r>
              <a:rPr lang="en-US" baseline="-25000" dirty="0"/>
              <a:t>O</a:t>
            </a:r>
            <a:r>
              <a:rPr lang="en-US" dirty="0"/>
              <a:t> with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.05.</a:t>
            </a:r>
          </a:p>
          <a:p>
            <a:endParaRPr lang="en-US" dirty="0"/>
          </a:p>
          <a:p>
            <a:r>
              <a:rPr lang="en-US" dirty="0"/>
              <a:t>In general, the bars need  a gap to reach statistical significance.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5946B-58CE-446D-A485-14E196A15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362200"/>
            <a:ext cx="509101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8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5313F-987C-4F97-AD20-74ADC3C6A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325455" cy="586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A39BA6-7732-4AB2-BBCD-FAA0919A5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57200"/>
            <a:ext cx="3697744" cy="22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7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58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7" name="Rectangle 34826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pursuit of science, you measure the anger of 10 fluffy and 10 noisy athletes and obtain for fluffy athletes a mean anger of 102.5 and a standard deviation of 19.21, and for noisy athletes a mean of 92.8 and a standard deviation of 20.96. </a:t>
            </a:r>
          </a:p>
          <a:p>
            <a:br>
              <a:rPr lang="en-US" dirty="0"/>
            </a:br>
            <a:r>
              <a:rPr lang="en-US" dirty="0"/>
              <a:t>Using an alpha value of 0.05, is the mean anger of fluffy athletes significantly greater than for the noisy athletes? </a:t>
            </a:r>
          </a:p>
        </p:txBody>
      </p:sp>
      <p:sp>
        <p:nvSpPr>
          <p:cNvPr id="34828" name="Rectangle 34827"/>
          <p:cNvSpPr/>
          <p:nvPr/>
        </p:nvSpPr>
        <p:spPr>
          <a:xfrm>
            <a:off x="0" y="569624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fail to reject H</a:t>
            </a:r>
            <a:r>
              <a:rPr lang="en-US" baseline="-25000" dirty="0"/>
              <a:t>0</a:t>
            </a:r>
            <a:r>
              <a:rPr lang="en-US" dirty="0"/>
              <a:t>. (t(18) = 1.08, </a:t>
            </a:r>
            <a:r>
              <a:rPr lang="en-US" dirty="0" err="1"/>
              <a:t>t</a:t>
            </a:r>
            <a:r>
              <a:rPr lang="en-US" baseline="-25000" dirty="0" err="1"/>
              <a:t>crit</a:t>
            </a:r>
            <a:r>
              <a:rPr lang="en-US" dirty="0"/>
              <a:t> = 1.7341) The anger of fluffy athletes is not significantly greater than the anger of noisy athletes. p = 0.1474</a:t>
            </a:r>
          </a:p>
        </p:txBody>
      </p:sp>
    </p:spTree>
    <p:extLst>
      <p:ext uri="{BB962C8B-B14F-4D97-AF65-F5344CB8AC3E}">
        <p14:creationId xmlns:p14="http://schemas.microsoft.com/office/powerpoint/2010/main" val="32476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Rectangle 35849"/>
          <p:cNvSpPr/>
          <p:nvPr/>
        </p:nvSpPr>
        <p:spPr>
          <a:xfrm>
            <a:off x="0" y="63699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Your Psych 315 professor asks you to measure the money of 10 laughable and 10 flimsy candy bars and obtain for laughable candy bars a mean money of 106 and a standard deviation of 12.25, and for flimsy candy bars a mean of 107.2 and a standard deviation of 17.4. </a:t>
            </a:r>
          </a:p>
          <a:p>
            <a:br>
              <a:rPr lang="en-US" dirty="0"/>
            </a:br>
            <a:r>
              <a:rPr lang="en-US" dirty="0"/>
              <a:t>Using an alpha value of 0.05, is the mean money of laughable candy bars significantly greater than for the flimsy candy bars? </a:t>
            </a:r>
          </a:p>
        </p:txBody>
      </p:sp>
      <p:sp>
        <p:nvSpPr>
          <p:cNvPr id="35851" name="Rectangle 35850"/>
          <p:cNvSpPr/>
          <p:nvPr/>
        </p:nvSpPr>
        <p:spPr>
          <a:xfrm>
            <a:off x="0" y="603381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fail to reject H</a:t>
            </a:r>
            <a:r>
              <a:rPr lang="en-US" baseline="-25000" dirty="0"/>
              <a:t>0</a:t>
            </a:r>
            <a:r>
              <a:rPr lang="en-US" dirty="0"/>
              <a:t>. (t(18) = -0.18, </a:t>
            </a:r>
            <a:r>
              <a:rPr lang="en-US" dirty="0" err="1"/>
              <a:t>t</a:t>
            </a:r>
            <a:r>
              <a:rPr lang="en-US" baseline="-25000" dirty="0" err="1"/>
              <a:t>crit</a:t>
            </a:r>
            <a:r>
              <a:rPr lang="en-US" dirty="0"/>
              <a:t> = 1.7341) The money of laughable candy bars is not significantly greater than the money of flimsy candy bars. p = 0.5698</a:t>
            </a:r>
          </a:p>
        </p:txBody>
      </p:sp>
      <p:sp>
        <p:nvSpPr>
          <p:cNvPr id="35853" name="AutoShape 44"/>
          <p:cNvSpPr>
            <a:spLocks noChangeAspect="1" noChangeArrowheads="1" noTextEdit="1"/>
          </p:cNvSpPr>
          <p:nvPr/>
        </p:nvSpPr>
        <p:spPr bwMode="auto">
          <a:xfrm>
            <a:off x="1828800" y="184785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Rectangle 46"/>
          <p:cNvSpPr>
            <a:spLocks noChangeArrowheads="1"/>
          </p:cNvSpPr>
          <p:nvPr/>
        </p:nvSpPr>
        <p:spPr bwMode="auto">
          <a:xfrm>
            <a:off x="2543175" y="2152650"/>
            <a:ext cx="4248150" cy="2886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Rectangle 47"/>
          <p:cNvSpPr>
            <a:spLocks noChangeArrowheads="1"/>
          </p:cNvSpPr>
          <p:nvPr/>
        </p:nvSpPr>
        <p:spPr bwMode="auto">
          <a:xfrm>
            <a:off x="2543175" y="2152650"/>
            <a:ext cx="4248150" cy="288607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48"/>
          <p:cNvSpPr>
            <a:spLocks noChangeShapeType="1"/>
          </p:cNvSpPr>
          <p:nvPr/>
        </p:nvSpPr>
        <p:spPr bwMode="auto">
          <a:xfrm>
            <a:off x="2543175" y="5038725"/>
            <a:ext cx="4248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49"/>
          <p:cNvSpPr>
            <a:spLocks noChangeShapeType="1"/>
          </p:cNvSpPr>
          <p:nvPr/>
        </p:nvSpPr>
        <p:spPr bwMode="auto">
          <a:xfrm flipV="1">
            <a:off x="2543175" y="2152650"/>
            <a:ext cx="0" cy="28860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50"/>
          <p:cNvSpPr>
            <a:spLocks noChangeShapeType="1"/>
          </p:cNvSpPr>
          <p:nvPr/>
        </p:nvSpPr>
        <p:spPr bwMode="auto">
          <a:xfrm flipV="1">
            <a:off x="3600450" y="49911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Rectangle 51"/>
          <p:cNvSpPr>
            <a:spLocks noChangeArrowheads="1"/>
          </p:cNvSpPr>
          <p:nvPr/>
        </p:nvSpPr>
        <p:spPr bwMode="auto">
          <a:xfrm>
            <a:off x="3219450" y="5067300"/>
            <a:ext cx="914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laughable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0" name="Line 52"/>
          <p:cNvSpPr>
            <a:spLocks noChangeShapeType="1"/>
          </p:cNvSpPr>
          <p:nvPr/>
        </p:nvSpPr>
        <p:spPr bwMode="auto">
          <a:xfrm flipV="1">
            <a:off x="5724525" y="49911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Rectangle 53"/>
          <p:cNvSpPr>
            <a:spLocks noChangeArrowheads="1"/>
          </p:cNvSpPr>
          <p:nvPr/>
        </p:nvSpPr>
        <p:spPr bwMode="auto">
          <a:xfrm>
            <a:off x="5495925" y="5067300"/>
            <a:ext cx="571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flimsy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2" name="Line 54"/>
          <p:cNvSpPr>
            <a:spLocks noChangeShapeType="1"/>
          </p:cNvSpPr>
          <p:nvPr/>
        </p:nvSpPr>
        <p:spPr bwMode="auto">
          <a:xfrm>
            <a:off x="2543175" y="50387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Rectangle 55"/>
          <p:cNvSpPr>
            <a:spLocks noChangeArrowheads="1"/>
          </p:cNvSpPr>
          <p:nvPr/>
        </p:nvSpPr>
        <p:spPr bwMode="auto">
          <a:xfrm>
            <a:off x="2400300" y="4933950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4" name="Line 56"/>
          <p:cNvSpPr>
            <a:spLocks noChangeShapeType="1"/>
          </p:cNvSpPr>
          <p:nvPr/>
        </p:nvSpPr>
        <p:spPr bwMode="auto">
          <a:xfrm>
            <a:off x="2543175" y="45529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Rectangle 57"/>
          <p:cNvSpPr>
            <a:spLocks noChangeArrowheads="1"/>
          </p:cNvSpPr>
          <p:nvPr/>
        </p:nvSpPr>
        <p:spPr bwMode="auto">
          <a:xfrm>
            <a:off x="2295525" y="4448175"/>
            <a:ext cx="295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6" name="Line 58"/>
          <p:cNvSpPr>
            <a:spLocks noChangeShapeType="1"/>
          </p:cNvSpPr>
          <p:nvPr/>
        </p:nvSpPr>
        <p:spPr bwMode="auto">
          <a:xfrm>
            <a:off x="2543175" y="407670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Rectangle 59"/>
          <p:cNvSpPr>
            <a:spLocks noChangeArrowheads="1"/>
          </p:cNvSpPr>
          <p:nvPr/>
        </p:nvSpPr>
        <p:spPr bwMode="auto">
          <a:xfrm>
            <a:off x="2295525" y="3971925"/>
            <a:ext cx="295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8" name="Line 60"/>
          <p:cNvSpPr>
            <a:spLocks noChangeShapeType="1"/>
          </p:cNvSpPr>
          <p:nvPr/>
        </p:nvSpPr>
        <p:spPr bwMode="auto">
          <a:xfrm>
            <a:off x="2543175" y="359092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Rectangle 61"/>
          <p:cNvSpPr>
            <a:spLocks noChangeArrowheads="1"/>
          </p:cNvSpPr>
          <p:nvPr/>
        </p:nvSpPr>
        <p:spPr bwMode="auto">
          <a:xfrm>
            <a:off x="2295525" y="3486150"/>
            <a:ext cx="295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0" name="Line 62"/>
          <p:cNvSpPr>
            <a:spLocks noChangeShapeType="1"/>
          </p:cNvSpPr>
          <p:nvPr/>
        </p:nvSpPr>
        <p:spPr bwMode="auto">
          <a:xfrm>
            <a:off x="2543175" y="3114675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Rectangle 63"/>
          <p:cNvSpPr>
            <a:spLocks noChangeArrowheads="1"/>
          </p:cNvSpPr>
          <p:nvPr/>
        </p:nvSpPr>
        <p:spPr bwMode="auto">
          <a:xfrm>
            <a:off x="2295525" y="3009900"/>
            <a:ext cx="295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2" name="Line 64"/>
          <p:cNvSpPr>
            <a:spLocks noChangeShapeType="1"/>
          </p:cNvSpPr>
          <p:nvPr/>
        </p:nvSpPr>
        <p:spPr bwMode="auto">
          <a:xfrm>
            <a:off x="2543175" y="262890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Rectangle 65"/>
          <p:cNvSpPr>
            <a:spLocks noChangeArrowheads="1"/>
          </p:cNvSpPr>
          <p:nvPr/>
        </p:nvSpPr>
        <p:spPr bwMode="auto">
          <a:xfrm>
            <a:off x="2190750" y="2524125"/>
            <a:ext cx="400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4" name="Line 66"/>
          <p:cNvSpPr>
            <a:spLocks noChangeShapeType="1"/>
          </p:cNvSpPr>
          <p:nvPr/>
        </p:nvSpPr>
        <p:spPr bwMode="auto">
          <a:xfrm>
            <a:off x="2543175" y="2152650"/>
            <a:ext cx="381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Rectangle 67"/>
          <p:cNvSpPr>
            <a:spLocks noChangeArrowheads="1"/>
          </p:cNvSpPr>
          <p:nvPr/>
        </p:nvSpPr>
        <p:spPr bwMode="auto">
          <a:xfrm>
            <a:off x="2190750" y="2047875"/>
            <a:ext cx="4000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120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6" name="Rectangle 68"/>
          <p:cNvSpPr>
            <a:spLocks noChangeArrowheads="1"/>
          </p:cNvSpPr>
          <p:nvPr/>
        </p:nvSpPr>
        <p:spPr bwMode="auto">
          <a:xfrm>
            <a:off x="2752725" y="2486025"/>
            <a:ext cx="1695450" cy="25527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Rectangle 69"/>
          <p:cNvSpPr>
            <a:spLocks noChangeArrowheads="1"/>
          </p:cNvSpPr>
          <p:nvPr/>
        </p:nvSpPr>
        <p:spPr bwMode="auto">
          <a:xfrm>
            <a:off x="2752725" y="2486025"/>
            <a:ext cx="1695450" cy="25527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Rectangle 70"/>
          <p:cNvSpPr>
            <a:spLocks noChangeArrowheads="1"/>
          </p:cNvSpPr>
          <p:nvPr/>
        </p:nvSpPr>
        <p:spPr bwMode="auto">
          <a:xfrm>
            <a:off x="4876800" y="2457450"/>
            <a:ext cx="1695450" cy="25812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Rectangle 71"/>
          <p:cNvSpPr>
            <a:spLocks noChangeArrowheads="1"/>
          </p:cNvSpPr>
          <p:nvPr/>
        </p:nvSpPr>
        <p:spPr bwMode="auto">
          <a:xfrm>
            <a:off x="4876800" y="2457450"/>
            <a:ext cx="1695450" cy="2581275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72"/>
          <p:cNvSpPr>
            <a:spLocks noChangeShapeType="1"/>
          </p:cNvSpPr>
          <p:nvPr/>
        </p:nvSpPr>
        <p:spPr bwMode="auto">
          <a:xfrm>
            <a:off x="2543175" y="5038725"/>
            <a:ext cx="42481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73"/>
          <p:cNvSpPr>
            <a:spLocks noChangeShapeType="1"/>
          </p:cNvSpPr>
          <p:nvPr/>
        </p:nvSpPr>
        <p:spPr bwMode="auto">
          <a:xfrm flipV="1">
            <a:off x="3600450" y="2390775"/>
            <a:ext cx="0" cy="190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74"/>
          <p:cNvSpPr>
            <a:spLocks noChangeShapeType="1"/>
          </p:cNvSpPr>
          <p:nvPr/>
        </p:nvSpPr>
        <p:spPr bwMode="auto">
          <a:xfrm>
            <a:off x="2647950" y="2581275"/>
            <a:ext cx="1905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75"/>
          <p:cNvSpPr>
            <a:spLocks noChangeShapeType="1"/>
          </p:cNvSpPr>
          <p:nvPr/>
        </p:nvSpPr>
        <p:spPr bwMode="auto">
          <a:xfrm>
            <a:off x="2647950" y="2390775"/>
            <a:ext cx="1905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76"/>
          <p:cNvSpPr>
            <a:spLocks noChangeShapeType="1"/>
          </p:cNvSpPr>
          <p:nvPr/>
        </p:nvSpPr>
        <p:spPr bwMode="auto">
          <a:xfrm flipV="1">
            <a:off x="5724525" y="2324100"/>
            <a:ext cx="0" cy="266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77"/>
          <p:cNvSpPr>
            <a:spLocks noChangeShapeType="1"/>
          </p:cNvSpPr>
          <p:nvPr/>
        </p:nvSpPr>
        <p:spPr bwMode="auto">
          <a:xfrm>
            <a:off x="4772025" y="2590800"/>
            <a:ext cx="1905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78"/>
          <p:cNvSpPr>
            <a:spLocks noChangeShapeType="1"/>
          </p:cNvSpPr>
          <p:nvPr/>
        </p:nvSpPr>
        <p:spPr bwMode="auto">
          <a:xfrm>
            <a:off x="4772025" y="2324100"/>
            <a:ext cx="1905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Rectangle 79"/>
          <p:cNvSpPr>
            <a:spLocks noChangeArrowheads="1"/>
          </p:cNvSpPr>
          <p:nvPr/>
        </p:nvSpPr>
        <p:spPr bwMode="auto">
          <a:xfrm rot="16200000">
            <a:off x="1708150" y="3424238"/>
            <a:ext cx="657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money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89" name="Rectangle 80"/>
          <p:cNvSpPr>
            <a:spLocks noChangeArrowheads="1"/>
          </p:cNvSpPr>
          <p:nvPr/>
        </p:nvSpPr>
        <p:spPr bwMode="auto">
          <a:xfrm>
            <a:off x="4219575" y="5276850"/>
            <a:ext cx="1009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candy bars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" y="34558"/>
            <a:ext cx="9113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Tomorrow you measure the clothing of 10 kind and 10 red geeks and obtain for kind geeks a mean clothing of 110.2 and a standard deviation of 14.91, and for red geeks a mean of 87.4 and a standard deviation of 13.22. </a:t>
            </a:r>
            <a:br>
              <a:rPr lang="en-US" dirty="0"/>
            </a:br>
            <a:r>
              <a:rPr lang="en-US" dirty="0"/>
              <a:t>Using an alpha value of 0.05, is the mean clothing of kind geeks significantly greater than for the red geeks?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" y="5934670"/>
            <a:ext cx="911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reject H</a:t>
            </a:r>
            <a:r>
              <a:rPr lang="en-US" baseline="-25000" dirty="0"/>
              <a:t>0</a:t>
            </a:r>
            <a:r>
              <a:rPr lang="en-US" dirty="0"/>
              <a:t>. (t(18) = 3.62, </a:t>
            </a:r>
            <a:r>
              <a:rPr lang="en-US" dirty="0" err="1"/>
              <a:t>t</a:t>
            </a:r>
            <a:r>
              <a:rPr lang="en-US" baseline="-25000" dirty="0" err="1"/>
              <a:t>crit</a:t>
            </a:r>
            <a:r>
              <a:rPr lang="en-US" dirty="0"/>
              <a:t> = 1.7341) The clothing of kind geeks is significantly greater than the clothing of red geeks. p = 0.0010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828800" y="1600200"/>
            <a:ext cx="5486400" cy="3657600"/>
            <a:chOff x="1152" y="1008"/>
            <a:chExt cx="3456" cy="230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1008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02" y="1182"/>
              <a:ext cx="2676" cy="18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02" y="1182"/>
              <a:ext cx="2676" cy="183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02" y="3018"/>
              <a:ext cx="26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1602" y="1182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268" y="298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166" y="3036"/>
              <a:ext cx="27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kind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606" y="298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22" y="3036"/>
              <a:ext cx="22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red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602" y="301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512" y="2952"/>
              <a:ext cx="1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602" y="271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446" y="2646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602" y="240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446" y="2340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602" y="2100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446" y="2034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602" y="179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446" y="1728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602" y="148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380" y="1422"/>
              <a:ext cx="25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602" y="118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380" y="1116"/>
              <a:ext cx="25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120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734" y="1326"/>
              <a:ext cx="1068" cy="169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734" y="1326"/>
              <a:ext cx="1068" cy="169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072" y="1680"/>
              <a:ext cx="1068" cy="133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072" y="1680"/>
              <a:ext cx="1068" cy="133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4" name="Line 32"/>
            <p:cNvSpPr>
              <a:spLocks noChangeShapeType="1"/>
            </p:cNvSpPr>
            <p:nvPr/>
          </p:nvSpPr>
          <p:spPr bwMode="auto">
            <a:xfrm>
              <a:off x="1602" y="3018"/>
              <a:ext cx="26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5" name="Line 33"/>
            <p:cNvSpPr>
              <a:spLocks noChangeShapeType="1"/>
            </p:cNvSpPr>
            <p:nvPr/>
          </p:nvSpPr>
          <p:spPr bwMode="auto">
            <a:xfrm flipV="1">
              <a:off x="2268" y="1254"/>
              <a:ext cx="0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7" name="Line 34"/>
            <p:cNvSpPr>
              <a:spLocks noChangeShapeType="1"/>
            </p:cNvSpPr>
            <p:nvPr/>
          </p:nvSpPr>
          <p:spPr bwMode="auto">
            <a:xfrm>
              <a:off x="1668" y="1404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8" name="Line 35"/>
            <p:cNvSpPr>
              <a:spLocks noChangeShapeType="1"/>
            </p:cNvSpPr>
            <p:nvPr/>
          </p:nvSpPr>
          <p:spPr bwMode="auto">
            <a:xfrm>
              <a:off x="1668" y="1254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9" name="Line 36"/>
            <p:cNvSpPr>
              <a:spLocks noChangeShapeType="1"/>
            </p:cNvSpPr>
            <p:nvPr/>
          </p:nvSpPr>
          <p:spPr bwMode="auto">
            <a:xfrm flipV="1">
              <a:off x="3606" y="1614"/>
              <a:ext cx="0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0" name="Line 37"/>
            <p:cNvSpPr>
              <a:spLocks noChangeShapeType="1"/>
            </p:cNvSpPr>
            <p:nvPr/>
          </p:nvSpPr>
          <p:spPr bwMode="auto">
            <a:xfrm>
              <a:off x="3006" y="1740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38"/>
            <p:cNvSpPr>
              <a:spLocks noChangeShapeType="1"/>
            </p:cNvSpPr>
            <p:nvPr/>
          </p:nvSpPr>
          <p:spPr bwMode="auto">
            <a:xfrm>
              <a:off x="3006" y="1614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Rectangle 39"/>
            <p:cNvSpPr>
              <a:spLocks noChangeArrowheads="1"/>
            </p:cNvSpPr>
            <p:nvPr/>
          </p:nvSpPr>
          <p:spPr bwMode="auto">
            <a:xfrm rot="16200000">
              <a:off x="1049" y="1992"/>
              <a:ext cx="46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clothing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3" name="Rectangle 40"/>
            <p:cNvSpPr>
              <a:spLocks noChangeArrowheads="1"/>
            </p:cNvSpPr>
            <p:nvPr/>
          </p:nvSpPr>
          <p:spPr bwMode="auto">
            <a:xfrm>
              <a:off x="2778" y="3168"/>
              <a:ext cx="37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geeks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9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" y="0"/>
            <a:ext cx="9159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Just for fun, you measure the conductivity of 14 straight and 12 strange teams and obtain for straight teams a mean conductivity of 19.4 and a standard deviation of 11.74, and for strange teams a mean of 13.2 and a standard deviation of 11.77. </a:t>
            </a:r>
            <a:br>
              <a:rPr lang="en-US" dirty="0"/>
            </a:br>
            <a:r>
              <a:rPr lang="en-US" dirty="0"/>
              <a:t>Using an alpha value of 0.05, is the mean conductivity of straight teams significantly greater than for the strange teams?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" y="6211669"/>
            <a:ext cx="9159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fail to reject H</a:t>
            </a:r>
            <a:r>
              <a:rPr lang="en-US" baseline="-25000" dirty="0"/>
              <a:t>0</a:t>
            </a:r>
            <a:r>
              <a:rPr lang="en-US" dirty="0"/>
              <a:t>. (t(24) = 1.34, </a:t>
            </a:r>
            <a:r>
              <a:rPr lang="en-US" dirty="0" err="1"/>
              <a:t>t</a:t>
            </a:r>
            <a:r>
              <a:rPr lang="en-US" baseline="-25000" dirty="0" err="1"/>
              <a:t>crit</a:t>
            </a:r>
            <a:r>
              <a:rPr lang="en-US" dirty="0"/>
              <a:t> = 1.7109) The conductivity of straight teams is not significantly greater than the conductivity of strange teams. p = 0.0963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828800" y="1600200"/>
            <a:ext cx="5486400" cy="3657600"/>
            <a:chOff x="1152" y="1008"/>
            <a:chExt cx="3456" cy="230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1008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02" y="1182"/>
              <a:ext cx="2676" cy="18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02" y="1182"/>
              <a:ext cx="2676" cy="183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02" y="3018"/>
              <a:ext cx="26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1602" y="1182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268" y="298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088" y="3036"/>
              <a:ext cx="45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straight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606" y="298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0" y="3036"/>
              <a:ext cx="45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strange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602" y="301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512" y="2952"/>
              <a:ext cx="1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602" y="264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512" y="2580"/>
              <a:ext cx="1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602" y="2280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446" y="2214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602" y="191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446" y="1848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602" y="154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446" y="1482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602" y="118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446" y="1116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734" y="1590"/>
              <a:ext cx="1068" cy="142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734" y="1590"/>
              <a:ext cx="1068" cy="142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072" y="2046"/>
              <a:ext cx="1068" cy="97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072" y="2046"/>
              <a:ext cx="1068" cy="97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602" y="3018"/>
              <a:ext cx="26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2268" y="1362"/>
              <a:ext cx="0" cy="4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88" name="Line 32"/>
            <p:cNvSpPr>
              <a:spLocks noChangeShapeType="1"/>
            </p:cNvSpPr>
            <p:nvPr/>
          </p:nvSpPr>
          <p:spPr bwMode="auto">
            <a:xfrm>
              <a:off x="1668" y="1818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89" name="Line 33"/>
            <p:cNvSpPr>
              <a:spLocks noChangeShapeType="1"/>
            </p:cNvSpPr>
            <p:nvPr/>
          </p:nvSpPr>
          <p:spPr bwMode="auto">
            <a:xfrm>
              <a:off x="1668" y="1362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1" name="Line 34"/>
            <p:cNvSpPr>
              <a:spLocks noChangeShapeType="1"/>
            </p:cNvSpPr>
            <p:nvPr/>
          </p:nvSpPr>
          <p:spPr bwMode="auto">
            <a:xfrm flipV="1">
              <a:off x="3606" y="1794"/>
              <a:ext cx="0" cy="5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2" name="Line 35"/>
            <p:cNvSpPr>
              <a:spLocks noChangeShapeType="1"/>
            </p:cNvSpPr>
            <p:nvPr/>
          </p:nvSpPr>
          <p:spPr bwMode="auto">
            <a:xfrm>
              <a:off x="3006" y="2298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3" name="Line 36"/>
            <p:cNvSpPr>
              <a:spLocks noChangeShapeType="1"/>
            </p:cNvSpPr>
            <p:nvPr/>
          </p:nvSpPr>
          <p:spPr bwMode="auto">
            <a:xfrm>
              <a:off x="3006" y="1794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4" name="Rectangle 37"/>
            <p:cNvSpPr>
              <a:spLocks noChangeArrowheads="1"/>
            </p:cNvSpPr>
            <p:nvPr/>
          </p:nvSpPr>
          <p:spPr bwMode="auto">
            <a:xfrm rot="16200000">
              <a:off x="1011" y="1983"/>
              <a:ext cx="67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conductivity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5" name="Rectangle 38"/>
            <p:cNvSpPr>
              <a:spLocks noChangeArrowheads="1"/>
            </p:cNvSpPr>
            <p:nvPr/>
          </p:nvSpPr>
          <p:spPr bwMode="auto">
            <a:xfrm>
              <a:off x="2778" y="3168"/>
              <a:ext cx="37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teams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6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1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 a dare, you measure the age of 20 capricious and 19 enthusiastic Asian food and obtain for capricious Asian food a mean age of 22.8 and a standard deviation of 12.05, and for enthusiastic Asian food a mean of 12.5 and a standard deviation of 14.82. </a:t>
            </a:r>
            <a:br>
              <a:rPr lang="en-US" dirty="0"/>
            </a:br>
            <a:r>
              <a:rPr lang="en-US" dirty="0"/>
              <a:t>Using an alpha value of 0.05, is the mean age of capricious Asian food significantly greater than for the enthusiastic Asian food?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135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reject H</a:t>
            </a:r>
            <a:r>
              <a:rPr lang="en-US" baseline="-25000" dirty="0"/>
              <a:t>0</a:t>
            </a:r>
            <a:r>
              <a:rPr lang="en-US" dirty="0"/>
              <a:t>. (t(37) = 2.39, </a:t>
            </a:r>
            <a:r>
              <a:rPr lang="en-US" dirty="0" err="1"/>
              <a:t>t</a:t>
            </a:r>
            <a:r>
              <a:rPr lang="en-US" baseline="-25000" dirty="0" err="1"/>
              <a:t>crit</a:t>
            </a:r>
            <a:r>
              <a:rPr lang="en-US" dirty="0"/>
              <a:t> = 1.6871) The age of capricious Asian food is significantly greater than the age of enthusiastic Asian food. p = 0.0111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828800" y="1600200"/>
            <a:ext cx="5486400" cy="3657600"/>
            <a:chOff x="1152" y="1008"/>
            <a:chExt cx="3456" cy="230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1008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02" y="1182"/>
              <a:ext cx="2676" cy="18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02" y="1182"/>
              <a:ext cx="2676" cy="183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02" y="3018"/>
              <a:ext cx="26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1602" y="1182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268" y="298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010" y="3036"/>
              <a:ext cx="59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capricious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606" y="298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312" y="3036"/>
              <a:ext cx="69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enthusiastic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602" y="301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512" y="2952"/>
              <a:ext cx="1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602" y="271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512" y="2646"/>
              <a:ext cx="1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602" y="240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446" y="2340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602" y="2100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446" y="2034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602" y="179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446" y="1728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602" y="148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446" y="1422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602" y="118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446" y="1116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734" y="1620"/>
              <a:ext cx="1068" cy="139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734" y="1620"/>
              <a:ext cx="1068" cy="139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072" y="2250"/>
              <a:ext cx="1068" cy="76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072" y="2250"/>
              <a:ext cx="1068" cy="76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2" name="Line 32"/>
            <p:cNvSpPr>
              <a:spLocks noChangeShapeType="1"/>
            </p:cNvSpPr>
            <p:nvPr/>
          </p:nvSpPr>
          <p:spPr bwMode="auto">
            <a:xfrm>
              <a:off x="1602" y="3018"/>
              <a:ext cx="26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3" name="Line 33"/>
            <p:cNvSpPr>
              <a:spLocks noChangeShapeType="1"/>
            </p:cNvSpPr>
            <p:nvPr/>
          </p:nvSpPr>
          <p:spPr bwMode="auto">
            <a:xfrm flipV="1">
              <a:off x="2268" y="1452"/>
              <a:ext cx="0" cy="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5" name="Line 34"/>
            <p:cNvSpPr>
              <a:spLocks noChangeShapeType="1"/>
            </p:cNvSpPr>
            <p:nvPr/>
          </p:nvSpPr>
          <p:spPr bwMode="auto">
            <a:xfrm>
              <a:off x="1668" y="1782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6" name="Line 35"/>
            <p:cNvSpPr>
              <a:spLocks noChangeShapeType="1"/>
            </p:cNvSpPr>
            <p:nvPr/>
          </p:nvSpPr>
          <p:spPr bwMode="auto">
            <a:xfrm>
              <a:off x="1668" y="1452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7" name="Line 36"/>
            <p:cNvSpPr>
              <a:spLocks noChangeShapeType="1"/>
            </p:cNvSpPr>
            <p:nvPr/>
          </p:nvSpPr>
          <p:spPr bwMode="auto">
            <a:xfrm flipV="1">
              <a:off x="3606" y="2040"/>
              <a:ext cx="0" cy="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8" name="Line 37"/>
            <p:cNvSpPr>
              <a:spLocks noChangeShapeType="1"/>
            </p:cNvSpPr>
            <p:nvPr/>
          </p:nvSpPr>
          <p:spPr bwMode="auto">
            <a:xfrm>
              <a:off x="3006" y="2460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9" name="Line 38"/>
            <p:cNvSpPr>
              <a:spLocks noChangeShapeType="1"/>
            </p:cNvSpPr>
            <p:nvPr/>
          </p:nvSpPr>
          <p:spPr bwMode="auto">
            <a:xfrm>
              <a:off x="3006" y="2040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0" name="Rectangle 39"/>
            <p:cNvSpPr>
              <a:spLocks noChangeArrowheads="1"/>
            </p:cNvSpPr>
            <p:nvPr/>
          </p:nvSpPr>
          <p:spPr bwMode="auto">
            <a:xfrm rot="16200000">
              <a:off x="1224" y="1998"/>
              <a:ext cx="25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age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1" name="Rectangle 40"/>
            <p:cNvSpPr>
              <a:spLocks noChangeArrowheads="1"/>
            </p:cNvSpPr>
            <p:nvPr/>
          </p:nvSpPr>
          <p:spPr bwMode="auto">
            <a:xfrm>
              <a:off x="2658" y="3168"/>
              <a:ext cx="62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Asian food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8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Chapter 14: Testing Hypotheses for Two Means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B5CC9-6464-40D7-9914-4F34E0975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1" y="1008784"/>
            <a:ext cx="7887105" cy="120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9CDE2F-4FDB-405A-BA91-B16A00A7D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53" y="2476464"/>
            <a:ext cx="7715647" cy="14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A168B-D778-4672-A962-0B4993705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79" y="3962279"/>
            <a:ext cx="7706121" cy="2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79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measure the conduct of 17 aware and 19 easy beers and obtain for aware beers a mean conduct of 26.5 and a standard deviation of 14.9, and for easy beers a mean of 17.6 and a standard deviation of 15.04. </a:t>
            </a:r>
            <a:br>
              <a:rPr lang="en-US" dirty="0"/>
            </a:br>
            <a:r>
              <a:rPr lang="en-US" dirty="0"/>
              <a:t>Using an alpha value of 0.05, is the mean conduct of aware beers significantly greater than for the easy beers?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048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reject H</a:t>
            </a:r>
            <a:r>
              <a:rPr lang="en-US" baseline="-25000" dirty="0"/>
              <a:t>0</a:t>
            </a:r>
            <a:r>
              <a:rPr lang="en-US" dirty="0"/>
              <a:t>. (t(34) = 1.78, </a:t>
            </a:r>
            <a:r>
              <a:rPr lang="en-US" dirty="0" err="1"/>
              <a:t>t</a:t>
            </a:r>
            <a:r>
              <a:rPr lang="en-US" baseline="-25000" dirty="0" err="1"/>
              <a:t>crit</a:t>
            </a:r>
            <a:r>
              <a:rPr lang="en-US" dirty="0"/>
              <a:t> = 1.6909) The conduct of aware beers is significantly greater than the conduct of easy beers. p = 0.0420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828800" y="1600200"/>
            <a:ext cx="5486400" cy="3657600"/>
            <a:chOff x="1152" y="1008"/>
            <a:chExt cx="3456" cy="230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1008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02" y="1182"/>
              <a:ext cx="2676" cy="18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02" y="1182"/>
              <a:ext cx="2676" cy="183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02" y="3018"/>
              <a:ext cx="26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1602" y="1182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268" y="298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118" y="3036"/>
              <a:ext cx="37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aware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606" y="298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86" y="3036"/>
              <a:ext cx="30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easy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602" y="301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512" y="2952"/>
              <a:ext cx="1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602" y="275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512" y="2688"/>
              <a:ext cx="1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602" y="2490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446" y="2424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602" y="222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446" y="2160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602" y="196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446" y="1902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602" y="170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446" y="1638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602" y="1440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446" y="1374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602" y="118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446" y="1116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734" y="1626"/>
              <a:ext cx="1068" cy="139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734" y="1626"/>
              <a:ext cx="1068" cy="139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36" name="Rectangle 32"/>
            <p:cNvSpPr>
              <a:spLocks noChangeArrowheads="1"/>
            </p:cNvSpPr>
            <p:nvPr/>
          </p:nvSpPr>
          <p:spPr bwMode="auto">
            <a:xfrm>
              <a:off x="3072" y="2094"/>
              <a:ext cx="1068" cy="92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37" name="Rectangle 33"/>
            <p:cNvSpPr>
              <a:spLocks noChangeArrowheads="1"/>
            </p:cNvSpPr>
            <p:nvPr/>
          </p:nvSpPr>
          <p:spPr bwMode="auto">
            <a:xfrm>
              <a:off x="3072" y="2094"/>
              <a:ext cx="1068" cy="92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39" name="Line 34"/>
            <p:cNvSpPr>
              <a:spLocks noChangeShapeType="1"/>
            </p:cNvSpPr>
            <p:nvPr/>
          </p:nvSpPr>
          <p:spPr bwMode="auto">
            <a:xfrm>
              <a:off x="1602" y="3018"/>
              <a:ext cx="26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0" name="Line 35"/>
            <p:cNvSpPr>
              <a:spLocks noChangeShapeType="1"/>
            </p:cNvSpPr>
            <p:nvPr/>
          </p:nvSpPr>
          <p:spPr bwMode="auto">
            <a:xfrm flipV="1">
              <a:off x="2268" y="1434"/>
              <a:ext cx="0" cy="3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1" name="Line 36"/>
            <p:cNvSpPr>
              <a:spLocks noChangeShapeType="1"/>
            </p:cNvSpPr>
            <p:nvPr/>
          </p:nvSpPr>
          <p:spPr bwMode="auto">
            <a:xfrm>
              <a:off x="1668" y="1812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2" name="Line 37"/>
            <p:cNvSpPr>
              <a:spLocks noChangeShapeType="1"/>
            </p:cNvSpPr>
            <p:nvPr/>
          </p:nvSpPr>
          <p:spPr bwMode="auto">
            <a:xfrm>
              <a:off x="1668" y="1434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3" name="Line 38"/>
            <p:cNvSpPr>
              <a:spLocks noChangeShapeType="1"/>
            </p:cNvSpPr>
            <p:nvPr/>
          </p:nvSpPr>
          <p:spPr bwMode="auto">
            <a:xfrm flipV="1">
              <a:off x="3606" y="1908"/>
              <a:ext cx="0" cy="3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4" name="Line 39"/>
            <p:cNvSpPr>
              <a:spLocks noChangeShapeType="1"/>
            </p:cNvSpPr>
            <p:nvPr/>
          </p:nvSpPr>
          <p:spPr bwMode="auto">
            <a:xfrm>
              <a:off x="3006" y="2274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5" name="Line 40"/>
            <p:cNvSpPr>
              <a:spLocks noChangeShapeType="1"/>
            </p:cNvSpPr>
            <p:nvPr/>
          </p:nvSpPr>
          <p:spPr bwMode="auto">
            <a:xfrm>
              <a:off x="3006" y="1908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6" name="Rectangle 41"/>
            <p:cNvSpPr>
              <a:spLocks noChangeArrowheads="1"/>
            </p:cNvSpPr>
            <p:nvPr/>
          </p:nvSpPr>
          <p:spPr bwMode="auto">
            <a:xfrm rot="16200000">
              <a:off x="1113" y="1995"/>
              <a:ext cx="47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conduct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7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35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beers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1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decide to measure the visual acuity of 12 husky and 16 wrathful Seattleites and obtain for husky Seattleites a mean visual acuity of 50.1 and a standard deviation of 11.45, and for wrathful Seattleites a mean of 42.4 and a standard deviation of 15.21. </a:t>
            </a:r>
            <a:br>
              <a:rPr lang="en-US" dirty="0"/>
            </a:br>
            <a:r>
              <a:rPr lang="en-US" dirty="0"/>
              <a:t>Using an alpha value of 0.05, is the mean visual acuity of husky Seattleites significantly greater than for the wrathful Seattleites?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" y="563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fail to reject H</a:t>
            </a:r>
            <a:r>
              <a:rPr lang="en-US" baseline="-25000" dirty="0"/>
              <a:t>0</a:t>
            </a:r>
            <a:r>
              <a:rPr lang="en-US" dirty="0"/>
              <a:t>. (t(26) = 1.47, </a:t>
            </a:r>
            <a:r>
              <a:rPr lang="en-US" dirty="0" err="1"/>
              <a:t>t</a:t>
            </a:r>
            <a:r>
              <a:rPr lang="en-US" baseline="-25000" dirty="0" err="1"/>
              <a:t>crit</a:t>
            </a:r>
            <a:r>
              <a:rPr lang="en-US" dirty="0"/>
              <a:t> = 1.7056) The visual acuity of husky Seattleites is not significantly greater than the visual acuity of wrathful Seattleites. p = 0.0772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828800" y="1600200"/>
            <a:ext cx="5486400" cy="3657600"/>
            <a:chOff x="1152" y="1008"/>
            <a:chExt cx="3456" cy="230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1008"/>
              <a:ext cx="345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02" y="1182"/>
              <a:ext cx="2676" cy="18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02" y="1182"/>
              <a:ext cx="2676" cy="183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02" y="3018"/>
              <a:ext cx="26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1602" y="1182"/>
              <a:ext cx="0" cy="18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268" y="298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124" y="3036"/>
              <a:ext cx="36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husky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606" y="298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14" y="3036"/>
              <a:ext cx="47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wrathful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602" y="301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512" y="2952"/>
              <a:ext cx="1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602" y="271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446" y="2646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602" y="240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446" y="2340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602" y="2100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1446" y="2034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602" y="179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446" y="1728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602" y="1488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446" y="1422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602" y="1182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446" y="1116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734" y="1482"/>
              <a:ext cx="1068" cy="153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734" y="1482"/>
              <a:ext cx="1068" cy="153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072" y="1716"/>
              <a:ext cx="1068" cy="130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072" y="1716"/>
              <a:ext cx="1068" cy="130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0" name="Line 32"/>
            <p:cNvSpPr>
              <a:spLocks noChangeShapeType="1"/>
            </p:cNvSpPr>
            <p:nvPr/>
          </p:nvSpPr>
          <p:spPr bwMode="auto">
            <a:xfrm>
              <a:off x="1602" y="3018"/>
              <a:ext cx="267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1" name="Line 33"/>
            <p:cNvSpPr>
              <a:spLocks noChangeShapeType="1"/>
            </p:cNvSpPr>
            <p:nvPr/>
          </p:nvSpPr>
          <p:spPr bwMode="auto">
            <a:xfrm flipV="1">
              <a:off x="2268" y="1380"/>
              <a:ext cx="0" cy="2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3" name="Line 34"/>
            <p:cNvSpPr>
              <a:spLocks noChangeShapeType="1"/>
            </p:cNvSpPr>
            <p:nvPr/>
          </p:nvSpPr>
          <p:spPr bwMode="auto">
            <a:xfrm>
              <a:off x="1668" y="1584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4" name="Line 35"/>
            <p:cNvSpPr>
              <a:spLocks noChangeShapeType="1"/>
            </p:cNvSpPr>
            <p:nvPr/>
          </p:nvSpPr>
          <p:spPr bwMode="auto">
            <a:xfrm>
              <a:off x="1668" y="1380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5" name="Line 36"/>
            <p:cNvSpPr>
              <a:spLocks noChangeShapeType="1"/>
            </p:cNvSpPr>
            <p:nvPr/>
          </p:nvSpPr>
          <p:spPr bwMode="auto">
            <a:xfrm flipV="1">
              <a:off x="3606" y="1602"/>
              <a:ext cx="0" cy="2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6" name="Line 37"/>
            <p:cNvSpPr>
              <a:spLocks noChangeShapeType="1"/>
            </p:cNvSpPr>
            <p:nvPr/>
          </p:nvSpPr>
          <p:spPr bwMode="auto">
            <a:xfrm>
              <a:off x="3006" y="1836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7" name="Line 38"/>
            <p:cNvSpPr>
              <a:spLocks noChangeShapeType="1"/>
            </p:cNvSpPr>
            <p:nvPr/>
          </p:nvSpPr>
          <p:spPr bwMode="auto">
            <a:xfrm>
              <a:off x="3006" y="1602"/>
              <a:ext cx="1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8" name="Rectangle 39"/>
            <p:cNvSpPr>
              <a:spLocks noChangeArrowheads="1"/>
            </p:cNvSpPr>
            <p:nvPr/>
          </p:nvSpPr>
          <p:spPr bwMode="auto">
            <a:xfrm rot="16200000">
              <a:off x="999" y="1977"/>
              <a:ext cx="70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visual acuity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69" name="Rectangle 40"/>
            <p:cNvSpPr>
              <a:spLocks noChangeArrowheads="1"/>
            </p:cNvSpPr>
            <p:nvPr/>
          </p:nvSpPr>
          <p:spPr bwMode="auto">
            <a:xfrm>
              <a:off x="2664" y="3168"/>
              <a:ext cx="61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Seattleites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27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go and measure the water of 13 super and 20 tan brains and obtain for super brains a mean water of 41.5 and a standard deviation of 14.32, and for tan brains a mean of 31.9 and a standard deviation of 15.8. </a:t>
            </a:r>
            <a:br>
              <a:rPr lang="en-US" dirty="0"/>
            </a:br>
            <a:r>
              <a:rPr lang="en-US" dirty="0"/>
              <a:t>Using an alpha value of 0.05, is the mean water of super brains significantly greater than for the tan brains?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reject H</a:t>
            </a:r>
            <a:r>
              <a:rPr lang="en-US" baseline="-25000" dirty="0"/>
              <a:t>0</a:t>
            </a:r>
            <a:r>
              <a:rPr lang="en-US" dirty="0"/>
              <a:t>. (t(31) = 1.77, </a:t>
            </a:r>
            <a:r>
              <a:rPr lang="en-US" dirty="0" err="1"/>
              <a:t>t</a:t>
            </a:r>
            <a:r>
              <a:rPr lang="en-US" baseline="-25000" dirty="0" err="1"/>
              <a:t>crit</a:t>
            </a:r>
            <a:r>
              <a:rPr lang="en-US" dirty="0"/>
              <a:t> = 1.6955) The water of super brains is significantly greater than the water of tan brains. p = 0.0435</a:t>
            </a:r>
          </a:p>
        </p:txBody>
      </p:sp>
    </p:spTree>
    <p:extLst>
      <p:ext uri="{BB962C8B-B14F-4D97-AF65-F5344CB8AC3E}">
        <p14:creationId xmlns:p14="http://schemas.microsoft.com/office/powerpoint/2010/main" val="7140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0C1F6-CDC0-48DD-BDE2-88136C0FB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7687070" cy="1790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8D3A3-832E-4429-A921-1BB9BD2E0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47992"/>
            <a:ext cx="4485830" cy="4411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66AEC-C1CB-44F0-8A3D-074DF4A6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74068"/>
            <a:ext cx="6858000" cy="5372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EB27AB-D507-4714-83BB-817B93870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24"/>
            <a:ext cx="7543800" cy="17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5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362500-CC1D-4FDC-BF20-A7CEA9FBC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6" y="838200"/>
            <a:ext cx="8297327" cy="49218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0793B6-C600-4FF0-8174-A3D66F82F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85800"/>
            <a:ext cx="5739930" cy="5698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85800"/>
            <a:ext cx="89090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82"/>
            <a:ext cx="2932888" cy="83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62" y="1121097"/>
            <a:ext cx="2755563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013" y="1731400"/>
            <a:ext cx="2590167" cy="81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2D4B47-95A8-429F-9DFE-779C8F16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05" y="3081361"/>
            <a:ext cx="5731795" cy="863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031F45-9083-4AC4-99D0-AF9057CAB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55" y="404902"/>
            <a:ext cx="5244090" cy="2608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0524DF-1B4E-475D-9A5A-0789DFB09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755" y="4013103"/>
            <a:ext cx="3596147" cy="634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554109-B75F-4B71-BFFD-63E620D60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55" y="4961135"/>
            <a:ext cx="7523351" cy="1488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CC7411-F98C-4AA1-B395-E94A105EE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9144000" cy="1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1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22300"/>
            <a:ext cx="813435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59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76200"/>
            <a:ext cx="7391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To apply a t-test on the difference between two independent means, we must assume: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dirty="0"/>
              <a:t>Each sample is drawn at random from its respective population.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This is the basis rule of random sampling, but for two populations.</a:t>
            </a:r>
          </a:p>
          <a:p>
            <a:pPr marL="800100" lvl="1" indent="-342900">
              <a:spcAft>
                <a:spcPts val="600"/>
              </a:spcAft>
            </a:pPr>
            <a:endParaRPr lang="en-US" dirty="0"/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dirty="0"/>
              <a:t>The two random samples must be independently selected.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i.e. there should be no expected correlation between X and Y.</a:t>
            </a:r>
          </a:p>
          <a:p>
            <a:pPr marL="800100" lvl="1" indent="-342900">
              <a:spcAft>
                <a:spcPts val="600"/>
              </a:spcAft>
            </a:pPr>
            <a:endParaRPr lang="en-US" dirty="0"/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dirty="0"/>
              <a:t>Samples are drawn with replacement 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	This is almost never done, but if the population is large it doesn’t matter much.</a:t>
            </a:r>
          </a:p>
          <a:p>
            <a:pPr marL="342900" indent="-342900">
              <a:spcAft>
                <a:spcPts val="600"/>
              </a:spcAft>
            </a:pPr>
            <a:endParaRPr lang="en-US" dirty="0"/>
          </a:p>
          <a:p>
            <a:pPr marL="342900" indent="-342900">
              <a:spcAft>
                <a:spcPts val="600"/>
              </a:spcAft>
            </a:pPr>
            <a:r>
              <a:rPr lang="en-US" dirty="0"/>
              <a:t>4) The sampling distribution of the difference between means is normal.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This where the central limit theorem comes to the rescue.  The larger the sample size, the more normally distributed the difference of means will become.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178" y="6038165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names for this test are ‘Unpaired two-sample t-test’ and ‘Independent two-sample” t-test.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CEC11-3364-4C25-ABC1-675461F7C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193437" cy="162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EDE8FD-1B6B-4F41-9C0C-01986C086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17" y="2339315"/>
            <a:ext cx="7853091" cy="319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91200" y="152400"/>
            <a:ext cx="31242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82"/>
            <a:ext cx="2932888" cy="83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62" y="1121097"/>
            <a:ext cx="2755563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013" y="1731400"/>
            <a:ext cx="2590167" cy="816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695" y="2552603"/>
            <a:ext cx="2773139" cy="8763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2094E6-2B94-440D-8FD2-618AF4D74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51" y="366792"/>
            <a:ext cx="4572000" cy="1237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E1ADE4-9158-4096-96E2-4793A6175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806897"/>
            <a:ext cx="5089390" cy="1009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45BE49-A320-4F88-BE4E-20C2E2959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951" y="3001657"/>
            <a:ext cx="4419600" cy="1296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E7506-C496-409D-A537-6D7DE1246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456" y="4366098"/>
            <a:ext cx="7812276" cy="773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AEBB13-F953-41AA-880B-AF855217E5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912" y="5375201"/>
            <a:ext cx="7001235" cy="4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8737</TotalTime>
  <Words>1270</Words>
  <Application>Microsoft Office PowerPoint</Application>
  <PresentationFormat>On-screen Show (4:3)</PresentationFormat>
  <Paragraphs>166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Helvetica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 Boynton</dc:creator>
  <cp:lastModifiedBy>Geoff Boynton</cp:lastModifiedBy>
  <cp:revision>138</cp:revision>
  <cp:lastPrinted>2012-11-08T18:56:51Z</cp:lastPrinted>
  <dcterms:created xsi:type="dcterms:W3CDTF">2010-04-24T23:34:21Z</dcterms:created>
  <dcterms:modified xsi:type="dcterms:W3CDTF">2021-01-10T23:12:13Z</dcterms:modified>
</cp:coreProperties>
</file>