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9" r:id="rId3"/>
    <p:sldId id="257" r:id="rId4"/>
    <p:sldId id="258" r:id="rId5"/>
    <p:sldId id="280" r:id="rId6"/>
    <p:sldId id="281" r:id="rId7"/>
    <p:sldId id="282" r:id="rId8"/>
    <p:sldId id="283" r:id="rId9"/>
    <p:sldId id="261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00" autoAdjust="0"/>
    <p:restoredTop sz="94684" autoAdjust="0"/>
  </p:normalViewPr>
  <p:slideViewPr>
    <p:cSldViewPr>
      <p:cViewPr varScale="1">
        <p:scale>
          <a:sx n="83" d="100"/>
          <a:sy n="83" d="100"/>
        </p:scale>
        <p:origin x="13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C05AC7B-10EB-4C92-9359-CA6E421E3767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CBEDBFB-D08E-4CF7-B59F-90999E238F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2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EDBFB-D08E-4CF7-B59F-90999E238FC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08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4D1F-3F92-4E39-82A3-33FBE4934094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B704E-82CD-4B53-95F9-4698A36D4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4D1F-3F92-4E39-82A3-33FBE4934094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B704E-82CD-4B53-95F9-4698A36D4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4D1F-3F92-4E39-82A3-33FBE4934094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B704E-82CD-4B53-95F9-4698A36D4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4D1F-3F92-4E39-82A3-33FBE4934094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B704E-82CD-4B53-95F9-4698A36D4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4D1F-3F92-4E39-82A3-33FBE4934094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B704E-82CD-4B53-95F9-4698A36D4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4D1F-3F92-4E39-82A3-33FBE4934094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B704E-82CD-4B53-95F9-4698A36D4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4D1F-3F92-4E39-82A3-33FBE4934094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B704E-82CD-4B53-95F9-4698A36D4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4D1F-3F92-4E39-82A3-33FBE4934094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B704E-82CD-4B53-95F9-4698A36D4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4D1F-3F92-4E39-82A3-33FBE4934094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B704E-82CD-4B53-95F9-4698A36D4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4D1F-3F92-4E39-82A3-33FBE4934094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B704E-82CD-4B53-95F9-4698A36D4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4D1F-3F92-4E39-82A3-33FBE4934094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B704E-82CD-4B53-95F9-4698A36D4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84D1F-3F92-4E39-82A3-33FBE4934094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B704E-82CD-4B53-95F9-4698A36D4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2286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Two-Factor ANOVA for Independent Groups 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390993" y="1295400"/>
            <a:ext cx="8077200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An extension of the One-Factor ANOVA experiment has more than one independent variable, or ‘factor’.  </a:t>
            </a:r>
          </a:p>
          <a:p>
            <a:pPr>
              <a:spcAft>
                <a:spcPts val="600"/>
              </a:spcAft>
            </a:pPr>
            <a:r>
              <a:rPr lang="en-US" dirty="0"/>
              <a:t>For example, suppose we were interested in how both caffeine and beer influence response times.  </a:t>
            </a:r>
          </a:p>
          <a:p>
            <a:pPr>
              <a:spcAft>
                <a:spcPts val="600"/>
              </a:spcAft>
            </a:pPr>
            <a:r>
              <a:rPr lang="en-US" dirty="0"/>
              <a:t>You could run two separate studies, one comparing caffeine to a control group, and another comparing beer to another control group.   </a:t>
            </a:r>
          </a:p>
          <a:p>
            <a:pPr>
              <a:spcAft>
                <a:spcPts val="600"/>
              </a:spcAft>
            </a:pPr>
            <a:r>
              <a:rPr lang="en-US" dirty="0"/>
              <a:t>However, a more interesting experiment would be a ‘two-factor’ design and put subjects into one of four categories, which includes beer only, caffeine only and beer </a:t>
            </a:r>
            <a:r>
              <a:rPr lang="en-US" i="1" dirty="0"/>
              <a:t>and</a:t>
            </a:r>
            <a:r>
              <a:rPr lang="en-US" dirty="0"/>
              <a:t> caffeine.  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i="1" dirty="0"/>
              <a:t>Note that for traditional two-factor ANOVAS, the sample size in each group is always the same, although more advanced ‘linear models’ can handle unequal sample sizes.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228600"/>
          <a:ext cx="84582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8440">
                <a:tc>
                  <a:txBody>
                    <a:bodyPr/>
                    <a:lstStyle/>
                    <a:p>
                      <a:r>
                        <a:rPr lang="en-US" dirty="0"/>
                        <a:t>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  <a:r>
                        <a:rPr lang="en-US" baseline="30000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P-value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b="0" dirty="0"/>
                        <a:t>Rows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0.54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0.54</a:t>
                      </a:r>
                      <a:endParaRPr lang="en-US" b="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baseline="0" dirty="0"/>
                        <a:t>10.98</a:t>
                      </a:r>
                      <a:endParaRPr lang="en-US" b="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baseline="0" dirty="0">
                          <a:solidFill>
                            <a:srgbClr val="FF0000"/>
                          </a:solidFill>
                        </a:rPr>
                        <a:t>0.0019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Columns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0.28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0.28</a:t>
                      </a:r>
                      <a:endParaRPr lang="en-US" b="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baseline="0" dirty="0"/>
                        <a:t>5.62</a:t>
                      </a:r>
                      <a:endParaRPr lang="en-US" b="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baseline="0" dirty="0">
                          <a:solidFill>
                            <a:srgbClr val="FF0000"/>
                          </a:solidFill>
                        </a:rPr>
                        <a:t>0.0214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err="1"/>
                        <a:t>RxC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0.064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0.064</a:t>
                      </a:r>
                      <a:endParaRPr lang="en-US" b="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1.30</a:t>
                      </a:r>
                      <a:endParaRPr lang="en-US" b="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/>
                        <a:t>0.2604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US" b="0" dirty="0"/>
                        <a:t>Within cells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44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/>
                        <a:t>0.0495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3.07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533400" y="3333750"/>
            <a:ext cx="4840287" cy="3295650"/>
            <a:chOff x="1893888" y="3219450"/>
            <a:chExt cx="4840287" cy="3295650"/>
          </a:xfrm>
        </p:grpSpPr>
        <p:sp>
          <p:nvSpPr>
            <p:cNvPr id="5" name="Rectangle 229"/>
            <p:cNvSpPr>
              <a:spLocks noChangeArrowheads="1"/>
            </p:cNvSpPr>
            <p:nvPr/>
          </p:nvSpPr>
          <p:spPr bwMode="auto">
            <a:xfrm>
              <a:off x="2466975" y="3324225"/>
              <a:ext cx="4248150" cy="291465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230"/>
            <p:cNvSpPr>
              <a:spLocks noChangeShapeType="1"/>
            </p:cNvSpPr>
            <p:nvPr/>
          </p:nvSpPr>
          <p:spPr bwMode="auto">
            <a:xfrm>
              <a:off x="2466975" y="6238875"/>
              <a:ext cx="42481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231"/>
            <p:cNvSpPr>
              <a:spLocks noChangeShapeType="1"/>
            </p:cNvSpPr>
            <p:nvPr/>
          </p:nvSpPr>
          <p:spPr bwMode="auto">
            <a:xfrm flipV="1">
              <a:off x="2466975" y="3324225"/>
              <a:ext cx="1588" cy="29146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232"/>
            <p:cNvSpPr>
              <a:spLocks noChangeShapeType="1"/>
            </p:cNvSpPr>
            <p:nvPr/>
          </p:nvSpPr>
          <p:spPr bwMode="auto">
            <a:xfrm flipV="1">
              <a:off x="3524250" y="6191250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233"/>
            <p:cNvSpPr>
              <a:spLocks noChangeArrowheads="1"/>
            </p:cNvSpPr>
            <p:nvPr/>
          </p:nvSpPr>
          <p:spPr bwMode="auto">
            <a:xfrm>
              <a:off x="3190875" y="6267450"/>
              <a:ext cx="78105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No Beer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Line 234"/>
            <p:cNvSpPr>
              <a:spLocks noChangeShapeType="1"/>
            </p:cNvSpPr>
            <p:nvPr/>
          </p:nvSpPr>
          <p:spPr bwMode="auto">
            <a:xfrm flipV="1">
              <a:off x="5648325" y="6191250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235"/>
            <p:cNvSpPr>
              <a:spLocks noChangeArrowheads="1"/>
            </p:cNvSpPr>
            <p:nvPr/>
          </p:nvSpPr>
          <p:spPr bwMode="auto">
            <a:xfrm>
              <a:off x="5457825" y="6267450"/>
              <a:ext cx="4857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Beer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Line 236"/>
            <p:cNvSpPr>
              <a:spLocks noChangeShapeType="1"/>
            </p:cNvSpPr>
            <p:nvPr/>
          </p:nvSpPr>
          <p:spPr bwMode="auto">
            <a:xfrm>
              <a:off x="2466975" y="62388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237"/>
            <p:cNvSpPr>
              <a:spLocks noChangeArrowheads="1"/>
            </p:cNvSpPr>
            <p:nvPr/>
          </p:nvSpPr>
          <p:spPr bwMode="auto">
            <a:xfrm>
              <a:off x="2171700" y="6134100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0.7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Line 238"/>
            <p:cNvSpPr>
              <a:spLocks noChangeShapeType="1"/>
            </p:cNvSpPr>
            <p:nvPr/>
          </p:nvSpPr>
          <p:spPr bwMode="auto">
            <a:xfrm>
              <a:off x="2466975" y="58197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239"/>
            <p:cNvSpPr>
              <a:spLocks noChangeArrowheads="1"/>
            </p:cNvSpPr>
            <p:nvPr/>
          </p:nvSpPr>
          <p:spPr bwMode="auto">
            <a:xfrm>
              <a:off x="2171700" y="5715000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0.8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Line 240"/>
            <p:cNvSpPr>
              <a:spLocks noChangeShapeType="1"/>
            </p:cNvSpPr>
            <p:nvPr/>
          </p:nvSpPr>
          <p:spPr bwMode="auto">
            <a:xfrm>
              <a:off x="2466975" y="54006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241"/>
            <p:cNvSpPr>
              <a:spLocks noChangeArrowheads="1"/>
            </p:cNvSpPr>
            <p:nvPr/>
          </p:nvSpPr>
          <p:spPr bwMode="auto">
            <a:xfrm>
              <a:off x="2171700" y="5295900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0.9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Line 242"/>
            <p:cNvSpPr>
              <a:spLocks noChangeShapeType="1"/>
            </p:cNvSpPr>
            <p:nvPr/>
          </p:nvSpPr>
          <p:spPr bwMode="auto">
            <a:xfrm>
              <a:off x="2466975" y="49815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243"/>
            <p:cNvSpPr>
              <a:spLocks noChangeArrowheads="1"/>
            </p:cNvSpPr>
            <p:nvPr/>
          </p:nvSpPr>
          <p:spPr bwMode="auto">
            <a:xfrm>
              <a:off x="2324100" y="4876800"/>
              <a:ext cx="19050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Line 244"/>
            <p:cNvSpPr>
              <a:spLocks noChangeShapeType="1"/>
            </p:cNvSpPr>
            <p:nvPr/>
          </p:nvSpPr>
          <p:spPr bwMode="auto">
            <a:xfrm>
              <a:off x="2466975" y="457200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45"/>
            <p:cNvSpPr>
              <a:spLocks noChangeArrowheads="1"/>
            </p:cNvSpPr>
            <p:nvPr/>
          </p:nvSpPr>
          <p:spPr bwMode="auto">
            <a:xfrm>
              <a:off x="2171700" y="4467225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1.1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" name="Line 246"/>
            <p:cNvSpPr>
              <a:spLocks noChangeShapeType="1"/>
            </p:cNvSpPr>
            <p:nvPr/>
          </p:nvSpPr>
          <p:spPr bwMode="auto">
            <a:xfrm>
              <a:off x="2466975" y="415290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47"/>
            <p:cNvSpPr>
              <a:spLocks noChangeArrowheads="1"/>
            </p:cNvSpPr>
            <p:nvPr/>
          </p:nvSpPr>
          <p:spPr bwMode="auto">
            <a:xfrm>
              <a:off x="2171700" y="4048125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1.2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Line 248"/>
            <p:cNvSpPr>
              <a:spLocks noChangeShapeType="1"/>
            </p:cNvSpPr>
            <p:nvPr/>
          </p:nvSpPr>
          <p:spPr bwMode="auto">
            <a:xfrm>
              <a:off x="2466975" y="373380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49"/>
            <p:cNvSpPr>
              <a:spLocks noChangeArrowheads="1"/>
            </p:cNvSpPr>
            <p:nvPr/>
          </p:nvSpPr>
          <p:spPr bwMode="auto">
            <a:xfrm>
              <a:off x="2171700" y="3629025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1.3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Line 250"/>
            <p:cNvSpPr>
              <a:spLocks noChangeShapeType="1"/>
            </p:cNvSpPr>
            <p:nvPr/>
          </p:nvSpPr>
          <p:spPr bwMode="auto">
            <a:xfrm>
              <a:off x="2466975" y="332422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51"/>
            <p:cNvSpPr>
              <a:spLocks noChangeArrowheads="1"/>
            </p:cNvSpPr>
            <p:nvPr/>
          </p:nvSpPr>
          <p:spPr bwMode="auto">
            <a:xfrm>
              <a:off x="2171700" y="3219450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1.4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" name="Line 252"/>
            <p:cNvSpPr>
              <a:spLocks noChangeShapeType="1"/>
            </p:cNvSpPr>
            <p:nvPr/>
          </p:nvSpPr>
          <p:spPr bwMode="auto">
            <a:xfrm flipV="1">
              <a:off x="3524250" y="4295775"/>
              <a:ext cx="2124075" cy="33337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Oval 253"/>
            <p:cNvSpPr>
              <a:spLocks noChangeArrowheads="1"/>
            </p:cNvSpPr>
            <p:nvPr/>
          </p:nvSpPr>
          <p:spPr bwMode="auto">
            <a:xfrm>
              <a:off x="3486150" y="4591050"/>
              <a:ext cx="85725" cy="857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Oval 254"/>
            <p:cNvSpPr>
              <a:spLocks noChangeArrowheads="1"/>
            </p:cNvSpPr>
            <p:nvPr/>
          </p:nvSpPr>
          <p:spPr bwMode="auto">
            <a:xfrm>
              <a:off x="5610225" y="4257675"/>
              <a:ext cx="85725" cy="857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Oval 255"/>
            <p:cNvSpPr>
              <a:spLocks noChangeArrowheads="1"/>
            </p:cNvSpPr>
            <p:nvPr/>
          </p:nvSpPr>
          <p:spPr bwMode="auto">
            <a:xfrm>
              <a:off x="3486150" y="45910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Oval 256"/>
            <p:cNvSpPr>
              <a:spLocks noChangeArrowheads="1"/>
            </p:cNvSpPr>
            <p:nvPr/>
          </p:nvSpPr>
          <p:spPr bwMode="auto">
            <a:xfrm>
              <a:off x="5610225" y="42576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257"/>
            <p:cNvSpPr>
              <a:spLocks noChangeShapeType="1"/>
            </p:cNvSpPr>
            <p:nvPr/>
          </p:nvSpPr>
          <p:spPr bwMode="auto">
            <a:xfrm>
              <a:off x="3524250" y="4343400"/>
              <a:ext cx="1588" cy="5810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258"/>
            <p:cNvSpPr>
              <a:spLocks noChangeShapeType="1"/>
            </p:cNvSpPr>
            <p:nvPr/>
          </p:nvSpPr>
          <p:spPr bwMode="auto">
            <a:xfrm>
              <a:off x="3505200" y="4343400"/>
              <a:ext cx="381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259"/>
            <p:cNvSpPr>
              <a:spLocks noChangeShapeType="1"/>
            </p:cNvSpPr>
            <p:nvPr/>
          </p:nvSpPr>
          <p:spPr bwMode="auto">
            <a:xfrm>
              <a:off x="3505200" y="4924425"/>
              <a:ext cx="381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260"/>
            <p:cNvSpPr>
              <a:spLocks noChangeShapeType="1"/>
            </p:cNvSpPr>
            <p:nvPr/>
          </p:nvSpPr>
          <p:spPr bwMode="auto">
            <a:xfrm>
              <a:off x="5648325" y="4029075"/>
              <a:ext cx="1588" cy="53340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261"/>
            <p:cNvSpPr>
              <a:spLocks noChangeShapeType="1"/>
            </p:cNvSpPr>
            <p:nvPr/>
          </p:nvSpPr>
          <p:spPr bwMode="auto">
            <a:xfrm>
              <a:off x="5629275" y="4029075"/>
              <a:ext cx="381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262"/>
            <p:cNvSpPr>
              <a:spLocks noChangeShapeType="1"/>
            </p:cNvSpPr>
            <p:nvPr/>
          </p:nvSpPr>
          <p:spPr bwMode="auto">
            <a:xfrm>
              <a:off x="5629275" y="4562475"/>
              <a:ext cx="381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263"/>
            <p:cNvSpPr>
              <a:spLocks noChangeShapeType="1"/>
            </p:cNvSpPr>
            <p:nvPr/>
          </p:nvSpPr>
          <p:spPr bwMode="auto">
            <a:xfrm flipV="1">
              <a:off x="3524250" y="4876800"/>
              <a:ext cx="2124075" cy="942975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Oval 264"/>
            <p:cNvSpPr>
              <a:spLocks noChangeArrowheads="1"/>
            </p:cNvSpPr>
            <p:nvPr/>
          </p:nvSpPr>
          <p:spPr bwMode="auto">
            <a:xfrm>
              <a:off x="3486150" y="5781675"/>
              <a:ext cx="85725" cy="85725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265"/>
            <p:cNvSpPr>
              <a:spLocks noChangeArrowheads="1"/>
            </p:cNvSpPr>
            <p:nvPr/>
          </p:nvSpPr>
          <p:spPr bwMode="auto">
            <a:xfrm>
              <a:off x="5610225" y="4838700"/>
              <a:ext cx="85725" cy="85725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Oval 266"/>
            <p:cNvSpPr>
              <a:spLocks noChangeArrowheads="1"/>
            </p:cNvSpPr>
            <p:nvPr/>
          </p:nvSpPr>
          <p:spPr bwMode="auto">
            <a:xfrm>
              <a:off x="3486150" y="5781675"/>
              <a:ext cx="76200" cy="76200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Oval 267"/>
            <p:cNvSpPr>
              <a:spLocks noChangeArrowheads="1"/>
            </p:cNvSpPr>
            <p:nvPr/>
          </p:nvSpPr>
          <p:spPr bwMode="auto">
            <a:xfrm>
              <a:off x="5610225" y="4838700"/>
              <a:ext cx="76200" cy="76200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268"/>
            <p:cNvSpPr>
              <a:spLocks noChangeShapeType="1"/>
            </p:cNvSpPr>
            <p:nvPr/>
          </p:nvSpPr>
          <p:spPr bwMode="auto">
            <a:xfrm>
              <a:off x="3524250" y="5524500"/>
              <a:ext cx="1588" cy="600075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269"/>
            <p:cNvSpPr>
              <a:spLocks noChangeShapeType="1"/>
            </p:cNvSpPr>
            <p:nvPr/>
          </p:nvSpPr>
          <p:spPr bwMode="auto">
            <a:xfrm>
              <a:off x="3505200" y="5524500"/>
              <a:ext cx="381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270"/>
            <p:cNvSpPr>
              <a:spLocks noChangeShapeType="1"/>
            </p:cNvSpPr>
            <p:nvPr/>
          </p:nvSpPr>
          <p:spPr bwMode="auto">
            <a:xfrm>
              <a:off x="3505200" y="6124575"/>
              <a:ext cx="381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271"/>
            <p:cNvSpPr>
              <a:spLocks noChangeShapeType="1"/>
            </p:cNvSpPr>
            <p:nvPr/>
          </p:nvSpPr>
          <p:spPr bwMode="auto">
            <a:xfrm>
              <a:off x="5648325" y="4676775"/>
              <a:ext cx="1588" cy="409575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272"/>
            <p:cNvSpPr>
              <a:spLocks noChangeShapeType="1"/>
            </p:cNvSpPr>
            <p:nvPr/>
          </p:nvSpPr>
          <p:spPr bwMode="auto">
            <a:xfrm>
              <a:off x="5629275" y="4676775"/>
              <a:ext cx="381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273"/>
            <p:cNvSpPr>
              <a:spLocks noChangeShapeType="1"/>
            </p:cNvSpPr>
            <p:nvPr/>
          </p:nvSpPr>
          <p:spPr bwMode="auto">
            <a:xfrm>
              <a:off x="5629275" y="5086350"/>
              <a:ext cx="381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275"/>
            <p:cNvSpPr>
              <a:spLocks noChangeArrowheads="1"/>
            </p:cNvSpPr>
            <p:nvPr/>
          </p:nvSpPr>
          <p:spPr bwMode="auto">
            <a:xfrm rot="16200000">
              <a:off x="1069975" y="4595813"/>
              <a:ext cx="18954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Response Time (sec)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" name="Rectangle 276"/>
            <p:cNvSpPr>
              <a:spLocks noChangeArrowheads="1"/>
            </p:cNvSpPr>
            <p:nvPr/>
          </p:nvSpPr>
          <p:spPr bwMode="auto">
            <a:xfrm>
              <a:off x="2447925" y="6172200"/>
              <a:ext cx="952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2" name="Rectangle 277"/>
            <p:cNvSpPr>
              <a:spLocks noChangeArrowheads="1"/>
            </p:cNvSpPr>
            <p:nvPr/>
          </p:nvSpPr>
          <p:spPr bwMode="auto">
            <a:xfrm>
              <a:off x="6324600" y="5524500"/>
              <a:ext cx="952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3" name="Rectangle 278"/>
            <p:cNvSpPr>
              <a:spLocks noChangeArrowheads="1"/>
            </p:cNvSpPr>
            <p:nvPr/>
          </p:nvSpPr>
          <p:spPr bwMode="auto">
            <a:xfrm>
              <a:off x="5143500" y="5438775"/>
              <a:ext cx="1514475" cy="5143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279"/>
            <p:cNvSpPr>
              <a:spLocks noChangeArrowheads="1"/>
            </p:cNvSpPr>
            <p:nvPr/>
          </p:nvSpPr>
          <p:spPr bwMode="auto">
            <a:xfrm>
              <a:off x="5143500" y="5438775"/>
              <a:ext cx="1514475" cy="51435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280"/>
            <p:cNvSpPr>
              <a:spLocks noChangeShapeType="1"/>
            </p:cNvSpPr>
            <p:nvPr/>
          </p:nvSpPr>
          <p:spPr bwMode="auto">
            <a:xfrm>
              <a:off x="5143500" y="543877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281"/>
            <p:cNvSpPr>
              <a:spLocks noChangeShapeType="1"/>
            </p:cNvSpPr>
            <p:nvPr/>
          </p:nvSpPr>
          <p:spPr bwMode="auto">
            <a:xfrm>
              <a:off x="5143500" y="595312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282"/>
            <p:cNvSpPr>
              <a:spLocks noChangeShapeType="1"/>
            </p:cNvSpPr>
            <p:nvPr/>
          </p:nvSpPr>
          <p:spPr bwMode="auto">
            <a:xfrm flipV="1">
              <a:off x="6657975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283"/>
            <p:cNvSpPr>
              <a:spLocks noChangeShapeType="1"/>
            </p:cNvSpPr>
            <p:nvPr/>
          </p:nvSpPr>
          <p:spPr bwMode="auto">
            <a:xfrm flipV="1">
              <a:off x="5143500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284"/>
            <p:cNvSpPr>
              <a:spLocks noChangeShapeType="1"/>
            </p:cNvSpPr>
            <p:nvPr/>
          </p:nvSpPr>
          <p:spPr bwMode="auto">
            <a:xfrm>
              <a:off x="5143500" y="595312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285"/>
            <p:cNvSpPr>
              <a:spLocks noChangeShapeType="1"/>
            </p:cNvSpPr>
            <p:nvPr/>
          </p:nvSpPr>
          <p:spPr bwMode="auto">
            <a:xfrm flipV="1">
              <a:off x="5143500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286"/>
            <p:cNvSpPr>
              <a:spLocks noChangeShapeType="1"/>
            </p:cNvSpPr>
            <p:nvPr/>
          </p:nvSpPr>
          <p:spPr bwMode="auto">
            <a:xfrm>
              <a:off x="5143500" y="543877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287"/>
            <p:cNvSpPr>
              <a:spLocks noChangeShapeType="1"/>
            </p:cNvSpPr>
            <p:nvPr/>
          </p:nvSpPr>
          <p:spPr bwMode="auto">
            <a:xfrm>
              <a:off x="5143500" y="595312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288"/>
            <p:cNvSpPr>
              <a:spLocks noChangeShapeType="1"/>
            </p:cNvSpPr>
            <p:nvPr/>
          </p:nvSpPr>
          <p:spPr bwMode="auto">
            <a:xfrm flipV="1">
              <a:off x="6657975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289"/>
            <p:cNvSpPr>
              <a:spLocks noChangeShapeType="1"/>
            </p:cNvSpPr>
            <p:nvPr/>
          </p:nvSpPr>
          <p:spPr bwMode="auto">
            <a:xfrm flipV="1">
              <a:off x="5143500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290"/>
            <p:cNvSpPr>
              <a:spLocks noChangeArrowheads="1"/>
            </p:cNvSpPr>
            <p:nvPr/>
          </p:nvSpPr>
          <p:spPr bwMode="auto">
            <a:xfrm>
              <a:off x="5638800" y="5476875"/>
              <a:ext cx="10953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No Caffeine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" name="Line 291"/>
            <p:cNvSpPr>
              <a:spLocks noChangeShapeType="1"/>
            </p:cNvSpPr>
            <p:nvPr/>
          </p:nvSpPr>
          <p:spPr bwMode="auto">
            <a:xfrm>
              <a:off x="5219700" y="5572125"/>
              <a:ext cx="3810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292"/>
            <p:cNvSpPr>
              <a:spLocks noChangeArrowheads="1"/>
            </p:cNvSpPr>
            <p:nvPr/>
          </p:nvSpPr>
          <p:spPr bwMode="auto">
            <a:xfrm>
              <a:off x="5372100" y="5534025"/>
              <a:ext cx="85725" cy="857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Oval 293"/>
            <p:cNvSpPr>
              <a:spLocks noChangeArrowheads="1"/>
            </p:cNvSpPr>
            <p:nvPr/>
          </p:nvSpPr>
          <p:spPr bwMode="auto">
            <a:xfrm>
              <a:off x="5372100" y="55340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294"/>
            <p:cNvSpPr>
              <a:spLocks noChangeArrowheads="1"/>
            </p:cNvSpPr>
            <p:nvPr/>
          </p:nvSpPr>
          <p:spPr bwMode="auto">
            <a:xfrm>
              <a:off x="5638800" y="5715000"/>
              <a:ext cx="80010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Caffeine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0" name="Line 295"/>
            <p:cNvSpPr>
              <a:spLocks noChangeShapeType="1"/>
            </p:cNvSpPr>
            <p:nvPr/>
          </p:nvSpPr>
          <p:spPr bwMode="auto">
            <a:xfrm>
              <a:off x="5219700" y="5810250"/>
              <a:ext cx="3810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Oval 296"/>
            <p:cNvSpPr>
              <a:spLocks noChangeArrowheads="1"/>
            </p:cNvSpPr>
            <p:nvPr/>
          </p:nvSpPr>
          <p:spPr bwMode="auto">
            <a:xfrm>
              <a:off x="5372100" y="5772150"/>
              <a:ext cx="85725" cy="85725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Oval 297"/>
            <p:cNvSpPr>
              <a:spLocks noChangeArrowheads="1"/>
            </p:cNvSpPr>
            <p:nvPr/>
          </p:nvSpPr>
          <p:spPr bwMode="auto">
            <a:xfrm>
              <a:off x="5372100" y="5772150"/>
              <a:ext cx="76200" cy="76200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304800" y="25908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show a </a:t>
            </a:r>
            <a:r>
              <a:rPr lang="en-US" b="1" dirty="0"/>
              <a:t>significant</a:t>
            </a:r>
            <a:r>
              <a:rPr lang="en-US" dirty="0"/>
              <a:t> </a:t>
            </a:r>
            <a:r>
              <a:rPr lang="en-US" b="1" dirty="0"/>
              <a:t>main effect </a:t>
            </a:r>
            <a:r>
              <a:rPr lang="en-US" dirty="0"/>
              <a:t>for rows (Caffeine) and for Columns (Beer), but </a:t>
            </a:r>
            <a:r>
              <a:rPr lang="en-US" b="1" dirty="0"/>
              <a:t>not a significant interaction</a:t>
            </a:r>
            <a:r>
              <a:rPr lang="en-US" dirty="0"/>
              <a:t> between rows and columns (Caffeine x Beer).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2543175" y="962025"/>
            <a:ext cx="4248150" cy="2914650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00" name="Line 8"/>
          <p:cNvSpPr>
            <a:spLocks noChangeShapeType="1"/>
          </p:cNvSpPr>
          <p:nvPr/>
        </p:nvSpPr>
        <p:spPr bwMode="auto">
          <a:xfrm>
            <a:off x="2543175" y="3876675"/>
            <a:ext cx="424815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01" name="Line 9"/>
          <p:cNvSpPr>
            <a:spLocks noChangeShapeType="1"/>
          </p:cNvSpPr>
          <p:nvPr/>
        </p:nvSpPr>
        <p:spPr bwMode="auto">
          <a:xfrm flipV="1">
            <a:off x="2543175" y="962025"/>
            <a:ext cx="1588" cy="29146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02" name="Line 10"/>
          <p:cNvSpPr>
            <a:spLocks noChangeShapeType="1"/>
          </p:cNvSpPr>
          <p:nvPr/>
        </p:nvSpPr>
        <p:spPr bwMode="auto">
          <a:xfrm flipV="1">
            <a:off x="3600450" y="3829050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03" name="Rectangle 11"/>
          <p:cNvSpPr>
            <a:spLocks noChangeArrowheads="1"/>
          </p:cNvSpPr>
          <p:nvPr/>
        </p:nvSpPr>
        <p:spPr bwMode="auto">
          <a:xfrm>
            <a:off x="3552825" y="3905250"/>
            <a:ext cx="1905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pitchFamily="34" charset="0"/>
              </a:rPr>
              <a:t>1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0604" name="Line 12"/>
          <p:cNvSpPr>
            <a:spLocks noChangeShapeType="1"/>
          </p:cNvSpPr>
          <p:nvPr/>
        </p:nvSpPr>
        <p:spPr bwMode="auto">
          <a:xfrm flipV="1">
            <a:off x="5724525" y="3829050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05" name="Rectangle 13"/>
          <p:cNvSpPr>
            <a:spLocks noChangeArrowheads="1"/>
          </p:cNvSpPr>
          <p:nvPr/>
        </p:nvSpPr>
        <p:spPr bwMode="auto">
          <a:xfrm>
            <a:off x="5676900" y="3905250"/>
            <a:ext cx="1905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pitchFamily="34" charset="0"/>
              </a:rPr>
              <a:t>2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0606" name="Line 14"/>
          <p:cNvSpPr>
            <a:spLocks noChangeShapeType="1"/>
          </p:cNvSpPr>
          <p:nvPr/>
        </p:nvSpPr>
        <p:spPr bwMode="auto">
          <a:xfrm>
            <a:off x="2543175" y="3876675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07" name="Rectangle 15"/>
          <p:cNvSpPr>
            <a:spLocks noChangeArrowheads="1"/>
          </p:cNvSpPr>
          <p:nvPr/>
        </p:nvSpPr>
        <p:spPr bwMode="auto">
          <a:xfrm>
            <a:off x="2295525" y="3771900"/>
            <a:ext cx="2952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pitchFamily="34" charset="0"/>
              </a:rPr>
              <a:t>80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0608" name="Line 16"/>
          <p:cNvSpPr>
            <a:spLocks noChangeShapeType="1"/>
          </p:cNvSpPr>
          <p:nvPr/>
        </p:nvSpPr>
        <p:spPr bwMode="auto">
          <a:xfrm>
            <a:off x="2543175" y="339090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09" name="Rectangle 17"/>
          <p:cNvSpPr>
            <a:spLocks noChangeArrowheads="1"/>
          </p:cNvSpPr>
          <p:nvPr/>
        </p:nvSpPr>
        <p:spPr bwMode="auto">
          <a:xfrm>
            <a:off x="2295525" y="3286125"/>
            <a:ext cx="2952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pitchFamily="34" charset="0"/>
              </a:rPr>
              <a:t>90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0610" name="Line 18"/>
          <p:cNvSpPr>
            <a:spLocks noChangeShapeType="1"/>
          </p:cNvSpPr>
          <p:nvPr/>
        </p:nvSpPr>
        <p:spPr bwMode="auto">
          <a:xfrm>
            <a:off x="2543175" y="2905125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11" name="Rectangle 19"/>
          <p:cNvSpPr>
            <a:spLocks noChangeArrowheads="1"/>
          </p:cNvSpPr>
          <p:nvPr/>
        </p:nvSpPr>
        <p:spPr bwMode="auto">
          <a:xfrm>
            <a:off x="2190750" y="2800350"/>
            <a:ext cx="4000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pitchFamily="34" charset="0"/>
              </a:rPr>
              <a:t>100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0612" name="Line 20"/>
          <p:cNvSpPr>
            <a:spLocks noChangeShapeType="1"/>
          </p:cNvSpPr>
          <p:nvPr/>
        </p:nvSpPr>
        <p:spPr bwMode="auto">
          <a:xfrm>
            <a:off x="2543175" y="241935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13" name="Rectangle 21"/>
          <p:cNvSpPr>
            <a:spLocks noChangeArrowheads="1"/>
          </p:cNvSpPr>
          <p:nvPr/>
        </p:nvSpPr>
        <p:spPr bwMode="auto">
          <a:xfrm>
            <a:off x="2190750" y="2314575"/>
            <a:ext cx="4000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pitchFamily="34" charset="0"/>
              </a:rPr>
              <a:t>110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0614" name="Line 22"/>
          <p:cNvSpPr>
            <a:spLocks noChangeShapeType="1"/>
          </p:cNvSpPr>
          <p:nvPr/>
        </p:nvSpPr>
        <p:spPr bwMode="auto">
          <a:xfrm>
            <a:off x="2543175" y="1933575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15" name="Rectangle 23"/>
          <p:cNvSpPr>
            <a:spLocks noChangeArrowheads="1"/>
          </p:cNvSpPr>
          <p:nvPr/>
        </p:nvSpPr>
        <p:spPr bwMode="auto">
          <a:xfrm>
            <a:off x="2190750" y="1828800"/>
            <a:ext cx="4000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pitchFamily="34" charset="0"/>
              </a:rPr>
              <a:t>120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0616" name="Line 24"/>
          <p:cNvSpPr>
            <a:spLocks noChangeShapeType="1"/>
          </p:cNvSpPr>
          <p:nvPr/>
        </p:nvSpPr>
        <p:spPr bwMode="auto">
          <a:xfrm>
            <a:off x="2543175" y="144780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17" name="Rectangle 25"/>
          <p:cNvSpPr>
            <a:spLocks noChangeArrowheads="1"/>
          </p:cNvSpPr>
          <p:nvPr/>
        </p:nvSpPr>
        <p:spPr bwMode="auto">
          <a:xfrm>
            <a:off x="2190750" y="1343025"/>
            <a:ext cx="4000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pitchFamily="34" charset="0"/>
              </a:rPr>
              <a:t>130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0618" name="Line 26"/>
          <p:cNvSpPr>
            <a:spLocks noChangeShapeType="1"/>
          </p:cNvSpPr>
          <p:nvPr/>
        </p:nvSpPr>
        <p:spPr bwMode="auto">
          <a:xfrm>
            <a:off x="2543175" y="962025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19" name="Rectangle 27"/>
          <p:cNvSpPr>
            <a:spLocks noChangeArrowheads="1"/>
          </p:cNvSpPr>
          <p:nvPr/>
        </p:nvSpPr>
        <p:spPr bwMode="auto">
          <a:xfrm>
            <a:off x="2190750" y="857250"/>
            <a:ext cx="4000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pitchFamily="34" charset="0"/>
              </a:rPr>
              <a:t>140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0620" name="Line 28"/>
          <p:cNvSpPr>
            <a:spLocks noChangeShapeType="1"/>
          </p:cNvSpPr>
          <p:nvPr/>
        </p:nvSpPr>
        <p:spPr bwMode="auto">
          <a:xfrm flipV="1">
            <a:off x="3600450" y="2562225"/>
            <a:ext cx="2124075" cy="7239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21" name="Oval 29"/>
          <p:cNvSpPr>
            <a:spLocks noChangeArrowheads="1"/>
          </p:cNvSpPr>
          <p:nvPr/>
        </p:nvSpPr>
        <p:spPr bwMode="auto">
          <a:xfrm>
            <a:off x="3562350" y="3248025"/>
            <a:ext cx="85725" cy="85725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22" name="Oval 30"/>
          <p:cNvSpPr>
            <a:spLocks noChangeArrowheads="1"/>
          </p:cNvSpPr>
          <p:nvPr/>
        </p:nvSpPr>
        <p:spPr bwMode="auto">
          <a:xfrm>
            <a:off x="5686425" y="2524125"/>
            <a:ext cx="85725" cy="85725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23" name="Oval 31"/>
          <p:cNvSpPr>
            <a:spLocks noChangeArrowheads="1"/>
          </p:cNvSpPr>
          <p:nvPr/>
        </p:nvSpPr>
        <p:spPr bwMode="auto">
          <a:xfrm>
            <a:off x="3562350" y="3248025"/>
            <a:ext cx="76200" cy="76200"/>
          </a:xfrm>
          <a:prstGeom prst="ellips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24" name="Oval 32"/>
          <p:cNvSpPr>
            <a:spLocks noChangeArrowheads="1"/>
          </p:cNvSpPr>
          <p:nvPr/>
        </p:nvSpPr>
        <p:spPr bwMode="auto">
          <a:xfrm>
            <a:off x="5686425" y="2524125"/>
            <a:ext cx="76200" cy="76200"/>
          </a:xfrm>
          <a:prstGeom prst="ellips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25" name="Line 33"/>
          <p:cNvSpPr>
            <a:spLocks noChangeShapeType="1"/>
          </p:cNvSpPr>
          <p:nvPr/>
        </p:nvSpPr>
        <p:spPr bwMode="auto">
          <a:xfrm>
            <a:off x="3600450" y="3076575"/>
            <a:ext cx="1588" cy="40957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26" name="Line 34"/>
          <p:cNvSpPr>
            <a:spLocks noChangeShapeType="1"/>
          </p:cNvSpPr>
          <p:nvPr/>
        </p:nvSpPr>
        <p:spPr bwMode="auto">
          <a:xfrm>
            <a:off x="3581400" y="3076575"/>
            <a:ext cx="38100" cy="15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27" name="Line 35"/>
          <p:cNvSpPr>
            <a:spLocks noChangeShapeType="1"/>
          </p:cNvSpPr>
          <p:nvPr/>
        </p:nvSpPr>
        <p:spPr bwMode="auto">
          <a:xfrm>
            <a:off x="3581400" y="3486150"/>
            <a:ext cx="38100" cy="15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28" name="Line 36"/>
          <p:cNvSpPr>
            <a:spLocks noChangeShapeType="1"/>
          </p:cNvSpPr>
          <p:nvPr/>
        </p:nvSpPr>
        <p:spPr bwMode="auto">
          <a:xfrm>
            <a:off x="5724525" y="2314575"/>
            <a:ext cx="1588" cy="4953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29" name="Line 37"/>
          <p:cNvSpPr>
            <a:spLocks noChangeShapeType="1"/>
          </p:cNvSpPr>
          <p:nvPr/>
        </p:nvSpPr>
        <p:spPr bwMode="auto">
          <a:xfrm>
            <a:off x="5705475" y="2314575"/>
            <a:ext cx="38100" cy="15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30" name="Line 38"/>
          <p:cNvSpPr>
            <a:spLocks noChangeShapeType="1"/>
          </p:cNvSpPr>
          <p:nvPr/>
        </p:nvSpPr>
        <p:spPr bwMode="auto">
          <a:xfrm>
            <a:off x="5705475" y="2809875"/>
            <a:ext cx="38100" cy="15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31" name="Line 39"/>
          <p:cNvSpPr>
            <a:spLocks noChangeShapeType="1"/>
          </p:cNvSpPr>
          <p:nvPr/>
        </p:nvSpPr>
        <p:spPr bwMode="auto">
          <a:xfrm flipV="1">
            <a:off x="3600450" y="1447800"/>
            <a:ext cx="2124075" cy="1504950"/>
          </a:xfrm>
          <a:prstGeom prst="line">
            <a:avLst/>
          </a:prstGeom>
          <a:noFill/>
          <a:ln w="0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32" name="Oval 40"/>
          <p:cNvSpPr>
            <a:spLocks noChangeArrowheads="1"/>
          </p:cNvSpPr>
          <p:nvPr/>
        </p:nvSpPr>
        <p:spPr bwMode="auto">
          <a:xfrm>
            <a:off x="3562350" y="2914650"/>
            <a:ext cx="85725" cy="85725"/>
          </a:xfrm>
          <a:prstGeom prst="ellipse">
            <a:avLst/>
          </a:prstGeom>
          <a:solidFill>
            <a:srgbClr val="00FF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33" name="Oval 41"/>
          <p:cNvSpPr>
            <a:spLocks noChangeArrowheads="1"/>
          </p:cNvSpPr>
          <p:nvPr/>
        </p:nvSpPr>
        <p:spPr bwMode="auto">
          <a:xfrm>
            <a:off x="5686425" y="1409700"/>
            <a:ext cx="85725" cy="85725"/>
          </a:xfrm>
          <a:prstGeom prst="ellipse">
            <a:avLst/>
          </a:prstGeom>
          <a:solidFill>
            <a:srgbClr val="00FF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34" name="Oval 42"/>
          <p:cNvSpPr>
            <a:spLocks noChangeArrowheads="1"/>
          </p:cNvSpPr>
          <p:nvPr/>
        </p:nvSpPr>
        <p:spPr bwMode="auto">
          <a:xfrm>
            <a:off x="3562350" y="2914650"/>
            <a:ext cx="76200" cy="76200"/>
          </a:xfrm>
          <a:prstGeom prst="ellipse">
            <a:avLst/>
          </a:prstGeom>
          <a:noFill/>
          <a:ln w="0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35" name="Oval 43"/>
          <p:cNvSpPr>
            <a:spLocks noChangeArrowheads="1"/>
          </p:cNvSpPr>
          <p:nvPr/>
        </p:nvSpPr>
        <p:spPr bwMode="auto">
          <a:xfrm>
            <a:off x="5686425" y="1409700"/>
            <a:ext cx="76200" cy="76200"/>
          </a:xfrm>
          <a:prstGeom prst="ellipse">
            <a:avLst/>
          </a:prstGeom>
          <a:noFill/>
          <a:ln w="0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36" name="Line 44"/>
          <p:cNvSpPr>
            <a:spLocks noChangeShapeType="1"/>
          </p:cNvSpPr>
          <p:nvPr/>
        </p:nvSpPr>
        <p:spPr bwMode="auto">
          <a:xfrm>
            <a:off x="3600450" y="2762250"/>
            <a:ext cx="1588" cy="381000"/>
          </a:xfrm>
          <a:prstGeom prst="line">
            <a:avLst/>
          </a:prstGeom>
          <a:noFill/>
          <a:ln w="0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37" name="Line 45"/>
          <p:cNvSpPr>
            <a:spLocks noChangeShapeType="1"/>
          </p:cNvSpPr>
          <p:nvPr/>
        </p:nvSpPr>
        <p:spPr bwMode="auto">
          <a:xfrm>
            <a:off x="3581400" y="2762250"/>
            <a:ext cx="38100" cy="1588"/>
          </a:xfrm>
          <a:prstGeom prst="line">
            <a:avLst/>
          </a:prstGeom>
          <a:noFill/>
          <a:ln w="0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38" name="Line 46"/>
          <p:cNvSpPr>
            <a:spLocks noChangeShapeType="1"/>
          </p:cNvSpPr>
          <p:nvPr/>
        </p:nvSpPr>
        <p:spPr bwMode="auto">
          <a:xfrm>
            <a:off x="3581400" y="3143250"/>
            <a:ext cx="38100" cy="1588"/>
          </a:xfrm>
          <a:prstGeom prst="line">
            <a:avLst/>
          </a:prstGeom>
          <a:noFill/>
          <a:ln w="0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39" name="Line 47"/>
          <p:cNvSpPr>
            <a:spLocks noChangeShapeType="1"/>
          </p:cNvSpPr>
          <p:nvPr/>
        </p:nvSpPr>
        <p:spPr bwMode="auto">
          <a:xfrm>
            <a:off x="5724525" y="1247775"/>
            <a:ext cx="1588" cy="409575"/>
          </a:xfrm>
          <a:prstGeom prst="line">
            <a:avLst/>
          </a:prstGeom>
          <a:noFill/>
          <a:ln w="0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40" name="Line 48"/>
          <p:cNvSpPr>
            <a:spLocks noChangeShapeType="1"/>
          </p:cNvSpPr>
          <p:nvPr/>
        </p:nvSpPr>
        <p:spPr bwMode="auto">
          <a:xfrm>
            <a:off x="5705475" y="1247775"/>
            <a:ext cx="38100" cy="1588"/>
          </a:xfrm>
          <a:prstGeom prst="line">
            <a:avLst/>
          </a:prstGeom>
          <a:noFill/>
          <a:ln w="0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41" name="Line 49"/>
          <p:cNvSpPr>
            <a:spLocks noChangeShapeType="1"/>
          </p:cNvSpPr>
          <p:nvPr/>
        </p:nvSpPr>
        <p:spPr bwMode="auto">
          <a:xfrm>
            <a:off x="5705475" y="1657350"/>
            <a:ext cx="38100" cy="1588"/>
          </a:xfrm>
          <a:prstGeom prst="line">
            <a:avLst/>
          </a:prstGeom>
          <a:noFill/>
          <a:ln w="0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42" name="Rectangle 50"/>
          <p:cNvSpPr>
            <a:spLocks noChangeArrowheads="1"/>
          </p:cNvSpPr>
          <p:nvPr/>
        </p:nvSpPr>
        <p:spPr bwMode="auto">
          <a:xfrm>
            <a:off x="4295775" y="4114800"/>
            <a:ext cx="838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pitchFamily="34" charset="0"/>
              </a:rPr>
              <a:t>Columns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0643" name="Rectangle 51"/>
          <p:cNvSpPr>
            <a:spLocks noChangeArrowheads="1"/>
          </p:cNvSpPr>
          <p:nvPr/>
        </p:nvSpPr>
        <p:spPr bwMode="auto">
          <a:xfrm rot="16200000">
            <a:off x="1747838" y="2260600"/>
            <a:ext cx="581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pitchFamily="34" charset="0"/>
              </a:rPr>
              <a:t>Score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0644" name="Rectangle 52"/>
          <p:cNvSpPr>
            <a:spLocks noChangeArrowheads="1"/>
          </p:cNvSpPr>
          <p:nvPr/>
        </p:nvSpPr>
        <p:spPr bwMode="auto">
          <a:xfrm>
            <a:off x="2524125" y="3810000"/>
            <a:ext cx="95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pitchFamily="34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0645" name="Rectangle 53"/>
          <p:cNvSpPr>
            <a:spLocks noChangeArrowheads="1"/>
          </p:cNvSpPr>
          <p:nvPr/>
        </p:nvSpPr>
        <p:spPr bwMode="auto">
          <a:xfrm>
            <a:off x="6781800" y="885825"/>
            <a:ext cx="95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pitchFamily="34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70" name="Group 169"/>
          <p:cNvGrpSpPr/>
          <p:nvPr/>
        </p:nvGrpSpPr>
        <p:grpSpPr>
          <a:xfrm>
            <a:off x="7239000" y="533400"/>
            <a:ext cx="1114425" cy="523875"/>
            <a:chOff x="4133850" y="3314700"/>
            <a:chExt cx="1114425" cy="523875"/>
          </a:xfrm>
        </p:grpSpPr>
        <p:sp>
          <p:nvSpPr>
            <p:cNvPr id="110646" name="Rectangle 54"/>
            <p:cNvSpPr>
              <a:spLocks noChangeArrowheads="1"/>
            </p:cNvSpPr>
            <p:nvPr/>
          </p:nvSpPr>
          <p:spPr bwMode="auto">
            <a:xfrm>
              <a:off x="4133850" y="3314700"/>
              <a:ext cx="1066800" cy="5143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47" name="Rectangle 55"/>
            <p:cNvSpPr>
              <a:spLocks noChangeArrowheads="1"/>
            </p:cNvSpPr>
            <p:nvPr/>
          </p:nvSpPr>
          <p:spPr bwMode="auto">
            <a:xfrm>
              <a:off x="4133850" y="3314700"/>
              <a:ext cx="1066800" cy="51435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48" name="Line 56"/>
            <p:cNvSpPr>
              <a:spLocks noChangeShapeType="1"/>
            </p:cNvSpPr>
            <p:nvPr/>
          </p:nvSpPr>
          <p:spPr bwMode="auto">
            <a:xfrm>
              <a:off x="4133850" y="331470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49" name="Line 57"/>
            <p:cNvSpPr>
              <a:spLocks noChangeShapeType="1"/>
            </p:cNvSpPr>
            <p:nvPr/>
          </p:nvSpPr>
          <p:spPr bwMode="auto">
            <a:xfrm>
              <a:off x="4133850" y="382905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50" name="Line 58"/>
            <p:cNvSpPr>
              <a:spLocks noChangeShapeType="1"/>
            </p:cNvSpPr>
            <p:nvPr/>
          </p:nvSpPr>
          <p:spPr bwMode="auto">
            <a:xfrm flipV="1">
              <a:off x="52006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51" name="Line 59"/>
            <p:cNvSpPr>
              <a:spLocks noChangeShapeType="1"/>
            </p:cNvSpPr>
            <p:nvPr/>
          </p:nvSpPr>
          <p:spPr bwMode="auto">
            <a:xfrm flipV="1">
              <a:off x="41338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52" name="Line 60"/>
            <p:cNvSpPr>
              <a:spLocks noChangeShapeType="1"/>
            </p:cNvSpPr>
            <p:nvPr/>
          </p:nvSpPr>
          <p:spPr bwMode="auto">
            <a:xfrm>
              <a:off x="4133850" y="382905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53" name="Line 61"/>
            <p:cNvSpPr>
              <a:spLocks noChangeShapeType="1"/>
            </p:cNvSpPr>
            <p:nvPr/>
          </p:nvSpPr>
          <p:spPr bwMode="auto">
            <a:xfrm flipV="1">
              <a:off x="41338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54" name="Line 62"/>
            <p:cNvSpPr>
              <a:spLocks noChangeShapeType="1"/>
            </p:cNvSpPr>
            <p:nvPr/>
          </p:nvSpPr>
          <p:spPr bwMode="auto">
            <a:xfrm>
              <a:off x="4133850" y="331470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55" name="Line 63"/>
            <p:cNvSpPr>
              <a:spLocks noChangeShapeType="1"/>
            </p:cNvSpPr>
            <p:nvPr/>
          </p:nvSpPr>
          <p:spPr bwMode="auto">
            <a:xfrm>
              <a:off x="4133850" y="382905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56" name="Line 64"/>
            <p:cNvSpPr>
              <a:spLocks noChangeShapeType="1"/>
            </p:cNvSpPr>
            <p:nvPr/>
          </p:nvSpPr>
          <p:spPr bwMode="auto">
            <a:xfrm flipV="1">
              <a:off x="52006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57" name="Line 65"/>
            <p:cNvSpPr>
              <a:spLocks noChangeShapeType="1"/>
            </p:cNvSpPr>
            <p:nvPr/>
          </p:nvSpPr>
          <p:spPr bwMode="auto">
            <a:xfrm flipV="1">
              <a:off x="41338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58" name="Rectangle 66"/>
            <p:cNvSpPr>
              <a:spLocks noChangeArrowheads="1"/>
            </p:cNvSpPr>
            <p:nvPr/>
          </p:nvSpPr>
          <p:spPr bwMode="auto">
            <a:xfrm>
              <a:off x="4629150" y="3352800"/>
              <a:ext cx="6191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Row 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659" name="Line 67"/>
            <p:cNvSpPr>
              <a:spLocks noChangeShapeType="1"/>
            </p:cNvSpPr>
            <p:nvPr/>
          </p:nvSpPr>
          <p:spPr bwMode="auto">
            <a:xfrm>
              <a:off x="4210050" y="3448050"/>
              <a:ext cx="3810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60" name="Oval 68"/>
            <p:cNvSpPr>
              <a:spLocks noChangeArrowheads="1"/>
            </p:cNvSpPr>
            <p:nvPr/>
          </p:nvSpPr>
          <p:spPr bwMode="auto">
            <a:xfrm>
              <a:off x="4362450" y="3409950"/>
              <a:ext cx="85725" cy="857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61" name="Oval 69"/>
            <p:cNvSpPr>
              <a:spLocks noChangeArrowheads="1"/>
            </p:cNvSpPr>
            <p:nvPr/>
          </p:nvSpPr>
          <p:spPr bwMode="auto">
            <a:xfrm>
              <a:off x="4362450" y="34099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62" name="Rectangle 70"/>
            <p:cNvSpPr>
              <a:spLocks noChangeArrowheads="1"/>
            </p:cNvSpPr>
            <p:nvPr/>
          </p:nvSpPr>
          <p:spPr bwMode="auto">
            <a:xfrm>
              <a:off x="4629150" y="3590925"/>
              <a:ext cx="6191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Row 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663" name="Line 71"/>
            <p:cNvSpPr>
              <a:spLocks noChangeShapeType="1"/>
            </p:cNvSpPr>
            <p:nvPr/>
          </p:nvSpPr>
          <p:spPr bwMode="auto">
            <a:xfrm>
              <a:off x="4210050" y="3686175"/>
              <a:ext cx="3810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64" name="Oval 72"/>
            <p:cNvSpPr>
              <a:spLocks noChangeArrowheads="1"/>
            </p:cNvSpPr>
            <p:nvPr/>
          </p:nvSpPr>
          <p:spPr bwMode="auto">
            <a:xfrm>
              <a:off x="4362450" y="3648075"/>
              <a:ext cx="85725" cy="85725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65" name="Oval 73"/>
            <p:cNvSpPr>
              <a:spLocks noChangeArrowheads="1"/>
            </p:cNvSpPr>
            <p:nvPr/>
          </p:nvSpPr>
          <p:spPr bwMode="auto">
            <a:xfrm>
              <a:off x="4362450" y="3648075"/>
              <a:ext cx="76200" cy="76200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0669" name="Group 77"/>
          <p:cNvGrpSpPr>
            <a:grpSpLocks noChangeAspect="1"/>
          </p:cNvGrpSpPr>
          <p:nvPr/>
        </p:nvGrpSpPr>
        <p:grpSpPr bwMode="auto">
          <a:xfrm>
            <a:off x="0" y="4343400"/>
            <a:ext cx="9144000" cy="2743200"/>
            <a:chOff x="0" y="2736"/>
            <a:chExt cx="5760" cy="1728"/>
          </a:xfrm>
        </p:grpSpPr>
        <p:sp>
          <p:nvSpPr>
            <p:cNvPr id="110668" name="AutoShape 76"/>
            <p:cNvSpPr>
              <a:spLocks noChangeAspect="1" noChangeArrowheads="1" noTextEdit="1"/>
            </p:cNvSpPr>
            <p:nvPr/>
          </p:nvSpPr>
          <p:spPr bwMode="auto">
            <a:xfrm>
              <a:off x="0" y="2736"/>
              <a:ext cx="5760" cy="1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70" name="Rectangle 78"/>
            <p:cNvSpPr>
              <a:spLocks noChangeArrowheads="1"/>
            </p:cNvSpPr>
            <p:nvPr/>
          </p:nvSpPr>
          <p:spPr bwMode="auto">
            <a:xfrm>
              <a:off x="750" y="2868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71" name="Rectangle 79"/>
            <p:cNvSpPr>
              <a:spLocks noChangeArrowheads="1"/>
            </p:cNvSpPr>
            <p:nvPr/>
          </p:nvSpPr>
          <p:spPr bwMode="auto">
            <a:xfrm>
              <a:off x="750" y="286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72" name="Rectangle 80"/>
            <p:cNvSpPr>
              <a:spLocks noChangeArrowheads="1"/>
            </p:cNvSpPr>
            <p:nvPr/>
          </p:nvSpPr>
          <p:spPr bwMode="auto">
            <a:xfrm>
              <a:off x="948" y="2904"/>
              <a:ext cx="4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Source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673" name="Rectangle 81"/>
            <p:cNvSpPr>
              <a:spLocks noChangeArrowheads="1"/>
            </p:cNvSpPr>
            <p:nvPr/>
          </p:nvSpPr>
          <p:spPr bwMode="auto">
            <a:xfrm>
              <a:off x="1494" y="2868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74" name="Rectangle 82"/>
            <p:cNvSpPr>
              <a:spLocks noChangeArrowheads="1"/>
            </p:cNvSpPr>
            <p:nvPr/>
          </p:nvSpPr>
          <p:spPr bwMode="auto">
            <a:xfrm>
              <a:off x="1494" y="286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75" name="Rectangle 83"/>
            <p:cNvSpPr>
              <a:spLocks noChangeArrowheads="1"/>
            </p:cNvSpPr>
            <p:nvPr/>
          </p:nvSpPr>
          <p:spPr bwMode="auto">
            <a:xfrm>
              <a:off x="1806" y="2904"/>
              <a:ext cx="1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SS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676" name="Rectangle 84"/>
            <p:cNvSpPr>
              <a:spLocks noChangeArrowheads="1"/>
            </p:cNvSpPr>
            <p:nvPr/>
          </p:nvSpPr>
          <p:spPr bwMode="auto">
            <a:xfrm>
              <a:off x="2238" y="2868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77" name="Rectangle 85"/>
            <p:cNvSpPr>
              <a:spLocks noChangeArrowheads="1"/>
            </p:cNvSpPr>
            <p:nvPr/>
          </p:nvSpPr>
          <p:spPr bwMode="auto">
            <a:xfrm>
              <a:off x="2238" y="286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78" name="Rectangle 86"/>
            <p:cNvSpPr>
              <a:spLocks noChangeArrowheads="1"/>
            </p:cNvSpPr>
            <p:nvPr/>
          </p:nvSpPr>
          <p:spPr bwMode="auto">
            <a:xfrm>
              <a:off x="2556" y="2904"/>
              <a:ext cx="1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df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679" name="Rectangle 87"/>
            <p:cNvSpPr>
              <a:spLocks noChangeArrowheads="1"/>
            </p:cNvSpPr>
            <p:nvPr/>
          </p:nvSpPr>
          <p:spPr bwMode="auto">
            <a:xfrm>
              <a:off x="2982" y="2868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80" name="Rectangle 88"/>
            <p:cNvSpPr>
              <a:spLocks noChangeArrowheads="1"/>
            </p:cNvSpPr>
            <p:nvPr/>
          </p:nvSpPr>
          <p:spPr bwMode="auto">
            <a:xfrm>
              <a:off x="2982" y="286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81" name="Rectangle 89"/>
            <p:cNvSpPr>
              <a:spLocks noChangeArrowheads="1"/>
            </p:cNvSpPr>
            <p:nvPr/>
          </p:nvSpPr>
          <p:spPr bwMode="auto">
            <a:xfrm>
              <a:off x="3300" y="2922"/>
              <a:ext cx="1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682" name="Rectangle 90"/>
            <p:cNvSpPr>
              <a:spLocks noChangeArrowheads="1"/>
            </p:cNvSpPr>
            <p:nvPr/>
          </p:nvSpPr>
          <p:spPr bwMode="auto">
            <a:xfrm>
              <a:off x="3348" y="2886"/>
              <a:ext cx="108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683" name="Rectangle 91"/>
            <p:cNvSpPr>
              <a:spLocks noChangeArrowheads="1"/>
            </p:cNvSpPr>
            <p:nvPr/>
          </p:nvSpPr>
          <p:spPr bwMode="auto">
            <a:xfrm>
              <a:off x="3726" y="2868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84" name="Rectangle 92"/>
            <p:cNvSpPr>
              <a:spLocks noChangeArrowheads="1"/>
            </p:cNvSpPr>
            <p:nvPr/>
          </p:nvSpPr>
          <p:spPr bwMode="auto">
            <a:xfrm>
              <a:off x="3726" y="286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85" name="Rectangle 93"/>
            <p:cNvSpPr>
              <a:spLocks noChangeArrowheads="1"/>
            </p:cNvSpPr>
            <p:nvPr/>
          </p:nvSpPr>
          <p:spPr bwMode="auto">
            <a:xfrm>
              <a:off x="4068" y="2904"/>
              <a:ext cx="1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F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686" name="Rectangle 94"/>
            <p:cNvSpPr>
              <a:spLocks noChangeArrowheads="1"/>
            </p:cNvSpPr>
            <p:nvPr/>
          </p:nvSpPr>
          <p:spPr bwMode="auto">
            <a:xfrm>
              <a:off x="4470" y="2868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87" name="Rectangle 95"/>
            <p:cNvSpPr>
              <a:spLocks noChangeArrowheads="1"/>
            </p:cNvSpPr>
            <p:nvPr/>
          </p:nvSpPr>
          <p:spPr bwMode="auto">
            <a:xfrm>
              <a:off x="4470" y="286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88" name="Rectangle 96"/>
            <p:cNvSpPr>
              <a:spLocks noChangeArrowheads="1"/>
            </p:cNvSpPr>
            <p:nvPr/>
          </p:nvSpPr>
          <p:spPr bwMode="auto">
            <a:xfrm>
              <a:off x="4656" y="2904"/>
              <a:ext cx="4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p-value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689" name="Rectangle 97"/>
            <p:cNvSpPr>
              <a:spLocks noChangeArrowheads="1"/>
            </p:cNvSpPr>
            <p:nvPr/>
          </p:nvSpPr>
          <p:spPr bwMode="auto">
            <a:xfrm>
              <a:off x="750" y="3102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90" name="Rectangle 98"/>
            <p:cNvSpPr>
              <a:spLocks noChangeArrowheads="1"/>
            </p:cNvSpPr>
            <p:nvPr/>
          </p:nvSpPr>
          <p:spPr bwMode="auto">
            <a:xfrm>
              <a:off x="750" y="310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91" name="Rectangle 99"/>
            <p:cNvSpPr>
              <a:spLocks noChangeArrowheads="1"/>
            </p:cNvSpPr>
            <p:nvPr/>
          </p:nvSpPr>
          <p:spPr bwMode="auto">
            <a:xfrm>
              <a:off x="984" y="3138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Rows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692" name="Rectangle 100"/>
            <p:cNvSpPr>
              <a:spLocks noChangeArrowheads="1"/>
            </p:cNvSpPr>
            <p:nvPr/>
          </p:nvSpPr>
          <p:spPr bwMode="auto">
            <a:xfrm>
              <a:off x="1494" y="3102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93" name="Rectangle 101"/>
            <p:cNvSpPr>
              <a:spLocks noChangeArrowheads="1"/>
            </p:cNvSpPr>
            <p:nvPr/>
          </p:nvSpPr>
          <p:spPr bwMode="auto">
            <a:xfrm>
              <a:off x="1494" y="310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94" name="Rectangle 102"/>
            <p:cNvSpPr>
              <a:spLocks noChangeArrowheads="1"/>
            </p:cNvSpPr>
            <p:nvPr/>
          </p:nvSpPr>
          <p:spPr bwMode="auto">
            <a:xfrm>
              <a:off x="1620" y="3138"/>
              <a:ext cx="5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2629.420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695" name="Rectangle 103"/>
            <p:cNvSpPr>
              <a:spLocks noChangeArrowheads="1"/>
            </p:cNvSpPr>
            <p:nvPr/>
          </p:nvSpPr>
          <p:spPr bwMode="auto">
            <a:xfrm>
              <a:off x="2238" y="3102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96" name="Rectangle 104"/>
            <p:cNvSpPr>
              <a:spLocks noChangeArrowheads="1"/>
            </p:cNvSpPr>
            <p:nvPr/>
          </p:nvSpPr>
          <p:spPr bwMode="auto">
            <a:xfrm>
              <a:off x="2238" y="310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97" name="Rectangle 105"/>
            <p:cNvSpPr>
              <a:spLocks noChangeArrowheads="1"/>
            </p:cNvSpPr>
            <p:nvPr/>
          </p:nvSpPr>
          <p:spPr bwMode="auto">
            <a:xfrm>
              <a:off x="2574" y="3138"/>
              <a:ext cx="1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698" name="Rectangle 106"/>
            <p:cNvSpPr>
              <a:spLocks noChangeArrowheads="1"/>
            </p:cNvSpPr>
            <p:nvPr/>
          </p:nvSpPr>
          <p:spPr bwMode="auto">
            <a:xfrm>
              <a:off x="2982" y="3102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99" name="Rectangle 107"/>
            <p:cNvSpPr>
              <a:spLocks noChangeArrowheads="1"/>
            </p:cNvSpPr>
            <p:nvPr/>
          </p:nvSpPr>
          <p:spPr bwMode="auto">
            <a:xfrm>
              <a:off x="2982" y="310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00" name="Rectangle 108"/>
            <p:cNvSpPr>
              <a:spLocks noChangeArrowheads="1"/>
            </p:cNvSpPr>
            <p:nvPr/>
          </p:nvSpPr>
          <p:spPr bwMode="auto">
            <a:xfrm>
              <a:off x="3108" y="3138"/>
              <a:ext cx="5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2629.420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701" name="Rectangle 109"/>
            <p:cNvSpPr>
              <a:spLocks noChangeArrowheads="1"/>
            </p:cNvSpPr>
            <p:nvPr/>
          </p:nvSpPr>
          <p:spPr bwMode="auto">
            <a:xfrm>
              <a:off x="3726" y="3102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02" name="Rectangle 110"/>
            <p:cNvSpPr>
              <a:spLocks noChangeArrowheads="1"/>
            </p:cNvSpPr>
            <p:nvPr/>
          </p:nvSpPr>
          <p:spPr bwMode="auto">
            <a:xfrm>
              <a:off x="3726" y="310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03" name="Rectangle 111"/>
            <p:cNvSpPr>
              <a:spLocks noChangeArrowheads="1"/>
            </p:cNvSpPr>
            <p:nvPr/>
          </p:nvSpPr>
          <p:spPr bwMode="auto">
            <a:xfrm>
              <a:off x="3918" y="3138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11.519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704" name="Rectangle 112"/>
            <p:cNvSpPr>
              <a:spLocks noChangeArrowheads="1"/>
            </p:cNvSpPr>
            <p:nvPr/>
          </p:nvSpPr>
          <p:spPr bwMode="auto">
            <a:xfrm>
              <a:off x="4470" y="3102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05" name="Rectangle 113"/>
            <p:cNvSpPr>
              <a:spLocks noChangeArrowheads="1"/>
            </p:cNvSpPr>
            <p:nvPr/>
          </p:nvSpPr>
          <p:spPr bwMode="auto">
            <a:xfrm>
              <a:off x="4470" y="310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06" name="Rectangle 114"/>
            <p:cNvSpPr>
              <a:spLocks noChangeArrowheads="1"/>
            </p:cNvSpPr>
            <p:nvPr/>
          </p:nvSpPr>
          <p:spPr bwMode="auto">
            <a:xfrm>
              <a:off x="4662" y="3138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0.0015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707" name="Rectangle 115"/>
            <p:cNvSpPr>
              <a:spLocks noChangeArrowheads="1"/>
            </p:cNvSpPr>
            <p:nvPr/>
          </p:nvSpPr>
          <p:spPr bwMode="auto">
            <a:xfrm>
              <a:off x="750" y="3336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08" name="Rectangle 116"/>
            <p:cNvSpPr>
              <a:spLocks noChangeArrowheads="1"/>
            </p:cNvSpPr>
            <p:nvPr/>
          </p:nvSpPr>
          <p:spPr bwMode="auto">
            <a:xfrm>
              <a:off x="750" y="333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09" name="Rectangle 117"/>
            <p:cNvSpPr>
              <a:spLocks noChangeArrowheads="1"/>
            </p:cNvSpPr>
            <p:nvPr/>
          </p:nvSpPr>
          <p:spPr bwMode="auto">
            <a:xfrm>
              <a:off x="900" y="3372"/>
              <a:ext cx="5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Columns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710" name="Rectangle 118"/>
            <p:cNvSpPr>
              <a:spLocks noChangeArrowheads="1"/>
            </p:cNvSpPr>
            <p:nvPr/>
          </p:nvSpPr>
          <p:spPr bwMode="auto">
            <a:xfrm>
              <a:off x="1494" y="3336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11" name="Rectangle 119"/>
            <p:cNvSpPr>
              <a:spLocks noChangeArrowheads="1"/>
            </p:cNvSpPr>
            <p:nvPr/>
          </p:nvSpPr>
          <p:spPr bwMode="auto">
            <a:xfrm>
              <a:off x="1494" y="333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12" name="Rectangle 120"/>
            <p:cNvSpPr>
              <a:spLocks noChangeArrowheads="1"/>
            </p:cNvSpPr>
            <p:nvPr/>
          </p:nvSpPr>
          <p:spPr bwMode="auto">
            <a:xfrm>
              <a:off x="1620" y="3372"/>
              <a:ext cx="5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6306.492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713" name="Rectangle 121"/>
            <p:cNvSpPr>
              <a:spLocks noChangeArrowheads="1"/>
            </p:cNvSpPr>
            <p:nvPr/>
          </p:nvSpPr>
          <p:spPr bwMode="auto">
            <a:xfrm>
              <a:off x="2238" y="3336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14" name="Rectangle 122"/>
            <p:cNvSpPr>
              <a:spLocks noChangeArrowheads="1"/>
            </p:cNvSpPr>
            <p:nvPr/>
          </p:nvSpPr>
          <p:spPr bwMode="auto">
            <a:xfrm>
              <a:off x="2238" y="333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15" name="Rectangle 123"/>
            <p:cNvSpPr>
              <a:spLocks noChangeArrowheads="1"/>
            </p:cNvSpPr>
            <p:nvPr/>
          </p:nvSpPr>
          <p:spPr bwMode="auto">
            <a:xfrm>
              <a:off x="2574" y="3372"/>
              <a:ext cx="1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716" name="Rectangle 124"/>
            <p:cNvSpPr>
              <a:spLocks noChangeArrowheads="1"/>
            </p:cNvSpPr>
            <p:nvPr/>
          </p:nvSpPr>
          <p:spPr bwMode="auto">
            <a:xfrm>
              <a:off x="2982" y="3336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17" name="Rectangle 125"/>
            <p:cNvSpPr>
              <a:spLocks noChangeArrowheads="1"/>
            </p:cNvSpPr>
            <p:nvPr/>
          </p:nvSpPr>
          <p:spPr bwMode="auto">
            <a:xfrm>
              <a:off x="2982" y="333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18" name="Rectangle 126"/>
            <p:cNvSpPr>
              <a:spLocks noChangeArrowheads="1"/>
            </p:cNvSpPr>
            <p:nvPr/>
          </p:nvSpPr>
          <p:spPr bwMode="auto">
            <a:xfrm>
              <a:off x="3108" y="3372"/>
              <a:ext cx="5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6306.492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719" name="Rectangle 127"/>
            <p:cNvSpPr>
              <a:spLocks noChangeArrowheads="1"/>
            </p:cNvSpPr>
            <p:nvPr/>
          </p:nvSpPr>
          <p:spPr bwMode="auto">
            <a:xfrm>
              <a:off x="3726" y="3336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20" name="Rectangle 128"/>
            <p:cNvSpPr>
              <a:spLocks noChangeArrowheads="1"/>
            </p:cNvSpPr>
            <p:nvPr/>
          </p:nvSpPr>
          <p:spPr bwMode="auto">
            <a:xfrm>
              <a:off x="3726" y="333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21" name="Rectangle 129"/>
            <p:cNvSpPr>
              <a:spLocks noChangeArrowheads="1"/>
            </p:cNvSpPr>
            <p:nvPr/>
          </p:nvSpPr>
          <p:spPr bwMode="auto">
            <a:xfrm>
              <a:off x="3918" y="3372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27.628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722" name="Rectangle 130"/>
            <p:cNvSpPr>
              <a:spLocks noChangeArrowheads="1"/>
            </p:cNvSpPr>
            <p:nvPr/>
          </p:nvSpPr>
          <p:spPr bwMode="auto">
            <a:xfrm>
              <a:off x="4470" y="3336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23" name="Rectangle 131"/>
            <p:cNvSpPr>
              <a:spLocks noChangeArrowheads="1"/>
            </p:cNvSpPr>
            <p:nvPr/>
          </p:nvSpPr>
          <p:spPr bwMode="auto">
            <a:xfrm>
              <a:off x="4470" y="333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24" name="Rectangle 132"/>
            <p:cNvSpPr>
              <a:spLocks noChangeArrowheads="1"/>
            </p:cNvSpPr>
            <p:nvPr/>
          </p:nvSpPr>
          <p:spPr bwMode="auto">
            <a:xfrm>
              <a:off x="4662" y="3372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0.0000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725" name="Rectangle 133"/>
            <p:cNvSpPr>
              <a:spLocks noChangeArrowheads="1"/>
            </p:cNvSpPr>
            <p:nvPr/>
          </p:nvSpPr>
          <p:spPr bwMode="auto">
            <a:xfrm>
              <a:off x="750" y="3570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26" name="Rectangle 134"/>
            <p:cNvSpPr>
              <a:spLocks noChangeArrowheads="1"/>
            </p:cNvSpPr>
            <p:nvPr/>
          </p:nvSpPr>
          <p:spPr bwMode="auto">
            <a:xfrm>
              <a:off x="750" y="357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27" name="Rectangle 135"/>
            <p:cNvSpPr>
              <a:spLocks noChangeArrowheads="1"/>
            </p:cNvSpPr>
            <p:nvPr/>
          </p:nvSpPr>
          <p:spPr bwMode="auto">
            <a:xfrm>
              <a:off x="1026" y="3606"/>
              <a:ext cx="25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RxC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728" name="Rectangle 136"/>
            <p:cNvSpPr>
              <a:spLocks noChangeArrowheads="1"/>
            </p:cNvSpPr>
            <p:nvPr/>
          </p:nvSpPr>
          <p:spPr bwMode="auto">
            <a:xfrm>
              <a:off x="1494" y="3570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29" name="Rectangle 137"/>
            <p:cNvSpPr>
              <a:spLocks noChangeArrowheads="1"/>
            </p:cNvSpPr>
            <p:nvPr/>
          </p:nvSpPr>
          <p:spPr bwMode="auto">
            <a:xfrm>
              <a:off x="1494" y="357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30" name="Rectangle 138"/>
            <p:cNvSpPr>
              <a:spLocks noChangeArrowheads="1"/>
            </p:cNvSpPr>
            <p:nvPr/>
          </p:nvSpPr>
          <p:spPr bwMode="auto">
            <a:xfrm>
              <a:off x="1650" y="3606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779.260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731" name="Rectangle 139"/>
            <p:cNvSpPr>
              <a:spLocks noChangeArrowheads="1"/>
            </p:cNvSpPr>
            <p:nvPr/>
          </p:nvSpPr>
          <p:spPr bwMode="auto">
            <a:xfrm>
              <a:off x="2238" y="3570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32" name="Rectangle 140"/>
            <p:cNvSpPr>
              <a:spLocks noChangeArrowheads="1"/>
            </p:cNvSpPr>
            <p:nvPr/>
          </p:nvSpPr>
          <p:spPr bwMode="auto">
            <a:xfrm>
              <a:off x="2238" y="357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33" name="Rectangle 141"/>
            <p:cNvSpPr>
              <a:spLocks noChangeArrowheads="1"/>
            </p:cNvSpPr>
            <p:nvPr/>
          </p:nvSpPr>
          <p:spPr bwMode="auto">
            <a:xfrm>
              <a:off x="2574" y="3606"/>
              <a:ext cx="1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734" name="Rectangle 142"/>
            <p:cNvSpPr>
              <a:spLocks noChangeArrowheads="1"/>
            </p:cNvSpPr>
            <p:nvPr/>
          </p:nvSpPr>
          <p:spPr bwMode="auto">
            <a:xfrm>
              <a:off x="2982" y="3570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35" name="Rectangle 143"/>
            <p:cNvSpPr>
              <a:spLocks noChangeArrowheads="1"/>
            </p:cNvSpPr>
            <p:nvPr/>
          </p:nvSpPr>
          <p:spPr bwMode="auto">
            <a:xfrm>
              <a:off x="2982" y="357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36" name="Rectangle 144"/>
            <p:cNvSpPr>
              <a:spLocks noChangeArrowheads="1"/>
            </p:cNvSpPr>
            <p:nvPr/>
          </p:nvSpPr>
          <p:spPr bwMode="auto">
            <a:xfrm>
              <a:off x="3138" y="3606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779.260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737" name="Rectangle 145"/>
            <p:cNvSpPr>
              <a:spLocks noChangeArrowheads="1"/>
            </p:cNvSpPr>
            <p:nvPr/>
          </p:nvSpPr>
          <p:spPr bwMode="auto">
            <a:xfrm>
              <a:off x="3726" y="3570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38" name="Rectangle 146"/>
            <p:cNvSpPr>
              <a:spLocks noChangeArrowheads="1"/>
            </p:cNvSpPr>
            <p:nvPr/>
          </p:nvSpPr>
          <p:spPr bwMode="auto">
            <a:xfrm>
              <a:off x="3726" y="357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39" name="Rectangle 147"/>
            <p:cNvSpPr>
              <a:spLocks noChangeArrowheads="1"/>
            </p:cNvSpPr>
            <p:nvPr/>
          </p:nvSpPr>
          <p:spPr bwMode="auto">
            <a:xfrm>
              <a:off x="3948" y="3606"/>
              <a:ext cx="3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3.414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740" name="Rectangle 148"/>
            <p:cNvSpPr>
              <a:spLocks noChangeArrowheads="1"/>
            </p:cNvSpPr>
            <p:nvPr/>
          </p:nvSpPr>
          <p:spPr bwMode="auto">
            <a:xfrm>
              <a:off x="4470" y="3570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41" name="Rectangle 149"/>
            <p:cNvSpPr>
              <a:spLocks noChangeArrowheads="1"/>
            </p:cNvSpPr>
            <p:nvPr/>
          </p:nvSpPr>
          <p:spPr bwMode="auto">
            <a:xfrm>
              <a:off x="4470" y="357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42" name="Rectangle 150"/>
            <p:cNvSpPr>
              <a:spLocks noChangeArrowheads="1"/>
            </p:cNvSpPr>
            <p:nvPr/>
          </p:nvSpPr>
          <p:spPr bwMode="auto">
            <a:xfrm>
              <a:off x="4662" y="3606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0.0714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743" name="Rectangle 151"/>
            <p:cNvSpPr>
              <a:spLocks noChangeArrowheads="1"/>
            </p:cNvSpPr>
            <p:nvPr/>
          </p:nvSpPr>
          <p:spPr bwMode="auto">
            <a:xfrm>
              <a:off x="750" y="3804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44" name="Rectangle 152"/>
            <p:cNvSpPr>
              <a:spLocks noChangeArrowheads="1"/>
            </p:cNvSpPr>
            <p:nvPr/>
          </p:nvSpPr>
          <p:spPr bwMode="auto">
            <a:xfrm>
              <a:off x="750" y="380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45" name="Rectangle 153"/>
            <p:cNvSpPr>
              <a:spLocks noChangeArrowheads="1"/>
            </p:cNvSpPr>
            <p:nvPr/>
          </p:nvSpPr>
          <p:spPr bwMode="auto">
            <a:xfrm>
              <a:off x="948" y="3840"/>
              <a:ext cx="4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Within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746" name="Rectangle 154"/>
            <p:cNvSpPr>
              <a:spLocks noChangeArrowheads="1"/>
            </p:cNvSpPr>
            <p:nvPr/>
          </p:nvSpPr>
          <p:spPr bwMode="auto">
            <a:xfrm>
              <a:off x="1494" y="3804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47" name="Rectangle 155"/>
            <p:cNvSpPr>
              <a:spLocks noChangeArrowheads="1"/>
            </p:cNvSpPr>
            <p:nvPr/>
          </p:nvSpPr>
          <p:spPr bwMode="auto">
            <a:xfrm>
              <a:off x="1494" y="380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48" name="Rectangle 156"/>
            <p:cNvSpPr>
              <a:spLocks noChangeArrowheads="1"/>
            </p:cNvSpPr>
            <p:nvPr/>
          </p:nvSpPr>
          <p:spPr bwMode="auto">
            <a:xfrm>
              <a:off x="1584" y="3840"/>
              <a:ext cx="6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10043.672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749" name="Rectangle 157"/>
            <p:cNvSpPr>
              <a:spLocks noChangeArrowheads="1"/>
            </p:cNvSpPr>
            <p:nvPr/>
          </p:nvSpPr>
          <p:spPr bwMode="auto">
            <a:xfrm>
              <a:off x="2238" y="3804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50" name="Rectangle 158"/>
            <p:cNvSpPr>
              <a:spLocks noChangeArrowheads="1"/>
            </p:cNvSpPr>
            <p:nvPr/>
          </p:nvSpPr>
          <p:spPr bwMode="auto">
            <a:xfrm>
              <a:off x="2238" y="380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51" name="Rectangle 159"/>
            <p:cNvSpPr>
              <a:spLocks noChangeArrowheads="1"/>
            </p:cNvSpPr>
            <p:nvPr/>
          </p:nvSpPr>
          <p:spPr bwMode="auto">
            <a:xfrm>
              <a:off x="2544" y="384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752" name="Rectangle 160"/>
            <p:cNvSpPr>
              <a:spLocks noChangeArrowheads="1"/>
            </p:cNvSpPr>
            <p:nvPr/>
          </p:nvSpPr>
          <p:spPr bwMode="auto">
            <a:xfrm>
              <a:off x="2982" y="3804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53" name="Rectangle 161"/>
            <p:cNvSpPr>
              <a:spLocks noChangeArrowheads="1"/>
            </p:cNvSpPr>
            <p:nvPr/>
          </p:nvSpPr>
          <p:spPr bwMode="auto">
            <a:xfrm>
              <a:off x="2982" y="380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54" name="Rectangle 162"/>
            <p:cNvSpPr>
              <a:spLocks noChangeArrowheads="1"/>
            </p:cNvSpPr>
            <p:nvPr/>
          </p:nvSpPr>
          <p:spPr bwMode="auto">
            <a:xfrm>
              <a:off x="3138" y="3840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228.265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755" name="Rectangle 163"/>
            <p:cNvSpPr>
              <a:spLocks noChangeArrowheads="1"/>
            </p:cNvSpPr>
            <p:nvPr/>
          </p:nvSpPr>
          <p:spPr bwMode="auto">
            <a:xfrm>
              <a:off x="750" y="4038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56" name="Rectangle 164"/>
            <p:cNvSpPr>
              <a:spLocks noChangeArrowheads="1"/>
            </p:cNvSpPr>
            <p:nvPr/>
          </p:nvSpPr>
          <p:spPr bwMode="auto">
            <a:xfrm>
              <a:off x="750" y="403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57" name="Rectangle 165"/>
            <p:cNvSpPr>
              <a:spLocks noChangeArrowheads="1"/>
            </p:cNvSpPr>
            <p:nvPr/>
          </p:nvSpPr>
          <p:spPr bwMode="auto">
            <a:xfrm>
              <a:off x="990" y="4074"/>
              <a:ext cx="3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Total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758" name="Rectangle 166"/>
            <p:cNvSpPr>
              <a:spLocks noChangeArrowheads="1"/>
            </p:cNvSpPr>
            <p:nvPr/>
          </p:nvSpPr>
          <p:spPr bwMode="auto">
            <a:xfrm>
              <a:off x="1494" y="4038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59" name="Rectangle 167"/>
            <p:cNvSpPr>
              <a:spLocks noChangeArrowheads="1"/>
            </p:cNvSpPr>
            <p:nvPr/>
          </p:nvSpPr>
          <p:spPr bwMode="auto">
            <a:xfrm>
              <a:off x="1494" y="403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60" name="Rectangle 168"/>
            <p:cNvSpPr>
              <a:spLocks noChangeArrowheads="1"/>
            </p:cNvSpPr>
            <p:nvPr/>
          </p:nvSpPr>
          <p:spPr bwMode="auto">
            <a:xfrm>
              <a:off x="1584" y="4074"/>
              <a:ext cx="6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19758.844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761" name="Rectangle 169"/>
            <p:cNvSpPr>
              <a:spLocks noChangeArrowheads="1"/>
            </p:cNvSpPr>
            <p:nvPr/>
          </p:nvSpPr>
          <p:spPr bwMode="auto">
            <a:xfrm>
              <a:off x="2238" y="4038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62" name="Rectangle 170"/>
            <p:cNvSpPr>
              <a:spLocks noChangeArrowheads="1"/>
            </p:cNvSpPr>
            <p:nvPr/>
          </p:nvSpPr>
          <p:spPr bwMode="auto">
            <a:xfrm>
              <a:off x="2238" y="403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63" name="Rectangle 171"/>
            <p:cNvSpPr>
              <a:spLocks noChangeArrowheads="1"/>
            </p:cNvSpPr>
            <p:nvPr/>
          </p:nvSpPr>
          <p:spPr bwMode="auto">
            <a:xfrm>
              <a:off x="2544" y="407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68" name="TextBox 267"/>
          <p:cNvSpPr txBox="1"/>
          <p:nvPr/>
        </p:nvSpPr>
        <p:spPr>
          <a:xfrm>
            <a:off x="3048000" y="228600"/>
            <a:ext cx="346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play “guess that significance!”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239000" y="533400"/>
            <a:ext cx="1114425" cy="523875"/>
            <a:chOff x="4133850" y="3314700"/>
            <a:chExt cx="1114425" cy="523875"/>
          </a:xfrm>
        </p:grpSpPr>
        <p:sp>
          <p:nvSpPr>
            <p:cNvPr id="3" name="Rectangle 54"/>
            <p:cNvSpPr>
              <a:spLocks noChangeArrowheads="1"/>
            </p:cNvSpPr>
            <p:nvPr/>
          </p:nvSpPr>
          <p:spPr bwMode="auto">
            <a:xfrm>
              <a:off x="4133850" y="3314700"/>
              <a:ext cx="1066800" cy="5143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55"/>
            <p:cNvSpPr>
              <a:spLocks noChangeArrowheads="1"/>
            </p:cNvSpPr>
            <p:nvPr/>
          </p:nvSpPr>
          <p:spPr bwMode="auto">
            <a:xfrm>
              <a:off x="4133850" y="3314700"/>
              <a:ext cx="1066800" cy="51435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Line 56"/>
            <p:cNvSpPr>
              <a:spLocks noChangeShapeType="1"/>
            </p:cNvSpPr>
            <p:nvPr/>
          </p:nvSpPr>
          <p:spPr bwMode="auto">
            <a:xfrm>
              <a:off x="4133850" y="331470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57"/>
            <p:cNvSpPr>
              <a:spLocks noChangeShapeType="1"/>
            </p:cNvSpPr>
            <p:nvPr/>
          </p:nvSpPr>
          <p:spPr bwMode="auto">
            <a:xfrm>
              <a:off x="4133850" y="382905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8"/>
            <p:cNvSpPr>
              <a:spLocks noChangeShapeType="1"/>
            </p:cNvSpPr>
            <p:nvPr/>
          </p:nvSpPr>
          <p:spPr bwMode="auto">
            <a:xfrm flipV="1">
              <a:off x="52006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59"/>
            <p:cNvSpPr>
              <a:spLocks noChangeShapeType="1"/>
            </p:cNvSpPr>
            <p:nvPr/>
          </p:nvSpPr>
          <p:spPr bwMode="auto">
            <a:xfrm flipV="1">
              <a:off x="41338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60"/>
            <p:cNvSpPr>
              <a:spLocks noChangeShapeType="1"/>
            </p:cNvSpPr>
            <p:nvPr/>
          </p:nvSpPr>
          <p:spPr bwMode="auto">
            <a:xfrm>
              <a:off x="4133850" y="382905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61"/>
            <p:cNvSpPr>
              <a:spLocks noChangeShapeType="1"/>
            </p:cNvSpPr>
            <p:nvPr/>
          </p:nvSpPr>
          <p:spPr bwMode="auto">
            <a:xfrm flipV="1">
              <a:off x="41338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62"/>
            <p:cNvSpPr>
              <a:spLocks noChangeShapeType="1"/>
            </p:cNvSpPr>
            <p:nvPr/>
          </p:nvSpPr>
          <p:spPr bwMode="auto">
            <a:xfrm>
              <a:off x="4133850" y="331470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63"/>
            <p:cNvSpPr>
              <a:spLocks noChangeShapeType="1"/>
            </p:cNvSpPr>
            <p:nvPr/>
          </p:nvSpPr>
          <p:spPr bwMode="auto">
            <a:xfrm>
              <a:off x="4133850" y="382905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64"/>
            <p:cNvSpPr>
              <a:spLocks noChangeShapeType="1"/>
            </p:cNvSpPr>
            <p:nvPr/>
          </p:nvSpPr>
          <p:spPr bwMode="auto">
            <a:xfrm flipV="1">
              <a:off x="52006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65"/>
            <p:cNvSpPr>
              <a:spLocks noChangeShapeType="1"/>
            </p:cNvSpPr>
            <p:nvPr/>
          </p:nvSpPr>
          <p:spPr bwMode="auto">
            <a:xfrm flipV="1">
              <a:off x="41338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66"/>
            <p:cNvSpPr>
              <a:spLocks noChangeArrowheads="1"/>
            </p:cNvSpPr>
            <p:nvPr/>
          </p:nvSpPr>
          <p:spPr bwMode="auto">
            <a:xfrm>
              <a:off x="4629150" y="3352800"/>
              <a:ext cx="6191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Row 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Line 67"/>
            <p:cNvSpPr>
              <a:spLocks noChangeShapeType="1"/>
            </p:cNvSpPr>
            <p:nvPr/>
          </p:nvSpPr>
          <p:spPr bwMode="auto">
            <a:xfrm>
              <a:off x="4210050" y="3448050"/>
              <a:ext cx="3810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Oval 68"/>
            <p:cNvSpPr>
              <a:spLocks noChangeArrowheads="1"/>
            </p:cNvSpPr>
            <p:nvPr/>
          </p:nvSpPr>
          <p:spPr bwMode="auto">
            <a:xfrm>
              <a:off x="4362450" y="3409950"/>
              <a:ext cx="85725" cy="857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69"/>
            <p:cNvSpPr>
              <a:spLocks noChangeArrowheads="1"/>
            </p:cNvSpPr>
            <p:nvPr/>
          </p:nvSpPr>
          <p:spPr bwMode="auto">
            <a:xfrm>
              <a:off x="4362450" y="34099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70"/>
            <p:cNvSpPr>
              <a:spLocks noChangeArrowheads="1"/>
            </p:cNvSpPr>
            <p:nvPr/>
          </p:nvSpPr>
          <p:spPr bwMode="auto">
            <a:xfrm>
              <a:off x="4629150" y="3590925"/>
              <a:ext cx="6191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Row 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Line 71"/>
            <p:cNvSpPr>
              <a:spLocks noChangeShapeType="1"/>
            </p:cNvSpPr>
            <p:nvPr/>
          </p:nvSpPr>
          <p:spPr bwMode="auto">
            <a:xfrm>
              <a:off x="4210050" y="3686175"/>
              <a:ext cx="3810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Oval 72"/>
            <p:cNvSpPr>
              <a:spLocks noChangeArrowheads="1"/>
            </p:cNvSpPr>
            <p:nvPr/>
          </p:nvSpPr>
          <p:spPr bwMode="auto">
            <a:xfrm>
              <a:off x="4362450" y="3648075"/>
              <a:ext cx="85725" cy="85725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Oval 73"/>
            <p:cNvSpPr>
              <a:spLocks noChangeArrowheads="1"/>
            </p:cNvSpPr>
            <p:nvPr/>
          </p:nvSpPr>
          <p:spPr bwMode="auto">
            <a:xfrm>
              <a:off x="4362450" y="3648075"/>
              <a:ext cx="76200" cy="76200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1621" name="Group 5"/>
          <p:cNvGrpSpPr>
            <a:grpSpLocks noChangeAspect="1"/>
          </p:cNvGrpSpPr>
          <p:nvPr/>
        </p:nvGrpSpPr>
        <p:grpSpPr bwMode="auto">
          <a:xfrm>
            <a:off x="1676400" y="152401"/>
            <a:ext cx="5486400" cy="3676651"/>
            <a:chOff x="1056" y="336"/>
            <a:chExt cx="3456" cy="2316"/>
          </a:xfrm>
        </p:grpSpPr>
        <p:sp>
          <p:nvSpPr>
            <p:cNvPr id="111620" name="AutoShape 4"/>
            <p:cNvSpPr>
              <a:spLocks noChangeAspect="1" noChangeArrowheads="1" noTextEdit="1"/>
            </p:cNvSpPr>
            <p:nvPr/>
          </p:nvSpPr>
          <p:spPr bwMode="auto">
            <a:xfrm>
              <a:off x="1056" y="336"/>
              <a:ext cx="3456" cy="2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22" name="Rectangle 6"/>
            <p:cNvSpPr>
              <a:spLocks noChangeArrowheads="1"/>
            </p:cNvSpPr>
            <p:nvPr/>
          </p:nvSpPr>
          <p:spPr bwMode="auto">
            <a:xfrm>
              <a:off x="1506" y="510"/>
              <a:ext cx="2676" cy="183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23" name="Rectangle 7"/>
            <p:cNvSpPr>
              <a:spLocks noChangeArrowheads="1"/>
            </p:cNvSpPr>
            <p:nvPr/>
          </p:nvSpPr>
          <p:spPr bwMode="auto">
            <a:xfrm>
              <a:off x="1506" y="510"/>
              <a:ext cx="2676" cy="1836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24" name="Line 8"/>
            <p:cNvSpPr>
              <a:spLocks noChangeShapeType="1"/>
            </p:cNvSpPr>
            <p:nvPr/>
          </p:nvSpPr>
          <p:spPr bwMode="auto">
            <a:xfrm>
              <a:off x="1506" y="2346"/>
              <a:ext cx="267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25" name="Line 9"/>
            <p:cNvSpPr>
              <a:spLocks noChangeShapeType="1"/>
            </p:cNvSpPr>
            <p:nvPr/>
          </p:nvSpPr>
          <p:spPr bwMode="auto">
            <a:xfrm flipV="1">
              <a:off x="1506" y="510"/>
              <a:ext cx="1" cy="18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26" name="Line 10"/>
            <p:cNvSpPr>
              <a:spLocks noChangeShapeType="1"/>
            </p:cNvSpPr>
            <p:nvPr/>
          </p:nvSpPr>
          <p:spPr bwMode="auto">
            <a:xfrm flipV="1">
              <a:off x="2172" y="2316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27" name="Rectangle 11"/>
            <p:cNvSpPr>
              <a:spLocks noChangeArrowheads="1"/>
            </p:cNvSpPr>
            <p:nvPr/>
          </p:nvSpPr>
          <p:spPr bwMode="auto">
            <a:xfrm>
              <a:off x="2142" y="2364"/>
              <a:ext cx="12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628" name="Line 12"/>
            <p:cNvSpPr>
              <a:spLocks noChangeShapeType="1"/>
            </p:cNvSpPr>
            <p:nvPr/>
          </p:nvSpPr>
          <p:spPr bwMode="auto">
            <a:xfrm flipV="1">
              <a:off x="3510" y="2316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29" name="Rectangle 13"/>
            <p:cNvSpPr>
              <a:spLocks noChangeArrowheads="1"/>
            </p:cNvSpPr>
            <p:nvPr/>
          </p:nvSpPr>
          <p:spPr bwMode="auto">
            <a:xfrm>
              <a:off x="3480" y="2364"/>
              <a:ext cx="12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630" name="Line 14"/>
            <p:cNvSpPr>
              <a:spLocks noChangeShapeType="1"/>
            </p:cNvSpPr>
            <p:nvPr/>
          </p:nvSpPr>
          <p:spPr bwMode="auto">
            <a:xfrm>
              <a:off x="1506" y="2346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31" name="Rectangle 15"/>
            <p:cNvSpPr>
              <a:spLocks noChangeArrowheads="1"/>
            </p:cNvSpPr>
            <p:nvPr/>
          </p:nvSpPr>
          <p:spPr bwMode="auto">
            <a:xfrm>
              <a:off x="1350" y="2280"/>
              <a:ext cx="18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70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632" name="Line 16"/>
            <p:cNvSpPr>
              <a:spLocks noChangeShapeType="1"/>
            </p:cNvSpPr>
            <p:nvPr/>
          </p:nvSpPr>
          <p:spPr bwMode="auto">
            <a:xfrm>
              <a:off x="1506" y="2040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33" name="Rectangle 17"/>
            <p:cNvSpPr>
              <a:spLocks noChangeArrowheads="1"/>
            </p:cNvSpPr>
            <p:nvPr/>
          </p:nvSpPr>
          <p:spPr bwMode="auto">
            <a:xfrm>
              <a:off x="1350" y="1974"/>
              <a:ext cx="18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80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634" name="Line 18"/>
            <p:cNvSpPr>
              <a:spLocks noChangeShapeType="1"/>
            </p:cNvSpPr>
            <p:nvPr/>
          </p:nvSpPr>
          <p:spPr bwMode="auto">
            <a:xfrm>
              <a:off x="1506" y="1734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35" name="Rectangle 19"/>
            <p:cNvSpPr>
              <a:spLocks noChangeArrowheads="1"/>
            </p:cNvSpPr>
            <p:nvPr/>
          </p:nvSpPr>
          <p:spPr bwMode="auto">
            <a:xfrm>
              <a:off x="1350" y="1668"/>
              <a:ext cx="18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90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636" name="Line 20"/>
            <p:cNvSpPr>
              <a:spLocks noChangeShapeType="1"/>
            </p:cNvSpPr>
            <p:nvPr/>
          </p:nvSpPr>
          <p:spPr bwMode="auto">
            <a:xfrm>
              <a:off x="1506" y="1428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37" name="Rectangle 21"/>
            <p:cNvSpPr>
              <a:spLocks noChangeArrowheads="1"/>
            </p:cNvSpPr>
            <p:nvPr/>
          </p:nvSpPr>
          <p:spPr bwMode="auto">
            <a:xfrm>
              <a:off x="1284" y="1362"/>
              <a:ext cx="25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100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638" name="Line 22"/>
            <p:cNvSpPr>
              <a:spLocks noChangeShapeType="1"/>
            </p:cNvSpPr>
            <p:nvPr/>
          </p:nvSpPr>
          <p:spPr bwMode="auto">
            <a:xfrm>
              <a:off x="1506" y="1122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39" name="Rectangle 23"/>
            <p:cNvSpPr>
              <a:spLocks noChangeArrowheads="1"/>
            </p:cNvSpPr>
            <p:nvPr/>
          </p:nvSpPr>
          <p:spPr bwMode="auto">
            <a:xfrm>
              <a:off x="1284" y="1056"/>
              <a:ext cx="25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110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640" name="Line 24"/>
            <p:cNvSpPr>
              <a:spLocks noChangeShapeType="1"/>
            </p:cNvSpPr>
            <p:nvPr/>
          </p:nvSpPr>
          <p:spPr bwMode="auto">
            <a:xfrm>
              <a:off x="1506" y="816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41" name="Rectangle 25"/>
            <p:cNvSpPr>
              <a:spLocks noChangeArrowheads="1"/>
            </p:cNvSpPr>
            <p:nvPr/>
          </p:nvSpPr>
          <p:spPr bwMode="auto">
            <a:xfrm>
              <a:off x="1284" y="750"/>
              <a:ext cx="25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120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642" name="Line 26"/>
            <p:cNvSpPr>
              <a:spLocks noChangeShapeType="1"/>
            </p:cNvSpPr>
            <p:nvPr/>
          </p:nvSpPr>
          <p:spPr bwMode="auto">
            <a:xfrm>
              <a:off x="1506" y="510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43" name="Rectangle 27"/>
            <p:cNvSpPr>
              <a:spLocks noChangeArrowheads="1"/>
            </p:cNvSpPr>
            <p:nvPr/>
          </p:nvSpPr>
          <p:spPr bwMode="auto">
            <a:xfrm>
              <a:off x="1284" y="444"/>
              <a:ext cx="25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130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644" name="Line 28"/>
            <p:cNvSpPr>
              <a:spLocks noChangeShapeType="1"/>
            </p:cNvSpPr>
            <p:nvPr/>
          </p:nvSpPr>
          <p:spPr bwMode="auto">
            <a:xfrm flipV="1">
              <a:off x="2172" y="786"/>
              <a:ext cx="1338" cy="67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45" name="Oval 29"/>
            <p:cNvSpPr>
              <a:spLocks noChangeArrowheads="1"/>
            </p:cNvSpPr>
            <p:nvPr/>
          </p:nvSpPr>
          <p:spPr bwMode="auto">
            <a:xfrm>
              <a:off x="2148" y="1440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46" name="Oval 30"/>
            <p:cNvSpPr>
              <a:spLocks noChangeArrowheads="1"/>
            </p:cNvSpPr>
            <p:nvPr/>
          </p:nvSpPr>
          <p:spPr bwMode="auto">
            <a:xfrm>
              <a:off x="3486" y="762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47" name="Oval 31"/>
            <p:cNvSpPr>
              <a:spLocks noChangeArrowheads="1"/>
            </p:cNvSpPr>
            <p:nvPr/>
          </p:nvSpPr>
          <p:spPr bwMode="auto">
            <a:xfrm>
              <a:off x="2148" y="1440"/>
              <a:ext cx="48" cy="48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48" name="Oval 32"/>
            <p:cNvSpPr>
              <a:spLocks noChangeArrowheads="1"/>
            </p:cNvSpPr>
            <p:nvPr/>
          </p:nvSpPr>
          <p:spPr bwMode="auto">
            <a:xfrm>
              <a:off x="3486" y="762"/>
              <a:ext cx="48" cy="48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49" name="Line 33"/>
            <p:cNvSpPr>
              <a:spLocks noChangeShapeType="1"/>
            </p:cNvSpPr>
            <p:nvPr/>
          </p:nvSpPr>
          <p:spPr bwMode="auto">
            <a:xfrm>
              <a:off x="2172" y="1320"/>
              <a:ext cx="1" cy="2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50" name="Line 34"/>
            <p:cNvSpPr>
              <a:spLocks noChangeShapeType="1"/>
            </p:cNvSpPr>
            <p:nvPr/>
          </p:nvSpPr>
          <p:spPr bwMode="auto">
            <a:xfrm>
              <a:off x="2160" y="1320"/>
              <a:ext cx="24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51" name="Line 35"/>
            <p:cNvSpPr>
              <a:spLocks noChangeShapeType="1"/>
            </p:cNvSpPr>
            <p:nvPr/>
          </p:nvSpPr>
          <p:spPr bwMode="auto">
            <a:xfrm>
              <a:off x="2160" y="1608"/>
              <a:ext cx="24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52" name="Line 36"/>
            <p:cNvSpPr>
              <a:spLocks noChangeShapeType="1"/>
            </p:cNvSpPr>
            <p:nvPr/>
          </p:nvSpPr>
          <p:spPr bwMode="auto">
            <a:xfrm>
              <a:off x="3510" y="660"/>
              <a:ext cx="1" cy="2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53" name="Line 37"/>
            <p:cNvSpPr>
              <a:spLocks noChangeShapeType="1"/>
            </p:cNvSpPr>
            <p:nvPr/>
          </p:nvSpPr>
          <p:spPr bwMode="auto">
            <a:xfrm>
              <a:off x="3498" y="660"/>
              <a:ext cx="24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54" name="Line 38"/>
            <p:cNvSpPr>
              <a:spLocks noChangeShapeType="1"/>
            </p:cNvSpPr>
            <p:nvPr/>
          </p:nvSpPr>
          <p:spPr bwMode="auto">
            <a:xfrm>
              <a:off x="3498" y="906"/>
              <a:ext cx="24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55" name="Line 39"/>
            <p:cNvSpPr>
              <a:spLocks noChangeShapeType="1"/>
            </p:cNvSpPr>
            <p:nvPr/>
          </p:nvSpPr>
          <p:spPr bwMode="auto">
            <a:xfrm>
              <a:off x="2172" y="1602"/>
              <a:ext cx="1338" cy="342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56" name="Oval 40"/>
            <p:cNvSpPr>
              <a:spLocks noChangeArrowheads="1"/>
            </p:cNvSpPr>
            <p:nvPr/>
          </p:nvSpPr>
          <p:spPr bwMode="auto">
            <a:xfrm>
              <a:off x="2148" y="1578"/>
              <a:ext cx="54" cy="54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57" name="Oval 41"/>
            <p:cNvSpPr>
              <a:spLocks noChangeArrowheads="1"/>
            </p:cNvSpPr>
            <p:nvPr/>
          </p:nvSpPr>
          <p:spPr bwMode="auto">
            <a:xfrm>
              <a:off x="3486" y="1920"/>
              <a:ext cx="54" cy="54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58" name="Oval 42"/>
            <p:cNvSpPr>
              <a:spLocks noChangeArrowheads="1"/>
            </p:cNvSpPr>
            <p:nvPr/>
          </p:nvSpPr>
          <p:spPr bwMode="auto">
            <a:xfrm>
              <a:off x="2148" y="1578"/>
              <a:ext cx="48" cy="48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59" name="Oval 43"/>
            <p:cNvSpPr>
              <a:spLocks noChangeArrowheads="1"/>
            </p:cNvSpPr>
            <p:nvPr/>
          </p:nvSpPr>
          <p:spPr bwMode="auto">
            <a:xfrm>
              <a:off x="3486" y="1920"/>
              <a:ext cx="48" cy="48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60" name="Line 44"/>
            <p:cNvSpPr>
              <a:spLocks noChangeShapeType="1"/>
            </p:cNvSpPr>
            <p:nvPr/>
          </p:nvSpPr>
          <p:spPr bwMode="auto">
            <a:xfrm>
              <a:off x="2172" y="1416"/>
              <a:ext cx="1" cy="372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61" name="Line 45"/>
            <p:cNvSpPr>
              <a:spLocks noChangeShapeType="1"/>
            </p:cNvSpPr>
            <p:nvPr/>
          </p:nvSpPr>
          <p:spPr bwMode="auto">
            <a:xfrm>
              <a:off x="2160" y="1416"/>
              <a:ext cx="24" cy="1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62" name="Line 46"/>
            <p:cNvSpPr>
              <a:spLocks noChangeShapeType="1"/>
            </p:cNvSpPr>
            <p:nvPr/>
          </p:nvSpPr>
          <p:spPr bwMode="auto">
            <a:xfrm>
              <a:off x="2160" y="1788"/>
              <a:ext cx="24" cy="1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63" name="Line 47"/>
            <p:cNvSpPr>
              <a:spLocks noChangeShapeType="1"/>
            </p:cNvSpPr>
            <p:nvPr/>
          </p:nvSpPr>
          <p:spPr bwMode="auto">
            <a:xfrm>
              <a:off x="3510" y="1812"/>
              <a:ext cx="1" cy="264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64" name="Line 48"/>
            <p:cNvSpPr>
              <a:spLocks noChangeShapeType="1"/>
            </p:cNvSpPr>
            <p:nvPr/>
          </p:nvSpPr>
          <p:spPr bwMode="auto">
            <a:xfrm>
              <a:off x="3498" y="1812"/>
              <a:ext cx="24" cy="1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65" name="Line 49"/>
            <p:cNvSpPr>
              <a:spLocks noChangeShapeType="1"/>
            </p:cNvSpPr>
            <p:nvPr/>
          </p:nvSpPr>
          <p:spPr bwMode="auto">
            <a:xfrm>
              <a:off x="3498" y="2076"/>
              <a:ext cx="24" cy="1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66" name="Rectangle 50"/>
            <p:cNvSpPr>
              <a:spLocks noChangeArrowheads="1"/>
            </p:cNvSpPr>
            <p:nvPr/>
          </p:nvSpPr>
          <p:spPr bwMode="auto">
            <a:xfrm>
              <a:off x="2610" y="2496"/>
              <a:ext cx="528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Columns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667" name="Rectangle 51"/>
            <p:cNvSpPr>
              <a:spLocks noChangeArrowheads="1"/>
            </p:cNvSpPr>
            <p:nvPr/>
          </p:nvSpPr>
          <p:spPr bwMode="auto">
            <a:xfrm rot="16200000">
              <a:off x="1005" y="1328"/>
              <a:ext cx="36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Score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11671" name="Group 55"/>
          <p:cNvGrpSpPr>
            <a:grpSpLocks noChangeAspect="1"/>
          </p:cNvGrpSpPr>
          <p:nvPr/>
        </p:nvGrpSpPr>
        <p:grpSpPr bwMode="auto">
          <a:xfrm>
            <a:off x="0" y="4267200"/>
            <a:ext cx="9144000" cy="2743200"/>
            <a:chOff x="0" y="2688"/>
            <a:chExt cx="5760" cy="1728"/>
          </a:xfrm>
        </p:grpSpPr>
        <p:sp>
          <p:nvSpPr>
            <p:cNvPr id="111670" name="AutoShape 54"/>
            <p:cNvSpPr>
              <a:spLocks noChangeAspect="1" noChangeArrowheads="1" noTextEdit="1"/>
            </p:cNvSpPr>
            <p:nvPr/>
          </p:nvSpPr>
          <p:spPr bwMode="auto">
            <a:xfrm>
              <a:off x="0" y="2688"/>
              <a:ext cx="5760" cy="1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72" name="Rectangle 56"/>
            <p:cNvSpPr>
              <a:spLocks noChangeArrowheads="1"/>
            </p:cNvSpPr>
            <p:nvPr/>
          </p:nvSpPr>
          <p:spPr bwMode="auto">
            <a:xfrm>
              <a:off x="750" y="2820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73" name="Rectangle 57"/>
            <p:cNvSpPr>
              <a:spLocks noChangeArrowheads="1"/>
            </p:cNvSpPr>
            <p:nvPr/>
          </p:nvSpPr>
          <p:spPr bwMode="auto">
            <a:xfrm>
              <a:off x="750" y="282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74" name="Rectangle 58"/>
            <p:cNvSpPr>
              <a:spLocks noChangeArrowheads="1"/>
            </p:cNvSpPr>
            <p:nvPr/>
          </p:nvSpPr>
          <p:spPr bwMode="auto">
            <a:xfrm>
              <a:off x="948" y="2856"/>
              <a:ext cx="4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Source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675" name="Rectangle 59"/>
            <p:cNvSpPr>
              <a:spLocks noChangeArrowheads="1"/>
            </p:cNvSpPr>
            <p:nvPr/>
          </p:nvSpPr>
          <p:spPr bwMode="auto">
            <a:xfrm>
              <a:off x="1494" y="2820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76" name="Rectangle 60"/>
            <p:cNvSpPr>
              <a:spLocks noChangeArrowheads="1"/>
            </p:cNvSpPr>
            <p:nvPr/>
          </p:nvSpPr>
          <p:spPr bwMode="auto">
            <a:xfrm>
              <a:off x="1494" y="282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77" name="Rectangle 61"/>
            <p:cNvSpPr>
              <a:spLocks noChangeArrowheads="1"/>
            </p:cNvSpPr>
            <p:nvPr/>
          </p:nvSpPr>
          <p:spPr bwMode="auto">
            <a:xfrm>
              <a:off x="1806" y="2856"/>
              <a:ext cx="1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SS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678" name="Rectangle 62"/>
            <p:cNvSpPr>
              <a:spLocks noChangeArrowheads="1"/>
            </p:cNvSpPr>
            <p:nvPr/>
          </p:nvSpPr>
          <p:spPr bwMode="auto">
            <a:xfrm>
              <a:off x="2238" y="2820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79" name="Rectangle 63"/>
            <p:cNvSpPr>
              <a:spLocks noChangeArrowheads="1"/>
            </p:cNvSpPr>
            <p:nvPr/>
          </p:nvSpPr>
          <p:spPr bwMode="auto">
            <a:xfrm>
              <a:off x="2238" y="282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80" name="Rectangle 64"/>
            <p:cNvSpPr>
              <a:spLocks noChangeArrowheads="1"/>
            </p:cNvSpPr>
            <p:nvPr/>
          </p:nvSpPr>
          <p:spPr bwMode="auto">
            <a:xfrm>
              <a:off x="2556" y="2856"/>
              <a:ext cx="1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df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681" name="Rectangle 65"/>
            <p:cNvSpPr>
              <a:spLocks noChangeArrowheads="1"/>
            </p:cNvSpPr>
            <p:nvPr/>
          </p:nvSpPr>
          <p:spPr bwMode="auto">
            <a:xfrm>
              <a:off x="2982" y="2820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82" name="Rectangle 66"/>
            <p:cNvSpPr>
              <a:spLocks noChangeArrowheads="1"/>
            </p:cNvSpPr>
            <p:nvPr/>
          </p:nvSpPr>
          <p:spPr bwMode="auto">
            <a:xfrm>
              <a:off x="2982" y="282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83" name="Rectangle 67"/>
            <p:cNvSpPr>
              <a:spLocks noChangeArrowheads="1"/>
            </p:cNvSpPr>
            <p:nvPr/>
          </p:nvSpPr>
          <p:spPr bwMode="auto">
            <a:xfrm>
              <a:off x="3300" y="2874"/>
              <a:ext cx="1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684" name="Rectangle 68"/>
            <p:cNvSpPr>
              <a:spLocks noChangeArrowheads="1"/>
            </p:cNvSpPr>
            <p:nvPr/>
          </p:nvSpPr>
          <p:spPr bwMode="auto">
            <a:xfrm>
              <a:off x="3348" y="2838"/>
              <a:ext cx="108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685" name="Rectangle 69"/>
            <p:cNvSpPr>
              <a:spLocks noChangeArrowheads="1"/>
            </p:cNvSpPr>
            <p:nvPr/>
          </p:nvSpPr>
          <p:spPr bwMode="auto">
            <a:xfrm>
              <a:off x="3726" y="2820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86" name="Rectangle 70"/>
            <p:cNvSpPr>
              <a:spLocks noChangeArrowheads="1"/>
            </p:cNvSpPr>
            <p:nvPr/>
          </p:nvSpPr>
          <p:spPr bwMode="auto">
            <a:xfrm>
              <a:off x="3726" y="282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87" name="Rectangle 71"/>
            <p:cNvSpPr>
              <a:spLocks noChangeArrowheads="1"/>
            </p:cNvSpPr>
            <p:nvPr/>
          </p:nvSpPr>
          <p:spPr bwMode="auto">
            <a:xfrm>
              <a:off x="4068" y="2856"/>
              <a:ext cx="1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F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688" name="Rectangle 72"/>
            <p:cNvSpPr>
              <a:spLocks noChangeArrowheads="1"/>
            </p:cNvSpPr>
            <p:nvPr/>
          </p:nvSpPr>
          <p:spPr bwMode="auto">
            <a:xfrm>
              <a:off x="4470" y="2820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89" name="Rectangle 73"/>
            <p:cNvSpPr>
              <a:spLocks noChangeArrowheads="1"/>
            </p:cNvSpPr>
            <p:nvPr/>
          </p:nvSpPr>
          <p:spPr bwMode="auto">
            <a:xfrm>
              <a:off x="4470" y="282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90" name="Rectangle 74"/>
            <p:cNvSpPr>
              <a:spLocks noChangeArrowheads="1"/>
            </p:cNvSpPr>
            <p:nvPr/>
          </p:nvSpPr>
          <p:spPr bwMode="auto">
            <a:xfrm>
              <a:off x="4656" y="2856"/>
              <a:ext cx="4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p-value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691" name="Rectangle 75"/>
            <p:cNvSpPr>
              <a:spLocks noChangeArrowheads="1"/>
            </p:cNvSpPr>
            <p:nvPr/>
          </p:nvSpPr>
          <p:spPr bwMode="auto">
            <a:xfrm>
              <a:off x="750" y="305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92" name="Rectangle 76"/>
            <p:cNvSpPr>
              <a:spLocks noChangeArrowheads="1"/>
            </p:cNvSpPr>
            <p:nvPr/>
          </p:nvSpPr>
          <p:spPr bwMode="auto">
            <a:xfrm>
              <a:off x="750" y="305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93" name="Rectangle 77"/>
            <p:cNvSpPr>
              <a:spLocks noChangeArrowheads="1"/>
            </p:cNvSpPr>
            <p:nvPr/>
          </p:nvSpPr>
          <p:spPr bwMode="auto">
            <a:xfrm>
              <a:off x="984" y="309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Rows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694" name="Rectangle 78"/>
            <p:cNvSpPr>
              <a:spLocks noChangeArrowheads="1"/>
            </p:cNvSpPr>
            <p:nvPr/>
          </p:nvSpPr>
          <p:spPr bwMode="auto">
            <a:xfrm>
              <a:off x="1494" y="305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95" name="Rectangle 79"/>
            <p:cNvSpPr>
              <a:spLocks noChangeArrowheads="1"/>
            </p:cNvSpPr>
            <p:nvPr/>
          </p:nvSpPr>
          <p:spPr bwMode="auto">
            <a:xfrm>
              <a:off x="1494" y="305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96" name="Rectangle 80"/>
            <p:cNvSpPr>
              <a:spLocks noChangeArrowheads="1"/>
            </p:cNvSpPr>
            <p:nvPr/>
          </p:nvSpPr>
          <p:spPr bwMode="auto">
            <a:xfrm>
              <a:off x="1620" y="3090"/>
              <a:ext cx="5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5431.309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697" name="Rectangle 81"/>
            <p:cNvSpPr>
              <a:spLocks noChangeArrowheads="1"/>
            </p:cNvSpPr>
            <p:nvPr/>
          </p:nvSpPr>
          <p:spPr bwMode="auto">
            <a:xfrm>
              <a:off x="2238" y="305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98" name="Rectangle 82"/>
            <p:cNvSpPr>
              <a:spLocks noChangeArrowheads="1"/>
            </p:cNvSpPr>
            <p:nvPr/>
          </p:nvSpPr>
          <p:spPr bwMode="auto">
            <a:xfrm>
              <a:off x="2238" y="305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99" name="Rectangle 83"/>
            <p:cNvSpPr>
              <a:spLocks noChangeArrowheads="1"/>
            </p:cNvSpPr>
            <p:nvPr/>
          </p:nvSpPr>
          <p:spPr bwMode="auto">
            <a:xfrm>
              <a:off x="2574" y="3090"/>
              <a:ext cx="1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700" name="Rectangle 84"/>
            <p:cNvSpPr>
              <a:spLocks noChangeArrowheads="1"/>
            </p:cNvSpPr>
            <p:nvPr/>
          </p:nvSpPr>
          <p:spPr bwMode="auto">
            <a:xfrm>
              <a:off x="2982" y="305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01" name="Rectangle 85"/>
            <p:cNvSpPr>
              <a:spLocks noChangeArrowheads="1"/>
            </p:cNvSpPr>
            <p:nvPr/>
          </p:nvSpPr>
          <p:spPr bwMode="auto">
            <a:xfrm>
              <a:off x="2982" y="305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02" name="Rectangle 86"/>
            <p:cNvSpPr>
              <a:spLocks noChangeArrowheads="1"/>
            </p:cNvSpPr>
            <p:nvPr/>
          </p:nvSpPr>
          <p:spPr bwMode="auto">
            <a:xfrm>
              <a:off x="3108" y="3090"/>
              <a:ext cx="5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5431.309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703" name="Rectangle 87"/>
            <p:cNvSpPr>
              <a:spLocks noChangeArrowheads="1"/>
            </p:cNvSpPr>
            <p:nvPr/>
          </p:nvSpPr>
          <p:spPr bwMode="auto">
            <a:xfrm>
              <a:off x="3726" y="305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04" name="Rectangle 88"/>
            <p:cNvSpPr>
              <a:spLocks noChangeArrowheads="1"/>
            </p:cNvSpPr>
            <p:nvPr/>
          </p:nvSpPr>
          <p:spPr bwMode="auto">
            <a:xfrm>
              <a:off x="3726" y="305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05" name="Rectangle 89"/>
            <p:cNvSpPr>
              <a:spLocks noChangeArrowheads="1"/>
            </p:cNvSpPr>
            <p:nvPr/>
          </p:nvSpPr>
          <p:spPr bwMode="auto">
            <a:xfrm>
              <a:off x="3918" y="3090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19.340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706" name="Rectangle 90"/>
            <p:cNvSpPr>
              <a:spLocks noChangeArrowheads="1"/>
            </p:cNvSpPr>
            <p:nvPr/>
          </p:nvSpPr>
          <p:spPr bwMode="auto">
            <a:xfrm>
              <a:off x="4470" y="305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07" name="Rectangle 91"/>
            <p:cNvSpPr>
              <a:spLocks noChangeArrowheads="1"/>
            </p:cNvSpPr>
            <p:nvPr/>
          </p:nvSpPr>
          <p:spPr bwMode="auto">
            <a:xfrm>
              <a:off x="4470" y="305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08" name="Rectangle 92"/>
            <p:cNvSpPr>
              <a:spLocks noChangeArrowheads="1"/>
            </p:cNvSpPr>
            <p:nvPr/>
          </p:nvSpPr>
          <p:spPr bwMode="auto">
            <a:xfrm>
              <a:off x="4662" y="3090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0.0001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709" name="Rectangle 93"/>
            <p:cNvSpPr>
              <a:spLocks noChangeArrowheads="1"/>
            </p:cNvSpPr>
            <p:nvPr/>
          </p:nvSpPr>
          <p:spPr bwMode="auto">
            <a:xfrm>
              <a:off x="750" y="3288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0" name="Rectangle 94"/>
            <p:cNvSpPr>
              <a:spLocks noChangeArrowheads="1"/>
            </p:cNvSpPr>
            <p:nvPr/>
          </p:nvSpPr>
          <p:spPr bwMode="auto">
            <a:xfrm>
              <a:off x="750" y="328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1" name="Rectangle 95"/>
            <p:cNvSpPr>
              <a:spLocks noChangeArrowheads="1"/>
            </p:cNvSpPr>
            <p:nvPr/>
          </p:nvSpPr>
          <p:spPr bwMode="auto">
            <a:xfrm>
              <a:off x="900" y="3324"/>
              <a:ext cx="5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Columns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712" name="Rectangle 96"/>
            <p:cNvSpPr>
              <a:spLocks noChangeArrowheads="1"/>
            </p:cNvSpPr>
            <p:nvPr/>
          </p:nvSpPr>
          <p:spPr bwMode="auto">
            <a:xfrm>
              <a:off x="1494" y="3288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3" name="Rectangle 97"/>
            <p:cNvSpPr>
              <a:spLocks noChangeArrowheads="1"/>
            </p:cNvSpPr>
            <p:nvPr/>
          </p:nvSpPr>
          <p:spPr bwMode="auto">
            <a:xfrm>
              <a:off x="1494" y="328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4" name="Rectangle 98"/>
            <p:cNvSpPr>
              <a:spLocks noChangeArrowheads="1"/>
            </p:cNvSpPr>
            <p:nvPr/>
          </p:nvSpPr>
          <p:spPr bwMode="auto">
            <a:xfrm>
              <a:off x="1650" y="3324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366.798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715" name="Rectangle 99"/>
            <p:cNvSpPr>
              <a:spLocks noChangeArrowheads="1"/>
            </p:cNvSpPr>
            <p:nvPr/>
          </p:nvSpPr>
          <p:spPr bwMode="auto">
            <a:xfrm>
              <a:off x="2238" y="3288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6" name="Rectangle 100"/>
            <p:cNvSpPr>
              <a:spLocks noChangeArrowheads="1"/>
            </p:cNvSpPr>
            <p:nvPr/>
          </p:nvSpPr>
          <p:spPr bwMode="auto">
            <a:xfrm>
              <a:off x="2238" y="328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7" name="Rectangle 101"/>
            <p:cNvSpPr>
              <a:spLocks noChangeArrowheads="1"/>
            </p:cNvSpPr>
            <p:nvPr/>
          </p:nvSpPr>
          <p:spPr bwMode="auto">
            <a:xfrm>
              <a:off x="2574" y="3324"/>
              <a:ext cx="1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718" name="Rectangle 102"/>
            <p:cNvSpPr>
              <a:spLocks noChangeArrowheads="1"/>
            </p:cNvSpPr>
            <p:nvPr/>
          </p:nvSpPr>
          <p:spPr bwMode="auto">
            <a:xfrm>
              <a:off x="2982" y="3288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9" name="Rectangle 103"/>
            <p:cNvSpPr>
              <a:spLocks noChangeArrowheads="1"/>
            </p:cNvSpPr>
            <p:nvPr/>
          </p:nvSpPr>
          <p:spPr bwMode="auto">
            <a:xfrm>
              <a:off x="2982" y="328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20" name="Rectangle 104"/>
            <p:cNvSpPr>
              <a:spLocks noChangeArrowheads="1"/>
            </p:cNvSpPr>
            <p:nvPr/>
          </p:nvSpPr>
          <p:spPr bwMode="auto">
            <a:xfrm>
              <a:off x="3138" y="3324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366.798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721" name="Rectangle 105"/>
            <p:cNvSpPr>
              <a:spLocks noChangeArrowheads="1"/>
            </p:cNvSpPr>
            <p:nvPr/>
          </p:nvSpPr>
          <p:spPr bwMode="auto">
            <a:xfrm>
              <a:off x="3726" y="3288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22" name="Rectangle 106"/>
            <p:cNvSpPr>
              <a:spLocks noChangeArrowheads="1"/>
            </p:cNvSpPr>
            <p:nvPr/>
          </p:nvSpPr>
          <p:spPr bwMode="auto">
            <a:xfrm>
              <a:off x="3726" y="328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23" name="Rectangle 107"/>
            <p:cNvSpPr>
              <a:spLocks noChangeArrowheads="1"/>
            </p:cNvSpPr>
            <p:nvPr/>
          </p:nvSpPr>
          <p:spPr bwMode="auto">
            <a:xfrm>
              <a:off x="3948" y="3324"/>
              <a:ext cx="3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1.306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724" name="Rectangle 108"/>
            <p:cNvSpPr>
              <a:spLocks noChangeArrowheads="1"/>
            </p:cNvSpPr>
            <p:nvPr/>
          </p:nvSpPr>
          <p:spPr bwMode="auto">
            <a:xfrm>
              <a:off x="4470" y="3288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25" name="Rectangle 109"/>
            <p:cNvSpPr>
              <a:spLocks noChangeArrowheads="1"/>
            </p:cNvSpPr>
            <p:nvPr/>
          </p:nvSpPr>
          <p:spPr bwMode="auto">
            <a:xfrm>
              <a:off x="4470" y="328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26" name="Rectangle 110"/>
            <p:cNvSpPr>
              <a:spLocks noChangeArrowheads="1"/>
            </p:cNvSpPr>
            <p:nvPr/>
          </p:nvSpPr>
          <p:spPr bwMode="auto">
            <a:xfrm>
              <a:off x="4662" y="3324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0.2593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727" name="Rectangle 111"/>
            <p:cNvSpPr>
              <a:spLocks noChangeArrowheads="1"/>
            </p:cNvSpPr>
            <p:nvPr/>
          </p:nvSpPr>
          <p:spPr bwMode="auto">
            <a:xfrm>
              <a:off x="750" y="3522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28" name="Rectangle 112"/>
            <p:cNvSpPr>
              <a:spLocks noChangeArrowheads="1"/>
            </p:cNvSpPr>
            <p:nvPr/>
          </p:nvSpPr>
          <p:spPr bwMode="auto">
            <a:xfrm>
              <a:off x="750" y="352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29" name="Rectangle 113"/>
            <p:cNvSpPr>
              <a:spLocks noChangeArrowheads="1"/>
            </p:cNvSpPr>
            <p:nvPr/>
          </p:nvSpPr>
          <p:spPr bwMode="auto">
            <a:xfrm>
              <a:off x="1026" y="3558"/>
              <a:ext cx="25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RxC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730" name="Rectangle 114"/>
            <p:cNvSpPr>
              <a:spLocks noChangeArrowheads="1"/>
            </p:cNvSpPr>
            <p:nvPr/>
          </p:nvSpPr>
          <p:spPr bwMode="auto">
            <a:xfrm>
              <a:off x="1494" y="3522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31" name="Rectangle 115"/>
            <p:cNvSpPr>
              <a:spLocks noChangeArrowheads="1"/>
            </p:cNvSpPr>
            <p:nvPr/>
          </p:nvSpPr>
          <p:spPr bwMode="auto">
            <a:xfrm>
              <a:off x="1494" y="352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32" name="Rectangle 116"/>
            <p:cNvSpPr>
              <a:spLocks noChangeArrowheads="1"/>
            </p:cNvSpPr>
            <p:nvPr/>
          </p:nvSpPr>
          <p:spPr bwMode="auto">
            <a:xfrm>
              <a:off x="1620" y="3558"/>
              <a:ext cx="5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3354.865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733" name="Rectangle 117"/>
            <p:cNvSpPr>
              <a:spLocks noChangeArrowheads="1"/>
            </p:cNvSpPr>
            <p:nvPr/>
          </p:nvSpPr>
          <p:spPr bwMode="auto">
            <a:xfrm>
              <a:off x="2238" y="3522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34" name="Rectangle 118"/>
            <p:cNvSpPr>
              <a:spLocks noChangeArrowheads="1"/>
            </p:cNvSpPr>
            <p:nvPr/>
          </p:nvSpPr>
          <p:spPr bwMode="auto">
            <a:xfrm>
              <a:off x="2238" y="352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35" name="Rectangle 119"/>
            <p:cNvSpPr>
              <a:spLocks noChangeArrowheads="1"/>
            </p:cNvSpPr>
            <p:nvPr/>
          </p:nvSpPr>
          <p:spPr bwMode="auto">
            <a:xfrm>
              <a:off x="2574" y="3558"/>
              <a:ext cx="1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736" name="Rectangle 120"/>
            <p:cNvSpPr>
              <a:spLocks noChangeArrowheads="1"/>
            </p:cNvSpPr>
            <p:nvPr/>
          </p:nvSpPr>
          <p:spPr bwMode="auto">
            <a:xfrm>
              <a:off x="2982" y="3522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37" name="Rectangle 121"/>
            <p:cNvSpPr>
              <a:spLocks noChangeArrowheads="1"/>
            </p:cNvSpPr>
            <p:nvPr/>
          </p:nvSpPr>
          <p:spPr bwMode="auto">
            <a:xfrm>
              <a:off x="2982" y="352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38" name="Rectangle 122"/>
            <p:cNvSpPr>
              <a:spLocks noChangeArrowheads="1"/>
            </p:cNvSpPr>
            <p:nvPr/>
          </p:nvSpPr>
          <p:spPr bwMode="auto">
            <a:xfrm>
              <a:off x="3108" y="3558"/>
              <a:ext cx="5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3354.865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739" name="Rectangle 123"/>
            <p:cNvSpPr>
              <a:spLocks noChangeArrowheads="1"/>
            </p:cNvSpPr>
            <p:nvPr/>
          </p:nvSpPr>
          <p:spPr bwMode="auto">
            <a:xfrm>
              <a:off x="3726" y="3522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40" name="Rectangle 124"/>
            <p:cNvSpPr>
              <a:spLocks noChangeArrowheads="1"/>
            </p:cNvSpPr>
            <p:nvPr/>
          </p:nvSpPr>
          <p:spPr bwMode="auto">
            <a:xfrm>
              <a:off x="3726" y="352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41" name="Rectangle 125"/>
            <p:cNvSpPr>
              <a:spLocks noChangeArrowheads="1"/>
            </p:cNvSpPr>
            <p:nvPr/>
          </p:nvSpPr>
          <p:spPr bwMode="auto">
            <a:xfrm>
              <a:off x="3918" y="3558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11.946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742" name="Rectangle 126"/>
            <p:cNvSpPr>
              <a:spLocks noChangeArrowheads="1"/>
            </p:cNvSpPr>
            <p:nvPr/>
          </p:nvSpPr>
          <p:spPr bwMode="auto">
            <a:xfrm>
              <a:off x="4470" y="3522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43" name="Rectangle 127"/>
            <p:cNvSpPr>
              <a:spLocks noChangeArrowheads="1"/>
            </p:cNvSpPr>
            <p:nvPr/>
          </p:nvSpPr>
          <p:spPr bwMode="auto">
            <a:xfrm>
              <a:off x="4470" y="352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44" name="Rectangle 128"/>
            <p:cNvSpPr>
              <a:spLocks noChangeArrowheads="1"/>
            </p:cNvSpPr>
            <p:nvPr/>
          </p:nvSpPr>
          <p:spPr bwMode="auto">
            <a:xfrm>
              <a:off x="4662" y="3558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0.0012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745" name="Rectangle 129"/>
            <p:cNvSpPr>
              <a:spLocks noChangeArrowheads="1"/>
            </p:cNvSpPr>
            <p:nvPr/>
          </p:nvSpPr>
          <p:spPr bwMode="auto">
            <a:xfrm>
              <a:off x="750" y="3756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46" name="Rectangle 130"/>
            <p:cNvSpPr>
              <a:spLocks noChangeArrowheads="1"/>
            </p:cNvSpPr>
            <p:nvPr/>
          </p:nvSpPr>
          <p:spPr bwMode="auto">
            <a:xfrm>
              <a:off x="750" y="375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47" name="Rectangle 131"/>
            <p:cNvSpPr>
              <a:spLocks noChangeArrowheads="1"/>
            </p:cNvSpPr>
            <p:nvPr/>
          </p:nvSpPr>
          <p:spPr bwMode="auto">
            <a:xfrm>
              <a:off x="948" y="3792"/>
              <a:ext cx="4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Within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748" name="Rectangle 132"/>
            <p:cNvSpPr>
              <a:spLocks noChangeArrowheads="1"/>
            </p:cNvSpPr>
            <p:nvPr/>
          </p:nvSpPr>
          <p:spPr bwMode="auto">
            <a:xfrm>
              <a:off x="1494" y="3756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49" name="Rectangle 133"/>
            <p:cNvSpPr>
              <a:spLocks noChangeArrowheads="1"/>
            </p:cNvSpPr>
            <p:nvPr/>
          </p:nvSpPr>
          <p:spPr bwMode="auto">
            <a:xfrm>
              <a:off x="1494" y="375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50" name="Rectangle 134"/>
            <p:cNvSpPr>
              <a:spLocks noChangeArrowheads="1"/>
            </p:cNvSpPr>
            <p:nvPr/>
          </p:nvSpPr>
          <p:spPr bwMode="auto">
            <a:xfrm>
              <a:off x="1584" y="3792"/>
              <a:ext cx="6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12356.377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751" name="Rectangle 135"/>
            <p:cNvSpPr>
              <a:spLocks noChangeArrowheads="1"/>
            </p:cNvSpPr>
            <p:nvPr/>
          </p:nvSpPr>
          <p:spPr bwMode="auto">
            <a:xfrm>
              <a:off x="2238" y="3756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52" name="Rectangle 136"/>
            <p:cNvSpPr>
              <a:spLocks noChangeArrowheads="1"/>
            </p:cNvSpPr>
            <p:nvPr/>
          </p:nvSpPr>
          <p:spPr bwMode="auto">
            <a:xfrm>
              <a:off x="2238" y="375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53" name="Rectangle 137"/>
            <p:cNvSpPr>
              <a:spLocks noChangeArrowheads="1"/>
            </p:cNvSpPr>
            <p:nvPr/>
          </p:nvSpPr>
          <p:spPr bwMode="auto">
            <a:xfrm>
              <a:off x="2544" y="379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754" name="Rectangle 138"/>
            <p:cNvSpPr>
              <a:spLocks noChangeArrowheads="1"/>
            </p:cNvSpPr>
            <p:nvPr/>
          </p:nvSpPr>
          <p:spPr bwMode="auto">
            <a:xfrm>
              <a:off x="2982" y="3756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55" name="Rectangle 139"/>
            <p:cNvSpPr>
              <a:spLocks noChangeArrowheads="1"/>
            </p:cNvSpPr>
            <p:nvPr/>
          </p:nvSpPr>
          <p:spPr bwMode="auto">
            <a:xfrm>
              <a:off x="2982" y="375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56" name="Rectangle 140"/>
            <p:cNvSpPr>
              <a:spLocks noChangeArrowheads="1"/>
            </p:cNvSpPr>
            <p:nvPr/>
          </p:nvSpPr>
          <p:spPr bwMode="auto">
            <a:xfrm>
              <a:off x="3138" y="3792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280.827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757" name="Rectangle 141"/>
            <p:cNvSpPr>
              <a:spLocks noChangeArrowheads="1"/>
            </p:cNvSpPr>
            <p:nvPr/>
          </p:nvSpPr>
          <p:spPr bwMode="auto">
            <a:xfrm>
              <a:off x="750" y="3990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58" name="Rectangle 142"/>
            <p:cNvSpPr>
              <a:spLocks noChangeArrowheads="1"/>
            </p:cNvSpPr>
            <p:nvPr/>
          </p:nvSpPr>
          <p:spPr bwMode="auto">
            <a:xfrm>
              <a:off x="750" y="399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59" name="Rectangle 143"/>
            <p:cNvSpPr>
              <a:spLocks noChangeArrowheads="1"/>
            </p:cNvSpPr>
            <p:nvPr/>
          </p:nvSpPr>
          <p:spPr bwMode="auto">
            <a:xfrm>
              <a:off x="990" y="4026"/>
              <a:ext cx="3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Total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760" name="Rectangle 144"/>
            <p:cNvSpPr>
              <a:spLocks noChangeArrowheads="1"/>
            </p:cNvSpPr>
            <p:nvPr/>
          </p:nvSpPr>
          <p:spPr bwMode="auto">
            <a:xfrm>
              <a:off x="1494" y="3990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61" name="Rectangle 145"/>
            <p:cNvSpPr>
              <a:spLocks noChangeArrowheads="1"/>
            </p:cNvSpPr>
            <p:nvPr/>
          </p:nvSpPr>
          <p:spPr bwMode="auto">
            <a:xfrm>
              <a:off x="1494" y="399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62" name="Rectangle 146"/>
            <p:cNvSpPr>
              <a:spLocks noChangeArrowheads="1"/>
            </p:cNvSpPr>
            <p:nvPr/>
          </p:nvSpPr>
          <p:spPr bwMode="auto">
            <a:xfrm>
              <a:off x="1584" y="4026"/>
              <a:ext cx="6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21509.349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763" name="Rectangle 147"/>
            <p:cNvSpPr>
              <a:spLocks noChangeArrowheads="1"/>
            </p:cNvSpPr>
            <p:nvPr/>
          </p:nvSpPr>
          <p:spPr bwMode="auto">
            <a:xfrm>
              <a:off x="2238" y="3990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64" name="Rectangle 148"/>
            <p:cNvSpPr>
              <a:spLocks noChangeArrowheads="1"/>
            </p:cNvSpPr>
            <p:nvPr/>
          </p:nvSpPr>
          <p:spPr bwMode="auto">
            <a:xfrm>
              <a:off x="2238" y="399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65" name="Rectangle 149"/>
            <p:cNvSpPr>
              <a:spLocks noChangeArrowheads="1"/>
            </p:cNvSpPr>
            <p:nvPr/>
          </p:nvSpPr>
          <p:spPr bwMode="auto">
            <a:xfrm>
              <a:off x="2544" y="4026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69" name="TextBox 168"/>
          <p:cNvSpPr txBox="1"/>
          <p:nvPr/>
        </p:nvSpPr>
        <p:spPr>
          <a:xfrm>
            <a:off x="3352800" y="228600"/>
            <a:ext cx="2403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Guess that significance!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239000" y="533400"/>
            <a:ext cx="1114425" cy="523875"/>
            <a:chOff x="4133850" y="3314700"/>
            <a:chExt cx="1114425" cy="523875"/>
          </a:xfrm>
        </p:grpSpPr>
        <p:sp>
          <p:nvSpPr>
            <p:cNvPr id="3" name="Rectangle 54"/>
            <p:cNvSpPr>
              <a:spLocks noChangeArrowheads="1"/>
            </p:cNvSpPr>
            <p:nvPr/>
          </p:nvSpPr>
          <p:spPr bwMode="auto">
            <a:xfrm>
              <a:off x="4133850" y="3314700"/>
              <a:ext cx="1066800" cy="5143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55"/>
            <p:cNvSpPr>
              <a:spLocks noChangeArrowheads="1"/>
            </p:cNvSpPr>
            <p:nvPr/>
          </p:nvSpPr>
          <p:spPr bwMode="auto">
            <a:xfrm>
              <a:off x="4133850" y="3314700"/>
              <a:ext cx="1066800" cy="51435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Line 56"/>
            <p:cNvSpPr>
              <a:spLocks noChangeShapeType="1"/>
            </p:cNvSpPr>
            <p:nvPr/>
          </p:nvSpPr>
          <p:spPr bwMode="auto">
            <a:xfrm>
              <a:off x="4133850" y="331470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57"/>
            <p:cNvSpPr>
              <a:spLocks noChangeShapeType="1"/>
            </p:cNvSpPr>
            <p:nvPr/>
          </p:nvSpPr>
          <p:spPr bwMode="auto">
            <a:xfrm>
              <a:off x="4133850" y="382905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8"/>
            <p:cNvSpPr>
              <a:spLocks noChangeShapeType="1"/>
            </p:cNvSpPr>
            <p:nvPr/>
          </p:nvSpPr>
          <p:spPr bwMode="auto">
            <a:xfrm flipV="1">
              <a:off x="52006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59"/>
            <p:cNvSpPr>
              <a:spLocks noChangeShapeType="1"/>
            </p:cNvSpPr>
            <p:nvPr/>
          </p:nvSpPr>
          <p:spPr bwMode="auto">
            <a:xfrm flipV="1">
              <a:off x="41338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60"/>
            <p:cNvSpPr>
              <a:spLocks noChangeShapeType="1"/>
            </p:cNvSpPr>
            <p:nvPr/>
          </p:nvSpPr>
          <p:spPr bwMode="auto">
            <a:xfrm>
              <a:off x="4133850" y="382905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61"/>
            <p:cNvSpPr>
              <a:spLocks noChangeShapeType="1"/>
            </p:cNvSpPr>
            <p:nvPr/>
          </p:nvSpPr>
          <p:spPr bwMode="auto">
            <a:xfrm flipV="1">
              <a:off x="41338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62"/>
            <p:cNvSpPr>
              <a:spLocks noChangeShapeType="1"/>
            </p:cNvSpPr>
            <p:nvPr/>
          </p:nvSpPr>
          <p:spPr bwMode="auto">
            <a:xfrm>
              <a:off x="4133850" y="331470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63"/>
            <p:cNvSpPr>
              <a:spLocks noChangeShapeType="1"/>
            </p:cNvSpPr>
            <p:nvPr/>
          </p:nvSpPr>
          <p:spPr bwMode="auto">
            <a:xfrm>
              <a:off x="4133850" y="382905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64"/>
            <p:cNvSpPr>
              <a:spLocks noChangeShapeType="1"/>
            </p:cNvSpPr>
            <p:nvPr/>
          </p:nvSpPr>
          <p:spPr bwMode="auto">
            <a:xfrm flipV="1">
              <a:off x="52006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65"/>
            <p:cNvSpPr>
              <a:spLocks noChangeShapeType="1"/>
            </p:cNvSpPr>
            <p:nvPr/>
          </p:nvSpPr>
          <p:spPr bwMode="auto">
            <a:xfrm flipV="1">
              <a:off x="41338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66"/>
            <p:cNvSpPr>
              <a:spLocks noChangeArrowheads="1"/>
            </p:cNvSpPr>
            <p:nvPr/>
          </p:nvSpPr>
          <p:spPr bwMode="auto">
            <a:xfrm>
              <a:off x="4629150" y="3352800"/>
              <a:ext cx="6191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Row 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Line 67"/>
            <p:cNvSpPr>
              <a:spLocks noChangeShapeType="1"/>
            </p:cNvSpPr>
            <p:nvPr/>
          </p:nvSpPr>
          <p:spPr bwMode="auto">
            <a:xfrm>
              <a:off x="4210050" y="3448050"/>
              <a:ext cx="3810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Oval 68"/>
            <p:cNvSpPr>
              <a:spLocks noChangeArrowheads="1"/>
            </p:cNvSpPr>
            <p:nvPr/>
          </p:nvSpPr>
          <p:spPr bwMode="auto">
            <a:xfrm>
              <a:off x="4362450" y="3409950"/>
              <a:ext cx="85725" cy="857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69"/>
            <p:cNvSpPr>
              <a:spLocks noChangeArrowheads="1"/>
            </p:cNvSpPr>
            <p:nvPr/>
          </p:nvSpPr>
          <p:spPr bwMode="auto">
            <a:xfrm>
              <a:off x="4362450" y="34099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70"/>
            <p:cNvSpPr>
              <a:spLocks noChangeArrowheads="1"/>
            </p:cNvSpPr>
            <p:nvPr/>
          </p:nvSpPr>
          <p:spPr bwMode="auto">
            <a:xfrm>
              <a:off x="4629150" y="3590925"/>
              <a:ext cx="6191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Row 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Line 71"/>
            <p:cNvSpPr>
              <a:spLocks noChangeShapeType="1"/>
            </p:cNvSpPr>
            <p:nvPr/>
          </p:nvSpPr>
          <p:spPr bwMode="auto">
            <a:xfrm>
              <a:off x="4210050" y="3686175"/>
              <a:ext cx="3810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Oval 72"/>
            <p:cNvSpPr>
              <a:spLocks noChangeArrowheads="1"/>
            </p:cNvSpPr>
            <p:nvPr/>
          </p:nvSpPr>
          <p:spPr bwMode="auto">
            <a:xfrm>
              <a:off x="4362450" y="3648075"/>
              <a:ext cx="85725" cy="85725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Oval 73"/>
            <p:cNvSpPr>
              <a:spLocks noChangeArrowheads="1"/>
            </p:cNvSpPr>
            <p:nvPr/>
          </p:nvSpPr>
          <p:spPr bwMode="auto">
            <a:xfrm>
              <a:off x="4362450" y="3648075"/>
              <a:ext cx="76200" cy="76200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2646" name="Group 6"/>
          <p:cNvGrpSpPr>
            <a:grpSpLocks noChangeAspect="1"/>
          </p:cNvGrpSpPr>
          <p:nvPr/>
        </p:nvGrpSpPr>
        <p:grpSpPr bwMode="auto">
          <a:xfrm>
            <a:off x="-381000" y="4114800"/>
            <a:ext cx="9144000" cy="2743200"/>
            <a:chOff x="-240" y="2592"/>
            <a:chExt cx="5760" cy="1728"/>
          </a:xfrm>
        </p:grpSpPr>
        <p:sp>
          <p:nvSpPr>
            <p:cNvPr id="112645" name="AutoShape 5"/>
            <p:cNvSpPr>
              <a:spLocks noChangeAspect="1" noChangeArrowheads="1" noTextEdit="1"/>
            </p:cNvSpPr>
            <p:nvPr/>
          </p:nvSpPr>
          <p:spPr bwMode="auto">
            <a:xfrm>
              <a:off x="-240" y="2592"/>
              <a:ext cx="5760" cy="1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47" name="Rectangle 7"/>
            <p:cNvSpPr>
              <a:spLocks noChangeArrowheads="1"/>
            </p:cNvSpPr>
            <p:nvPr/>
          </p:nvSpPr>
          <p:spPr bwMode="auto">
            <a:xfrm>
              <a:off x="510" y="2724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48" name="Rectangle 8"/>
            <p:cNvSpPr>
              <a:spLocks noChangeArrowheads="1"/>
            </p:cNvSpPr>
            <p:nvPr/>
          </p:nvSpPr>
          <p:spPr bwMode="auto">
            <a:xfrm>
              <a:off x="510" y="272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49" name="Rectangle 9"/>
            <p:cNvSpPr>
              <a:spLocks noChangeArrowheads="1"/>
            </p:cNvSpPr>
            <p:nvPr/>
          </p:nvSpPr>
          <p:spPr bwMode="auto">
            <a:xfrm>
              <a:off x="708" y="2760"/>
              <a:ext cx="4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Source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50" name="Rectangle 10"/>
            <p:cNvSpPr>
              <a:spLocks noChangeArrowheads="1"/>
            </p:cNvSpPr>
            <p:nvPr/>
          </p:nvSpPr>
          <p:spPr bwMode="auto">
            <a:xfrm>
              <a:off x="1254" y="2724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51" name="Rectangle 11"/>
            <p:cNvSpPr>
              <a:spLocks noChangeArrowheads="1"/>
            </p:cNvSpPr>
            <p:nvPr/>
          </p:nvSpPr>
          <p:spPr bwMode="auto">
            <a:xfrm>
              <a:off x="1254" y="272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52" name="Rectangle 12"/>
            <p:cNvSpPr>
              <a:spLocks noChangeArrowheads="1"/>
            </p:cNvSpPr>
            <p:nvPr/>
          </p:nvSpPr>
          <p:spPr bwMode="auto">
            <a:xfrm>
              <a:off x="1566" y="2760"/>
              <a:ext cx="1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SS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53" name="Rectangle 13"/>
            <p:cNvSpPr>
              <a:spLocks noChangeArrowheads="1"/>
            </p:cNvSpPr>
            <p:nvPr/>
          </p:nvSpPr>
          <p:spPr bwMode="auto">
            <a:xfrm>
              <a:off x="1998" y="2724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54" name="Rectangle 14"/>
            <p:cNvSpPr>
              <a:spLocks noChangeArrowheads="1"/>
            </p:cNvSpPr>
            <p:nvPr/>
          </p:nvSpPr>
          <p:spPr bwMode="auto">
            <a:xfrm>
              <a:off x="1998" y="272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55" name="Rectangle 15"/>
            <p:cNvSpPr>
              <a:spLocks noChangeArrowheads="1"/>
            </p:cNvSpPr>
            <p:nvPr/>
          </p:nvSpPr>
          <p:spPr bwMode="auto">
            <a:xfrm>
              <a:off x="2316" y="2760"/>
              <a:ext cx="1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df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56" name="Rectangle 16"/>
            <p:cNvSpPr>
              <a:spLocks noChangeArrowheads="1"/>
            </p:cNvSpPr>
            <p:nvPr/>
          </p:nvSpPr>
          <p:spPr bwMode="auto">
            <a:xfrm>
              <a:off x="2742" y="2724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57" name="Rectangle 17"/>
            <p:cNvSpPr>
              <a:spLocks noChangeArrowheads="1"/>
            </p:cNvSpPr>
            <p:nvPr/>
          </p:nvSpPr>
          <p:spPr bwMode="auto">
            <a:xfrm>
              <a:off x="2742" y="272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58" name="Rectangle 18"/>
            <p:cNvSpPr>
              <a:spLocks noChangeArrowheads="1"/>
            </p:cNvSpPr>
            <p:nvPr/>
          </p:nvSpPr>
          <p:spPr bwMode="auto">
            <a:xfrm>
              <a:off x="3060" y="2778"/>
              <a:ext cx="1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59" name="Rectangle 19"/>
            <p:cNvSpPr>
              <a:spLocks noChangeArrowheads="1"/>
            </p:cNvSpPr>
            <p:nvPr/>
          </p:nvSpPr>
          <p:spPr bwMode="auto">
            <a:xfrm>
              <a:off x="3108" y="2742"/>
              <a:ext cx="108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60" name="Rectangle 20"/>
            <p:cNvSpPr>
              <a:spLocks noChangeArrowheads="1"/>
            </p:cNvSpPr>
            <p:nvPr/>
          </p:nvSpPr>
          <p:spPr bwMode="auto">
            <a:xfrm>
              <a:off x="3486" y="2724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61" name="Rectangle 21"/>
            <p:cNvSpPr>
              <a:spLocks noChangeArrowheads="1"/>
            </p:cNvSpPr>
            <p:nvPr/>
          </p:nvSpPr>
          <p:spPr bwMode="auto">
            <a:xfrm>
              <a:off x="3486" y="272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62" name="Rectangle 22"/>
            <p:cNvSpPr>
              <a:spLocks noChangeArrowheads="1"/>
            </p:cNvSpPr>
            <p:nvPr/>
          </p:nvSpPr>
          <p:spPr bwMode="auto">
            <a:xfrm>
              <a:off x="3828" y="2760"/>
              <a:ext cx="1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F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63" name="Rectangle 23"/>
            <p:cNvSpPr>
              <a:spLocks noChangeArrowheads="1"/>
            </p:cNvSpPr>
            <p:nvPr/>
          </p:nvSpPr>
          <p:spPr bwMode="auto">
            <a:xfrm>
              <a:off x="4230" y="2724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64" name="Rectangle 24"/>
            <p:cNvSpPr>
              <a:spLocks noChangeArrowheads="1"/>
            </p:cNvSpPr>
            <p:nvPr/>
          </p:nvSpPr>
          <p:spPr bwMode="auto">
            <a:xfrm>
              <a:off x="4230" y="272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65" name="Rectangle 25"/>
            <p:cNvSpPr>
              <a:spLocks noChangeArrowheads="1"/>
            </p:cNvSpPr>
            <p:nvPr/>
          </p:nvSpPr>
          <p:spPr bwMode="auto">
            <a:xfrm>
              <a:off x="4416" y="2760"/>
              <a:ext cx="4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p-value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66" name="Rectangle 26"/>
            <p:cNvSpPr>
              <a:spLocks noChangeArrowheads="1"/>
            </p:cNvSpPr>
            <p:nvPr/>
          </p:nvSpPr>
          <p:spPr bwMode="auto">
            <a:xfrm>
              <a:off x="510" y="2958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67" name="Rectangle 27"/>
            <p:cNvSpPr>
              <a:spLocks noChangeArrowheads="1"/>
            </p:cNvSpPr>
            <p:nvPr/>
          </p:nvSpPr>
          <p:spPr bwMode="auto">
            <a:xfrm>
              <a:off x="510" y="295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68" name="Rectangle 28"/>
            <p:cNvSpPr>
              <a:spLocks noChangeArrowheads="1"/>
            </p:cNvSpPr>
            <p:nvPr/>
          </p:nvSpPr>
          <p:spPr bwMode="auto">
            <a:xfrm>
              <a:off x="744" y="299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Rows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69" name="Rectangle 29"/>
            <p:cNvSpPr>
              <a:spLocks noChangeArrowheads="1"/>
            </p:cNvSpPr>
            <p:nvPr/>
          </p:nvSpPr>
          <p:spPr bwMode="auto">
            <a:xfrm>
              <a:off x="1254" y="2958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70" name="Rectangle 30"/>
            <p:cNvSpPr>
              <a:spLocks noChangeArrowheads="1"/>
            </p:cNvSpPr>
            <p:nvPr/>
          </p:nvSpPr>
          <p:spPr bwMode="auto">
            <a:xfrm>
              <a:off x="1254" y="295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71" name="Rectangle 31"/>
            <p:cNvSpPr>
              <a:spLocks noChangeArrowheads="1"/>
            </p:cNvSpPr>
            <p:nvPr/>
          </p:nvSpPr>
          <p:spPr bwMode="auto">
            <a:xfrm>
              <a:off x="1380" y="2994"/>
              <a:ext cx="5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3946.596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72" name="Rectangle 32"/>
            <p:cNvSpPr>
              <a:spLocks noChangeArrowheads="1"/>
            </p:cNvSpPr>
            <p:nvPr/>
          </p:nvSpPr>
          <p:spPr bwMode="auto">
            <a:xfrm>
              <a:off x="1998" y="2958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73" name="Rectangle 33"/>
            <p:cNvSpPr>
              <a:spLocks noChangeArrowheads="1"/>
            </p:cNvSpPr>
            <p:nvPr/>
          </p:nvSpPr>
          <p:spPr bwMode="auto">
            <a:xfrm>
              <a:off x="1998" y="295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74" name="Rectangle 34"/>
            <p:cNvSpPr>
              <a:spLocks noChangeArrowheads="1"/>
            </p:cNvSpPr>
            <p:nvPr/>
          </p:nvSpPr>
          <p:spPr bwMode="auto">
            <a:xfrm>
              <a:off x="2334" y="2994"/>
              <a:ext cx="1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75" name="Rectangle 35"/>
            <p:cNvSpPr>
              <a:spLocks noChangeArrowheads="1"/>
            </p:cNvSpPr>
            <p:nvPr/>
          </p:nvSpPr>
          <p:spPr bwMode="auto">
            <a:xfrm>
              <a:off x="2742" y="2958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76" name="Rectangle 36"/>
            <p:cNvSpPr>
              <a:spLocks noChangeArrowheads="1"/>
            </p:cNvSpPr>
            <p:nvPr/>
          </p:nvSpPr>
          <p:spPr bwMode="auto">
            <a:xfrm>
              <a:off x="2742" y="295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77" name="Rectangle 37"/>
            <p:cNvSpPr>
              <a:spLocks noChangeArrowheads="1"/>
            </p:cNvSpPr>
            <p:nvPr/>
          </p:nvSpPr>
          <p:spPr bwMode="auto">
            <a:xfrm>
              <a:off x="2868" y="2994"/>
              <a:ext cx="5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3946.596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78" name="Rectangle 38"/>
            <p:cNvSpPr>
              <a:spLocks noChangeArrowheads="1"/>
            </p:cNvSpPr>
            <p:nvPr/>
          </p:nvSpPr>
          <p:spPr bwMode="auto">
            <a:xfrm>
              <a:off x="3486" y="2958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79" name="Rectangle 39"/>
            <p:cNvSpPr>
              <a:spLocks noChangeArrowheads="1"/>
            </p:cNvSpPr>
            <p:nvPr/>
          </p:nvSpPr>
          <p:spPr bwMode="auto">
            <a:xfrm>
              <a:off x="3486" y="295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80" name="Rectangle 40"/>
            <p:cNvSpPr>
              <a:spLocks noChangeArrowheads="1"/>
            </p:cNvSpPr>
            <p:nvPr/>
          </p:nvSpPr>
          <p:spPr bwMode="auto">
            <a:xfrm>
              <a:off x="3678" y="2994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21.685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81" name="Rectangle 41"/>
            <p:cNvSpPr>
              <a:spLocks noChangeArrowheads="1"/>
            </p:cNvSpPr>
            <p:nvPr/>
          </p:nvSpPr>
          <p:spPr bwMode="auto">
            <a:xfrm>
              <a:off x="4230" y="2958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82" name="Rectangle 42"/>
            <p:cNvSpPr>
              <a:spLocks noChangeArrowheads="1"/>
            </p:cNvSpPr>
            <p:nvPr/>
          </p:nvSpPr>
          <p:spPr bwMode="auto">
            <a:xfrm>
              <a:off x="4230" y="295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83" name="Rectangle 43"/>
            <p:cNvSpPr>
              <a:spLocks noChangeArrowheads="1"/>
            </p:cNvSpPr>
            <p:nvPr/>
          </p:nvSpPr>
          <p:spPr bwMode="auto">
            <a:xfrm>
              <a:off x="4422" y="2994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0.0000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84" name="Rectangle 44"/>
            <p:cNvSpPr>
              <a:spLocks noChangeArrowheads="1"/>
            </p:cNvSpPr>
            <p:nvPr/>
          </p:nvSpPr>
          <p:spPr bwMode="auto">
            <a:xfrm>
              <a:off x="510" y="3192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85" name="Rectangle 45"/>
            <p:cNvSpPr>
              <a:spLocks noChangeArrowheads="1"/>
            </p:cNvSpPr>
            <p:nvPr/>
          </p:nvSpPr>
          <p:spPr bwMode="auto">
            <a:xfrm>
              <a:off x="510" y="319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86" name="Rectangle 46"/>
            <p:cNvSpPr>
              <a:spLocks noChangeArrowheads="1"/>
            </p:cNvSpPr>
            <p:nvPr/>
          </p:nvSpPr>
          <p:spPr bwMode="auto">
            <a:xfrm>
              <a:off x="660" y="3228"/>
              <a:ext cx="5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Columns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87" name="Rectangle 47"/>
            <p:cNvSpPr>
              <a:spLocks noChangeArrowheads="1"/>
            </p:cNvSpPr>
            <p:nvPr/>
          </p:nvSpPr>
          <p:spPr bwMode="auto">
            <a:xfrm>
              <a:off x="1254" y="3192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88" name="Rectangle 48"/>
            <p:cNvSpPr>
              <a:spLocks noChangeArrowheads="1"/>
            </p:cNvSpPr>
            <p:nvPr/>
          </p:nvSpPr>
          <p:spPr bwMode="auto">
            <a:xfrm>
              <a:off x="1254" y="319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89" name="Rectangle 49"/>
            <p:cNvSpPr>
              <a:spLocks noChangeArrowheads="1"/>
            </p:cNvSpPr>
            <p:nvPr/>
          </p:nvSpPr>
          <p:spPr bwMode="auto">
            <a:xfrm>
              <a:off x="1446" y="3228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68.646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90" name="Rectangle 50"/>
            <p:cNvSpPr>
              <a:spLocks noChangeArrowheads="1"/>
            </p:cNvSpPr>
            <p:nvPr/>
          </p:nvSpPr>
          <p:spPr bwMode="auto">
            <a:xfrm>
              <a:off x="1998" y="3192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91" name="Rectangle 51"/>
            <p:cNvSpPr>
              <a:spLocks noChangeArrowheads="1"/>
            </p:cNvSpPr>
            <p:nvPr/>
          </p:nvSpPr>
          <p:spPr bwMode="auto">
            <a:xfrm>
              <a:off x="1998" y="319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92" name="Rectangle 52"/>
            <p:cNvSpPr>
              <a:spLocks noChangeArrowheads="1"/>
            </p:cNvSpPr>
            <p:nvPr/>
          </p:nvSpPr>
          <p:spPr bwMode="auto">
            <a:xfrm>
              <a:off x="2334" y="3228"/>
              <a:ext cx="1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93" name="Rectangle 53"/>
            <p:cNvSpPr>
              <a:spLocks noChangeArrowheads="1"/>
            </p:cNvSpPr>
            <p:nvPr/>
          </p:nvSpPr>
          <p:spPr bwMode="auto">
            <a:xfrm>
              <a:off x="2742" y="3192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94" name="Rectangle 54"/>
            <p:cNvSpPr>
              <a:spLocks noChangeArrowheads="1"/>
            </p:cNvSpPr>
            <p:nvPr/>
          </p:nvSpPr>
          <p:spPr bwMode="auto">
            <a:xfrm>
              <a:off x="2742" y="319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95" name="Rectangle 55"/>
            <p:cNvSpPr>
              <a:spLocks noChangeArrowheads="1"/>
            </p:cNvSpPr>
            <p:nvPr/>
          </p:nvSpPr>
          <p:spPr bwMode="auto">
            <a:xfrm>
              <a:off x="2934" y="3228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68.646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96" name="Rectangle 56"/>
            <p:cNvSpPr>
              <a:spLocks noChangeArrowheads="1"/>
            </p:cNvSpPr>
            <p:nvPr/>
          </p:nvSpPr>
          <p:spPr bwMode="auto">
            <a:xfrm>
              <a:off x="3486" y="3192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97" name="Rectangle 57"/>
            <p:cNvSpPr>
              <a:spLocks noChangeArrowheads="1"/>
            </p:cNvSpPr>
            <p:nvPr/>
          </p:nvSpPr>
          <p:spPr bwMode="auto">
            <a:xfrm>
              <a:off x="3486" y="319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98" name="Rectangle 58"/>
            <p:cNvSpPr>
              <a:spLocks noChangeArrowheads="1"/>
            </p:cNvSpPr>
            <p:nvPr/>
          </p:nvSpPr>
          <p:spPr bwMode="auto">
            <a:xfrm>
              <a:off x="3708" y="3228"/>
              <a:ext cx="3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0.377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99" name="Rectangle 59"/>
            <p:cNvSpPr>
              <a:spLocks noChangeArrowheads="1"/>
            </p:cNvSpPr>
            <p:nvPr/>
          </p:nvSpPr>
          <p:spPr bwMode="auto">
            <a:xfrm>
              <a:off x="4230" y="3192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00" name="Rectangle 60"/>
            <p:cNvSpPr>
              <a:spLocks noChangeArrowheads="1"/>
            </p:cNvSpPr>
            <p:nvPr/>
          </p:nvSpPr>
          <p:spPr bwMode="auto">
            <a:xfrm>
              <a:off x="4230" y="319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01" name="Rectangle 61"/>
            <p:cNvSpPr>
              <a:spLocks noChangeArrowheads="1"/>
            </p:cNvSpPr>
            <p:nvPr/>
          </p:nvSpPr>
          <p:spPr bwMode="auto">
            <a:xfrm>
              <a:off x="4422" y="3228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0.5423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02" name="Rectangle 62"/>
            <p:cNvSpPr>
              <a:spLocks noChangeArrowheads="1"/>
            </p:cNvSpPr>
            <p:nvPr/>
          </p:nvSpPr>
          <p:spPr bwMode="auto">
            <a:xfrm>
              <a:off x="510" y="3426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03" name="Rectangle 63"/>
            <p:cNvSpPr>
              <a:spLocks noChangeArrowheads="1"/>
            </p:cNvSpPr>
            <p:nvPr/>
          </p:nvSpPr>
          <p:spPr bwMode="auto">
            <a:xfrm>
              <a:off x="510" y="342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04" name="Rectangle 64"/>
            <p:cNvSpPr>
              <a:spLocks noChangeArrowheads="1"/>
            </p:cNvSpPr>
            <p:nvPr/>
          </p:nvSpPr>
          <p:spPr bwMode="auto">
            <a:xfrm>
              <a:off x="786" y="3462"/>
              <a:ext cx="25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RxC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05" name="Rectangle 65"/>
            <p:cNvSpPr>
              <a:spLocks noChangeArrowheads="1"/>
            </p:cNvSpPr>
            <p:nvPr/>
          </p:nvSpPr>
          <p:spPr bwMode="auto">
            <a:xfrm>
              <a:off x="1254" y="3426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06" name="Rectangle 66"/>
            <p:cNvSpPr>
              <a:spLocks noChangeArrowheads="1"/>
            </p:cNvSpPr>
            <p:nvPr/>
          </p:nvSpPr>
          <p:spPr bwMode="auto">
            <a:xfrm>
              <a:off x="1254" y="342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07" name="Rectangle 67"/>
            <p:cNvSpPr>
              <a:spLocks noChangeArrowheads="1"/>
            </p:cNvSpPr>
            <p:nvPr/>
          </p:nvSpPr>
          <p:spPr bwMode="auto">
            <a:xfrm>
              <a:off x="1410" y="3462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442.586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08" name="Rectangle 68"/>
            <p:cNvSpPr>
              <a:spLocks noChangeArrowheads="1"/>
            </p:cNvSpPr>
            <p:nvPr/>
          </p:nvSpPr>
          <p:spPr bwMode="auto">
            <a:xfrm>
              <a:off x="1998" y="3426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09" name="Rectangle 69"/>
            <p:cNvSpPr>
              <a:spLocks noChangeArrowheads="1"/>
            </p:cNvSpPr>
            <p:nvPr/>
          </p:nvSpPr>
          <p:spPr bwMode="auto">
            <a:xfrm>
              <a:off x="1998" y="342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10" name="Rectangle 70"/>
            <p:cNvSpPr>
              <a:spLocks noChangeArrowheads="1"/>
            </p:cNvSpPr>
            <p:nvPr/>
          </p:nvSpPr>
          <p:spPr bwMode="auto">
            <a:xfrm>
              <a:off x="2334" y="3462"/>
              <a:ext cx="1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11" name="Rectangle 71"/>
            <p:cNvSpPr>
              <a:spLocks noChangeArrowheads="1"/>
            </p:cNvSpPr>
            <p:nvPr/>
          </p:nvSpPr>
          <p:spPr bwMode="auto">
            <a:xfrm>
              <a:off x="2742" y="3426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12" name="Rectangle 72"/>
            <p:cNvSpPr>
              <a:spLocks noChangeArrowheads="1"/>
            </p:cNvSpPr>
            <p:nvPr/>
          </p:nvSpPr>
          <p:spPr bwMode="auto">
            <a:xfrm>
              <a:off x="2742" y="342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13" name="Rectangle 73"/>
            <p:cNvSpPr>
              <a:spLocks noChangeArrowheads="1"/>
            </p:cNvSpPr>
            <p:nvPr/>
          </p:nvSpPr>
          <p:spPr bwMode="auto">
            <a:xfrm>
              <a:off x="2898" y="3462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442.586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14" name="Rectangle 74"/>
            <p:cNvSpPr>
              <a:spLocks noChangeArrowheads="1"/>
            </p:cNvSpPr>
            <p:nvPr/>
          </p:nvSpPr>
          <p:spPr bwMode="auto">
            <a:xfrm>
              <a:off x="3486" y="3426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15" name="Rectangle 75"/>
            <p:cNvSpPr>
              <a:spLocks noChangeArrowheads="1"/>
            </p:cNvSpPr>
            <p:nvPr/>
          </p:nvSpPr>
          <p:spPr bwMode="auto">
            <a:xfrm>
              <a:off x="3486" y="342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16" name="Rectangle 76"/>
            <p:cNvSpPr>
              <a:spLocks noChangeArrowheads="1"/>
            </p:cNvSpPr>
            <p:nvPr/>
          </p:nvSpPr>
          <p:spPr bwMode="auto">
            <a:xfrm>
              <a:off x="3708" y="3462"/>
              <a:ext cx="3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2.432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17" name="Rectangle 77"/>
            <p:cNvSpPr>
              <a:spLocks noChangeArrowheads="1"/>
            </p:cNvSpPr>
            <p:nvPr/>
          </p:nvSpPr>
          <p:spPr bwMode="auto">
            <a:xfrm>
              <a:off x="4230" y="3426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18" name="Rectangle 78"/>
            <p:cNvSpPr>
              <a:spLocks noChangeArrowheads="1"/>
            </p:cNvSpPr>
            <p:nvPr/>
          </p:nvSpPr>
          <p:spPr bwMode="auto">
            <a:xfrm>
              <a:off x="4230" y="342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19" name="Rectangle 79"/>
            <p:cNvSpPr>
              <a:spLocks noChangeArrowheads="1"/>
            </p:cNvSpPr>
            <p:nvPr/>
          </p:nvSpPr>
          <p:spPr bwMode="auto">
            <a:xfrm>
              <a:off x="4422" y="3462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0.1261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20" name="Rectangle 80"/>
            <p:cNvSpPr>
              <a:spLocks noChangeArrowheads="1"/>
            </p:cNvSpPr>
            <p:nvPr/>
          </p:nvSpPr>
          <p:spPr bwMode="auto">
            <a:xfrm>
              <a:off x="510" y="3660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21" name="Rectangle 81"/>
            <p:cNvSpPr>
              <a:spLocks noChangeArrowheads="1"/>
            </p:cNvSpPr>
            <p:nvPr/>
          </p:nvSpPr>
          <p:spPr bwMode="auto">
            <a:xfrm>
              <a:off x="510" y="366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22" name="Rectangle 82"/>
            <p:cNvSpPr>
              <a:spLocks noChangeArrowheads="1"/>
            </p:cNvSpPr>
            <p:nvPr/>
          </p:nvSpPr>
          <p:spPr bwMode="auto">
            <a:xfrm>
              <a:off x="708" y="3696"/>
              <a:ext cx="4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Within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23" name="Rectangle 83"/>
            <p:cNvSpPr>
              <a:spLocks noChangeArrowheads="1"/>
            </p:cNvSpPr>
            <p:nvPr/>
          </p:nvSpPr>
          <p:spPr bwMode="auto">
            <a:xfrm>
              <a:off x="1254" y="3660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24" name="Rectangle 84"/>
            <p:cNvSpPr>
              <a:spLocks noChangeArrowheads="1"/>
            </p:cNvSpPr>
            <p:nvPr/>
          </p:nvSpPr>
          <p:spPr bwMode="auto">
            <a:xfrm>
              <a:off x="1254" y="366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25" name="Rectangle 85"/>
            <p:cNvSpPr>
              <a:spLocks noChangeArrowheads="1"/>
            </p:cNvSpPr>
            <p:nvPr/>
          </p:nvSpPr>
          <p:spPr bwMode="auto">
            <a:xfrm>
              <a:off x="1380" y="3696"/>
              <a:ext cx="5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8007.838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26" name="Rectangle 86"/>
            <p:cNvSpPr>
              <a:spLocks noChangeArrowheads="1"/>
            </p:cNvSpPr>
            <p:nvPr/>
          </p:nvSpPr>
          <p:spPr bwMode="auto">
            <a:xfrm>
              <a:off x="1998" y="3660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27" name="Rectangle 87"/>
            <p:cNvSpPr>
              <a:spLocks noChangeArrowheads="1"/>
            </p:cNvSpPr>
            <p:nvPr/>
          </p:nvSpPr>
          <p:spPr bwMode="auto">
            <a:xfrm>
              <a:off x="1998" y="366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28" name="Rectangle 88"/>
            <p:cNvSpPr>
              <a:spLocks noChangeArrowheads="1"/>
            </p:cNvSpPr>
            <p:nvPr/>
          </p:nvSpPr>
          <p:spPr bwMode="auto">
            <a:xfrm>
              <a:off x="2304" y="3696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29" name="Rectangle 89"/>
            <p:cNvSpPr>
              <a:spLocks noChangeArrowheads="1"/>
            </p:cNvSpPr>
            <p:nvPr/>
          </p:nvSpPr>
          <p:spPr bwMode="auto">
            <a:xfrm>
              <a:off x="2742" y="3660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30" name="Rectangle 90"/>
            <p:cNvSpPr>
              <a:spLocks noChangeArrowheads="1"/>
            </p:cNvSpPr>
            <p:nvPr/>
          </p:nvSpPr>
          <p:spPr bwMode="auto">
            <a:xfrm>
              <a:off x="2742" y="366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31" name="Rectangle 91"/>
            <p:cNvSpPr>
              <a:spLocks noChangeArrowheads="1"/>
            </p:cNvSpPr>
            <p:nvPr/>
          </p:nvSpPr>
          <p:spPr bwMode="auto">
            <a:xfrm>
              <a:off x="2898" y="3696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181.996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32" name="Rectangle 92"/>
            <p:cNvSpPr>
              <a:spLocks noChangeArrowheads="1"/>
            </p:cNvSpPr>
            <p:nvPr/>
          </p:nvSpPr>
          <p:spPr bwMode="auto">
            <a:xfrm>
              <a:off x="510" y="389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33" name="Rectangle 93"/>
            <p:cNvSpPr>
              <a:spLocks noChangeArrowheads="1"/>
            </p:cNvSpPr>
            <p:nvPr/>
          </p:nvSpPr>
          <p:spPr bwMode="auto">
            <a:xfrm>
              <a:off x="510" y="389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34" name="Rectangle 94"/>
            <p:cNvSpPr>
              <a:spLocks noChangeArrowheads="1"/>
            </p:cNvSpPr>
            <p:nvPr/>
          </p:nvSpPr>
          <p:spPr bwMode="auto">
            <a:xfrm>
              <a:off x="750" y="3930"/>
              <a:ext cx="3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Total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35" name="Rectangle 95"/>
            <p:cNvSpPr>
              <a:spLocks noChangeArrowheads="1"/>
            </p:cNvSpPr>
            <p:nvPr/>
          </p:nvSpPr>
          <p:spPr bwMode="auto">
            <a:xfrm>
              <a:off x="1254" y="389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36" name="Rectangle 96"/>
            <p:cNvSpPr>
              <a:spLocks noChangeArrowheads="1"/>
            </p:cNvSpPr>
            <p:nvPr/>
          </p:nvSpPr>
          <p:spPr bwMode="auto">
            <a:xfrm>
              <a:off x="1254" y="389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37" name="Rectangle 97"/>
            <p:cNvSpPr>
              <a:spLocks noChangeArrowheads="1"/>
            </p:cNvSpPr>
            <p:nvPr/>
          </p:nvSpPr>
          <p:spPr bwMode="auto">
            <a:xfrm>
              <a:off x="1344" y="3930"/>
              <a:ext cx="6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12465.666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38" name="Rectangle 98"/>
            <p:cNvSpPr>
              <a:spLocks noChangeArrowheads="1"/>
            </p:cNvSpPr>
            <p:nvPr/>
          </p:nvSpPr>
          <p:spPr bwMode="auto">
            <a:xfrm>
              <a:off x="1998" y="389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39" name="Rectangle 99"/>
            <p:cNvSpPr>
              <a:spLocks noChangeArrowheads="1"/>
            </p:cNvSpPr>
            <p:nvPr/>
          </p:nvSpPr>
          <p:spPr bwMode="auto">
            <a:xfrm>
              <a:off x="1998" y="389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40" name="Rectangle 100"/>
            <p:cNvSpPr>
              <a:spLocks noChangeArrowheads="1"/>
            </p:cNvSpPr>
            <p:nvPr/>
          </p:nvSpPr>
          <p:spPr bwMode="auto">
            <a:xfrm>
              <a:off x="2304" y="393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12743" name="Group 103"/>
          <p:cNvGrpSpPr>
            <a:grpSpLocks noChangeAspect="1"/>
          </p:cNvGrpSpPr>
          <p:nvPr/>
        </p:nvGrpSpPr>
        <p:grpSpPr bwMode="auto">
          <a:xfrm>
            <a:off x="1752600" y="76200"/>
            <a:ext cx="5486400" cy="3676650"/>
            <a:chOff x="1104" y="48"/>
            <a:chExt cx="3456" cy="2316"/>
          </a:xfrm>
        </p:grpSpPr>
        <p:sp>
          <p:nvSpPr>
            <p:cNvPr id="112742" name="AutoShape 102"/>
            <p:cNvSpPr>
              <a:spLocks noChangeAspect="1" noChangeArrowheads="1" noTextEdit="1"/>
            </p:cNvSpPr>
            <p:nvPr/>
          </p:nvSpPr>
          <p:spPr bwMode="auto">
            <a:xfrm>
              <a:off x="1104" y="48"/>
              <a:ext cx="3456" cy="2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44" name="Rectangle 104"/>
            <p:cNvSpPr>
              <a:spLocks noChangeArrowheads="1"/>
            </p:cNvSpPr>
            <p:nvPr/>
          </p:nvSpPr>
          <p:spPr bwMode="auto">
            <a:xfrm>
              <a:off x="1554" y="222"/>
              <a:ext cx="2676" cy="183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45" name="Rectangle 105"/>
            <p:cNvSpPr>
              <a:spLocks noChangeArrowheads="1"/>
            </p:cNvSpPr>
            <p:nvPr/>
          </p:nvSpPr>
          <p:spPr bwMode="auto">
            <a:xfrm>
              <a:off x="1554" y="222"/>
              <a:ext cx="2676" cy="1836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46" name="Line 106"/>
            <p:cNvSpPr>
              <a:spLocks noChangeShapeType="1"/>
            </p:cNvSpPr>
            <p:nvPr/>
          </p:nvSpPr>
          <p:spPr bwMode="auto">
            <a:xfrm>
              <a:off x="1554" y="2058"/>
              <a:ext cx="267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47" name="Line 107"/>
            <p:cNvSpPr>
              <a:spLocks noChangeShapeType="1"/>
            </p:cNvSpPr>
            <p:nvPr/>
          </p:nvSpPr>
          <p:spPr bwMode="auto">
            <a:xfrm flipV="1">
              <a:off x="1554" y="222"/>
              <a:ext cx="1" cy="18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48" name="Line 108"/>
            <p:cNvSpPr>
              <a:spLocks noChangeShapeType="1"/>
            </p:cNvSpPr>
            <p:nvPr/>
          </p:nvSpPr>
          <p:spPr bwMode="auto">
            <a:xfrm flipV="1">
              <a:off x="2220" y="2028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49" name="Rectangle 109"/>
            <p:cNvSpPr>
              <a:spLocks noChangeArrowheads="1"/>
            </p:cNvSpPr>
            <p:nvPr/>
          </p:nvSpPr>
          <p:spPr bwMode="auto">
            <a:xfrm>
              <a:off x="2190" y="2076"/>
              <a:ext cx="12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50" name="Line 110"/>
            <p:cNvSpPr>
              <a:spLocks noChangeShapeType="1"/>
            </p:cNvSpPr>
            <p:nvPr/>
          </p:nvSpPr>
          <p:spPr bwMode="auto">
            <a:xfrm flipV="1">
              <a:off x="3558" y="2028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51" name="Rectangle 111"/>
            <p:cNvSpPr>
              <a:spLocks noChangeArrowheads="1"/>
            </p:cNvSpPr>
            <p:nvPr/>
          </p:nvSpPr>
          <p:spPr bwMode="auto">
            <a:xfrm>
              <a:off x="3528" y="2076"/>
              <a:ext cx="12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52" name="Line 112"/>
            <p:cNvSpPr>
              <a:spLocks noChangeShapeType="1"/>
            </p:cNvSpPr>
            <p:nvPr/>
          </p:nvSpPr>
          <p:spPr bwMode="auto">
            <a:xfrm>
              <a:off x="1554" y="2058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53" name="Rectangle 113"/>
            <p:cNvSpPr>
              <a:spLocks noChangeArrowheads="1"/>
            </p:cNvSpPr>
            <p:nvPr/>
          </p:nvSpPr>
          <p:spPr bwMode="auto">
            <a:xfrm>
              <a:off x="1398" y="1992"/>
              <a:ext cx="18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90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54" name="Line 114"/>
            <p:cNvSpPr>
              <a:spLocks noChangeShapeType="1"/>
            </p:cNvSpPr>
            <p:nvPr/>
          </p:nvSpPr>
          <p:spPr bwMode="auto">
            <a:xfrm>
              <a:off x="1554" y="1794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55" name="Rectangle 115"/>
            <p:cNvSpPr>
              <a:spLocks noChangeArrowheads="1"/>
            </p:cNvSpPr>
            <p:nvPr/>
          </p:nvSpPr>
          <p:spPr bwMode="auto">
            <a:xfrm>
              <a:off x="1398" y="1728"/>
              <a:ext cx="18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95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56" name="Line 116"/>
            <p:cNvSpPr>
              <a:spLocks noChangeShapeType="1"/>
            </p:cNvSpPr>
            <p:nvPr/>
          </p:nvSpPr>
          <p:spPr bwMode="auto">
            <a:xfrm>
              <a:off x="1554" y="1530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57" name="Rectangle 117"/>
            <p:cNvSpPr>
              <a:spLocks noChangeArrowheads="1"/>
            </p:cNvSpPr>
            <p:nvPr/>
          </p:nvSpPr>
          <p:spPr bwMode="auto">
            <a:xfrm>
              <a:off x="1332" y="1464"/>
              <a:ext cx="25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100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58" name="Line 118"/>
            <p:cNvSpPr>
              <a:spLocks noChangeShapeType="1"/>
            </p:cNvSpPr>
            <p:nvPr/>
          </p:nvSpPr>
          <p:spPr bwMode="auto">
            <a:xfrm>
              <a:off x="1554" y="1266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59" name="Rectangle 119"/>
            <p:cNvSpPr>
              <a:spLocks noChangeArrowheads="1"/>
            </p:cNvSpPr>
            <p:nvPr/>
          </p:nvSpPr>
          <p:spPr bwMode="auto">
            <a:xfrm>
              <a:off x="1332" y="1200"/>
              <a:ext cx="25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105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60" name="Line 120"/>
            <p:cNvSpPr>
              <a:spLocks noChangeShapeType="1"/>
            </p:cNvSpPr>
            <p:nvPr/>
          </p:nvSpPr>
          <p:spPr bwMode="auto">
            <a:xfrm>
              <a:off x="1554" y="1008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61" name="Rectangle 121"/>
            <p:cNvSpPr>
              <a:spLocks noChangeArrowheads="1"/>
            </p:cNvSpPr>
            <p:nvPr/>
          </p:nvSpPr>
          <p:spPr bwMode="auto">
            <a:xfrm>
              <a:off x="1332" y="942"/>
              <a:ext cx="25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110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62" name="Line 122"/>
            <p:cNvSpPr>
              <a:spLocks noChangeShapeType="1"/>
            </p:cNvSpPr>
            <p:nvPr/>
          </p:nvSpPr>
          <p:spPr bwMode="auto">
            <a:xfrm>
              <a:off x="1554" y="744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63" name="Rectangle 123"/>
            <p:cNvSpPr>
              <a:spLocks noChangeArrowheads="1"/>
            </p:cNvSpPr>
            <p:nvPr/>
          </p:nvSpPr>
          <p:spPr bwMode="auto">
            <a:xfrm>
              <a:off x="1332" y="678"/>
              <a:ext cx="25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115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64" name="Line 124"/>
            <p:cNvSpPr>
              <a:spLocks noChangeShapeType="1"/>
            </p:cNvSpPr>
            <p:nvPr/>
          </p:nvSpPr>
          <p:spPr bwMode="auto">
            <a:xfrm>
              <a:off x="1554" y="480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65" name="Rectangle 125"/>
            <p:cNvSpPr>
              <a:spLocks noChangeArrowheads="1"/>
            </p:cNvSpPr>
            <p:nvPr/>
          </p:nvSpPr>
          <p:spPr bwMode="auto">
            <a:xfrm>
              <a:off x="1332" y="414"/>
              <a:ext cx="25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120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66" name="Line 126"/>
            <p:cNvSpPr>
              <a:spLocks noChangeShapeType="1"/>
            </p:cNvSpPr>
            <p:nvPr/>
          </p:nvSpPr>
          <p:spPr bwMode="auto">
            <a:xfrm>
              <a:off x="1554" y="222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67" name="Rectangle 127"/>
            <p:cNvSpPr>
              <a:spLocks noChangeArrowheads="1"/>
            </p:cNvSpPr>
            <p:nvPr/>
          </p:nvSpPr>
          <p:spPr bwMode="auto">
            <a:xfrm>
              <a:off x="1332" y="156"/>
              <a:ext cx="25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125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68" name="Line 128"/>
            <p:cNvSpPr>
              <a:spLocks noChangeShapeType="1"/>
            </p:cNvSpPr>
            <p:nvPr/>
          </p:nvSpPr>
          <p:spPr bwMode="auto">
            <a:xfrm>
              <a:off x="2220" y="546"/>
              <a:ext cx="1338" cy="44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69" name="Oval 129"/>
            <p:cNvSpPr>
              <a:spLocks noChangeArrowheads="1"/>
            </p:cNvSpPr>
            <p:nvPr/>
          </p:nvSpPr>
          <p:spPr bwMode="auto">
            <a:xfrm>
              <a:off x="2196" y="522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70" name="Oval 130"/>
            <p:cNvSpPr>
              <a:spLocks noChangeArrowheads="1"/>
            </p:cNvSpPr>
            <p:nvPr/>
          </p:nvSpPr>
          <p:spPr bwMode="auto">
            <a:xfrm>
              <a:off x="3534" y="966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71" name="Oval 131"/>
            <p:cNvSpPr>
              <a:spLocks noChangeArrowheads="1"/>
            </p:cNvSpPr>
            <p:nvPr/>
          </p:nvSpPr>
          <p:spPr bwMode="auto">
            <a:xfrm>
              <a:off x="2196" y="522"/>
              <a:ext cx="48" cy="48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72" name="Oval 132"/>
            <p:cNvSpPr>
              <a:spLocks noChangeArrowheads="1"/>
            </p:cNvSpPr>
            <p:nvPr/>
          </p:nvSpPr>
          <p:spPr bwMode="auto">
            <a:xfrm>
              <a:off x="3534" y="966"/>
              <a:ext cx="48" cy="48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73" name="Line 133"/>
            <p:cNvSpPr>
              <a:spLocks noChangeShapeType="1"/>
            </p:cNvSpPr>
            <p:nvPr/>
          </p:nvSpPr>
          <p:spPr bwMode="auto">
            <a:xfrm>
              <a:off x="2220" y="348"/>
              <a:ext cx="1" cy="39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74" name="Line 134"/>
            <p:cNvSpPr>
              <a:spLocks noChangeShapeType="1"/>
            </p:cNvSpPr>
            <p:nvPr/>
          </p:nvSpPr>
          <p:spPr bwMode="auto">
            <a:xfrm>
              <a:off x="2208" y="348"/>
              <a:ext cx="24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75" name="Line 135"/>
            <p:cNvSpPr>
              <a:spLocks noChangeShapeType="1"/>
            </p:cNvSpPr>
            <p:nvPr/>
          </p:nvSpPr>
          <p:spPr bwMode="auto">
            <a:xfrm>
              <a:off x="2208" y="738"/>
              <a:ext cx="24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76" name="Line 136"/>
            <p:cNvSpPr>
              <a:spLocks noChangeShapeType="1"/>
            </p:cNvSpPr>
            <p:nvPr/>
          </p:nvSpPr>
          <p:spPr bwMode="auto">
            <a:xfrm>
              <a:off x="3558" y="792"/>
              <a:ext cx="1" cy="39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77" name="Line 137"/>
            <p:cNvSpPr>
              <a:spLocks noChangeShapeType="1"/>
            </p:cNvSpPr>
            <p:nvPr/>
          </p:nvSpPr>
          <p:spPr bwMode="auto">
            <a:xfrm>
              <a:off x="3546" y="792"/>
              <a:ext cx="24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78" name="Line 138"/>
            <p:cNvSpPr>
              <a:spLocks noChangeShapeType="1"/>
            </p:cNvSpPr>
            <p:nvPr/>
          </p:nvSpPr>
          <p:spPr bwMode="auto">
            <a:xfrm>
              <a:off x="3546" y="1182"/>
              <a:ext cx="24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79" name="Line 139"/>
            <p:cNvSpPr>
              <a:spLocks noChangeShapeType="1"/>
            </p:cNvSpPr>
            <p:nvPr/>
          </p:nvSpPr>
          <p:spPr bwMode="auto">
            <a:xfrm flipV="1">
              <a:off x="2220" y="1620"/>
              <a:ext cx="1338" cy="192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80" name="Oval 140"/>
            <p:cNvSpPr>
              <a:spLocks noChangeArrowheads="1"/>
            </p:cNvSpPr>
            <p:nvPr/>
          </p:nvSpPr>
          <p:spPr bwMode="auto">
            <a:xfrm>
              <a:off x="2196" y="1788"/>
              <a:ext cx="54" cy="54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81" name="Oval 141"/>
            <p:cNvSpPr>
              <a:spLocks noChangeArrowheads="1"/>
            </p:cNvSpPr>
            <p:nvPr/>
          </p:nvSpPr>
          <p:spPr bwMode="auto">
            <a:xfrm>
              <a:off x="3534" y="1596"/>
              <a:ext cx="54" cy="54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82" name="Oval 142"/>
            <p:cNvSpPr>
              <a:spLocks noChangeArrowheads="1"/>
            </p:cNvSpPr>
            <p:nvPr/>
          </p:nvSpPr>
          <p:spPr bwMode="auto">
            <a:xfrm>
              <a:off x="2196" y="1788"/>
              <a:ext cx="48" cy="48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83" name="Oval 143"/>
            <p:cNvSpPr>
              <a:spLocks noChangeArrowheads="1"/>
            </p:cNvSpPr>
            <p:nvPr/>
          </p:nvSpPr>
          <p:spPr bwMode="auto">
            <a:xfrm>
              <a:off x="3534" y="1596"/>
              <a:ext cx="48" cy="48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84" name="Line 144"/>
            <p:cNvSpPr>
              <a:spLocks noChangeShapeType="1"/>
            </p:cNvSpPr>
            <p:nvPr/>
          </p:nvSpPr>
          <p:spPr bwMode="auto">
            <a:xfrm>
              <a:off x="2220" y="1614"/>
              <a:ext cx="1" cy="396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85" name="Line 145"/>
            <p:cNvSpPr>
              <a:spLocks noChangeShapeType="1"/>
            </p:cNvSpPr>
            <p:nvPr/>
          </p:nvSpPr>
          <p:spPr bwMode="auto">
            <a:xfrm>
              <a:off x="2208" y="1614"/>
              <a:ext cx="24" cy="1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86" name="Line 146"/>
            <p:cNvSpPr>
              <a:spLocks noChangeShapeType="1"/>
            </p:cNvSpPr>
            <p:nvPr/>
          </p:nvSpPr>
          <p:spPr bwMode="auto">
            <a:xfrm>
              <a:off x="2208" y="2010"/>
              <a:ext cx="24" cy="1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87" name="Line 147"/>
            <p:cNvSpPr>
              <a:spLocks noChangeShapeType="1"/>
            </p:cNvSpPr>
            <p:nvPr/>
          </p:nvSpPr>
          <p:spPr bwMode="auto">
            <a:xfrm>
              <a:off x="3558" y="1398"/>
              <a:ext cx="1" cy="450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88" name="Line 148"/>
            <p:cNvSpPr>
              <a:spLocks noChangeShapeType="1"/>
            </p:cNvSpPr>
            <p:nvPr/>
          </p:nvSpPr>
          <p:spPr bwMode="auto">
            <a:xfrm>
              <a:off x="3546" y="1398"/>
              <a:ext cx="24" cy="1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89" name="Line 149"/>
            <p:cNvSpPr>
              <a:spLocks noChangeShapeType="1"/>
            </p:cNvSpPr>
            <p:nvPr/>
          </p:nvSpPr>
          <p:spPr bwMode="auto">
            <a:xfrm>
              <a:off x="3546" y="1848"/>
              <a:ext cx="24" cy="1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90" name="Rectangle 150"/>
            <p:cNvSpPr>
              <a:spLocks noChangeArrowheads="1"/>
            </p:cNvSpPr>
            <p:nvPr/>
          </p:nvSpPr>
          <p:spPr bwMode="auto">
            <a:xfrm>
              <a:off x="2658" y="2208"/>
              <a:ext cx="528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Columns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91" name="Rectangle 151"/>
            <p:cNvSpPr>
              <a:spLocks noChangeArrowheads="1"/>
            </p:cNvSpPr>
            <p:nvPr/>
          </p:nvSpPr>
          <p:spPr bwMode="auto">
            <a:xfrm rot="16200000">
              <a:off x="1053" y="1040"/>
              <a:ext cx="36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Score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71" name="TextBox 170"/>
          <p:cNvSpPr txBox="1"/>
          <p:nvPr/>
        </p:nvSpPr>
        <p:spPr>
          <a:xfrm>
            <a:off x="3352800" y="228600"/>
            <a:ext cx="2403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Guess that significance!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239000" y="533400"/>
            <a:ext cx="1114425" cy="523875"/>
            <a:chOff x="4133850" y="3314700"/>
            <a:chExt cx="1114425" cy="523875"/>
          </a:xfrm>
        </p:grpSpPr>
        <p:sp>
          <p:nvSpPr>
            <p:cNvPr id="3" name="Rectangle 54"/>
            <p:cNvSpPr>
              <a:spLocks noChangeArrowheads="1"/>
            </p:cNvSpPr>
            <p:nvPr/>
          </p:nvSpPr>
          <p:spPr bwMode="auto">
            <a:xfrm>
              <a:off x="4133850" y="3314700"/>
              <a:ext cx="1066800" cy="5143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55"/>
            <p:cNvSpPr>
              <a:spLocks noChangeArrowheads="1"/>
            </p:cNvSpPr>
            <p:nvPr/>
          </p:nvSpPr>
          <p:spPr bwMode="auto">
            <a:xfrm>
              <a:off x="4133850" y="3314700"/>
              <a:ext cx="1066800" cy="51435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Line 56"/>
            <p:cNvSpPr>
              <a:spLocks noChangeShapeType="1"/>
            </p:cNvSpPr>
            <p:nvPr/>
          </p:nvSpPr>
          <p:spPr bwMode="auto">
            <a:xfrm>
              <a:off x="4133850" y="331470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57"/>
            <p:cNvSpPr>
              <a:spLocks noChangeShapeType="1"/>
            </p:cNvSpPr>
            <p:nvPr/>
          </p:nvSpPr>
          <p:spPr bwMode="auto">
            <a:xfrm>
              <a:off x="4133850" y="382905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8"/>
            <p:cNvSpPr>
              <a:spLocks noChangeShapeType="1"/>
            </p:cNvSpPr>
            <p:nvPr/>
          </p:nvSpPr>
          <p:spPr bwMode="auto">
            <a:xfrm flipV="1">
              <a:off x="52006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59"/>
            <p:cNvSpPr>
              <a:spLocks noChangeShapeType="1"/>
            </p:cNvSpPr>
            <p:nvPr/>
          </p:nvSpPr>
          <p:spPr bwMode="auto">
            <a:xfrm flipV="1">
              <a:off x="41338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60"/>
            <p:cNvSpPr>
              <a:spLocks noChangeShapeType="1"/>
            </p:cNvSpPr>
            <p:nvPr/>
          </p:nvSpPr>
          <p:spPr bwMode="auto">
            <a:xfrm>
              <a:off x="4133850" y="382905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61"/>
            <p:cNvSpPr>
              <a:spLocks noChangeShapeType="1"/>
            </p:cNvSpPr>
            <p:nvPr/>
          </p:nvSpPr>
          <p:spPr bwMode="auto">
            <a:xfrm flipV="1">
              <a:off x="41338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62"/>
            <p:cNvSpPr>
              <a:spLocks noChangeShapeType="1"/>
            </p:cNvSpPr>
            <p:nvPr/>
          </p:nvSpPr>
          <p:spPr bwMode="auto">
            <a:xfrm>
              <a:off x="4133850" y="331470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63"/>
            <p:cNvSpPr>
              <a:spLocks noChangeShapeType="1"/>
            </p:cNvSpPr>
            <p:nvPr/>
          </p:nvSpPr>
          <p:spPr bwMode="auto">
            <a:xfrm>
              <a:off x="4133850" y="382905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64"/>
            <p:cNvSpPr>
              <a:spLocks noChangeShapeType="1"/>
            </p:cNvSpPr>
            <p:nvPr/>
          </p:nvSpPr>
          <p:spPr bwMode="auto">
            <a:xfrm flipV="1">
              <a:off x="52006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65"/>
            <p:cNvSpPr>
              <a:spLocks noChangeShapeType="1"/>
            </p:cNvSpPr>
            <p:nvPr/>
          </p:nvSpPr>
          <p:spPr bwMode="auto">
            <a:xfrm flipV="1">
              <a:off x="41338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66"/>
            <p:cNvSpPr>
              <a:spLocks noChangeArrowheads="1"/>
            </p:cNvSpPr>
            <p:nvPr/>
          </p:nvSpPr>
          <p:spPr bwMode="auto">
            <a:xfrm>
              <a:off x="4629150" y="3352800"/>
              <a:ext cx="6191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Row 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Line 67"/>
            <p:cNvSpPr>
              <a:spLocks noChangeShapeType="1"/>
            </p:cNvSpPr>
            <p:nvPr/>
          </p:nvSpPr>
          <p:spPr bwMode="auto">
            <a:xfrm>
              <a:off x="4210050" y="3448050"/>
              <a:ext cx="3810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Oval 68"/>
            <p:cNvSpPr>
              <a:spLocks noChangeArrowheads="1"/>
            </p:cNvSpPr>
            <p:nvPr/>
          </p:nvSpPr>
          <p:spPr bwMode="auto">
            <a:xfrm>
              <a:off x="4362450" y="3409950"/>
              <a:ext cx="85725" cy="857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69"/>
            <p:cNvSpPr>
              <a:spLocks noChangeArrowheads="1"/>
            </p:cNvSpPr>
            <p:nvPr/>
          </p:nvSpPr>
          <p:spPr bwMode="auto">
            <a:xfrm>
              <a:off x="4362450" y="34099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70"/>
            <p:cNvSpPr>
              <a:spLocks noChangeArrowheads="1"/>
            </p:cNvSpPr>
            <p:nvPr/>
          </p:nvSpPr>
          <p:spPr bwMode="auto">
            <a:xfrm>
              <a:off x="4629150" y="3590925"/>
              <a:ext cx="6191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Row 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Line 71"/>
            <p:cNvSpPr>
              <a:spLocks noChangeShapeType="1"/>
            </p:cNvSpPr>
            <p:nvPr/>
          </p:nvSpPr>
          <p:spPr bwMode="auto">
            <a:xfrm>
              <a:off x="4210050" y="3686175"/>
              <a:ext cx="3810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Oval 72"/>
            <p:cNvSpPr>
              <a:spLocks noChangeArrowheads="1"/>
            </p:cNvSpPr>
            <p:nvPr/>
          </p:nvSpPr>
          <p:spPr bwMode="auto">
            <a:xfrm>
              <a:off x="4362450" y="3648075"/>
              <a:ext cx="85725" cy="85725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Oval 73"/>
            <p:cNvSpPr>
              <a:spLocks noChangeArrowheads="1"/>
            </p:cNvSpPr>
            <p:nvPr/>
          </p:nvSpPr>
          <p:spPr bwMode="auto">
            <a:xfrm>
              <a:off x="4362450" y="3648075"/>
              <a:ext cx="76200" cy="76200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3670" name="Group 6"/>
          <p:cNvGrpSpPr>
            <a:grpSpLocks noChangeAspect="1"/>
          </p:cNvGrpSpPr>
          <p:nvPr/>
        </p:nvGrpSpPr>
        <p:grpSpPr bwMode="auto">
          <a:xfrm>
            <a:off x="1752600" y="304800"/>
            <a:ext cx="5486400" cy="3676650"/>
            <a:chOff x="1104" y="192"/>
            <a:chExt cx="3456" cy="2316"/>
          </a:xfrm>
        </p:grpSpPr>
        <p:sp>
          <p:nvSpPr>
            <p:cNvPr id="113669" name="AutoShape 5"/>
            <p:cNvSpPr>
              <a:spLocks noChangeAspect="1" noChangeArrowheads="1" noTextEdit="1"/>
            </p:cNvSpPr>
            <p:nvPr/>
          </p:nvSpPr>
          <p:spPr bwMode="auto">
            <a:xfrm>
              <a:off x="1104" y="192"/>
              <a:ext cx="3456" cy="2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71" name="Rectangle 7"/>
            <p:cNvSpPr>
              <a:spLocks noChangeArrowheads="1"/>
            </p:cNvSpPr>
            <p:nvPr/>
          </p:nvSpPr>
          <p:spPr bwMode="auto">
            <a:xfrm>
              <a:off x="1554" y="366"/>
              <a:ext cx="2676" cy="183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72" name="Rectangle 8"/>
            <p:cNvSpPr>
              <a:spLocks noChangeArrowheads="1"/>
            </p:cNvSpPr>
            <p:nvPr/>
          </p:nvSpPr>
          <p:spPr bwMode="auto">
            <a:xfrm>
              <a:off x="1554" y="366"/>
              <a:ext cx="2676" cy="1836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73" name="Line 9"/>
            <p:cNvSpPr>
              <a:spLocks noChangeShapeType="1"/>
            </p:cNvSpPr>
            <p:nvPr/>
          </p:nvSpPr>
          <p:spPr bwMode="auto">
            <a:xfrm>
              <a:off x="1554" y="2202"/>
              <a:ext cx="267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74" name="Line 10"/>
            <p:cNvSpPr>
              <a:spLocks noChangeShapeType="1"/>
            </p:cNvSpPr>
            <p:nvPr/>
          </p:nvSpPr>
          <p:spPr bwMode="auto">
            <a:xfrm flipV="1">
              <a:off x="1554" y="366"/>
              <a:ext cx="1" cy="18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75" name="Line 11"/>
            <p:cNvSpPr>
              <a:spLocks noChangeShapeType="1"/>
            </p:cNvSpPr>
            <p:nvPr/>
          </p:nvSpPr>
          <p:spPr bwMode="auto">
            <a:xfrm flipV="1">
              <a:off x="2220" y="2172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76" name="Rectangle 12"/>
            <p:cNvSpPr>
              <a:spLocks noChangeArrowheads="1"/>
            </p:cNvSpPr>
            <p:nvPr/>
          </p:nvSpPr>
          <p:spPr bwMode="auto">
            <a:xfrm>
              <a:off x="2190" y="2220"/>
              <a:ext cx="12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677" name="Line 13"/>
            <p:cNvSpPr>
              <a:spLocks noChangeShapeType="1"/>
            </p:cNvSpPr>
            <p:nvPr/>
          </p:nvSpPr>
          <p:spPr bwMode="auto">
            <a:xfrm flipV="1">
              <a:off x="3558" y="2172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78" name="Rectangle 14"/>
            <p:cNvSpPr>
              <a:spLocks noChangeArrowheads="1"/>
            </p:cNvSpPr>
            <p:nvPr/>
          </p:nvSpPr>
          <p:spPr bwMode="auto">
            <a:xfrm>
              <a:off x="3528" y="2220"/>
              <a:ext cx="12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679" name="Line 15"/>
            <p:cNvSpPr>
              <a:spLocks noChangeShapeType="1"/>
            </p:cNvSpPr>
            <p:nvPr/>
          </p:nvSpPr>
          <p:spPr bwMode="auto">
            <a:xfrm>
              <a:off x="1554" y="2202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80" name="Rectangle 16"/>
            <p:cNvSpPr>
              <a:spLocks noChangeArrowheads="1"/>
            </p:cNvSpPr>
            <p:nvPr/>
          </p:nvSpPr>
          <p:spPr bwMode="auto">
            <a:xfrm>
              <a:off x="1398" y="2136"/>
              <a:ext cx="18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85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681" name="Line 17"/>
            <p:cNvSpPr>
              <a:spLocks noChangeShapeType="1"/>
            </p:cNvSpPr>
            <p:nvPr/>
          </p:nvSpPr>
          <p:spPr bwMode="auto">
            <a:xfrm>
              <a:off x="1554" y="1896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82" name="Rectangle 18"/>
            <p:cNvSpPr>
              <a:spLocks noChangeArrowheads="1"/>
            </p:cNvSpPr>
            <p:nvPr/>
          </p:nvSpPr>
          <p:spPr bwMode="auto">
            <a:xfrm>
              <a:off x="1398" y="1830"/>
              <a:ext cx="18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90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683" name="Line 19"/>
            <p:cNvSpPr>
              <a:spLocks noChangeShapeType="1"/>
            </p:cNvSpPr>
            <p:nvPr/>
          </p:nvSpPr>
          <p:spPr bwMode="auto">
            <a:xfrm>
              <a:off x="1554" y="1590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84" name="Rectangle 20"/>
            <p:cNvSpPr>
              <a:spLocks noChangeArrowheads="1"/>
            </p:cNvSpPr>
            <p:nvPr/>
          </p:nvSpPr>
          <p:spPr bwMode="auto">
            <a:xfrm>
              <a:off x="1398" y="1524"/>
              <a:ext cx="18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95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685" name="Line 21"/>
            <p:cNvSpPr>
              <a:spLocks noChangeShapeType="1"/>
            </p:cNvSpPr>
            <p:nvPr/>
          </p:nvSpPr>
          <p:spPr bwMode="auto">
            <a:xfrm>
              <a:off x="1554" y="1284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86" name="Rectangle 22"/>
            <p:cNvSpPr>
              <a:spLocks noChangeArrowheads="1"/>
            </p:cNvSpPr>
            <p:nvPr/>
          </p:nvSpPr>
          <p:spPr bwMode="auto">
            <a:xfrm>
              <a:off x="1332" y="1218"/>
              <a:ext cx="25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100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687" name="Line 23"/>
            <p:cNvSpPr>
              <a:spLocks noChangeShapeType="1"/>
            </p:cNvSpPr>
            <p:nvPr/>
          </p:nvSpPr>
          <p:spPr bwMode="auto">
            <a:xfrm>
              <a:off x="1554" y="978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88" name="Rectangle 24"/>
            <p:cNvSpPr>
              <a:spLocks noChangeArrowheads="1"/>
            </p:cNvSpPr>
            <p:nvPr/>
          </p:nvSpPr>
          <p:spPr bwMode="auto">
            <a:xfrm>
              <a:off x="1332" y="912"/>
              <a:ext cx="25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105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689" name="Line 25"/>
            <p:cNvSpPr>
              <a:spLocks noChangeShapeType="1"/>
            </p:cNvSpPr>
            <p:nvPr/>
          </p:nvSpPr>
          <p:spPr bwMode="auto">
            <a:xfrm>
              <a:off x="1554" y="672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90" name="Rectangle 26"/>
            <p:cNvSpPr>
              <a:spLocks noChangeArrowheads="1"/>
            </p:cNvSpPr>
            <p:nvPr/>
          </p:nvSpPr>
          <p:spPr bwMode="auto">
            <a:xfrm>
              <a:off x="1332" y="606"/>
              <a:ext cx="25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110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691" name="Line 27"/>
            <p:cNvSpPr>
              <a:spLocks noChangeShapeType="1"/>
            </p:cNvSpPr>
            <p:nvPr/>
          </p:nvSpPr>
          <p:spPr bwMode="auto">
            <a:xfrm>
              <a:off x="1554" y="366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92" name="Rectangle 28"/>
            <p:cNvSpPr>
              <a:spLocks noChangeArrowheads="1"/>
            </p:cNvSpPr>
            <p:nvPr/>
          </p:nvSpPr>
          <p:spPr bwMode="auto">
            <a:xfrm>
              <a:off x="1332" y="300"/>
              <a:ext cx="25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115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693" name="Line 29"/>
            <p:cNvSpPr>
              <a:spLocks noChangeShapeType="1"/>
            </p:cNvSpPr>
            <p:nvPr/>
          </p:nvSpPr>
          <p:spPr bwMode="auto">
            <a:xfrm flipV="1">
              <a:off x="2220" y="792"/>
              <a:ext cx="1338" cy="94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94" name="Oval 30"/>
            <p:cNvSpPr>
              <a:spLocks noChangeArrowheads="1"/>
            </p:cNvSpPr>
            <p:nvPr/>
          </p:nvSpPr>
          <p:spPr bwMode="auto">
            <a:xfrm>
              <a:off x="2196" y="1716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95" name="Oval 31"/>
            <p:cNvSpPr>
              <a:spLocks noChangeArrowheads="1"/>
            </p:cNvSpPr>
            <p:nvPr/>
          </p:nvSpPr>
          <p:spPr bwMode="auto">
            <a:xfrm>
              <a:off x="3534" y="768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96" name="Oval 32"/>
            <p:cNvSpPr>
              <a:spLocks noChangeArrowheads="1"/>
            </p:cNvSpPr>
            <p:nvPr/>
          </p:nvSpPr>
          <p:spPr bwMode="auto">
            <a:xfrm>
              <a:off x="2196" y="1716"/>
              <a:ext cx="48" cy="48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97" name="Oval 33"/>
            <p:cNvSpPr>
              <a:spLocks noChangeArrowheads="1"/>
            </p:cNvSpPr>
            <p:nvPr/>
          </p:nvSpPr>
          <p:spPr bwMode="auto">
            <a:xfrm>
              <a:off x="3534" y="768"/>
              <a:ext cx="48" cy="48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98" name="Line 34"/>
            <p:cNvSpPr>
              <a:spLocks noChangeShapeType="1"/>
            </p:cNvSpPr>
            <p:nvPr/>
          </p:nvSpPr>
          <p:spPr bwMode="auto">
            <a:xfrm>
              <a:off x="2220" y="1542"/>
              <a:ext cx="1" cy="39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99" name="Line 35"/>
            <p:cNvSpPr>
              <a:spLocks noChangeShapeType="1"/>
            </p:cNvSpPr>
            <p:nvPr/>
          </p:nvSpPr>
          <p:spPr bwMode="auto">
            <a:xfrm>
              <a:off x="2208" y="1542"/>
              <a:ext cx="24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00" name="Line 36"/>
            <p:cNvSpPr>
              <a:spLocks noChangeShapeType="1"/>
            </p:cNvSpPr>
            <p:nvPr/>
          </p:nvSpPr>
          <p:spPr bwMode="auto">
            <a:xfrm>
              <a:off x="2208" y="1932"/>
              <a:ext cx="24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01" name="Line 37"/>
            <p:cNvSpPr>
              <a:spLocks noChangeShapeType="1"/>
            </p:cNvSpPr>
            <p:nvPr/>
          </p:nvSpPr>
          <p:spPr bwMode="auto">
            <a:xfrm>
              <a:off x="3558" y="510"/>
              <a:ext cx="1" cy="56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02" name="Line 38"/>
            <p:cNvSpPr>
              <a:spLocks noChangeShapeType="1"/>
            </p:cNvSpPr>
            <p:nvPr/>
          </p:nvSpPr>
          <p:spPr bwMode="auto">
            <a:xfrm>
              <a:off x="3546" y="510"/>
              <a:ext cx="24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03" name="Line 39"/>
            <p:cNvSpPr>
              <a:spLocks noChangeShapeType="1"/>
            </p:cNvSpPr>
            <p:nvPr/>
          </p:nvSpPr>
          <p:spPr bwMode="auto">
            <a:xfrm>
              <a:off x="3546" y="1074"/>
              <a:ext cx="24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04" name="Line 40"/>
            <p:cNvSpPr>
              <a:spLocks noChangeShapeType="1"/>
            </p:cNvSpPr>
            <p:nvPr/>
          </p:nvSpPr>
          <p:spPr bwMode="auto">
            <a:xfrm>
              <a:off x="2220" y="894"/>
              <a:ext cx="1338" cy="840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05" name="Oval 41"/>
            <p:cNvSpPr>
              <a:spLocks noChangeArrowheads="1"/>
            </p:cNvSpPr>
            <p:nvPr/>
          </p:nvSpPr>
          <p:spPr bwMode="auto">
            <a:xfrm>
              <a:off x="2196" y="870"/>
              <a:ext cx="54" cy="54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06" name="Oval 42"/>
            <p:cNvSpPr>
              <a:spLocks noChangeArrowheads="1"/>
            </p:cNvSpPr>
            <p:nvPr/>
          </p:nvSpPr>
          <p:spPr bwMode="auto">
            <a:xfrm>
              <a:off x="3534" y="1710"/>
              <a:ext cx="54" cy="54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07" name="Oval 43"/>
            <p:cNvSpPr>
              <a:spLocks noChangeArrowheads="1"/>
            </p:cNvSpPr>
            <p:nvPr/>
          </p:nvSpPr>
          <p:spPr bwMode="auto">
            <a:xfrm>
              <a:off x="2196" y="870"/>
              <a:ext cx="48" cy="48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08" name="Oval 44"/>
            <p:cNvSpPr>
              <a:spLocks noChangeArrowheads="1"/>
            </p:cNvSpPr>
            <p:nvPr/>
          </p:nvSpPr>
          <p:spPr bwMode="auto">
            <a:xfrm>
              <a:off x="3534" y="1710"/>
              <a:ext cx="48" cy="48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09" name="Line 45"/>
            <p:cNvSpPr>
              <a:spLocks noChangeShapeType="1"/>
            </p:cNvSpPr>
            <p:nvPr/>
          </p:nvSpPr>
          <p:spPr bwMode="auto">
            <a:xfrm>
              <a:off x="2220" y="498"/>
              <a:ext cx="1" cy="792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10" name="Line 46"/>
            <p:cNvSpPr>
              <a:spLocks noChangeShapeType="1"/>
            </p:cNvSpPr>
            <p:nvPr/>
          </p:nvSpPr>
          <p:spPr bwMode="auto">
            <a:xfrm>
              <a:off x="2208" y="498"/>
              <a:ext cx="24" cy="1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11" name="Line 47"/>
            <p:cNvSpPr>
              <a:spLocks noChangeShapeType="1"/>
            </p:cNvSpPr>
            <p:nvPr/>
          </p:nvSpPr>
          <p:spPr bwMode="auto">
            <a:xfrm>
              <a:off x="2208" y="1290"/>
              <a:ext cx="24" cy="1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12" name="Line 48"/>
            <p:cNvSpPr>
              <a:spLocks noChangeShapeType="1"/>
            </p:cNvSpPr>
            <p:nvPr/>
          </p:nvSpPr>
          <p:spPr bwMode="auto">
            <a:xfrm>
              <a:off x="3558" y="1488"/>
              <a:ext cx="1" cy="492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13" name="Line 49"/>
            <p:cNvSpPr>
              <a:spLocks noChangeShapeType="1"/>
            </p:cNvSpPr>
            <p:nvPr/>
          </p:nvSpPr>
          <p:spPr bwMode="auto">
            <a:xfrm>
              <a:off x="3546" y="1488"/>
              <a:ext cx="24" cy="1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14" name="Line 50"/>
            <p:cNvSpPr>
              <a:spLocks noChangeShapeType="1"/>
            </p:cNvSpPr>
            <p:nvPr/>
          </p:nvSpPr>
          <p:spPr bwMode="auto">
            <a:xfrm>
              <a:off x="3546" y="1980"/>
              <a:ext cx="24" cy="1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15" name="Rectangle 51"/>
            <p:cNvSpPr>
              <a:spLocks noChangeArrowheads="1"/>
            </p:cNvSpPr>
            <p:nvPr/>
          </p:nvSpPr>
          <p:spPr bwMode="auto">
            <a:xfrm>
              <a:off x="2658" y="2352"/>
              <a:ext cx="528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Columns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16" name="Rectangle 52"/>
            <p:cNvSpPr>
              <a:spLocks noChangeArrowheads="1"/>
            </p:cNvSpPr>
            <p:nvPr/>
          </p:nvSpPr>
          <p:spPr bwMode="auto">
            <a:xfrm rot="16200000">
              <a:off x="1053" y="1184"/>
              <a:ext cx="36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Score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13719" name="Group 55"/>
          <p:cNvGrpSpPr>
            <a:grpSpLocks noChangeAspect="1"/>
          </p:cNvGrpSpPr>
          <p:nvPr/>
        </p:nvGrpSpPr>
        <p:grpSpPr bwMode="auto">
          <a:xfrm>
            <a:off x="0" y="4114800"/>
            <a:ext cx="9144000" cy="2743200"/>
            <a:chOff x="0" y="2592"/>
            <a:chExt cx="5760" cy="1728"/>
          </a:xfrm>
        </p:grpSpPr>
        <p:sp>
          <p:nvSpPr>
            <p:cNvPr id="113718" name="AutoShape 54"/>
            <p:cNvSpPr>
              <a:spLocks noChangeAspect="1" noChangeArrowheads="1" noTextEdit="1"/>
            </p:cNvSpPr>
            <p:nvPr/>
          </p:nvSpPr>
          <p:spPr bwMode="auto">
            <a:xfrm>
              <a:off x="0" y="2592"/>
              <a:ext cx="5760" cy="1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20" name="Rectangle 56"/>
            <p:cNvSpPr>
              <a:spLocks noChangeArrowheads="1"/>
            </p:cNvSpPr>
            <p:nvPr/>
          </p:nvSpPr>
          <p:spPr bwMode="auto">
            <a:xfrm>
              <a:off x="750" y="2724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21" name="Rectangle 57"/>
            <p:cNvSpPr>
              <a:spLocks noChangeArrowheads="1"/>
            </p:cNvSpPr>
            <p:nvPr/>
          </p:nvSpPr>
          <p:spPr bwMode="auto">
            <a:xfrm>
              <a:off x="750" y="272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22" name="Rectangle 58"/>
            <p:cNvSpPr>
              <a:spLocks noChangeArrowheads="1"/>
            </p:cNvSpPr>
            <p:nvPr/>
          </p:nvSpPr>
          <p:spPr bwMode="auto">
            <a:xfrm>
              <a:off x="948" y="2760"/>
              <a:ext cx="4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Source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23" name="Rectangle 59"/>
            <p:cNvSpPr>
              <a:spLocks noChangeArrowheads="1"/>
            </p:cNvSpPr>
            <p:nvPr/>
          </p:nvSpPr>
          <p:spPr bwMode="auto">
            <a:xfrm>
              <a:off x="1494" y="2724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24" name="Rectangle 60"/>
            <p:cNvSpPr>
              <a:spLocks noChangeArrowheads="1"/>
            </p:cNvSpPr>
            <p:nvPr/>
          </p:nvSpPr>
          <p:spPr bwMode="auto">
            <a:xfrm>
              <a:off x="1494" y="272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25" name="Rectangle 61"/>
            <p:cNvSpPr>
              <a:spLocks noChangeArrowheads="1"/>
            </p:cNvSpPr>
            <p:nvPr/>
          </p:nvSpPr>
          <p:spPr bwMode="auto">
            <a:xfrm>
              <a:off x="1806" y="2760"/>
              <a:ext cx="1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SS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26" name="Rectangle 62"/>
            <p:cNvSpPr>
              <a:spLocks noChangeArrowheads="1"/>
            </p:cNvSpPr>
            <p:nvPr/>
          </p:nvSpPr>
          <p:spPr bwMode="auto">
            <a:xfrm>
              <a:off x="2238" y="2724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27" name="Rectangle 63"/>
            <p:cNvSpPr>
              <a:spLocks noChangeArrowheads="1"/>
            </p:cNvSpPr>
            <p:nvPr/>
          </p:nvSpPr>
          <p:spPr bwMode="auto">
            <a:xfrm>
              <a:off x="2238" y="272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28" name="Rectangle 64"/>
            <p:cNvSpPr>
              <a:spLocks noChangeArrowheads="1"/>
            </p:cNvSpPr>
            <p:nvPr/>
          </p:nvSpPr>
          <p:spPr bwMode="auto">
            <a:xfrm>
              <a:off x="2556" y="2760"/>
              <a:ext cx="1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df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29" name="Rectangle 65"/>
            <p:cNvSpPr>
              <a:spLocks noChangeArrowheads="1"/>
            </p:cNvSpPr>
            <p:nvPr/>
          </p:nvSpPr>
          <p:spPr bwMode="auto">
            <a:xfrm>
              <a:off x="2982" y="2724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30" name="Rectangle 66"/>
            <p:cNvSpPr>
              <a:spLocks noChangeArrowheads="1"/>
            </p:cNvSpPr>
            <p:nvPr/>
          </p:nvSpPr>
          <p:spPr bwMode="auto">
            <a:xfrm>
              <a:off x="2982" y="272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31" name="Rectangle 67"/>
            <p:cNvSpPr>
              <a:spLocks noChangeArrowheads="1"/>
            </p:cNvSpPr>
            <p:nvPr/>
          </p:nvSpPr>
          <p:spPr bwMode="auto">
            <a:xfrm>
              <a:off x="3300" y="2778"/>
              <a:ext cx="1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32" name="Rectangle 68"/>
            <p:cNvSpPr>
              <a:spLocks noChangeArrowheads="1"/>
            </p:cNvSpPr>
            <p:nvPr/>
          </p:nvSpPr>
          <p:spPr bwMode="auto">
            <a:xfrm>
              <a:off x="3348" y="2742"/>
              <a:ext cx="108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33" name="Rectangle 69"/>
            <p:cNvSpPr>
              <a:spLocks noChangeArrowheads="1"/>
            </p:cNvSpPr>
            <p:nvPr/>
          </p:nvSpPr>
          <p:spPr bwMode="auto">
            <a:xfrm>
              <a:off x="3726" y="2724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34" name="Rectangle 70"/>
            <p:cNvSpPr>
              <a:spLocks noChangeArrowheads="1"/>
            </p:cNvSpPr>
            <p:nvPr/>
          </p:nvSpPr>
          <p:spPr bwMode="auto">
            <a:xfrm>
              <a:off x="3726" y="272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35" name="Rectangle 71"/>
            <p:cNvSpPr>
              <a:spLocks noChangeArrowheads="1"/>
            </p:cNvSpPr>
            <p:nvPr/>
          </p:nvSpPr>
          <p:spPr bwMode="auto">
            <a:xfrm>
              <a:off x="4068" y="2760"/>
              <a:ext cx="1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F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36" name="Rectangle 72"/>
            <p:cNvSpPr>
              <a:spLocks noChangeArrowheads="1"/>
            </p:cNvSpPr>
            <p:nvPr/>
          </p:nvSpPr>
          <p:spPr bwMode="auto">
            <a:xfrm>
              <a:off x="4470" y="2724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37" name="Rectangle 73"/>
            <p:cNvSpPr>
              <a:spLocks noChangeArrowheads="1"/>
            </p:cNvSpPr>
            <p:nvPr/>
          </p:nvSpPr>
          <p:spPr bwMode="auto">
            <a:xfrm>
              <a:off x="4470" y="272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38" name="Rectangle 74"/>
            <p:cNvSpPr>
              <a:spLocks noChangeArrowheads="1"/>
            </p:cNvSpPr>
            <p:nvPr/>
          </p:nvSpPr>
          <p:spPr bwMode="auto">
            <a:xfrm>
              <a:off x="4656" y="2760"/>
              <a:ext cx="4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p-value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39" name="Rectangle 75"/>
            <p:cNvSpPr>
              <a:spLocks noChangeArrowheads="1"/>
            </p:cNvSpPr>
            <p:nvPr/>
          </p:nvSpPr>
          <p:spPr bwMode="auto">
            <a:xfrm>
              <a:off x="750" y="2958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40" name="Rectangle 76"/>
            <p:cNvSpPr>
              <a:spLocks noChangeArrowheads="1"/>
            </p:cNvSpPr>
            <p:nvPr/>
          </p:nvSpPr>
          <p:spPr bwMode="auto">
            <a:xfrm>
              <a:off x="750" y="295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41" name="Rectangle 77"/>
            <p:cNvSpPr>
              <a:spLocks noChangeArrowheads="1"/>
            </p:cNvSpPr>
            <p:nvPr/>
          </p:nvSpPr>
          <p:spPr bwMode="auto">
            <a:xfrm>
              <a:off x="984" y="299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Rows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42" name="Rectangle 78"/>
            <p:cNvSpPr>
              <a:spLocks noChangeArrowheads="1"/>
            </p:cNvSpPr>
            <p:nvPr/>
          </p:nvSpPr>
          <p:spPr bwMode="auto">
            <a:xfrm>
              <a:off x="1494" y="2958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43" name="Rectangle 79"/>
            <p:cNvSpPr>
              <a:spLocks noChangeArrowheads="1"/>
            </p:cNvSpPr>
            <p:nvPr/>
          </p:nvSpPr>
          <p:spPr bwMode="auto">
            <a:xfrm>
              <a:off x="1494" y="295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44" name="Rectangle 80"/>
            <p:cNvSpPr>
              <a:spLocks noChangeArrowheads="1"/>
            </p:cNvSpPr>
            <p:nvPr/>
          </p:nvSpPr>
          <p:spPr bwMode="auto">
            <a:xfrm>
              <a:off x="1716" y="2994"/>
              <a:ext cx="3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7.143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45" name="Rectangle 81"/>
            <p:cNvSpPr>
              <a:spLocks noChangeArrowheads="1"/>
            </p:cNvSpPr>
            <p:nvPr/>
          </p:nvSpPr>
          <p:spPr bwMode="auto">
            <a:xfrm>
              <a:off x="2238" y="2958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46" name="Rectangle 82"/>
            <p:cNvSpPr>
              <a:spLocks noChangeArrowheads="1"/>
            </p:cNvSpPr>
            <p:nvPr/>
          </p:nvSpPr>
          <p:spPr bwMode="auto">
            <a:xfrm>
              <a:off x="2238" y="295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47" name="Rectangle 83"/>
            <p:cNvSpPr>
              <a:spLocks noChangeArrowheads="1"/>
            </p:cNvSpPr>
            <p:nvPr/>
          </p:nvSpPr>
          <p:spPr bwMode="auto">
            <a:xfrm>
              <a:off x="2574" y="2994"/>
              <a:ext cx="1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48" name="Rectangle 84"/>
            <p:cNvSpPr>
              <a:spLocks noChangeArrowheads="1"/>
            </p:cNvSpPr>
            <p:nvPr/>
          </p:nvSpPr>
          <p:spPr bwMode="auto">
            <a:xfrm>
              <a:off x="2982" y="2958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49" name="Rectangle 85"/>
            <p:cNvSpPr>
              <a:spLocks noChangeArrowheads="1"/>
            </p:cNvSpPr>
            <p:nvPr/>
          </p:nvSpPr>
          <p:spPr bwMode="auto">
            <a:xfrm>
              <a:off x="2982" y="295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50" name="Rectangle 86"/>
            <p:cNvSpPr>
              <a:spLocks noChangeArrowheads="1"/>
            </p:cNvSpPr>
            <p:nvPr/>
          </p:nvSpPr>
          <p:spPr bwMode="auto">
            <a:xfrm>
              <a:off x="3204" y="2994"/>
              <a:ext cx="3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7.143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51" name="Rectangle 87"/>
            <p:cNvSpPr>
              <a:spLocks noChangeArrowheads="1"/>
            </p:cNvSpPr>
            <p:nvPr/>
          </p:nvSpPr>
          <p:spPr bwMode="auto">
            <a:xfrm>
              <a:off x="3726" y="2958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52" name="Rectangle 88"/>
            <p:cNvSpPr>
              <a:spLocks noChangeArrowheads="1"/>
            </p:cNvSpPr>
            <p:nvPr/>
          </p:nvSpPr>
          <p:spPr bwMode="auto">
            <a:xfrm>
              <a:off x="3726" y="295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53" name="Rectangle 89"/>
            <p:cNvSpPr>
              <a:spLocks noChangeArrowheads="1"/>
            </p:cNvSpPr>
            <p:nvPr/>
          </p:nvSpPr>
          <p:spPr bwMode="auto">
            <a:xfrm>
              <a:off x="3948" y="2994"/>
              <a:ext cx="3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0.027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54" name="Rectangle 90"/>
            <p:cNvSpPr>
              <a:spLocks noChangeArrowheads="1"/>
            </p:cNvSpPr>
            <p:nvPr/>
          </p:nvSpPr>
          <p:spPr bwMode="auto">
            <a:xfrm>
              <a:off x="4470" y="2958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55" name="Rectangle 91"/>
            <p:cNvSpPr>
              <a:spLocks noChangeArrowheads="1"/>
            </p:cNvSpPr>
            <p:nvPr/>
          </p:nvSpPr>
          <p:spPr bwMode="auto">
            <a:xfrm>
              <a:off x="4470" y="295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56" name="Rectangle 92"/>
            <p:cNvSpPr>
              <a:spLocks noChangeArrowheads="1"/>
            </p:cNvSpPr>
            <p:nvPr/>
          </p:nvSpPr>
          <p:spPr bwMode="auto">
            <a:xfrm>
              <a:off x="4662" y="2994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0.8707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57" name="Rectangle 93"/>
            <p:cNvSpPr>
              <a:spLocks noChangeArrowheads="1"/>
            </p:cNvSpPr>
            <p:nvPr/>
          </p:nvSpPr>
          <p:spPr bwMode="auto">
            <a:xfrm>
              <a:off x="750" y="3192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58" name="Rectangle 94"/>
            <p:cNvSpPr>
              <a:spLocks noChangeArrowheads="1"/>
            </p:cNvSpPr>
            <p:nvPr/>
          </p:nvSpPr>
          <p:spPr bwMode="auto">
            <a:xfrm>
              <a:off x="750" y="319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59" name="Rectangle 95"/>
            <p:cNvSpPr>
              <a:spLocks noChangeArrowheads="1"/>
            </p:cNvSpPr>
            <p:nvPr/>
          </p:nvSpPr>
          <p:spPr bwMode="auto">
            <a:xfrm>
              <a:off x="900" y="3228"/>
              <a:ext cx="5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Columns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60" name="Rectangle 96"/>
            <p:cNvSpPr>
              <a:spLocks noChangeArrowheads="1"/>
            </p:cNvSpPr>
            <p:nvPr/>
          </p:nvSpPr>
          <p:spPr bwMode="auto">
            <a:xfrm>
              <a:off x="1494" y="3192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61" name="Rectangle 97"/>
            <p:cNvSpPr>
              <a:spLocks noChangeArrowheads="1"/>
            </p:cNvSpPr>
            <p:nvPr/>
          </p:nvSpPr>
          <p:spPr bwMode="auto">
            <a:xfrm>
              <a:off x="1494" y="319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62" name="Rectangle 98"/>
            <p:cNvSpPr>
              <a:spLocks noChangeArrowheads="1"/>
            </p:cNvSpPr>
            <p:nvPr/>
          </p:nvSpPr>
          <p:spPr bwMode="auto">
            <a:xfrm>
              <a:off x="1716" y="3228"/>
              <a:ext cx="3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8.773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63" name="Rectangle 99"/>
            <p:cNvSpPr>
              <a:spLocks noChangeArrowheads="1"/>
            </p:cNvSpPr>
            <p:nvPr/>
          </p:nvSpPr>
          <p:spPr bwMode="auto">
            <a:xfrm>
              <a:off x="2238" y="3192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64" name="Rectangle 100"/>
            <p:cNvSpPr>
              <a:spLocks noChangeArrowheads="1"/>
            </p:cNvSpPr>
            <p:nvPr/>
          </p:nvSpPr>
          <p:spPr bwMode="auto">
            <a:xfrm>
              <a:off x="2238" y="319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65" name="Rectangle 101"/>
            <p:cNvSpPr>
              <a:spLocks noChangeArrowheads="1"/>
            </p:cNvSpPr>
            <p:nvPr/>
          </p:nvSpPr>
          <p:spPr bwMode="auto">
            <a:xfrm>
              <a:off x="2574" y="3228"/>
              <a:ext cx="1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66" name="Rectangle 102"/>
            <p:cNvSpPr>
              <a:spLocks noChangeArrowheads="1"/>
            </p:cNvSpPr>
            <p:nvPr/>
          </p:nvSpPr>
          <p:spPr bwMode="auto">
            <a:xfrm>
              <a:off x="2982" y="3192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67" name="Rectangle 103"/>
            <p:cNvSpPr>
              <a:spLocks noChangeArrowheads="1"/>
            </p:cNvSpPr>
            <p:nvPr/>
          </p:nvSpPr>
          <p:spPr bwMode="auto">
            <a:xfrm>
              <a:off x="2982" y="319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68" name="Rectangle 104"/>
            <p:cNvSpPr>
              <a:spLocks noChangeArrowheads="1"/>
            </p:cNvSpPr>
            <p:nvPr/>
          </p:nvSpPr>
          <p:spPr bwMode="auto">
            <a:xfrm>
              <a:off x="3204" y="3228"/>
              <a:ext cx="3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8.773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69" name="Rectangle 105"/>
            <p:cNvSpPr>
              <a:spLocks noChangeArrowheads="1"/>
            </p:cNvSpPr>
            <p:nvPr/>
          </p:nvSpPr>
          <p:spPr bwMode="auto">
            <a:xfrm>
              <a:off x="3726" y="3192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70" name="Rectangle 106"/>
            <p:cNvSpPr>
              <a:spLocks noChangeArrowheads="1"/>
            </p:cNvSpPr>
            <p:nvPr/>
          </p:nvSpPr>
          <p:spPr bwMode="auto">
            <a:xfrm>
              <a:off x="3726" y="319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71" name="Rectangle 107"/>
            <p:cNvSpPr>
              <a:spLocks noChangeArrowheads="1"/>
            </p:cNvSpPr>
            <p:nvPr/>
          </p:nvSpPr>
          <p:spPr bwMode="auto">
            <a:xfrm>
              <a:off x="3948" y="3228"/>
              <a:ext cx="3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0.033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72" name="Rectangle 108"/>
            <p:cNvSpPr>
              <a:spLocks noChangeArrowheads="1"/>
            </p:cNvSpPr>
            <p:nvPr/>
          </p:nvSpPr>
          <p:spPr bwMode="auto">
            <a:xfrm>
              <a:off x="4470" y="3192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73" name="Rectangle 109"/>
            <p:cNvSpPr>
              <a:spLocks noChangeArrowheads="1"/>
            </p:cNvSpPr>
            <p:nvPr/>
          </p:nvSpPr>
          <p:spPr bwMode="auto">
            <a:xfrm>
              <a:off x="4470" y="319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74" name="Rectangle 110"/>
            <p:cNvSpPr>
              <a:spLocks noChangeArrowheads="1"/>
            </p:cNvSpPr>
            <p:nvPr/>
          </p:nvSpPr>
          <p:spPr bwMode="auto">
            <a:xfrm>
              <a:off x="4662" y="3228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0.8568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75" name="Rectangle 111"/>
            <p:cNvSpPr>
              <a:spLocks noChangeArrowheads="1"/>
            </p:cNvSpPr>
            <p:nvPr/>
          </p:nvSpPr>
          <p:spPr bwMode="auto">
            <a:xfrm>
              <a:off x="750" y="3426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76" name="Rectangle 112"/>
            <p:cNvSpPr>
              <a:spLocks noChangeArrowheads="1"/>
            </p:cNvSpPr>
            <p:nvPr/>
          </p:nvSpPr>
          <p:spPr bwMode="auto">
            <a:xfrm>
              <a:off x="750" y="342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77" name="Rectangle 113"/>
            <p:cNvSpPr>
              <a:spLocks noChangeArrowheads="1"/>
            </p:cNvSpPr>
            <p:nvPr/>
          </p:nvSpPr>
          <p:spPr bwMode="auto">
            <a:xfrm>
              <a:off x="1026" y="3462"/>
              <a:ext cx="25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RxC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78" name="Rectangle 114"/>
            <p:cNvSpPr>
              <a:spLocks noChangeArrowheads="1"/>
            </p:cNvSpPr>
            <p:nvPr/>
          </p:nvSpPr>
          <p:spPr bwMode="auto">
            <a:xfrm>
              <a:off x="1494" y="3426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79" name="Rectangle 115"/>
            <p:cNvSpPr>
              <a:spLocks noChangeArrowheads="1"/>
            </p:cNvSpPr>
            <p:nvPr/>
          </p:nvSpPr>
          <p:spPr bwMode="auto">
            <a:xfrm>
              <a:off x="1494" y="342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80" name="Rectangle 116"/>
            <p:cNvSpPr>
              <a:spLocks noChangeArrowheads="1"/>
            </p:cNvSpPr>
            <p:nvPr/>
          </p:nvSpPr>
          <p:spPr bwMode="auto">
            <a:xfrm>
              <a:off x="1620" y="3462"/>
              <a:ext cx="5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2547.690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81" name="Rectangle 117"/>
            <p:cNvSpPr>
              <a:spLocks noChangeArrowheads="1"/>
            </p:cNvSpPr>
            <p:nvPr/>
          </p:nvSpPr>
          <p:spPr bwMode="auto">
            <a:xfrm>
              <a:off x="2238" y="3426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82" name="Rectangle 118"/>
            <p:cNvSpPr>
              <a:spLocks noChangeArrowheads="1"/>
            </p:cNvSpPr>
            <p:nvPr/>
          </p:nvSpPr>
          <p:spPr bwMode="auto">
            <a:xfrm>
              <a:off x="2238" y="342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83" name="Rectangle 119"/>
            <p:cNvSpPr>
              <a:spLocks noChangeArrowheads="1"/>
            </p:cNvSpPr>
            <p:nvPr/>
          </p:nvSpPr>
          <p:spPr bwMode="auto">
            <a:xfrm>
              <a:off x="2574" y="3462"/>
              <a:ext cx="1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84" name="Rectangle 120"/>
            <p:cNvSpPr>
              <a:spLocks noChangeArrowheads="1"/>
            </p:cNvSpPr>
            <p:nvPr/>
          </p:nvSpPr>
          <p:spPr bwMode="auto">
            <a:xfrm>
              <a:off x="2982" y="3426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85" name="Rectangle 121"/>
            <p:cNvSpPr>
              <a:spLocks noChangeArrowheads="1"/>
            </p:cNvSpPr>
            <p:nvPr/>
          </p:nvSpPr>
          <p:spPr bwMode="auto">
            <a:xfrm>
              <a:off x="2982" y="342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86" name="Rectangle 122"/>
            <p:cNvSpPr>
              <a:spLocks noChangeArrowheads="1"/>
            </p:cNvSpPr>
            <p:nvPr/>
          </p:nvSpPr>
          <p:spPr bwMode="auto">
            <a:xfrm>
              <a:off x="3108" y="3462"/>
              <a:ext cx="5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2547.690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87" name="Rectangle 123"/>
            <p:cNvSpPr>
              <a:spLocks noChangeArrowheads="1"/>
            </p:cNvSpPr>
            <p:nvPr/>
          </p:nvSpPr>
          <p:spPr bwMode="auto">
            <a:xfrm>
              <a:off x="3726" y="3426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88" name="Rectangle 124"/>
            <p:cNvSpPr>
              <a:spLocks noChangeArrowheads="1"/>
            </p:cNvSpPr>
            <p:nvPr/>
          </p:nvSpPr>
          <p:spPr bwMode="auto">
            <a:xfrm>
              <a:off x="3726" y="342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89" name="Rectangle 125"/>
            <p:cNvSpPr>
              <a:spLocks noChangeArrowheads="1"/>
            </p:cNvSpPr>
            <p:nvPr/>
          </p:nvSpPr>
          <p:spPr bwMode="auto">
            <a:xfrm>
              <a:off x="3948" y="3462"/>
              <a:ext cx="3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9.565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90" name="Rectangle 126"/>
            <p:cNvSpPr>
              <a:spLocks noChangeArrowheads="1"/>
            </p:cNvSpPr>
            <p:nvPr/>
          </p:nvSpPr>
          <p:spPr bwMode="auto">
            <a:xfrm>
              <a:off x="4470" y="3426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91" name="Rectangle 127"/>
            <p:cNvSpPr>
              <a:spLocks noChangeArrowheads="1"/>
            </p:cNvSpPr>
            <p:nvPr/>
          </p:nvSpPr>
          <p:spPr bwMode="auto">
            <a:xfrm>
              <a:off x="4470" y="342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92" name="Rectangle 128"/>
            <p:cNvSpPr>
              <a:spLocks noChangeArrowheads="1"/>
            </p:cNvSpPr>
            <p:nvPr/>
          </p:nvSpPr>
          <p:spPr bwMode="auto">
            <a:xfrm>
              <a:off x="4662" y="3462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0.0034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93" name="Rectangle 129"/>
            <p:cNvSpPr>
              <a:spLocks noChangeArrowheads="1"/>
            </p:cNvSpPr>
            <p:nvPr/>
          </p:nvSpPr>
          <p:spPr bwMode="auto">
            <a:xfrm>
              <a:off x="750" y="3660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94" name="Rectangle 130"/>
            <p:cNvSpPr>
              <a:spLocks noChangeArrowheads="1"/>
            </p:cNvSpPr>
            <p:nvPr/>
          </p:nvSpPr>
          <p:spPr bwMode="auto">
            <a:xfrm>
              <a:off x="750" y="366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95" name="Rectangle 131"/>
            <p:cNvSpPr>
              <a:spLocks noChangeArrowheads="1"/>
            </p:cNvSpPr>
            <p:nvPr/>
          </p:nvSpPr>
          <p:spPr bwMode="auto">
            <a:xfrm>
              <a:off x="948" y="3696"/>
              <a:ext cx="4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Within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96" name="Rectangle 132"/>
            <p:cNvSpPr>
              <a:spLocks noChangeArrowheads="1"/>
            </p:cNvSpPr>
            <p:nvPr/>
          </p:nvSpPr>
          <p:spPr bwMode="auto">
            <a:xfrm>
              <a:off x="1494" y="3660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97" name="Rectangle 133"/>
            <p:cNvSpPr>
              <a:spLocks noChangeArrowheads="1"/>
            </p:cNvSpPr>
            <p:nvPr/>
          </p:nvSpPr>
          <p:spPr bwMode="auto">
            <a:xfrm>
              <a:off x="1494" y="366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98" name="Rectangle 134"/>
            <p:cNvSpPr>
              <a:spLocks noChangeArrowheads="1"/>
            </p:cNvSpPr>
            <p:nvPr/>
          </p:nvSpPr>
          <p:spPr bwMode="auto">
            <a:xfrm>
              <a:off x="1584" y="3696"/>
              <a:ext cx="6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11719.076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99" name="Rectangle 135"/>
            <p:cNvSpPr>
              <a:spLocks noChangeArrowheads="1"/>
            </p:cNvSpPr>
            <p:nvPr/>
          </p:nvSpPr>
          <p:spPr bwMode="auto">
            <a:xfrm>
              <a:off x="2238" y="3660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00" name="Rectangle 136"/>
            <p:cNvSpPr>
              <a:spLocks noChangeArrowheads="1"/>
            </p:cNvSpPr>
            <p:nvPr/>
          </p:nvSpPr>
          <p:spPr bwMode="auto">
            <a:xfrm>
              <a:off x="2238" y="366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01" name="Rectangle 137"/>
            <p:cNvSpPr>
              <a:spLocks noChangeArrowheads="1"/>
            </p:cNvSpPr>
            <p:nvPr/>
          </p:nvSpPr>
          <p:spPr bwMode="auto">
            <a:xfrm>
              <a:off x="2544" y="3696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802" name="Rectangle 138"/>
            <p:cNvSpPr>
              <a:spLocks noChangeArrowheads="1"/>
            </p:cNvSpPr>
            <p:nvPr/>
          </p:nvSpPr>
          <p:spPr bwMode="auto">
            <a:xfrm>
              <a:off x="2982" y="3660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03" name="Rectangle 139"/>
            <p:cNvSpPr>
              <a:spLocks noChangeArrowheads="1"/>
            </p:cNvSpPr>
            <p:nvPr/>
          </p:nvSpPr>
          <p:spPr bwMode="auto">
            <a:xfrm>
              <a:off x="2982" y="366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04" name="Rectangle 140"/>
            <p:cNvSpPr>
              <a:spLocks noChangeArrowheads="1"/>
            </p:cNvSpPr>
            <p:nvPr/>
          </p:nvSpPr>
          <p:spPr bwMode="auto">
            <a:xfrm>
              <a:off x="3138" y="3696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266.343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805" name="Rectangle 141"/>
            <p:cNvSpPr>
              <a:spLocks noChangeArrowheads="1"/>
            </p:cNvSpPr>
            <p:nvPr/>
          </p:nvSpPr>
          <p:spPr bwMode="auto">
            <a:xfrm>
              <a:off x="750" y="389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06" name="Rectangle 142"/>
            <p:cNvSpPr>
              <a:spLocks noChangeArrowheads="1"/>
            </p:cNvSpPr>
            <p:nvPr/>
          </p:nvSpPr>
          <p:spPr bwMode="auto">
            <a:xfrm>
              <a:off x="750" y="389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07" name="Rectangle 143"/>
            <p:cNvSpPr>
              <a:spLocks noChangeArrowheads="1"/>
            </p:cNvSpPr>
            <p:nvPr/>
          </p:nvSpPr>
          <p:spPr bwMode="auto">
            <a:xfrm>
              <a:off x="990" y="3930"/>
              <a:ext cx="3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Total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808" name="Rectangle 144"/>
            <p:cNvSpPr>
              <a:spLocks noChangeArrowheads="1"/>
            </p:cNvSpPr>
            <p:nvPr/>
          </p:nvSpPr>
          <p:spPr bwMode="auto">
            <a:xfrm>
              <a:off x="1494" y="389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09" name="Rectangle 145"/>
            <p:cNvSpPr>
              <a:spLocks noChangeArrowheads="1"/>
            </p:cNvSpPr>
            <p:nvPr/>
          </p:nvSpPr>
          <p:spPr bwMode="auto">
            <a:xfrm>
              <a:off x="1494" y="389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10" name="Rectangle 146"/>
            <p:cNvSpPr>
              <a:spLocks noChangeArrowheads="1"/>
            </p:cNvSpPr>
            <p:nvPr/>
          </p:nvSpPr>
          <p:spPr bwMode="auto">
            <a:xfrm>
              <a:off x="1584" y="3930"/>
              <a:ext cx="6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14282.682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811" name="Rectangle 147"/>
            <p:cNvSpPr>
              <a:spLocks noChangeArrowheads="1"/>
            </p:cNvSpPr>
            <p:nvPr/>
          </p:nvSpPr>
          <p:spPr bwMode="auto">
            <a:xfrm>
              <a:off x="2238" y="389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12" name="Rectangle 148"/>
            <p:cNvSpPr>
              <a:spLocks noChangeArrowheads="1"/>
            </p:cNvSpPr>
            <p:nvPr/>
          </p:nvSpPr>
          <p:spPr bwMode="auto">
            <a:xfrm>
              <a:off x="2238" y="389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13" name="Rectangle 149"/>
            <p:cNvSpPr>
              <a:spLocks noChangeArrowheads="1"/>
            </p:cNvSpPr>
            <p:nvPr/>
          </p:nvSpPr>
          <p:spPr bwMode="auto">
            <a:xfrm>
              <a:off x="2544" y="393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69" name="TextBox 168"/>
          <p:cNvSpPr txBox="1"/>
          <p:nvPr/>
        </p:nvSpPr>
        <p:spPr>
          <a:xfrm>
            <a:off x="3352800" y="228600"/>
            <a:ext cx="2403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Guess that significance!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239000" y="533400"/>
            <a:ext cx="1114425" cy="523875"/>
            <a:chOff x="4133850" y="3314700"/>
            <a:chExt cx="1114425" cy="523875"/>
          </a:xfrm>
        </p:grpSpPr>
        <p:sp>
          <p:nvSpPr>
            <p:cNvPr id="3" name="Rectangle 54"/>
            <p:cNvSpPr>
              <a:spLocks noChangeArrowheads="1"/>
            </p:cNvSpPr>
            <p:nvPr/>
          </p:nvSpPr>
          <p:spPr bwMode="auto">
            <a:xfrm>
              <a:off x="4133850" y="3314700"/>
              <a:ext cx="1066800" cy="5143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55"/>
            <p:cNvSpPr>
              <a:spLocks noChangeArrowheads="1"/>
            </p:cNvSpPr>
            <p:nvPr/>
          </p:nvSpPr>
          <p:spPr bwMode="auto">
            <a:xfrm>
              <a:off x="4133850" y="3314700"/>
              <a:ext cx="1066800" cy="51435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Line 56"/>
            <p:cNvSpPr>
              <a:spLocks noChangeShapeType="1"/>
            </p:cNvSpPr>
            <p:nvPr/>
          </p:nvSpPr>
          <p:spPr bwMode="auto">
            <a:xfrm>
              <a:off x="4133850" y="331470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57"/>
            <p:cNvSpPr>
              <a:spLocks noChangeShapeType="1"/>
            </p:cNvSpPr>
            <p:nvPr/>
          </p:nvSpPr>
          <p:spPr bwMode="auto">
            <a:xfrm>
              <a:off x="4133850" y="382905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8"/>
            <p:cNvSpPr>
              <a:spLocks noChangeShapeType="1"/>
            </p:cNvSpPr>
            <p:nvPr/>
          </p:nvSpPr>
          <p:spPr bwMode="auto">
            <a:xfrm flipV="1">
              <a:off x="52006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59"/>
            <p:cNvSpPr>
              <a:spLocks noChangeShapeType="1"/>
            </p:cNvSpPr>
            <p:nvPr/>
          </p:nvSpPr>
          <p:spPr bwMode="auto">
            <a:xfrm flipV="1">
              <a:off x="41338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60"/>
            <p:cNvSpPr>
              <a:spLocks noChangeShapeType="1"/>
            </p:cNvSpPr>
            <p:nvPr/>
          </p:nvSpPr>
          <p:spPr bwMode="auto">
            <a:xfrm>
              <a:off x="4133850" y="382905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61"/>
            <p:cNvSpPr>
              <a:spLocks noChangeShapeType="1"/>
            </p:cNvSpPr>
            <p:nvPr/>
          </p:nvSpPr>
          <p:spPr bwMode="auto">
            <a:xfrm flipV="1">
              <a:off x="41338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62"/>
            <p:cNvSpPr>
              <a:spLocks noChangeShapeType="1"/>
            </p:cNvSpPr>
            <p:nvPr/>
          </p:nvSpPr>
          <p:spPr bwMode="auto">
            <a:xfrm>
              <a:off x="4133850" y="331470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63"/>
            <p:cNvSpPr>
              <a:spLocks noChangeShapeType="1"/>
            </p:cNvSpPr>
            <p:nvPr/>
          </p:nvSpPr>
          <p:spPr bwMode="auto">
            <a:xfrm>
              <a:off x="4133850" y="382905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64"/>
            <p:cNvSpPr>
              <a:spLocks noChangeShapeType="1"/>
            </p:cNvSpPr>
            <p:nvPr/>
          </p:nvSpPr>
          <p:spPr bwMode="auto">
            <a:xfrm flipV="1">
              <a:off x="52006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65"/>
            <p:cNvSpPr>
              <a:spLocks noChangeShapeType="1"/>
            </p:cNvSpPr>
            <p:nvPr/>
          </p:nvSpPr>
          <p:spPr bwMode="auto">
            <a:xfrm flipV="1">
              <a:off x="41338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66"/>
            <p:cNvSpPr>
              <a:spLocks noChangeArrowheads="1"/>
            </p:cNvSpPr>
            <p:nvPr/>
          </p:nvSpPr>
          <p:spPr bwMode="auto">
            <a:xfrm>
              <a:off x="4629150" y="3352800"/>
              <a:ext cx="6191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Row 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Line 67"/>
            <p:cNvSpPr>
              <a:spLocks noChangeShapeType="1"/>
            </p:cNvSpPr>
            <p:nvPr/>
          </p:nvSpPr>
          <p:spPr bwMode="auto">
            <a:xfrm>
              <a:off x="4210050" y="3448050"/>
              <a:ext cx="3810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Oval 68"/>
            <p:cNvSpPr>
              <a:spLocks noChangeArrowheads="1"/>
            </p:cNvSpPr>
            <p:nvPr/>
          </p:nvSpPr>
          <p:spPr bwMode="auto">
            <a:xfrm>
              <a:off x="4362450" y="3409950"/>
              <a:ext cx="85725" cy="857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69"/>
            <p:cNvSpPr>
              <a:spLocks noChangeArrowheads="1"/>
            </p:cNvSpPr>
            <p:nvPr/>
          </p:nvSpPr>
          <p:spPr bwMode="auto">
            <a:xfrm>
              <a:off x="4362450" y="34099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70"/>
            <p:cNvSpPr>
              <a:spLocks noChangeArrowheads="1"/>
            </p:cNvSpPr>
            <p:nvPr/>
          </p:nvSpPr>
          <p:spPr bwMode="auto">
            <a:xfrm>
              <a:off x="4629150" y="3590925"/>
              <a:ext cx="6191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Row 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Line 71"/>
            <p:cNvSpPr>
              <a:spLocks noChangeShapeType="1"/>
            </p:cNvSpPr>
            <p:nvPr/>
          </p:nvSpPr>
          <p:spPr bwMode="auto">
            <a:xfrm>
              <a:off x="4210050" y="3686175"/>
              <a:ext cx="3810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Oval 72"/>
            <p:cNvSpPr>
              <a:spLocks noChangeArrowheads="1"/>
            </p:cNvSpPr>
            <p:nvPr/>
          </p:nvSpPr>
          <p:spPr bwMode="auto">
            <a:xfrm>
              <a:off x="4362450" y="3648075"/>
              <a:ext cx="85725" cy="85725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Oval 73"/>
            <p:cNvSpPr>
              <a:spLocks noChangeArrowheads="1"/>
            </p:cNvSpPr>
            <p:nvPr/>
          </p:nvSpPr>
          <p:spPr bwMode="auto">
            <a:xfrm>
              <a:off x="4362450" y="3648075"/>
              <a:ext cx="76200" cy="76200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4693" name="Group 5"/>
          <p:cNvGrpSpPr>
            <a:grpSpLocks noChangeAspect="1"/>
          </p:cNvGrpSpPr>
          <p:nvPr/>
        </p:nvGrpSpPr>
        <p:grpSpPr bwMode="auto">
          <a:xfrm>
            <a:off x="1981200" y="228600"/>
            <a:ext cx="5486400" cy="3676650"/>
            <a:chOff x="1248" y="144"/>
            <a:chExt cx="3456" cy="2316"/>
          </a:xfrm>
        </p:grpSpPr>
        <p:sp>
          <p:nvSpPr>
            <p:cNvPr id="114692" name="AutoShape 4"/>
            <p:cNvSpPr>
              <a:spLocks noChangeAspect="1" noChangeArrowheads="1" noTextEdit="1"/>
            </p:cNvSpPr>
            <p:nvPr/>
          </p:nvSpPr>
          <p:spPr bwMode="auto">
            <a:xfrm>
              <a:off x="1248" y="144"/>
              <a:ext cx="3456" cy="2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94" name="Rectangle 6"/>
            <p:cNvSpPr>
              <a:spLocks noChangeArrowheads="1"/>
            </p:cNvSpPr>
            <p:nvPr/>
          </p:nvSpPr>
          <p:spPr bwMode="auto">
            <a:xfrm>
              <a:off x="1698" y="318"/>
              <a:ext cx="2676" cy="183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95" name="Rectangle 7"/>
            <p:cNvSpPr>
              <a:spLocks noChangeArrowheads="1"/>
            </p:cNvSpPr>
            <p:nvPr/>
          </p:nvSpPr>
          <p:spPr bwMode="auto">
            <a:xfrm>
              <a:off x="1698" y="318"/>
              <a:ext cx="2676" cy="1836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96" name="Line 8"/>
            <p:cNvSpPr>
              <a:spLocks noChangeShapeType="1"/>
            </p:cNvSpPr>
            <p:nvPr/>
          </p:nvSpPr>
          <p:spPr bwMode="auto">
            <a:xfrm>
              <a:off x="1698" y="2154"/>
              <a:ext cx="267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97" name="Line 9"/>
            <p:cNvSpPr>
              <a:spLocks noChangeShapeType="1"/>
            </p:cNvSpPr>
            <p:nvPr/>
          </p:nvSpPr>
          <p:spPr bwMode="auto">
            <a:xfrm flipV="1">
              <a:off x="1698" y="318"/>
              <a:ext cx="1" cy="18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98" name="Line 10"/>
            <p:cNvSpPr>
              <a:spLocks noChangeShapeType="1"/>
            </p:cNvSpPr>
            <p:nvPr/>
          </p:nvSpPr>
          <p:spPr bwMode="auto">
            <a:xfrm flipV="1">
              <a:off x="2364" y="2124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99" name="Rectangle 11"/>
            <p:cNvSpPr>
              <a:spLocks noChangeArrowheads="1"/>
            </p:cNvSpPr>
            <p:nvPr/>
          </p:nvSpPr>
          <p:spPr bwMode="auto">
            <a:xfrm>
              <a:off x="2334" y="2172"/>
              <a:ext cx="12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700" name="Line 12"/>
            <p:cNvSpPr>
              <a:spLocks noChangeShapeType="1"/>
            </p:cNvSpPr>
            <p:nvPr/>
          </p:nvSpPr>
          <p:spPr bwMode="auto">
            <a:xfrm flipV="1">
              <a:off x="3702" y="2124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01" name="Rectangle 13"/>
            <p:cNvSpPr>
              <a:spLocks noChangeArrowheads="1"/>
            </p:cNvSpPr>
            <p:nvPr/>
          </p:nvSpPr>
          <p:spPr bwMode="auto">
            <a:xfrm>
              <a:off x="3672" y="2172"/>
              <a:ext cx="12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702" name="Line 14"/>
            <p:cNvSpPr>
              <a:spLocks noChangeShapeType="1"/>
            </p:cNvSpPr>
            <p:nvPr/>
          </p:nvSpPr>
          <p:spPr bwMode="auto">
            <a:xfrm>
              <a:off x="1698" y="2154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03" name="Rectangle 15"/>
            <p:cNvSpPr>
              <a:spLocks noChangeArrowheads="1"/>
            </p:cNvSpPr>
            <p:nvPr/>
          </p:nvSpPr>
          <p:spPr bwMode="auto">
            <a:xfrm>
              <a:off x="1542" y="2088"/>
              <a:ext cx="18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95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704" name="Line 16"/>
            <p:cNvSpPr>
              <a:spLocks noChangeShapeType="1"/>
            </p:cNvSpPr>
            <p:nvPr/>
          </p:nvSpPr>
          <p:spPr bwMode="auto">
            <a:xfrm>
              <a:off x="1698" y="1890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05" name="Rectangle 17"/>
            <p:cNvSpPr>
              <a:spLocks noChangeArrowheads="1"/>
            </p:cNvSpPr>
            <p:nvPr/>
          </p:nvSpPr>
          <p:spPr bwMode="auto">
            <a:xfrm>
              <a:off x="1476" y="1824"/>
              <a:ext cx="25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100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706" name="Line 18"/>
            <p:cNvSpPr>
              <a:spLocks noChangeShapeType="1"/>
            </p:cNvSpPr>
            <p:nvPr/>
          </p:nvSpPr>
          <p:spPr bwMode="auto">
            <a:xfrm>
              <a:off x="1698" y="1626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07" name="Rectangle 19"/>
            <p:cNvSpPr>
              <a:spLocks noChangeArrowheads="1"/>
            </p:cNvSpPr>
            <p:nvPr/>
          </p:nvSpPr>
          <p:spPr bwMode="auto">
            <a:xfrm>
              <a:off x="1476" y="1560"/>
              <a:ext cx="25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105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708" name="Line 20"/>
            <p:cNvSpPr>
              <a:spLocks noChangeShapeType="1"/>
            </p:cNvSpPr>
            <p:nvPr/>
          </p:nvSpPr>
          <p:spPr bwMode="auto">
            <a:xfrm>
              <a:off x="1698" y="1362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09" name="Rectangle 21"/>
            <p:cNvSpPr>
              <a:spLocks noChangeArrowheads="1"/>
            </p:cNvSpPr>
            <p:nvPr/>
          </p:nvSpPr>
          <p:spPr bwMode="auto">
            <a:xfrm>
              <a:off x="1476" y="1296"/>
              <a:ext cx="25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110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710" name="Line 22"/>
            <p:cNvSpPr>
              <a:spLocks noChangeShapeType="1"/>
            </p:cNvSpPr>
            <p:nvPr/>
          </p:nvSpPr>
          <p:spPr bwMode="auto">
            <a:xfrm>
              <a:off x="1698" y="1104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11" name="Rectangle 23"/>
            <p:cNvSpPr>
              <a:spLocks noChangeArrowheads="1"/>
            </p:cNvSpPr>
            <p:nvPr/>
          </p:nvSpPr>
          <p:spPr bwMode="auto">
            <a:xfrm>
              <a:off x="1476" y="1038"/>
              <a:ext cx="25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115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712" name="Line 24"/>
            <p:cNvSpPr>
              <a:spLocks noChangeShapeType="1"/>
            </p:cNvSpPr>
            <p:nvPr/>
          </p:nvSpPr>
          <p:spPr bwMode="auto">
            <a:xfrm>
              <a:off x="1698" y="840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13" name="Rectangle 25"/>
            <p:cNvSpPr>
              <a:spLocks noChangeArrowheads="1"/>
            </p:cNvSpPr>
            <p:nvPr/>
          </p:nvSpPr>
          <p:spPr bwMode="auto">
            <a:xfrm>
              <a:off x="1476" y="774"/>
              <a:ext cx="25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120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714" name="Line 26"/>
            <p:cNvSpPr>
              <a:spLocks noChangeShapeType="1"/>
            </p:cNvSpPr>
            <p:nvPr/>
          </p:nvSpPr>
          <p:spPr bwMode="auto">
            <a:xfrm>
              <a:off x="1698" y="576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15" name="Rectangle 27"/>
            <p:cNvSpPr>
              <a:spLocks noChangeArrowheads="1"/>
            </p:cNvSpPr>
            <p:nvPr/>
          </p:nvSpPr>
          <p:spPr bwMode="auto">
            <a:xfrm>
              <a:off x="1476" y="510"/>
              <a:ext cx="25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125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716" name="Line 28"/>
            <p:cNvSpPr>
              <a:spLocks noChangeShapeType="1"/>
            </p:cNvSpPr>
            <p:nvPr/>
          </p:nvSpPr>
          <p:spPr bwMode="auto">
            <a:xfrm>
              <a:off x="1698" y="318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17" name="Rectangle 29"/>
            <p:cNvSpPr>
              <a:spLocks noChangeArrowheads="1"/>
            </p:cNvSpPr>
            <p:nvPr/>
          </p:nvSpPr>
          <p:spPr bwMode="auto">
            <a:xfrm>
              <a:off x="1476" y="252"/>
              <a:ext cx="25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130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718" name="Line 30"/>
            <p:cNvSpPr>
              <a:spLocks noChangeShapeType="1"/>
            </p:cNvSpPr>
            <p:nvPr/>
          </p:nvSpPr>
          <p:spPr bwMode="auto">
            <a:xfrm>
              <a:off x="2364" y="864"/>
              <a:ext cx="1338" cy="93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19" name="Oval 31"/>
            <p:cNvSpPr>
              <a:spLocks noChangeArrowheads="1"/>
            </p:cNvSpPr>
            <p:nvPr/>
          </p:nvSpPr>
          <p:spPr bwMode="auto">
            <a:xfrm>
              <a:off x="2340" y="840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20" name="Oval 32"/>
            <p:cNvSpPr>
              <a:spLocks noChangeArrowheads="1"/>
            </p:cNvSpPr>
            <p:nvPr/>
          </p:nvSpPr>
          <p:spPr bwMode="auto">
            <a:xfrm>
              <a:off x="3678" y="1770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21" name="Oval 33"/>
            <p:cNvSpPr>
              <a:spLocks noChangeArrowheads="1"/>
            </p:cNvSpPr>
            <p:nvPr/>
          </p:nvSpPr>
          <p:spPr bwMode="auto">
            <a:xfrm>
              <a:off x="2340" y="840"/>
              <a:ext cx="48" cy="48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22" name="Oval 34"/>
            <p:cNvSpPr>
              <a:spLocks noChangeArrowheads="1"/>
            </p:cNvSpPr>
            <p:nvPr/>
          </p:nvSpPr>
          <p:spPr bwMode="auto">
            <a:xfrm>
              <a:off x="3678" y="1770"/>
              <a:ext cx="48" cy="48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23" name="Line 35"/>
            <p:cNvSpPr>
              <a:spLocks noChangeShapeType="1"/>
            </p:cNvSpPr>
            <p:nvPr/>
          </p:nvSpPr>
          <p:spPr bwMode="auto">
            <a:xfrm>
              <a:off x="2364" y="648"/>
              <a:ext cx="1" cy="42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24" name="Line 36"/>
            <p:cNvSpPr>
              <a:spLocks noChangeShapeType="1"/>
            </p:cNvSpPr>
            <p:nvPr/>
          </p:nvSpPr>
          <p:spPr bwMode="auto">
            <a:xfrm>
              <a:off x="2352" y="648"/>
              <a:ext cx="24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25" name="Line 37"/>
            <p:cNvSpPr>
              <a:spLocks noChangeShapeType="1"/>
            </p:cNvSpPr>
            <p:nvPr/>
          </p:nvSpPr>
          <p:spPr bwMode="auto">
            <a:xfrm>
              <a:off x="2352" y="1074"/>
              <a:ext cx="24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26" name="Line 38"/>
            <p:cNvSpPr>
              <a:spLocks noChangeShapeType="1"/>
            </p:cNvSpPr>
            <p:nvPr/>
          </p:nvSpPr>
          <p:spPr bwMode="auto">
            <a:xfrm>
              <a:off x="3702" y="1626"/>
              <a:ext cx="1" cy="33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27" name="Line 39"/>
            <p:cNvSpPr>
              <a:spLocks noChangeShapeType="1"/>
            </p:cNvSpPr>
            <p:nvPr/>
          </p:nvSpPr>
          <p:spPr bwMode="auto">
            <a:xfrm>
              <a:off x="3690" y="1626"/>
              <a:ext cx="24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28" name="Line 40"/>
            <p:cNvSpPr>
              <a:spLocks noChangeShapeType="1"/>
            </p:cNvSpPr>
            <p:nvPr/>
          </p:nvSpPr>
          <p:spPr bwMode="auto">
            <a:xfrm>
              <a:off x="3690" y="1962"/>
              <a:ext cx="24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29" name="Line 41"/>
            <p:cNvSpPr>
              <a:spLocks noChangeShapeType="1"/>
            </p:cNvSpPr>
            <p:nvPr/>
          </p:nvSpPr>
          <p:spPr bwMode="auto">
            <a:xfrm>
              <a:off x="2364" y="504"/>
              <a:ext cx="1338" cy="1044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30" name="Oval 42"/>
            <p:cNvSpPr>
              <a:spLocks noChangeArrowheads="1"/>
            </p:cNvSpPr>
            <p:nvPr/>
          </p:nvSpPr>
          <p:spPr bwMode="auto">
            <a:xfrm>
              <a:off x="2340" y="480"/>
              <a:ext cx="54" cy="54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31" name="Oval 43"/>
            <p:cNvSpPr>
              <a:spLocks noChangeArrowheads="1"/>
            </p:cNvSpPr>
            <p:nvPr/>
          </p:nvSpPr>
          <p:spPr bwMode="auto">
            <a:xfrm>
              <a:off x="3678" y="1524"/>
              <a:ext cx="54" cy="54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32" name="Oval 44"/>
            <p:cNvSpPr>
              <a:spLocks noChangeArrowheads="1"/>
            </p:cNvSpPr>
            <p:nvPr/>
          </p:nvSpPr>
          <p:spPr bwMode="auto">
            <a:xfrm>
              <a:off x="2340" y="480"/>
              <a:ext cx="48" cy="48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33" name="Oval 45"/>
            <p:cNvSpPr>
              <a:spLocks noChangeArrowheads="1"/>
            </p:cNvSpPr>
            <p:nvPr/>
          </p:nvSpPr>
          <p:spPr bwMode="auto">
            <a:xfrm>
              <a:off x="3678" y="1524"/>
              <a:ext cx="48" cy="48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34" name="Line 46"/>
            <p:cNvSpPr>
              <a:spLocks noChangeShapeType="1"/>
            </p:cNvSpPr>
            <p:nvPr/>
          </p:nvSpPr>
          <p:spPr bwMode="auto">
            <a:xfrm>
              <a:off x="2364" y="324"/>
              <a:ext cx="1" cy="354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35" name="Line 47"/>
            <p:cNvSpPr>
              <a:spLocks noChangeShapeType="1"/>
            </p:cNvSpPr>
            <p:nvPr/>
          </p:nvSpPr>
          <p:spPr bwMode="auto">
            <a:xfrm>
              <a:off x="2352" y="324"/>
              <a:ext cx="24" cy="1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36" name="Line 48"/>
            <p:cNvSpPr>
              <a:spLocks noChangeShapeType="1"/>
            </p:cNvSpPr>
            <p:nvPr/>
          </p:nvSpPr>
          <p:spPr bwMode="auto">
            <a:xfrm>
              <a:off x="2352" y="678"/>
              <a:ext cx="24" cy="1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37" name="Line 49"/>
            <p:cNvSpPr>
              <a:spLocks noChangeShapeType="1"/>
            </p:cNvSpPr>
            <p:nvPr/>
          </p:nvSpPr>
          <p:spPr bwMode="auto">
            <a:xfrm>
              <a:off x="3702" y="1248"/>
              <a:ext cx="1" cy="600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38" name="Line 50"/>
            <p:cNvSpPr>
              <a:spLocks noChangeShapeType="1"/>
            </p:cNvSpPr>
            <p:nvPr/>
          </p:nvSpPr>
          <p:spPr bwMode="auto">
            <a:xfrm>
              <a:off x="3690" y="1248"/>
              <a:ext cx="24" cy="1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39" name="Line 51"/>
            <p:cNvSpPr>
              <a:spLocks noChangeShapeType="1"/>
            </p:cNvSpPr>
            <p:nvPr/>
          </p:nvSpPr>
          <p:spPr bwMode="auto">
            <a:xfrm>
              <a:off x="3690" y="1848"/>
              <a:ext cx="24" cy="1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40" name="Rectangle 52"/>
            <p:cNvSpPr>
              <a:spLocks noChangeArrowheads="1"/>
            </p:cNvSpPr>
            <p:nvPr/>
          </p:nvSpPr>
          <p:spPr bwMode="auto">
            <a:xfrm>
              <a:off x="2802" y="2304"/>
              <a:ext cx="528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Columns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741" name="Rectangle 53"/>
            <p:cNvSpPr>
              <a:spLocks noChangeArrowheads="1"/>
            </p:cNvSpPr>
            <p:nvPr/>
          </p:nvSpPr>
          <p:spPr bwMode="auto">
            <a:xfrm rot="16200000">
              <a:off x="1197" y="1136"/>
              <a:ext cx="36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Score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14745" name="Group 57"/>
          <p:cNvGrpSpPr>
            <a:grpSpLocks noChangeAspect="1"/>
          </p:cNvGrpSpPr>
          <p:nvPr/>
        </p:nvGrpSpPr>
        <p:grpSpPr bwMode="auto">
          <a:xfrm>
            <a:off x="0" y="4114800"/>
            <a:ext cx="9144000" cy="2743200"/>
            <a:chOff x="0" y="2592"/>
            <a:chExt cx="5760" cy="1728"/>
          </a:xfrm>
        </p:grpSpPr>
        <p:sp>
          <p:nvSpPr>
            <p:cNvPr id="114744" name="AutoShape 56"/>
            <p:cNvSpPr>
              <a:spLocks noChangeAspect="1" noChangeArrowheads="1" noTextEdit="1"/>
            </p:cNvSpPr>
            <p:nvPr/>
          </p:nvSpPr>
          <p:spPr bwMode="auto">
            <a:xfrm>
              <a:off x="0" y="2592"/>
              <a:ext cx="5760" cy="1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46" name="Rectangle 58"/>
            <p:cNvSpPr>
              <a:spLocks noChangeArrowheads="1"/>
            </p:cNvSpPr>
            <p:nvPr/>
          </p:nvSpPr>
          <p:spPr bwMode="auto">
            <a:xfrm>
              <a:off x="750" y="2724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47" name="Rectangle 59"/>
            <p:cNvSpPr>
              <a:spLocks noChangeArrowheads="1"/>
            </p:cNvSpPr>
            <p:nvPr/>
          </p:nvSpPr>
          <p:spPr bwMode="auto">
            <a:xfrm>
              <a:off x="750" y="272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48" name="Rectangle 60"/>
            <p:cNvSpPr>
              <a:spLocks noChangeArrowheads="1"/>
            </p:cNvSpPr>
            <p:nvPr/>
          </p:nvSpPr>
          <p:spPr bwMode="auto">
            <a:xfrm>
              <a:off x="948" y="2760"/>
              <a:ext cx="4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Source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749" name="Rectangle 61"/>
            <p:cNvSpPr>
              <a:spLocks noChangeArrowheads="1"/>
            </p:cNvSpPr>
            <p:nvPr/>
          </p:nvSpPr>
          <p:spPr bwMode="auto">
            <a:xfrm>
              <a:off x="1494" y="2724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50" name="Rectangle 62"/>
            <p:cNvSpPr>
              <a:spLocks noChangeArrowheads="1"/>
            </p:cNvSpPr>
            <p:nvPr/>
          </p:nvSpPr>
          <p:spPr bwMode="auto">
            <a:xfrm>
              <a:off x="1494" y="272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51" name="Rectangle 63"/>
            <p:cNvSpPr>
              <a:spLocks noChangeArrowheads="1"/>
            </p:cNvSpPr>
            <p:nvPr/>
          </p:nvSpPr>
          <p:spPr bwMode="auto">
            <a:xfrm>
              <a:off x="1806" y="2760"/>
              <a:ext cx="1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SS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752" name="Rectangle 64"/>
            <p:cNvSpPr>
              <a:spLocks noChangeArrowheads="1"/>
            </p:cNvSpPr>
            <p:nvPr/>
          </p:nvSpPr>
          <p:spPr bwMode="auto">
            <a:xfrm>
              <a:off x="2238" y="2724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53" name="Rectangle 65"/>
            <p:cNvSpPr>
              <a:spLocks noChangeArrowheads="1"/>
            </p:cNvSpPr>
            <p:nvPr/>
          </p:nvSpPr>
          <p:spPr bwMode="auto">
            <a:xfrm>
              <a:off x="2238" y="272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54" name="Rectangle 66"/>
            <p:cNvSpPr>
              <a:spLocks noChangeArrowheads="1"/>
            </p:cNvSpPr>
            <p:nvPr/>
          </p:nvSpPr>
          <p:spPr bwMode="auto">
            <a:xfrm>
              <a:off x="2556" y="2760"/>
              <a:ext cx="1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df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755" name="Rectangle 67"/>
            <p:cNvSpPr>
              <a:spLocks noChangeArrowheads="1"/>
            </p:cNvSpPr>
            <p:nvPr/>
          </p:nvSpPr>
          <p:spPr bwMode="auto">
            <a:xfrm>
              <a:off x="2982" y="2724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56" name="Rectangle 68"/>
            <p:cNvSpPr>
              <a:spLocks noChangeArrowheads="1"/>
            </p:cNvSpPr>
            <p:nvPr/>
          </p:nvSpPr>
          <p:spPr bwMode="auto">
            <a:xfrm>
              <a:off x="2982" y="272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57" name="Rectangle 69"/>
            <p:cNvSpPr>
              <a:spLocks noChangeArrowheads="1"/>
            </p:cNvSpPr>
            <p:nvPr/>
          </p:nvSpPr>
          <p:spPr bwMode="auto">
            <a:xfrm>
              <a:off x="3300" y="2778"/>
              <a:ext cx="1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758" name="Rectangle 70"/>
            <p:cNvSpPr>
              <a:spLocks noChangeArrowheads="1"/>
            </p:cNvSpPr>
            <p:nvPr/>
          </p:nvSpPr>
          <p:spPr bwMode="auto">
            <a:xfrm>
              <a:off x="3348" y="2742"/>
              <a:ext cx="108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759" name="Rectangle 71"/>
            <p:cNvSpPr>
              <a:spLocks noChangeArrowheads="1"/>
            </p:cNvSpPr>
            <p:nvPr/>
          </p:nvSpPr>
          <p:spPr bwMode="auto">
            <a:xfrm>
              <a:off x="3726" y="2724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60" name="Rectangle 72"/>
            <p:cNvSpPr>
              <a:spLocks noChangeArrowheads="1"/>
            </p:cNvSpPr>
            <p:nvPr/>
          </p:nvSpPr>
          <p:spPr bwMode="auto">
            <a:xfrm>
              <a:off x="3726" y="272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61" name="Rectangle 73"/>
            <p:cNvSpPr>
              <a:spLocks noChangeArrowheads="1"/>
            </p:cNvSpPr>
            <p:nvPr/>
          </p:nvSpPr>
          <p:spPr bwMode="auto">
            <a:xfrm>
              <a:off x="4068" y="2760"/>
              <a:ext cx="1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F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762" name="Rectangle 74"/>
            <p:cNvSpPr>
              <a:spLocks noChangeArrowheads="1"/>
            </p:cNvSpPr>
            <p:nvPr/>
          </p:nvSpPr>
          <p:spPr bwMode="auto">
            <a:xfrm>
              <a:off x="4470" y="2724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63" name="Rectangle 75"/>
            <p:cNvSpPr>
              <a:spLocks noChangeArrowheads="1"/>
            </p:cNvSpPr>
            <p:nvPr/>
          </p:nvSpPr>
          <p:spPr bwMode="auto">
            <a:xfrm>
              <a:off x="4470" y="272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64" name="Rectangle 76"/>
            <p:cNvSpPr>
              <a:spLocks noChangeArrowheads="1"/>
            </p:cNvSpPr>
            <p:nvPr/>
          </p:nvSpPr>
          <p:spPr bwMode="auto">
            <a:xfrm>
              <a:off x="4656" y="2760"/>
              <a:ext cx="4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p-value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765" name="Rectangle 77"/>
            <p:cNvSpPr>
              <a:spLocks noChangeArrowheads="1"/>
            </p:cNvSpPr>
            <p:nvPr/>
          </p:nvSpPr>
          <p:spPr bwMode="auto">
            <a:xfrm>
              <a:off x="750" y="2958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66" name="Rectangle 78"/>
            <p:cNvSpPr>
              <a:spLocks noChangeArrowheads="1"/>
            </p:cNvSpPr>
            <p:nvPr/>
          </p:nvSpPr>
          <p:spPr bwMode="auto">
            <a:xfrm>
              <a:off x="750" y="295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67" name="Rectangle 79"/>
            <p:cNvSpPr>
              <a:spLocks noChangeArrowheads="1"/>
            </p:cNvSpPr>
            <p:nvPr/>
          </p:nvSpPr>
          <p:spPr bwMode="auto">
            <a:xfrm>
              <a:off x="984" y="299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Rows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768" name="Rectangle 80"/>
            <p:cNvSpPr>
              <a:spLocks noChangeArrowheads="1"/>
            </p:cNvSpPr>
            <p:nvPr/>
          </p:nvSpPr>
          <p:spPr bwMode="auto">
            <a:xfrm>
              <a:off x="1494" y="2958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69" name="Rectangle 81"/>
            <p:cNvSpPr>
              <a:spLocks noChangeArrowheads="1"/>
            </p:cNvSpPr>
            <p:nvPr/>
          </p:nvSpPr>
          <p:spPr bwMode="auto">
            <a:xfrm>
              <a:off x="1494" y="295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0" name="Rectangle 82"/>
            <p:cNvSpPr>
              <a:spLocks noChangeArrowheads="1"/>
            </p:cNvSpPr>
            <p:nvPr/>
          </p:nvSpPr>
          <p:spPr bwMode="auto">
            <a:xfrm>
              <a:off x="1650" y="2994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402.806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771" name="Rectangle 83"/>
            <p:cNvSpPr>
              <a:spLocks noChangeArrowheads="1"/>
            </p:cNvSpPr>
            <p:nvPr/>
          </p:nvSpPr>
          <p:spPr bwMode="auto">
            <a:xfrm>
              <a:off x="2238" y="2958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2" name="Rectangle 84"/>
            <p:cNvSpPr>
              <a:spLocks noChangeArrowheads="1"/>
            </p:cNvSpPr>
            <p:nvPr/>
          </p:nvSpPr>
          <p:spPr bwMode="auto">
            <a:xfrm>
              <a:off x="2238" y="295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3" name="Rectangle 85"/>
            <p:cNvSpPr>
              <a:spLocks noChangeArrowheads="1"/>
            </p:cNvSpPr>
            <p:nvPr/>
          </p:nvSpPr>
          <p:spPr bwMode="auto">
            <a:xfrm>
              <a:off x="2574" y="2994"/>
              <a:ext cx="1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774" name="Rectangle 86"/>
            <p:cNvSpPr>
              <a:spLocks noChangeArrowheads="1"/>
            </p:cNvSpPr>
            <p:nvPr/>
          </p:nvSpPr>
          <p:spPr bwMode="auto">
            <a:xfrm>
              <a:off x="2982" y="2958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5" name="Rectangle 87"/>
            <p:cNvSpPr>
              <a:spLocks noChangeArrowheads="1"/>
            </p:cNvSpPr>
            <p:nvPr/>
          </p:nvSpPr>
          <p:spPr bwMode="auto">
            <a:xfrm>
              <a:off x="2982" y="295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6" name="Rectangle 88"/>
            <p:cNvSpPr>
              <a:spLocks noChangeArrowheads="1"/>
            </p:cNvSpPr>
            <p:nvPr/>
          </p:nvSpPr>
          <p:spPr bwMode="auto">
            <a:xfrm>
              <a:off x="3138" y="2994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402.806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777" name="Rectangle 89"/>
            <p:cNvSpPr>
              <a:spLocks noChangeArrowheads="1"/>
            </p:cNvSpPr>
            <p:nvPr/>
          </p:nvSpPr>
          <p:spPr bwMode="auto">
            <a:xfrm>
              <a:off x="3726" y="2958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8" name="Rectangle 90"/>
            <p:cNvSpPr>
              <a:spLocks noChangeArrowheads="1"/>
            </p:cNvSpPr>
            <p:nvPr/>
          </p:nvSpPr>
          <p:spPr bwMode="auto">
            <a:xfrm>
              <a:off x="3726" y="295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9" name="Rectangle 91"/>
            <p:cNvSpPr>
              <a:spLocks noChangeArrowheads="1"/>
            </p:cNvSpPr>
            <p:nvPr/>
          </p:nvSpPr>
          <p:spPr bwMode="auto">
            <a:xfrm>
              <a:off x="3948" y="2994"/>
              <a:ext cx="3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1.906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780" name="Rectangle 92"/>
            <p:cNvSpPr>
              <a:spLocks noChangeArrowheads="1"/>
            </p:cNvSpPr>
            <p:nvPr/>
          </p:nvSpPr>
          <p:spPr bwMode="auto">
            <a:xfrm>
              <a:off x="4470" y="2958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1" name="Rectangle 93"/>
            <p:cNvSpPr>
              <a:spLocks noChangeArrowheads="1"/>
            </p:cNvSpPr>
            <p:nvPr/>
          </p:nvSpPr>
          <p:spPr bwMode="auto">
            <a:xfrm>
              <a:off x="4470" y="295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2" name="Rectangle 94"/>
            <p:cNvSpPr>
              <a:spLocks noChangeArrowheads="1"/>
            </p:cNvSpPr>
            <p:nvPr/>
          </p:nvSpPr>
          <p:spPr bwMode="auto">
            <a:xfrm>
              <a:off x="4662" y="2994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0.1743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783" name="Rectangle 95"/>
            <p:cNvSpPr>
              <a:spLocks noChangeArrowheads="1"/>
            </p:cNvSpPr>
            <p:nvPr/>
          </p:nvSpPr>
          <p:spPr bwMode="auto">
            <a:xfrm>
              <a:off x="750" y="3192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4" name="Rectangle 96"/>
            <p:cNvSpPr>
              <a:spLocks noChangeArrowheads="1"/>
            </p:cNvSpPr>
            <p:nvPr/>
          </p:nvSpPr>
          <p:spPr bwMode="auto">
            <a:xfrm>
              <a:off x="750" y="319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5" name="Rectangle 97"/>
            <p:cNvSpPr>
              <a:spLocks noChangeArrowheads="1"/>
            </p:cNvSpPr>
            <p:nvPr/>
          </p:nvSpPr>
          <p:spPr bwMode="auto">
            <a:xfrm>
              <a:off x="900" y="3228"/>
              <a:ext cx="5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Columns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786" name="Rectangle 98"/>
            <p:cNvSpPr>
              <a:spLocks noChangeArrowheads="1"/>
            </p:cNvSpPr>
            <p:nvPr/>
          </p:nvSpPr>
          <p:spPr bwMode="auto">
            <a:xfrm>
              <a:off x="1494" y="3192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7" name="Rectangle 99"/>
            <p:cNvSpPr>
              <a:spLocks noChangeArrowheads="1"/>
            </p:cNvSpPr>
            <p:nvPr/>
          </p:nvSpPr>
          <p:spPr bwMode="auto">
            <a:xfrm>
              <a:off x="1494" y="319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8" name="Rectangle 100"/>
            <p:cNvSpPr>
              <a:spLocks noChangeArrowheads="1"/>
            </p:cNvSpPr>
            <p:nvPr/>
          </p:nvSpPr>
          <p:spPr bwMode="auto">
            <a:xfrm>
              <a:off x="1620" y="3228"/>
              <a:ext cx="5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4266.756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789" name="Rectangle 101"/>
            <p:cNvSpPr>
              <a:spLocks noChangeArrowheads="1"/>
            </p:cNvSpPr>
            <p:nvPr/>
          </p:nvSpPr>
          <p:spPr bwMode="auto">
            <a:xfrm>
              <a:off x="2238" y="3192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0" name="Rectangle 102"/>
            <p:cNvSpPr>
              <a:spLocks noChangeArrowheads="1"/>
            </p:cNvSpPr>
            <p:nvPr/>
          </p:nvSpPr>
          <p:spPr bwMode="auto">
            <a:xfrm>
              <a:off x="2238" y="319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1" name="Rectangle 103"/>
            <p:cNvSpPr>
              <a:spLocks noChangeArrowheads="1"/>
            </p:cNvSpPr>
            <p:nvPr/>
          </p:nvSpPr>
          <p:spPr bwMode="auto">
            <a:xfrm>
              <a:off x="2574" y="3228"/>
              <a:ext cx="1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792" name="Rectangle 104"/>
            <p:cNvSpPr>
              <a:spLocks noChangeArrowheads="1"/>
            </p:cNvSpPr>
            <p:nvPr/>
          </p:nvSpPr>
          <p:spPr bwMode="auto">
            <a:xfrm>
              <a:off x="2982" y="3192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3" name="Rectangle 105"/>
            <p:cNvSpPr>
              <a:spLocks noChangeArrowheads="1"/>
            </p:cNvSpPr>
            <p:nvPr/>
          </p:nvSpPr>
          <p:spPr bwMode="auto">
            <a:xfrm>
              <a:off x="2982" y="319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4" name="Rectangle 106"/>
            <p:cNvSpPr>
              <a:spLocks noChangeArrowheads="1"/>
            </p:cNvSpPr>
            <p:nvPr/>
          </p:nvSpPr>
          <p:spPr bwMode="auto">
            <a:xfrm>
              <a:off x="3108" y="3228"/>
              <a:ext cx="5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4266.756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795" name="Rectangle 107"/>
            <p:cNvSpPr>
              <a:spLocks noChangeArrowheads="1"/>
            </p:cNvSpPr>
            <p:nvPr/>
          </p:nvSpPr>
          <p:spPr bwMode="auto">
            <a:xfrm>
              <a:off x="3726" y="3192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6" name="Rectangle 108"/>
            <p:cNvSpPr>
              <a:spLocks noChangeArrowheads="1"/>
            </p:cNvSpPr>
            <p:nvPr/>
          </p:nvSpPr>
          <p:spPr bwMode="auto">
            <a:xfrm>
              <a:off x="3726" y="319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7" name="Rectangle 109"/>
            <p:cNvSpPr>
              <a:spLocks noChangeArrowheads="1"/>
            </p:cNvSpPr>
            <p:nvPr/>
          </p:nvSpPr>
          <p:spPr bwMode="auto">
            <a:xfrm>
              <a:off x="3918" y="3228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20.193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798" name="Rectangle 110"/>
            <p:cNvSpPr>
              <a:spLocks noChangeArrowheads="1"/>
            </p:cNvSpPr>
            <p:nvPr/>
          </p:nvSpPr>
          <p:spPr bwMode="auto">
            <a:xfrm>
              <a:off x="4470" y="3192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9" name="Rectangle 111"/>
            <p:cNvSpPr>
              <a:spLocks noChangeArrowheads="1"/>
            </p:cNvSpPr>
            <p:nvPr/>
          </p:nvSpPr>
          <p:spPr bwMode="auto">
            <a:xfrm>
              <a:off x="4470" y="319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0" name="Rectangle 112"/>
            <p:cNvSpPr>
              <a:spLocks noChangeArrowheads="1"/>
            </p:cNvSpPr>
            <p:nvPr/>
          </p:nvSpPr>
          <p:spPr bwMode="auto">
            <a:xfrm>
              <a:off x="4662" y="3228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0.0001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801" name="Rectangle 113"/>
            <p:cNvSpPr>
              <a:spLocks noChangeArrowheads="1"/>
            </p:cNvSpPr>
            <p:nvPr/>
          </p:nvSpPr>
          <p:spPr bwMode="auto">
            <a:xfrm>
              <a:off x="750" y="3426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2" name="Rectangle 114"/>
            <p:cNvSpPr>
              <a:spLocks noChangeArrowheads="1"/>
            </p:cNvSpPr>
            <p:nvPr/>
          </p:nvSpPr>
          <p:spPr bwMode="auto">
            <a:xfrm>
              <a:off x="750" y="342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3" name="Rectangle 115"/>
            <p:cNvSpPr>
              <a:spLocks noChangeArrowheads="1"/>
            </p:cNvSpPr>
            <p:nvPr/>
          </p:nvSpPr>
          <p:spPr bwMode="auto">
            <a:xfrm>
              <a:off x="1026" y="3462"/>
              <a:ext cx="25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RxC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804" name="Rectangle 116"/>
            <p:cNvSpPr>
              <a:spLocks noChangeArrowheads="1"/>
            </p:cNvSpPr>
            <p:nvPr/>
          </p:nvSpPr>
          <p:spPr bwMode="auto">
            <a:xfrm>
              <a:off x="1494" y="3426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5" name="Rectangle 117"/>
            <p:cNvSpPr>
              <a:spLocks noChangeArrowheads="1"/>
            </p:cNvSpPr>
            <p:nvPr/>
          </p:nvSpPr>
          <p:spPr bwMode="auto">
            <a:xfrm>
              <a:off x="1494" y="342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6" name="Rectangle 118"/>
            <p:cNvSpPr>
              <a:spLocks noChangeArrowheads="1"/>
            </p:cNvSpPr>
            <p:nvPr/>
          </p:nvSpPr>
          <p:spPr bwMode="auto">
            <a:xfrm>
              <a:off x="1686" y="3462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13.740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807" name="Rectangle 119"/>
            <p:cNvSpPr>
              <a:spLocks noChangeArrowheads="1"/>
            </p:cNvSpPr>
            <p:nvPr/>
          </p:nvSpPr>
          <p:spPr bwMode="auto">
            <a:xfrm>
              <a:off x="2238" y="3426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8" name="Rectangle 120"/>
            <p:cNvSpPr>
              <a:spLocks noChangeArrowheads="1"/>
            </p:cNvSpPr>
            <p:nvPr/>
          </p:nvSpPr>
          <p:spPr bwMode="auto">
            <a:xfrm>
              <a:off x="2238" y="342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9" name="Rectangle 121"/>
            <p:cNvSpPr>
              <a:spLocks noChangeArrowheads="1"/>
            </p:cNvSpPr>
            <p:nvPr/>
          </p:nvSpPr>
          <p:spPr bwMode="auto">
            <a:xfrm>
              <a:off x="2574" y="3462"/>
              <a:ext cx="1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810" name="Rectangle 122"/>
            <p:cNvSpPr>
              <a:spLocks noChangeArrowheads="1"/>
            </p:cNvSpPr>
            <p:nvPr/>
          </p:nvSpPr>
          <p:spPr bwMode="auto">
            <a:xfrm>
              <a:off x="2982" y="3426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1" name="Rectangle 123"/>
            <p:cNvSpPr>
              <a:spLocks noChangeArrowheads="1"/>
            </p:cNvSpPr>
            <p:nvPr/>
          </p:nvSpPr>
          <p:spPr bwMode="auto">
            <a:xfrm>
              <a:off x="2982" y="342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2" name="Rectangle 124"/>
            <p:cNvSpPr>
              <a:spLocks noChangeArrowheads="1"/>
            </p:cNvSpPr>
            <p:nvPr/>
          </p:nvSpPr>
          <p:spPr bwMode="auto">
            <a:xfrm>
              <a:off x="3174" y="3462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13.740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813" name="Rectangle 125"/>
            <p:cNvSpPr>
              <a:spLocks noChangeArrowheads="1"/>
            </p:cNvSpPr>
            <p:nvPr/>
          </p:nvSpPr>
          <p:spPr bwMode="auto">
            <a:xfrm>
              <a:off x="3726" y="3426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4" name="Rectangle 126"/>
            <p:cNvSpPr>
              <a:spLocks noChangeArrowheads="1"/>
            </p:cNvSpPr>
            <p:nvPr/>
          </p:nvSpPr>
          <p:spPr bwMode="auto">
            <a:xfrm>
              <a:off x="3726" y="342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5" name="Rectangle 127"/>
            <p:cNvSpPr>
              <a:spLocks noChangeArrowheads="1"/>
            </p:cNvSpPr>
            <p:nvPr/>
          </p:nvSpPr>
          <p:spPr bwMode="auto">
            <a:xfrm>
              <a:off x="3948" y="3462"/>
              <a:ext cx="3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0.065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816" name="Rectangle 128"/>
            <p:cNvSpPr>
              <a:spLocks noChangeArrowheads="1"/>
            </p:cNvSpPr>
            <p:nvPr/>
          </p:nvSpPr>
          <p:spPr bwMode="auto">
            <a:xfrm>
              <a:off x="4470" y="3426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7" name="Rectangle 129"/>
            <p:cNvSpPr>
              <a:spLocks noChangeArrowheads="1"/>
            </p:cNvSpPr>
            <p:nvPr/>
          </p:nvSpPr>
          <p:spPr bwMode="auto">
            <a:xfrm>
              <a:off x="4470" y="342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8" name="Rectangle 130"/>
            <p:cNvSpPr>
              <a:spLocks noChangeArrowheads="1"/>
            </p:cNvSpPr>
            <p:nvPr/>
          </p:nvSpPr>
          <p:spPr bwMode="auto">
            <a:xfrm>
              <a:off x="4662" y="3462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0.7999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819" name="Rectangle 131"/>
            <p:cNvSpPr>
              <a:spLocks noChangeArrowheads="1"/>
            </p:cNvSpPr>
            <p:nvPr/>
          </p:nvSpPr>
          <p:spPr bwMode="auto">
            <a:xfrm>
              <a:off x="750" y="3660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0" name="Rectangle 132"/>
            <p:cNvSpPr>
              <a:spLocks noChangeArrowheads="1"/>
            </p:cNvSpPr>
            <p:nvPr/>
          </p:nvSpPr>
          <p:spPr bwMode="auto">
            <a:xfrm>
              <a:off x="750" y="366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1" name="Rectangle 133"/>
            <p:cNvSpPr>
              <a:spLocks noChangeArrowheads="1"/>
            </p:cNvSpPr>
            <p:nvPr/>
          </p:nvSpPr>
          <p:spPr bwMode="auto">
            <a:xfrm>
              <a:off x="948" y="3696"/>
              <a:ext cx="4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Within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822" name="Rectangle 134"/>
            <p:cNvSpPr>
              <a:spLocks noChangeArrowheads="1"/>
            </p:cNvSpPr>
            <p:nvPr/>
          </p:nvSpPr>
          <p:spPr bwMode="auto">
            <a:xfrm>
              <a:off x="1494" y="3660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3" name="Rectangle 135"/>
            <p:cNvSpPr>
              <a:spLocks noChangeArrowheads="1"/>
            </p:cNvSpPr>
            <p:nvPr/>
          </p:nvSpPr>
          <p:spPr bwMode="auto">
            <a:xfrm>
              <a:off x="1494" y="366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4" name="Rectangle 136"/>
            <p:cNvSpPr>
              <a:spLocks noChangeArrowheads="1"/>
            </p:cNvSpPr>
            <p:nvPr/>
          </p:nvSpPr>
          <p:spPr bwMode="auto">
            <a:xfrm>
              <a:off x="1620" y="3696"/>
              <a:ext cx="5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9296.999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825" name="Rectangle 137"/>
            <p:cNvSpPr>
              <a:spLocks noChangeArrowheads="1"/>
            </p:cNvSpPr>
            <p:nvPr/>
          </p:nvSpPr>
          <p:spPr bwMode="auto">
            <a:xfrm>
              <a:off x="2238" y="3660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6" name="Rectangle 138"/>
            <p:cNvSpPr>
              <a:spLocks noChangeArrowheads="1"/>
            </p:cNvSpPr>
            <p:nvPr/>
          </p:nvSpPr>
          <p:spPr bwMode="auto">
            <a:xfrm>
              <a:off x="2238" y="366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7" name="Rectangle 139"/>
            <p:cNvSpPr>
              <a:spLocks noChangeArrowheads="1"/>
            </p:cNvSpPr>
            <p:nvPr/>
          </p:nvSpPr>
          <p:spPr bwMode="auto">
            <a:xfrm>
              <a:off x="2544" y="3696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828" name="Rectangle 140"/>
            <p:cNvSpPr>
              <a:spLocks noChangeArrowheads="1"/>
            </p:cNvSpPr>
            <p:nvPr/>
          </p:nvSpPr>
          <p:spPr bwMode="auto">
            <a:xfrm>
              <a:off x="2982" y="3660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9" name="Rectangle 141"/>
            <p:cNvSpPr>
              <a:spLocks noChangeArrowheads="1"/>
            </p:cNvSpPr>
            <p:nvPr/>
          </p:nvSpPr>
          <p:spPr bwMode="auto">
            <a:xfrm>
              <a:off x="2982" y="366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0" name="Rectangle 142"/>
            <p:cNvSpPr>
              <a:spLocks noChangeArrowheads="1"/>
            </p:cNvSpPr>
            <p:nvPr/>
          </p:nvSpPr>
          <p:spPr bwMode="auto">
            <a:xfrm>
              <a:off x="3138" y="3696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211.295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831" name="Rectangle 143"/>
            <p:cNvSpPr>
              <a:spLocks noChangeArrowheads="1"/>
            </p:cNvSpPr>
            <p:nvPr/>
          </p:nvSpPr>
          <p:spPr bwMode="auto">
            <a:xfrm>
              <a:off x="750" y="389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2" name="Rectangle 144"/>
            <p:cNvSpPr>
              <a:spLocks noChangeArrowheads="1"/>
            </p:cNvSpPr>
            <p:nvPr/>
          </p:nvSpPr>
          <p:spPr bwMode="auto">
            <a:xfrm>
              <a:off x="750" y="389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3" name="Rectangle 145"/>
            <p:cNvSpPr>
              <a:spLocks noChangeArrowheads="1"/>
            </p:cNvSpPr>
            <p:nvPr/>
          </p:nvSpPr>
          <p:spPr bwMode="auto">
            <a:xfrm>
              <a:off x="990" y="3930"/>
              <a:ext cx="3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Total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834" name="Rectangle 146"/>
            <p:cNvSpPr>
              <a:spLocks noChangeArrowheads="1"/>
            </p:cNvSpPr>
            <p:nvPr/>
          </p:nvSpPr>
          <p:spPr bwMode="auto">
            <a:xfrm>
              <a:off x="1494" y="389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5" name="Rectangle 147"/>
            <p:cNvSpPr>
              <a:spLocks noChangeArrowheads="1"/>
            </p:cNvSpPr>
            <p:nvPr/>
          </p:nvSpPr>
          <p:spPr bwMode="auto">
            <a:xfrm>
              <a:off x="1494" y="389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6" name="Rectangle 148"/>
            <p:cNvSpPr>
              <a:spLocks noChangeArrowheads="1"/>
            </p:cNvSpPr>
            <p:nvPr/>
          </p:nvSpPr>
          <p:spPr bwMode="auto">
            <a:xfrm>
              <a:off x="1584" y="3930"/>
              <a:ext cx="6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13980.299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837" name="Rectangle 149"/>
            <p:cNvSpPr>
              <a:spLocks noChangeArrowheads="1"/>
            </p:cNvSpPr>
            <p:nvPr/>
          </p:nvSpPr>
          <p:spPr bwMode="auto">
            <a:xfrm>
              <a:off x="2238" y="389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8" name="Rectangle 150"/>
            <p:cNvSpPr>
              <a:spLocks noChangeArrowheads="1"/>
            </p:cNvSpPr>
            <p:nvPr/>
          </p:nvSpPr>
          <p:spPr bwMode="auto">
            <a:xfrm>
              <a:off x="2238" y="389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9" name="Rectangle 151"/>
            <p:cNvSpPr>
              <a:spLocks noChangeArrowheads="1"/>
            </p:cNvSpPr>
            <p:nvPr/>
          </p:nvSpPr>
          <p:spPr bwMode="auto">
            <a:xfrm>
              <a:off x="2544" y="393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71" name="TextBox 170"/>
          <p:cNvSpPr txBox="1"/>
          <p:nvPr/>
        </p:nvSpPr>
        <p:spPr>
          <a:xfrm>
            <a:off x="3352800" y="228600"/>
            <a:ext cx="2403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Guess that significance!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239000" y="533400"/>
            <a:ext cx="1114425" cy="523875"/>
            <a:chOff x="4133850" y="3314700"/>
            <a:chExt cx="1114425" cy="523875"/>
          </a:xfrm>
        </p:grpSpPr>
        <p:sp>
          <p:nvSpPr>
            <p:cNvPr id="3" name="Rectangle 54"/>
            <p:cNvSpPr>
              <a:spLocks noChangeArrowheads="1"/>
            </p:cNvSpPr>
            <p:nvPr/>
          </p:nvSpPr>
          <p:spPr bwMode="auto">
            <a:xfrm>
              <a:off x="4133850" y="3314700"/>
              <a:ext cx="1066800" cy="5143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55"/>
            <p:cNvSpPr>
              <a:spLocks noChangeArrowheads="1"/>
            </p:cNvSpPr>
            <p:nvPr/>
          </p:nvSpPr>
          <p:spPr bwMode="auto">
            <a:xfrm>
              <a:off x="4133850" y="3314700"/>
              <a:ext cx="1066800" cy="51435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Line 56"/>
            <p:cNvSpPr>
              <a:spLocks noChangeShapeType="1"/>
            </p:cNvSpPr>
            <p:nvPr/>
          </p:nvSpPr>
          <p:spPr bwMode="auto">
            <a:xfrm>
              <a:off x="4133850" y="331470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57"/>
            <p:cNvSpPr>
              <a:spLocks noChangeShapeType="1"/>
            </p:cNvSpPr>
            <p:nvPr/>
          </p:nvSpPr>
          <p:spPr bwMode="auto">
            <a:xfrm>
              <a:off x="4133850" y="382905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8"/>
            <p:cNvSpPr>
              <a:spLocks noChangeShapeType="1"/>
            </p:cNvSpPr>
            <p:nvPr/>
          </p:nvSpPr>
          <p:spPr bwMode="auto">
            <a:xfrm flipV="1">
              <a:off x="52006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59"/>
            <p:cNvSpPr>
              <a:spLocks noChangeShapeType="1"/>
            </p:cNvSpPr>
            <p:nvPr/>
          </p:nvSpPr>
          <p:spPr bwMode="auto">
            <a:xfrm flipV="1">
              <a:off x="41338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60"/>
            <p:cNvSpPr>
              <a:spLocks noChangeShapeType="1"/>
            </p:cNvSpPr>
            <p:nvPr/>
          </p:nvSpPr>
          <p:spPr bwMode="auto">
            <a:xfrm>
              <a:off x="4133850" y="382905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61"/>
            <p:cNvSpPr>
              <a:spLocks noChangeShapeType="1"/>
            </p:cNvSpPr>
            <p:nvPr/>
          </p:nvSpPr>
          <p:spPr bwMode="auto">
            <a:xfrm flipV="1">
              <a:off x="41338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62"/>
            <p:cNvSpPr>
              <a:spLocks noChangeShapeType="1"/>
            </p:cNvSpPr>
            <p:nvPr/>
          </p:nvSpPr>
          <p:spPr bwMode="auto">
            <a:xfrm>
              <a:off x="4133850" y="331470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63"/>
            <p:cNvSpPr>
              <a:spLocks noChangeShapeType="1"/>
            </p:cNvSpPr>
            <p:nvPr/>
          </p:nvSpPr>
          <p:spPr bwMode="auto">
            <a:xfrm>
              <a:off x="4133850" y="382905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64"/>
            <p:cNvSpPr>
              <a:spLocks noChangeShapeType="1"/>
            </p:cNvSpPr>
            <p:nvPr/>
          </p:nvSpPr>
          <p:spPr bwMode="auto">
            <a:xfrm flipV="1">
              <a:off x="52006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65"/>
            <p:cNvSpPr>
              <a:spLocks noChangeShapeType="1"/>
            </p:cNvSpPr>
            <p:nvPr/>
          </p:nvSpPr>
          <p:spPr bwMode="auto">
            <a:xfrm flipV="1">
              <a:off x="41338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66"/>
            <p:cNvSpPr>
              <a:spLocks noChangeArrowheads="1"/>
            </p:cNvSpPr>
            <p:nvPr/>
          </p:nvSpPr>
          <p:spPr bwMode="auto">
            <a:xfrm>
              <a:off x="4629150" y="3352800"/>
              <a:ext cx="6191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Row 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Line 67"/>
            <p:cNvSpPr>
              <a:spLocks noChangeShapeType="1"/>
            </p:cNvSpPr>
            <p:nvPr/>
          </p:nvSpPr>
          <p:spPr bwMode="auto">
            <a:xfrm>
              <a:off x="4210050" y="3448050"/>
              <a:ext cx="3810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Oval 68"/>
            <p:cNvSpPr>
              <a:spLocks noChangeArrowheads="1"/>
            </p:cNvSpPr>
            <p:nvPr/>
          </p:nvSpPr>
          <p:spPr bwMode="auto">
            <a:xfrm>
              <a:off x="4362450" y="3409950"/>
              <a:ext cx="85725" cy="857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69"/>
            <p:cNvSpPr>
              <a:spLocks noChangeArrowheads="1"/>
            </p:cNvSpPr>
            <p:nvPr/>
          </p:nvSpPr>
          <p:spPr bwMode="auto">
            <a:xfrm>
              <a:off x="4362450" y="34099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70"/>
            <p:cNvSpPr>
              <a:spLocks noChangeArrowheads="1"/>
            </p:cNvSpPr>
            <p:nvPr/>
          </p:nvSpPr>
          <p:spPr bwMode="auto">
            <a:xfrm>
              <a:off x="4629150" y="3590925"/>
              <a:ext cx="6191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Row 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Line 71"/>
            <p:cNvSpPr>
              <a:spLocks noChangeShapeType="1"/>
            </p:cNvSpPr>
            <p:nvPr/>
          </p:nvSpPr>
          <p:spPr bwMode="auto">
            <a:xfrm>
              <a:off x="4210050" y="3686175"/>
              <a:ext cx="3810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Oval 72"/>
            <p:cNvSpPr>
              <a:spLocks noChangeArrowheads="1"/>
            </p:cNvSpPr>
            <p:nvPr/>
          </p:nvSpPr>
          <p:spPr bwMode="auto">
            <a:xfrm>
              <a:off x="4362450" y="3648075"/>
              <a:ext cx="85725" cy="85725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Oval 73"/>
            <p:cNvSpPr>
              <a:spLocks noChangeArrowheads="1"/>
            </p:cNvSpPr>
            <p:nvPr/>
          </p:nvSpPr>
          <p:spPr bwMode="auto">
            <a:xfrm>
              <a:off x="4362450" y="3648075"/>
              <a:ext cx="76200" cy="76200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5718" name="Group 6"/>
          <p:cNvGrpSpPr>
            <a:grpSpLocks noChangeAspect="1"/>
          </p:cNvGrpSpPr>
          <p:nvPr/>
        </p:nvGrpSpPr>
        <p:grpSpPr bwMode="auto">
          <a:xfrm>
            <a:off x="-457200" y="4114800"/>
            <a:ext cx="9144000" cy="2743200"/>
            <a:chOff x="-288" y="2592"/>
            <a:chExt cx="5760" cy="1728"/>
          </a:xfrm>
        </p:grpSpPr>
        <p:sp>
          <p:nvSpPr>
            <p:cNvPr id="115717" name="AutoShape 5"/>
            <p:cNvSpPr>
              <a:spLocks noChangeAspect="1" noChangeArrowheads="1" noTextEdit="1"/>
            </p:cNvSpPr>
            <p:nvPr/>
          </p:nvSpPr>
          <p:spPr bwMode="auto">
            <a:xfrm>
              <a:off x="-288" y="2592"/>
              <a:ext cx="5760" cy="1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19" name="Rectangle 7"/>
            <p:cNvSpPr>
              <a:spLocks noChangeArrowheads="1"/>
            </p:cNvSpPr>
            <p:nvPr/>
          </p:nvSpPr>
          <p:spPr bwMode="auto">
            <a:xfrm>
              <a:off x="462" y="2724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20" name="Rectangle 8"/>
            <p:cNvSpPr>
              <a:spLocks noChangeArrowheads="1"/>
            </p:cNvSpPr>
            <p:nvPr/>
          </p:nvSpPr>
          <p:spPr bwMode="auto">
            <a:xfrm>
              <a:off x="462" y="272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21" name="Rectangle 9"/>
            <p:cNvSpPr>
              <a:spLocks noChangeArrowheads="1"/>
            </p:cNvSpPr>
            <p:nvPr/>
          </p:nvSpPr>
          <p:spPr bwMode="auto">
            <a:xfrm>
              <a:off x="660" y="2760"/>
              <a:ext cx="4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Source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22" name="Rectangle 10"/>
            <p:cNvSpPr>
              <a:spLocks noChangeArrowheads="1"/>
            </p:cNvSpPr>
            <p:nvPr/>
          </p:nvSpPr>
          <p:spPr bwMode="auto">
            <a:xfrm>
              <a:off x="1206" y="2724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23" name="Rectangle 11"/>
            <p:cNvSpPr>
              <a:spLocks noChangeArrowheads="1"/>
            </p:cNvSpPr>
            <p:nvPr/>
          </p:nvSpPr>
          <p:spPr bwMode="auto">
            <a:xfrm>
              <a:off x="1206" y="272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24" name="Rectangle 12"/>
            <p:cNvSpPr>
              <a:spLocks noChangeArrowheads="1"/>
            </p:cNvSpPr>
            <p:nvPr/>
          </p:nvSpPr>
          <p:spPr bwMode="auto">
            <a:xfrm>
              <a:off x="1518" y="2760"/>
              <a:ext cx="1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SS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25" name="Rectangle 13"/>
            <p:cNvSpPr>
              <a:spLocks noChangeArrowheads="1"/>
            </p:cNvSpPr>
            <p:nvPr/>
          </p:nvSpPr>
          <p:spPr bwMode="auto">
            <a:xfrm>
              <a:off x="1950" y="2724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26" name="Rectangle 14"/>
            <p:cNvSpPr>
              <a:spLocks noChangeArrowheads="1"/>
            </p:cNvSpPr>
            <p:nvPr/>
          </p:nvSpPr>
          <p:spPr bwMode="auto">
            <a:xfrm>
              <a:off x="1950" y="272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27" name="Rectangle 15"/>
            <p:cNvSpPr>
              <a:spLocks noChangeArrowheads="1"/>
            </p:cNvSpPr>
            <p:nvPr/>
          </p:nvSpPr>
          <p:spPr bwMode="auto">
            <a:xfrm>
              <a:off x="2268" y="2760"/>
              <a:ext cx="1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df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28" name="Rectangle 16"/>
            <p:cNvSpPr>
              <a:spLocks noChangeArrowheads="1"/>
            </p:cNvSpPr>
            <p:nvPr/>
          </p:nvSpPr>
          <p:spPr bwMode="auto">
            <a:xfrm>
              <a:off x="2694" y="2724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29" name="Rectangle 17"/>
            <p:cNvSpPr>
              <a:spLocks noChangeArrowheads="1"/>
            </p:cNvSpPr>
            <p:nvPr/>
          </p:nvSpPr>
          <p:spPr bwMode="auto">
            <a:xfrm>
              <a:off x="2694" y="272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30" name="Rectangle 18"/>
            <p:cNvSpPr>
              <a:spLocks noChangeArrowheads="1"/>
            </p:cNvSpPr>
            <p:nvPr/>
          </p:nvSpPr>
          <p:spPr bwMode="auto">
            <a:xfrm>
              <a:off x="3012" y="2778"/>
              <a:ext cx="1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31" name="Rectangle 19"/>
            <p:cNvSpPr>
              <a:spLocks noChangeArrowheads="1"/>
            </p:cNvSpPr>
            <p:nvPr/>
          </p:nvSpPr>
          <p:spPr bwMode="auto">
            <a:xfrm>
              <a:off x="3060" y="2742"/>
              <a:ext cx="108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32" name="Rectangle 20"/>
            <p:cNvSpPr>
              <a:spLocks noChangeArrowheads="1"/>
            </p:cNvSpPr>
            <p:nvPr/>
          </p:nvSpPr>
          <p:spPr bwMode="auto">
            <a:xfrm>
              <a:off x="3438" y="2724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33" name="Rectangle 21"/>
            <p:cNvSpPr>
              <a:spLocks noChangeArrowheads="1"/>
            </p:cNvSpPr>
            <p:nvPr/>
          </p:nvSpPr>
          <p:spPr bwMode="auto">
            <a:xfrm>
              <a:off x="3438" y="272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34" name="Rectangle 22"/>
            <p:cNvSpPr>
              <a:spLocks noChangeArrowheads="1"/>
            </p:cNvSpPr>
            <p:nvPr/>
          </p:nvSpPr>
          <p:spPr bwMode="auto">
            <a:xfrm>
              <a:off x="3780" y="2760"/>
              <a:ext cx="1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F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35" name="Rectangle 23"/>
            <p:cNvSpPr>
              <a:spLocks noChangeArrowheads="1"/>
            </p:cNvSpPr>
            <p:nvPr/>
          </p:nvSpPr>
          <p:spPr bwMode="auto">
            <a:xfrm>
              <a:off x="4182" y="2724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36" name="Rectangle 24"/>
            <p:cNvSpPr>
              <a:spLocks noChangeArrowheads="1"/>
            </p:cNvSpPr>
            <p:nvPr/>
          </p:nvSpPr>
          <p:spPr bwMode="auto">
            <a:xfrm>
              <a:off x="4182" y="272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37" name="Rectangle 25"/>
            <p:cNvSpPr>
              <a:spLocks noChangeArrowheads="1"/>
            </p:cNvSpPr>
            <p:nvPr/>
          </p:nvSpPr>
          <p:spPr bwMode="auto">
            <a:xfrm>
              <a:off x="4368" y="2760"/>
              <a:ext cx="4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p-value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38" name="Rectangle 26"/>
            <p:cNvSpPr>
              <a:spLocks noChangeArrowheads="1"/>
            </p:cNvSpPr>
            <p:nvPr/>
          </p:nvSpPr>
          <p:spPr bwMode="auto">
            <a:xfrm>
              <a:off x="462" y="2958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39" name="Rectangle 27"/>
            <p:cNvSpPr>
              <a:spLocks noChangeArrowheads="1"/>
            </p:cNvSpPr>
            <p:nvPr/>
          </p:nvSpPr>
          <p:spPr bwMode="auto">
            <a:xfrm>
              <a:off x="462" y="295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40" name="Rectangle 28"/>
            <p:cNvSpPr>
              <a:spLocks noChangeArrowheads="1"/>
            </p:cNvSpPr>
            <p:nvPr/>
          </p:nvSpPr>
          <p:spPr bwMode="auto">
            <a:xfrm>
              <a:off x="696" y="2994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Rows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41" name="Rectangle 29"/>
            <p:cNvSpPr>
              <a:spLocks noChangeArrowheads="1"/>
            </p:cNvSpPr>
            <p:nvPr/>
          </p:nvSpPr>
          <p:spPr bwMode="auto">
            <a:xfrm>
              <a:off x="1206" y="2958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42" name="Rectangle 30"/>
            <p:cNvSpPr>
              <a:spLocks noChangeArrowheads="1"/>
            </p:cNvSpPr>
            <p:nvPr/>
          </p:nvSpPr>
          <p:spPr bwMode="auto">
            <a:xfrm>
              <a:off x="1206" y="295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43" name="Rectangle 31"/>
            <p:cNvSpPr>
              <a:spLocks noChangeArrowheads="1"/>
            </p:cNvSpPr>
            <p:nvPr/>
          </p:nvSpPr>
          <p:spPr bwMode="auto">
            <a:xfrm>
              <a:off x="1332" y="2994"/>
              <a:ext cx="5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4677.560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44" name="Rectangle 32"/>
            <p:cNvSpPr>
              <a:spLocks noChangeArrowheads="1"/>
            </p:cNvSpPr>
            <p:nvPr/>
          </p:nvSpPr>
          <p:spPr bwMode="auto">
            <a:xfrm>
              <a:off x="1950" y="2958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45" name="Rectangle 33"/>
            <p:cNvSpPr>
              <a:spLocks noChangeArrowheads="1"/>
            </p:cNvSpPr>
            <p:nvPr/>
          </p:nvSpPr>
          <p:spPr bwMode="auto">
            <a:xfrm>
              <a:off x="1950" y="295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46" name="Rectangle 34"/>
            <p:cNvSpPr>
              <a:spLocks noChangeArrowheads="1"/>
            </p:cNvSpPr>
            <p:nvPr/>
          </p:nvSpPr>
          <p:spPr bwMode="auto">
            <a:xfrm>
              <a:off x="2286" y="2994"/>
              <a:ext cx="1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47" name="Rectangle 35"/>
            <p:cNvSpPr>
              <a:spLocks noChangeArrowheads="1"/>
            </p:cNvSpPr>
            <p:nvPr/>
          </p:nvSpPr>
          <p:spPr bwMode="auto">
            <a:xfrm>
              <a:off x="2694" y="2958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48" name="Rectangle 36"/>
            <p:cNvSpPr>
              <a:spLocks noChangeArrowheads="1"/>
            </p:cNvSpPr>
            <p:nvPr/>
          </p:nvSpPr>
          <p:spPr bwMode="auto">
            <a:xfrm>
              <a:off x="2694" y="295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49" name="Rectangle 37"/>
            <p:cNvSpPr>
              <a:spLocks noChangeArrowheads="1"/>
            </p:cNvSpPr>
            <p:nvPr/>
          </p:nvSpPr>
          <p:spPr bwMode="auto">
            <a:xfrm>
              <a:off x="2820" y="2994"/>
              <a:ext cx="5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4677.560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50" name="Rectangle 38"/>
            <p:cNvSpPr>
              <a:spLocks noChangeArrowheads="1"/>
            </p:cNvSpPr>
            <p:nvPr/>
          </p:nvSpPr>
          <p:spPr bwMode="auto">
            <a:xfrm>
              <a:off x="3438" y="2958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51" name="Rectangle 39"/>
            <p:cNvSpPr>
              <a:spLocks noChangeArrowheads="1"/>
            </p:cNvSpPr>
            <p:nvPr/>
          </p:nvSpPr>
          <p:spPr bwMode="auto">
            <a:xfrm>
              <a:off x="3438" y="295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52" name="Rectangle 40"/>
            <p:cNvSpPr>
              <a:spLocks noChangeArrowheads="1"/>
            </p:cNvSpPr>
            <p:nvPr/>
          </p:nvSpPr>
          <p:spPr bwMode="auto">
            <a:xfrm>
              <a:off x="3630" y="2994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20.283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53" name="Rectangle 41"/>
            <p:cNvSpPr>
              <a:spLocks noChangeArrowheads="1"/>
            </p:cNvSpPr>
            <p:nvPr/>
          </p:nvSpPr>
          <p:spPr bwMode="auto">
            <a:xfrm>
              <a:off x="4182" y="2958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54" name="Rectangle 42"/>
            <p:cNvSpPr>
              <a:spLocks noChangeArrowheads="1"/>
            </p:cNvSpPr>
            <p:nvPr/>
          </p:nvSpPr>
          <p:spPr bwMode="auto">
            <a:xfrm>
              <a:off x="4182" y="295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55" name="Rectangle 43"/>
            <p:cNvSpPr>
              <a:spLocks noChangeArrowheads="1"/>
            </p:cNvSpPr>
            <p:nvPr/>
          </p:nvSpPr>
          <p:spPr bwMode="auto">
            <a:xfrm>
              <a:off x="4374" y="2994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0.0000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56" name="Rectangle 44"/>
            <p:cNvSpPr>
              <a:spLocks noChangeArrowheads="1"/>
            </p:cNvSpPr>
            <p:nvPr/>
          </p:nvSpPr>
          <p:spPr bwMode="auto">
            <a:xfrm>
              <a:off x="462" y="3192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57" name="Rectangle 45"/>
            <p:cNvSpPr>
              <a:spLocks noChangeArrowheads="1"/>
            </p:cNvSpPr>
            <p:nvPr/>
          </p:nvSpPr>
          <p:spPr bwMode="auto">
            <a:xfrm>
              <a:off x="462" y="319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58" name="Rectangle 46"/>
            <p:cNvSpPr>
              <a:spLocks noChangeArrowheads="1"/>
            </p:cNvSpPr>
            <p:nvPr/>
          </p:nvSpPr>
          <p:spPr bwMode="auto">
            <a:xfrm>
              <a:off x="612" y="3228"/>
              <a:ext cx="5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Columns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59" name="Rectangle 47"/>
            <p:cNvSpPr>
              <a:spLocks noChangeArrowheads="1"/>
            </p:cNvSpPr>
            <p:nvPr/>
          </p:nvSpPr>
          <p:spPr bwMode="auto">
            <a:xfrm>
              <a:off x="1206" y="3192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60" name="Rectangle 48"/>
            <p:cNvSpPr>
              <a:spLocks noChangeArrowheads="1"/>
            </p:cNvSpPr>
            <p:nvPr/>
          </p:nvSpPr>
          <p:spPr bwMode="auto">
            <a:xfrm>
              <a:off x="1206" y="319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61" name="Rectangle 49"/>
            <p:cNvSpPr>
              <a:spLocks noChangeArrowheads="1"/>
            </p:cNvSpPr>
            <p:nvPr/>
          </p:nvSpPr>
          <p:spPr bwMode="auto">
            <a:xfrm>
              <a:off x="1428" y="3228"/>
              <a:ext cx="3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0.653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62" name="Rectangle 50"/>
            <p:cNvSpPr>
              <a:spLocks noChangeArrowheads="1"/>
            </p:cNvSpPr>
            <p:nvPr/>
          </p:nvSpPr>
          <p:spPr bwMode="auto">
            <a:xfrm>
              <a:off x="1950" y="3192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63" name="Rectangle 51"/>
            <p:cNvSpPr>
              <a:spLocks noChangeArrowheads="1"/>
            </p:cNvSpPr>
            <p:nvPr/>
          </p:nvSpPr>
          <p:spPr bwMode="auto">
            <a:xfrm>
              <a:off x="1950" y="319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64" name="Rectangle 52"/>
            <p:cNvSpPr>
              <a:spLocks noChangeArrowheads="1"/>
            </p:cNvSpPr>
            <p:nvPr/>
          </p:nvSpPr>
          <p:spPr bwMode="auto">
            <a:xfrm>
              <a:off x="2286" y="3228"/>
              <a:ext cx="1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65" name="Rectangle 53"/>
            <p:cNvSpPr>
              <a:spLocks noChangeArrowheads="1"/>
            </p:cNvSpPr>
            <p:nvPr/>
          </p:nvSpPr>
          <p:spPr bwMode="auto">
            <a:xfrm>
              <a:off x="2694" y="3192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66" name="Rectangle 54"/>
            <p:cNvSpPr>
              <a:spLocks noChangeArrowheads="1"/>
            </p:cNvSpPr>
            <p:nvPr/>
          </p:nvSpPr>
          <p:spPr bwMode="auto">
            <a:xfrm>
              <a:off x="2694" y="319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67" name="Rectangle 55"/>
            <p:cNvSpPr>
              <a:spLocks noChangeArrowheads="1"/>
            </p:cNvSpPr>
            <p:nvPr/>
          </p:nvSpPr>
          <p:spPr bwMode="auto">
            <a:xfrm>
              <a:off x="2916" y="3228"/>
              <a:ext cx="3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0.653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68" name="Rectangle 56"/>
            <p:cNvSpPr>
              <a:spLocks noChangeArrowheads="1"/>
            </p:cNvSpPr>
            <p:nvPr/>
          </p:nvSpPr>
          <p:spPr bwMode="auto">
            <a:xfrm>
              <a:off x="3438" y="3192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69" name="Rectangle 57"/>
            <p:cNvSpPr>
              <a:spLocks noChangeArrowheads="1"/>
            </p:cNvSpPr>
            <p:nvPr/>
          </p:nvSpPr>
          <p:spPr bwMode="auto">
            <a:xfrm>
              <a:off x="3438" y="319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70" name="Rectangle 58"/>
            <p:cNvSpPr>
              <a:spLocks noChangeArrowheads="1"/>
            </p:cNvSpPr>
            <p:nvPr/>
          </p:nvSpPr>
          <p:spPr bwMode="auto">
            <a:xfrm>
              <a:off x="3660" y="3228"/>
              <a:ext cx="3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0.003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71" name="Rectangle 59"/>
            <p:cNvSpPr>
              <a:spLocks noChangeArrowheads="1"/>
            </p:cNvSpPr>
            <p:nvPr/>
          </p:nvSpPr>
          <p:spPr bwMode="auto">
            <a:xfrm>
              <a:off x="4182" y="3192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72" name="Rectangle 60"/>
            <p:cNvSpPr>
              <a:spLocks noChangeArrowheads="1"/>
            </p:cNvSpPr>
            <p:nvPr/>
          </p:nvSpPr>
          <p:spPr bwMode="auto">
            <a:xfrm>
              <a:off x="4182" y="319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73" name="Rectangle 61"/>
            <p:cNvSpPr>
              <a:spLocks noChangeArrowheads="1"/>
            </p:cNvSpPr>
            <p:nvPr/>
          </p:nvSpPr>
          <p:spPr bwMode="auto">
            <a:xfrm>
              <a:off x="4374" y="3228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0.9578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74" name="Rectangle 62"/>
            <p:cNvSpPr>
              <a:spLocks noChangeArrowheads="1"/>
            </p:cNvSpPr>
            <p:nvPr/>
          </p:nvSpPr>
          <p:spPr bwMode="auto">
            <a:xfrm>
              <a:off x="462" y="3426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75" name="Rectangle 63"/>
            <p:cNvSpPr>
              <a:spLocks noChangeArrowheads="1"/>
            </p:cNvSpPr>
            <p:nvPr/>
          </p:nvSpPr>
          <p:spPr bwMode="auto">
            <a:xfrm>
              <a:off x="462" y="342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76" name="Rectangle 64"/>
            <p:cNvSpPr>
              <a:spLocks noChangeArrowheads="1"/>
            </p:cNvSpPr>
            <p:nvPr/>
          </p:nvSpPr>
          <p:spPr bwMode="auto">
            <a:xfrm>
              <a:off x="738" y="3462"/>
              <a:ext cx="25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RxC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77" name="Rectangle 65"/>
            <p:cNvSpPr>
              <a:spLocks noChangeArrowheads="1"/>
            </p:cNvSpPr>
            <p:nvPr/>
          </p:nvSpPr>
          <p:spPr bwMode="auto">
            <a:xfrm>
              <a:off x="1206" y="3426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78" name="Rectangle 66"/>
            <p:cNvSpPr>
              <a:spLocks noChangeArrowheads="1"/>
            </p:cNvSpPr>
            <p:nvPr/>
          </p:nvSpPr>
          <p:spPr bwMode="auto">
            <a:xfrm>
              <a:off x="1206" y="342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79" name="Rectangle 67"/>
            <p:cNvSpPr>
              <a:spLocks noChangeArrowheads="1"/>
            </p:cNvSpPr>
            <p:nvPr/>
          </p:nvSpPr>
          <p:spPr bwMode="auto">
            <a:xfrm>
              <a:off x="1332" y="3462"/>
              <a:ext cx="5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6777.132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80" name="Rectangle 68"/>
            <p:cNvSpPr>
              <a:spLocks noChangeArrowheads="1"/>
            </p:cNvSpPr>
            <p:nvPr/>
          </p:nvSpPr>
          <p:spPr bwMode="auto">
            <a:xfrm>
              <a:off x="1950" y="3426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81" name="Rectangle 69"/>
            <p:cNvSpPr>
              <a:spLocks noChangeArrowheads="1"/>
            </p:cNvSpPr>
            <p:nvPr/>
          </p:nvSpPr>
          <p:spPr bwMode="auto">
            <a:xfrm>
              <a:off x="1950" y="342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82" name="Rectangle 70"/>
            <p:cNvSpPr>
              <a:spLocks noChangeArrowheads="1"/>
            </p:cNvSpPr>
            <p:nvPr/>
          </p:nvSpPr>
          <p:spPr bwMode="auto">
            <a:xfrm>
              <a:off x="2286" y="3462"/>
              <a:ext cx="1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83" name="Rectangle 71"/>
            <p:cNvSpPr>
              <a:spLocks noChangeArrowheads="1"/>
            </p:cNvSpPr>
            <p:nvPr/>
          </p:nvSpPr>
          <p:spPr bwMode="auto">
            <a:xfrm>
              <a:off x="2694" y="3426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84" name="Rectangle 72"/>
            <p:cNvSpPr>
              <a:spLocks noChangeArrowheads="1"/>
            </p:cNvSpPr>
            <p:nvPr/>
          </p:nvSpPr>
          <p:spPr bwMode="auto">
            <a:xfrm>
              <a:off x="2694" y="342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85" name="Rectangle 73"/>
            <p:cNvSpPr>
              <a:spLocks noChangeArrowheads="1"/>
            </p:cNvSpPr>
            <p:nvPr/>
          </p:nvSpPr>
          <p:spPr bwMode="auto">
            <a:xfrm>
              <a:off x="2820" y="3462"/>
              <a:ext cx="5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6777.132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86" name="Rectangle 74"/>
            <p:cNvSpPr>
              <a:spLocks noChangeArrowheads="1"/>
            </p:cNvSpPr>
            <p:nvPr/>
          </p:nvSpPr>
          <p:spPr bwMode="auto">
            <a:xfrm>
              <a:off x="3438" y="3426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87" name="Rectangle 75"/>
            <p:cNvSpPr>
              <a:spLocks noChangeArrowheads="1"/>
            </p:cNvSpPr>
            <p:nvPr/>
          </p:nvSpPr>
          <p:spPr bwMode="auto">
            <a:xfrm>
              <a:off x="3438" y="342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88" name="Rectangle 76"/>
            <p:cNvSpPr>
              <a:spLocks noChangeArrowheads="1"/>
            </p:cNvSpPr>
            <p:nvPr/>
          </p:nvSpPr>
          <p:spPr bwMode="auto">
            <a:xfrm>
              <a:off x="3630" y="3462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29.387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89" name="Rectangle 77"/>
            <p:cNvSpPr>
              <a:spLocks noChangeArrowheads="1"/>
            </p:cNvSpPr>
            <p:nvPr/>
          </p:nvSpPr>
          <p:spPr bwMode="auto">
            <a:xfrm>
              <a:off x="4182" y="3426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90" name="Rectangle 78"/>
            <p:cNvSpPr>
              <a:spLocks noChangeArrowheads="1"/>
            </p:cNvSpPr>
            <p:nvPr/>
          </p:nvSpPr>
          <p:spPr bwMode="auto">
            <a:xfrm>
              <a:off x="4182" y="342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91" name="Rectangle 79"/>
            <p:cNvSpPr>
              <a:spLocks noChangeArrowheads="1"/>
            </p:cNvSpPr>
            <p:nvPr/>
          </p:nvSpPr>
          <p:spPr bwMode="auto">
            <a:xfrm>
              <a:off x="4374" y="3462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0.0000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92" name="Rectangle 80"/>
            <p:cNvSpPr>
              <a:spLocks noChangeArrowheads="1"/>
            </p:cNvSpPr>
            <p:nvPr/>
          </p:nvSpPr>
          <p:spPr bwMode="auto">
            <a:xfrm>
              <a:off x="462" y="3660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93" name="Rectangle 81"/>
            <p:cNvSpPr>
              <a:spLocks noChangeArrowheads="1"/>
            </p:cNvSpPr>
            <p:nvPr/>
          </p:nvSpPr>
          <p:spPr bwMode="auto">
            <a:xfrm>
              <a:off x="462" y="366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94" name="Rectangle 82"/>
            <p:cNvSpPr>
              <a:spLocks noChangeArrowheads="1"/>
            </p:cNvSpPr>
            <p:nvPr/>
          </p:nvSpPr>
          <p:spPr bwMode="auto">
            <a:xfrm>
              <a:off x="660" y="3696"/>
              <a:ext cx="4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Within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95" name="Rectangle 83"/>
            <p:cNvSpPr>
              <a:spLocks noChangeArrowheads="1"/>
            </p:cNvSpPr>
            <p:nvPr/>
          </p:nvSpPr>
          <p:spPr bwMode="auto">
            <a:xfrm>
              <a:off x="1206" y="3660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96" name="Rectangle 84"/>
            <p:cNvSpPr>
              <a:spLocks noChangeArrowheads="1"/>
            </p:cNvSpPr>
            <p:nvPr/>
          </p:nvSpPr>
          <p:spPr bwMode="auto">
            <a:xfrm>
              <a:off x="1206" y="366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97" name="Rectangle 85"/>
            <p:cNvSpPr>
              <a:spLocks noChangeArrowheads="1"/>
            </p:cNvSpPr>
            <p:nvPr/>
          </p:nvSpPr>
          <p:spPr bwMode="auto">
            <a:xfrm>
              <a:off x="1296" y="3696"/>
              <a:ext cx="6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10147.208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98" name="Rectangle 86"/>
            <p:cNvSpPr>
              <a:spLocks noChangeArrowheads="1"/>
            </p:cNvSpPr>
            <p:nvPr/>
          </p:nvSpPr>
          <p:spPr bwMode="auto">
            <a:xfrm>
              <a:off x="1950" y="3660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99" name="Rectangle 87"/>
            <p:cNvSpPr>
              <a:spLocks noChangeArrowheads="1"/>
            </p:cNvSpPr>
            <p:nvPr/>
          </p:nvSpPr>
          <p:spPr bwMode="auto">
            <a:xfrm>
              <a:off x="1950" y="366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00" name="Rectangle 88"/>
            <p:cNvSpPr>
              <a:spLocks noChangeArrowheads="1"/>
            </p:cNvSpPr>
            <p:nvPr/>
          </p:nvSpPr>
          <p:spPr bwMode="auto">
            <a:xfrm>
              <a:off x="2256" y="3696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801" name="Rectangle 89"/>
            <p:cNvSpPr>
              <a:spLocks noChangeArrowheads="1"/>
            </p:cNvSpPr>
            <p:nvPr/>
          </p:nvSpPr>
          <p:spPr bwMode="auto">
            <a:xfrm>
              <a:off x="2694" y="3660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02" name="Rectangle 90"/>
            <p:cNvSpPr>
              <a:spLocks noChangeArrowheads="1"/>
            </p:cNvSpPr>
            <p:nvPr/>
          </p:nvSpPr>
          <p:spPr bwMode="auto">
            <a:xfrm>
              <a:off x="2694" y="366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03" name="Rectangle 91"/>
            <p:cNvSpPr>
              <a:spLocks noChangeArrowheads="1"/>
            </p:cNvSpPr>
            <p:nvPr/>
          </p:nvSpPr>
          <p:spPr bwMode="auto">
            <a:xfrm>
              <a:off x="2850" y="3696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230.618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804" name="Rectangle 92"/>
            <p:cNvSpPr>
              <a:spLocks noChangeArrowheads="1"/>
            </p:cNvSpPr>
            <p:nvPr/>
          </p:nvSpPr>
          <p:spPr bwMode="auto">
            <a:xfrm>
              <a:off x="462" y="389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05" name="Rectangle 93"/>
            <p:cNvSpPr>
              <a:spLocks noChangeArrowheads="1"/>
            </p:cNvSpPr>
            <p:nvPr/>
          </p:nvSpPr>
          <p:spPr bwMode="auto">
            <a:xfrm>
              <a:off x="462" y="389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06" name="Rectangle 94"/>
            <p:cNvSpPr>
              <a:spLocks noChangeArrowheads="1"/>
            </p:cNvSpPr>
            <p:nvPr/>
          </p:nvSpPr>
          <p:spPr bwMode="auto">
            <a:xfrm>
              <a:off x="702" y="3930"/>
              <a:ext cx="3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Total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807" name="Rectangle 95"/>
            <p:cNvSpPr>
              <a:spLocks noChangeArrowheads="1"/>
            </p:cNvSpPr>
            <p:nvPr/>
          </p:nvSpPr>
          <p:spPr bwMode="auto">
            <a:xfrm>
              <a:off x="1206" y="389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08" name="Rectangle 96"/>
            <p:cNvSpPr>
              <a:spLocks noChangeArrowheads="1"/>
            </p:cNvSpPr>
            <p:nvPr/>
          </p:nvSpPr>
          <p:spPr bwMode="auto">
            <a:xfrm>
              <a:off x="1206" y="389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09" name="Rectangle 97"/>
            <p:cNvSpPr>
              <a:spLocks noChangeArrowheads="1"/>
            </p:cNvSpPr>
            <p:nvPr/>
          </p:nvSpPr>
          <p:spPr bwMode="auto">
            <a:xfrm>
              <a:off x="1296" y="3930"/>
              <a:ext cx="6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21602.554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810" name="Rectangle 98"/>
            <p:cNvSpPr>
              <a:spLocks noChangeArrowheads="1"/>
            </p:cNvSpPr>
            <p:nvPr/>
          </p:nvSpPr>
          <p:spPr bwMode="auto">
            <a:xfrm>
              <a:off x="1950" y="389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11" name="Rectangle 99"/>
            <p:cNvSpPr>
              <a:spLocks noChangeArrowheads="1"/>
            </p:cNvSpPr>
            <p:nvPr/>
          </p:nvSpPr>
          <p:spPr bwMode="auto">
            <a:xfrm>
              <a:off x="1950" y="389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12" name="Rectangle 100"/>
            <p:cNvSpPr>
              <a:spLocks noChangeArrowheads="1"/>
            </p:cNvSpPr>
            <p:nvPr/>
          </p:nvSpPr>
          <p:spPr bwMode="auto">
            <a:xfrm>
              <a:off x="2256" y="393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15815" name="Group 103"/>
          <p:cNvGrpSpPr>
            <a:grpSpLocks noChangeAspect="1"/>
          </p:cNvGrpSpPr>
          <p:nvPr/>
        </p:nvGrpSpPr>
        <p:grpSpPr bwMode="auto">
          <a:xfrm>
            <a:off x="2133600" y="228600"/>
            <a:ext cx="5486400" cy="3676650"/>
            <a:chOff x="1344" y="144"/>
            <a:chExt cx="3456" cy="2316"/>
          </a:xfrm>
        </p:grpSpPr>
        <p:sp>
          <p:nvSpPr>
            <p:cNvPr id="115814" name="AutoShape 102"/>
            <p:cNvSpPr>
              <a:spLocks noChangeAspect="1" noChangeArrowheads="1" noTextEdit="1"/>
            </p:cNvSpPr>
            <p:nvPr/>
          </p:nvSpPr>
          <p:spPr bwMode="auto">
            <a:xfrm>
              <a:off x="1344" y="144"/>
              <a:ext cx="3456" cy="2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16" name="Rectangle 104"/>
            <p:cNvSpPr>
              <a:spLocks noChangeArrowheads="1"/>
            </p:cNvSpPr>
            <p:nvPr/>
          </p:nvSpPr>
          <p:spPr bwMode="auto">
            <a:xfrm>
              <a:off x="1794" y="318"/>
              <a:ext cx="2676" cy="183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17" name="Rectangle 105"/>
            <p:cNvSpPr>
              <a:spLocks noChangeArrowheads="1"/>
            </p:cNvSpPr>
            <p:nvPr/>
          </p:nvSpPr>
          <p:spPr bwMode="auto">
            <a:xfrm>
              <a:off x="1794" y="318"/>
              <a:ext cx="2676" cy="1836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18" name="Line 106"/>
            <p:cNvSpPr>
              <a:spLocks noChangeShapeType="1"/>
            </p:cNvSpPr>
            <p:nvPr/>
          </p:nvSpPr>
          <p:spPr bwMode="auto">
            <a:xfrm>
              <a:off x="1794" y="2154"/>
              <a:ext cx="267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19" name="Line 107"/>
            <p:cNvSpPr>
              <a:spLocks noChangeShapeType="1"/>
            </p:cNvSpPr>
            <p:nvPr/>
          </p:nvSpPr>
          <p:spPr bwMode="auto">
            <a:xfrm flipV="1">
              <a:off x="1794" y="318"/>
              <a:ext cx="1" cy="18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20" name="Line 108"/>
            <p:cNvSpPr>
              <a:spLocks noChangeShapeType="1"/>
            </p:cNvSpPr>
            <p:nvPr/>
          </p:nvSpPr>
          <p:spPr bwMode="auto">
            <a:xfrm flipV="1">
              <a:off x="2460" y="2124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21" name="Rectangle 109"/>
            <p:cNvSpPr>
              <a:spLocks noChangeArrowheads="1"/>
            </p:cNvSpPr>
            <p:nvPr/>
          </p:nvSpPr>
          <p:spPr bwMode="auto">
            <a:xfrm>
              <a:off x="2430" y="2172"/>
              <a:ext cx="12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822" name="Line 110"/>
            <p:cNvSpPr>
              <a:spLocks noChangeShapeType="1"/>
            </p:cNvSpPr>
            <p:nvPr/>
          </p:nvSpPr>
          <p:spPr bwMode="auto">
            <a:xfrm flipV="1">
              <a:off x="3798" y="2124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23" name="Rectangle 111"/>
            <p:cNvSpPr>
              <a:spLocks noChangeArrowheads="1"/>
            </p:cNvSpPr>
            <p:nvPr/>
          </p:nvSpPr>
          <p:spPr bwMode="auto">
            <a:xfrm>
              <a:off x="3768" y="2172"/>
              <a:ext cx="12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824" name="Line 112"/>
            <p:cNvSpPr>
              <a:spLocks noChangeShapeType="1"/>
            </p:cNvSpPr>
            <p:nvPr/>
          </p:nvSpPr>
          <p:spPr bwMode="auto">
            <a:xfrm>
              <a:off x="1794" y="2154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25" name="Rectangle 113"/>
            <p:cNvSpPr>
              <a:spLocks noChangeArrowheads="1"/>
            </p:cNvSpPr>
            <p:nvPr/>
          </p:nvSpPr>
          <p:spPr bwMode="auto">
            <a:xfrm>
              <a:off x="1638" y="2088"/>
              <a:ext cx="18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70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826" name="Line 114"/>
            <p:cNvSpPr>
              <a:spLocks noChangeShapeType="1"/>
            </p:cNvSpPr>
            <p:nvPr/>
          </p:nvSpPr>
          <p:spPr bwMode="auto">
            <a:xfrm>
              <a:off x="1794" y="1848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27" name="Rectangle 115"/>
            <p:cNvSpPr>
              <a:spLocks noChangeArrowheads="1"/>
            </p:cNvSpPr>
            <p:nvPr/>
          </p:nvSpPr>
          <p:spPr bwMode="auto">
            <a:xfrm>
              <a:off x="1638" y="1782"/>
              <a:ext cx="18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80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828" name="Line 116"/>
            <p:cNvSpPr>
              <a:spLocks noChangeShapeType="1"/>
            </p:cNvSpPr>
            <p:nvPr/>
          </p:nvSpPr>
          <p:spPr bwMode="auto">
            <a:xfrm>
              <a:off x="1794" y="1542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29" name="Rectangle 117"/>
            <p:cNvSpPr>
              <a:spLocks noChangeArrowheads="1"/>
            </p:cNvSpPr>
            <p:nvPr/>
          </p:nvSpPr>
          <p:spPr bwMode="auto">
            <a:xfrm>
              <a:off x="1638" y="1476"/>
              <a:ext cx="18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90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830" name="Line 118"/>
            <p:cNvSpPr>
              <a:spLocks noChangeShapeType="1"/>
            </p:cNvSpPr>
            <p:nvPr/>
          </p:nvSpPr>
          <p:spPr bwMode="auto">
            <a:xfrm>
              <a:off x="1794" y="1236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31" name="Rectangle 119"/>
            <p:cNvSpPr>
              <a:spLocks noChangeArrowheads="1"/>
            </p:cNvSpPr>
            <p:nvPr/>
          </p:nvSpPr>
          <p:spPr bwMode="auto">
            <a:xfrm>
              <a:off x="1572" y="1170"/>
              <a:ext cx="25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100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832" name="Line 120"/>
            <p:cNvSpPr>
              <a:spLocks noChangeShapeType="1"/>
            </p:cNvSpPr>
            <p:nvPr/>
          </p:nvSpPr>
          <p:spPr bwMode="auto">
            <a:xfrm>
              <a:off x="1794" y="930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33" name="Rectangle 121"/>
            <p:cNvSpPr>
              <a:spLocks noChangeArrowheads="1"/>
            </p:cNvSpPr>
            <p:nvPr/>
          </p:nvSpPr>
          <p:spPr bwMode="auto">
            <a:xfrm>
              <a:off x="1572" y="864"/>
              <a:ext cx="25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110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834" name="Line 122"/>
            <p:cNvSpPr>
              <a:spLocks noChangeShapeType="1"/>
            </p:cNvSpPr>
            <p:nvPr/>
          </p:nvSpPr>
          <p:spPr bwMode="auto">
            <a:xfrm>
              <a:off x="1794" y="624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35" name="Rectangle 123"/>
            <p:cNvSpPr>
              <a:spLocks noChangeArrowheads="1"/>
            </p:cNvSpPr>
            <p:nvPr/>
          </p:nvSpPr>
          <p:spPr bwMode="auto">
            <a:xfrm>
              <a:off x="1572" y="558"/>
              <a:ext cx="25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120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836" name="Line 124"/>
            <p:cNvSpPr>
              <a:spLocks noChangeShapeType="1"/>
            </p:cNvSpPr>
            <p:nvPr/>
          </p:nvSpPr>
          <p:spPr bwMode="auto">
            <a:xfrm>
              <a:off x="1794" y="318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37" name="Rectangle 125"/>
            <p:cNvSpPr>
              <a:spLocks noChangeArrowheads="1"/>
            </p:cNvSpPr>
            <p:nvPr/>
          </p:nvSpPr>
          <p:spPr bwMode="auto">
            <a:xfrm>
              <a:off x="1572" y="252"/>
              <a:ext cx="25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130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838" name="Line 126"/>
            <p:cNvSpPr>
              <a:spLocks noChangeShapeType="1"/>
            </p:cNvSpPr>
            <p:nvPr/>
          </p:nvSpPr>
          <p:spPr bwMode="auto">
            <a:xfrm flipV="1">
              <a:off x="2460" y="1080"/>
              <a:ext cx="1338" cy="72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39" name="Oval 127"/>
            <p:cNvSpPr>
              <a:spLocks noChangeArrowheads="1"/>
            </p:cNvSpPr>
            <p:nvPr/>
          </p:nvSpPr>
          <p:spPr bwMode="auto">
            <a:xfrm>
              <a:off x="2436" y="1776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40" name="Oval 128"/>
            <p:cNvSpPr>
              <a:spLocks noChangeArrowheads="1"/>
            </p:cNvSpPr>
            <p:nvPr/>
          </p:nvSpPr>
          <p:spPr bwMode="auto">
            <a:xfrm>
              <a:off x="3774" y="1056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41" name="Oval 129"/>
            <p:cNvSpPr>
              <a:spLocks noChangeArrowheads="1"/>
            </p:cNvSpPr>
            <p:nvPr/>
          </p:nvSpPr>
          <p:spPr bwMode="auto">
            <a:xfrm>
              <a:off x="2436" y="1776"/>
              <a:ext cx="48" cy="48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42" name="Oval 130"/>
            <p:cNvSpPr>
              <a:spLocks noChangeArrowheads="1"/>
            </p:cNvSpPr>
            <p:nvPr/>
          </p:nvSpPr>
          <p:spPr bwMode="auto">
            <a:xfrm>
              <a:off x="3774" y="1056"/>
              <a:ext cx="48" cy="48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43" name="Line 131"/>
            <p:cNvSpPr>
              <a:spLocks noChangeShapeType="1"/>
            </p:cNvSpPr>
            <p:nvPr/>
          </p:nvSpPr>
          <p:spPr bwMode="auto">
            <a:xfrm>
              <a:off x="2460" y="1662"/>
              <a:ext cx="1" cy="27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44" name="Line 132"/>
            <p:cNvSpPr>
              <a:spLocks noChangeShapeType="1"/>
            </p:cNvSpPr>
            <p:nvPr/>
          </p:nvSpPr>
          <p:spPr bwMode="auto">
            <a:xfrm>
              <a:off x="2448" y="1662"/>
              <a:ext cx="24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45" name="Line 133"/>
            <p:cNvSpPr>
              <a:spLocks noChangeShapeType="1"/>
            </p:cNvSpPr>
            <p:nvPr/>
          </p:nvSpPr>
          <p:spPr bwMode="auto">
            <a:xfrm>
              <a:off x="2448" y="1932"/>
              <a:ext cx="24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46" name="Line 134"/>
            <p:cNvSpPr>
              <a:spLocks noChangeShapeType="1"/>
            </p:cNvSpPr>
            <p:nvPr/>
          </p:nvSpPr>
          <p:spPr bwMode="auto">
            <a:xfrm>
              <a:off x="3798" y="948"/>
              <a:ext cx="1" cy="26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47" name="Line 135"/>
            <p:cNvSpPr>
              <a:spLocks noChangeShapeType="1"/>
            </p:cNvSpPr>
            <p:nvPr/>
          </p:nvSpPr>
          <p:spPr bwMode="auto">
            <a:xfrm>
              <a:off x="3786" y="948"/>
              <a:ext cx="24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48" name="Line 136"/>
            <p:cNvSpPr>
              <a:spLocks noChangeShapeType="1"/>
            </p:cNvSpPr>
            <p:nvPr/>
          </p:nvSpPr>
          <p:spPr bwMode="auto">
            <a:xfrm>
              <a:off x="3786" y="1212"/>
              <a:ext cx="24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49" name="Line 137"/>
            <p:cNvSpPr>
              <a:spLocks noChangeShapeType="1"/>
            </p:cNvSpPr>
            <p:nvPr/>
          </p:nvSpPr>
          <p:spPr bwMode="auto">
            <a:xfrm>
              <a:off x="2460" y="468"/>
              <a:ext cx="1338" cy="732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50" name="Oval 138"/>
            <p:cNvSpPr>
              <a:spLocks noChangeArrowheads="1"/>
            </p:cNvSpPr>
            <p:nvPr/>
          </p:nvSpPr>
          <p:spPr bwMode="auto">
            <a:xfrm>
              <a:off x="2436" y="444"/>
              <a:ext cx="54" cy="54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51" name="Oval 139"/>
            <p:cNvSpPr>
              <a:spLocks noChangeArrowheads="1"/>
            </p:cNvSpPr>
            <p:nvPr/>
          </p:nvSpPr>
          <p:spPr bwMode="auto">
            <a:xfrm>
              <a:off x="3774" y="1176"/>
              <a:ext cx="54" cy="54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52" name="Oval 140"/>
            <p:cNvSpPr>
              <a:spLocks noChangeArrowheads="1"/>
            </p:cNvSpPr>
            <p:nvPr/>
          </p:nvSpPr>
          <p:spPr bwMode="auto">
            <a:xfrm>
              <a:off x="2436" y="444"/>
              <a:ext cx="48" cy="48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53" name="Oval 141"/>
            <p:cNvSpPr>
              <a:spLocks noChangeArrowheads="1"/>
            </p:cNvSpPr>
            <p:nvPr/>
          </p:nvSpPr>
          <p:spPr bwMode="auto">
            <a:xfrm>
              <a:off x="3774" y="1176"/>
              <a:ext cx="48" cy="48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54" name="Line 142"/>
            <p:cNvSpPr>
              <a:spLocks noChangeShapeType="1"/>
            </p:cNvSpPr>
            <p:nvPr/>
          </p:nvSpPr>
          <p:spPr bwMode="auto">
            <a:xfrm>
              <a:off x="2460" y="318"/>
              <a:ext cx="1" cy="294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55" name="Line 143"/>
            <p:cNvSpPr>
              <a:spLocks noChangeShapeType="1"/>
            </p:cNvSpPr>
            <p:nvPr/>
          </p:nvSpPr>
          <p:spPr bwMode="auto">
            <a:xfrm>
              <a:off x="2448" y="318"/>
              <a:ext cx="24" cy="1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56" name="Line 144"/>
            <p:cNvSpPr>
              <a:spLocks noChangeShapeType="1"/>
            </p:cNvSpPr>
            <p:nvPr/>
          </p:nvSpPr>
          <p:spPr bwMode="auto">
            <a:xfrm>
              <a:off x="2448" y="612"/>
              <a:ext cx="24" cy="1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57" name="Line 145"/>
            <p:cNvSpPr>
              <a:spLocks noChangeShapeType="1"/>
            </p:cNvSpPr>
            <p:nvPr/>
          </p:nvSpPr>
          <p:spPr bwMode="auto">
            <a:xfrm>
              <a:off x="3798" y="1080"/>
              <a:ext cx="1" cy="246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58" name="Line 146"/>
            <p:cNvSpPr>
              <a:spLocks noChangeShapeType="1"/>
            </p:cNvSpPr>
            <p:nvPr/>
          </p:nvSpPr>
          <p:spPr bwMode="auto">
            <a:xfrm>
              <a:off x="3786" y="1080"/>
              <a:ext cx="24" cy="1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59" name="Line 147"/>
            <p:cNvSpPr>
              <a:spLocks noChangeShapeType="1"/>
            </p:cNvSpPr>
            <p:nvPr/>
          </p:nvSpPr>
          <p:spPr bwMode="auto">
            <a:xfrm>
              <a:off x="3786" y="1326"/>
              <a:ext cx="24" cy="1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60" name="Rectangle 148"/>
            <p:cNvSpPr>
              <a:spLocks noChangeArrowheads="1"/>
            </p:cNvSpPr>
            <p:nvPr/>
          </p:nvSpPr>
          <p:spPr bwMode="auto">
            <a:xfrm>
              <a:off x="2898" y="2304"/>
              <a:ext cx="528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Columns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861" name="Rectangle 149"/>
            <p:cNvSpPr>
              <a:spLocks noChangeArrowheads="1"/>
            </p:cNvSpPr>
            <p:nvPr/>
          </p:nvSpPr>
          <p:spPr bwMode="auto">
            <a:xfrm rot="16200000">
              <a:off x="1293" y="1136"/>
              <a:ext cx="36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Score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69" name="TextBox 168"/>
          <p:cNvSpPr txBox="1"/>
          <p:nvPr/>
        </p:nvSpPr>
        <p:spPr>
          <a:xfrm>
            <a:off x="3352800" y="228600"/>
            <a:ext cx="2403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Guess that significance!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239000" y="533400"/>
            <a:ext cx="1114425" cy="523875"/>
            <a:chOff x="4133850" y="3314700"/>
            <a:chExt cx="1114425" cy="523875"/>
          </a:xfrm>
        </p:grpSpPr>
        <p:sp>
          <p:nvSpPr>
            <p:cNvPr id="3" name="Rectangle 54"/>
            <p:cNvSpPr>
              <a:spLocks noChangeArrowheads="1"/>
            </p:cNvSpPr>
            <p:nvPr/>
          </p:nvSpPr>
          <p:spPr bwMode="auto">
            <a:xfrm>
              <a:off x="4133850" y="3314700"/>
              <a:ext cx="1066800" cy="5143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55"/>
            <p:cNvSpPr>
              <a:spLocks noChangeArrowheads="1"/>
            </p:cNvSpPr>
            <p:nvPr/>
          </p:nvSpPr>
          <p:spPr bwMode="auto">
            <a:xfrm>
              <a:off x="4133850" y="3314700"/>
              <a:ext cx="1066800" cy="51435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Line 56"/>
            <p:cNvSpPr>
              <a:spLocks noChangeShapeType="1"/>
            </p:cNvSpPr>
            <p:nvPr/>
          </p:nvSpPr>
          <p:spPr bwMode="auto">
            <a:xfrm>
              <a:off x="4133850" y="331470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57"/>
            <p:cNvSpPr>
              <a:spLocks noChangeShapeType="1"/>
            </p:cNvSpPr>
            <p:nvPr/>
          </p:nvSpPr>
          <p:spPr bwMode="auto">
            <a:xfrm>
              <a:off x="4133850" y="382905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8"/>
            <p:cNvSpPr>
              <a:spLocks noChangeShapeType="1"/>
            </p:cNvSpPr>
            <p:nvPr/>
          </p:nvSpPr>
          <p:spPr bwMode="auto">
            <a:xfrm flipV="1">
              <a:off x="52006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59"/>
            <p:cNvSpPr>
              <a:spLocks noChangeShapeType="1"/>
            </p:cNvSpPr>
            <p:nvPr/>
          </p:nvSpPr>
          <p:spPr bwMode="auto">
            <a:xfrm flipV="1">
              <a:off x="41338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60"/>
            <p:cNvSpPr>
              <a:spLocks noChangeShapeType="1"/>
            </p:cNvSpPr>
            <p:nvPr/>
          </p:nvSpPr>
          <p:spPr bwMode="auto">
            <a:xfrm>
              <a:off x="4133850" y="382905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61"/>
            <p:cNvSpPr>
              <a:spLocks noChangeShapeType="1"/>
            </p:cNvSpPr>
            <p:nvPr/>
          </p:nvSpPr>
          <p:spPr bwMode="auto">
            <a:xfrm flipV="1">
              <a:off x="41338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62"/>
            <p:cNvSpPr>
              <a:spLocks noChangeShapeType="1"/>
            </p:cNvSpPr>
            <p:nvPr/>
          </p:nvSpPr>
          <p:spPr bwMode="auto">
            <a:xfrm>
              <a:off x="4133850" y="331470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63"/>
            <p:cNvSpPr>
              <a:spLocks noChangeShapeType="1"/>
            </p:cNvSpPr>
            <p:nvPr/>
          </p:nvSpPr>
          <p:spPr bwMode="auto">
            <a:xfrm>
              <a:off x="4133850" y="382905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64"/>
            <p:cNvSpPr>
              <a:spLocks noChangeShapeType="1"/>
            </p:cNvSpPr>
            <p:nvPr/>
          </p:nvSpPr>
          <p:spPr bwMode="auto">
            <a:xfrm flipV="1">
              <a:off x="52006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65"/>
            <p:cNvSpPr>
              <a:spLocks noChangeShapeType="1"/>
            </p:cNvSpPr>
            <p:nvPr/>
          </p:nvSpPr>
          <p:spPr bwMode="auto">
            <a:xfrm flipV="1">
              <a:off x="41338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66"/>
            <p:cNvSpPr>
              <a:spLocks noChangeArrowheads="1"/>
            </p:cNvSpPr>
            <p:nvPr/>
          </p:nvSpPr>
          <p:spPr bwMode="auto">
            <a:xfrm>
              <a:off x="4629150" y="3352800"/>
              <a:ext cx="6191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Row 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Line 67"/>
            <p:cNvSpPr>
              <a:spLocks noChangeShapeType="1"/>
            </p:cNvSpPr>
            <p:nvPr/>
          </p:nvSpPr>
          <p:spPr bwMode="auto">
            <a:xfrm>
              <a:off x="4210050" y="3448050"/>
              <a:ext cx="3810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Oval 68"/>
            <p:cNvSpPr>
              <a:spLocks noChangeArrowheads="1"/>
            </p:cNvSpPr>
            <p:nvPr/>
          </p:nvSpPr>
          <p:spPr bwMode="auto">
            <a:xfrm>
              <a:off x="4362450" y="3409950"/>
              <a:ext cx="85725" cy="857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69"/>
            <p:cNvSpPr>
              <a:spLocks noChangeArrowheads="1"/>
            </p:cNvSpPr>
            <p:nvPr/>
          </p:nvSpPr>
          <p:spPr bwMode="auto">
            <a:xfrm>
              <a:off x="4362450" y="34099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70"/>
            <p:cNvSpPr>
              <a:spLocks noChangeArrowheads="1"/>
            </p:cNvSpPr>
            <p:nvPr/>
          </p:nvSpPr>
          <p:spPr bwMode="auto">
            <a:xfrm>
              <a:off x="4629150" y="3590925"/>
              <a:ext cx="6191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Row 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Line 71"/>
            <p:cNvSpPr>
              <a:spLocks noChangeShapeType="1"/>
            </p:cNvSpPr>
            <p:nvPr/>
          </p:nvSpPr>
          <p:spPr bwMode="auto">
            <a:xfrm>
              <a:off x="4210050" y="3686175"/>
              <a:ext cx="3810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Oval 72"/>
            <p:cNvSpPr>
              <a:spLocks noChangeArrowheads="1"/>
            </p:cNvSpPr>
            <p:nvPr/>
          </p:nvSpPr>
          <p:spPr bwMode="auto">
            <a:xfrm>
              <a:off x="4362450" y="3648075"/>
              <a:ext cx="85725" cy="85725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Oval 73"/>
            <p:cNvSpPr>
              <a:spLocks noChangeArrowheads="1"/>
            </p:cNvSpPr>
            <p:nvPr/>
          </p:nvSpPr>
          <p:spPr bwMode="auto">
            <a:xfrm>
              <a:off x="4362450" y="3648075"/>
              <a:ext cx="76200" cy="76200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6741" name="Group 5"/>
          <p:cNvGrpSpPr>
            <a:grpSpLocks noChangeAspect="1"/>
          </p:cNvGrpSpPr>
          <p:nvPr/>
        </p:nvGrpSpPr>
        <p:grpSpPr bwMode="auto">
          <a:xfrm>
            <a:off x="1600200" y="457200"/>
            <a:ext cx="5486400" cy="3676650"/>
            <a:chOff x="1008" y="288"/>
            <a:chExt cx="3456" cy="2316"/>
          </a:xfrm>
        </p:grpSpPr>
        <p:sp>
          <p:nvSpPr>
            <p:cNvPr id="116740" name="AutoShape 4"/>
            <p:cNvSpPr>
              <a:spLocks noChangeAspect="1" noChangeArrowheads="1" noTextEdit="1"/>
            </p:cNvSpPr>
            <p:nvPr/>
          </p:nvSpPr>
          <p:spPr bwMode="auto">
            <a:xfrm>
              <a:off x="1008" y="288"/>
              <a:ext cx="3456" cy="2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42" name="Rectangle 6"/>
            <p:cNvSpPr>
              <a:spLocks noChangeArrowheads="1"/>
            </p:cNvSpPr>
            <p:nvPr/>
          </p:nvSpPr>
          <p:spPr bwMode="auto">
            <a:xfrm>
              <a:off x="1458" y="462"/>
              <a:ext cx="2676" cy="183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43" name="Rectangle 7"/>
            <p:cNvSpPr>
              <a:spLocks noChangeArrowheads="1"/>
            </p:cNvSpPr>
            <p:nvPr/>
          </p:nvSpPr>
          <p:spPr bwMode="auto">
            <a:xfrm>
              <a:off x="1458" y="462"/>
              <a:ext cx="2676" cy="1836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44" name="Line 8"/>
            <p:cNvSpPr>
              <a:spLocks noChangeShapeType="1"/>
            </p:cNvSpPr>
            <p:nvPr/>
          </p:nvSpPr>
          <p:spPr bwMode="auto">
            <a:xfrm>
              <a:off x="1458" y="2298"/>
              <a:ext cx="267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45" name="Line 9"/>
            <p:cNvSpPr>
              <a:spLocks noChangeShapeType="1"/>
            </p:cNvSpPr>
            <p:nvPr/>
          </p:nvSpPr>
          <p:spPr bwMode="auto">
            <a:xfrm flipV="1">
              <a:off x="1458" y="462"/>
              <a:ext cx="1" cy="18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46" name="Line 10"/>
            <p:cNvSpPr>
              <a:spLocks noChangeShapeType="1"/>
            </p:cNvSpPr>
            <p:nvPr/>
          </p:nvSpPr>
          <p:spPr bwMode="auto">
            <a:xfrm flipV="1">
              <a:off x="1902" y="2268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47" name="Rectangle 11"/>
            <p:cNvSpPr>
              <a:spLocks noChangeArrowheads="1"/>
            </p:cNvSpPr>
            <p:nvPr/>
          </p:nvSpPr>
          <p:spPr bwMode="auto">
            <a:xfrm>
              <a:off x="1872" y="2316"/>
              <a:ext cx="12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748" name="Line 12"/>
            <p:cNvSpPr>
              <a:spLocks noChangeShapeType="1"/>
            </p:cNvSpPr>
            <p:nvPr/>
          </p:nvSpPr>
          <p:spPr bwMode="auto">
            <a:xfrm flipV="1">
              <a:off x="2796" y="2268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49" name="Rectangle 13"/>
            <p:cNvSpPr>
              <a:spLocks noChangeArrowheads="1"/>
            </p:cNvSpPr>
            <p:nvPr/>
          </p:nvSpPr>
          <p:spPr bwMode="auto">
            <a:xfrm>
              <a:off x="2766" y="2316"/>
              <a:ext cx="12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750" name="Line 14"/>
            <p:cNvSpPr>
              <a:spLocks noChangeShapeType="1"/>
            </p:cNvSpPr>
            <p:nvPr/>
          </p:nvSpPr>
          <p:spPr bwMode="auto">
            <a:xfrm flipV="1">
              <a:off x="3684" y="2268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51" name="Rectangle 15"/>
            <p:cNvSpPr>
              <a:spLocks noChangeArrowheads="1"/>
            </p:cNvSpPr>
            <p:nvPr/>
          </p:nvSpPr>
          <p:spPr bwMode="auto">
            <a:xfrm>
              <a:off x="3654" y="2316"/>
              <a:ext cx="12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752" name="Line 16"/>
            <p:cNvSpPr>
              <a:spLocks noChangeShapeType="1"/>
            </p:cNvSpPr>
            <p:nvPr/>
          </p:nvSpPr>
          <p:spPr bwMode="auto">
            <a:xfrm>
              <a:off x="1458" y="2298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53" name="Rectangle 17"/>
            <p:cNvSpPr>
              <a:spLocks noChangeArrowheads="1"/>
            </p:cNvSpPr>
            <p:nvPr/>
          </p:nvSpPr>
          <p:spPr bwMode="auto">
            <a:xfrm>
              <a:off x="1302" y="2232"/>
              <a:ext cx="18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80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754" name="Line 18"/>
            <p:cNvSpPr>
              <a:spLocks noChangeShapeType="1"/>
            </p:cNvSpPr>
            <p:nvPr/>
          </p:nvSpPr>
          <p:spPr bwMode="auto">
            <a:xfrm>
              <a:off x="1458" y="1926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55" name="Rectangle 19"/>
            <p:cNvSpPr>
              <a:spLocks noChangeArrowheads="1"/>
            </p:cNvSpPr>
            <p:nvPr/>
          </p:nvSpPr>
          <p:spPr bwMode="auto">
            <a:xfrm>
              <a:off x="1302" y="1860"/>
              <a:ext cx="18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85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756" name="Line 20"/>
            <p:cNvSpPr>
              <a:spLocks noChangeShapeType="1"/>
            </p:cNvSpPr>
            <p:nvPr/>
          </p:nvSpPr>
          <p:spPr bwMode="auto">
            <a:xfrm>
              <a:off x="1458" y="1560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57" name="Rectangle 21"/>
            <p:cNvSpPr>
              <a:spLocks noChangeArrowheads="1"/>
            </p:cNvSpPr>
            <p:nvPr/>
          </p:nvSpPr>
          <p:spPr bwMode="auto">
            <a:xfrm>
              <a:off x="1302" y="1494"/>
              <a:ext cx="18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90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758" name="Line 22"/>
            <p:cNvSpPr>
              <a:spLocks noChangeShapeType="1"/>
            </p:cNvSpPr>
            <p:nvPr/>
          </p:nvSpPr>
          <p:spPr bwMode="auto">
            <a:xfrm>
              <a:off x="1458" y="1194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59" name="Rectangle 23"/>
            <p:cNvSpPr>
              <a:spLocks noChangeArrowheads="1"/>
            </p:cNvSpPr>
            <p:nvPr/>
          </p:nvSpPr>
          <p:spPr bwMode="auto">
            <a:xfrm>
              <a:off x="1302" y="1128"/>
              <a:ext cx="18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95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760" name="Line 24"/>
            <p:cNvSpPr>
              <a:spLocks noChangeShapeType="1"/>
            </p:cNvSpPr>
            <p:nvPr/>
          </p:nvSpPr>
          <p:spPr bwMode="auto">
            <a:xfrm>
              <a:off x="1458" y="828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61" name="Rectangle 25"/>
            <p:cNvSpPr>
              <a:spLocks noChangeArrowheads="1"/>
            </p:cNvSpPr>
            <p:nvPr/>
          </p:nvSpPr>
          <p:spPr bwMode="auto">
            <a:xfrm>
              <a:off x="1236" y="762"/>
              <a:ext cx="25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100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762" name="Line 26"/>
            <p:cNvSpPr>
              <a:spLocks noChangeShapeType="1"/>
            </p:cNvSpPr>
            <p:nvPr/>
          </p:nvSpPr>
          <p:spPr bwMode="auto">
            <a:xfrm>
              <a:off x="1458" y="462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63" name="Rectangle 27"/>
            <p:cNvSpPr>
              <a:spLocks noChangeArrowheads="1"/>
            </p:cNvSpPr>
            <p:nvPr/>
          </p:nvSpPr>
          <p:spPr bwMode="auto">
            <a:xfrm>
              <a:off x="1236" y="396"/>
              <a:ext cx="25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105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764" name="Freeform 28"/>
            <p:cNvSpPr>
              <a:spLocks/>
            </p:cNvSpPr>
            <p:nvPr/>
          </p:nvSpPr>
          <p:spPr bwMode="auto">
            <a:xfrm>
              <a:off x="1902" y="1440"/>
              <a:ext cx="1782" cy="468"/>
            </a:xfrm>
            <a:custGeom>
              <a:avLst/>
              <a:gdLst/>
              <a:ahLst/>
              <a:cxnLst>
                <a:cxn ang="0">
                  <a:pos x="0" y="468"/>
                </a:cxn>
                <a:cxn ang="0">
                  <a:pos x="894" y="0"/>
                </a:cxn>
                <a:cxn ang="0">
                  <a:pos x="1782" y="408"/>
                </a:cxn>
              </a:cxnLst>
              <a:rect l="0" t="0" r="r" b="b"/>
              <a:pathLst>
                <a:path w="1782" h="468">
                  <a:moveTo>
                    <a:pt x="0" y="468"/>
                  </a:moveTo>
                  <a:lnTo>
                    <a:pt x="894" y="0"/>
                  </a:lnTo>
                  <a:lnTo>
                    <a:pt x="1782" y="40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65" name="Oval 29"/>
            <p:cNvSpPr>
              <a:spLocks noChangeArrowheads="1"/>
            </p:cNvSpPr>
            <p:nvPr/>
          </p:nvSpPr>
          <p:spPr bwMode="auto">
            <a:xfrm>
              <a:off x="1878" y="1884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66" name="Oval 30"/>
            <p:cNvSpPr>
              <a:spLocks noChangeArrowheads="1"/>
            </p:cNvSpPr>
            <p:nvPr/>
          </p:nvSpPr>
          <p:spPr bwMode="auto">
            <a:xfrm>
              <a:off x="2772" y="1416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67" name="Oval 31"/>
            <p:cNvSpPr>
              <a:spLocks noChangeArrowheads="1"/>
            </p:cNvSpPr>
            <p:nvPr/>
          </p:nvSpPr>
          <p:spPr bwMode="auto">
            <a:xfrm>
              <a:off x="3660" y="1824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68" name="Oval 32"/>
            <p:cNvSpPr>
              <a:spLocks noChangeArrowheads="1"/>
            </p:cNvSpPr>
            <p:nvPr/>
          </p:nvSpPr>
          <p:spPr bwMode="auto">
            <a:xfrm>
              <a:off x="1878" y="1884"/>
              <a:ext cx="48" cy="48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69" name="Oval 33"/>
            <p:cNvSpPr>
              <a:spLocks noChangeArrowheads="1"/>
            </p:cNvSpPr>
            <p:nvPr/>
          </p:nvSpPr>
          <p:spPr bwMode="auto">
            <a:xfrm>
              <a:off x="2772" y="1416"/>
              <a:ext cx="48" cy="48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70" name="Oval 34"/>
            <p:cNvSpPr>
              <a:spLocks noChangeArrowheads="1"/>
            </p:cNvSpPr>
            <p:nvPr/>
          </p:nvSpPr>
          <p:spPr bwMode="auto">
            <a:xfrm>
              <a:off x="3660" y="1824"/>
              <a:ext cx="48" cy="48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71" name="Line 35"/>
            <p:cNvSpPr>
              <a:spLocks noChangeShapeType="1"/>
            </p:cNvSpPr>
            <p:nvPr/>
          </p:nvSpPr>
          <p:spPr bwMode="auto">
            <a:xfrm>
              <a:off x="1902" y="1584"/>
              <a:ext cx="1" cy="64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72" name="Line 36"/>
            <p:cNvSpPr>
              <a:spLocks noChangeShapeType="1"/>
            </p:cNvSpPr>
            <p:nvPr/>
          </p:nvSpPr>
          <p:spPr bwMode="auto">
            <a:xfrm>
              <a:off x="1884" y="1584"/>
              <a:ext cx="36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73" name="Line 37"/>
            <p:cNvSpPr>
              <a:spLocks noChangeShapeType="1"/>
            </p:cNvSpPr>
            <p:nvPr/>
          </p:nvSpPr>
          <p:spPr bwMode="auto">
            <a:xfrm>
              <a:off x="1884" y="2232"/>
              <a:ext cx="36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74" name="Line 38"/>
            <p:cNvSpPr>
              <a:spLocks noChangeShapeType="1"/>
            </p:cNvSpPr>
            <p:nvPr/>
          </p:nvSpPr>
          <p:spPr bwMode="auto">
            <a:xfrm>
              <a:off x="2796" y="1152"/>
              <a:ext cx="1" cy="57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75" name="Line 39"/>
            <p:cNvSpPr>
              <a:spLocks noChangeShapeType="1"/>
            </p:cNvSpPr>
            <p:nvPr/>
          </p:nvSpPr>
          <p:spPr bwMode="auto">
            <a:xfrm>
              <a:off x="2778" y="1152"/>
              <a:ext cx="30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76" name="Line 40"/>
            <p:cNvSpPr>
              <a:spLocks noChangeShapeType="1"/>
            </p:cNvSpPr>
            <p:nvPr/>
          </p:nvSpPr>
          <p:spPr bwMode="auto">
            <a:xfrm>
              <a:off x="2778" y="1728"/>
              <a:ext cx="30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77" name="Line 41"/>
            <p:cNvSpPr>
              <a:spLocks noChangeShapeType="1"/>
            </p:cNvSpPr>
            <p:nvPr/>
          </p:nvSpPr>
          <p:spPr bwMode="auto">
            <a:xfrm>
              <a:off x="3684" y="1524"/>
              <a:ext cx="1" cy="64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78" name="Line 42"/>
            <p:cNvSpPr>
              <a:spLocks noChangeShapeType="1"/>
            </p:cNvSpPr>
            <p:nvPr/>
          </p:nvSpPr>
          <p:spPr bwMode="auto">
            <a:xfrm>
              <a:off x="3666" y="1524"/>
              <a:ext cx="36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79" name="Line 43"/>
            <p:cNvSpPr>
              <a:spLocks noChangeShapeType="1"/>
            </p:cNvSpPr>
            <p:nvPr/>
          </p:nvSpPr>
          <p:spPr bwMode="auto">
            <a:xfrm>
              <a:off x="3666" y="2172"/>
              <a:ext cx="36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80" name="Freeform 44"/>
            <p:cNvSpPr>
              <a:spLocks/>
            </p:cNvSpPr>
            <p:nvPr/>
          </p:nvSpPr>
          <p:spPr bwMode="auto">
            <a:xfrm>
              <a:off x="1902" y="828"/>
              <a:ext cx="1782" cy="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4" y="438"/>
                </a:cxn>
                <a:cxn ang="0">
                  <a:pos x="1782" y="120"/>
                </a:cxn>
              </a:cxnLst>
              <a:rect l="0" t="0" r="r" b="b"/>
              <a:pathLst>
                <a:path w="1782" h="438">
                  <a:moveTo>
                    <a:pt x="0" y="0"/>
                  </a:moveTo>
                  <a:lnTo>
                    <a:pt x="894" y="438"/>
                  </a:lnTo>
                  <a:lnTo>
                    <a:pt x="1782" y="120"/>
                  </a:lnTo>
                </a:path>
              </a:pathLst>
            </a:cu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81" name="Oval 45"/>
            <p:cNvSpPr>
              <a:spLocks noChangeArrowheads="1"/>
            </p:cNvSpPr>
            <p:nvPr/>
          </p:nvSpPr>
          <p:spPr bwMode="auto">
            <a:xfrm>
              <a:off x="1878" y="804"/>
              <a:ext cx="54" cy="54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82" name="Oval 46"/>
            <p:cNvSpPr>
              <a:spLocks noChangeArrowheads="1"/>
            </p:cNvSpPr>
            <p:nvPr/>
          </p:nvSpPr>
          <p:spPr bwMode="auto">
            <a:xfrm>
              <a:off x="2772" y="1242"/>
              <a:ext cx="54" cy="54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83" name="Oval 47"/>
            <p:cNvSpPr>
              <a:spLocks noChangeArrowheads="1"/>
            </p:cNvSpPr>
            <p:nvPr/>
          </p:nvSpPr>
          <p:spPr bwMode="auto">
            <a:xfrm>
              <a:off x="3660" y="924"/>
              <a:ext cx="54" cy="54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84" name="Oval 48"/>
            <p:cNvSpPr>
              <a:spLocks noChangeArrowheads="1"/>
            </p:cNvSpPr>
            <p:nvPr/>
          </p:nvSpPr>
          <p:spPr bwMode="auto">
            <a:xfrm>
              <a:off x="1878" y="804"/>
              <a:ext cx="48" cy="48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85" name="Oval 49"/>
            <p:cNvSpPr>
              <a:spLocks noChangeArrowheads="1"/>
            </p:cNvSpPr>
            <p:nvPr/>
          </p:nvSpPr>
          <p:spPr bwMode="auto">
            <a:xfrm>
              <a:off x="2772" y="1242"/>
              <a:ext cx="48" cy="48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86" name="Oval 50"/>
            <p:cNvSpPr>
              <a:spLocks noChangeArrowheads="1"/>
            </p:cNvSpPr>
            <p:nvPr/>
          </p:nvSpPr>
          <p:spPr bwMode="auto">
            <a:xfrm>
              <a:off x="3660" y="924"/>
              <a:ext cx="48" cy="48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87" name="Line 51"/>
            <p:cNvSpPr>
              <a:spLocks noChangeShapeType="1"/>
            </p:cNvSpPr>
            <p:nvPr/>
          </p:nvSpPr>
          <p:spPr bwMode="auto">
            <a:xfrm>
              <a:off x="1902" y="480"/>
              <a:ext cx="1" cy="702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88" name="Line 52"/>
            <p:cNvSpPr>
              <a:spLocks noChangeShapeType="1"/>
            </p:cNvSpPr>
            <p:nvPr/>
          </p:nvSpPr>
          <p:spPr bwMode="auto">
            <a:xfrm>
              <a:off x="1884" y="480"/>
              <a:ext cx="36" cy="1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89" name="Line 53"/>
            <p:cNvSpPr>
              <a:spLocks noChangeShapeType="1"/>
            </p:cNvSpPr>
            <p:nvPr/>
          </p:nvSpPr>
          <p:spPr bwMode="auto">
            <a:xfrm>
              <a:off x="1884" y="1182"/>
              <a:ext cx="36" cy="1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90" name="Line 54"/>
            <p:cNvSpPr>
              <a:spLocks noChangeShapeType="1"/>
            </p:cNvSpPr>
            <p:nvPr/>
          </p:nvSpPr>
          <p:spPr bwMode="auto">
            <a:xfrm>
              <a:off x="2796" y="990"/>
              <a:ext cx="1" cy="552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91" name="Line 55"/>
            <p:cNvSpPr>
              <a:spLocks noChangeShapeType="1"/>
            </p:cNvSpPr>
            <p:nvPr/>
          </p:nvSpPr>
          <p:spPr bwMode="auto">
            <a:xfrm>
              <a:off x="2778" y="990"/>
              <a:ext cx="30" cy="1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92" name="Line 56"/>
            <p:cNvSpPr>
              <a:spLocks noChangeShapeType="1"/>
            </p:cNvSpPr>
            <p:nvPr/>
          </p:nvSpPr>
          <p:spPr bwMode="auto">
            <a:xfrm>
              <a:off x="2778" y="1542"/>
              <a:ext cx="30" cy="1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93" name="Line 57"/>
            <p:cNvSpPr>
              <a:spLocks noChangeShapeType="1"/>
            </p:cNvSpPr>
            <p:nvPr/>
          </p:nvSpPr>
          <p:spPr bwMode="auto">
            <a:xfrm>
              <a:off x="3684" y="570"/>
              <a:ext cx="1" cy="756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94" name="Line 58"/>
            <p:cNvSpPr>
              <a:spLocks noChangeShapeType="1"/>
            </p:cNvSpPr>
            <p:nvPr/>
          </p:nvSpPr>
          <p:spPr bwMode="auto">
            <a:xfrm>
              <a:off x="3666" y="570"/>
              <a:ext cx="36" cy="1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95" name="Line 59"/>
            <p:cNvSpPr>
              <a:spLocks noChangeShapeType="1"/>
            </p:cNvSpPr>
            <p:nvPr/>
          </p:nvSpPr>
          <p:spPr bwMode="auto">
            <a:xfrm>
              <a:off x="3666" y="1326"/>
              <a:ext cx="36" cy="1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96" name="Rectangle 60"/>
            <p:cNvSpPr>
              <a:spLocks noChangeArrowheads="1"/>
            </p:cNvSpPr>
            <p:nvPr/>
          </p:nvSpPr>
          <p:spPr bwMode="auto">
            <a:xfrm>
              <a:off x="2562" y="2448"/>
              <a:ext cx="528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Columns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797" name="Rectangle 61"/>
            <p:cNvSpPr>
              <a:spLocks noChangeArrowheads="1"/>
            </p:cNvSpPr>
            <p:nvPr/>
          </p:nvSpPr>
          <p:spPr bwMode="auto">
            <a:xfrm rot="16200000">
              <a:off x="957" y="1280"/>
              <a:ext cx="36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Score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16801" name="Group 65"/>
          <p:cNvGrpSpPr>
            <a:grpSpLocks noChangeAspect="1"/>
          </p:cNvGrpSpPr>
          <p:nvPr/>
        </p:nvGrpSpPr>
        <p:grpSpPr bwMode="auto">
          <a:xfrm>
            <a:off x="0" y="4267200"/>
            <a:ext cx="9144000" cy="2743200"/>
            <a:chOff x="0" y="2688"/>
            <a:chExt cx="5760" cy="1728"/>
          </a:xfrm>
        </p:grpSpPr>
        <p:sp>
          <p:nvSpPr>
            <p:cNvPr id="116800" name="AutoShape 64"/>
            <p:cNvSpPr>
              <a:spLocks noChangeAspect="1" noChangeArrowheads="1" noTextEdit="1"/>
            </p:cNvSpPr>
            <p:nvPr/>
          </p:nvSpPr>
          <p:spPr bwMode="auto">
            <a:xfrm>
              <a:off x="0" y="2688"/>
              <a:ext cx="5760" cy="1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02" name="Rectangle 66"/>
            <p:cNvSpPr>
              <a:spLocks noChangeArrowheads="1"/>
            </p:cNvSpPr>
            <p:nvPr/>
          </p:nvSpPr>
          <p:spPr bwMode="auto">
            <a:xfrm>
              <a:off x="750" y="2820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03" name="Rectangle 67"/>
            <p:cNvSpPr>
              <a:spLocks noChangeArrowheads="1"/>
            </p:cNvSpPr>
            <p:nvPr/>
          </p:nvSpPr>
          <p:spPr bwMode="auto">
            <a:xfrm>
              <a:off x="750" y="282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04" name="Rectangle 68"/>
            <p:cNvSpPr>
              <a:spLocks noChangeArrowheads="1"/>
            </p:cNvSpPr>
            <p:nvPr/>
          </p:nvSpPr>
          <p:spPr bwMode="auto">
            <a:xfrm>
              <a:off x="948" y="2856"/>
              <a:ext cx="4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Source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805" name="Rectangle 69"/>
            <p:cNvSpPr>
              <a:spLocks noChangeArrowheads="1"/>
            </p:cNvSpPr>
            <p:nvPr/>
          </p:nvSpPr>
          <p:spPr bwMode="auto">
            <a:xfrm>
              <a:off x="1494" y="2820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06" name="Rectangle 70"/>
            <p:cNvSpPr>
              <a:spLocks noChangeArrowheads="1"/>
            </p:cNvSpPr>
            <p:nvPr/>
          </p:nvSpPr>
          <p:spPr bwMode="auto">
            <a:xfrm>
              <a:off x="1494" y="282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07" name="Rectangle 71"/>
            <p:cNvSpPr>
              <a:spLocks noChangeArrowheads="1"/>
            </p:cNvSpPr>
            <p:nvPr/>
          </p:nvSpPr>
          <p:spPr bwMode="auto">
            <a:xfrm>
              <a:off x="1806" y="2856"/>
              <a:ext cx="1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SS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808" name="Rectangle 72"/>
            <p:cNvSpPr>
              <a:spLocks noChangeArrowheads="1"/>
            </p:cNvSpPr>
            <p:nvPr/>
          </p:nvSpPr>
          <p:spPr bwMode="auto">
            <a:xfrm>
              <a:off x="2238" y="2820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09" name="Rectangle 73"/>
            <p:cNvSpPr>
              <a:spLocks noChangeArrowheads="1"/>
            </p:cNvSpPr>
            <p:nvPr/>
          </p:nvSpPr>
          <p:spPr bwMode="auto">
            <a:xfrm>
              <a:off x="2238" y="282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10" name="Rectangle 74"/>
            <p:cNvSpPr>
              <a:spLocks noChangeArrowheads="1"/>
            </p:cNvSpPr>
            <p:nvPr/>
          </p:nvSpPr>
          <p:spPr bwMode="auto">
            <a:xfrm>
              <a:off x="2556" y="2856"/>
              <a:ext cx="1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df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811" name="Rectangle 75"/>
            <p:cNvSpPr>
              <a:spLocks noChangeArrowheads="1"/>
            </p:cNvSpPr>
            <p:nvPr/>
          </p:nvSpPr>
          <p:spPr bwMode="auto">
            <a:xfrm>
              <a:off x="2982" y="2820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12" name="Rectangle 76"/>
            <p:cNvSpPr>
              <a:spLocks noChangeArrowheads="1"/>
            </p:cNvSpPr>
            <p:nvPr/>
          </p:nvSpPr>
          <p:spPr bwMode="auto">
            <a:xfrm>
              <a:off x="2982" y="282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13" name="Rectangle 77"/>
            <p:cNvSpPr>
              <a:spLocks noChangeArrowheads="1"/>
            </p:cNvSpPr>
            <p:nvPr/>
          </p:nvSpPr>
          <p:spPr bwMode="auto">
            <a:xfrm>
              <a:off x="3300" y="2874"/>
              <a:ext cx="1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814" name="Rectangle 78"/>
            <p:cNvSpPr>
              <a:spLocks noChangeArrowheads="1"/>
            </p:cNvSpPr>
            <p:nvPr/>
          </p:nvSpPr>
          <p:spPr bwMode="auto">
            <a:xfrm>
              <a:off x="3348" y="2838"/>
              <a:ext cx="108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815" name="Rectangle 79"/>
            <p:cNvSpPr>
              <a:spLocks noChangeArrowheads="1"/>
            </p:cNvSpPr>
            <p:nvPr/>
          </p:nvSpPr>
          <p:spPr bwMode="auto">
            <a:xfrm>
              <a:off x="3726" y="2820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16" name="Rectangle 80"/>
            <p:cNvSpPr>
              <a:spLocks noChangeArrowheads="1"/>
            </p:cNvSpPr>
            <p:nvPr/>
          </p:nvSpPr>
          <p:spPr bwMode="auto">
            <a:xfrm>
              <a:off x="3726" y="282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17" name="Rectangle 81"/>
            <p:cNvSpPr>
              <a:spLocks noChangeArrowheads="1"/>
            </p:cNvSpPr>
            <p:nvPr/>
          </p:nvSpPr>
          <p:spPr bwMode="auto">
            <a:xfrm>
              <a:off x="4068" y="2856"/>
              <a:ext cx="1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F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818" name="Rectangle 82"/>
            <p:cNvSpPr>
              <a:spLocks noChangeArrowheads="1"/>
            </p:cNvSpPr>
            <p:nvPr/>
          </p:nvSpPr>
          <p:spPr bwMode="auto">
            <a:xfrm>
              <a:off x="4470" y="2820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19" name="Rectangle 83"/>
            <p:cNvSpPr>
              <a:spLocks noChangeArrowheads="1"/>
            </p:cNvSpPr>
            <p:nvPr/>
          </p:nvSpPr>
          <p:spPr bwMode="auto">
            <a:xfrm>
              <a:off x="4470" y="282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20" name="Rectangle 84"/>
            <p:cNvSpPr>
              <a:spLocks noChangeArrowheads="1"/>
            </p:cNvSpPr>
            <p:nvPr/>
          </p:nvSpPr>
          <p:spPr bwMode="auto">
            <a:xfrm>
              <a:off x="4656" y="2856"/>
              <a:ext cx="4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p-value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821" name="Rectangle 85"/>
            <p:cNvSpPr>
              <a:spLocks noChangeArrowheads="1"/>
            </p:cNvSpPr>
            <p:nvPr/>
          </p:nvSpPr>
          <p:spPr bwMode="auto">
            <a:xfrm>
              <a:off x="750" y="305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22" name="Rectangle 86"/>
            <p:cNvSpPr>
              <a:spLocks noChangeArrowheads="1"/>
            </p:cNvSpPr>
            <p:nvPr/>
          </p:nvSpPr>
          <p:spPr bwMode="auto">
            <a:xfrm>
              <a:off x="750" y="305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23" name="Rectangle 87"/>
            <p:cNvSpPr>
              <a:spLocks noChangeArrowheads="1"/>
            </p:cNvSpPr>
            <p:nvPr/>
          </p:nvSpPr>
          <p:spPr bwMode="auto">
            <a:xfrm>
              <a:off x="984" y="309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Rows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824" name="Rectangle 88"/>
            <p:cNvSpPr>
              <a:spLocks noChangeArrowheads="1"/>
            </p:cNvSpPr>
            <p:nvPr/>
          </p:nvSpPr>
          <p:spPr bwMode="auto">
            <a:xfrm>
              <a:off x="1494" y="305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25" name="Rectangle 89"/>
            <p:cNvSpPr>
              <a:spLocks noChangeArrowheads="1"/>
            </p:cNvSpPr>
            <p:nvPr/>
          </p:nvSpPr>
          <p:spPr bwMode="auto">
            <a:xfrm>
              <a:off x="1494" y="305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26" name="Rectangle 90"/>
            <p:cNvSpPr>
              <a:spLocks noChangeArrowheads="1"/>
            </p:cNvSpPr>
            <p:nvPr/>
          </p:nvSpPr>
          <p:spPr bwMode="auto">
            <a:xfrm>
              <a:off x="1620" y="3090"/>
              <a:ext cx="5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1717.957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827" name="Rectangle 91"/>
            <p:cNvSpPr>
              <a:spLocks noChangeArrowheads="1"/>
            </p:cNvSpPr>
            <p:nvPr/>
          </p:nvSpPr>
          <p:spPr bwMode="auto">
            <a:xfrm>
              <a:off x="2238" y="305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28" name="Rectangle 92"/>
            <p:cNvSpPr>
              <a:spLocks noChangeArrowheads="1"/>
            </p:cNvSpPr>
            <p:nvPr/>
          </p:nvSpPr>
          <p:spPr bwMode="auto">
            <a:xfrm>
              <a:off x="2238" y="305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29" name="Rectangle 93"/>
            <p:cNvSpPr>
              <a:spLocks noChangeArrowheads="1"/>
            </p:cNvSpPr>
            <p:nvPr/>
          </p:nvSpPr>
          <p:spPr bwMode="auto">
            <a:xfrm>
              <a:off x="2574" y="3090"/>
              <a:ext cx="1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830" name="Rectangle 94"/>
            <p:cNvSpPr>
              <a:spLocks noChangeArrowheads="1"/>
            </p:cNvSpPr>
            <p:nvPr/>
          </p:nvSpPr>
          <p:spPr bwMode="auto">
            <a:xfrm>
              <a:off x="2982" y="305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31" name="Rectangle 95"/>
            <p:cNvSpPr>
              <a:spLocks noChangeArrowheads="1"/>
            </p:cNvSpPr>
            <p:nvPr/>
          </p:nvSpPr>
          <p:spPr bwMode="auto">
            <a:xfrm>
              <a:off x="2982" y="305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32" name="Rectangle 96"/>
            <p:cNvSpPr>
              <a:spLocks noChangeArrowheads="1"/>
            </p:cNvSpPr>
            <p:nvPr/>
          </p:nvSpPr>
          <p:spPr bwMode="auto">
            <a:xfrm>
              <a:off x="3108" y="3090"/>
              <a:ext cx="5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1717.957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833" name="Rectangle 97"/>
            <p:cNvSpPr>
              <a:spLocks noChangeArrowheads="1"/>
            </p:cNvSpPr>
            <p:nvPr/>
          </p:nvSpPr>
          <p:spPr bwMode="auto">
            <a:xfrm>
              <a:off x="3726" y="305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34" name="Rectangle 98"/>
            <p:cNvSpPr>
              <a:spLocks noChangeArrowheads="1"/>
            </p:cNvSpPr>
            <p:nvPr/>
          </p:nvSpPr>
          <p:spPr bwMode="auto">
            <a:xfrm>
              <a:off x="3726" y="305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35" name="Rectangle 99"/>
            <p:cNvSpPr>
              <a:spLocks noChangeArrowheads="1"/>
            </p:cNvSpPr>
            <p:nvPr/>
          </p:nvSpPr>
          <p:spPr bwMode="auto">
            <a:xfrm>
              <a:off x="3948" y="3090"/>
              <a:ext cx="3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7.282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836" name="Rectangle 100"/>
            <p:cNvSpPr>
              <a:spLocks noChangeArrowheads="1"/>
            </p:cNvSpPr>
            <p:nvPr/>
          </p:nvSpPr>
          <p:spPr bwMode="auto">
            <a:xfrm>
              <a:off x="4470" y="305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37" name="Rectangle 101"/>
            <p:cNvSpPr>
              <a:spLocks noChangeArrowheads="1"/>
            </p:cNvSpPr>
            <p:nvPr/>
          </p:nvSpPr>
          <p:spPr bwMode="auto">
            <a:xfrm>
              <a:off x="4470" y="305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38" name="Rectangle 102"/>
            <p:cNvSpPr>
              <a:spLocks noChangeArrowheads="1"/>
            </p:cNvSpPr>
            <p:nvPr/>
          </p:nvSpPr>
          <p:spPr bwMode="auto">
            <a:xfrm>
              <a:off x="4662" y="3090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0.0088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839" name="Rectangle 103"/>
            <p:cNvSpPr>
              <a:spLocks noChangeArrowheads="1"/>
            </p:cNvSpPr>
            <p:nvPr/>
          </p:nvSpPr>
          <p:spPr bwMode="auto">
            <a:xfrm>
              <a:off x="750" y="3288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40" name="Rectangle 104"/>
            <p:cNvSpPr>
              <a:spLocks noChangeArrowheads="1"/>
            </p:cNvSpPr>
            <p:nvPr/>
          </p:nvSpPr>
          <p:spPr bwMode="auto">
            <a:xfrm>
              <a:off x="750" y="328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41" name="Rectangle 105"/>
            <p:cNvSpPr>
              <a:spLocks noChangeArrowheads="1"/>
            </p:cNvSpPr>
            <p:nvPr/>
          </p:nvSpPr>
          <p:spPr bwMode="auto">
            <a:xfrm>
              <a:off x="900" y="3324"/>
              <a:ext cx="5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Columns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842" name="Rectangle 106"/>
            <p:cNvSpPr>
              <a:spLocks noChangeArrowheads="1"/>
            </p:cNvSpPr>
            <p:nvPr/>
          </p:nvSpPr>
          <p:spPr bwMode="auto">
            <a:xfrm>
              <a:off x="1494" y="3288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43" name="Rectangle 107"/>
            <p:cNvSpPr>
              <a:spLocks noChangeArrowheads="1"/>
            </p:cNvSpPr>
            <p:nvPr/>
          </p:nvSpPr>
          <p:spPr bwMode="auto">
            <a:xfrm>
              <a:off x="1494" y="328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44" name="Rectangle 108"/>
            <p:cNvSpPr>
              <a:spLocks noChangeArrowheads="1"/>
            </p:cNvSpPr>
            <p:nvPr/>
          </p:nvSpPr>
          <p:spPr bwMode="auto">
            <a:xfrm>
              <a:off x="1716" y="3324"/>
              <a:ext cx="3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4.773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845" name="Rectangle 109"/>
            <p:cNvSpPr>
              <a:spLocks noChangeArrowheads="1"/>
            </p:cNvSpPr>
            <p:nvPr/>
          </p:nvSpPr>
          <p:spPr bwMode="auto">
            <a:xfrm>
              <a:off x="2238" y="3288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46" name="Rectangle 110"/>
            <p:cNvSpPr>
              <a:spLocks noChangeArrowheads="1"/>
            </p:cNvSpPr>
            <p:nvPr/>
          </p:nvSpPr>
          <p:spPr bwMode="auto">
            <a:xfrm>
              <a:off x="2238" y="328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47" name="Rectangle 111"/>
            <p:cNvSpPr>
              <a:spLocks noChangeArrowheads="1"/>
            </p:cNvSpPr>
            <p:nvPr/>
          </p:nvSpPr>
          <p:spPr bwMode="auto">
            <a:xfrm>
              <a:off x="2574" y="3324"/>
              <a:ext cx="1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848" name="Rectangle 112"/>
            <p:cNvSpPr>
              <a:spLocks noChangeArrowheads="1"/>
            </p:cNvSpPr>
            <p:nvPr/>
          </p:nvSpPr>
          <p:spPr bwMode="auto">
            <a:xfrm>
              <a:off x="2982" y="3288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49" name="Rectangle 113"/>
            <p:cNvSpPr>
              <a:spLocks noChangeArrowheads="1"/>
            </p:cNvSpPr>
            <p:nvPr/>
          </p:nvSpPr>
          <p:spPr bwMode="auto">
            <a:xfrm>
              <a:off x="2982" y="328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50" name="Rectangle 114"/>
            <p:cNvSpPr>
              <a:spLocks noChangeArrowheads="1"/>
            </p:cNvSpPr>
            <p:nvPr/>
          </p:nvSpPr>
          <p:spPr bwMode="auto">
            <a:xfrm>
              <a:off x="3204" y="3324"/>
              <a:ext cx="3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2.386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851" name="Rectangle 115"/>
            <p:cNvSpPr>
              <a:spLocks noChangeArrowheads="1"/>
            </p:cNvSpPr>
            <p:nvPr/>
          </p:nvSpPr>
          <p:spPr bwMode="auto">
            <a:xfrm>
              <a:off x="3726" y="3288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52" name="Rectangle 116"/>
            <p:cNvSpPr>
              <a:spLocks noChangeArrowheads="1"/>
            </p:cNvSpPr>
            <p:nvPr/>
          </p:nvSpPr>
          <p:spPr bwMode="auto">
            <a:xfrm>
              <a:off x="3726" y="328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53" name="Rectangle 117"/>
            <p:cNvSpPr>
              <a:spLocks noChangeArrowheads="1"/>
            </p:cNvSpPr>
            <p:nvPr/>
          </p:nvSpPr>
          <p:spPr bwMode="auto">
            <a:xfrm>
              <a:off x="3948" y="3324"/>
              <a:ext cx="3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0.010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854" name="Rectangle 118"/>
            <p:cNvSpPr>
              <a:spLocks noChangeArrowheads="1"/>
            </p:cNvSpPr>
            <p:nvPr/>
          </p:nvSpPr>
          <p:spPr bwMode="auto">
            <a:xfrm>
              <a:off x="4470" y="3288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55" name="Rectangle 119"/>
            <p:cNvSpPr>
              <a:spLocks noChangeArrowheads="1"/>
            </p:cNvSpPr>
            <p:nvPr/>
          </p:nvSpPr>
          <p:spPr bwMode="auto">
            <a:xfrm>
              <a:off x="4470" y="328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56" name="Rectangle 120"/>
            <p:cNvSpPr>
              <a:spLocks noChangeArrowheads="1"/>
            </p:cNvSpPr>
            <p:nvPr/>
          </p:nvSpPr>
          <p:spPr bwMode="auto">
            <a:xfrm>
              <a:off x="4662" y="3324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0.9899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857" name="Rectangle 121"/>
            <p:cNvSpPr>
              <a:spLocks noChangeArrowheads="1"/>
            </p:cNvSpPr>
            <p:nvPr/>
          </p:nvSpPr>
          <p:spPr bwMode="auto">
            <a:xfrm>
              <a:off x="750" y="3522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58" name="Rectangle 122"/>
            <p:cNvSpPr>
              <a:spLocks noChangeArrowheads="1"/>
            </p:cNvSpPr>
            <p:nvPr/>
          </p:nvSpPr>
          <p:spPr bwMode="auto">
            <a:xfrm>
              <a:off x="750" y="352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59" name="Rectangle 123"/>
            <p:cNvSpPr>
              <a:spLocks noChangeArrowheads="1"/>
            </p:cNvSpPr>
            <p:nvPr/>
          </p:nvSpPr>
          <p:spPr bwMode="auto">
            <a:xfrm>
              <a:off x="1026" y="3558"/>
              <a:ext cx="25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RxC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860" name="Rectangle 124"/>
            <p:cNvSpPr>
              <a:spLocks noChangeArrowheads="1"/>
            </p:cNvSpPr>
            <p:nvPr/>
          </p:nvSpPr>
          <p:spPr bwMode="auto">
            <a:xfrm>
              <a:off x="1494" y="3522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61" name="Rectangle 125"/>
            <p:cNvSpPr>
              <a:spLocks noChangeArrowheads="1"/>
            </p:cNvSpPr>
            <p:nvPr/>
          </p:nvSpPr>
          <p:spPr bwMode="auto">
            <a:xfrm>
              <a:off x="1494" y="352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62" name="Rectangle 126"/>
            <p:cNvSpPr>
              <a:spLocks noChangeArrowheads="1"/>
            </p:cNvSpPr>
            <p:nvPr/>
          </p:nvSpPr>
          <p:spPr bwMode="auto">
            <a:xfrm>
              <a:off x="1650" y="3558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508.478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863" name="Rectangle 127"/>
            <p:cNvSpPr>
              <a:spLocks noChangeArrowheads="1"/>
            </p:cNvSpPr>
            <p:nvPr/>
          </p:nvSpPr>
          <p:spPr bwMode="auto">
            <a:xfrm>
              <a:off x="2238" y="3522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64" name="Rectangle 128"/>
            <p:cNvSpPr>
              <a:spLocks noChangeArrowheads="1"/>
            </p:cNvSpPr>
            <p:nvPr/>
          </p:nvSpPr>
          <p:spPr bwMode="auto">
            <a:xfrm>
              <a:off x="2238" y="352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65" name="Rectangle 129"/>
            <p:cNvSpPr>
              <a:spLocks noChangeArrowheads="1"/>
            </p:cNvSpPr>
            <p:nvPr/>
          </p:nvSpPr>
          <p:spPr bwMode="auto">
            <a:xfrm>
              <a:off x="2574" y="3558"/>
              <a:ext cx="1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866" name="Rectangle 130"/>
            <p:cNvSpPr>
              <a:spLocks noChangeArrowheads="1"/>
            </p:cNvSpPr>
            <p:nvPr/>
          </p:nvSpPr>
          <p:spPr bwMode="auto">
            <a:xfrm>
              <a:off x="2982" y="3522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67" name="Rectangle 131"/>
            <p:cNvSpPr>
              <a:spLocks noChangeArrowheads="1"/>
            </p:cNvSpPr>
            <p:nvPr/>
          </p:nvSpPr>
          <p:spPr bwMode="auto">
            <a:xfrm>
              <a:off x="2982" y="352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68" name="Rectangle 132"/>
            <p:cNvSpPr>
              <a:spLocks noChangeArrowheads="1"/>
            </p:cNvSpPr>
            <p:nvPr/>
          </p:nvSpPr>
          <p:spPr bwMode="auto">
            <a:xfrm>
              <a:off x="3138" y="3558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254.239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869" name="Rectangle 133"/>
            <p:cNvSpPr>
              <a:spLocks noChangeArrowheads="1"/>
            </p:cNvSpPr>
            <p:nvPr/>
          </p:nvSpPr>
          <p:spPr bwMode="auto">
            <a:xfrm>
              <a:off x="3726" y="3522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70" name="Rectangle 134"/>
            <p:cNvSpPr>
              <a:spLocks noChangeArrowheads="1"/>
            </p:cNvSpPr>
            <p:nvPr/>
          </p:nvSpPr>
          <p:spPr bwMode="auto">
            <a:xfrm>
              <a:off x="3726" y="352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71" name="Rectangle 135"/>
            <p:cNvSpPr>
              <a:spLocks noChangeArrowheads="1"/>
            </p:cNvSpPr>
            <p:nvPr/>
          </p:nvSpPr>
          <p:spPr bwMode="auto">
            <a:xfrm>
              <a:off x="3948" y="3558"/>
              <a:ext cx="3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1.078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872" name="Rectangle 136"/>
            <p:cNvSpPr>
              <a:spLocks noChangeArrowheads="1"/>
            </p:cNvSpPr>
            <p:nvPr/>
          </p:nvSpPr>
          <p:spPr bwMode="auto">
            <a:xfrm>
              <a:off x="4470" y="3522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73" name="Rectangle 137"/>
            <p:cNvSpPr>
              <a:spLocks noChangeArrowheads="1"/>
            </p:cNvSpPr>
            <p:nvPr/>
          </p:nvSpPr>
          <p:spPr bwMode="auto">
            <a:xfrm>
              <a:off x="4470" y="352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74" name="Rectangle 138"/>
            <p:cNvSpPr>
              <a:spLocks noChangeArrowheads="1"/>
            </p:cNvSpPr>
            <p:nvPr/>
          </p:nvSpPr>
          <p:spPr bwMode="auto">
            <a:xfrm>
              <a:off x="4662" y="3558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0.3463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875" name="Rectangle 139"/>
            <p:cNvSpPr>
              <a:spLocks noChangeArrowheads="1"/>
            </p:cNvSpPr>
            <p:nvPr/>
          </p:nvSpPr>
          <p:spPr bwMode="auto">
            <a:xfrm>
              <a:off x="750" y="3756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76" name="Rectangle 140"/>
            <p:cNvSpPr>
              <a:spLocks noChangeArrowheads="1"/>
            </p:cNvSpPr>
            <p:nvPr/>
          </p:nvSpPr>
          <p:spPr bwMode="auto">
            <a:xfrm>
              <a:off x="750" y="375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77" name="Rectangle 141"/>
            <p:cNvSpPr>
              <a:spLocks noChangeArrowheads="1"/>
            </p:cNvSpPr>
            <p:nvPr/>
          </p:nvSpPr>
          <p:spPr bwMode="auto">
            <a:xfrm>
              <a:off x="948" y="3792"/>
              <a:ext cx="4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Within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878" name="Rectangle 142"/>
            <p:cNvSpPr>
              <a:spLocks noChangeArrowheads="1"/>
            </p:cNvSpPr>
            <p:nvPr/>
          </p:nvSpPr>
          <p:spPr bwMode="auto">
            <a:xfrm>
              <a:off x="1494" y="3756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79" name="Rectangle 143"/>
            <p:cNvSpPr>
              <a:spLocks noChangeArrowheads="1"/>
            </p:cNvSpPr>
            <p:nvPr/>
          </p:nvSpPr>
          <p:spPr bwMode="auto">
            <a:xfrm>
              <a:off x="1494" y="375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80" name="Rectangle 144"/>
            <p:cNvSpPr>
              <a:spLocks noChangeArrowheads="1"/>
            </p:cNvSpPr>
            <p:nvPr/>
          </p:nvSpPr>
          <p:spPr bwMode="auto">
            <a:xfrm>
              <a:off x="1584" y="3792"/>
              <a:ext cx="6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15569.688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881" name="Rectangle 145"/>
            <p:cNvSpPr>
              <a:spLocks noChangeArrowheads="1"/>
            </p:cNvSpPr>
            <p:nvPr/>
          </p:nvSpPr>
          <p:spPr bwMode="auto">
            <a:xfrm>
              <a:off x="2238" y="3756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82" name="Rectangle 146"/>
            <p:cNvSpPr>
              <a:spLocks noChangeArrowheads="1"/>
            </p:cNvSpPr>
            <p:nvPr/>
          </p:nvSpPr>
          <p:spPr bwMode="auto">
            <a:xfrm>
              <a:off x="2238" y="375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83" name="Rectangle 147"/>
            <p:cNvSpPr>
              <a:spLocks noChangeArrowheads="1"/>
            </p:cNvSpPr>
            <p:nvPr/>
          </p:nvSpPr>
          <p:spPr bwMode="auto">
            <a:xfrm>
              <a:off x="2544" y="379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66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884" name="Rectangle 148"/>
            <p:cNvSpPr>
              <a:spLocks noChangeArrowheads="1"/>
            </p:cNvSpPr>
            <p:nvPr/>
          </p:nvSpPr>
          <p:spPr bwMode="auto">
            <a:xfrm>
              <a:off x="2982" y="3756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85" name="Rectangle 149"/>
            <p:cNvSpPr>
              <a:spLocks noChangeArrowheads="1"/>
            </p:cNvSpPr>
            <p:nvPr/>
          </p:nvSpPr>
          <p:spPr bwMode="auto">
            <a:xfrm>
              <a:off x="2982" y="375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86" name="Rectangle 150"/>
            <p:cNvSpPr>
              <a:spLocks noChangeArrowheads="1"/>
            </p:cNvSpPr>
            <p:nvPr/>
          </p:nvSpPr>
          <p:spPr bwMode="auto">
            <a:xfrm>
              <a:off x="3138" y="3792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235.904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887" name="Rectangle 151"/>
            <p:cNvSpPr>
              <a:spLocks noChangeArrowheads="1"/>
            </p:cNvSpPr>
            <p:nvPr/>
          </p:nvSpPr>
          <p:spPr bwMode="auto">
            <a:xfrm>
              <a:off x="750" y="3990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88" name="Rectangle 152"/>
            <p:cNvSpPr>
              <a:spLocks noChangeArrowheads="1"/>
            </p:cNvSpPr>
            <p:nvPr/>
          </p:nvSpPr>
          <p:spPr bwMode="auto">
            <a:xfrm>
              <a:off x="750" y="399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89" name="Rectangle 153"/>
            <p:cNvSpPr>
              <a:spLocks noChangeArrowheads="1"/>
            </p:cNvSpPr>
            <p:nvPr/>
          </p:nvSpPr>
          <p:spPr bwMode="auto">
            <a:xfrm>
              <a:off x="990" y="4026"/>
              <a:ext cx="3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Total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890" name="Rectangle 154"/>
            <p:cNvSpPr>
              <a:spLocks noChangeArrowheads="1"/>
            </p:cNvSpPr>
            <p:nvPr/>
          </p:nvSpPr>
          <p:spPr bwMode="auto">
            <a:xfrm>
              <a:off x="1494" y="3990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91" name="Rectangle 155"/>
            <p:cNvSpPr>
              <a:spLocks noChangeArrowheads="1"/>
            </p:cNvSpPr>
            <p:nvPr/>
          </p:nvSpPr>
          <p:spPr bwMode="auto">
            <a:xfrm>
              <a:off x="1494" y="399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92" name="Rectangle 156"/>
            <p:cNvSpPr>
              <a:spLocks noChangeArrowheads="1"/>
            </p:cNvSpPr>
            <p:nvPr/>
          </p:nvSpPr>
          <p:spPr bwMode="auto">
            <a:xfrm>
              <a:off x="1584" y="4026"/>
              <a:ext cx="6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17800.896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893" name="Rectangle 157"/>
            <p:cNvSpPr>
              <a:spLocks noChangeArrowheads="1"/>
            </p:cNvSpPr>
            <p:nvPr/>
          </p:nvSpPr>
          <p:spPr bwMode="auto">
            <a:xfrm>
              <a:off x="2238" y="3990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94" name="Rectangle 158"/>
            <p:cNvSpPr>
              <a:spLocks noChangeArrowheads="1"/>
            </p:cNvSpPr>
            <p:nvPr/>
          </p:nvSpPr>
          <p:spPr bwMode="auto">
            <a:xfrm>
              <a:off x="2238" y="399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95" name="Rectangle 159"/>
            <p:cNvSpPr>
              <a:spLocks noChangeArrowheads="1"/>
            </p:cNvSpPr>
            <p:nvPr/>
          </p:nvSpPr>
          <p:spPr bwMode="auto">
            <a:xfrm>
              <a:off x="2544" y="4026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71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79" name="TextBox 178"/>
          <p:cNvSpPr txBox="1"/>
          <p:nvPr/>
        </p:nvSpPr>
        <p:spPr>
          <a:xfrm>
            <a:off x="3352800" y="228600"/>
            <a:ext cx="2403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Guess that significance!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239000" y="533400"/>
            <a:ext cx="1114425" cy="523875"/>
            <a:chOff x="4133850" y="3314700"/>
            <a:chExt cx="1114425" cy="523875"/>
          </a:xfrm>
        </p:grpSpPr>
        <p:sp>
          <p:nvSpPr>
            <p:cNvPr id="3" name="Rectangle 54"/>
            <p:cNvSpPr>
              <a:spLocks noChangeArrowheads="1"/>
            </p:cNvSpPr>
            <p:nvPr/>
          </p:nvSpPr>
          <p:spPr bwMode="auto">
            <a:xfrm>
              <a:off x="4133850" y="3314700"/>
              <a:ext cx="1066800" cy="5143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55"/>
            <p:cNvSpPr>
              <a:spLocks noChangeArrowheads="1"/>
            </p:cNvSpPr>
            <p:nvPr/>
          </p:nvSpPr>
          <p:spPr bwMode="auto">
            <a:xfrm>
              <a:off x="4133850" y="3314700"/>
              <a:ext cx="1066800" cy="51435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Line 56"/>
            <p:cNvSpPr>
              <a:spLocks noChangeShapeType="1"/>
            </p:cNvSpPr>
            <p:nvPr/>
          </p:nvSpPr>
          <p:spPr bwMode="auto">
            <a:xfrm>
              <a:off x="4133850" y="331470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57"/>
            <p:cNvSpPr>
              <a:spLocks noChangeShapeType="1"/>
            </p:cNvSpPr>
            <p:nvPr/>
          </p:nvSpPr>
          <p:spPr bwMode="auto">
            <a:xfrm>
              <a:off x="4133850" y="382905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8"/>
            <p:cNvSpPr>
              <a:spLocks noChangeShapeType="1"/>
            </p:cNvSpPr>
            <p:nvPr/>
          </p:nvSpPr>
          <p:spPr bwMode="auto">
            <a:xfrm flipV="1">
              <a:off x="52006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59"/>
            <p:cNvSpPr>
              <a:spLocks noChangeShapeType="1"/>
            </p:cNvSpPr>
            <p:nvPr/>
          </p:nvSpPr>
          <p:spPr bwMode="auto">
            <a:xfrm flipV="1">
              <a:off x="41338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60"/>
            <p:cNvSpPr>
              <a:spLocks noChangeShapeType="1"/>
            </p:cNvSpPr>
            <p:nvPr/>
          </p:nvSpPr>
          <p:spPr bwMode="auto">
            <a:xfrm>
              <a:off x="4133850" y="382905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61"/>
            <p:cNvSpPr>
              <a:spLocks noChangeShapeType="1"/>
            </p:cNvSpPr>
            <p:nvPr/>
          </p:nvSpPr>
          <p:spPr bwMode="auto">
            <a:xfrm flipV="1">
              <a:off x="41338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62"/>
            <p:cNvSpPr>
              <a:spLocks noChangeShapeType="1"/>
            </p:cNvSpPr>
            <p:nvPr/>
          </p:nvSpPr>
          <p:spPr bwMode="auto">
            <a:xfrm>
              <a:off x="4133850" y="331470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63"/>
            <p:cNvSpPr>
              <a:spLocks noChangeShapeType="1"/>
            </p:cNvSpPr>
            <p:nvPr/>
          </p:nvSpPr>
          <p:spPr bwMode="auto">
            <a:xfrm>
              <a:off x="4133850" y="382905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64"/>
            <p:cNvSpPr>
              <a:spLocks noChangeShapeType="1"/>
            </p:cNvSpPr>
            <p:nvPr/>
          </p:nvSpPr>
          <p:spPr bwMode="auto">
            <a:xfrm flipV="1">
              <a:off x="52006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65"/>
            <p:cNvSpPr>
              <a:spLocks noChangeShapeType="1"/>
            </p:cNvSpPr>
            <p:nvPr/>
          </p:nvSpPr>
          <p:spPr bwMode="auto">
            <a:xfrm flipV="1">
              <a:off x="41338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66"/>
            <p:cNvSpPr>
              <a:spLocks noChangeArrowheads="1"/>
            </p:cNvSpPr>
            <p:nvPr/>
          </p:nvSpPr>
          <p:spPr bwMode="auto">
            <a:xfrm>
              <a:off x="4629150" y="3352800"/>
              <a:ext cx="6191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Row 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Line 67"/>
            <p:cNvSpPr>
              <a:spLocks noChangeShapeType="1"/>
            </p:cNvSpPr>
            <p:nvPr/>
          </p:nvSpPr>
          <p:spPr bwMode="auto">
            <a:xfrm>
              <a:off x="4210050" y="3448050"/>
              <a:ext cx="3810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Oval 68"/>
            <p:cNvSpPr>
              <a:spLocks noChangeArrowheads="1"/>
            </p:cNvSpPr>
            <p:nvPr/>
          </p:nvSpPr>
          <p:spPr bwMode="auto">
            <a:xfrm>
              <a:off x="4362450" y="3409950"/>
              <a:ext cx="85725" cy="857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69"/>
            <p:cNvSpPr>
              <a:spLocks noChangeArrowheads="1"/>
            </p:cNvSpPr>
            <p:nvPr/>
          </p:nvSpPr>
          <p:spPr bwMode="auto">
            <a:xfrm>
              <a:off x="4362450" y="34099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70"/>
            <p:cNvSpPr>
              <a:spLocks noChangeArrowheads="1"/>
            </p:cNvSpPr>
            <p:nvPr/>
          </p:nvSpPr>
          <p:spPr bwMode="auto">
            <a:xfrm>
              <a:off x="4629150" y="3590925"/>
              <a:ext cx="6191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Row 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Line 71"/>
            <p:cNvSpPr>
              <a:spLocks noChangeShapeType="1"/>
            </p:cNvSpPr>
            <p:nvPr/>
          </p:nvSpPr>
          <p:spPr bwMode="auto">
            <a:xfrm>
              <a:off x="4210050" y="3686175"/>
              <a:ext cx="3810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Oval 72"/>
            <p:cNvSpPr>
              <a:spLocks noChangeArrowheads="1"/>
            </p:cNvSpPr>
            <p:nvPr/>
          </p:nvSpPr>
          <p:spPr bwMode="auto">
            <a:xfrm>
              <a:off x="4362450" y="3648075"/>
              <a:ext cx="85725" cy="85725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Oval 73"/>
            <p:cNvSpPr>
              <a:spLocks noChangeArrowheads="1"/>
            </p:cNvSpPr>
            <p:nvPr/>
          </p:nvSpPr>
          <p:spPr bwMode="auto">
            <a:xfrm>
              <a:off x="4362450" y="3648075"/>
              <a:ext cx="76200" cy="76200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177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04800"/>
            <a:ext cx="5486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17766" name="Group 6"/>
          <p:cNvGrpSpPr>
            <a:grpSpLocks noChangeAspect="1"/>
          </p:cNvGrpSpPr>
          <p:nvPr/>
        </p:nvGrpSpPr>
        <p:grpSpPr bwMode="auto">
          <a:xfrm>
            <a:off x="0" y="4267200"/>
            <a:ext cx="9144000" cy="2743200"/>
            <a:chOff x="0" y="2688"/>
            <a:chExt cx="5760" cy="1728"/>
          </a:xfrm>
        </p:grpSpPr>
        <p:sp>
          <p:nvSpPr>
            <p:cNvPr id="117765" name="AutoShape 5"/>
            <p:cNvSpPr>
              <a:spLocks noChangeAspect="1" noChangeArrowheads="1" noTextEdit="1"/>
            </p:cNvSpPr>
            <p:nvPr/>
          </p:nvSpPr>
          <p:spPr bwMode="auto">
            <a:xfrm>
              <a:off x="0" y="2688"/>
              <a:ext cx="5760" cy="1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67" name="Rectangle 7"/>
            <p:cNvSpPr>
              <a:spLocks noChangeArrowheads="1"/>
            </p:cNvSpPr>
            <p:nvPr/>
          </p:nvSpPr>
          <p:spPr bwMode="auto">
            <a:xfrm>
              <a:off x="750" y="2820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68" name="Rectangle 8"/>
            <p:cNvSpPr>
              <a:spLocks noChangeArrowheads="1"/>
            </p:cNvSpPr>
            <p:nvPr/>
          </p:nvSpPr>
          <p:spPr bwMode="auto">
            <a:xfrm>
              <a:off x="750" y="282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69" name="Rectangle 9"/>
            <p:cNvSpPr>
              <a:spLocks noChangeArrowheads="1"/>
            </p:cNvSpPr>
            <p:nvPr/>
          </p:nvSpPr>
          <p:spPr bwMode="auto">
            <a:xfrm>
              <a:off x="948" y="2856"/>
              <a:ext cx="4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Source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770" name="Rectangle 10"/>
            <p:cNvSpPr>
              <a:spLocks noChangeArrowheads="1"/>
            </p:cNvSpPr>
            <p:nvPr/>
          </p:nvSpPr>
          <p:spPr bwMode="auto">
            <a:xfrm>
              <a:off x="1494" y="2820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71" name="Rectangle 11"/>
            <p:cNvSpPr>
              <a:spLocks noChangeArrowheads="1"/>
            </p:cNvSpPr>
            <p:nvPr/>
          </p:nvSpPr>
          <p:spPr bwMode="auto">
            <a:xfrm>
              <a:off x="1494" y="282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72" name="Rectangle 12"/>
            <p:cNvSpPr>
              <a:spLocks noChangeArrowheads="1"/>
            </p:cNvSpPr>
            <p:nvPr/>
          </p:nvSpPr>
          <p:spPr bwMode="auto">
            <a:xfrm>
              <a:off x="1806" y="2856"/>
              <a:ext cx="1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SS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773" name="Rectangle 13"/>
            <p:cNvSpPr>
              <a:spLocks noChangeArrowheads="1"/>
            </p:cNvSpPr>
            <p:nvPr/>
          </p:nvSpPr>
          <p:spPr bwMode="auto">
            <a:xfrm>
              <a:off x="2238" y="2820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74" name="Rectangle 14"/>
            <p:cNvSpPr>
              <a:spLocks noChangeArrowheads="1"/>
            </p:cNvSpPr>
            <p:nvPr/>
          </p:nvSpPr>
          <p:spPr bwMode="auto">
            <a:xfrm>
              <a:off x="2238" y="282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75" name="Rectangle 15"/>
            <p:cNvSpPr>
              <a:spLocks noChangeArrowheads="1"/>
            </p:cNvSpPr>
            <p:nvPr/>
          </p:nvSpPr>
          <p:spPr bwMode="auto">
            <a:xfrm>
              <a:off x="2556" y="2856"/>
              <a:ext cx="1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df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776" name="Rectangle 16"/>
            <p:cNvSpPr>
              <a:spLocks noChangeArrowheads="1"/>
            </p:cNvSpPr>
            <p:nvPr/>
          </p:nvSpPr>
          <p:spPr bwMode="auto">
            <a:xfrm>
              <a:off x="2982" y="2820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77" name="Rectangle 17"/>
            <p:cNvSpPr>
              <a:spLocks noChangeArrowheads="1"/>
            </p:cNvSpPr>
            <p:nvPr/>
          </p:nvSpPr>
          <p:spPr bwMode="auto">
            <a:xfrm>
              <a:off x="2982" y="282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78" name="Rectangle 18"/>
            <p:cNvSpPr>
              <a:spLocks noChangeArrowheads="1"/>
            </p:cNvSpPr>
            <p:nvPr/>
          </p:nvSpPr>
          <p:spPr bwMode="auto">
            <a:xfrm>
              <a:off x="3300" y="2874"/>
              <a:ext cx="1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779" name="Rectangle 19"/>
            <p:cNvSpPr>
              <a:spLocks noChangeArrowheads="1"/>
            </p:cNvSpPr>
            <p:nvPr/>
          </p:nvSpPr>
          <p:spPr bwMode="auto">
            <a:xfrm>
              <a:off x="3348" y="2838"/>
              <a:ext cx="108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780" name="Rectangle 20"/>
            <p:cNvSpPr>
              <a:spLocks noChangeArrowheads="1"/>
            </p:cNvSpPr>
            <p:nvPr/>
          </p:nvSpPr>
          <p:spPr bwMode="auto">
            <a:xfrm>
              <a:off x="3726" y="2820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81" name="Rectangle 21"/>
            <p:cNvSpPr>
              <a:spLocks noChangeArrowheads="1"/>
            </p:cNvSpPr>
            <p:nvPr/>
          </p:nvSpPr>
          <p:spPr bwMode="auto">
            <a:xfrm>
              <a:off x="3726" y="282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82" name="Rectangle 22"/>
            <p:cNvSpPr>
              <a:spLocks noChangeArrowheads="1"/>
            </p:cNvSpPr>
            <p:nvPr/>
          </p:nvSpPr>
          <p:spPr bwMode="auto">
            <a:xfrm>
              <a:off x="4068" y="2856"/>
              <a:ext cx="1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F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783" name="Rectangle 23"/>
            <p:cNvSpPr>
              <a:spLocks noChangeArrowheads="1"/>
            </p:cNvSpPr>
            <p:nvPr/>
          </p:nvSpPr>
          <p:spPr bwMode="auto">
            <a:xfrm>
              <a:off x="4470" y="2820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84" name="Rectangle 24"/>
            <p:cNvSpPr>
              <a:spLocks noChangeArrowheads="1"/>
            </p:cNvSpPr>
            <p:nvPr/>
          </p:nvSpPr>
          <p:spPr bwMode="auto">
            <a:xfrm>
              <a:off x="4470" y="282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85" name="Rectangle 25"/>
            <p:cNvSpPr>
              <a:spLocks noChangeArrowheads="1"/>
            </p:cNvSpPr>
            <p:nvPr/>
          </p:nvSpPr>
          <p:spPr bwMode="auto">
            <a:xfrm>
              <a:off x="4656" y="2856"/>
              <a:ext cx="4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p-value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786" name="Rectangle 26"/>
            <p:cNvSpPr>
              <a:spLocks noChangeArrowheads="1"/>
            </p:cNvSpPr>
            <p:nvPr/>
          </p:nvSpPr>
          <p:spPr bwMode="auto">
            <a:xfrm>
              <a:off x="750" y="305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87" name="Rectangle 27"/>
            <p:cNvSpPr>
              <a:spLocks noChangeArrowheads="1"/>
            </p:cNvSpPr>
            <p:nvPr/>
          </p:nvSpPr>
          <p:spPr bwMode="auto">
            <a:xfrm>
              <a:off x="750" y="305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88" name="Rectangle 28"/>
            <p:cNvSpPr>
              <a:spLocks noChangeArrowheads="1"/>
            </p:cNvSpPr>
            <p:nvPr/>
          </p:nvSpPr>
          <p:spPr bwMode="auto">
            <a:xfrm>
              <a:off x="984" y="309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Rows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789" name="Rectangle 29"/>
            <p:cNvSpPr>
              <a:spLocks noChangeArrowheads="1"/>
            </p:cNvSpPr>
            <p:nvPr/>
          </p:nvSpPr>
          <p:spPr bwMode="auto">
            <a:xfrm>
              <a:off x="1494" y="305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90" name="Rectangle 30"/>
            <p:cNvSpPr>
              <a:spLocks noChangeArrowheads="1"/>
            </p:cNvSpPr>
            <p:nvPr/>
          </p:nvSpPr>
          <p:spPr bwMode="auto">
            <a:xfrm>
              <a:off x="1494" y="305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91" name="Rectangle 31"/>
            <p:cNvSpPr>
              <a:spLocks noChangeArrowheads="1"/>
            </p:cNvSpPr>
            <p:nvPr/>
          </p:nvSpPr>
          <p:spPr bwMode="auto">
            <a:xfrm>
              <a:off x="1650" y="3090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439.149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792" name="Rectangle 32"/>
            <p:cNvSpPr>
              <a:spLocks noChangeArrowheads="1"/>
            </p:cNvSpPr>
            <p:nvPr/>
          </p:nvSpPr>
          <p:spPr bwMode="auto">
            <a:xfrm>
              <a:off x="2238" y="305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93" name="Rectangle 33"/>
            <p:cNvSpPr>
              <a:spLocks noChangeArrowheads="1"/>
            </p:cNvSpPr>
            <p:nvPr/>
          </p:nvSpPr>
          <p:spPr bwMode="auto">
            <a:xfrm>
              <a:off x="2238" y="305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94" name="Rectangle 34"/>
            <p:cNvSpPr>
              <a:spLocks noChangeArrowheads="1"/>
            </p:cNvSpPr>
            <p:nvPr/>
          </p:nvSpPr>
          <p:spPr bwMode="auto">
            <a:xfrm>
              <a:off x="2574" y="3090"/>
              <a:ext cx="1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795" name="Rectangle 35"/>
            <p:cNvSpPr>
              <a:spLocks noChangeArrowheads="1"/>
            </p:cNvSpPr>
            <p:nvPr/>
          </p:nvSpPr>
          <p:spPr bwMode="auto">
            <a:xfrm>
              <a:off x="2982" y="305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96" name="Rectangle 36"/>
            <p:cNvSpPr>
              <a:spLocks noChangeArrowheads="1"/>
            </p:cNvSpPr>
            <p:nvPr/>
          </p:nvSpPr>
          <p:spPr bwMode="auto">
            <a:xfrm>
              <a:off x="2982" y="305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97" name="Rectangle 37"/>
            <p:cNvSpPr>
              <a:spLocks noChangeArrowheads="1"/>
            </p:cNvSpPr>
            <p:nvPr/>
          </p:nvSpPr>
          <p:spPr bwMode="auto">
            <a:xfrm>
              <a:off x="3138" y="3090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439.149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798" name="Rectangle 38"/>
            <p:cNvSpPr>
              <a:spLocks noChangeArrowheads="1"/>
            </p:cNvSpPr>
            <p:nvPr/>
          </p:nvSpPr>
          <p:spPr bwMode="auto">
            <a:xfrm>
              <a:off x="3726" y="305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99" name="Rectangle 39"/>
            <p:cNvSpPr>
              <a:spLocks noChangeArrowheads="1"/>
            </p:cNvSpPr>
            <p:nvPr/>
          </p:nvSpPr>
          <p:spPr bwMode="auto">
            <a:xfrm>
              <a:off x="3726" y="305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00" name="Rectangle 40"/>
            <p:cNvSpPr>
              <a:spLocks noChangeArrowheads="1"/>
            </p:cNvSpPr>
            <p:nvPr/>
          </p:nvSpPr>
          <p:spPr bwMode="auto">
            <a:xfrm>
              <a:off x="3948" y="3090"/>
              <a:ext cx="3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2.011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801" name="Rectangle 41"/>
            <p:cNvSpPr>
              <a:spLocks noChangeArrowheads="1"/>
            </p:cNvSpPr>
            <p:nvPr/>
          </p:nvSpPr>
          <p:spPr bwMode="auto">
            <a:xfrm>
              <a:off x="4470" y="305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02" name="Rectangle 42"/>
            <p:cNvSpPr>
              <a:spLocks noChangeArrowheads="1"/>
            </p:cNvSpPr>
            <p:nvPr/>
          </p:nvSpPr>
          <p:spPr bwMode="auto">
            <a:xfrm>
              <a:off x="4470" y="305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03" name="Rectangle 43"/>
            <p:cNvSpPr>
              <a:spLocks noChangeArrowheads="1"/>
            </p:cNvSpPr>
            <p:nvPr/>
          </p:nvSpPr>
          <p:spPr bwMode="auto">
            <a:xfrm>
              <a:off x="4662" y="3090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0.1609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804" name="Rectangle 44"/>
            <p:cNvSpPr>
              <a:spLocks noChangeArrowheads="1"/>
            </p:cNvSpPr>
            <p:nvPr/>
          </p:nvSpPr>
          <p:spPr bwMode="auto">
            <a:xfrm>
              <a:off x="750" y="3288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05" name="Rectangle 45"/>
            <p:cNvSpPr>
              <a:spLocks noChangeArrowheads="1"/>
            </p:cNvSpPr>
            <p:nvPr/>
          </p:nvSpPr>
          <p:spPr bwMode="auto">
            <a:xfrm>
              <a:off x="750" y="328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06" name="Rectangle 46"/>
            <p:cNvSpPr>
              <a:spLocks noChangeArrowheads="1"/>
            </p:cNvSpPr>
            <p:nvPr/>
          </p:nvSpPr>
          <p:spPr bwMode="auto">
            <a:xfrm>
              <a:off x="900" y="3324"/>
              <a:ext cx="5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Columns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807" name="Rectangle 47"/>
            <p:cNvSpPr>
              <a:spLocks noChangeArrowheads="1"/>
            </p:cNvSpPr>
            <p:nvPr/>
          </p:nvSpPr>
          <p:spPr bwMode="auto">
            <a:xfrm>
              <a:off x="1494" y="3288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08" name="Rectangle 48"/>
            <p:cNvSpPr>
              <a:spLocks noChangeArrowheads="1"/>
            </p:cNvSpPr>
            <p:nvPr/>
          </p:nvSpPr>
          <p:spPr bwMode="auto">
            <a:xfrm>
              <a:off x="1494" y="328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09" name="Rectangle 49"/>
            <p:cNvSpPr>
              <a:spLocks noChangeArrowheads="1"/>
            </p:cNvSpPr>
            <p:nvPr/>
          </p:nvSpPr>
          <p:spPr bwMode="auto">
            <a:xfrm>
              <a:off x="1620" y="3324"/>
              <a:ext cx="5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9877.896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810" name="Rectangle 50"/>
            <p:cNvSpPr>
              <a:spLocks noChangeArrowheads="1"/>
            </p:cNvSpPr>
            <p:nvPr/>
          </p:nvSpPr>
          <p:spPr bwMode="auto">
            <a:xfrm>
              <a:off x="2238" y="3288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11" name="Rectangle 51"/>
            <p:cNvSpPr>
              <a:spLocks noChangeArrowheads="1"/>
            </p:cNvSpPr>
            <p:nvPr/>
          </p:nvSpPr>
          <p:spPr bwMode="auto">
            <a:xfrm>
              <a:off x="2238" y="328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12" name="Rectangle 52"/>
            <p:cNvSpPr>
              <a:spLocks noChangeArrowheads="1"/>
            </p:cNvSpPr>
            <p:nvPr/>
          </p:nvSpPr>
          <p:spPr bwMode="auto">
            <a:xfrm>
              <a:off x="2574" y="3324"/>
              <a:ext cx="1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813" name="Rectangle 53"/>
            <p:cNvSpPr>
              <a:spLocks noChangeArrowheads="1"/>
            </p:cNvSpPr>
            <p:nvPr/>
          </p:nvSpPr>
          <p:spPr bwMode="auto">
            <a:xfrm>
              <a:off x="2982" y="3288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14" name="Rectangle 54"/>
            <p:cNvSpPr>
              <a:spLocks noChangeArrowheads="1"/>
            </p:cNvSpPr>
            <p:nvPr/>
          </p:nvSpPr>
          <p:spPr bwMode="auto">
            <a:xfrm>
              <a:off x="2982" y="328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15" name="Rectangle 55"/>
            <p:cNvSpPr>
              <a:spLocks noChangeArrowheads="1"/>
            </p:cNvSpPr>
            <p:nvPr/>
          </p:nvSpPr>
          <p:spPr bwMode="auto">
            <a:xfrm>
              <a:off x="3108" y="3324"/>
              <a:ext cx="5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4938.948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816" name="Rectangle 56"/>
            <p:cNvSpPr>
              <a:spLocks noChangeArrowheads="1"/>
            </p:cNvSpPr>
            <p:nvPr/>
          </p:nvSpPr>
          <p:spPr bwMode="auto">
            <a:xfrm>
              <a:off x="3726" y="3288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17" name="Rectangle 57"/>
            <p:cNvSpPr>
              <a:spLocks noChangeArrowheads="1"/>
            </p:cNvSpPr>
            <p:nvPr/>
          </p:nvSpPr>
          <p:spPr bwMode="auto">
            <a:xfrm>
              <a:off x="3726" y="328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18" name="Rectangle 58"/>
            <p:cNvSpPr>
              <a:spLocks noChangeArrowheads="1"/>
            </p:cNvSpPr>
            <p:nvPr/>
          </p:nvSpPr>
          <p:spPr bwMode="auto">
            <a:xfrm>
              <a:off x="3918" y="3324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22.619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819" name="Rectangle 59"/>
            <p:cNvSpPr>
              <a:spLocks noChangeArrowheads="1"/>
            </p:cNvSpPr>
            <p:nvPr/>
          </p:nvSpPr>
          <p:spPr bwMode="auto">
            <a:xfrm>
              <a:off x="4470" y="3288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20" name="Rectangle 60"/>
            <p:cNvSpPr>
              <a:spLocks noChangeArrowheads="1"/>
            </p:cNvSpPr>
            <p:nvPr/>
          </p:nvSpPr>
          <p:spPr bwMode="auto">
            <a:xfrm>
              <a:off x="4470" y="328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21" name="Rectangle 61"/>
            <p:cNvSpPr>
              <a:spLocks noChangeArrowheads="1"/>
            </p:cNvSpPr>
            <p:nvPr/>
          </p:nvSpPr>
          <p:spPr bwMode="auto">
            <a:xfrm>
              <a:off x="4662" y="3324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0.0000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822" name="Rectangle 62"/>
            <p:cNvSpPr>
              <a:spLocks noChangeArrowheads="1"/>
            </p:cNvSpPr>
            <p:nvPr/>
          </p:nvSpPr>
          <p:spPr bwMode="auto">
            <a:xfrm>
              <a:off x="750" y="3522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23" name="Rectangle 63"/>
            <p:cNvSpPr>
              <a:spLocks noChangeArrowheads="1"/>
            </p:cNvSpPr>
            <p:nvPr/>
          </p:nvSpPr>
          <p:spPr bwMode="auto">
            <a:xfrm>
              <a:off x="750" y="352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24" name="Rectangle 64"/>
            <p:cNvSpPr>
              <a:spLocks noChangeArrowheads="1"/>
            </p:cNvSpPr>
            <p:nvPr/>
          </p:nvSpPr>
          <p:spPr bwMode="auto">
            <a:xfrm>
              <a:off x="1026" y="3558"/>
              <a:ext cx="25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RxC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825" name="Rectangle 65"/>
            <p:cNvSpPr>
              <a:spLocks noChangeArrowheads="1"/>
            </p:cNvSpPr>
            <p:nvPr/>
          </p:nvSpPr>
          <p:spPr bwMode="auto">
            <a:xfrm>
              <a:off x="1494" y="3522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26" name="Rectangle 66"/>
            <p:cNvSpPr>
              <a:spLocks noChangeArrowheads="1"/>
            </p:cNvSpPr>
            <p:nvPr/>
          </p:nvSpPr>
          <p:spPr bwMode="auto">
            <a:xfrm>
              <a:off x="1494" y="352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27" name="Rectangle 67"/>
            <p:cNvSpPr>
              <a:spLocks noChangeArrowheads="1"/>
            </p:cNvSpPr>
            <p:nvPr/>
          </p:nvSpPr>
          <p:spPr bwMode="auto">
            <a:xfrm>
              <a:off x="1650" y="3558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324.247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828" name="Rectangle 68"/>
            <p:cNvSpPr>
              <a:spLocks noChangeArrowheads="1"/>
            </p:cNvSpPr>
            <p:nvPr/>
          </p:nvSpPr>
          <p:spPr bwMode="auto">
            <a:xfrm>
              <a:off x="2238" y="3522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29" name="Rectangle 69"/>
            <p:cNvSpPr>
              <a:spLocks noChangeArrowheads="1"/>
            </p:cNvSpPr>
            <p:nvPr/>
          </p:nvSpPr>
          <p:spPr bwMode="auto">
            <a:xfrm>
              <a:off x="2238" y="352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30" name="Rectangle 70"/>
            <p:cNvSpPr>
              <a:spLocks noChangeArrowheads="1"/>
            </p:cNvSpPr>
            <p:nvPr/>
          </p:nvSpPr>
          <p:spPr bwMode="auto">
            <a:xfrm>
              <a:off x="2574" y="3558"/>
              <a:ext cx="1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831" name="Rectangle 71"/>
            <p:cNvSpPr>
              <a:spLocks noChangeArrowheads="1"/>
            </p:cNvSpPr>
            <p:nvPr/>
          </p:nvSpPr>
          <p:spPr bwMode="auto">
            <a:xfrm>
              <a:off x="2982" y="3522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32" name="Rectangle 72"/>
            <p:cNvSpPr>
              <a:spLocks noChangeArrowheads="1"/>
            </p:cNvSpPr>
            <p:nvPr/>
          </p:nvSpPr>
          <p:spPr bwMode="auto">
            <a:xfrm>
              <a:off x="2982" y="352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33" name="Rectangle 73"/>
            <p:cNvSpPr>
              <a:spLocks noChangeArrowheads="1"/>
            </p:cNvSpPr>
            <p:nvPr/>
          </p:nvSpPr>
          <p:spPr bwMode="auto">
            <a:xfrm>
              <a:off x="3138" y="3558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162.123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834" name="Rectangle 74"/>
            <p:cNvSpPr>
              <a:spLocks noChangeArrowheads="1"/>
            </p:cNvSpPr>
            <p:nvPr/>
          </p:nvSpPr>
          <p:spPr bwMode="auto">
            <a:xfrm>
              <a:off x="3726" y="3522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35" name="Rectangle 75"/>
            <p:cNvSpPr>
              <a:spLocks noChangeArrowheads="1"/>
            </p:cNvSpPr>
            <p:nvPr/>
          </p:nvSpPr>
          <p:spPr bwMode="auto">
            <a:xfrm>
              <a:off x="3726" y="352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36" name="Rectangle 76"/>
            <p:cNvSpPr>
              <a:spLocks noChangeArrowheads="1"/>
            </p:cNvSpPr>
            <p:nvPr/>
          </p:nvSpPr>
          <p:spPr bwMode="auto">
            <a:xfrm>
              <a:off x="3948" y="3558"/>
              <a:ext cx="3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0.742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837" name="Rectangle 77"/>
            <p:cNvSpPr>
              <a:spLocks noChangeArrowheads="1"/>
            </p:cNvSpPr>
            <p:nvPr/>
          </p:nvSpPr>
          <p:spPr bwMode="auto">
            <a:xfrm>
              <a:off x="4470" y="3522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38" name="Rectangle 78"/>
            <p:cNvSpPr>
              <a:spLocks noChangeArrowheads="1"/>
            </p:cNvSpPr>
            <p:nvPr/>
          </p:nvSpPr>
          <p:spPr bwMode="auto">
            <a:xfrm>
              <a:off x="4470" y="352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39" name="Rectangle 79"/>
            <p:cNvSpPr>
              <a:spLocks noChangeArrowheads="1"/>
            </p:cNvSpPr>
            <p:nvPr/>
          </p:nvSpPr>
          <p:spPr bwMode="auto">
            <a:xfrm>
              <a:off x="4662" y="3558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0.4799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840" name="Rectangle 80"/>
            <p:cNvSpPr>
              <a:spLocks noChangeArrowheads="1"/>
            </p:cNvSpPr>
            <p:nvPr/>
          </p:nvSpPr>
          <p:spPr bwMode="auto">
            <a:xfrm>
              <a:off x="750" y="3756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41" name="Rectangle 81"/>
            <p:cNvSpPr>
              <a:spLocks noChangeArrowheads="1"/>
            </p:cNvSpPr>
            <p:nvPr/>
          </p:nvSpPr>
          <p:spPr bwMode="auto">
            <a:xfrm>
              <a:off x="750" y="375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42" name="Rectangle 82"/>
            <p:cNvSpPr>
              <a:spLocks noChangeArrowheads="1"/>
            </p:cNvSpPr>
            <p:nvPr/>
          </p:nvSpPr>
          <p:spPr bwMode="auto">
            <a:xfrm>
              <a:off x="948" y="3792"/>
              <a:ext cx="4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Within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843" name="Rectangle 83"/>
            <p:cNvSpPr>
              <a:spLocks noChangeArrowheads="1"/>
            </p:cNvSpPr>
            <p:nvPr/>
          </p:nvSpPr>
          <p:spPr bwMode="auto">
            <a:xfrm>
              <a:off x="1494" y="3756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44" name="Rectangle 84"/>
            <p:cNvSpPr>
              <a:spLocks noChangeArrowheads="1"/>
            </p:cNvSpPr>
            <p:nvPr/>
          </p:nvSpPr>
          <p:spPr bwMode="auto">
            <a:xfrm>
              <a:off x="1494" y="375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45" name="Rectangle 85"/>
            <p:cNvSpPr>
              <a:spLocks noChangeArrowheads="1"/>
            </p:cNvSpPr>
            <p:nvPr/>
          </p:nvSpPr>
          <p:spPr bwMode="auto">
            <a:xfrm>
              <a:off x="1584" y="3792"/>
              <a:ext cx="6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14411.484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846" name="Rectangle 86"/>
            <p:cNvSpPr>
              <a:spLocks noChangeArrowheads="1"/>
            </p:cNvSpPr>
            <p:nvPr/>
          </p:nvSpPr>
          <p:spPr bwMode="auto">
            <a:xfrm>
              <a:off x="2238" y="3756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47" name="Rectangle 87"/>
            <p:cNvSpPr>
              <a:spLocks noChangeArrowheads="1"/>
            </p:cNvSpPr>
            <p:nvPr/>
          </p:nvSpPr>
          <p:spPr bwMode="auto">
            <a:xfrm>
              <a:off x="2238" y="375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48" name="Rectangle 88"/>
            <p:cNvSpPr>
              <a:spLocks noChangeArrowheads="1"/>
            </p:cNvSpPr>
            <p:nvPr/>
          </p:nvSpPr>
          <p:spPr bwMode="auto">
            <a:xfrm>
              <a:off x="2544" y="379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66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849" name="Rectangle 89"/>
            <p:cNvSpPr>
              <a:spLocks noChangeArrowheads="1"/>
            </p:cNvSpPr>
            <p:nvPr/>
          </p:nvSpPr>
          <p:spPr bwMode="auto">
            <a:xfrm>
              <a:off x="2982" y="3756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50" name="Rectangle 90"/>
            <p:cNvSpPr>
              <a:spLocks noChangeArrowheads="1"/>
            </p:cNvSpPr>
            <p:nvPr/>
          </p:nvSpPr>
          <p:spPr bwMode="auto">
            <a:xfrm>
              <a:off x="2982" y="375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51" name="Rectangle 91"/>
            <p:cNvSpPr>
              <a:spLocks noChangeArrowheads="1"/>
            </p:cNvSpPr>
            <p:nvPr/>
          </p:nvSpPr>
          <p:spPr bwMode="auto">
            <a:xfrm>
              <a:off x="3138" y="3792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218.356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852" name="Rectangle 92"/>
            <p:cNvSpPr>
              <a:spLocks noChangeArrowheads="1"/>
            </p:cNvSpPr>
            <p:nvPr/>
          </p:nvSpPr>
          <p:spPr bwMode="auto">
            <a:xfrm>
              <a:off x="750" y="3990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53" name="Rectangle 93"/>
            <p:cNvSpPr>
              <a:spLocks noChangeArrowheads="1"/>
            </p:cNvSpPr>
            <p:nvPr/>
          </p:nvSpPr>
          <p:spPr bwMode="auto">
            <a:xfrm>
              <a:off x="750" y="399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54" name="Rectangle 94"/>
            <p:cNvSpPr>
              <a:spLocks noChangeArrowheads="1"/>
            </p:cNvSpPr>
            <p:nvPr/>
          </p:nvSpPr>
          <p:spPr bwMode="auto">
            <a:xfrm>
              <a:off x="990" y="4026"/>
              <a:ext cx="3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Total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855" name="Rectangle 95"/>
            <p:cNvSpPr>
              <a:spLocks noChangeArrowheads="1"/>
            </p:cNvSpPr>
            <p:nvPr/>
          </p:nvSpPr>
          <p:spPr bwMode="auto">
            <a:xfrm>
              <a:off x="1494" y="3990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56" name="Rectangle 96"/>
            <p:cNvSpPr>
              <a:spLocks noChangeArrowheads="1"/>
            </p:cNvSpPr>
            <p:nvPr/>
          </p:nvSpPr>
          <p:spPr bwMode="auto">
            <a:xfrm>
              <a:off x="1494" y="399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57" name="Rectangle 97"/>
            <p:cNvSpPr>
              <a:spLocks noChangeArrowheads="1"/>
            </p:cNvSpPr>
            <p:nvPr/>
          </p:nvSpPr>
          <p:spPr bwMode="auto">
            <a:xfrm>
              <a:off x="1584" y="4026"/>
              <a:ext cx="6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25052.776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858" name="Rectangle 98"/>
            <p:cNvSpPr>
              <a:spLocks noChangeArrowheads="1"/>
            </p:cNvSpPr>
            <p:nvPr/>
          </p:nvSpPr>
          <p:spPr bwMode="auto">
            <a:xfrm>
              <a:off x="2238" y="3990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59" name="Rectangle 99"/>
            <p:cNvSpPr>
              <a:spLocks noChangeArrowheads="1"/>
            </p:cNvSpPr>
            <p:nvPr/>
          </p:nvSpPr>
          <p:spPr bwMode="auto">
            <a:xfrm>
              <a:off x="2238" y="399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60" name="Rectangle 100"/>
            <p:cNvSpPr>
              <a:spLocks noChangeArrowheads="1"/>
            </p:cNvSpPr>
            <p:nvPr/>
          </p:nvSpPr>
          <p:spPr bwMode="auto">
            <a:xfrm>
              <a:off x="2544" y="4026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71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21" name="TextBox 120"/>
          <p:cNvSpPr txBox="1"/>
          <p:nvPr/>
        </p:nvSpPr>
        <p:spPr>
          <a:xfrm>
            <a:off x="3352800" y="228600"/>
            <a:ext cx="2403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Guess that significance!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239000" y="533400"/>
            <a:ext cx="1114425" cy="523875"/>
            <a:chOff x="4133850" y="3314700"/>
            <a:chExt cx="1114425" cy="523875"/>
          </a:xfrm>
        </p:grpSpPr>
        <p:sp>
          <p:nvSpPr>
            <p:cNvPr id="3" name="Rectangle 54"/>
            <p:cNvSpPr>
              <a:spLocks noChangeArrowheads="1"/>
            </p:cNvSpPr>
            <p:nvPr/>
          </p:nvSpPr>
          <p:spPr bwMode="auto">
            <a:xfrm>
              <a:off x="4133850" y="3314700"/>
              <a:ext cx="1066800" cy="5143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55"/>
            <p:cNvSpPr>
              <a:spLocks noChangeArrowheads="1"/>
            </p:cNvSpPr>
            <p:nvPr/>
          </p:nvSpPr>
          <p:spPr bwMode="auto">
            <a:xfrm>
              <a:off x="4133850" y="3314700"/>
              <a:ext cx="1066800" cy="51435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Line 56"/>
            <p:cNvSpPr>
              <a:spLocks noChangeShapeType="1"/>
            </p:cNvSpPr>
            <p:nvPr/>
          </p:nvSpPr>
          <p:spPr bwMode="auto">
            <a:xfrm>
              <a:off x="4133850" y="331470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57"/>
            <p:cNvSpPr>
              <a:spLocks noChangeShapeType="1"/>
            </p:cNvSpPr>
            <p:nvPr/>
          </p:nvSpPr>
          <p:spPr bwMode="auto">
            <a:xfrm>
              <a:off x="4133850" y="382905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8"/>
            <p:cNvSpPr>
              <a:spLocks noChangeShapeType="1"/>
            </p:cNvSpPr>
            <p:nvPr/>
          </p:nvSpPr>
          <p:spPr bwMode="auto">
            <a:xfrm flipV="1">
              <a:off x="52006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59"/>
            <p:cNvSpPr>
              <a:spLocks noChangeShapeType="1"/>
            </p:cNvSpPr>
            <p:nvPr/>
          </p:nvSpPr>
          <p:spPr bwMode="auto">
            <a:xfrm flipV="1">
              <a:off x="41338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60"/>
            <p:cNvSpPr>
              <a:spLocks noChangeShapeType="1"/>
            </p:cNvSpPr>
            <p:nvPr/>
          </p:nvSpPr>
          <p:spPr bwMode="auto">
            <a:xfrm>
              <a:off x="4133850" y="382905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61"/>
            <p:cNvSpPr>
              <a:spLocks noChangeShapeType="1"/>
            </p:cNvSpPr>
            <p:nvPr/>
          </p:nvSpPr>
          <p:spPr bwMode="auto">
            <a:xfrm flipV="1">
              <a:off x="41338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62"/>
            <p:cNvSpPr>
              <a:spLocks noChangeShapeType="1"/>
            </p:cNvSpPr>
            <p:nvPr/>
          </p:nvSpPr>
          <p:spPr bwMode="auto">
            <a:xfrm>
              <a:off x="4133850" y="331470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63"/>
            <p:cNvSpPr>
              <a:spLocks noChangeShapeType="1"/>
            </p:cNvSpPr>
            <p:nvPr/>
          </p:nvSpPr>
          <p:spPr bwMode="auto">
            <a:xfrm>
              <a:off x="4133850" y="3829050"/>
              <a:ext cx="1066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64"/>
            <p:cNvSpPr>
              <a:spLocks noChangeShapeType="1"/>
            </p:cNvSpPr>
            <p:nvPr/>
          </p:nvSpPr>
          <p:spPr bwMode="auto">
            <a:xfrm flipV="1">
              <a:off x="52006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65"/>
            <p:cNvSpPr>
              <a:spLocks noChangeShapeType="1"/>
            </p:cNvSpPr>
            <p:nvPr/>
          </p:nvSpPr>
          <p:spPr bwMode="auto">
            <a:xfrm flipV="1">
              <a:off x="4133850" y="3314700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66"/>
            <p:cNvSpPr>
              <a:spLocks noChangeArrowheads="1"/>
            </p:cNvSpPr>
            <p:nvPr/>
          </p:nvSpPr>
          <p:spPr bwMode="auto">
            <a:xfrm>
              <a:off x="4629150" y="3352800"/>
              <a:ext cx="6191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Row 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Line 67"/>
            <p:cNvSpPr>
              <a:spLocks noChangeShapeType="1"/>
            </p:cNvSpPr>
            <p:nvPr/>
          </p:nvSpPr>
          <p:spPr bwMode="auto">
            <a:xfrm>
              <a:off x="4210050" y="3448050"/>
              <a:ext cx="3810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Oval 68"/>
            <p:cNvSpPr>
              <a:spLocks noChangeArrowheads="1"/>
            </p:cNvSpPr>
            <p:nvPr/>
          </p:nvSpPr>
          <p:spPr bwMode="auto">
            <a:xfrm>
              <a:off x="4362450" y="3409950"/>
              <a:ext cx="85725" cy="857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69"/>
            <p:cNvSpPr>
              <a:spLocks noChangeArrowheads="1"/>
            </p:cNvSpPr>
            <p:nvPr/>
          </p:nvSpPr>
          <p:spPr bwMode="auto">
            <a:xfrm>
              <a:off x="4362450" y="34099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70"/>
            <p:cNvSpPr>
              <a:spLocks noChangeArrowheads="1"/>
            </p:cNvSpPr>
            <p:nvPr/>
          </p:nvSpPr>
          <p:spPr bwMode="auto">
            <a:xfrm>
              <a:off x="4629150" y="3590925"/>
              <a:ext cx="6191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Row 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Line 71"/>
            <p:cNvSpPr>
              <a:spLocks noChangeShapeType="1"/>
            </p:cNvSpPr>
            <p:nvPr/>
          </p:nvSpPr>
          <p:spPr bwMode="auto">
            <a:xfrm>
              <a:off x="4210050" y="3686175"/>
              <a:ext cx="3810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Oval 72"/>
            <p:cNvSpPr>
              <a:spLocks noChangeArrowheads="1"/>
            </p:cNvSpPr>
            <p:nvPr/>
          </p:nvSpPr>
          <p:spPr bwMode="auto">
            <a:xfrm>
              <a:off x="4362450" y="3648075"/>
              <a:ext cx="85725" cy="85725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Oval 73"/>
            <p:cNvSpPr>
              <a:spLocks noChangeArrowheads="1"/>
            </p:cNvSpPr>
            <p:nvPr/>
          </p:nvSpPr>
          <p:spPr bwMode="auto">
            <a:xfrm>
              <a:off x="4362450" y="3648075"/>
              <a:ext cx="76200" cy="76200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8790" name="Group 6"/>
          <p:cNvGrpSpPr>
            <a:grpSpLocks noChangeAspect="1"/>
          </p:cNvGrpSpPr>
          <p:nvPr/>
        </p:nvGrpSpPr>
        <p:grpSpPr bwMode="auto">
          <a:xfrm>
            <a:off x="0" y="4191000"/>
            <a:ext cx="9144000" cy="2743200"/>
            <a:chOff x="0" y="2640"/>
            <a:chExt cx="5760" cy="1728"/>
          </a:xfrm>
        </p:grpSpPr>
        <p:sp>
          <p:nvSpPr>
            <p:cNvPr id="118789" name="AutoShape 5"/>
            <p:cNvSpPr>
              <a:spLocks noChangeAspect="1" noChangeArrowheads="1" noTextEdit="1"/>
            </p:cNvSpPr>
            <p:nvPr/>
          </p:nvSpPr>
          <p:spPr bwMode="auto">
            <a:xfrm>
              <a:off x="0" y="2640"/>
              <a:ext cx="5760" cy="1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91" name="Rectangle 7"/>
            <p:cNvSpPr>
              <a:spLocks noChangeArrowheads="1"/>
            </p:cNvSpPr>
            <p:nvPr/>
          </p:nvSpPr>
          <p:spPr bwMode="auto">
            <a:xfrm>
              <a:off x="750" y="2772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92" name="Rectangle 8"/>
            <p:cNvSpPr>
              <a:spLocks noChangeArrowheads="1"/>
            </p:cNvSpPr>
            <p:nvPr/>
          </p:nvSpPr>
          <p:spPr bwMode="auto">
            <a:xfrm>
              <a:off x="750" y="277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93" name="Rectangle 9"/>
            <p:cNvSpPr>
              <a:spLocks noChangeArrowheads="1"/>
            </p:cNvSpPr>
            <p:nvPr/>
          </p:nvSpPr>
          <p:spPr bwMode="auto">
            <a:xfrm>
              <a:off x="948" y="2808"/>
              <a:ext cx="4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Source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794" name="Rectangle 10"/>
            <p:cNvSpPr>
              <a:spLocks noChangeArrowheads="1"/>
            </p:cNvSpPr>
            <p:nvPr/>
          </p:nvSpPr>
          <p:spPr bwMode="auto">
            <a:xfrm>
              <a:off x="1494" y="2772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95" name="Rectangle 11"/>
            <p:cNvSpPr>
              <a:spLocks noChangeArrowheads="1"/>
            </p:cNvSpPr>
            <p:nvPr/>
          </p:nvSpPr>
          <p:spPr bwMode="auto">
            <a:xfrm>
              <a:off x="1494" y="277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96" name="Rectangle 12"/>
            <p:cNvSpPr>
              <a:spLocks noChangeArrowheads="1"/>
            </p:cNvSpPr>
            <p:nvPr/>
          </p:nvSpPr>
          <p:spPr bwMode="auto">
            <a:xfrm>
              <a:off x="1806" y="2808"/>
              <a:ext cx="1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SS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797" name="Rectangle 13"/>
            <p:cNvSpPr>
              <a:spLocks noChangeArrowheads="1"/>
            </p:cNvSpPr>
            <p:nvPr/>
          </p:nvSpPr>
          <p:spPr bwMode="auto">
            <a:xfrm>
              <a:off x="2238" y="2772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98" name="Rectangle 14"/>
            <p:cNvSpPr>
              <a:spLocks noChangeArrowheads="1"/>
            </p:cNvSpPr>
            <p:nvPr/>
          </p:nvSpPr>
          <p:spPr bwMode="auto">
            <a:xfrm>
              <a:off x="2238" y="277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99" name="Rectangle 15"/>
            <p:cNvSpPr>
              <a:spLocks noChangeArrowheads="1"/>
            </p:cNvSpPr>
            <p:nvPr/>
          </p:nvSpPr>
          <p:spPr bwMode="auto">
            <a:xfrm>
              <a:off x="2556" y="2808"/>
              <a:ext cx="1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df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800" name="Rectangle 16"/>
            <p:cNvSpPr>
              <a:spLocks noChangeArrowheads="1"/>
            </p:cNvSpPr>
            <p:nvPr/>
          </p:nvSpPr>
          <p:spPr bwMode="auto">
            <a:xfrm>
              <a:off x="2982" y="2772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01" name="Rectangle 17"/>
            <p:cNvSpPr>
              <a:spLocks noChangeArrowheads="1"/>
            </p:cNvSpPr>
            <p:nvPr/>
          </p:nvSpPr>
          <p:spPr bwMode="auto">
            <a:xfrm>
              <a:off x="2982" y="277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02" name="Rectangle 18"/>
            <p:cNvSpPr>
              <a:spLocks noChangeArrowheads="1"/>
            </p:cNvSpPr>
            <p:nvPr/>
          </p:nvSpPr>
          <p:spPr bwMode="auto">
            <a:xfrm>
              <a:off x="3300" y="2826"/>
              <a:ext cx="1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803" name="Rectangle 19"/>
            <p:cNvSpPr>
              <a:spLocks noChangeArrowheads="1"/>
            </p:cNvSpPr>
            <p:nvPr/>
          </p:nvSpPr>
          <p:spPr bwMode="auto">
            <a:xfrm>
              <a:off x="3348" y="2790"/>
              <a:ext cx="108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804" name="Rectangle 20"/>
            <p:cNvSpPr>
              <a:spLocks noChangeArrowheads="1"/>
            </p:cNvSpPr>
            <p:nvPr/>
          </p:nvSpPr>
          <p:spPr bwMode="auto">
            <a:xfrm>
              <a:off x="3726" y="2772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05" name="Rectangle 21"/>
            <p:cNvSpPr>
              <a:spLocks noChangeArrowheads="1"/>
            </p:cNvSpPr>
            <p:nvPr/>
          </p:nvSpPr>
          <p:spPr bwMode="auto">
            <a:xfrm>
              <a:off x="3726" y="277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06" name="Rectangle 22"/>
            <p:cNvSpPr>
              <a:spLocks noChangeArrowheads="1"/>
            </p:cNvSpPr>
            <p:nvPr/>
          </p:nvSpPr>
          <p:spPr bwMode="auto">
            <a:xfrm>
              <a:off x="4068" y="2808"/>
              <a:ext cx="1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F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807" name="Rectangle 23"/>
            <p:cNvSpPr>
              <a:spLocks noChangeArrowheads="1"/>
            </p:cNvSpPr>
            <p:nvPr/>
          </p:nvSpPr>
          <p:spPr bwMode="auto">
            <a:xfrm>
              <a:off x="4470" y="2772"/>
              <a:ext cx="744" cy="234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08" name="Rectangle 24"/>
            <p:cNvSpPr>
              <a:spLocks noChangeArrowheads="1"/>
            </p:cNvSpPr>
            <p:nvPr/>
          </p:nvSpPr>
          <p:spPr bwMode="auto">
            <a:xfrm>
              <a:off x="4470" y="277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09" name="Rectangle 25"/>
            <p:cNvSpPr>
              <a:spLocks noChangeArrowheads="1"/>
            </p:cNvSpPr>
            <p:nvPr/>
          </p:nvSpPr>
          <p:spPr bwMode="auto">
            <a:xfrm>
              <a:off x="4656" y="2808"/>
              <a:ext cx="4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p-value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810" name="Rectangle 26"/>
            <p:cNvSpPr>
              <a:spLocks noChangeArrowheads="1"/>
            </p:cNvSpPr>
            <p:nvPr/>
          </p:nvSpPr>
          <p:spPr bwMode="auto">
            <a:xfrm>
              <a:off x="750" y="3006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11" name="Rectangle 27"/>
            <p:cNvSpPr>
              <a:spLocks noChangeArrowheads="1"/>
            </p:cNvSpPr>
            <p:nvPr/>
          </p:nvSpPr>
          <p:spPr bwMode="auto">
            <a:xfrm>
              <a:off x="750" y="300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12" name="Rectangle 28"/>
            <p:cNvSpPr>
              <a:spLocks noChangeArrowheads="1"/>
            </p:cNvSpPr>
            <p:nvPr/>
          </p:nvSpPr>
          <p:spPr bwMode="auto">
            <a:xfrm>
              <a:off x="984" y="304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Rows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813" name="Rectangle 29"/>
            <p:cNvSpPr>
              <a:spLocks noChangeArrowheads="1"/>
            </p:cNvSpPr>
            <p:nvPr/>
          </p:nvSpPr>
          <p:spPr bwMode="auto">
            <a:xfrm>
              <a:off x="1494" y="3006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14" name="Rectangle 30"/>
            <p:cNvSpPr>
              <a:spLocks noChangeArrowheads="1"/>
            </p:cNvSpPr>
            <p:nvPr/>
          </p:nvSpPr>
          <p:spPr bwMode="auto">
            <a:xfrm>
              <a:off x="1494" y="300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15" name="Rectangle 31"/>
            <p:cNvSpPr>
              <a:spLocks noChangeArrowheads="1"/>
            </p:cNvSpPr>
            <p:nvPr/>
          </p:nvSpPr>
          <p:spPr bwMode="auto">
            <a:xfrm>
              <a:off x="1650" y="3042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608.976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816" name="Rectangle 32"/>
            <p:cNvSpPr>
              <a:spLocks noChangeArrowheads="1"/>
            </p:cNvSpPr>
            <p:nvPr/>
          </p:nvSpPr>
          <p:spPr bwMode="auto">
            <a:xfrm>
              <a:off x="2238" y="3006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17" name="Rectangle 33"/>
            <p:cNvSpPr>
              <a:spLocks noChangeArrowheads="1"/>
            </p:cNvSpPr>
            <p:nvPr/>
          </p:nvSpPr>
          <p:spPr bwMode="auto">
            <a:xfrm>
              <a:off x="2238" y="300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18" name="Rectangle 34"/>
            <p:cNvSpPr>
              <a:spLocks noChangeArrowheads="1"/>
            </p:cNvSpPr>
            <p:nvPr/>
          </p:nvSpPr>
          <p:spPr bwMode="auto">
            <a:xfrm>
              <a:off x="2574" y="3042"/>
              <a:ext cx="1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819" name="Rectangle 35"/>
            <p:cNvSpPr>
              <a:spLocks noChangeArrowheads="1"/>
            </p:cNvSpPr>
            <p:nvPr/>
          </p:nvSpPr>
          <p:spPr bwMode="auto">
            <a:xfrm>
              <a:off x="2982" y="3006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20" name="Rectangle 36"/>
            <p:cNvSpPr>
              <a:spLocks noChangeArrowheads="1"/>
            </p:cNvSpPr>
            <p:nvPr/>
          </p:nvSpPr>
          <p:spPr bwMode="auto">
            <a:xfrm>
              <a:off x="2982" y="300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21" name="Rectangle 37"/>
            <p:cNvSpPr>
              <a:spLocks noChangeArrowheads="1"/>
            </p:cNvSpPr>
            <p:nvPr/>
          </p:nvSpPr>
          <p:spPr bwMode="auto">
            <a:xfrm>
              <a:off x="3138" y="3042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608.976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822" name="Rectangle 38"/>
            <p:cNvSpPr>
              <a:spLocks noChangeArrowheads="1"/>
            </p:cNvSpPr>
            <p:nvPr/>
          </p:nvSpPr>
          <p:spPr bwMode="auto">
            <a:xfrm>
              <a:off x="3726" y="3006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23" name="Rectangle 39"/>
            <p:cNvSpPr>
              <a:spLocks noChangeArrowheads="1"/>
            </p:cNvSpPr>
            <p:nvPr/>
          </p:nvSpPr>
          <p:spPr bwMode="auto">
            <a:xfrm>
              <a:off x="3726" y="300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24" name="Rectangle 40"/>
            <p:cNvSpPr>
              <a:spLocks noChangeArrowheads="1"/>
            </p:cNvSpPr>
            <p:nvPr/>
          </p:nvSpPr>
          <p:spPr bwMode="auto">
            <a:xfrm>
              <a:off x="3948" y="3042"/>
              <a:ext cx="3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2.710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825" name="Rectangle 41"/>
            <p:cNvSpPr>
              <a:spLocks noChangeArrowheads="1"/>
            </p:cNvSpPr>
            <p:nvPr/>
          </p:nvSpPr>
          <p:spPr bwMode="auto">
            <a:xfrm>
              <a:off x="4470" y="3006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26" name="Rectangle 42"/>
            <p:cNvSpPr>
              <a:spLocks noChangeArrowheads="1"/>
            </p:cNvSpPr>
            <p:nvPr/>
          </p:nvSpPr>
          <p:spPr bwMode="auto">
            <a:xfrm>
              <a:off x="4470" y="3006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27" name="Rectangle 43"/>
            <p:cNvSpPr>
              <a:spLocks noChangeArrowheads="1"/>
            </p:cNvSpPr>
            <p:nvPr/>
          </p:nvSpPr>
          <p:spPr bwMode="auto">
            <a:xfrm>
              <a:off x="4662" y="3042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0.1045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828" name="Rectangle 44"/>
            <p:cNvSpPr>
              <a:spLocks noChangeArrowheads="1"/>
            </p:cNvSpPr>
            <p:nvPr/>
          </p:nvSpPr>
          <p:spPr bwMode="auto">
            <a:xfrm>
              <a:off x="750" y="3240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29" name="Rectangle 45"/>
            <p:cNvSpPr>
              <a:spLocks noChangeArrowheads="1"/>
            </p:cNvSpPr>
            <p:nvPr/>
          </p:nvSpPr>
          <p:spPr bwMode="auto">
            <a:xfrm>
              <a:off x="750" y="324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30" name="Rectangle 46"/>
            <p:cNvSpPr>
              <a:spLocks noChangeArrowheads="1"/>
            </p:cNvSpPr>
            <p:nvPr/>
          </p:nvSpPr>
          <p:spPr bwMode="auto">
            <a:xfrm>
              <a:off x="900" y="3276"/>
              <a:ext cx="5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Columns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831" name="Rectangle 47"/>
            <p:cNvSpPr>
              <a:spLocks noChangeArrowheads="1"/>
            </p:cNvSpPr>
            <p:nvPr/>
          </p:nvSpPr>
          <p:spPr bwMode="auto">
            <a:xfrm>
              <a:off x="1494" y="3240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32" name="Rectangle 48"/>
            <p:cNvSpPr>
              <a:spLocks noChangeArrowheads="1"/>
            </p:cNvSpPr>
            <p:nvPr/>
          </p:nvSpPr>
          <p:spPr bwMode="auto">
            <a:xfrm>
              <a:off x="1494" y="324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33" name="Rectangle 49"/>
            <p:cNvSpPr>
              <a:spLocks noChangeArrowheads="1"/>
            </p:cNvSpPr>
            <p:nvPr/>
          </p:nvSpPr>
          <p:spPr bwMode="auto">
            <a:xfrm>
              <a:off x="1650" y="3276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818.724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834" name="Rectangle 50"/>
            <p:cNvSpPr>
              <a:spLocks noChangeArrowheads="1"/>
            </p:cNvSpPr>
            <p:nvPr/>
          </p:nvSpPr>
          <p:spPr bwMode="auto">
            <a:xfrm>
              <a:off x="2238" y="3240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35" name="Rectangle 51"/>
            <p:cNvSpPr>
              <a:spLocks noChangeArrowheads="1"/>
            </p:cNvSpPr>
            <p:nvPr/>
          </p:nvSpPr>
          <p:spPr bwMode="auto">
            <a:xfrm>
              <a:off x="2238" y="324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36" name="Rectangle 52"/>
            <p:cNvSpPr>
              <a:spLocks noChangeArrowheads="1"/>
            </p:cNvSpPr>
            <p:nvPr/>
          </p:nvSpPr>
          <p:spPr bwMode="auto">
            <a:xfrm>
              <a:off x="2574" y="3276"/>
              <a:ext cx="1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837" name="Rectangle 53"/>
            <p:cNvSpPr>
              <a:spLocks noChangeArrowheads="1"/>
            </p:cNvSpPr>
            <p:nvPr/>
          </p:nvSpPr>
          <p:spPr bwMode="auto">
            <a:xfrm>
              <a:off x="2982" y="3240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38" name="Rectangle 54"/>
            <p:cNvSpPr>
              <a:spLocks noChangeArrowheads="1"/>
            </p:cNvSpPr>
            <p:nvPr/>
          </p:nvSpPr>
          <p:spPr bwMode="auto">
            <a:xfrm>
              <a:off x="2982" y="324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39" name="Rectangle 55"/>
            <p:cNvSpPr>
              <a:spLocks noChangeArrowheads="1"/>
            </p:cNvSpPr>
            <p:nvPr/>
          </p:nvSpPr>
          <p:spPr bwMode="auto">
            <a:xfrm>
              <a:off x="3138" y="3276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409.362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840" name="Rectangle 56"/>
            <p:cNvSpPr>
              <a:spLocks noChangeArrowheads="1"/>
            </p:cNvSpPr>
            <p:nvPr/>
          </p:nvSpPr>
          <p:spPr bwMode="auto">
            <a:xfrm>
              <a:off x="3726" y="3240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41" name="Rectangle 57"/>
            <p:cNvSpPr>
              <a:spLocks noChangeArrowheads="1"/>
            </p:cNvSpPr>
            <p:nvPr/>
          </p:nvSpPr>
          <p:spPr bwMode="auto">
            <a:xfrm>
              <a:off x="3726" y="324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42" name="Rectangle 58"/>
            <p:cNvSpPr>
              <a:spLocks noChangeArrowheads="1"/>
            </p:cNvSpPr>
            <p:nvPr/>
          </p:nvSpPr>
          <p:spPr bwMode="auto">
            <a:xfrm>
              <a:off x="3948" y="3276"/>
              <a:ext cx="3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1.822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843" name="Rectangle 59"/>
            <p:cNvSpPr>
              <a:spLocks noChangeArrowheads="1"/>
            </p:cNvSpPr>
            <p:nvPr/>
          </p:nvSpPr>
          <p:spPr bwMode="auto">
            <a:xfrm>
              <a:off x="4470" y="3240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44" name="Rectangle 60"/>
            <p:cNvSpPr>
              <a:spLocks noChangeArrowheads="1"/>
            </p:cNvSpPr>
            <p:nvPr/>
          </p:nvSpPr>
          <p:spPr bwMode="auto">
            <a:xfrm>
              <a:off x="4470" y="3240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45" name="Rectangle 61"/>
            <p:cNvSpPr>
              <a:spLocks noChangeArrowheads="1"/>
            </p:cNvSpPr>
            <p:nvPr/>
          </p:nvSpPr>
          <p:spPr bwMode="auto">
            <a:xfrm>
              <a:off x="4662" y="3276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0.1698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846" name="Rectangle 62"/>
            <p:cNvSpPr>
              <a:spLocks noChangeArrowheads="1"/>
            </p:cNvSpPr>
            <p:nvPr/>
          </p:nvSpPr>
          <p:spPr bwMode="auto">
            <a:xfrm>
              <a:off x="750" y="347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47" name="Rectangle 63"/>
            <p:cNvSpPr>
              <a:spLocks noChangeArrowheads="1"/>
            </p:cNvSpPr>
            <p:nvPr/>
          </p:nvSpPr>
          <p:spPr bwMode="auto">
            <a:xfrm>
              <a:off x="750" y="347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48" name="Rectangle 64"/>
            <p:cNvSpPr>
              <a:spLocks noChangeArrowheads="1"/>
            </p:cNvSpPr>
            <p:nvPr/>
          </p:nvSpPr>
          <p:spPr bwMode="auto">
            <a:xfrm>
              <a:off x="1026" y="3510"/>
              <a:ext cx="25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RxC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849" name="Rectangle 65"/>
            <p:cNvSpPr>
              <a:spLocks noChangeArrowheads="1"/>
            </p:cNvSpPr>
            <p:nvPr/>
          </p:nvSpPr>
          <p:spPr bwMode="auto">
            <a:xfrm>
              <a:off x="1494" y="347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50" name="Rectangle 66"/>
            <p:cNvSpPr>
              <a:spLocks noChangeArrowheads="1"/>
            </p:cNvSpPr>
            <p:nvPr/>
          </p:nvSpPr>
          <p:spPr bwMode="auto">
            <a:xfrm>
              <a:off x="1494" y="347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51" name="Rectangle 67"/>
            <p:cNvSpPr>
              <a:spLocks noChangeArrowheads="1"/>
            </p:cNvSpPr>
            <p:nvPr/>
          </p:nvSpPr>
          <p:spPr bwMode="auto">
            <a:xfrm>
              <a:off x="1620" y="3510"/>
              <a:ext cx="5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4498.794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852" name="Rectangle 68"/>
            <p:cNvSpPr>
              <a:spLocks noChangeArrowheads="1"/>
            </p:cNvSpPr>
            <p:nvPr/>
          </p:nvSpPr>
          <p:spPr bwMode="auto">
            <a:xfrm>
              <a:off x="2238" y="347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53" name="Rectangle 69"/>
            <p:cNvSpPr>
              <a:spLocks noChangeArrowheads="1"/>
            </p:cNvSpPr>
            <p:nvPr/>
          </p:nvSpPr>
          <p:spPr bwMode="auto">
            <a:xfrm>
              <a:off x="2238" y="347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54" name="Rectangle 70"/>
            <p:cNvSpPr>
              <a:spLocks noChangeArrowheads="1"/>
            </p:cNvSpPr>
            <p:nvPr/>
          </p:nvSpPr>
          <p:spPr bwMode="auto">
            <a:xfrm>
              <a:off x="2574" y="3510"/>
              <a:ext cx="1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855" name="Rectangle 71"/>
            <p:cNvSpPr>
              <a:spLocks noChangeArrowheads="1"/>
            </p:cNvSpPr>
            <p:nvPr/>
          </p:nvSpPr>
          <p:spPr bwMode="auto">
            <a:xfrm>
              <a:off x="2982" y="347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56" name="Rectangle 72"/>
            <p:cNvSpPr>
              <a:spLocks noChangeArrowheads="1"/>
            </p:cNvSpPr>
            <p:nvPr/>
          </p:nvSpPr>
          <p:spPr bwMode="auto">
            <a:xfrm>
              <a:off x="2982" y="347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57" name="Rectangle 73"/>
            <p:cNvSpPr>
              <a:spLocks noChangeArrowheads="1"/>
            </p:cNvSpPr>
            <p:nvPr/>
          </p:nvSpPr>
          <p:spPr bwMode="auto">
            <a:xfrm>
              <a:off x="3108" y="3510"/>
              <a:ext cx="5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2249.397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858" name="Rectangle 74"/>
            <p:cNvSpPr>
              <a:spLocks noChangeArrowheads="1"/>
            </p:cNvSpPr>
            <p:nvPr/>
          </p:nvSpPr>
          <p:spPr bwMode="auto">
            <a:xfrm>
              <a:off x="3726" y="347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59" name="Rectangle 75"/>
            <p:cNvSpPr>
              <a:spLocks noChangeArrowheads="1"/>
            </p:cNvSpPr>
            <p:nvPr/>
          </p:nvSpPr>
          <p:spPr bwMode="auto">
            <a:xfrm>
              <a:off x="3726" y="347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60" name="Rectangle 76"/>
            <p:cNvSpPr>
              <a:spLocks noChangeArrowheads="1"/>
            </p:cNvSpPr>
            <p:nvPr/>
          </p:nvSpPr>
          <p:spPr bwMode="auto">
            <a:xfrm>
              <a:off x="3918" y="3510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10.010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861" name="Rectangle 77"/>
            <p:cNvSpPr>
              <a:spLocks noChangeArrowheads="1"/>
            </p:cNvSpPr>
            <p:nvPr/>
          </p:nvSpPr>
          <p:spPr bwMode="auto">
            <a:xfrm>
              <a:off x="4470" y="3474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62" name="Rectangle 78"/>
            <p:cNvSpPr>
              <a:spLocks noChangeArrowheads="1"/>
            </p:cNvSpPr>
            <p:nvPr/>
          </p:nvSpPr>
          <p:spPr bwMode="auto">
            <a:xfrm>
              <a:off x="4470" y="3474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63" name="Rectangle 79"/>
            <p:cNvSpPr>
              <a:spLocks noChangeArrowheads="1"/>
            </p:cNvSpPr>
            <p:nvPr/>
          </p:nvSpPr>
          <p:spPr bwMode="auto">
            <a:xfrm>
              <a:off x="4662" y="3510"/>
              <a:ext cx="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0.0002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864" name="Rectangle 80"/>
            <p:cNvSpPr>
              <a:spLocks noChangeArrowheads="1"/>
            </p:cNvSpPr>
            <p:nvPr/>
          </p:nvSpPr>
          <p:spPr bwMode="auto">
            <a:xfrm>
              <a:off x="750" y="3708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65" name="Rectangle 81"/>
            <p:cNvSpPr>
              <a:spLocks noChangeArrowheads="1"/>
            </p:cNvSpPr>
            <p:nvPr/>
          </p:nvSpPr>
          <p:spPr bwMode="auto">
            <a:xfrm>
              <a:off x="750" y="370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66" name="Rectangle 82"/>
            <p:cNvSpPr>
              <a:spLocks noChangeArrowheads="1"/>
            </p:cNvSpPr>
            <p:nvPr/>
          </p:nvSpPr>
          <p:spPr bwMode="auto">
            <a:xfrm>
              <a:off x="948" y="3744"/>
              <a:ext cx="4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Within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867" name="Rectangle 83"/>
            <p:cNvSpPr>
              <a:spLocks noChangeArrowheads="1"/>
            </p:cNvSpPr>
            <p:nvPr/>
          </p:nvSpPr>
          <p:spPr bwMode="auto">
            <a:xfrm>
              <a:off x="1494" y="3708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68" name="Rectangle 84"/>
            <p:cNvSpPr>
              <a:spLocks noChangeArrowheads="1"/>
            </p:cNvSpPr>
            <p:nvPr/>
          </p:nvSpPr>
          <p:spPr bwMode="auto">
            <a:xfrm>
              <a:off x="1494" y="370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69" name="Rectangle 85"/>
            <p:cNvSpPr>
              <a:spLocks noChangeArrowheads="1"/>
            </p:cNvSpPr>
            <p:nvPr/>
          </p:nvSpPr>
          <p:spPr bwMode="auto">
            <a:xfrm>
              <a:off x="1584" y="3744"/>
              <a:ext cx="6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14830.738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870" name="Rectangle 86"/>
            <p:cNvSpPr>
              <a:spLocks noChangeArrowheads="1"/>
            </p:cNvSpPr>
            <p:nvPr/>
          </p:nvSpPr>
          <p:spPr bwMode="auto">
            <a:xfrm>
              <a:off x="2238" y="3708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71" name="Rectangle 87"/>
            <p:cNvSpPr>
              <a:spLocks noChangeArrowheads="1"/>
            </p:cNvSpPr>
            <p:nvPr/>
          </p:nvSpPr>
          <p:spPr bwMode="auto">
            <a:xfrm>
              <a:off x="2238" y="370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72" name="Rectangle 88"/>
            <p:cNvSpPr>
              <a:spLocks noChangeArrowheads="1"/>
            </p:cNvSpPr>
            <p:nvPr/>
          </p:nvSpPr>
          <p:spPr bwMode="auto">
            <a:xfrm>
              <a:off x="2544" y="374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66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873" name="Rectangle 89"/>
            <p:cNvSpPr>
              <a:spLocks noChangeArrowheads="1"/>
            </p:cNvSpPr>
            <p:nvPr/>
          </p:nvSpPr>
          <p:spPr bwMode="auto">
            <a:xfrm>
              <a:off x="2982" y="3708"/>
              <a:ext cx="744" cy="234"/>
            </a:xfrm>
            <a:prstGeom prst="rect">
              <a:avLst/>
            </a:prstGeom>
            <a:solidFill>
              <a:srgbClr val="B3B3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74" name="Rectangle 90"/>
            <p:cNvSpPr>
              <a:spLocks noChangeArrowheads="1"/>
            </p:cNvSpPr>
            <p:nvPr/>
          </p:nvSpPr>
          <p:spPr bwMode="auto">
            <a:xfrm>
              <a:off x="2982" y="3708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75" name="Rectangle 91"/>
            <p:cNvSpPr>
              <a:spLocks noChangeArrowheads="1"/>
            </p:cNvSpPr>
            <p:nvPr/>
          </p:nvSpPr>
          <p:spPr bwMode="auto">
            <a:xfrm>
              <a:off x="3138" y="3744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224.708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876" name="Rectangle 92"/>
            <p:cNvSpPr>
              <a:spLocks noChangeArrowheads="1"/>
            </p:cNvSpPr>
            <p:nvPr/>
          </p:nvSpPr>
          <p:spPr bwMode="auto">
            <a:xfrm>
              <a:off x="750" y="3942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77" name="Rectangle 93"/>
            <p:cNvSpPr>
              <a:spLocks noChangeArrowheads="1"/>
            </p:cNvSpPr>
            <p:nvPr/>
          </p:nvSpPr>
          <p:spPr bwMode="auto">
            <a:xfrm>
              <a:off x="750" y="394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78" name="Rectangle 94"/>
            <p:cNvSpPr>
              <a:spLocks noChangeArrowheads="1"/>
            </p:cNvSpPr>
            <p:nvPr/>
          </p:nvSpPr>
          <p:spPr bwMode="auto">
            <a:xfrm>
              <a:off x="990" y="3978"/>
              <a:ext cx="3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Total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879" name="Rectangle 95"/>
            <p:cNvSpPr>
              <a:spLocks noChangeArrowheads="1"/>
            </p:cNvSpPr>
            <p:nvPr/>
          </p:nvSpPr>
          <p:spPr bwMode="auto">
            <a:xfrm>
              <a:off x="1494" y="3942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80" name="Rectangle 96"/>
            <p:cNvSpPr>
              <a:spLocks noChangeArrowheads="1"/>
            </p:cNvSpPr>
            <p:nvPr/>
          </p:nvSpPr>
          <p:spPr bwMode="auto">
            <a:xfrm>
              <a:off x="1494" y="394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81" name="Rectangle 97"/>
            <p:cNvSpPr>
              <a:spLocks noChangeArrowheads="1"/>
            </p:cNvSpPr>
            <p:nvPr/>
          </p:nvSpPr>
          <p:spPr bwMode="auto">
            <a:xfrm>
              <a:off x="1584" y="3978"/>
              <a:ext cx="6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20757.233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882" name="Rectangle 98"/>
            <p:cNvSpPr>
              <a:spLocks noChangeArrowheads="1"/>
            </p:cNvSpPr>
            <p:nvPr/>
          </p:nvSpPr>
          <p:spPr bwMode="auto">
            <a:xfrm>
              <a:off x="2238" y="3942"/>
              <a:ext cx="744" cy="234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83" name="Rectangle 99"/>
            <p:cNvSpPr>
              <a:spLocks noChangeArrowheads="1"/>
            </p:cNvSpPr>
            <p:nvPr/>
          </p:nvSpPr>
          <p:spPr bwMode="auto">
            <a:xfrm>
              <a:off x="2238" y="3942"/>
              <a:ext cx="744" cy="23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84" name="Rectangle 100"/>
            <p:cNvSpPr>
              <a:spLocks noChangeArrowheads="1"/>
            </p:cNvSpPr>
            <p:nvPr/>
          </p:nvSpPr>
          <p:spPr bwMode="auto">
            <a:xfrm>
              <a:off x="2544" y="3978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71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21" name="TextBox 120"/>
          <p:cNvSpPr txBox="1"/>
          <p:nvPr/>
        </p:nvSpPr>
        <p:spPr>
          <a:xfrm>
            <a:off x="3352800" y="228600"/>
            <a:ext cx="2403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Guess that significance!</a:t>
            </a:r>
          </a:p>
        </p:txBody>
      </p:sp>
      <p:grpSp>
        <p:nvGrpSpPr>
          <p:cNvPr id="118887" name="Group 103"/>
          <p:cNvGrpSpPr>
            <a:grpSpLocks noChangeAspect="1"/>
          </p:cNvGrpSpPr>
          <p:nvPr/>
        </p:nvGrpSpPr>
        <p:grpSpPr bwMode="auto">
          <a:xfrm>
            <a:off x="1811595" y="393700"/>
            <a:ext cx="5486400" cy="3676650"/>
            <a:chOff x="1152" y="240"/>
            <a:chExt cx="3456" cy="2316"/>
          </a:xfrm>
        </p:grpSpPr>
        <p:sp>
          <p:nvSpPr>
            <p:cNvPr id="118886" name="AutoShape 102"/>
            <p:cNvSpPr>
              <a:spLocks noChangeAspect="1" noChangeArrowheads="1" noTextEdit="1"/>
            </p:cNvSpPr>
            <p:nvPr/>
          </p:nvSpPr>
          <p:spPr bwMode="auto">
            <a:xfrm>
              <a:off x="1152" y="240"/>
              <a:ext cx="3456" cy="2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88" name="Rectangle 104"/>
            <p:cNvSpPr>
              <a:spLocks noChangeArrowheads="1"/>
            </p:cNvSpPr>
            <p:nvPr/>
          </p:nvSpPr>
          <p:spPr bwMode="auto">
            <a:xfrm>
              <a:off x="1602" y="414"/>
              <a:ext cx="2676" cy="183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89" name="Rectangle 105"/>
            <p:cNvSpPr>
              <a:spLocks noChangeArrowheads="1"/>
            </p:cNvSpPr>
            <p:nvPr/>
          </p:nvSpPr>
          <p:spPr bwMode="auto">
            <a:xfrm>
              <a:off x="1602" y="414"/>
              <a:ext cx="2676" cy="1836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90" name="Line 106"/>
            <p:cNvSpPr>
              <a:spLocks noChangeShapeType="1"/>
            </p:cNvSpPr>
            <p:nvPr/>
          </p:nvSpPr>
          <p:spPr bwMode="auto">
            <a:xfrm>
              <a:off x="1602" y="2250"/>
              <a:ext cx="267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91" name="Line 107"/>
            <p:cNvSpPr>
              <a:spLocks noChangeShapeType="1"/>
            </p:cNvSpPr>
            <p:nvPr/>
          </p:nvSpPr>
          <p:spPr bwMode="auto">
            <a:xfrm flipV="1">
              <a:off x="1602" y="414"/>
              <a:ext cx="1" cy="18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92" name="Line 108"/>
            <p:cNvSpPr>
              <a:spLocks noChangeShapeType="1"/>
            </p:cNvSpPr>
            <p:nvPr/>
          </p:nvSpPr>
          <p:spPr bwMode="auto">
            <a:xfrm flipV="1">
              <a:off x="2046" y="2220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93" name="Rectangle 109"/>
            <p:cNvSpPr>
              <a:spLocks noChangeArrowheads="1"/>
            </p:cNvSpPr>
            <p:nvPr/>
          </p:nvSpPr>
          <p:spPr bwMode="auto">
            <a:xfrm>
              <a:off x="2016" y="2268"/>
              <a:ext cx="12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894" name="Line 110"/>
            <p:cNvSpPr>
              <a:spLocks noChangeShapeType="1"/>
            </p:cNvSpPr>
            <p:nvPr/>
          </p:nvSpPr>
          <p:spPr bwMode="auto">
            <a:xfrm flipV="1">
              <a:off x="2940" y="2220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95" name="Rectangle 111"/>
            <p:cNvSpPr>
              <a:spLocks noChangeArrowheads="1"/>
            </p:cNvSpPr>
            <p:nvPr/>
          </p:nvSpPr>
          <p:spPr bwMode="auto">
            <a:xfrm>
              <a:off x="2910" y="2268"/>
              <a:ext cx="12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896" name="Line 112"/>
            <p:cNvSpPr>
              <a:spLocks noChangeShapeType="1"/>
            </p:cNvSpPr>
            <p:nvPr/>
          </p:nvSpPr>
          <p:spPr bwMode="auto">
            <a:xfrm flipV="1">
              <a:off x="3828" y="2220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97" name="Rectangle 113"/>
            <p:cNvSpPr>
              <a:spLocks noChangeArrowheads="1"/>
            </p:cNvSpPr>
            <p:nvPr/>
          </p:nvSpPr>
          <p:spPr bwMode="auto">
            <a:xfrm>
              <a:off x="3798" y="2268"/>
              <a:ext cx="12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898" name="Line 114"/>
            <p:cNvSpPr>
              <a:spLocks noChangeShapeType="1"/>
            </p:cNvSpPr>
            <p:nvPr/>
          </p:nvSpPr>
          <p:spPr bwMode="auto">
            <a:xfrm>
              <a:off x="1602" y="2250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99" name="Rectangle 115"/>
            <p:cNvSpPr>
              <a:spLocks noChangeArrowheads="1"/>
            </p:cNvSpPr>
            <p:nvPr/>
          </p:nvSpPr>
          <p:spPr bwMode="auto">
            <a:xfrm>
              <a:off x="1446" y="2184"/>
              <a:ext cx="18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70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900" name="Line 116"/>
            <p:cNvSpPr>
              <a:spLocks noChangeShapeType="1"/>
            </p:cNvSpPr>
            <p:nvPr/>
          </p:nvSpPr>
          <p:spPr bwMode="auto">
            <a:xfrm>
              <a:off x="1602" y="1878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01" name="Rectangle 117"/>
            <p:cNvSpPr>
              <a:spLocks noChangeArrowheads="1"/>
            </p:cNvSpPr>
            <p:nvPr/>
          </p:nvSpPr>
          <p:spPr bwMode="auto">
            <a:xfrm>
              <a:off x="1446" y="1812"/>
              <a:ext cx="18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80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902" name="Line 118"/>
            <p:cNvSpPr>
              <a:spLocks noChangeShapeType="1"/>
            </p:cNvSpPr>
            <p:nvPr/>
          </p:nvSpPr>
          <p:spPr bwMode="auto">
            <a:xfrm>
              <a:off x="1602" y="1512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03" name="Rectangle 119"/>
            <p:cNvSpPr>
              <a:spLocks noChangeArrowheads="1"/>
            </p:cNvSpPr>
            <p:nvPr/>
          </p:nvSpPr>
          <p:spPr bwMode="auto">
            <a:xfrm>
              <a:off x="1446" y="1446"/>
              <a:ext cx="18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90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904" name="Line 120"/>
            <p:cNvSpPr>
              <a:spLocks noChangeShapeType="1"/>
            </p:cNvSpPr>
            <p:nvPr/>
          </p:nvSpPr>
          <p:spPr bwMode="auto">
            <a:xfrm>
              <a:off x="1602" y="1146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05" name="Rectangle 121"/>
            <p:cNvSpPr>
              <a:spLocks noChangeArrowheads="1"/>
            </p:cNvSpPr>
            <p:nvPr/>
          </p:nvSpPr>
          <p:spPr bwMode="auto">
            <a:xfrm>
              <a:off x="1380" y="1080"/>
              <a:ext cx="25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100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906" name="Line 122"/>
            <p:cNvSpPr>
              <a:spLocks noChangeShapeType="1"/>
            </p:cNvSpPr>
            <p:nvPr/>
          </p:nvSpPr>
          <p:spPr bwMode="auto">
            <a:xfrm>
              <a:off x="1602" y="780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07" name="Rectangle 123"/>
            <p:cNvSpPr>
              <a:spLocks noChangeArrowheads="1"/>
            </p:cNvSpPr>
            <p:nvPr/>
          </p:nvSpPr>
          <p:spPr bwMode="auto">
            <a:xfrm>
              <a:off x="1380" y="714"/>
              <a:ext cx="25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110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908" name="Line 124"/>
            <p:cNvSpPr>
              <a:spLocks noChangeShapeType="1"/>
            </p:cNvSpPr>
            <p:nvPr/>
          </p:nvSpPr>
          <p:spPr bwMode="auto">
            <a:xfrm>
              <a:off x="1602" y="414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09" name="Rectangle 125"/>
            <p:cNvSpPr>
              <a:spLocks noChangeArrowheads="1"/>
            </p:cNvSpPr>
            <p:nvPr/>
          </p:nvSpPr>
          <p:spPr bwMode="auto">
            <a:xfrm>
              <a:off x="1380" y="348"/>
              <a:ext cx="25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120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910" name="Freeform 126"/>
            <p:cNvSpPr>
              <a:spLocks/>
            </p:cNvSpPr>
            <p:nvPr/>
          </p:nvSpPr>
          <p:spPr bwMode="auto">
            <a:xfrm>
              <a:off x="2046" y="936"/>
              <a:ext cx="1782" cy="4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4" y="492"/>
                </a:cxn>
                <a:cxn ang="0">
                  <a:pos x="1782" y="120"/>
                </a:cxn>
              </a:cxnLst>
              <a:rect l="0" t="0" r="r" b="b"/>
              <a:pathLst>
                <a:path w="1782" h="492">
                  <a:moveTo>
                    <a:pt x="0" y="0"/>
                  </a:moveTo>
                  <a:lnTo>
                    <a:pt x="894" y="492"/>
                  </a:lnTo>
                  <a:lnTo>
                    <a:pt x="1782" y="12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11" name="Oval 127"/>
            <p:cNvSpPr>
              <a:spLocks noChangeArrowheads="1"/>
            </p:cNvSpPr>
            <p:nvPr/>
          </p:nvSpPr>
          <p:spPr bwMode="auto">
            <a:xfrm>
              <a:off x="2022" y="912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12" name="Oval 128"/>
            <p:cNvSpPr>
              <a:spLocks noChangeArrowheads="1"/>
            </p:cNvSpPr>
            <p:nvPr/>
          </p:nvSpPr>
          <p:spPr bwMode="auto">
            <a:xfrm>
              <a:off x="2916" y="1404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13" name="Oval 129"/>
            <p:cNvSpPr>
              <a:spLocks noChangeArrowheads="1"/>
            </p:cNvSpPr>
            <p:nvPr/>
          </p:nvSpPr>
          <p:spPr bwMode="auto">
            <a:xfrm>
              <a:off x="3804" y="1032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14" name="Oval 130"/>
            <p:cNvSpPr>
              <a:spLocks noChangeArrowheads="1"/>
            </p:cNvSpPr>
            <p:nvPr/>
          </p:nvSpPr>
          <p:spPr bwMode="auto">
            <a:xfrm>
              <a:off x="2022" y="912"/>
              <a:ext cx="48" cy="48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15" name="Oval 131"/>
            <p:cNvSpPr>
              <a:spLocks noChangeArrowheads="1"/>
            </p:cNvSpPr>
            <p:nvPr/>
          </p:nvSpPr>
          <p:spPr bwMode="auto">
            <a:xfrm>
              <a:off x="2916" y="1404"/>
              <a:ext cx="48" cy="48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16" name="Oval 132"/>
            <p:cNvSpPr>
              <a:spLocks noChangeArrowheads="1"/>
            </p:cNvSpPr>
            <p:nvPr/>
          </p:nvSpPr>
          <p:spPr bwMode="auto">
            <a:xfrm>
              <a:off x="3804" y="1032"/>
              <a:ext cx="48" cy="48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17" name="Line 133"/>
            <p:cNvSpPr>
              <a:spLocks noChangeShapeType="1"/>
            </p:cNvSpPr>
            <p:nvPr/>
          </p:nvSpPr>
          <p:spPr bwMode="auto">
            <a:xfrm>
              <a:off x="2046" y="822"/>
              <a:ext cx="1" cy="22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18" name="Line 134"/>
            <p:cNvSpPr>
              <a:spLocks noChangeShapeType="1"/>
            </p:cNvSpPr>
            <p:nvPr/>
          </p:nvSpPr>
          <p:spPr bwMode="auto">
            <a:xfrm>
              <a:off x="2028" y="822"/>
              <a:ext cx="36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19" name="Line 135"/>
            <p:cNvSpPr>
              <a:spLocks noChangeShapeType="1"/>
            </p:cNvSpPr>
            <p:nvPr/>
          </p:nvSpPr>
          <p:spPr bwMode="auto">
            <a:xfrm>
              <a:off x="2028" y="1050"/>
              <a:ext cx="36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20" name="Line 136"/>
            <p:cNvSpPr>
              <a:spLocks noChangeShapeType="1"/>
            </p:cNvSpPr>
            <p:nvPr/>
          </p:nvSpPr>
          <p:spPr bwMode="auto">
            <a:xfrm>
              <a:off x="2940" y="1266"/>
              <a:ext cx="1" cy="33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21" name="Line 137"/>
            <p:cNvSpPr>
              <a:spLocks noChangeShapeType="1"/>
            </p:cNvSpPr>
            <p:nvPr/>
          </p:nvSpPr>
          <p:spPr bwMode="auto">
            <a:xfrm>
              <a:off x="2922" y="1266"/>
              <a:ext cx="30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22" name="Line 138"/>
            <p:cNvSpPr>
              <a:spLocks noChangeShapeType="1"/>
            </p:cNvSpPr>
            <p:nvPr/>
          </p:nvSpPr>
          <p:spPr bwMode="auto">
            <a:xfrm>
              <a:off x="2922" y="1596"/>
              <a:ext cx="30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23" name="Line 139"/>
            <p:cNvSpPr>
              <a:spLocks noChangeShapeType="1"/>
            </p:cNvSpPr>
            <p:nvPr/>
          </p:nvSpPr>
          <p:spPr bwMode="auto">
            <a:xfrm>
              <a:off x="3828" y="930"/>
              <a:ext cx="1" cy="2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24" name="Line 140"/>
            <p:cNvSpPr>
              <a:spLocks noChangeShapeType="1"/>
            </p:cNvSpPr>
            <p:nvPr/>
          </p:nvSpPr>
          <p:spPr bwMode="auto">
            <a:xfrm>
              <a:off x="3810" y="930"/>
              <a:ext cx="36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25" name="Line 141"/>
            <p:cNvSpPr>
              <a:spLocks noChangeShapeType="1"/>
            </p:cNvSpPr>
            <p:nvPr/>
          </p:nvSpPr>
          <p:spPr bwMode="auto">
            <a:xfrm>
              <a:off x="3810" y="1176"/>
              <a:ext cx="36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26" name="Freeform 142"/>
            <p:cNvSpPr>
              <a:spLocks/>
            </p:cNvSpPr>
            <p:nvPr/>
          </p:nvSpPr>
          <p:spPr bwMode="auto">
            <a:xfrm>
              <a:off x="2046" y="834"/>
              <a:ext cx="1782" cy="948"/>
            </a:xfrm>
            <a:custGeom>
              <a:avLst/>
              <a:gdLst/>
              <a:ahLst/>
              <a:cxnLst>
                <a:cxn ang="0">
                  <a:pos x="0" y="612"/>
                </a:cxn>
                <a:cxn ang="0">
                  <a:pos x="894" y="0"/>
                </a:cxn>
                <a:cxn ang="0">
                  <a:pos x="1782" y="948"/>
                </a:cxn>
              </a:cxnLst>
              <a:rect l="0" t="0" r="r" b="b"/>
              <a:pathLst>
                <a:path w="1782" h="948">
                  <a:moveTo>
                    <a:pt x="0" y="612"/>
                  </a:moveTo>
                  <a:lnTo>
                    <a:pt x="894" y="0"/>
                  </a:lnTo>
                  <a:lnTo>
                    <a:pt x="1782" y="948"/>
                  </a:lnTo>
                </a:path>
              </a:pathLst>
            </a:cu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27" name="Oval 143"/>
            <p:cNvSpPr>
              <a:spLocks noChangeArrowheads="1"/>
            </p:cNvSpPr>
            <p:nvPr/>
          </p:nvSpPr>
          <p:spPr bwMode="auto">
            <a:xfrm>
              <a:off x="2022" y="1422"/>
              <a:ext cx="54" cy="54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28" name="Oval 144"/>
            <p:cNvSpPr>
              <a:spLocks noChangeArrowheads="1"/>
            </p:cNvSpPr>
            <p:nvPr/>
          </p:nvSpPr>
          <p:spPr bwMode="auto">
            <a:xfrm>
              <a:off x="2916" y="810"/>
              <a:ext cx="54" cy="54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29" name="Oval 145"/>
            <p:cNvSpPr>
              <a:spLocks noChangeArrowheads="1"/>
            </p:cNvSpPr>
            <p:nvPr/>
          </p:nvSpPr>
          <p:spPr bwMode="auto">
            <a:xfrm>
              <a:off x="3804" y="1758"/>
              <a:ext cx="54" cy="54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30" name="Oval 146"/>
            <p:cNvSpPr>
              <a:spLocks noChangeArrowheads="1"/>
            </p:cNvSpPr>
            <p:nvPr/>
          </p:nvSpPr>
          <p:spPr bwMode="auto">
            <a:xfrm>
              <a:off x="2022" y="1422"/>
              <a:ext cx="48" cy="48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31" name="Oval 147"/>
            <p:cNvSpPr>
              <a:spLocks noChangeArrowheads="1"/>
            </p:cNvSpPr>
            <p:nvPr/>
          </p:nvSpPr>
          <p:spPr bwMode="auto">
            <a:xfrm>
              <a:off x="2916" y="810"/>
              <a:ext cx="48" cy="48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32" name="Oval 148"/>
            <p:cNvSpPr>
              <a:spLocks noChangeArrowheads="1"/>
            </p:cNvSpPr>
            <p:nvPr/>
          </p:nvSpPr>
          <p:spPr bwMode="auto">
            <a:xfrm>
              <a:off x="3804" y="1758"/>
              <a:ext cx="48" cy="48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33" name="Line 149"/>
            <p:cNvSpPr>
              <a:spLocks noChangeShapeType="1"/>
            </p:cNvSpPr>
            <p:nvPr/>
          </p:nvSpPr>
          <p:spPr bwMode="auto">
            <a:xfrm>
              <a:off x="2046" y="1266"/>
              <a:ext cx="1" cy="354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34" name="Line 150"/>
            <p:cNvSpPr>
              <a:spLocks noChangeShapeType="1"/>
            </p:cNvSpPr>
            <p:nvPr/>
          </p:nvSpPr>
          <p:spPr bwMode="auto">
            <a:xfrm>
              <a:off x="2028" y="1266"/>
              <a:ext cx="36" cy="1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35" name="Line 151"/>
            <p:cNvSpPr>
              <a:spLocks noChangeShapeType="1"/>
            </p:cNvSpPr>
            <p:nvPr/>
          </p:nvSpPr>
          <p:spPr bwMode="auto">
            <a:xfrm>
              <a:off x="2028" y="1620"/>
              <a:ext cx="36" cy="1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36" name="Line 152"/>
            <p:cNvSpPr>
              <a:spLocks noChangeShapeType="1"/>
            </p:cNvSpPr>
            <p:nvPr/>
          </p:nvSpPr>
          <p:spPr bwMode="auto">
            <a:xfrm>
              <a:off x="2940" y="636"/>
              <a:ext cx="1" cy="396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37" name="Line 153"/>
            <p:cNvSpPr>
              <a:spLocks noChangeShapeType="1"/>
            </p:cNvSpPr>
            <p:nvPr/>
          </p:nvSpPr>
          <p:spPr bwMode="auto">
            <a:xfrm>
              <a:off x="2922" y="636"/>
              <a:ext cx="30" cy="1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38" name="Line 154"/>
            <p:cNvSpPr>
              <a:spLocks noChangeShapeType="1"/>
            </p:cNvSpPr>
            <p:nvPr/>
          </p:nvSpPr>
          <p:spPr bwMode="auto">
            <a:xfrm>
              <a:off x="2922" y="1032"/>
              <a:ext cx="30" cy="1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39" name="Line 155"/>
            <p:cNvSpPr>
              <a:spLocks noChangeShapeType="1"/>
            </p:cNvSpPr>
            <p:nvPr/>
          </p:nvSpPr>
          <p:spPr bwMode="auto">
            <a:xfrm>
              <a:off x="3828" y="1626"/>
              <a:ext cx="1" cy="31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40" name="Line 156"/>
            <p:cNvSpPr>
              <a:spLocks noChangeShapeType="1"/>
            </p:cNvSpPr>
            <p:nvPr/>
          </p:nvSpPr>
          <p:spPr bwMode="auto">
            <a:xfrm>
              <a:off x="3810" y="1626"/>
              <a:ext cx="36" cy="1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41" name="Line 157"/>
            <p:cNvSpPr>
              <a:spLocks noChangeShapeType="1"/>
            </p:cNvSpPr>
            <p:nvPr/>
          </p:nvSpPr>
          <p:spPr bwMode="auto">
            <a:xfrm>
              <a:off x="3810" y="1944"/>
              <a:ext cx="36" cy="1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42" name="Rectangle 158"/>
            <p:cNvSpPr>
              <a:spLocks noChangeArrowheads="1"/>
            </p:cNvSpPr>
            <p:nvPr/>
          </p:nvSpPr>
          <p:spPr bwMode="auto">
            <a:xfrm>
              <a:off x="2706" y="2400"/>
              <a:ext cx="528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Columns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943" name="Rectangle 159"/>
            <p:cNvSpPr>
              <a:spLocks noChangeArrowheads="1"/>
            </p:cNvSpPr>
            <p:nvPr/>
          </p:nvSpPr>
          <p:spPr bwMode="auto">
            <a:xfrm rot="16200000">
              <a:off x="1101" y="1232"/>
              <a:ext cx="36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Score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762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Chapter 19: The Two-Factor ANOVA for Independent Groups 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381000" y="947678"/>
            <a:ext cx="8077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Here’s are some summary statistics for an example data set for </a:t>
            </a:r>
            <a:r>
              <a:rPr lang="en-US" b="1" dirty="0"/>
              <a:t>n=12</a:t>
            </a:r>
            <a:r>
              <a:rPr lang="en-US" dirty="0"/>
              <a:t> subjects in each group (or </a:t>
            </a:r>
            <a:r>
              <a:rPr lang="en-US" i="1" dirty="0"/>
              <a:t>cell) 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SS</a:t>
            </a:r>
            <a:r>
              <a:rPr lang="en-US" baseline="-25000" dirty="0"/>
              <a:t>W</a:t>
            </a:r>
            <a:r>
              <a:rPr lang="en-US" dirty="0"/>
              <a:t> is the sums of squared deviations from the means within each cell, just like for the 1-Factor ANOVA</a:t>
            </a:r>
          </a:p>
        </p:txBody>
      </p:sp>
      <p:graphicFrame>
        <p:nvGraphicFramePr>
          <p:cNvPr id="112" name="Table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809671"/>
              </p:ext>
            </p:extLst>
          </p:nvPr>
        </p:nvGraphicFramePr>
        <p:xfrm>
          <a:off x="762000" y="3200400"/>
          <a:ext cx="7315200" cy="2410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31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Beer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8">
                <a:tc>
                  <a:txBody>
                    <a:bodyPr/>
                    <a:lstStyle/>
                    <a:p>
                      <a:r>
                        <a:rPr lang="en-US" dirty="0"/>
                        <a:t>No Caffeine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Mean: 1.08</a:t>
                      </a:r>
                    </a:p>
                    <a:p>
                      <a:r>
                        <a:rPr lang="en-US" dirty="0"/>
                        <a:t>SS</a:t>
                      </a:r>
                      <a:r>
                        <a:rPr lang="en-US" baseline="-25000" dirty="0"/>
                        <a:t>W</a:t>
                      </a:r>
                      <a:r>
                        <a:rPr lang="en-US" baseline="0" dirty="0"/>
                        <a:t> = 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Mean: 1.16</a:t>
                      </a:r>
                    </a:p>
                    <a:p>
                      <a:r>
                        <a:rPr lang="en-US" dirty="0"/>
                        <a:t>SS</a:t>
                      </a:r>
                      <a:r>
                        <a:rPr lang="en-US" baseline="-25000" dirty="0"/>
                        <a:t>W</a:t>
                      </a:r>
                      <a:r>
                        <a:rPr lang="en-US" baseline="0" dirty="0"/>
                        <a:t> = 0.54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438">
                <a:tc>
                  <a:txBody>
                    <a:bodyPr/>
                    <a:lstStyle/>
                    <a:p>
                      <a:r>
                        <a:rPr lang="en-US" dirty="0"/>
                        <a:t>Caffeine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Mean: 0.80</a:t>
                      </a:r>
                    </a:p>
                    <a:p>
                      <a:r>
                        <a:rPr lang="en-US" dirty="0"/>
                        <a:t>SS</a:t>
                      </a:r>
                      <a:r>
                        <a:rPr lang="en-US" baseline="-25000" dirty="0"/>
                        <a:t>W</a:t>
                      </a:r>
                      <a:r>
                        <a:rPr lang="en-US" baseline="0" dirty="0"/>
                        <a:t> = 0.67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Mean: 1.02</a:t>
                      </a:r>
                    </a:p>
                    <a:p>
                      <a:r>
                        <a:rPr lang="en-US" dirty="0"/>
                        <a:t>SS</a:t>
                      </a:r>
                      <a:r>
                        <a:rPr lang="en-US" baseline="-25000" dirty="0"/>
                        <a:t>W</a:t>
                      </a:r>
                      <a:r>
                        <a:rPr lang="en-US" baseline="0" dirty="0"/>
                        <a:t> = 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43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Grand</a:t>
                      </a:r>
                      <a:r>
                        <a:rPr lang="en-US" baseline="0" dirty="0"/>
                        <a:t> mean: 1.02</a:t>
                      </a:r>
                    </a:p>
                    <a:p>
                      <a:r>
                        <a:rPr lang="en-US" baseline="0" dirty="0" err="1"/>
                        <a:t>SS</a:t>
                      </a:r>
                      <a:r>
                        <a:rPr lang="en-US" baseline="-25000" dirty="0" err="1"/>
                        <a:t>total</a:t>
                      </a:r>
                      <a:r>
                        <a:rPr lang="en-US" baseline="0" dirty="0"/>
                        <a:t> = 3.07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86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9" name="Group 298"/>
          <p:cNvGrpSpPr/>
          <p:nvPr/>
        </p:nvGrpSpPr>
        <p:grpSpPr>
          <a:xfrm>
            <a:off x="1970088" y="3333750"/>
            <a:ext cx="4840287" cy="3295650"/>
            <a:chOff x="1893888" y="3219450"/>
            <a:chExt cx="4840287" cy="3295650"/>
          </a:xfrm>
        </p:grpSpPr>
        <p:sp>
          <p:nvSpPr>
            <p:cNvPr id="84197" name="Rectangle 229"/>
            <p:cNvSpPr>
              <a:spLocks noChangeArrowheads="1"/>
            </p:cNvSpPr>
            <p:nvPr/>
          </p:nvSpPr>
          <p:spPr bwMode="auto">
            <a:xfrm>
              <a:off x="2466975" y="3324225"/>
              <a:ext cx="4248150" cy="291465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198" name="Line 230"/>
            <p:cNvSpPr>
              <a:spLocks noChangeShapeType="1"/>
            </p:cNvSpPr>
            <p:nvPr/>
          </p:nvSpPr>
          <p:spPr bwMode="auto">
            <a:xfrm>
              <a:off x="2466975" y="6238875"/>
              <a:ext cx="42481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199" name="Line 231"/>
            <p:cNvSpPr>
              <a:spLocks noChangeShapeType="1"/>
            </p:cNvSpPr>
            <p:nvPr/>
          </p:nvSpPr>
          <p:spPr bwMode="auto">
            <a:xfrm flipV="1">
              <a:off x="2466975" y="3324225"/>
              <a:ext cx="1588" cy="29146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00" name="Line 232"/>
            <p:cNvSpPr>
              <a:spLocks noChangeShapeType="1"/>
            </p:cNvSpPr>
            <p:nvPr/>
          </p:nvSpPr>
          <p:spPr bwMode="auto">
            <a:xfrm flipV="1">
              <a:off x="3524250" y="6191250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01" name="Rectangle 233"/>
            <p:cNvSpPr>
              <a:spLocks noChangeArrowheads="1"/>
            </p:cNvSpPr>
            <p:nvPr/>
          </p:nvSpPr>
          <p:spPr bwMode="auto">
            <a:xfrm>
              <a:off x="3190875" y="6267450"/>
              <a:ext cx="78105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No Beer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202" name="Line 234"/>
            <p:cNvSpPr>
              <a:spLocks noChangeShapeType="1"/>
            </p:cNvSpPr>
            <p:nvPr/>
          </p:nvSpPr>
          <p:spPr bwMode="auto">
            <a:xfrm flipV="1">
              <a:off x="5648325" y="6191250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03" name="Rectangle 235"/>
            <p:cNvSpPr>
              <a:spLocks noChangeArrowheads="1"/>
            </p:cNvSpPr>
            <p:nvPr/>
          </p:nvSpPr>
          <p:spPr bwMode="auto">
            <a:xfrm>
              <a:off x="5457825" y="6267450"/>
              <a:ext cx="4857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Beer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204" name="Line 236"/>
            <p:cNvSpPr>
              <a:spLocks noChangeShapeType="1"/>
            </p:cNvSpPr>
            <p:nvPr/>
          </p:nvSpPr>
          <p:spPr bwMode="auto">
            <a:xfrm>
              <a:off x="2466975" y="62388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05" name="Rectangle 237"/>
            <p:cNvSpPr>
              <a:spLocks noChangeArrowheads="1"/>
            </p:cNvSpPr>
            <p:nvPr/>
          </p:nvSpPr>
          <p:spPr bwMode="auto">
            <a:xfrm>
              <a:off x="2171700" y="6134100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0.7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206" name="Line 238"/>
            <p:cNvSpPr>
              <a:spLocks noChangeShapeType="1"/>
            </p:cNvSpPr>
            <p:nvPr/>
          </p:nvSpPr>
          <p:spPr bwMode="auto">
            <a:xfrm>
              <a:off x="2466975" y="58197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07" name="Rectangle 239"/>
            <p:cNvSpPr>
              <a:spLocks noChangeArrowheads="1"/>
            </p:cNvSpPr>
            <p:nvPr/>
          </p:nvSpPr>
          <p:spPr bwMode="auto">
            <a:xfrm>
              <a:off x="2171700" y="5715000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0.8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208" name="Line 240"/>
            <p:cNvSpPr>
              <a:spLocks noChangeShapeType="1"/>
            </p:cNvSpPr>
            <p:nvPr/>
          </p:nvSpPr>
          <p:spPr bwMode="auto">
            <a:xfrm>
              <a:off x="2466975" y="54006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09" name="Rectangle 241"/>
            <p:cNvSpPr>
              <a:spLocks noChangeArrowheads="1"/>
            </p:cNvSpPr>
            <p:nvPr/>
          </p:nvSpPr>
          <p:spPr bwMode="auto">
            <a:xfrm>
              <a:off x="2171700" y="5295900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0.9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210" name="Line 242"/>
            <p:cNvSpPr>
              <a:spLocks noChangeShapeType="1"/>
            </p:cNvSpPr>
            <p:nvPr/>
          </p:nvSpPr>
          <p:spPr bwMode="auto">
            <a:xfrm>
              <a:off x="2466975" y="49815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11" name="Rectangle 243"/>
            <p:cNvSpPr>
              <a:spLocks noChangeArrowheads="1"/>
            </p:cNvSpPr>
            <p:nvPr/>
          </p:nvSpPr>
          <p:spPr bwMode="auto">
            <a:xfrm>
              <a:off x="2324100" y="4876800"/>
              <a:ext cx="19050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212" name="Line 244"/>
            <p:cNvSpPr>
              <a:spLocks noChangeShapeType="1"/>
            </p:cNvSpPr>
            <p:nvPr/>
          </p:nvSpPr>
          <p:spPr bwMode="auto">
            <a:xfrm>
              <a:off x="2466975" y="457200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13" name="Rectangle 245"/>
            <p:cNvSpPr>
              <a:spLocks noChangeArrowheads="1"/>
            </p:cNvSpPr>
            <p:nvPr/>
          </p:nvSpPr>
          <p:spPr bwMode="auto">
            <a:xfrm>
              <a:off x="2171700" y="4467225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1.1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214" name="Line 246"/>
            <p:cNvSpPr>
              <a:spLocks noChangeShapeType="1"/>
            </p:cNvSpPr>
            <p:nvPr/>
          </p:nvSpPr>
          <p:spPr bwMode="auto">
            <a:xfrm>
              <a:off x="2466975" y="415290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15" name="Rectangle 247"/>
            <p:cNvSpPr>
              <a:spLocks noChangeArrowheads="1"/>
            </p:cNvSpPr>
            <p:nvPr/>
          </p:nvSpPr>
          <p:spPr bwMode="auto">
            <a:xfrm>
              <a:off x="2171700" y="4048125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1.2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216" name="Line 248"/>
            <p:cNvSpPr>
              <a:spLocks noChangeShapeType="1"/>
            </p:cNvSpPr>
            <p:nvPr/>
          </p:nvSpPr>
          <p:spPr bwMode="auto">
            <a:xfrm>
              <a:off x="2466975" y="373380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17" name="Rectangle 249"/>
            <p:cNvSpPr>
              <a:spLocks noChangeArrowheads="1"/>
            </p:cNvSpPr>
            <p:nvPr/>
          </p:nvSpPr>
          <p:spPr bwMode="auto">
            <a:xfrm>
              <a:off x="2171700" y="3629025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1.3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218" name="Line 250"/>
            <p:cNvSpPr>
              <a:spLocks noChangeShapeType="1"/>
            </p:cNvSpPr>
            <p:nvPr/>
          </p:nvSpPr>
          <p:spPr bwMode="auto">
            <a:xfrm>
              <a:off x="2466975" y="332422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19" name="Rectangle 251"/>
            <p:cNvSpPr>
              <a:spLocks noChangeArrowheads="1"/>
            </p:cNvSpPr>
            <p:nvPr/>
          </p:nvSpPr>
          <p:spPr bwMode="auto">
            <a:xfrm>
              <a:off x="2171700" y="3219450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1.4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220" name="Line 252"/>
            <p:cNvSpPr>
              <a:spLocks noChangeShapeType="1"/>
            </p:cNvSpPr>
            <p:nvPr/>
          </p:nvSpPr>
          <p:spPr bwMode="auto">
            <a:xfrm flipV="1">
              <a:off x="3524250" y="4295775"/>
              <a:ext cx="2124075" cy="33337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21" name="Oval 253"/>
            <p:cNvSpPr>
              <a:spLocks noChangeArrowheads="1"/>
            </p:cNvSpPr>
            <p:nvPr/>
          </p:nvSpPr>
          <p:spPr bwMode="auto">
            <a:xfrm>
              <a:off x="3486150" y="4591050"/>
              <a:ext cx="85725" cy="857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22" name="Oval 254"/>
            <p:cNvSpPr>
              <a:spLocks noChangeArrowheads="1"/>
            </p:cNvSpPr>
            <p:nvPr/>
          </p:nvSpPr>
          <p:spPr bwMode="auto">
            <a:xfrm>
              <a:off x="5610225" y="4257675"/>
              <a:ext cx="85725" cy="857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23" name="Oval 255"/>
            <p:cNvSpPr>
              <a:spLocks noChangeArrowheads="1"/>
            </p:cNvSpPr>
            <p:nvPr/>
          </p:nvSpPr>
          <p:spPr bwMode="auto">
            <a:xfrm>
              <a:off x="3486150" y="45910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24" name="Oval 256"/>
            <p:cNvSpPr>
              <a:spLocks noChangeArrowheads="1"/>
            </p:cNvSpPr>
            <p:nvPr/>
          </p:nvSpPr>
          <p:spPr bwMode="auto">
            <a:xfrm>
              <a:off x="5610225" y="42576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25" name="Line 257"/>
            <p:cNvSpPr>
              <a:spLocks noChangeShapeType="1"/>
            </p:cNvSpPr>
            <p:nvPr/>
          </p:nvSpPr>
          <p:spPr bwMode="auto">
            <a:xfrm>
              <a:off x="3524250" y="4343400"/>
              <a:ext cx="1588" cy="5810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26" name="Line 258"/>
            <p:cNvSpPr>
              <a:spLocks noChangeShapeType="1"/>
            </p:cNvSpPr>
            <p:nvPr/>
          </p:nvSpPr>
          <p:spPr bwMode="auto">
            <a:xfrm>
              <a:off x="3505200" y="4343400"/>
              <a:ext cx="381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27" name="Line 259"/>
            <p:cNvSpPr>
              <a:spLocks noChangeShapeType="1"/>
            </p:cNvSpPr>
            <p:nvPr/>
          </p:nvSpPr>
          <p:spPr bwMode="auto">
            <a:xfrm>
              <a:off x="3505200" y="4924425"/>
              <a:ext cx="381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28" name="Line 260"/>
            <p:cNvSpPr>
              <a:spLocks noChangeShapeType="1"/>
            </p:cNvSpPr>
            <p:nvPr/>
          </p:nvSpPr>
          <p:spPr bwMode="auto">
            <a:xfrm>
              <a:off x="5648325" y="4029075"/>
              <a:ext cx="1588" cy="53340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29" name="Line 261"/>
            <p:cNvSpPr>
              <a:spLocks noChangeShapeType="1"/>
            </p:cNvSpPr>
            <p:nvPr/>
          </p:nvSpPr>
          <p:spPr bwMode="auto">
            <a:xfrm>
              <a:off x="5629275" y="4029075"/>
              <a:ext cx="381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30" name="Line 262"/>
            <p:cNvSpPr>
              <a:spLocks noChangeShapeType="1"/>
            </p:cNvSpPr>
            <p:nvPr/>
          </p:nvSpPr>
          <p:spPr bwMode="auto">
            <a:xfrm>
              <a:off x="5629275" y="4562475"/>
              <a:ext cx="381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31" name="Line 263"/>
            <p:cNvSpPr>
              <a:spLocks noChangeShapeType="1"/>
            </p:cNvSpPr>
            <p:nvPr/>
          </p:nvSpPr>
          <p:spPr bwMode="auto">
            <a:xfrm flipV="1">
              <a:off x="3524250" y="4876800"/>
              <a:ext cx="2124075" cy="942975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32" name="Oval 264"/>
            <p:cNvSpPr>
              <a:spLocks noChangeArrowheads="1"/>
            </p:cNvSpPr>
            <p:nvPr/>
          </p:nvSpPr>
          <p:spPr bwMode="auto">
            <a:xfrm>
              <a:off x="3486150" y="5781675"/>
              <a:ext cx="85725" cy="85725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33" name="Oval 265"/>
            <p:cNvSpPr>
              <a:spLocks noChangeArrowheads="1"/>
            </p:cNvSpPr>
            <p:nvPr/>
          </p:nvSpPr>
          <p:spPr bwMode="auto">
            <a:xfrm>
              <a:off x="5610225" y="4838700"/>
              <a:ext cx="85725" cy="85725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34" name="Oval 266"/>
            <p:cNvSpPr>
              <a:spLocks noChangeArrowheads="1"/>
            </p:cNvSpPr>
            <p:nvPr/>
          </p:nvSpPr>
          <p:spPr bwMode="auto">
            <a:xfrm>
              <a:off x="3486150" y="5781675"/>
              <a:ext cx="76200" cy="76200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35" name="Oval 267"/>
            <p:cNvSpPr>
              <a:spLocks noChangeArrowheads="1"/>
            </p:cNvSpPr>
            <p:nvPr/>
          </p:nvSpPr>
          <p:spPr bwMode="auto">
            <a:xfrm>
              <a:off x="5610225" y="4838700"/>
              <a:ext cx="76200" cy="76200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36" name="Line 268"/>
            <p:cNvSpPr>
              <a:spLocks noChangeShapeType="1"/>
            </p:cNvSpPr>
            <p:nvPr/>
          </p:nvSpPr>
          <p:spPr bwMode="auto">
            <a:xfrm>
              <a:off x="3524250" y="5524500"/>
              <a:ext cx="1588" cy="600075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37" name="Line 269"/>
            <p:cNvSpPr>
              <a:spLocks noChangeShapeType="1"/>
            </p:cNvSpPr>
            <p:nvPr/>
          </p:nvSpPr>
          <p:spPr bwMode="auto">
            <a:xfrm>
              <a:off x="3505200" y="5524500"/>
              <a:ext cx="381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38" name="Line 270"/>
            <p:cNvSpPr>
              <a:spLocks noChangeShapeType="1"/>
            </p:cNvSpPr>
            <p:nvPr/>
          </p:nvSpPr>
          <p:spPr bwMode="auto">
            <a:xfrm>
              <a:off x="3505200" y="6124575"/>
              <a:ext cx="381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39" name="Line 271"/>
            <p:cNvSpPr>
              <a:spLocks noChangeShapeType="1"/>
            </p:cNvSpPr>
            <p:nvPr/>
          </p:nvSpPr>
          <p:spPr bwMode="auto">
            <a:xfrm>
              <a:off x="5648325" y="4676775"/>
              <a:ext cx="1588" cy="409575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40" name="Line 272"/>
            <p:cNvSpPr>
              <a:spLocks noChangeShapeType="1"/>
            </p:cNvSpPr>
            <p:nvPr/>
          </p:nvSpPr>
          <p:spPr bwMode="auto">
            <a:xfrm>
              <a:off x="5629275" y="4676775"/>
              <a:ext cx="381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41" name="Line 273"/>
            <p:cNvSpPr>
              <a:spLocks noChangeShapeType="1"/>
            </p:cNvSpPr>
            <p:nvPr/>
          </p:nvSpPr>
          <p:spPr bwMode="auto">
            <a:xfrm>
              <a:off x="5629275" y="5086350"/>
              <a:ext cx="381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43" name="Rectangle 275"/>
            <p:cNvSpPr>
              <a:spLocks noChangeArrowheads="1"/>
            </p:cNvSpPr>
            <p:nvPr/>
          </p:nvSpPr>
          <p:spPr bwMode="auto">
            <a:xfrm rot="16200000">
              <a:off x="1069975" y="4595813"/>
              <a:ext cx="18954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Response Time (sec)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244" name="Rectangle 276"/>
            <p:cNvSpPr>
              <a:spLocks noChangeArrowheads="1"/>
            </p:cNvSpPr>
            <p:nvPr/>
          </p:nvSpPr>
          <p:spPr bwMode="auto">
            <a:xfrm>
              <a:off x="2447925" y="6172200"/>
              <a:ext cx="952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245" name="Rectangle 277"/>
            <p:cNvSpPr>
              <a:spLocks noChangeArrowheads="1"/>
            </p:cNvSpPr>
            <p:nvPr/>
          </p:nvSpPr>
          <p:spPr bwMode="auto">
            <a:xfrm>
              <a:off x="6324600" y="5524500"/>
              <a:ext cx="952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246" name="Rectangle 278"/>
            <p:cNvSpPr>
              <a:spLocks noChangeArrowheads="1"/>
            </p:cNvSpPr>
            <p:nvPr/>
          </p:nvSpPr>
          <p:spPr bwMode="auto">
            <a:xfrm>
              <a:off x="5143500" y="5438775"/>
              <a:ext cx="1514475" cy="5143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47" name="Rectangle 279"/>
            <p:cNvSpPr>
              <a:spLocks noChangeArrowheads="1"/>
            </p:cNvSpPr>
            <p:nvPr/>
          </p:nvSpPr>
          <p:spPr bwMode="auto">
            <a:xfrm>
              <a:off x="5143500" y="5438775"/>
              <a:ext cx="1514475" cy="51435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48" name="Line 280"/>
            <p:cNvSpPr>
              <a:spLocks noChangeShapeType="1"/>
            </p:cNvSpPr>
            <p:nvPr/>
          </p:nvSpPr>
          <p:spPr bwMode="auto">
            <a:xfrm>
              <a:off x="5143500" y="543877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49" name="Line 281"/>
            <p:cNvSpPr>
              <a:spLocks noChangeShapeType="1"/>
            </p:cNvSpPr>
            <p:nvPr/>
          </p:nvSpPr>
          <p:spPr bwMode="auto">
            <a:xfrm>
              <a:off x="5143500" y="595312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50" name="Line 282"/>
            <p:cNvSpPr>
              <a:spLocks noChangeShapeType="1"/>
            </p:cNvSpPr>
            <p:nvPr/>
          </p:nvSpPr>
          <p:spPr bwMode="auto">
            <a:xfrm flipV="1">
              <a:off x="6657975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51" name="Line 283"/>
            <p:cNvSpPr>
              <a:spLocks noChangeShapeType="1"/>
            </p:cNvSpPr>
            <p:nvPr/>
          </p:nvSpPr>
          <p:spPr bwMode="auto">
            <a:xfrm flipV="1">
              <a:off x="5143500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52" name="Line 284"/>
            <p:cNvSpPr>
              <a:spLocks noChangeShapeType="1"/>
            </p:cNvSpPr>
            <p:nvPr/>
          </p:nvSpPr>
          <p:spPr bwMode="auto">
            <a:xfrm>
              <a:off x="5143500" y="595312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53" name="Line 285"/>
            <p:cNvSpPr>
              <a:spLocks noChangeShapeType="1"/>
            </p:cNvSpPr>
            <p:nvPr/>
          </p:nvSpPr>
          <p:spPr bwMode="auto">
            <a:xfrm flipV="1">
              <a:off x="5143500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54" name="Line 286"/>
            <p:cNvSpPr>
              <a:spLocks noChangeShapeType="1"/>
            </p:cNvSpPr>
            <p:nvPr/>
          </p:nvSpPr>
          <p:spPr bwMode="auto">
            <a:xfrm>
              <a:off x="5143500" y="543877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55" name="Line 287"/>
            <p:cNvSpPr>
              <a:spLocks noChangeShapeType="1"/>
            </p:cNvSpPr>
            <p:nvPr/>
          </p:nvSpPr>
          <p:spPr bwMode="auto">
            <a:xfrm>
              <a:off x="5143500" y="595312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56" name="Line 288"/>
            <p:cNvSpPr>
              <a:spLocks noChangeShapeType="1"/>
            </p:cNvSpPr>
            <p:nvPr/>
          </p:nvSpPr>
          <p:spPr bwMode="auto">
            <a:xfrm flipV="1">
              <a:off x="6657975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57" name="Line 289"/>
            <p:cNvSpPr>
              <a:spLocks noChangeShapeType="1"/>
            </p:cNvSpPr>
            <p:nvPr/>
          </p:nvSpPr>
          <p:spPr bwMode="auto">
            <a:xfrm flipV="1">
              <a:off x="5143500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58" name="Rectangle 290"/>
            <p:cNvSpPr>
              <a:spLocks noChangeArrowheads="1"/>
            </p:cNvSpPr>
            <p:nvPr/>
          </p:nvSpPr>
          <p:spPr bwMode="auto">
            <a:xfrm>
              <a:off x="5638800" y="5476875"/>
              <a:ext cx="10953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No Caffeine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259" name="Line 291"/>
            <p:cNvSpPr>
              <a:spLocks noChangeShapeType="1"/>
            </p:cNvSpPr>
            <p:nvPr/>
          </p:nvSpPr>
          <p:spPr bwMode="auto">
            <a:xfrm>
              <a:off x="5219700" y="5572125"/>
              <a:ext cx="3810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60" name="Oval 292"/>
            <p:cNvSpPr>
              <a:spLocks noChangeArrowheads="1"/>
            </p:cNvSpPr>
            <p:nvPr/>
          </p:nvSpPr>
          <p:spPr bwMode="auto">
            <a:xfrm>
              <a:off x="5372100" y="5534025"/>
              <a:ext cx="85725" cy="857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61" name="Oval 293"/>
            <p:cNvSpPr>
              <a:spLocks noChangeArrowheads="1"/>
            </p:cNvSpPr>
            <p:nvPr/>
          </p:nvSpPr>
          <p:spPr bwMode="auto">
            <a:xfrm>
              <a:off x="5372100" y="55340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62" name="Rectangle 294"/>
            <p:cNvSpPr>
              <a:spLocks noChangeArrowheads="1"/>
            </p:cNvSpPr>
            <p:nvPr/>
          </p:nvSpPr>
          <p:spPr bwMode="auto">
            <a:xfrm>
              <a:off x="5638800" y="5715000"/>
              <a:ext cx="80010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Caffeine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263" name="Line 295"/>
            <p:cNvSpPr>
              <a:spLocks noChangeShapeType="1"/>
            </p:cNvSpPr>
            <p:nvPr/>
          </p:nvSpPr>
          <p:spPr bwMode="auto">
            <a:xfrm>
              <a:off x="5219700" y="5810250"/>
              <a:ext cx="3810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64" name="Oval 296"/>
            <p:cNvSpPr>
              <a:spLocks noChangeArrowheads="1"/>
            </p:cNvSpPr>
            <p:nvPr/>
          </p:nvSpPr>
          <p:spPr bwMode="auto">
            <a:xfrm>
              <a:off x="5372100" y="5772150"/>
              <a:ext cx="85725" cy="85725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65" name="Oval 297"/>
            <p:cNvSpPr>
              <a:spLocks noChangeArrowheads="1"/>
            </p:cNvSpPr>
            <p:nvPr/>
          </p:nvSpPr>
          <p:spPr bwMode="auto">
            <a:xfrm>
              <a:off x="5372100" y="5772150"/>
              <a:ext cx="76200" cy="76200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8" name="TextBox 297"/>
          <p:cNvSpPr txBox="1"/>
          <p:nvPr/>
        </p:nvSpPr>
        <p:spPr>
          <a:xfrm>
            <a:off x="457200" y="27051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is common to plot the results of two-factor experiments like this, with error bars representing the standard error of the mean.</a:t>
            </a:r>
          </a:p>
        </p:txBody>
      </p:sp>
      <p:graphicFrame>
        <p:nvGraphicFramePr>
          <p:cNvPr id="300" name="Table 299"/>
          <p:cNvGraphicFramePr>
            <a:graphicFrameLocks noGrp="1"/>
          </p:cNvGraphicFramePr>
          <p:nvPr/>
        </p:nvGraphicFramePr>
        <p:xfrm>
          <a:off x="914400" y="228601"/>
          <a:ext cx="7315200" cy="2460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4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Beer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368">
                <a:tc>
                  <a:txBody>
                    <a:bodyPr/>
                    <a:lstStyle/>
                    <a:p>
                      <a:r>
                        <a:rPr lang="en-US" dirty="0"/>
                        <a:t>No Caffeine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Mean: 1.08</a:t>
                      </a:r>
                    </a:p>
                    <a:p>
                      <a:r>
                        <a:rPr lang="en-US" dirty="0"/>
                        <a:t>SS</a:t>
                      </a:r>
                      <a:r>
                        <a:rPr lang="en-US" baseline="-25000" dirty="0"/>
                        <a:t>W</a:t>
                      </a:r>
                      <a:r>
                        <a:rPr lang="en-US" baseline="0" dirty="0"/>
                        <a:t> = 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Mean: 1.16</a:t>
                      </a:r>
                    </a:p>
                    <a:p>
                      <a:r>
                        <a:rPr lang="en-US" dirty="0"/>
                        <a:t>SS</a:t>
                      </a:r>
                      <a:r>
                        <a:rPr lang="en-US" baseline="-25000" dirty="0"/>
                        <a:t>W</a:t>
                      </a:r>
                      <a:r>
                        <a:rPr lang="en-US" baseline="0" dirty="0"/>
                        <a:t> = 0.54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368">
                <a:tc>
                  <a:txBody>
                    <a:bodyPr/>
                    <a:lstStyle/>
                    <a:p>
                      <a:r>
                        <a:rPr lang="en-US" dirty="0"/>
                        <a:t>Caffeine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Mean: 0.80</a:t>
                      </a:r>
                    </a:p>
                    <a:p>
                      <a:r>
                        <a:rPr lang="en-US" dirty="0"/>
                        <a:t>SS</a:t>
                      </a:r>
                      <a:r>
                        <a:rPr lang="en-US" baseline="-25000" dirty="0"/>
                        <a:t>W</a:t>
                      </a:r>
                      <a:r>
                        <a:rPr lang="en-US" baseline="0" dirty="0"/>
                        <a:t> = 0.67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Mean: 1.02</a:t>
                      </a:r>
                    </a:p>
                    <a:p>
                      <a:r>
                        <a:rPr lang="en-US" dirty="0"/>
                        <a:t>SS</a:t>
                      </a:r>
                      <a:r>
                        <a:rPr lang="en-US" baseline="-25000" dirty="0"/>
                        <a:t>W</a:t>
                      </a:r>
                      <a:r>
                        <a:rPr lang="en-US" baseline="0" dirty="0"/>
                        <a:t> = 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48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Grand</a:t>
                      </a:r>
                      <a:r>
                        <a:rPr lang="en-US" baseline="0" dirty="0"/>
                        <a:t> mean: 1.02</a:t>
                      </a:r>
                    </a:p>
                    <a:p>
                      <a:r>
                        <a:rPr lang="en-US" baseline="0" dirty="0" err="1"/>
                        <a:t>SS</a:t>
                      </a:r>
                      <a:r>
                        <a:rPr lang="en-US" baseline="-25000" dirty="0" err="1"/>
                        <a:t>total</a:t>
                      </a:r>
                      <a:r>
                        <a:rPr lang="en-US" baseline="0" dirty="0"/>
                        <a:t> = 3.07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82686" y="68419"/>
            <a:ext cx="4840287" cy="3295650"/>
            <a:chOff x="1893888" y="3219450"/>
            <a:chExt cx="4840287" cy="3295650"/>
          </a:xfrm>
        </p:grpSpPr>
        <p:sp>
          <p:nvSpPr>
            <p:cNvPr id="4" name="Rectangle 229"/>
            <p:cNvSpPr>
              <a:spLocks noChangeArrowheads="1"/>
            </p:cNvSpPr>
            <p:nvPr/>
          </p:nvSpPr>
          <p:spPr bwMode="auto">
            <a:xfrm>
              <a:off x="2466975" y="3324225"/>
              <a:ext cx="4248150" cy="291465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Line 230"/>
            <p:cNvSpPr>
              <a:spLocks noChangeShapeType="1"/>
            </p:cNvSpPr>
            <p:nvPr/>
          </p:nvSpPr>
          <p:spPr bwMode="auto">
            <a:xfrm>
              <a:off x="2466975" y="6238875"/>
              <a:ext cx="42481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231"/>
            <p:cNvSpPr>
              <a:spLocks noChangeShapeType="1"/>
            </p:cNvSpPr>
            <p:nvPr/>
          </p:nvSpPr>
          <p:spPr bwMode="auto">
            <a:xfrm flipV="1">
              <a:off x="2466975" y="3324225"/>
              <a:ext cx="1588" cy="29146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232"/>
            <p:cNvSpPr>
              <a:spLocks noChangeShapeType="1"/>
            </p:cNvSpPr>
            <p:nvPr/>
          </p:nvSpPr>
          <p:spPr bwMode="auto">
            <a:xfrm flipV="1">
              <a:off x="3524250" y="6191250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233"/>
            <p:cNvSpPr>
              <a:spLocks noChangeArrowheads="1"/>
            </p:cNvSpPr>
            <p:nvPr/>
          </p:nvSpPr>
          <p:spPr bwMode="auto">
            <a:xfrm>
              <a:off x="3190875" y="6267450"/>
              <a:ext cx="78105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No Beer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Line 234"/>
            <p:cNvSpPr>
              <a:spLocks noChangeShapeType="1"/>
            </p:cNvSpPr>
            <p:nvPr/>
          </p:nvSpPr>
          <p:spPr bwMode="auto">
            <a:xfrm flipV="1">
              <a:off x="5648325" y="6191250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235"/>
            <p:cNvSpPr>
              <a:spLocks noChangeArrowheads="1"/>
            </p:cNvSpPr>
            <p:nvPr/>
          </p:nvSpPr>
          <p:spPr bwMode="auto">
            <a:xfrm>
              <a:off x="5457825" y="6267450"/>
              <a:ext cx="4857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Beer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Line 236"/>
            <p:cNvSpPr>
              <a:spLocks noChangeShapeType="1"/>
            </p:cNvSpPr>
            <p:nvPr/>
          </p:nvSpPr>
          <p:spPr bwMode="auto">
            <a:xfrm>
              <a:off x="2466975" y="62388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237"/>
            <p:cNvSpPr>
              <a:spLocks noChangeArrowheads="1"/>
            </p:cNvSpPr>
            <p:nvPr/>
          </p:nvSpPr>
          <p:spPr bwMode="auto">
            <a:xfrm>
              <a:off x="2171700" y="6134100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0.7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Line 238"/>
            <p:cNvSpPr>
              <a:spLocks noChangeShapeType="1"/>
            </p:cNvSpPr>
            <p:nvPr/>
          </p:nvSpPr>
          <p:spPr bwMode="auto">
            <a:xfrm>
              <a:off x="2466975" y="58197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239"/>
            <p:cNvSpPr>
              <a:spLocks noChangeArrowheads="1"/>
            </p:cNvSpPr>
            <p:nvPr/>
          </p:nvSpPr>
          <p:spPr bwMode="auto">
            <a:xfrm>
              <a:off x="2171700" y="5715000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0.8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Line 240"/>
            <p:cNvSpPr>
              <a:spLocks noChangeShapeType="1"/>
            </p:cNvSpPr>
            <p:nvPr/>
          </p:nvSpPr>
          <p:spPr bwMode="auto">
            <a:xfrm>
              <a:off x="2466975" y="54006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241"/>
            <p:cNvSpPr>
              <a:spLocks noChangeArrowheads="1"/>
            </p:cNvSpPr>
            <p:nvPr/>
          </p:nvSpPr>
          <p:spPr bwMode="auto">
            <a:xfrm>
              <a:off x="2171700" y="5295900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0.9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Line 242"/>
            <p:cNvSpPr>
              <a:spLocks noChangeShapeType="1"/>
            </p:cNvSpPr>
            <p:nvPr/>
          </p:nvSpPr>
          <p:spPr bwMode="auto">
            <a:xfrm>
              <a:off x="2466975" y="49815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243"/>
            <p:cNvSpPr>
              <a:spLocks noChangeArrowheads="1"/>
            </p:cNvSpPr>
            <p:nvPr/>
          </p:nvSpPr>
          <p:spPr bwMode="auto">
            <a:xfrm>
              <a:off x="2324100" y="4876800"/>
              <a:ext cx="19050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Line 244"/>
            <p:cNvSpPr>
              <a:spLocks noChangeShapeType="1"/>
            </p:cNvSpPr>
            <p:nvPr/>
          </p:nvSpPr>
          <p:spPr bwMode="auto">
            <a:xfrm>
              <a:off x="2466975" y="457200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245"/>
            <p:cNvSpPr>
              <a:spLocks noChangeArrowheads="1"/>
            </p:cNvSpPr>
            <p:nvPr/>
          </p:nvSpPr>
          <p:spPr bwMode="auto">
            <a:xfrm>
              <a:off x="2171700" y="4467225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1.1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" name="Line 246"/>
            <p:cNvSpPr>
              <a:spLocks noChangeShapeType="1"/>
            </p:cNvSpPr>
            <p:nvPr/>
          </p:nvSpPr>
          <p:spPr bwMode="auto">
            <a:xfrm>
              <a:off x="2466975" y="415290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47"/>
            <p:cNvSpPr>
              <a:spLocks noChangeArrowheads="1"/>
            </p:cNvSpPr>
            <p:nvPr/>
          </p:nvSpPr>
          <p:spPr bwMode="auto">
            <a:xfrm>
              <a:off x="2171700" y="4048125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1.2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Line 248"/>
            <p:cNvSpPr>
              <a:spLocks noChangeShapeType="1"/>
            </p:cNvSpPr>
            <p:nvPr/>
          </p:nvSpPr>
          <p:spPr bwMode="auto">
            <a:xfrm>
              <a:off x="2466975" y="373380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49"/>
            <p:cNvSpPr>
              <a:spLocks noChangeArrowheads="1"/>
            </p:cNvSpPr>
            <p:nvPr/>
          </p:nvSpPr>
          <p:spPr bwMode="auto">
            <a:xfrm>
              <a:off x="2171700" y="3629025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1.3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Line 250"/>
            <p:cNvSpPr>
              <a:spLocks noChangeShapeType="1"/>
            </p:cNvSpPr>
            <p:nvPr/>
          </p:nvSpPr>
          <p:spPr bwMode="auto">
            <a:xfrm>
              <a:off x="2466975" y="332422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51"/>
            <p:cNvSpPr>
              <a:spLocks noChangeArrowheads="1"/>
            </p:cNvSpPr>
            <p:nvPr/>
          </p:nvSpPr>
          <p:spPr bwMode="auto">
            <a:xfrm>
              <a:off x="2171700" y="3219450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1.4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" name="Line 252"/>
            <p:cNvSpPr>
              <a:spLocks noChangeShapeType="1"/>
            </p:cNvSpPr>
            <p:nvPr/>
          </p:nvSpPr>
          <p:spPr bwMode="auto">
            <a:xfrm flipV="1">
              <a:off x="3524250" y="4295775"/>
              <a:ext cx="2124075" cy="33337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Oval 253"/>
            <p:cNvSpPr>
              <a:spLocks noChangeArrowheads="1"/>
            </p:cNvSpPr>
            <p:nvPr/>
          </p:nvSpPr>
          <p:spPr bwMode="auto">
            <a:xfrm>
              <a:off x="3486150" y="4591050"/>
              <a:ext cx="85725" cy="857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Oval 254"/>
            <p:cNvSpPr>
              <a:spLocks noChangeArrowheads="1"/>
            </p:cNvSpPr>
            <p:nvPr/>
          </p:nvSpPr>
          <p:spPr bwMode="auto">
            <a:xfrm>
              <a:off x="5610225" y="4257675"/>
              <a:ext cx="85725" cy="857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Oval 255"/>
            <p:cNvSpPr>
              <a:spLocks noChangeArrowheads="1"/>
            </p:cNvSpPr>
            <p:nvPr/>
          </p:nvSpPr>
          <p:spPr bwMode="auto">
            <a:xfrm>
              <a:off x="3486150" y="45910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Oval 256"/>
            <p:cNvSpPr>
              <a:spLocks noChangeArrowheads="1"/>
            </p:cNvSpPr>
            <p:nvPr/>
          </p:nvSpPr>
          <p:spPr bwMode="auto">
            <a:xfrm>
              <a:off x="5610225" y="42576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257"/>
            <p:cNvSpPr>
              <a:spLocks noChangeShapeType="1"/>
            </p:cNvSpPr>
            <p:nvPr/>
          </p:nvSpPr>
          <p:spPr bwMode="auto">
            <a:xfrm>
              <a:off x="3524250" y="4343400"/>
              <a:ext cx="1588" cy="5810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258"/>
            <p:cNvSpPr>
              <a:spLocks noChangeShapeType="1"/>
            </p:cNvSpPr>
            <p:nvPr/>
          </p:nvSpPr>
          <p:spPr bwMode="auto">
            <a:xfrm>
              <a:off x="3505200" y="4343400"/>
              <a:ext cx="381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259"/>
            <p:cNvSpPr>
              <a:spLocks noChangeShapeType="1"/>
            </p:cNvSpPr>
            <p:nvPr/>
          </p:nvSpPr>
          <p:spPr bwMode="auto">
            <a:xfrm>
              <a:off x="3505200" y="4924425"/>
              <a:ext cx="381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260"/>
            <p:cNvSpPr>
              <a:spLocks noChangeShapeType="1"/>
            </p:cNvSpPr>
            <p:nvPr/>
          </p:nvSpPr>
          <p:spPr bwMode="auto">
            <a:xfrm>
              <a:off x="5648325" y="4029075"/>
              <a:ext cx="1588" cy="53340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261"/>
            <p:cNvSpPr>
              <a:spLocks noChangeShapeType="1"/>
            </p:cNvSpPr>
            <p:nvPr/>
          </p:nvSpPr>
          <p:spPr bwMode="auto">
            <a:xfrm>
              <a:off x="5629275" y="4029075"/>
              <a:ext cx="381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262"/>
            <p:cNvSpPr>
              <a:spLocks noChangeShapeType="1"/>
            </p:cNvSpPr>
            <p:nvPr/>
          </p:nvSpPr>
          <p:spPr bwMode="auto">
            <a:xfrm>
              <a:off x="5629275" y="4562475"/>
              <a:ext cx="381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263"/>
            <p:cNvSpPr>
              <a:spLocks noChangeShapeType="1"/>
            </p:cNvSpPr>
            <p:nvPr/>
          </p:nvSpPr>
          <p:spPr bwMode="auto">
            <a:xfrm flipV="1">
              <a:off x="3524250" y="4876800"/>
              <a:ext cx="2124075" cy="942975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Oval 264"/>
            <p:cNvSpPr>
              <a:spLocks noChangeArrowheads="1"/>
            </p:cNvSpPr>
            <p:nvPr/>
          </p:nvSpPr>
          <p:spPr bwMode="auto">
            <a:xfrm>
              <a:off x="3486150" y="5781675"/>
              <a:ext cx="85725" cy="85725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Oval 265"/>
            <p:cNvSpPr>
              <a:spLocks noChangeArrowheads="1"/>
            </p:cNvSpPr>
            <p:nvPr/>
          </p:nvSpPr>
          <p:spPr bwMode="auto">
            <a:xfrm>
              <a:off x="5610225" y="4838700"/>
              <a:ext cx="85725" cy="85725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266"/>
            <p:cNvSpPr>
              <a:spLocks noChangeArrowheads="1"/>
            </p:cNvSpPr>
            <p:nvPr/>
          </p:nvSpPr>
          <p:spPr bwMode="auto">
            <a:xfrm>
              <a:off x="3486150" y="5781675"/>
              <a:ext cx="76200" cy="76200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Oval 267"/>
            <p:cNvSpPr>
              <a:spLocks noChangeArrowheads="1"/>
            </p:cNvSpPr>
            <p:nvPr/>
          </p:nvSpPr>
          <p:spPr bwMode="auto">
            <a:xfrm>
              <a:off x="5610225" y="4838700"/>
              <a:ext cx="76200" cy="76200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268"/>
            <p:cNvSpPr>
              <a:spLocks noChangeShapeType="1"/>
            </p:cNvSpPr>
            <p:nvPr/>
          </p:nvSpPr>
          <p:spPr bwMode="auto">
            <a:xfrm>
              <a:off x="3524250" y="5524500"/>
              <a:ext cx="1588" cy="600075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269"/>
            <p:cNvSpPr>
              <a:spLocks noChangeShapeType="1"/>
            </p:cNvSpPr>
            <p:nvPr/>
          </p:nvSpPr>
          <p:spPr bwMode="auto">
            <a:xfrm>
              <a:off x="3505200" y="5524500"/>
              <a:ext cx="381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270"/>
            <p:cNvSpPr>
              <a:spLocks noChangeShapeType="1"/>
            </p:cNvSpPr>
            <p:nvPr/>
          </p:nvSpPr>
          <p:spPr bwMode="auto">
            <a:xfrm>
              <a:off x="3505200" y="6124575"/>
              <a:ext cx="381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271"/>
            <p:cNvSpPr>
              <a:spLocks noChangeShapeType="1"/>
            </p:cNvSpPr>
            <p:nvPr/>
          </p:nvSpPr>
          <p:spPr bwMode="auto">
            <a:xfrm>
              <a:off x="5648325" y="4676775"/>
              <a:ext cx="1588" cy="409575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272"/>
            <p:cNvSpPr>
              <a:spLocks noChangeShapeType="1"/>
            </p:cNvSpPr>
            <p:nvPr/>
          </p:nvSpPr>
          <p:spPr bwMode="auto">
            <a:xfrm>
              <a:off x="5629275" y="4676775"/>
              <a:ext cx="381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273"/>
            <p:cNvSpPr>
              <a:spLocks noChangeShapeType="1"/>
            </p:cNvSpPr>
            <p:nvPr/>
          </p:nvSpPr>
          <p:spPr bwMode="auto">
            <a:xfrm>
              <a:off x="5629275" y="5086350"/>
              <a:ext cx="381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275"/>
            <p:cNvSpPr>
              <a:spLocks noChangeArrowheads="1"/>
            </p:cNvSpPr>
            <p:nvPr/>
          </p:nvSpPr>
          <p:spPr bwMode="auto">
            <a:xfrm rot="16200000">
              <a:off x="1069975" y="4595813"/>
              <a:ext cx="18954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Response Time (sec)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0" name="Rectangle 276"/>
            <p:cNvSpPr>
              <a:spLocks noChangeArrowheads="1"/>
            </p:cNvSpPr>
            <p:nvPr/>
          </p:nvSpPr>
          <p:spPr bwMode="auto">
            <a:xfrm>
              <a:off x="2447925" y="6172200"/>
              <a:ext cx="952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" name="Rectangle 277"/>
            <p:cNvSpPr>
              <a:spLocks noChangeArrowheads="1"/>
            </p:cNvSpPr>
            <p:nvPr/>
          </p:nvSpPr>
          <p:spPr bwMode="auto">
            <a:xfrm>
              <a:off x="6324600" y="5524500"/>
              <a:ext cx="952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2" name="Rectangle 278"/>
            <p:cNvSpPr>
              <a:spLocks noChangeArrowheads="1"/>
            </p:cNvSpPr>
            <p:nvPr/>
          </p:nvSpPr>
          <p:spPr bwMode="auto">
            <a:xfrm>
              <a:off x="5143500" y="5438775"/>
              <a:ext cx="1514475" cy="5143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279"/>
            <p:cNvSpPr>
              <a:spLocks noChangeArrowheads="1"/>
            </p:cNvSpPr>
            <p:nvPr/>
          </p:nvSpPr>
          <p:spPr bwMode="auto">
            <a:xfrm>
              <a:off x="5143500" y="5438775"/>
              <a:ext cx="1514475" cy="51435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280"/>
            <p:cNvSpPr>
              <a:spLocks noChangeShapeType="1"/>
            </p:cNvSpPr>
            <p:nvPr/>
          </p:nvSpPr>
          <p:spPr bwMode="auto">
            <a:xfrm>
              <a:off x="5143500" y="543877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281"/>
            <p:cNvSpPr>
              <a:spLocks noChangeShapeType="1"/>
            </p:cNvSpPr>
            <p:nvPr/>
          </p:nvSpPr>
          <p:spPr bwMode="auto">
            <a:xfrm>
              <a:off x="5143500" y="595312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282"/>
            <p:cNvSpPr>
              <a:spLocks noChangeShapeType="1"/>
            </p:cNvSpPr>
            <p:nvPr/>
          </p:nvSpPr>
          <p:spPr bwMode="auto">
            <a:xfrm flipV="1">
              <a:off x="6657975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283"/>
            <p:cNvSpPr>
              <a:spLocks noChangeShapeType="1"/>
            </p:cNvSpPr>
            <p:nvPr/>
          </p:nvSpPr>
          <p:spPr bwMode="auto">
            <a:xfrm flipV="1">
              <a:off x="5143500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284"/>
            <p:cNvSpPr>
              <a:spLocks noChangeShapeType="1"/>
            </p:cNvSpPr>
            <p:nvPr/>
          </p:nvSpPr>
          <p:spPr bwMode="auto">
            <a:xfrm>
              <a:off x="5143500" y="595312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285"/>
            <p:cNvSpPr>
              <a:spLocks noChangeShapeType="1"/>
            </p:cNvSpPr>
            <p:nvPr/>
          </p:nvSpPr>
          <p:spPr bwMode="auto">
            <a:xfrm flipV="1">
              <a:off x="5143500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286"/>
            <p:cNvSpPr>
              <a:spLocks noChangeShapeType="1"/>
            </p:cNvSpPr>
            <p:nvPr/>
          </p:nvSpPr>
          <p:spPr bwMode="auto">
            <a:xfrm>
              <a:off x="5143500" y="543877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287"/>
            <p:cNvSpPr>
              <a:spLocks noChangeShapeType="1"/>
            </p:cNvSpPr>
            <p:nvPr/>
          </p:nvSpPr>
          <p:spPr bwMode="auto">
            <a:xfrm>
              <a:off x="5143500" y="595312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288"/>
            <p:cNvSpPr>
              <a:spLocks noChangeShapeType="1"/>
            </p:cNvSpPr>
            <p:nvPr/>
          </p:nvSpPr>
          <p:spPr bwMode="auto">
            <a:xfrm flipV="1">
              <a:off x="6657975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289"/>
            <p:cNvSpPr>
              <a:spLocks noChangeShapeType="1"/>
            </p:cNvSpPr>
            <p:nvPr/>
          </p:nvSpPr>
          <p:spPr bwMode="auto">
            <a:xfrm flipV="1">
              <a:off x="5143500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290"/>
            <p:cNvSpPr>
              <a:spLocks noChangeArrowheads="1"/>
            </p:cNvSpPr>
            <p:nvPr/>
          </p:nvSpPr>
          <p:spPr bwMode="auto">
            <a:xfrm>
              <a:off x="5638800" y="5476875"/>
              <a:ext cx="10953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No Caffeine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" name="Line 291"/>
            <p:cNvSpPr>
              <a:spLocks noChangeShapeType="1"/>
            </p:cNvSpPr>
            <p:nvPr/>
          </p:nvSpPr>
          <p:spPr bwMode="auto">
            <a:xfrm>
              <a:off x="5219700" y="5572125"/>
              <a:ext cx="3810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Oval 292"/>
            <p:cNvSpPr>
              <a:spLocks noChangeArrowheads="1"/>
            </p:cNvSpPr>
            <p:nvPr/>
          </p:nvSpPr>
          <p:spPr bwMode="auto">
            <a:xfrm>
              <a:off x="5372100" y="5534025"/>
              <a:ext cx="85725" cy="857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293"/>
            <p:cNvSpPr>
              <a:spLocks noChangeArrowheads="1"/>
            </p:cNvSpPr>
            <p:nvPr/>
          </p:nvSpPr>
          <p:spPr bwMode="auto">
            <a:xfrm>
              <a:off x="5372100" y="55340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294"/>
            <p:cNvSpPr>
              <a:spLocks noChangeArrowheads="1"/>
            </p:cNvSpPr>
            <p:nvPr/>
          </p:nvSpPr>
          <p:spPr bwMode="auto">
            <a:xfrm>
              <a:off x="5638800" y="5715000"/>
              <a:ext cx="80010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Caffeine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9" name="Line 295"/>
            <p:cNvSpPr>
              <a:spLocks noChangeShapeType="1"/>
            </p:cNvSpPr>
            <p:nvPr/>
          </p:nvSpPr>
          <p:spPr bwMode="auto">
            <a:xfrm>
              <a:off x="5219700" y="5810250"/>
              <a:ext cx="3810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Oval 296"/>
            <p:cNvSpPr>
              <a:spLocks noChangeArrowheads="1"/>
            </p:cNvSpPr>
            <p:nvPr/>
          </p:nvSpPr>
          <p:spPr bwMode="auto">
            <a:xfrm>
              <a:off x="5372100" y="5772150"/>
              <a:ext cx="85725" cy="85725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Oval 297"/>
            <p:cNvSpPr>
              <a:spLocks noChangeArrowheads="1"/>
            </p:cNvSpPr>
            <p:nvPr/>
          </p:nvSpPr>
          <p:spPr bwMode="auto">
            <a:xfrm>
              <a:off x="5372100" y="5772150"/>
              <a:ext cx="76200" cy="76200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0" y="3505200"/>
            <a:ext cx="92227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statistical tests can we conduct on these results?</a:t>
            </a:r>
          </a:p>
          <a:p>
            <a:endParaRPr lang="en-US" dirty="0"/>
          </a:p>
          <a:p>
            <a:pPr marL="342900" indent="-342900">
              <a:buAutoNum type="arabicParenR"/>
            </a:pPr>
            <a:r>
              <a:rPr lang="en-US" dirty="0"/>
              <a:t>Effect of Beer on response times, averaged across Caffeine levels – a ‘main effect’ for Beer</a:t>
            </a:r>
          </a:p>
          <a:p>
            <a:pPr marL="342900" indent="-342900">
              <a:buAutoNum type="arabicParenR"/>
            </a:pPr>
            <a:r>
              <a:rPr lang="en-US" dirty="0"/>
              <a:t>Effect of Caffeine on response times, averaged across Beer levels – a ‘main effect for Caffeine</a:t>
            </a:r>
          </a:p>
          <a:p>
            <a:pPr marL="342900" indent="-342900">
              <a:buAutoNum type="arabicParenR"/>
            </a:pPr>
            <a:r>
              <a:rPr lang="en-US" dirty="0"/>
              <a:t>Interaction between Caffeine and Beer.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0" y="5029200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significant interaction means that the main effects do not collectively explain all of the influence of the factors on the dependent variable.  </a:t>
            </a:r>
          </a:p>
          <a:p>
            <a:endParaRPr lang="en-US" dirty="0"/>
          </a:p>
          <a:p>
            <a:r>
              <a:rPr lang="en-US" b="1" dirty="0"/>
              <a:t>Graphically, interactions happen when the lines are not parallel.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03993" y="515924"/>
            <a:ext cx="4840287" cy="3295650"/>
            <a:chOff x="1893888" y="3219450"/>
            <a:chExt cx="4840287" cy="3295650"/>
          </a:xfrm>
        </p:grpSpPr>
        <p:sp>
          <p:nvSpPr>
            <p:cNvPr id="3" name="Rectangle 229"/>
            <p:cNvSpPr>
              <a:spLocks noChangeArrowheads="1"/>
            </p:cNvSpPr>
            <p:nvPr/>
          </p:nvSpPr>
          <p:spPr bwMode="auto">
            <a:xfrm>
              <a:off x="2466975" y="3324225"/>
              <a:ext cx="4248150" cy="291465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Line 230"/>
            <p:cNvSpPr>
              <a:spLocks noChangeShapeType="1"/>
            </p:cNvSpPr>
            <p:nvPr/>
          </p:nvSpPr>
          <p:spPr bwMode="auto">
            <a:xfrm>
              <a:off x="2466975" y="6238875"/>
              <a:ext cx="42481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Line 231"/>
            <p:cNvSpPr>
              <a:spLocks noChangeShapeType="1"/>
            </p:cNvSpPr>
            <p:nvPr/>
          </p:nvSpPr>
          <p:spPr bwMode="auto">
            <a:xfrm flipV="1">
              <a:off x="2466975" y="3324225"/>
              <a:ext cx="1588" cy="29146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232"/>
            <p:cNvSpPr>
              <a:spLocks noChangeShapeType="1"/>
            </p:cNvSpPr>
            <p:nvPr/>
          </p:nvSpPr>
          <p:spPr bwMode="auto">
            <a:xfrm flipV="1">
              <a:off x="3524250" y="6191250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233"/>
            <p:cNvSpPr>
              <a:spLocks noChangeArrowheads="1"/>
            </p:cNvSpPr>
            <p:nvPr/>
          </p:nvSpPr>
          <p:spPr bwMode="auto">
            <a:xfrm>
              <a:off x="3190875" y="6267450"/>
              <a:ext cx="78105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No Beer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Line 234"/>
            <p:cNvSpPr>
              <a:spLocks noChangeShapeType="1"/>
            </p:cNvSpPr>
            <p:nvPr/>
          </p:nvSpPr>
          <p:spPr bwMode="auto">
            <a:xfrm flipV="1">
              <a:off x="5648325" y="6191250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235"/>
            <p:cNvSpPr>
              <a:spLocks noChangeArrowheads="1"/>
            </p:cNvSpPr>
            <p:nvPr/>
          </p:nvSpPr>
          <p:spPr bwMode="auto">
            <a:xfrm>
              <a:off x="5457825" y="6267450"/>
              <a:ext cx="4857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Beer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Line 236"/>
            <p:cNvSpPr>
              <a:spLocks noChangeShapeType="1"/>
            </p:cNvSpPr>
            <p:nvPr/>
          </p:nvSpPr>
          <p:spPr bwMode="auto">
            <a:xfrm>
              <a:off x="2466975" y="62388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237"/>
            <p:cNvSpPr>
              <a:spLocks noChangeArrowheads="1"/>
            </p:cNvSpPr>
            <p:nvPr/>
          </p:nvSpPr>
          <p:spPr bwMode="auto">
            <a:xfrm>
              <a:off x="2171700" y="6134100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0.7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Line 238"/>
            <p:cNvSpPr>
              <a:spLocks noChangeShapeType="1"/>
            </p:cNvSpPr>
            <p:nvPr/>
          </p:nvSpPr>
          <p:spPr bwMode="auto">
            <a:xfrm>
              <a:off x="2466975" y="58197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239"/>
            <p:cNvSpPr>
              <a:spLocks noChangeArrowheads="1"/>
            </p:cNvSpPr>
            <p:nvPr/>
          </p:nvSpPr>
          <p:spPr bwMode="auto">
            <a:xfrm>
              <a:off x="2171700" y="5715000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0.8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Line 240"/>
            <p:cNvSpPr>
              <a:spLocks noChangeShapeType="1"/>
            </p:cNvSpPr>
            <p:nvPr/>
          </p:nvSpPr>
          <p:spPr bwMode="auto">
            <a:xfrm>
              <a:off x="2466975" y="54006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241"/>
            <p:cNvSpPr>
              <a:spLocks noChangeArrowheads="1"/>
            </p:cNvSpPr>
            <p:nvPr/>
          </p:nvSpPr>
          <p:spPr bwMode="auto">
            <a:xfrm>
              <a:off x="2171700" y="5295900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0.9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Line 242"/>
            <p:cNvSpPr>
              <a:spLocks noChangeShapeType="1"/>
            </p:cNvSpPr>
            <p:nvPr/>
          </p:nvSpPr>
          <p:spPr bwMode="auto">
            <a:xfrm>
              <a:off x="2466975" y="49815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243"/>
            <p:cNvSpPr>
              <a:spLocks noChangeArrowheads="1"/>
            </p:cNvSpPr>
            <p:nvPr/>
          </p:nvSpPr>
          <p:spPr bwMode="auto">
            <a:xfrm>
              <a:off x="2324100" y="4876800"/>
              <a:ext cx="19050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Line 244"/>
            <p:cNvSpPr>
              <a:spLocks noChangeShapeType="1"/>
            </p:cNvSpPr>
            <p:nvPr/>
          </p:nvSpPr>
          <p:spPr bwMode="auto">
            <a:xfrm>
              <a:off x="2466975" y="457200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245"/>
            <p:cNvSpPr>
              <a:spLocks noChangeArrowheads="1"/>
            </p:cNvSpPr>
            <p:nvPr/>
          </p:nvSpPr>
          <p:spPr bwMode="auto">
            <a:xfrm>
              <a:off x="2171700" y="4467225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1.1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Line 246"/>
            <p:cNvSpPr>
              <a:spLocks noChangeShapeType="1"/>
            </p:cNvSpPr>
            <p:nvPr/>
          </p:nvSpPr>
          <p:spPr bwMode="auto">
            <a:xfrm>
              <a:off x="2466975" y="415290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47"/>
            <p:cNvSpPr>
              <a:spLocks noChangeArrowheads="1"/>
            </p:cNvSpPr>
            <p:nvPr/>
          </p:nvSpPr>
          <p:spPr bwMode="auto">
            <a:xfrm>
              <a:off x="2171700" y="4048125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1.2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" name="Line 248"/>
            <p:cNvSpPr>
              <a:spLocks noChangeShapeType="1"/>
            </p:cNvSpPr>
            <p:nvPr/>
          </p:nvSpPr>
          <p:spPr bwMode="auto">
            <a:xfrm>
              <a:off x="2466975" y="373380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49"/>
            <p:cNvSpPr>
              <a:spLocks noChangeArrowheads="1"/>
            </p:cNvSpPr>
            <p:nvPr/>
          </p:nvSpPr>
          <p:spPr bwMode="auto">
            <a:xfrm>
              <a:off x="2171700" y="3629025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1.3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Line 250"/>
            <p:cNvSpPr>
              <a:spLocks noChangeShapeType="1"/>
            </p:cNvSpPr>
            <p:nvPr/>
          </p:nvSpPr>
          <p:spPr bwMode="auto">
            <a:xfrm>
              <a:off x="2466975" y="332422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51"/>
            <p:cNvSpPr>
              <a:spLocks noChangeArrowheads="1"/>
            </p:cNvSpPr>
            <p:nvPr/>
          </p:nvSpPr>
          <p:spPr bwMode="auto">
            <a:xfrm>
              <a:off x="2171700" y="3219450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1.4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Line 252"/>
            <p:cNvSpPr>
              <a:spLocks noChangeShapeType="1"/>
            </p:cNvSpPr>
            <p:nvPr/>
          </p:nvSpPr>
          <p:spPr bwMode="auto">
            <a:xfrm flipV="1">
              <a:off x="3524250" y="4295775"/>
              <a:ext cx="2124075" cy="33337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Oval 253"/>
            <p:cNvSpPr>
              <a:spLocks noChangeArrowheads="1"/>
            </p:cNvSpPr>
            <p:nvPr/>
          </p:nvSpPr>
          <p:spPr bwMode="auto">
            <a:xfrm>
              <a:off x="3486150" y="4591050"/>
              <a:ext cx="85725" cy="857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Oval 254"/>
            <p:cNvSpPr>
              <a:spLocks noChangeArrowheads="1"/>
            </p:cNvSpPr>
            <p:nvPr/>
          </p:nvSpPr>
          <p:spPr bwMode="auto">
            <a:xfrm>
              <a:off x="5610225" y="4257675"/>
              <a:ext cx="85725" cy="857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Oval 255"/>
            <p:cNvSpPr>
              <a:spLocks noChangeArrowheads="1"/>
            </p:cNvSpPr>
            <p:nvPr/>
          </p:nvSpPr>
          <p:spPr bwMode="auto">
            <a:xfrm>
              <a:off x="3486150" y="45910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Oval 256"/>
            <p:cNvSpPr>
              <a:spLocks noChangeArrowheads="1"/>
            </p:cNvSpPr>
            <p:nvPr/>
          </p:nvSpPr>
          <p:spPr bwMode="auto">
            <a:xfrm>
              <a:off x="5610225" y="42576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57"/>
            <p:cNvSpPr>
              <a:spLocks noChangeShapeType="1"/>
            </p:cNvSpPr>
            <p:nvPr/>
          </p:nvSpPr>
          <p:spPr bwMode="auto">
            <a:xfrm>
              <a:off x="3524250" y="4343400"/>
              <a:ext cx="1588" cy="5810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258"/>
            <p:cNvSpPr>
              <a:spLocks noChangeShapeType="1"/>
            </p:cNvSpPr>
            <p:nvPr/>
          </p:nvSpPr>
          <p:spPr bwMode="auto">
            <a:xfrm>
              <a:off x="3505200" y="4343400"/>
              <a:ext cx="381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259"/>
            <p:cNvSpPr>
              <a:spLocks noChangeShapeType="1"/>
            </p:cNvSpPr>
            <p:nvPr/>
          </p:nvSpPr>
          <p:spPr bwMode="auto">
            <a:xfrm>
              <a:off x="3505200" y="4924425"/>
              <a:ext cx="381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260"/>
            <p:cNvSpPr>
              <a:spLocks noChangeShapeType="1"/>
            </p:cNvSpPr>
            <p:nvPr/>
          </p:nvSpPr>
          <p:spPr bwMode="auto">
            <a:xfrm>
              <a:off x="5648325" y="4029075"/>
              <a:ext cx="1588" cy="53340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261"/>
            <p:cNvSpPr>
              <a:spLocks noChangeShapeType="1"/>
            </p:cNvSpPr>
            <p:nvPr/>
          </p:nvSpPr>
          <p:spPr bwMode="auto">
            <a:xfrm>
              <a:off x="5629275" y="4029075"/>
              <a:ext cx="381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262"/>
            <p:cNvSpPr>
              <a:spLocks noChangeShapeType="1"/>
            </p:cNvSpPr>
            <p:nvPr/>
          </p:nvSpPr>
          <p:spPr bwMode="auto">
            <a:xfrm>
              <a:off x="5629275" y="4562475"/>
              <a:ext cx="381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263"/>
            <p:cNvSpPr>
              <a:spLocks noChangeShapeType="1"/>
            </p:cNvSpPr>
            <p:nvPr/>
          </p:nvSpPr>
          <p:spPr bwMode="auto">
            <a:xfrm flipV="1">
              <a:off x="3524250" y="4876800"/>
              <a:ext cx="2124075" cy="942975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264"/>
            <p:cNvSpPr>
              <a:spLocks noChangeArrowheads="1"/>
            </p:cNvSpPr>
            <p:nvPr/>
          </p:nvSpPr>
          <p:spPr bwMode="auto">
            <a:xfrm>
              <a:off x="3486150" y="5781675"/>
              <a:ext cx="85725" cy="85725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Oval 265"/>
            <p:cNvSpPr>
              <a:spLocks noChangeArrowheads="1"/>
            </p:cNvSpPr>
            <p:nvPr/>
          </p:nvSpPr>
          <p:spPr bwMode="auto">
            <a:xfrm>
              <a:off x="5610225" y="4838700"/>
              <a:ext cx="85725" cy="85725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Oval 266"/>
            <p:cNvSpPr>
              <a:spLocks noChangeArrowheads="1"/>
            </p:cNvSpPr>
            <p:nvPr/>
          </p:nvSpPr>
          <p:spPr bwMode="auto">
            <a:xfrm>
              <a:off x="3486150" y="5781675"/>
              <a:ext cx="76200" cy="76200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267"/>
            <p:cNvSpPr>
              <a:spLocks noChangeArrowheads="1"/>
            </p:cNvSpPr>
            <p:nvPr/>
          </p:nvSpPr>
          <p:spPr bwMode="auto">
            <a:xfrm>
              <a:off x="5610225" y="4838700"/>
              <a:ext cx="76200" cy="76200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268"/>
            <p:cNvSpPr>
              <a:spLocks noChangeShapeType="1"/>
            </p:cNvSpPr>
            <p:nvPr/>
          </p:nvSpPr>
          <p:spPr bwMode="auto">
            <a:xfrm>
              <a:off x="3524250" y="5524500"/>
              <a:ext cx="1588" cy="600075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269"/>
            <p:cNvSpPr>
              <a:spLocks noChangeShapeType="1"/>
            </p:cNvSpPr>
            <p:nvPr/>
          </p:nvSpPr>
          <p:spPr bwMode="auto">
            <a:xfrm>
              <a:off x="3505200" y="5524500"/>
              <a:ext cx="381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270"/>
            <p:cNvSpPr>
              <a:spLocks noChangeShapeType="1"/>
            </p:cNvSpPr>
            <p:nvPr/>
          </p:nvSpPr>
          <p:spPr bwMode="auto">
            <a:xfrm>
              <a:off x="3505200" y="6124575"/>
              <a:ext cx="381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271"/>
            <p:cNvSpPr>
              <a:spLocks noChangeShapeType="1"/>
            </p:cNvSpPr>
            <p:nvPr/>
          </p:nvSpPr>
          <p:spPr bwMode="auto">
            <a:xfrm>
              <a:off x="5648325" y="4676775"/>
              <a:ext cx="1588" cy="409575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272"/>
            <p:cNvSpPr>
              <a:spLocks noChangeShapeType="1"/>
            </p:cNvSpPr>
            <p:nvPr/>
          </p:nvSpPr>
          <p:spPr bwMode="auto">
            <a:xfrm>
              <a:off x="5629275" y="4676775"/>
              <a:ext cx="381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273"/>
            <p:cNvSpPr>
              <a:spLocks noChangeShapeType="1"/>
            </p:cNvSpPr>
            <p:nvPr/>
          </p:nvSpPr>
          <p:spPr bwMode="auto">
            <a:xfrm>
              <a:off x="5629275" y="5086350"/>
              <a:ext cx="381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275"/>
            <p:cNvSpPr>
              <a:spLocks noChangeArrowheads="1"/>
            </p:cNvSpPr>
            <p:nvPr/>
          </p:nvSpPr>
          <p:spPr bwMode="auto">
            <a:xfrm rot="16200000">
              <a:off x="1069975" y="4595813"/>
              <a:ext cx="18954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Response Time (sec)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9" name="Rectangle 276"/>
            <p:cNvSpPr>
              <a:spLocks noChangeArrowheads="1"/>
            </p:cNvSpPr>
            <p:nvPr/>
          </p:nvSpPr>
          <p:spPr bwMode="auto">
            <a:xfrm>
              <a:off x="2447925" y="6172200"/>
              <a:ext cx="952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0" name="Rectangle 277"/>
            <p:cNvSpPr>
              <a:spLocks noChangeArrowheads="1"/>
            </p:cNvSpPr>
            <p:nvPr/>
          </p:nvSpPr>
          <p:spPr bwMode="auto">
            <a:xfrm>
              <a:off x="6324600" y="5524500"/>
              <a:ext cx="952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" name="Rectangle 278"/>
            <p:cNvSpPr>
              <a:spLocks noChangeArrowheads="1"/>
            </p:cNvSpPr>
            <p:nvPr/>
          </p:nvSpPr>
          <p:spPr bwMode="auto">
            <a:xfrm>
              <a:off x="5143500" y="5438775"/>
              <a:ext cx="1514475" cy="5143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279"/>
            <p:cNvSpPr>
              <a:spLocks noChangeArrowheads="1"/>
            </p:cNvSpPr>
            <p:nvPr/>
          </p:nvSpPr>
          <p:spPr bwMode="auto">
            <a:xfrm>
              <a:off x="5143500" y="5438775"/>
              <a:ext cx="1514475" cy="51435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280"/>
            <p:cNvSpPr>
              <a:spLocks noChangeShapeType="1"/>
            </p:cNvSpPr>
            <p:nvPr/>
          </p:nvSpPr>
          <p:spPr bwMode="auto">
            <a:xfrm>
              <a:off x="5143500" y="543877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281"/>
            <p:cNvSpPr>
              <a:spLocks noChangeShapeType="1"/>
            </p:cNvSpPr>
            <p:nvPr/>
          </p:nvSpPr>
          <p:spPr bwMode="auto">
            <a:xfrm>
              <a:off x="5143500" y="595312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282"/>
            <p:cNvSpPr>
              <a:spLocks noChangeShapeType="1"/>
            </p:cNvSpPr>
            <p:nvPr/>
          </p:nvSpPr>
          <p:spPr bwMode="auto">
            <a:xfrm flipV="1">
              <a:off x="6657975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283"/>
            <p:cNvSpPr>
              <a:spLocks noChangeShapeType="1"/>
            </p:cNvSpPr>
            <p:nvPr/>
          </p:nvSpPr>
          <p:spPr bwMode="auto">
            <a:xfrm flipV="1">
              <a:off x="5143500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284"/>
            <p:cNvSpPr>
              <a:spLocks noChangeShapeType="1"/>
            </p:cNvSpPr>
            <p:nvPr/>
          </p:nvSpPr>
          <p:spPr bwMode="auto">
            <a:xfrm>
              <a:off x="5143500" y="595312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285"/>
            <p:cNvSpPr>
              <a:spLocks noChangeShapeType="1"/>
            </p:cNvSpPr>
            <p:nvPr/>
          </p:nvSpPr>
          <p:spPr bwMode="auto">
            <a:xfrm flipV="1">
              <a:off x="5143500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286"/>
            <p:cNvSpPr>
              <a:spLocks noChangeShapeType="1"/>
            </p:cNvSpPr>
            <p:nvPr/>
          </p:nvSpPr>
          <p:spPr bwMode="auto">
            <a:xfrm>
              <a:off x="5143500" y="543877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287"/>
            <p:cNvSpPr>
              <a:spLocks noChangeShapeType="1"/>
            </p:cNvSpPr>
            <p:nvPr/>
          </p:nvSpPr>
          <p:spPr bwMode="auto">
            <a:xfrm>
              <a:off x="5143500" y="595312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288"/>
            <p:cNvSpPr>
              <a:spLocks noChangeShapeType="1"/>
            </p:cNvSpPr>
            <p:nvPr/>
          </p:nvSpPr>
          <p:spPr bwMode="auto">
            <a:xfrm flipV="1">
              <a:off x="6657975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289"/>
            <p:cNvSpPr>
              <a:spLocks noChangeShapeType="1"/>
            </p:cNvSpPr>
            <p:nvPr/>
          </p:nvSpPr>
          <p:spPr bwMode="auto">
            <a:xfrm flipV="1">
              <a:off x="5143500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290"/>
            <p:cNvSpPr>
              <a:spLocks noChangeArrowheads="1"/>
            </p:cNvSpPr>
            <p:nvPr/>
          </p:nvSpPr>
          <p:spPr bwMode="auto">
            <a:xfrm>
              <a:off x="5638800" y="5476875"/>
              <a:ext cx="10953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No Caffeine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4" name="Line 291"/>
            <p:cNvSpPr>
              <a:spLocks noChangeShapeType="1"/>
            </p:cNvSpPr>
            <p:nvPr/>
          </p:nvSpPr>
          <p:spPr bwMode="auto">
            <a:xfrm>
              <a:off x="5219700" y="5572125"/>
              <a:ext cx="3810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Oval 292"/>
            <p:cNvSpPr>
              <a:spLocks noChangeArrowheads="1"/>
            </p:cNvSpPr>
            <p:nvPr/>
          </p:nvSpPr>
          <p:spPr bwMode="auto">
            <a:xfrm>
              <a:off x="5372100" y="5534025"/>
              <a:ext cx="85725" cy="857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Oval 293"/>
            <p:cNvSpPr>
              <a:spLocks noChangeArrowheads="1"/>
            </p:cNvSpPr>
            <p:nvPr/>
          </p:nvSpPr>
          <p:spPr bwMode="auto">
            <a:xfrm>
              <a:off x="5372100" y="55340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294"/>
            <p:cNvSpPr>
              <a:spLocks noChangeArrowheads="1"/>
            </p:cNvSpPr>
            <p:nvPr/>
          </p:nvSpPr>
          <p:spPr bwMode="auto">
            <a:xfrm>
              <a:off x="5638800" y="5715000"/>
              <a:ext cx="80010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Caffeine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8" name="Line 295"/>
            <p:cNvSpPr>
              <a:spLocks noChangeShapeType="1"/>
            </p:cNvSpPr>
            <p:nvPr/>
          </p:nvSpPr>
          <p:spPr bwMode="auto">
            <a:xfrm>
              <a:off x="5219700" y="5810250"/>
              <a:ext cx="3810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Oval 296"/>
            <p:cNvSpPr>
              <a:spLocks noChangeArrowheads="1"/>
            </p:cNvSpPr>
            <p:nvPr/>
          </p:nvSpPr>
          <p:spPr bwMode="auto">
            <a:xfrm>
              <a:off x="5372100" y="5772150"/>
              <a:ext cx="85725" cy="85725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Oval 297"/>
            <p:cNvSpPr>
              <a:spLocks noChangeArrowheads="1"/>
            </p:cNvSpPr>
            <p:nvPr/>
          </p:nvSpPr>
          <p:spPr bwMode="auto">
            <a:xfrm>
              <a:off x="5372100" y="5772150"/>
              <a:ext cx="76200" cy="76200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304800" y="3886200"/>
            <a:ext cx="8389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main effect for rows the difference between the means for the rows, averaging across the columns.  </a:t>
            </a:r>
          </a:p>
        </p:txBody>
      </p:sp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363240"/>
              </p:ext>
            </p:extLst>
          </p:nvPr>
        </p:nvGraphicFramePr>
        <p:xfrm>
          <a:off x="4496592" y="328917"/>
          <a:ext cx="4579145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2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2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3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04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Beer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368">
                <a:tc>
                  <a:txBody>
                    <a:bodyPr/>
                    <a:lstStyle/>
                    <a:p>
                      <a:r>
                        <a:rPr lang="en-US" dirty="0"/>
                        <a:t>No Caffeine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Mean: 1.08</a:t>
                      </a:r>
                    </a:p>
                    <a:p>
                      <a:r>
                        <a:rPr lang="en-US" dirty="0"/>
                        <a:t>SS</a:t>
                      </a:r>
                      <a:r>
                        <a:rPr lang="en-US" baseline="-25000" dirty="0"/>
                        <a:t>W</a:t>
                      </a:r>
                      <a:r>
                        <a:rPr lang="en-US" baseline="0" dirty="0"/>
                        <a:t> = 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Mean: 1.16</a:t>
                      </a:r>
                    </a:p>
                    <a:p>
                      <a:r>
                        <a:rPr lang="en-US" dirty="0"/>
                        <a:t>SS</a:t>
                      </a:r>
                      <a:r>
                        <a:rPr lang="en-US" baseline="-25000" dirty="0"/>
                        <a:t>W</a:t>
                      </a:r>
                      <a:r>
                        <a:rPr lang="en-US" baseline="0" dirty="0"/>
                        <a:t> = 0.54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368">
                <a:tc>
                  <a:txBody>
                    <a:bodyPr/>
                    <a:lstStyle/>
                    <a:p>
                      <a:r>
                        <a:rPr lang="en-US" dirty="0"/>
                        <a:t>Caffeine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Mean: 0.80</a:t>
                      </a:r>
                    </a:p>
                    <a:p>
                      <a:r>
                        <a:rPr lang="en-US" dirty="0"/>
                        <a:t>SS</a:t>
                      </a:r>
                      <a:r>
                        <a:rPr lang="en-US" baseline="-25000" dirty="0"/>
                        <a:t>W</a:t>
                      </a:r>
                      <a:r>
                        <a:rPr lang="en-US" baseline="0" dirty="0"/>
                        <a:t> = 0.67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Mean: 1.02</a:t>
                      </a:r>
                    </a:p>
                    <a:p>
                      <a:r>
                        <a:rPr lang="en-US" dirty="0"/>
                        <a:t>SS</a:t>
                      </a:r>
                      <a:r>
                        <a:rPr lang="en-US" baseline="-25000" dirty="0"/>
                        <a:t>W</a:t>
                      </a:r>
                      <a:r>
                        <a:rPr lang="en-US" baseline="0" dirty="0"/>
                        <a:t> = 0.32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1227931" y="257952"/>
            <a:ext cx="2225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Main effect for </a:t>
            </a:r>
            <a:r>
              <a:rPr lang="en-US" b="1" i="1" dirty="0"/>
              <a:t>ROWS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29405" y="4572000"/>
            <a:ext cx="8357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this example, it is used to test for the effect of Caffeine on response times, averaging across the </a:t>
            </a:r>
            <a:r>
              <a:rPr lang="en-US" i="1" dirty="0"/>
              <a:t>No Beer </a:t>
            </a:r>
            <a:r>
              <a:rPr lang="en-US" dirty="0"/>
              <a:t>and </a:t>
            </a:r>
            <a:r>
              <a:rPr lang="en-US" i="1" dirty="0"/>
              <a:t>Beer </a:t>
            </a:r>
            <a:r>
              <a:rPr lang="en-US" dirty="0"/>
              <a:t>groups. 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04800" y="5943600"/>
            <a:ext cx="8387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Statistically, its significance is determined by a One-Factor ANOVA, ‘collapsing’ across the columns 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329405" y="1641462"/>
            <a:ext cx="7519195" cy="4225938"/>
            <a:chOff x="329405" y="1641462"/>
            <a:chExt cx="7519195" cy="4225938"/>
          </a:xfrm>
        </p:grpSpPr>
        <p:grpSp>
          <p:nvGrpSpPr>
            <p:cNvPr id="81" name="Group 80"/>
            <p:cNvGrpSpPr/>
            <p:nvPr/>
          </p:nvGrpSpPr>
          <p:grpSpPr>
            <a:xfrm>
              <a:off x="329405" y="1641462"/>
              <a:ext cx="7519195" cy="4225938"/>
              <a:chOff x="329405" y="1641462"/>
              <a:chExt cx="7519195" cy="4225938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329405" y="5221069"/>
                <a:ext cx="75191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Graphically, it is a test if to see if the middle of the blue line is different than the middle of the green line.</a:t>
                </a:r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2743200" y="1641462"/>
                <a:ext cx="234155" cy="2174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2768125" y="2556193"/>
                <a:ext cx="234155" cy="217487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3" name="Straight Arrow Connector 82"/>
            <p:cNvCxnSpPr>
              <a:stCxn id="78" idx="4"/>
              <a:endCxn id="79" idx="0"/>
            </p:cNvCxnSpPr>
            <p:nvPr/>
          </p:nvCxnSpPr>
          <p:spPr>
            <a:xfrm>
              <a:off x="2860278" y="1858949"/>
              <a:ext cx="24925" cy="697244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4282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03993" y="515924"/>
            <a:ext cx="4840287" cy="3295650"/>
            <a:chOff x="1893888" y="3219450"/>
            <a:chExt cx="4840287" cy="3295650"/>
          </a:xfrm>
        </p:grpSpPr>
        <p:sp>
          <p:nvSpPr>
            <p:cNvPr id="3" name="Rectangle 229"/>
            <p:cNvSpPr>
              <a:spLocks noChangeArrowheads="1"/>
            </p:cNvSpPr>
            <p:nvPr/>
          </p:nvSpPr>
          <p:spPr bwMode="auto">
            <a:xfrm>
              <a:off x="2466975" y="3324225"/>
              <a:ext cx="4248150" cy="291465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Line 230"/>
            <p:cNvSpPr>
              <a:spLocks noChangeShapeType="1"/>
            </p:cNvSpPr>
            <p:nvPr/>
          </p:nvSpPr>
          <p:spPr bwMode="auto">
            <a:xfrm>
              <a:off x="2466975" y="6238875"/>
              <a:ext cx="42481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Line 231"/>
            <p:cNvSpPr>
              <a:spLocks noChangeShapeType="1"/>
            </p:cNvSpPr>
            <p:nvPr/>
          </p:nvSpPr>
          <p:spPr bwMode="auto">
            <a:xfrm flipV="1">
              <a:off x="2466975" y="3324225"/>
              <a:ext cx="1588" cy="29146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232"/>
            <p:cNvSpPr>
              <a:spLocks noChangeShapeType="1"/>
            </p:cNvSpPr>
            <p:nvPr/>
          </p:nvSpPr>
          <p:spPr bwMode="auto">
            <a:xfrm flipV="1">
              <a:off x="3524250" y="6191250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233"/>
            <p:cNvSpPr>
              <a:spLocks noChangeArrowheads="1"/>
            </p:cNvSpPr>
            <p:nvPr/>
          </p:nvSpPr>
          <p:spPr bwMode="auto">
            <a:xfrm>
              <a:off x="3190875" y="6267450"/>
              <a:ext cx="78105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No Beer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Line 234"/>
            <p:cNvSpPr>
              <a:spLocks noChangeShapeType="1"/>
            </p:cNvSpPr>
            <p:nvPr/>
          </p:nvSpPr>
          <p:spPr bwMode="auto">
            <a:xfrm flipV="1">
              <a:off x="5648325" y="6191250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235"/>
            <p:cNvSpPr>
              <a:spLocks noChangeArrowheads="1"/>
            </p:cNvSpPr>
            <p:nvPr/>
          </p:nvSpPr>
          <p:spPr bwMode="auto">
            <a:xfrm>
              <a:off x="5457825" y="6267450"/>
              <a:ext cx="4857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Beer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Line 236"/>
            <p:cNvSpPr>
              <a:spLocks noChangeShapeType="1"/>
            </p:cNvSpPr>
            <p:nvPr/>
          </p:nvSpPr>
          <p:spPr bwMode="auto">
            <a:xfrm>
              <a:off x="2466975" y="62388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237"/>
            <p:cNvSpPr>
              <a:spLocks noChangeArrowheads="1"/>
            </p:cNvSpPr>
            <p:nvPr/>
          </p:nvSpPr>
          <p:spPr bwMode="auto">
            <a:xfrm>
              <a:off x="2171700" y="6134100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0.7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Line 238"/>
            <p:cNvSpPr>
              <a:spLocks noChangeShapeType="1"/>
            </p:cNvSpPr>
            <p:nvPr/>
          </p:nvSpPr>
          <p:spPr bwMode="auto">
            <a:xfrm>
              <a:off x="2466975" y="58197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239"/>
            <p:cNvSpPr>
              <a:spLocks noChangeArrowheads="1"/>
            </p:cNvSpPr>
            <p:nvPr/>
          </p:nvSpPr>
          <p:spPr bwMode="auto">
            <a:xfrm>
              <a:off x="2171700" y="5715000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0.8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Line 240"/>
            <p:cNvSpPr>
              <a:spLocks noChangeShapeType="1"/>
            </p:cNvSpPr>
            <p:nvPr/>
          </p:nvSpPr>
          <p:spPr bwMode="auto">
            <a:xfrm>
              <a:off x="2466975" y="54006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241"/>
            <p:cNvSpPr>
              <a:spLocks noChangeArrowheads="1"/>
            </p:cNvSpPr>
            <p:nvPr/>
          </p:nvSpPr>
          <p:spPr bwMode="auto">
            <a:xfrm>
              <a:off x="2171700" y="5295900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0.9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Line 242"/>
            <p:cNvSpPr>
              <a:spLocks noChangeShapeType="1"/>
            </p:cNvSpPr>
            <p:nvPr/>
          </p:nvSpPr>
          <p:spPr bwMode="auto">
            <a:xfrm>
              <a:off x="2466975" y="49815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243"/>
            <p:cNvSpPr>
              <a:spLocks noChangeArrowheads="1"/>
            </p:cNvSpPr>
            <p:nvPr/>
          </p:nvSpPr>
          <p:spPr bwMode="auto">
            <a:xfrm>
              <a:off x="2324100" y="4876800"/>
              <a:ext cx="19050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Line 244"/>
            <p:cNvSpPr>
              <a:spLocks noChangeShapeType="1"/>
            </p:cNvSpPr>
            <p:nvPr/>
          </p:nvSpPr>
          <p:spPr bwMode="auto">
            <a:xfrm>
              <a:off x="2466975" y="457200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245"/>
            <p:cNvSpPr>
              <a:spLocks noChangeArrowheads="1"/>
            </p:cNvSpPr>
            <p:nvPr/>
          </p:nvSpPr>
          <p:spPr bwMode="auto">
            <a:xfrm>
              <a:off x="2171700" y="4467225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1.1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Line 246"/>
            <p:cNvSpPr>
              <a:spLocks noChangeShapeType="1"/>
            </p:cNvSpPr>
            <p:nvPr/>
          </p:nvSpPr>
          <p:spPr bwMode="auto">
            <a:xfrm>
              <a:off x="2466975" y="415290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47"/>
            <p:cNvSpPr>
              <a:spLocks noChangeArrowheads="1"/>
            </p:cNvSpPr>
            <p:nvPr/>
          </p:nvSpPr>
          <p:spPr bwMode="auto">
            <a:xfrm>
              <a:off x="2171700" y="4048125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1.2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" name="Line 248"/>
            <p:cNvSpPr>
              <a:spLocks noChangeShapeType="1"/>
            </p:cNvSpPr>
            <p:nvPr/>
          </p:nvSpPr>
          <p:spPr bwMode="auto">
            <a:xfrm>
              <a:off x="2466975" y="373380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49"/>
            <p:cNvSpPr>
              <a:spLocks noChangeArrowheads="1"/>
            </p:cNvSpPr>
            <p:nvPr/>
          </p:nvSpPr>
          <p:spPr bwMode="auto">
            <a:xfrm>
              <a:off x="2171700" y="3629025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1.3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Line 250"/>
            <p:cNvSpPr>
              <a:spLocks noChangeShapeType="1"/>
            </p:cNvSpPr>
            <p:nvPr/>
          </p:nvSpPr>
          <p:spPr bwMode="auto">
            <a:xfrm>
              <a:off x="2466975" y="332422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51"/>
            <p:cNvSpPr>
              <a:spLocks noChangeArrowheads="1"/>
            </p:cNvSpPr>
            <p:nvPr/>
          </p:nvSpPr>
          <p:spPr bwMode="auto">
            <a:xfrm>
              <a:off x="2171700" y="3219450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1.4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Line 252"/>
            <p:cNvSpPr>
              <a:spLocks noChangeShapeType="1"/>
            </p:cNvSpPr>
            <p:nvPr/>
          </p:nvSpPr>
          <p:spPr bwMode="auto">
            <a:xfrm flipV="1">
              <a:off x="3524250" y="4295775"/>
              <a:ext cx="2124075" cy="33337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Oval 253"/>
            <p:cNvSpPr>
              <a:spLocks noChangeArrowheads="1"/>
            </p:cNvSpPr>
            <p:nvPr/>
          </p:nvSpPr>
          <p:spPr bwMode="auto">
            <a:xfrm>
              <a:off x="3486150" y="4591050"/>
              <a:ext cx="85725" cy="857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Oval 254"/>
            <p:cNvSpPr>
              <a:spLocks noChangeArrowheads="1"/>
            </p:cNvSpPr>
            <p:nvPr/>
          </p:nvSpPr>
          <p:spPr bwMode="auto">
            <a:xfrm>
              <a:off x="5610225" y="4257675"/>
              <a:ext cx="85725" cy="857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Oval 255"/>
            <p:cNvSpPr>
              <a:spLocks noChangeArrowheads="1"/>
            </p:cNvSpPr>
            <p:nvPr/>
          </p:nvSpPr>
          <p:spPr bwMode="auto">
            <a:xfrm>
              <a:off x="3486150" y="45910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Oval 256"/>
            <p:cNvSpPr>
              <a:spLocks noChangeArrowheads="1"/>
            </p:cNvSpPr>
            <p:nvPr/>
          </p:nvSpPr>
          <p:spPr bwMode="auto">
            <a:xfrm>
              <a:off x="5610225" y="42576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57"/>
            <p:cNvSpPr>
              <a:spLocks noChangeShapeType="1"/>
            </p:cNvSpPr>
            <p:nvPr/>
          </p:nvSpPr>
          <p:spPr bwMode="auto">
            <a:xfrm>
              <a:off x="3524250" y="4343400"/>
              <a:ext cx="1588" cy="5810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258"/>
            <p:cNvSpPr>
              <a:spLocks noChangeShapeType="1"/>
            </p:cNvSpPr>
            <p:nvPr/>
          </p:nvSpPr>
          <p:spPr bwMode="auto">
            <a:xfrm>
              <a:off x="3505200" y="4343400"/>
              <a:ext cx="381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259"/>
            <p:cNvSpPr>
              <a:spLocks noChangeShapeType="1"/>
            </p:cNvSpPr>
            <p:nvPr/>
          </p:nvSpPr>
          <p:spPr bwMode="auto">
            <a:xfrm>
              <a:off x="3505200" y="4924425"/>
              <a:ext cx="381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260"/>
            <p:cNvSpPr>
              <a:spLocks noChangeShapeType="1"/>
            </p:cNvSpPr>
            <p:nvPr/>
          </p:nvSpPr>
          <p:spPr bwMode="auto">
            <a:xfrm>
              <a:off x="5648325" y="4029075"/>
              <a:ext cx="1588" cy="53340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261"/>
            <p:cNvSpPr>
              <a:spLocks noChangeShapeType="1"/>
            </p:cNvSpPr>
            <p:nvPr/>
          </p:nvSpPr>
          <p:spPr bwMode="auto">
            <a:xfrm>
              <a:off x="5629275" y="4029075"/>
              <a:ext cx="381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262"/>
            <p:cNvSpPr>
              <a:spLocks noChangeShapeType="1"/>
            </p:cNvSpPr>
            <p:nvPr/>
          </p:nvSpPr>
          <p:spPr bwMode="auto">
            <a:xfrm>
              <a:off x="5629275" y="4562475"/>
              <a:ext cx="381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263"/>
            <p:cNvSpPr>
              <a:spLocks noChangeShapeType="1"/>
            </p:cNvSpPr>
            <p:nvPr/>
          </p:nvSpPr>
          <p:spPr bwMode="auto">
            <a:xfrm flipV="1">
              <a:off x="3524250" y="4876800"/>
              <a:ext cx="2124075" cy="942975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264"/>
            <p:cNvSpPr>
              <a:spLocks noChangeArrowheads="1"/>
            </p:cNvSpPr>
            <p:nvPr/>
          </p:nvSpPr>
          <p:spPr bwMode="auto">
            <a:xfrm>
              <a:off x="3486150" y="5781675"/>
              <a:ext cx="85725" cy="85725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Oval 265"/>
            <p:cNvSpPr>
              <a:spLocks noChangeArrowheads="1"/>
            </p:cNvSpPr>
            <p:nvPr/>
          </p:nvSpPr>
          <p:spPr bwMode="auto">
            <a:xfrm>
              <a:off x="5610225" y="4838700"/>
              <a:ext cx="85725" cy="85725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Oval 266"/>
            <p:cNvSpPr>
              <a:spLocks noChangeArrowheads="1"/>
            </p:cNvSpPr>
            <p:nvPr/>
          </p:nvSpPr>
          <p:spPr bwMode="auto">
            <a:xfrm>
              <a:off x="3486150" y="5781675"/>
              <a:ext cx="76200" cy="76200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267"/>
            <p:cNvSpPr>
              <a:spLocks noChangeArrowheads="1"/>
            </p:cNvSpPr>
            <p:nvPr/>
          </p:nvSpPr>
          <p:spPr bwMode="auto">
            <a:xfrm>
              <a:off x="5610225" y="4838700"/>
              <a:ext cx="76200" cy="76200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268"/>
            <p:cNvSpPr>
              <a:spLocks noChangeShapeType="1"/>
            </p:cNvSpPr>
            <p:nvPr/>
          </p:nvSpPr>
          <p:spPr bwMode="auto">
            <a:xfrm>
              <a:off x="3524250" y="5524500"/>
              <a:ext cx="1588" cy="600075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269"/>
            <p:cNvSpPr>
              <a:spLocks noChangeShapeType="1"/>
            </p:cNvSpPr>
            <p:nvPr/>
          </p:nvSpPr>
          <p:spPr bwMode="auto">
            <a:xfrm>
              <a:off x="3505200" y="5524500"/>
              <a:ext cx="381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270"/>
            <p:cNvSpPr>
              <a:spLocks noChangeShapeType="1"/>
            </p:cNvSpPr>
            <p:nvPr/>
          </p:nvSpPr>
          <p:spPr bwMode="auto">
            <a:xfrm>
              <a:off x="3505200" y="6124575"/>
              <a:ext cx="381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271"/>
            <p:cNvSpPr>
              <a:spLocks noChangeShapeType="1"/>
            </p:cNvSpPr>
            <p:nvPr/>
          </p:nvSpPr>
          <p:spPr bwMode="auto">
            <a:xfrm>
              <a:off x="5648325" y="4676775"/>
              <a:ext cx="1588" cy="409575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272"/>
            <p:cNvSpPr>
              <a:spLocks noChangeShapeType="1"/>
            </p:cNvSpPr>
            <p:nvPr/>
          </p:nvSpPr>
          <p:spPr bwMode="auto">
            <a:xfrm>
              <a:off x="5629275" y="4676775"/>
              <a:ext cx="381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273"/>
            <p:cNvSpPr>
              <a:spLocks noChangeShapeType="1"/>
            </p:cNvSpPr>
            <p:nvPr/>
          </p:nvSpPr>
          <p:spPr bwMode="auto">
            <a:xfrm>
              <a:off x="5629275" y="5086350"/>
              <a:ext cx="381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275"/>
            <p:cNvSpPr>
              <a:spLocks noChangeArrowheads="1"/>
            </p:cNvSpPr>
            <p:nvPr/>
          </p:nvSpPr>
          <p:spPr bwMode="auto">
            <a:xfrm rot="16200000">
              <a:off x="1069975" y="4595813"/>
              <a:ext cx="18954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Response Time (sec)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9" name="Rectangle 276"/>
            <p:cNvSpPr>
              <a:spLocks noChangeArrowheads="1"/>
            </p:cNvSpPr>
            <p:nvPr/>
          </p:nvSpPr>
          <p:spPr bwMode="auto">
            <a:xfrm>
              <a:off x="2447925" y="6172200"/>
              <a:ext cx="952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0" name="Rectangle 277"/>
            <p:cNvSpPr>
              <a:spLocks noChangeArrowheads="1"/>
            </p:cNvSpPr>
            <p:nvPr/>
          </p:nvSpPr>
          <p:spPr bwMode="auto">
            <a:xfrm>
              <a:off x="6324600" y="5524500"/>
              <a:ext cx="952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" name="Rectangle 278"/>
            <p:cNvSpPr>
              <a:spLocks noChangeArrowheads="1"/>
            </p:cNvSpPr>
            <p:nvPr/>
          </p:nvSpPr>
          <p:spPr bwMode="auto">
            <a:xfrm>
              <a:off x="5143500" y="5438775"/>
              <a:ext cx="1514475" cy="5143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279"/>
            <p:cNvSpPr>
              <a:spLocks noChangeArrowheads="1"/>
            </p:cNvSpPr>
            <p:nvPr/>
          </p:nvSpPr>
          <p:spPr bwMode="auto">
            <a:xfrm>
              <a:off x="5143500" y="5438775"/>
              <a:ext cx="1514475" cy="51435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280"/>
            <p:cNvSpPr>
              <a:spLocks noChangeShapeType="1"/>
            </p:cNvSpPr>
            <p:nvPr/>
          </p:nvSpPr>
          <p:spPr bwMode="auto">
            <a:xfrm>
              <a:off x="5143500" y="543877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281"/>
            <p:cNvSpPr>
              <a:spLocks noChangeShapeType="1"/>
            </p:cNvSpPr>
            <p:nvPr/>
          </p:nvSpPr>
          <p:spPr bwMode="auto">
            <a:xfrm>
              <a:off x="5143500" y="595312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282"/>
            <p:cNvSpPr>
              <a:spLocks noChangeShapeType="1"/>
            </p:cNvSpPr>
            <p:nvPr/>
          </p:nvSpPr>
          <p:spPr bwMode="auto">
            <a:xfrm flipV="1">
              <a:off x="6657975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283"/>
            <p:cNvSpPr>
              <a:spLocks noChangeShapeType="1"/>
            </p:cNvSpPr>
            <p:nvPr/>
          </p:nvSpPr>
          <p:spPr bwMode="auto">
            <a:xfrm flipV="1">
              <a:off x="5143500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284"/>
            <p:cNvSpPr>
              <a:spLocks noChangeShapeType="1"/>
            </p:cNvSpPr>
            <p:nvPr/>
          </p:nvSpPr>
          <p:spPr bwMode="auto">
            <a:xfrm>
              <a:off x="5143500" y="595312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285"/>
            <p:cNvSpPr>
              <a:spLocks noChangeShapeType="1"/>
            </p:cNvSpPr>
            <p:nvPr/>
          </p:nvSpPr>
          <p:spPr bwMode="auto">
            <a:xfrm flipV="1">
              <a:off x="5143500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286"/>
            <p:cNvSpPr>
              <a:spLocks noChangeShapeType="1"/>
            </p:cNvSpPr>
            <p:nvPr/>
          </p:nvSpPr>
          <p:spPr bwMode="auto">
            <a:xfrm>
              <a:off x="5143500" y="543877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287"/>
            <p:cNvSpPr>
              <a:spLocks noChangeShapeType="1"/>
            </p:cNvSpPr>
            <p:nvPr/>
          </p:nvSpPr>
          <p:spPr bwMode="auto">
            <a:xfrm>
              <a:off x="5143500" y="595312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288"/>
            <p:cNvSpPr>
              <a:spLocks noChangeShapeType="1"/>
            </p:cNvSpPr>
            <p:nvPr/>
          </p:nvSpPr>
          <p:spPr bwMode="auto">
            <a:xfrm flipV="1">
              <a:off x="6657975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289"/>
            <p:cNvSpPr>
              <a:spLocks noChangeShapeType="1"/>
            </p:cNvSpPr>
            <p:nvPr/>
          </p:nvSpPr>
          <p:spPr bwMode="auto">
            <a:xfrm flipV="1">
              <a:off x="5143500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290"/>
            <p:cNvSpPr>
              <a:spLocks noChangeArrowheads="1"/>
            </p:cNvSpPr>
            <p:nvPr/>
          </p:nvSpPr>
          <p:spPr bwMode="auto">
            <a:xfrm>
              <a:off x="5638800" y="5476875"/>
              <a:ext cx="10953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No Caffeine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4" name="Line 291"/>
            <p:cNvSpPr>
              <a:spLocks noChangeShapeType="1"/>
            </p:cNvSpPr>
            <p:nvPr/>
          </p:nvSpPr>
          <p:spPr bwMode="auto">
            <a:xfrm>
              <a:off x="5219700" y="5572125"/>
              <a:ext cx="3810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Oval 292"/>
            <p:cNvSpPr>
              <a:spLocks noChangeArrowheads="1"/>
            </p:cNvSpPr>
            <p:nvPr/>
          </p:nvSpPr>
          <p:spPr bwMode="auto">
            <a:xfrm>
              <a:off x="5372100" y="5534025"/>
              <a:ext cx="85725" cy="857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Oval 293"/>
            <p:cNvSpPr>
              <a:spLocks noChangeArrowheads="1"/>
            </p:cNvSpPr>
            <p:nvPr/>
          </p:nvSpPr>
          <p:spPr bwMode="auto">
            <a:xfrm>
              <a:off x="5372100" y="55340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294"/>
            <p:cNvSpPr>
              <a:spLocks noChangeArrowheads="1"/>
            </p:cNvSpPr>
            <p:nvPr/>
          </p:nvSpPr>
          <p:spPr bwMode="auto">
            <a:xfrm>
              <a:off x="5638800" y="5715000"/>
              <a:ext cx="80010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Caffeine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8" name="Line 295"/>
            <p:cNvSpPr>
              <a:spLocks noChangeShapeType="1"/>
            </p:cNvSpPr>
            <p:nvPr/>
          </p:nvSpPr>
          <p:spPr bwMode="auto">
            <a:xfrm>
              <a:off x="5219700" y="5810250"/>
              <a:ext cx="3810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Oval 296"/>
            <p:cNvSpPr>
              <a:spLocks noChangeArrowheads="1"/>
            </p:cNvSpPr>
            <p:nvPr/>
          </p:nvSpPr>
          <p:spPr bwMode="auto">
            <a:xfrm>
              <a:off x="5372100" y="5772150"/>
              <a:ext cx="85725" cy="85725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Oval 297"/>
            <p:cNvSpPr>
              <a:spLocks noChangeArrowheads="1"/>
            </p:cNvSpPr>
            <p:nvPr/>
          </p:nvSpPr>
          <p:spPr bwMode="auto">
            <a:xfrm>
              <a:off x="5372100" y="5772150"/>
              <a:ext cx="76200" cy="76200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304800" y="3886200"/>
            <a:ext cx="8389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main effect for columns the difference between the means for the columns, averaging across the rows.  </a:t>
            </a:r>
          </a:p>
        </p:txBody>
      </p:sp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606990"/>
              </p:ext>
            </p:extLst>
          </p:nvPr>
        </p:nvGraphicFramePr>
        <p:xfrm>
          <a:off x="4496592" y="328917"/>
          <a:ext cx="4579145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2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2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3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04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Beer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368">
                <a:tc>
                  <a:txBody>
                    <a:bodyPr/>
                    <a:lstStyle/>
                    <a:p>
                      <a:r>
                        <a:rPr lang="en-US" dirty="0"/>
                        <a:t>No Caffeine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Mean: 1.08</a:t>
                      </a:r>
                    </a:p>
                    <a:p>
                      <a:r>
                        <a:rPr lang="en-US" dirty="0"/>
                        <a:t>SS</a:t>
                      </a:r>
                      <a:r>
                        <a:rPr lang="en-US" baseline="-25000" dirty="0"/>
                        <a:t>W</a:t>
                      </a:r>
                      <a:r>
                        <a:rPr lang="en-US" baseline="0" dirty="0"/>
                        <a:t> = 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Mean: 1.16</a:t>
                      </a:r>
                    </a:p>
                    <a:p>
                      <a:r>
                        <a:rPr lang="en-US" dirty="0"/>
                        <a:t>SS</a:t>
                      </a:r>
                      <a:r>
                        <a:rPr lang="en-US" baseline="-25000" dirty="0"/>
                        <a:t>W</a:t>
                      </a:r>
                      <a:r>
                        <a:rPr lang="en-US" baseline="0" dirty="0"/>
                        <a:t> = 0.54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368">
                <a:tc>
                  <a:txBody>
                    <a:bodyPr/>
                    <a:lstStyle/>
                    <a:p>
                      <a:r>
                        <a:rPr lang="en-US" dirty="0"/>
                        <a:t>Caffeine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Mean: 0.80</a:t>
                      </a:r>
                    </a:p>
                    <a:p>
                      <a:r>
                        <a:rPr lang="en-US" dirty="0"/>
                        <a:t>SS</a:t>
                      </a:r>
                      <a:r>
                        <a:rPr lang="en-US" baseline="-25000" dirty="0"/>
                        <a:t>W</a:t>
                      </a:r>
                      <a:r>
                        <a:rPr lang="en-US" baseline="0" dirty="0"/>
                        <a:t> = 0.67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Mean: 1.02</a:t>
                      </a:r>
                    </a:p>
                    <a:p>
                      <a:r>
                        <a:rPr lang="en-US" dirty="0"/>
                        <a:t>SS</a:t>
                      </a:r>
                      <a:r>
                        <a:rPr lang="en-US" baseline="-25000" dirty="0"/>
                        <a:t>W</a:t>
                      </a:r>
                      <a:r>
                        <a:rPr lang="en-US" baseline="0" dirty="0"/>
                        <a:t> = 0.32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1227931" y="257952"/>
            <a:ext cx="2587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Main effect for </a:t>
            </a:r>
            <a:r>
              <a:rPr lang="en-US" b="1" i="1" dirty="0"/>
              <a:t>COLUMNS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29405" y="4572000"/>
            <a:ext cx="8357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this example, it is used to test for the effect of Beer on response times, averaging across the </a:t>
            </a:r>
            <a:r>
              <a:rPr lang="en-US" i="1" dirty="0"/>
              <a:t>No Caffeine </a:t>
            </a:r>
            <a:r>
              <a:rPr lang="en-US" dirty="0"/>
              <a:t>and </a:t>
            </a:r>
            <a:r>
              <a:rPr lang="en-US" i="1" dirty="0"/>
              <a:t>Caffeine </a:t>
            </a:r>
            <a:r>
              <a:rPr lang="en-US" dirty="0"/>
              <a:t>groups. 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29405" y="5221069"/>
            <a:ext cx="7519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Graphically, it is a test if to see if the midpoint between the blue and green lines differs across the groups (or columns).</a:t>
            </a:r>
          </a:p>
        </p:txBody>
      </p:sp>
      <p:sp>
        <p:nvSpPr>
          <p:cNvPr id="78" name="Oval 77"/>
          <p:cNvSpPr/>
          <p:nvPr/>
        </p:nvSpPr>
        <p:spPr>
          <a:xfrm>
            <a:off x="1736327" y="2399571"/>
            <a:ext cx="234155" cy="2174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831827" y="1798625"/>
            <a:ext cx="234155" cy="2174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04800" y="5943600"/>
            <a:ext cx="8387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Statistically, its significance is determined by a One-Factor ANOVA, ‘collapsing’ across the rows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1997075" y="1933575"/>
            <a:ext cx="1803400" cy="53340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125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974904"/>
              </p:ext>
            </p:extLst>
          </p:nvPr>
        </p:nvGraphicFramePr>
        <p:xfrm>
          <a:off x="457200" y="4092637"/>
          <a:ext cx="73152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26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Beer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Row means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064">
                <a:tc>
                  <a:txBody>
                    <a:bodyPr/>
                    <a:lstStyle/>
                    <a:p>
                      <a:r>
                        <a:rPr lang="en-US" dirty="0"/>
                        <a:t>No Caffeine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Mean: 1.08</a:t>
                      </a:r>
                    </a:p>
                    <a:p>
                      <a:r>
                        <a:rPr lang="en-US" dirty="0"/>
                        <a:t>SS</a:t>
                      </a:r>
                      <a:r>
                        <a:rPr lang="en-US" baseline="-25000" dirty="0"/>
                        <a:t>W</a:t>
                      </a:r>
                      <a:r>
                        <a:rPr lang="en-US" baseline="0" dirty="0"/>
                        <a:t> = 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Mean: 1.16</a:t>
                      </a:r>
                    </a:p>
                    <a:p>
                      <a:r>
                        <a:rPr lang="en-US" dirty="0"/>
                        <a:t>SS</a:t>
                      </a:r>
                      <a:r>
                        <a:rPr lang="en-US" baseline="-25000" dirty="0"/>
                        <a:t>W</a:t>
                      </a:r>
                      <a:r>
                        <a:rPr lang="en-US" baseline="0" dirty="0"/>
                        <a:t> = 0.54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Mean: 1.12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064">
                <a:tc>
                  <a:txBody>
                    <a:bodyPr/>
                    <a:lstStyle/>
                    <a:p>
                      <a:r>
                        <a:rPr lang="en-US" dirty="0"/>
                        <a:t>Caffeine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Mean: 0.80</a:t>
                      </a:r>
                    </a:p>
                    <a:p>
                      <a:r>
                        <a:rPr lang="en-US" dirty="0"/>
                        <a:t>SS</a:t>
                      </a:r>
                      <a:r>
                        <a:rPr lang="en-US" baseline="-25000" dirty="0"/>
                        <a:t>W</a:t>
                      </a:r>
                      <a:r>
                        <a:rPr lang="en-US" baseline="0" dirty="0"/>
                        <a:t> = 0.67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Mean: 1.02</a:t>
                      </a:r>
                    </a:p>
                    <a:p>
                      <a:r>
                        <a:rPr lang="en-US" dirty="0"/>
                        <a:t>SS</a:t>
                      </a:r>
                      <a:r>
                        <a:rPr lang="en-US" baseline="-25000" dirty="0"/>
                        <a:t>W</a:t>
                      </a:r>
                      <a:r>
                        <a:rPr lang="en-US" baseline="0" dirty="0"/>
                        <a:t> = 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Mean: 0.91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064">
                <a:tc>
                  <a:txBody>
                    <a:bodyPr/>
                    <a:lstStyle/>
                    <a:p>
                      <a:r>
                        <a:rPr lang="en-US" dirty="0"/>
                        <a:t>Column</a:t>
                      </a:r>
                      <a:r>
                        <a:rPr lang="en-US" baseline="0" dirty="0"/>
                        <a:t> means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Mean: 0.94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Mean: 1.09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Grand</a:t>
                      </a:r>
                      <a:r>
                        <a:rPr lang="en-US" baseline="0" dirty="0"/>
                        <a:t> mean: 1.02</a:t>
                      </a:r>
                    </a:p>
                    <a:p>
                      <a:r>
                        <a:rPr lang="en-US" baseline="0" dirty="0" err="1"/>
                        <a:t>SS</a:t>
                      </a:r>
                      <a:r>
                        <a:rPr lang="en-US" baseline="-25000" dirty="0" err="1"/>
                        <a:t>total</a:t>
                      </a:r>
                      <a:r>
                        <a:rPr lang="en-US" baseline="0" dirty="0"/>
                        <a:t> = 3.07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506987" y="636636"/>
            <a:ext cx="4840287" cy="3295650"/>
            <a:chOff x="1893888" y="3219450"/>
            <a:chExt cx="4840287" cy="3295650"/>
          </a:xfrm>
        </p:grpSpPr>
        <p:sp>
          <p:nvSpPr>
            <p:cNvPr id="6" name="Rectangle 229"/>
            <p:cNvSpPr>
              <a:spLocks noChangeArrowheads="1"/>
            </p:cNvSpPr>
            <p:nvPr/>
          </p:nvSpPr>
          <p:spPr bwMode="auto">
            <a:xfrm>
              <a:off x="2466975" y="3324225"/>
              <a:ext cx="4248150" cy="291465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230"/>
            <p:cNvSpPr>
              <a:spLocks noChangeShapeType="1"/>
            </p:cNvSpPr>
            <p:nvPr/>
          </p:nvSpPr>
          <p:spPr bwMode="auto">
            <a:xfrm>
              <a:off x="2466975" y="6238875"/>
              <a:ext cx="42481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231"/>
            <p:cNvSpPr>
              <a:spLocks noChangeShapeType="1"/>
            </p:cNvSpPr>
            <p:nvPr/>
          </p:nvSpPr>
          <p:spPr bwMode="auto">
            <a:xfrm flipV="1">
              <a:off x="2466975" y="3324225"/>
              <a:ext cx="1588" cy="29146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232"/>
            <p:cNvSpPr>
              <a:spLocks noChangeShapeType="1"/>
            </p:cNvSpPr>
            <p:nvPr/>
          </p:nvSpPr>
          <p:spPr bwMode="auto">
            <a:xfrm flipV="1">
              <a:off x="3524250" y="6191250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233"/>
            <p:cNvSpPr>
              <a:spLocks noChangeArrowheads="1"/>
            </p:cNvSpPr>
            <p:nvPr/>
          </p:nvSpPr>
          <p:spPr bwMode="auto">
            <a:xfrm>
              <a:off x="3190875" y="6267450"/>
              <a:ext cx="78105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No Beer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Line 234"/>
            <p:cNvSpPr>
              <a:spLocks noChangeShapeType="1"/>
            </p:cNvSpPr>
            <p:nvPr/>
          </p:nvSpPr>
          <p:spPr bwMode="auto">
            <a:xfrm flipV="1">
              <a:off x="5648325" y="6191250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235"/>
            <p:cNvSpPr>
              <a:spLocks noChangeArrowheads="1"/>
            </p:cNvSpPr>
            <p:nvPr/>
          </p:nvSpPr>
          <p:spPr bwMode="auto">
            <a:xfrm>
              <a:off x="5457825" y="6267450"/>
              <a:ext cx="4857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Beer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Line 236"/>
            <p:cNvSpPr>
              <a:spLocks noChangeShapeType="1"/>
            </p:cNvSpPr>
            <p:nvPr/>
          </p:nvSpPr>
          <p:spPr bwMode="auto">
            <a:xfrm>
              <a:off x="2466975" y="62388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237"/>
            <p:cNvSpPr>
              <a:spLocks noChangeArrowheads="1"/>
            </p:cNvSpPr>
            <p:nvPr/>
          </p:nvSpPr>
          <p:spPr bwMode="auto">
            <a:xfrm>
              <a:off x="2171700" y="6134100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0.7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Line 238"/>
            <p:cNvSpPr>
              <a:spLocks noChangeShapeType="1"/>
            </p:cNvSpPr>
            <p:nvPr/>
          </p:nvSpPr>
          <p:spPr bwMode="auto">
            <a:xfrm>
              <a:off x="2466975" y="58197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239"/>
            <p:cNvSpPr>
              <a:spLocks noChangeArrowheads="1"/>
            </p:cNvSpPr>
            <p:nvPr/>
          </p:nvSpPr>
          <p:spPr bwMode="auto">
            <a:xfrm>
              <a:off x="2171700" y="5715000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0.8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Line 240"/>
            <p:cNvSpPr>
              <a:spLocks noChangeShapeType="1"/>
            </p:cNvSpPr>
            <p:nvPr/>
          </p:nvSpPr>
          <p:spPr bwMode="auto">
            <a:xfrm>
              <a:off x="2466975" y="54006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241"/>
            <p:cNvSpPr>
              <a:spLocks noChangeArrowheads="1"/>
            </p:cNvSpPr>
            <p:nvPr/>
          </p:nvSpPr>
          <p:spPr bwMode="auto">
            <a:xfrm>
              <a:off x="2171700" y="5295900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0.9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" name="Line 242"/>
            <p:cNvSpPr>
              <a:spLocks noChangeShapeType="1"/>
            </p:cNvSpPr>
            <p:nvPr/>
          </p:nvSpPr>
          <p:spPr bwMode="auto">
            <a:xfrm>
              <a:off x="2466975" y="49815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43"/>
            <p:cNvSpPr>
              <a:spLocks noChangeArrowheads="1"/>
            </p:cNvSpPr>
            <p:nvPr/>
          </p:nvSpPr>
          <p:spPr bwMode="auto">
            <a:xfrm>
              <a:off x="2324100" y="4876800"/>
              <a:ext cx="19050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Line 244"/>
            <p:cNvSpPr>
              <a:spLocks noChangeShapeType="1"/>
            </p:cNvSpPr>
            <p:nvPr/>
          </p:nvSpPr>
          <p:spPr bwMode="auto">
            <a:xfrm>
              <a:off x="2466975" y="457200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45"/>
            <p:cNvSpPr>
              <a:spLocks noChangeArrowheads="1"/>
            </p:cNvSpPr>
            <p:nvPr/>
          </p:nvSpPr>
          <p:spPr bwMode="auto">
            <a:xfrm>
              <a:off x="2171700" y="4467225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1.1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Line 246"/>
            <p:cNvSpPr>
              <a:spLocks noChangeShapeType="1"/>
            </p:cNvSpPr>
            <p:nvPr/>
          </p:nvSpPr>
          <p:spPr bwMode="auto">
            <a:xfrm>
              <a:off x="2466975" y="415290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47"/>
            <p:cNvSpPr>
              <a:spLocks noChangeArrowheads="1"/>
            </p:cNvSpPr>
            <p:nvPr/>
          </p:nvSpPr>
          <p:spPr bwMode="auto">
            <a:xfrm>
              <a:off x="2171700" y="4048125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1.2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" name="Line 248"/>
            <p:cNvSpPr>
              <a:spLocks noChangeShapeType="1"/>
            </p:cNvSpPr>
            <p:nvPr/>
          </p:nvSpPr>
          <p:spPr bwMode="auto">
            <a:xfrm>
              <a:off x="2466975" y="373380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49"/>
            <p:cNvSpPr>
              <a:spLocks noChangeArrowheads="1"/>
            </p:cNvSpPr>
            <p:nvPr/>
          </p:nvSpPr>
          <p:spPr bwMode="auto">
            <a:xfrm>
              <a:off x="2171700" y="3629025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1.3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" name="Line 250"/>
            <p:cNvSpPr>
              <a:spLocks noChangeShapeType="1"/>
            </p:cNvSpPr>
            <p:nvPr/>
          </p:nvSpPr>
          <p:spPr bwMode="auto">
            <a:xfrm>
              <a:off x="2466975" y="332422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51"/>
            <p:cNvSpPr>
              <a:spLocks noChangeArrowheads="1"/>
            </p:cNvSpPr>
            <p:nvPr/>
          </p:nvSpPr>
          <p:spPr bwMode="auto">
            <a:xfrm>
              <a:off x="2171700" y="3219450"/>
              <a:ext cx="3524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1.4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1" name="Line 252"/>
            <p:cNvSpPr>
              <a:spLocks noChangeShapeType="1"/>
            </p:cNvSpPr>
            <p:nvPr/>
          </p:nvSpPr>
          <p:spPr bwMode="auto">
            <a:xfrm flipV="1">
              <a:off x="3524250" y="4295775"/>
              <a:ext cx="2124075" cy="33337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Oval 253"/>
            <p:cNvSpPr>
              <a:spLocks noChangeArrowheads="1"/>
            </p:cNvSpPr>
            <p:nvPr/>
          </p:nvSpPr>
          <p:spPr bwMode="auto">
            <a:xfrm>
              <a:off x="3486150" y="4591050"/>
              <a:ext cx="85725" cy="857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Oval 254"/>
            <p:cNvSpPr>
              <a:spLocks noChangeArrowheads="1"/>
            </p:cNvSpPr>
            <p:nvPr/>
          </p:nvSpPr>
          <p:spPr bwMode="auto">
            <a:xfrm>
              <a:off x="5610225" y="4257675"/>
              <a:ext cx="85725" cy="857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Oval 255"/>
            <p:cNvSpPr>
              <a:spLocks noChangeArrowheads="1"/>
            </p:cNvSpPr>
            <p:nvPr/>
          </p:nvSpPr>
          <p:spPr bwMode="auto">
            <a:xfrm>
              <a:off x="3486150" y="45910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Oval 256"/>
            <p:cNvSpPr>
              <a:spLocks noChangeArrowheads="1"/>
            </p:cNvSpPr>
            <p:nvPr/>
          </p:nvSpPr>
          <p:spPr bwMode="auto">
            <a:xfrm>
              <a:off x="5610225" y="42576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257"/>
            <p:cNvSpPr>
              <a:spLocks noChangeShapeType="1"/>
            </p:cNvSpPr>
            <p:nvPr/>
          </p:nvSpPr>
          <p:spPr bwMode="auto">
            <a:xfrm>
              <a:off x="3524250" y="4343400"/>
              <a:ext cx="1588" cy="5810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258"/>
            <p:cNvSpPr>
              <a:spLocks noChangeShapeType="1"/>
            </p:cNvSpPr>
            <p:nvPr/>
          </p:nvSpPr>
          <p:spPr bwMode="auto">
            <a:xfrm>
              <a:off x="3505200" y="4343400"/>
              <a:ext cx="381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259"/>
            <p:cNvSpPr>
              <a:spLocks noChangeShapeType="1"/>
            </p:cNvSpPr>
            <p:nvPr/>
          </p:nvSpPr>
          <p:spPr bwMode="auto">
            <a:xfrm>
              <a:off x="3505200" y="4924425"/>
              <a:ext cx="381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260"/>
            <p:cNvSpPr>
              <a:spLocks noChangeShapeType="1"/>
            </p:cNvSpPr>
            <p:nvPr/>
          </p:nvSpPr>
          <p:spPr bwMode="auto">
            <a:xfrm>
              <a:off x="5648325" y="4029075"/>
              <a:ext cx="1588" cy="53340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261"/>
            <p:cNvSpPr>
              <a:spLocks noChangeShapeType="1"/>
            </p:cNvSpPr>
            <p:nvPr/>
          </p:nvSpPr>
          <p:spPr bwMode="auto">
            <a:xfrm>
              <a:off x="5629275" y="4029075"/>
              <a:ext cx="381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262"/>
            <p:cNvSpPr>
              <a:spLocks noChangeShapeType="1"/>
            </p:cNvSpPr>
            <p:nvPr/>
          </p:nvSpPr>
          <p:spPr bwMode="auto">
            <a:xfrm>
              <a:off x="5629275" y="4562475"/>
              <a:ext cx="381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263"/>
            <p:cNvSpPr>
              <a:spLocks noChangeShapeType="1"/>
            </p:cNvSpPr>
            <p:nvPr/>
          </p:nvSpPr>
          <p:spPr bwMode="auto">
            <a:xfrm flipV="1">
              <a:off x="3524250" y="4876800"/>
              <a:ext cx="2124075" cy="942975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Oval 264"/>
            <p:cNvSpPr>
              <a:spLocks noChangeArrowheads="1"/>
            </p:cNvSpPr>
            <p:nvPr/>
          </p:nvSpPr>
          <p:spPr bwMode="auto">
            <a:xfrm>
              <a:off x="3486150" y="5781675"/>
              <a:ext cx="85725" cy="85725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265"/>
            <p:cNvSpPr>
              <a:spLocks noChangeArrowheads="1"/>
            </p:cNvSpPr>
            <p:nvPr/>
          </p:nvSpPr>
          <p:spPr bwMode="auto">
            <a:xfrm>
              <a:off x="5610225" y="4838700"/>
              <a:ext cx="85725" cy="85725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Oval 266"/>
            <p:cNvSpPr>
              <a:spLocks noChangeArrowheads="1"/>
            </p:cNvSpPr>
            <p:nvPr/>
          </p:nvSpPr>
          <p:spPr bwMode="auto">
            <a:xfrm>
              <a:off x="3486150" y="5781675"/>
              <a:ext cx="76200" cy="76200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Oval 267"/>
            <p:cNvSpPr>
              <a:spLocks noChangeArrowheads="1"/>
            </p:cNvSpPr>
            <p:nvPr/>
          </p:nvSpPr>
          <p:spPr bwMode="auto">
            <a:xfrm>
              <a:off x="5610225" y="4838700"/>
              <a:ext cx="76200" cy="76200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268"/>
            <p:cNvSpPr>
              <a:spLocks noChangeShapeType="1"/>
            </p:cNvSpPr>
            <p:nvPr/>
          </p:nvSpPr>
          <p:spPr bwMode="auto">
            <a:xfrm>
              <a:off x="3524250" y="5524500"/>
              <a:ext cx="1588" cy="600075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269"/>
            <p:cNvSpPr>
              <a:spLocks noChangeShapeType="1"/>
            </p:cNvSpPr>
            <p:nvPr/>
          </p:nvSpPr>
          <p:spPr bwMode="auto">
            <a:xfrm>
              <a:off x="3505200" y="5524500"/>
              <a:ext cx="381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270"/>
            <p:cNvSpPr>
              <a:spLocks noChangeShapeType="1"/>
            </p:cNvSpPr>
            <p:nvPr/>
          </p:nvSpPr>
          <p:spPr bwMode="auto">
            <a:xfrm>
              <a:off x="3505200" y="6124575"/>
              <a:ext cx="381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271"/>
            <p:cNvSpPr>
              <a:spLocks noChangeShapeType="1"/>
            </p:cNvSpPr>
            <p:nvPr/>
          </p:nvSpPr>
          <p:spPr bwMode="auto">
            <a:xfrm>
              <a:off x="5648325" y="4676775"/>
              <a:ext cx="1588" cy="409575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272"/>
            <p:cNvSpPr>
              <a:spLocks noChangeShapeType="1"/>
            </p:cNvSpPr>
            <p:nvPr/>
          </p:nvSpPr>
          <p:spPr bwMode="auto">
            <a:xfrm>
              <a:off x="5629275" y="4676775"/>
              <a:ext cx="381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273"/>
            <p:cNvSpPr>
              <a:spLocks noChangeShapeType="1"/>
            </p:cNvSpPr>
            <p:nvPr/>
          </p:nvSpPr>
          <p:spPr bwMode="auto">
            <a:xfrm>
              <a:off x="5629275" y="5086350"/>
              <a:ext cx="381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275"/>
            <p:cNvSpPr>
              <a:spLocks noChangeArrowheads="1"/>
            </p:cNvSpPr>
            <p:nvPr/>
          </p:nvSpPr>
          <p:spPr bwMode="auto">
            <a:xfrm rot="16200000">
              <a:off x="1069975" y="4595813"/>
              <a:ext cx="18954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Response Time (sec)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4" name="Rectangle 276"/>
            <p:cNvSpPr>
              <a:spLocks noChangeArrowheads="1"/>
            </p:cNvSpPr>
            <p:nvPr/>
          </p:nvSpPr>
          <p:spPr bwMode="auto">
            <a:xfrm>
              <a:off x="2447925" y="6172200"/>
              <a:ext cx="952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5" name="Rectangle 277"/>
            <p:cNvSpPr>
              <a:spLocks noChangeArrowheads="1"/>
            </p:cNvSpPr>
            <p:nvPr/>
          </p:nvSpPr>
          <p:spPr bwMode="auto">
            <a:xfrm>
              <a:off x="6324600" y="5524500"/>
              <a:ext cx="952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6" name="Rectangle 278"/>
            <p:cNvSpPr>
              <a:spLocks noChangeArrowheads="1"/>
            </p:cNvSpPr>
            <p:nvPr/>
          </p:nvSpPr>
          <p:spPr bwMode="auto">
            <a:xfrm>
              <a:off x="5143500" y="5438775"/>
              <a:ext cx="1514475" cy="5143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279"/>
            <p:cNvSpPr>
              <a:spLocks noChangeArrowheads="1"/>
            </p:cNvSpPr>
            <p:nvPr/>
          </p:nvSpPr>
          <p:spPr bwMode="auto">
            <a:xfrm>
              <a:off x="5143500" y="5438775"/>
              <a:ext cx="1514475" cy="51435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280"/>
            <p:cNvSpPr>
              <a:spLocks noChangeShapeType="1"/>
            </p:cNvSpPr>
            <p:nvPr/>
          </p:nvSpPr>
          <p:spPr bwMode="auto">
            <a:xfrm>
              <a:off x="5143500" y="543877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281"/>
            <p:cNvSpPr>
              <a:spLocks noChangeShapeType="1"/>
            </p:cNvSpPr>
            <p:nvPr/>
          </p:nvSpPr>
          <p:spPr bwMode="auto">
            <a:xfrm>
              <a:off x="5143500" y="595312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282"/>
            <p:cNvSpPr>
              <a:spLocks noChangeShapeType="1"/>
            </p:cNvSpPr>
            <p:nvPr/>
          </p:nvSpPr>
          <p:spPr bwMode="auto">
            <a:xfrm flipV="1">
              <a:off x="6657975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283"/>
            <p:cNvSpPr>
              <a:spLocks noChangeShapeType="1"/>
            </p:cNvSpPr>
            <p:nvPr/>
          </p:nvSpPr>
          <p:spPr bwMode="auto">
            <a:xfrm flipV="1">
              <a:off x="5143500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284"/>
            <p:cNvSpPr>
              <a:spLocks noChangeShapeType="1"/>
            </p:cNvSpPr>
            <p:nvPr/>
          </p:nvSpPr>
          <p:spPr bwMode="auto">
            <a:xfrm>
              <a:off x="5143500" y="595312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285"/>
            <p:cNvSpPr>
              <a:spLocks noChangeShapeType="1"/>
            </p:cNvSpPr>
            <p:nvPr/>
          </p:nvSpPr>
          <p:spPr bwMode="auto">
            <a:xfrm flipV="1">
              <a:off x="5143500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286"/>
            <p:cNvSpPr>
              <a:spLocks noChangeShapeType="1"/>
            </p:cNvSpPr>
            <p:nvPr/>
          </p:nvSpPr>
          <p:spPr bwMode="auto">
            <a:xfrm>
              <a:off x="5143500" y="543877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287"/>
            <p:cNvSpPr>
              <a:spLocks noChangeShapeType="1"/>
            </p:cNvSpPr>
            <p:nvPr/>
          </p:nvSpPr>
          <p:spPr bwMode="auto">
            <a:xfrm>
              <a:off x="5143500" y="595312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288"/>
            <p:cNvSpPr>
              <a:spLocks noChangeShapeType="1"/>
            </p:cNvSpPr>
            <p:nvPr/>
          </p:nvSpPr>
          <p:spPr bwMode="auto">
            <a:xfrm flipV="1">
              <a:off x="6657975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289"/>
            <p:cNvSpPr>
              <a:spLocks noChangeShapeType="1"/>
            </p:cNvSpPr>
            <p:nvPr/>
          </p:nvSpPr>
          <p:spPr bwMode="auto">
            <a:xfrm flipV="1">
              <a:off x="5143500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290"/>
            <p:cNvSpPr>
              <a:spLocks noChangeArrowheads="1"/>
            </p:cNvSpPr>
            <p:nvPr/>
          </p:nvSpPr>
          <p:spPr bwMode="auto">
            <a:xfrm>
              <a:off x="5638800" y="5476875"/>
              <a:ext cx="10953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No Caffeine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9" name="Line 291"/>
            <p:cNvSpPr>
              <a:spLocks noChangeShapeType="1"/>
            </p:cNvSpPr>
            <p:nvPr/>
          </p:nvSpPr>
          <p:spPr bwMode="auto">
            <a:xfrm>
              <a:off x="5219700" y="5572125"/>
              <a:ext cx="3810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Oval 292"/>
            <p:cNvSpPr>
              <a:spLocks noChangeArrowheads="1"/>
            </p:cNvSpPr>
            <p:nvPr/>
          </p:nvSpPr>
          <p:spPr bwMode="auto">
            <a:xfrm>
              <a:off x="5372100" y="5534025"/>
              <a:ext cx="85725" cy="857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Oval 293"/>
            <p:cNvSpPr>
              <a:spLocks noChangeArrowheads="1"/>
            </p:cNvSpPr>
            <p:nvPr/>
          </p:nvSpPr>
          <p:spPr bwMode="auto">
            <a:xfrm>
              <a:off x="5372100" y="55340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294"/>
            <p:cNvSpPr>
              <a:spLocks noChangeArrowheads="1"/>
            </p:cNvSpPr>
            <p:nvPr/>
          </p:nvSpPr>
          <p:spPr bwMode="auto">
            <a:xfrm>
              <a:off x="5638800" y="5715000"/>
              <a:ext cx="80010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Caffeine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3" name="Line 295"/>
            <p:cNvSpPr>
              <a:spLocks noChangeShapeType="1"/>
            </p:cNvSpPr>
            <p:nvPr/>
          </p:nvSpPr>
          <p:spPr bwMode="auto">
            <a:xfrm>
              <a:off x="5219700" y="5810250"/>
              <a:ext cx="3810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Oval 296"/>
            <p:cNvSpPr>
              <a:spLocks noChangeArrowheads="1"/>
            </p:cNvSpPr>
            <p:nvPr/>
          </p:nvSpPr>
          <p:spPr bwMode="auto">
            <a:xfrm>
              <a:off x="5372100" y="5772150"/>
              <a:ext cx="85725" cy="85725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Oval 297"/>
            <p:cNvSpPr>
              <a:spLocks noChangeArrowheads="1"/>
            </p:cNvSpPr>
            <p:nvPr/>
          </p:nvSpPr>
          <p:spPr bwMode="auto">
            <a:xfrm>
              <a:off x="5372100" y="5772150"/>
              <a:ext cx="76200" cy="76200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57200" y="0"/>
            <a:ext cx="8382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Main effects for rows and columns are calculated by averaging the data across rows and columns.</a:t>
            </a:r>
          </a:p>
        </p:txBody>
      </p:sp>
      <p:sp>
        <p:nvSpPr>
          <p:cNvPr id="76" name="Oval 75"/>
          <p:cNvSpPr/>
          <p:nvPr/>
        </p:nvSpPr>
        <p:spPr>
          <a:xfrm>
            <a:off x="4008120" y="1730437"/>
            <a:ext cx="234155" cy="2174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4033045" y="2645168"/>
            <a:ext cx="234155" cy="21748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3029856" y="2483783"/>
            <a:ext cx="234155" cy="2174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5125356" y="1882837"/>
            <a:ext cx="234155" cy="2174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Arrow Connector 79"/>
          <p:cNvCxnSpPr/>
          <p:nvPr/>
        </p:nvCxnSpPr>
        <p:spPr>
          <a:xfrm flipV="1">
            <a:off x="3290604" y="2017787"/>
            <a:ext cx="1803400" cy="53340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4112734" y="1935865"/>
            <a:ext cx="24925" cy="69724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/>
          <p:cNvSpPr/>
          <p:nvPr/>
        </p:nvSpPr>
        <p:spPr>
          <a:xfrm>
            <a:off x="7086600" y="4593493"/>
            <a:ext cx="234155" cy="2174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7086600" y="5290737"/>
            <a:ext cx="234155" cy="21748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3585024" y="5921437"/>
            <a:ext cx="234155" cy="2174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5322544" y="5921437"/>
            <a:ext cx="234155" cy="2174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9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292525"/>
              </p:ext>
            </p:extLst>
          </p:nvPr>
        </p:nvGraphicFramePr>
        <p:xfrm>
          <a:off x="7924800" y="4449825"/>
          <a:ext cx="623436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6" name="Equation" r:id="rId4" imgW="279360" imgH="215640" progId="Equation.3">
                  <p:embed/>
                </p:oleObj>
              </mc:Choice>
              <mc:Fallback>
                <p:oleObj name="Equation" r:id="rId4" imgW="279360" imgH="215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4449825"/>
                        <a:ext cx="623436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501225"/>
              </p:ext>
            </p:extLst>
          </p:nvPr>
        </p:nvGraphicFramePr>
        <p:xfrm>
          <a:off x="4613275" y="6376988"/>
          <a:ext cx="681038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7" name="Equation" r:id="rId6" imgW="304560" imgH="215640" progId="Equation.3">
                  <p:embed/>
                </p:oleObj>
              </mc:Choice>
              <mc:Fallback>
                <p:oleObj name="Equation" r:id="rId6" imgW="304560" imgH="215640" progId="Equation.3">
                  <p:embed/>
                  <p:pic>
                    <p:nvPicPr>
                      <p:cNvPr id="0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3275" y="6376988"/>
                        <a:ext cx="681038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698121"/>
              </p:ext>
            </p:extLst>
          </p:nvPr>
        </p:nvGraphicFramePr>
        <p:xfrm>
          <a:off x="2717912" y="6376988"/>
          <a:ext cx="623888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8" name="Equation" r:id="rId8" imgW="279360" imgH="215640" progId="Equation.3">
                  <p:embed/>
                </p:oleObj>
              </mc:Choice>
              <mc:Fallback>
                <p:oleObj name="Equation" r:id="rId8" imgW="279360" imgH="215640" progId="Equation.3">
                  <p:embed/>
                  <p:pic>
                    <p:nvPicPr>
                      <p:cNvPr id="0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7912" y="6376988"/>
                        <a:ext cx="623888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8102674"/>
              </p:ext>
            </p:extLst>
          </p:nvPr>
        </p:nvGraphicFramePr>
        <p:xfrm>
          <a:off x="7910513" y="5081588"/>
          <a:ext cx="652462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9" name="Equation" r:id="rId10" imgW="291960" imgH="215640" progId="Equation.3">
                  <p:embed/>
                </p:oleObj>
              </mc:Choice>
              <mc:Fallback>
                <p:oleObj name="Equation" r:id="rId10" imgW="291960" imgH="215640" progId="Equation.3">
                  <p:embed/>
                  <p:pic>
                    <p:nvPicPr>
                      <p:cNvPr id="0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0513" y="5081588"/>
                        <a:ext cx="652462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5506229"/>
              </p:ext>
            </p:extLst>
          </p:nvPr>
        </p:nvGraphicFramePr>
        <p:xfrm>
          <a:off x="7848600" y="6030180"/>
          <a:ext cx="539751" cy="692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90" name="Equation" r:id="rId12" imgW="177480" imgH="228600" progId="Equation.3">
                  <p:embed/>
                </p:oleObj>
              </mc:Choice>
              <mc:Fallback>
                <p:oleObj name="Equation" r:id="rId12" imgW="17748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6030180"/>
                        <a:ext cx="539751" cy="6929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7651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055556"/>
              </p:ext>
            </p:extLst>
          </p:nvPr>
        </p:nvGraphicFramePr>
        <p:xfrm>
          <a:off x="302638" y="838200"/>
          <a:ext cx="84582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3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8440">
                <a:tc>
                  <a:txBody>
                    <a:bodyPr/>
                    <a:lstStyle/>
                    <a:p>
                      <a:r>
                        <a:rPr lang="en-US" dirty="0"/>
                        <a:t>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</a:t>
                      </a:r>
                      <a:r>
                        <a:rPr lang="en-US" baseline="-25000" dirty="0" err="1"/>
                        <a:t>crit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b="0" dirty="0"/>
                        <a:t>Rows (Caffeine)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0.54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0.54</a:t>
                      </a:r>
                      <a:endParaRPr lang="en-US" b="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baseline="0" dirty="0"/>
                        <a:t>10.98</a:t>
                      </a:r>
                      <a:endParaRPr lang="en-US" b="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baseline="0" dirty="0"/>
                        <a:t>4.06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Columns (Beer)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0.28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0.28</a:t>
                      </a:r>
                      <a:endParaRPr lang="en-US" b="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baseline="0" dirty="0"/>
                        <a:t>5.62</a:t>
                      </a:r>
                      <a:endParaRPr lang="en-US" b="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baseline="0" dirty="0"/>
                        <a:t>4.06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err="1"/>
                        <a:t>RxC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0.064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0.064</a:t>
                      </a:r>
                      <a:endParaRPr lang="en-US" b="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1.30</a:t>
                      </a:r>
                      <a:endParaRPr lang="en-US" b="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/>
                        <a:t>4.06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US" b="0" dirty="0"/>
                        <a:t>Within cells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44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/>
                        <a:t>0.0495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3.07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28575"/>
            <a:ext cx="6979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Results from 2-factor ANOVA’s can be shown in a summary table like this: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241149" y="4152702"/>
            <a:ext cx="3573759" cy="2433255"/>
            <a:chOff x="1903763" y="3219450"/>
            <a:chExt cx="4811362" cy="3275898"/>
          </a:xfrm>
        </p:grpSpPr>
        <p:sp>
          <p:nvSpPr>
            <p:cNvPr id="5" name="Rectangle 229"/>
            <p:cNvSpPr>
              <a:spLocks noChangeArrowheads="1"/>
            </p:cNvSpPr>
            <p:nvPr/>
          </p:nvSpPr>
          <p:spPr bwMode="auto">
            <a:xfrm>
              <a:off x="2466975" y="3324225"/>
              <a:ext cx="4248150" cy="291465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6" name="Line 230"/>
            <p:cNvSpPr>
              <a:spLocks noChangeShapeType="1"/>
            </p:cNvSpPr>
            <p:nvPr/>
          </p:nvSpPr>
          <p:spPr bwMode="auto">
            <a:xfrm>
              <a:off x="2466975" y="6238875"/>
              <a:ext cx="42481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7" name="Line 231"/>
            <p:cNvSpPr>
              <a:spLocks noChangeShapeType="1"/>
            </p:cNvSpPr>
            <p:nvPr/>
          </p:nvSpPr>
          <p:spPr bwMode="auto">
            <a:xfrm flipV="1">
              <a:off x="2466975" y="3324225"/>
              <a:ext cx="1588" cy="29146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8" name="Line 232"/>
            <p:cNvSpPr>
              <a:spLocks noChangeShapeType="1"/>
            </p:cNvSpPr>
            <p:nvPr/>
          </p:nvSpPr>
          <p:spPr bwMode="auto">
            <a:xfrm flipV="1">
              <a:off x="3524250" y="6191250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9" name="Rectangle 233"/>
            <p:cNvSpPr>
              <a:spLocks noChangeArrowheads="1"/>
            </p:cNvSpPr>
            <p:nvPr/>
          </p:nvSpPr>
          <p:spPr bwMode="auto">
            <a:xfrm>
              <a:off x="3190875" y="6267450"/>
              <a:ext cx="697075" cy="227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No Beer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Line 234"/>
            <p:cNvSpPr>
              <a:spLocks noChangeShapeType="1"/>
            </p:cNvSpPr>
            <p:nvPr/>
          </p:nvSpPr>
          <p:spPr bwMode="auto">
            <a:xfrm flipV="1">
              <a:off x="5648325" y="6191250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" name="Rectangle 235"/>
            <p:cNvSpPr>
              <a:spLocks noChangeArrowheads="1"/>
            </p:cNvSpPr>
            <p:nvPr/>
          </p:nvSpPr>
          <p:spPr bwMode="auto">
            <a:xfrm>
              <a:off x="5457825" y="6267450"/>
              <a:ext cx="401412" cy="227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Beer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Line 236"/>
            <p:cNvSpPr>
              <a:spLocks noChangeShapeType="1"/>
            </p:cNvSpPr>
            <p:nvPr/>
          </p:nvSpPr>
          <p:spPr bwMode="auto">
            <a:xfrm>
              <a:off x="2466975" y="62388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3" name="Rectangle 237"/>
            <p:cNvSpPr>
              <a:spLocks noChangeArrowheads="1"/>
            </p:cNvSpPr>
            <p:nvPr/>
          </p:nvSpPr>
          <p:spPr bwMode="auto">
            <a:xfrm>
              <a:off x="2171701" y="6134100"/>
              <a:ext cx="263291" cy="227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0.7</a:t>
              </a: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Line 238"/>
            <p:cNvSpPr>
              <a:spLocks noChangeShapeType="1"/>
            </p:cNvSpPr>
            <p:nvPr/>
          </p:nvSpPr>
          <p:spPr bwMode="auto">
            <a:xfrm>
              <a:off x="2466975" y="58197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5" name="Rectangle 239"/>
            <p:cNvSpPr>
              <a:spLocks noChangeArrowheads="1"/>
            </p:cNvSpPr>
            <p:nvPr/>
          </p:nvSpPr>
          <p:spPr bwMode="auto">
            <a:xfrm>
              <a:off x="2171701" y="5715000"/>
              <a:ext cx="263291" cy="227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0.8</a:t>
              </a: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Line 240"/>
            <p:cNvSpPr>
              <a:spLocks noChangeShapeType="1"/>
            </p:cNvSpPr>
            <p:nvPr/>
          </p:nvSpPr>
          <p:spPr bwMode="auto">
            <a:xfrm>
              <a:off x="2466975" y="54006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7" name="Rectangle 241"/>
            <p:cNvSpPr>
              <a:spLocks noChangeArrowheads="1"/>
            </p:cNvSpPr>
            <p:nvPr/>
          </p:nvSpPr>
          <p:spPr bwMode="auto">
            <a:xfrm>
              <a:off x="2171701" y="5295900"/>
              <a:ext cx="263291" cy="227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0.9</a:t>
              </a: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Line 242"/>
            <p:cNvSpPr>
              <a:spLocks noChangeShapeType="1"/>
            </p:cNvSpPr>
            <p:nvPr/>
          </p:nvSpPr>
          <p:spPr bwMode="auto">
            <a:xfrm>
              <a:off x="2466975" y="49815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9" name="Rectangle 243"/>
            <p:cNvSpPr>
              <a:spLocks noChangeArrowheads="1"/>
            </p:cNvSpPr>
            <p:nvPr/>
          </p:nvSpPr>
          <p:spPr bwMode="auto">
            <a:xfrm>
              <a:off x="2324099" y="4876800"/>
              <a:ext cx="105749" cy="227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Line 244"/>
            <p:cNvSpPr>
              <a:spLocks noChangeShapeType="1"/>
            </p:cNvSpPr>
            <p:nvPr/>
          </p:nvSpPr>
          <p:spPr bwMode="auto">
            <a:xfrm>
              <a:off x="2466975" y="457200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1" name="Rectangle 245"/>
            <p:cNvSpPr>
              <a:spLocks noChangeArrowheads="1"/>
            </p:cNvSpPr>
            <p:nvPr/>
          </p:nvSpPr>
          <p:spPr bwMode="auto">
            <a:xfrm>
              <a:off x="2171701" y="4467225"/>
              <a:ext cx="263291" cy="227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1.1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" name="Line 246"/>
            <p:cNvSpPr>
              <a:spLocks noChangeShapeType="1"/>
            </p:cNvSpPr>
            <p:nvPr/>
          </p:nvSpPr>
          <p:spPr bwMode="auto">
            <a:xfrm>
              <a:off x="2466975" y="415290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3" name="Rectangle 247"/>
            <p:cNvSpPr>
              <a:spLocks noChangeArrowheads="1"/>
            </p:cNvSpPr>
            <p:nvPr/>
          </p:nvSpPr>
          <p:spPr bwMode="auto">
            <a:xfrm>
              <a:off x="2171701" y="4048125"/>
              <a:ext cx="263291" cy="227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1.2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Line 248"/>
            <p:cNvSpPr>
              <a:spLocks noChangeShapeType="1"/>
            </p:cNvSpPr>
            <p:nvPr/>
          </p:nvSpPr>
          <p:spPr bwMode="auto">
            <a:xfrm>
              <a:off x="2466975" y="373380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5" name="Rectangle 249"/>
            <p:cNvSpPr>
              <a:spLocks noChangeArrowheads="1"/>
            </p:cNvSpPr>
            <p:nvPr/>
          </p:nvSpPr>
          <p:spPr bwMode="auto">
            <a:xfrm>
              <a:off x="2171701" y="3629025"/>
              <a:ext cx="263291" cy="227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1.3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Line 250"/>
            <p:cNvSpPr>
              <a:spLocks noChangeShapeType="1"/>
            </p:cNvSpPr>
            <p:nvPr/>
          </p:nvSpPr>
          <p:spPr bwMode="auto">
            <a:xfrm>
              <a:off x="2466975" y="332422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7" name="Rectangle 251"/>
            <p:cNvSpPr>
              <a:spLocks noChangeArrowheads="1"/>
            </p:cNvSpPr>
            <p:nvPr/>
          </p:nvSpPr>
          <p:spPr bwMode="auto">
            <a:xfrm>
              <a:off x="2171701" y="3219450"/>
              <a:ext cx="263291" cy="227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1.4</a:t>
              </a: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" name="Line 252"/>
            <p:cNvSpPr>
              <a:spLocks noChangeShapeType="1"/>
            </p:cNvSpPr>
            <p:nvPr/>
          </p:nvSpPr>
          <p:spPr bwMode="auto">
            <a:xfrm flipV="1">
              <a:off x="3524250" y="4295775"/>
              <a:ext cx="2124075" cy="33337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" name="Oval 253"/>
            <p:cNvSpPr>
              <a:spLocks noChangeArrowheads="1"/>
            </p:cNvSpPr>
            <p:nvPr/>
          </p:nvSpPr>
          <p:spPr bwMode="auto">
            <a:xfrm>
              <a:off x="3486150" y="4591050"/>
              <a:ext cx="85725" cy="857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30" name="Oval 254"/>
            <p:cNvSpPr>
              <a:spLocks noChangeArrowheads="1"/>
            </p:cNvSpPr>
            <p:nvPr/>
          </p:nvSpPr>
          <p:spPr bwMode="auto">
            <a:xfrm>
              <a:off x="5610225" y="4257675"/>
              <a:ext cx="85725" cy="857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31" name="Oval 255"/>
            <p:cNvSpPr>
              <a:spLocks noChangeArrowheads="1"/>
            </p:cNvSpPr>
            <p:nvPr/>
          </p:nvSpPr>
          <p:spPr bwMode="auto">
            <a:xfrm>
              <a:off x="3486150" y="45910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32" name="Oval 256"/>
            <p:cNvSpPr>
              <a:spLocks noChangeArrowheads="1"/>
            </p:cNvSpPr>
            <p:nvPr/>
          </p:nvSpPr>
          <p:spPr bwMode="auto">
            <a:xfrm>
              <a:off x="5610225" y="42576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33" name="Line 257"/>
            <p:cNvSpPr>
              <a:spLocks noChangeShapeType="1"/>
            </p:cNvSpPr>
            <p:nvPr/>
          </p:nvSpPr>
          <p:spPr bwMode="auto">
            <a:xfrm>
              <a:off x="3524250" y="4343400"/>
              <a:ext cx="1588" cy="5810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34" name="Line 258"/>
            <p:cNvSpPr>
              <a:spLocks noChangeShapeType="1"/>
            </p:cNvSpPr>
            <p:nvPr/>
          </p:nvSpPr>
          <p:spPr bwMode="auto">
            <a:xfrm>
              <a:off x="3505200" y="4343400"/>
              <a:ext cx="381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35" name="Line 259"/>
            <p:cNvSpPr>
              <a:spLocks noChangeShapeType="1"/>
            </p:cNvSpPr>
            <p:nvPr/>
          </p:nvSpPr>
          <p:spPr bwMode="auto">
            <a:xfrm>
              <a:off x="3505200" y="4924425"/>
              <a:ext cx="381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36" name="Line 260"/>
            <p:cNvSpPr>
              <a:spLocks noChangeShapeType="1"/>
            </p:cNvSpPr>
            <p:nvPr/>
          </p:nvSpPr>
          <p:spPr bwMode="auto">
            <a:xfrm>
              <a:off x="5648325" y="4029075"/>
              <a:ext cx="1588" cy="53340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37" name="Line 261"/>
            <p:cNvSpPr>
              <a:spLocks noChangeShapeType="1"/>
            </p:cNvSpPr>
            <p:nvPr/>
          </p:nvSpPr>
          <p:spPr bwMode="auto">
            <a:xfrm>
              <a:off x="5629275" y="4029075"/>
              <a:ext cx="381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38" name="Line 262"/>
            <p:cNvSpPr>
              <a:spLocks noChangeShapeType="1"/>
            </p:cNvSpPr>
            <p:nvPr/>
          </p:nvSpPr>
          <p:spPr bwMode="auto">
            <a:xfrm>
              <a:off x="5629275" y="4562475"/>
              <a:ext cx="381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39" name="Line 263"/>
            <p:cNvSpPr>
              <a:spLocks noChangeShapeType="1"/>
            </p:cNvSpPr>
            <p:nvPr/>
          </p:nvSpPr>
          <p:spPr bwMode="auto">
            <a:xfrm flipV="1">
              <a:off x="3524250" y="4876800"/>
              <a:ext cx="2124075" cy="942975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0" name="Oval 264"/>
            <p:cNvSpPr>
              <a:spLocks noChangeArrowheads="1"/>
            </p:cNvSpPr>
            <p:nvPr/>
          </p:nvSpPr>
          <p:spPr bwMode="auto">
            <a:xfrm>
              <a:off x="3486150" y="5781675"/>
              <a:ext cx="85725" cy="85725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1" name="Oval 265"/>
            <p:cNvSpPr>
              <a:spLocks noChangeArrowheads="1"/>
            </p:cNvSpPr>
            <p:nvPr/>
          </p:nvSpPr>
          <p:spPr bwMode="auto">
            <a:xfrm>
              <a:off x="5610225" y="4838700"/>
              <a:ext cx="85725" cy="85725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2" name="Oval 266"/>
            <p:cNvSpPr>
              <a:spLocks noChangeArrowheads="1"/>
            </p:cNvSpPr>
            <p:nvPr/>
          </p:nvSpPr>
          <p:spPr bwMode="auto">
            <a:xfrm>
              <a:off x="3486150" y="5781675"/>
              <a:ext cx="76200" cy="76200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3" name="Oval 267"/>
            <p:cNvSpPr>
              <a:spLocks noChangeArrowheads="1"/>
            </p:cNvSpPr>
            <p:nvPr/>
          </p:nvSpPr>
          <p:spPr bwMode="auto">
            <a:xfrm>
              <a:off x="5610225" y="4838700"/>
              <a:ext cx="76200" cy="76200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4" name="Line 268"/>
            <p:cNvSpPr>
              <a:spLocks noChangeShapeType="1"/>
            </p:cNvSpPr>
            <p:nvPr/>
          </p:nvSpPr>
          <p:spPr bwMode="auto">
            <a:xfrm>
              <a:off x="3524250" y="5524500"/>
              <a:ext cx="1588" cy="600075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5" name="Line 269"/>
            <p:cNvSpPr>
              <a:spLocks noChangeShapeType="1"/>
            </p:cNvSpPr>
            <p:nvPr/>
          </p:nvSpPr>
          <p:spPr bwMode="auto">
            <a:xfrm>
              <a:off x="3505200" y="5524500"/>
              <a:ext cx="381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6" name="Line 270"/>
            <p:cNvSpPr>
              <a:spLocks noChangeShapeType="1"/>
            </p:cNvSpPr>
            <p:nvPr/>
          </p:nvSpPr>
          <p:spPr bwMode="auto">
            <a:xfrm>
              <a:off x="3505200" y="6124575"/>
              <a:ext cx="381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7" name="Line 271"/>
            <p:cNvSpPr>
              <a:spLocks noChangeShapeType="1"/>
            </p:cNvSpPr>
            <p:nvPr/>
          </p:nvSpPr>
          <p:spPr bwMode="auto">
            <a:xfrm>
              <a:off x="5648325" y="4676775"/>
              <a:ext cx="1588" cy="409575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8" name="Line 272"/>
            <p:cNvSpPr>
              <a:spLocks noChangeShapeType="1"/>
            </p:cNvSpPr>
            <p:nvPr/>
          </p:nvSpPr>
          <p:spPr bwMode="auto">
            <a:xfrm>
              <a:off x="5629275" y="4676775"/>
              <a:ext cx="381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9" name="Line 273"/>
            <p:cNvSpPr>
              <a:spLocks noChangeShapeType="1"/>
            </p:cNvSpPr>
            <p:nvPr/>
          </p:nvSpPr>
          <p:spPr bwMode="auto">
            <a:xfrm>
              <a:off x="5629275" y="5086350"/>
              <a:ext cx="381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50" name="Rectangle 275"/>
            <p:cNvSpPr>
              <a:spLocks noChangeArrowheads="1"/>
            </p:cNvSpPr>
            <p:nvPr/>
          </p:nvSpPr>
          <p:spPr bwMode="auto">
            <a:xfrm rot="16200000">
              <a:off x="1115615" y="4605688"/>
              <a:ext cx="1804194" cy="227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Response Time (sec)</a:t>
              </a: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" name="Rectangle 276"/>
            <p:cNvSpPr>
              <a:spLocks noChangeArrowheads="1"/>
            </p:cNvSpPr>
            <p:nvPr/>
          </p:nvSpPr>
          <p:spPr bwMode="auto">
            <a:xfrm>
              <a:off x="2447926" y="6172200"/>
              <a:ext cx="38846" cy="165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 </a:t>
              </a: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2" name="Rectangle 277"/>
            <p:cNvSpPr>
              <a:spLocks noChangeArrowheads="1"/>
            </p:cNvSpPr>
            <p:nvPr/>
          </p:nvSpPr>
          <p:spPr bwMode="auto">
            <a:xfrm>
              <a:off x="6324600" y="5524501"/>
              <a:ext cx="38846" cy="165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 </a:t>
              </a: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3" name="Rectangle 278"/>
            <p:cNvSpPr>
              <a:spLocks noChangeArrowheads="1"/>
            </p:cNvSpPr>
            <p:nvPr/>
          </p:nvSpPr>
          <p:spPr bwMode="auto">
            <a:xfrm>
              <a:off x="5143500" y="5438775"/>
              <a:ext cx="1514475" cy="5143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54" name="Rectangle 279"/>
            <p:cNvSpPr>
              <a:spLocks noChangeArrowheads="1"/>
            </p:cNvSpPr>
            <p:nvPr/>
          </p:nvSpPr>
          <p:spPr bwMode="auto">
            <a:xfrm>
              <a:off x="5143500" y="5438775"/>
              <a:ext cx="1514475" cy="51435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55" name="Line 280"/>
            <p:cNvSpPr>
              <a:spLocks noChangeShapeType="1"/>
            </p:cNvSpPr>
            <p:nvPr/>
          </p:nvSpPr>
          <p:spPr bwMode="auto">
            <a:xfrm>
              <a:off x="5143500" y="543877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56" name="Line 281"/>
            <p:cNvSpPr>
              <a:spLocks noChangeShapeType="1"/>
            </p:cNvSpPr>
            <p:nvPr/>
          </p:nvSpPr>
          <p:spPr bwMode="auto">
            <a:xfrm>
              <a:off x="5143500" y="595312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57" name="Line 282"/>
            <p:cNvSpPr>
              <a:spLocks noChangeShapeType="1"/>
            </p:cNvSpPr>
            <p:nvPr/>
          </p:nvSpPr>
          <p:spPr bwMode="auto">
            <a:xfrm flipV="1">
              <a:off x="6657975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58" name="Line 283"/>
            <p:cNvSpPr>
              <a:spLocks noChangeShapeType="1"/>
            </p:cNvSpPr>
            <p:nvPr/>
          </p:nvSpPr>
          <p:spPr bwMode="auto">
            <a:xfrm flipV="1">
              <a:off x="5143500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59" name="Line 284"/>
            <p:cNvSpPr>
              <a:spLocks noChangeShapeType="1"/>
            </p:cNvSpPr>
            <p:nvPr/>
          </p:nvSpPr>
          <p:spPr bwMode="auto">
            <a:xfrm>
              <a:off x="5143500" y="595312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60" name="Line 285"/>
            <p:cNvSpPr>
              <a:spLocks noChangeShapeType="1"/>
            </p:cNvSpPr>
            <p:nvPr/>
          </p:nvSpPr>
          <p:spPr bwMode="auto">
            <a:xfrm flipV="1">
              <a:off x="5143500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61" name="Line 286"/>
            <p:cNvSpPr>
              <a:spLocks noChangeShapeType="1"/>
            </p:cNvSpPr>
            <p:nvPr/>
          </p:nvSpPr>
          <p:spPr bwMode="auto">
            <a:xfrm>
              <a:off x="5143500" y="543877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62" name="Line 287"/>
            <p:cNvSpPr>
              <a:spLocks noChangeShapeType="1"/>
            </p:cNvSpPr>
            <p:nvPr/>
          </p:nvSpPr>
          <p:spPr bwMode="auto">
            <a:xfrm>
              <a:off x="5143500" y="5953125"/>
              <a:ext cx="15144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63" name="Line 288"/>
            <p:cNvSpPr>
              <a:spLocks noChangeShapeType="1"/>
            </p:cNvSpPr>
            <p:nvPr/>
          </p:nvSpPr>
          <p:spPr bwMode="auto">
            <a:xfrm flipV="1">
              <a:off x="6657975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64" name="Line 289"/>
            <p:cNvSpPr>
              <a:spLocks noChangeShapeType="1"/>
            </p:cNvSpPr>
            <p:nvPr/>
          </p:nvSpPr>
          <p:spPr bwMode="auto">
            <a:xfrm flipV="1">
              <a:off x="5143500" y="5438775"/>
              <a:ext cx="1588" cy="514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65" name="Rectangle 290"/>
            <p:cNvSpPr>
              <a:spLocks noChangeArrowheads="1"/>
            </p:cNvSpPr>
            <p:nvPr/>
          </p:nvSpPr>
          <p:spPr bwMode="auto">
            <a:xfrm>
              <a:off x="5638800" y="5476875"/>
              <a:ext cx="1003530" cy="227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No Caffeine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" name="Line 291"/>
            <p:cNvSpPr>
              <a:spLocks noChangeShapeType="1"/>
            </p:cNvSpPr>
            <p:nvPr/>
          </p:nvSpPr>
          <p:spPr bwMode="auto">
            <a:xfrm>
              <a:off x="5219700" y="5572125"/>
              <a:ext cx="381000" cy="1588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67" name="Oval 292"/>
            <p:cNvSpPr>
              <a:spLocks noChangeArrowheads="1"/>
            </p:cNvSpPr>
            <p:nvPr/>
          </p:nvSpPr>
          <p:spPr bwMode="auto">
            <a:xfrm>
              <a:off x="5372100" y="5534025"/>
              <a:ext cx="85725" cy="8572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68" name="Oval 293"/>
            <p:cNvSpPr>
              <a:spLocks noChangeArrowheads="1"/>
            </p:cNvSpPr>
            <p:nvPr/>
          </p:nvSpPr>
          <p:spPr bwMode="auto">
            <a:xfrm>
              <a:off x="5372100" y="55340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69" name="Rectangle 294"/>
            <p:cNvSpPr>
              <a:spLocks noChangeArrowheads="1"/>
            </p:cNvSpPr>
            <p:nvPr/>
          </p:nvSpPr>
          <p:spPr bwMode="auto">
            <a:xfrm>
              <a:off x="5638800" y="5715000"/>
              <a:ext cx="707866" cy="227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Caffeine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0" name="Line 295"/>
            <p:cNvSpPr>
              <a:spLocks noChangeShapeType="1"/>
            </p:cNvSpPr>
            <p:nvPr/>
          </p:nvSpPr>
          <p:spPr bwMode="auto">
            <a:xfrm>
              <a:off x="5219700" y="5810250"/>
              <a:ext cx="381000" cy="1588"/>
            </a:xfrm>
            <a:prstGeom prst="lin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71" name="Oval 296"/>
            <p:cNvSpPr>
              <a:spLocks noChangeArrowheads="1"/>
            </p:cNvSpPr>
            <p:nvPr/>
          </p:nvSpPr>
          <p:spPr bwMode="auto">
            <a:xfrm>
              <a:off x="5372100" y="5772150"/>
              <a:ext cx="85725" cy="85725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72" name="Oval 297"/>
            <p:cNvSpPr>
              <a:spLocks noChangeArrowheads="1"/>
            </p:cNvSpPr>
            <p:nvPr/>
          </p:nvSpPr>
          <p:spPr bwMode="auto">
            <a:xfrm>
              <a:off x="5372100" y="5772150"/>
              <a:ext cx="76200" cy="76200"/>
            </a:xfrm>
            <a:prstGeom prst="ellipse">
              <a:avLst/>
            </a:prstGeom>
            <a:noFill/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304800" y="4495800"/>
            <a:ext cx="1954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df</a:t>
            </a:r>
            <a:r>
              <a:rPr lang="en-US" dirty="0"/>
              <a:t> for Rows is NR-1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20351" y="5382843"/>
            <a:ext cx="3430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df</a:t>
            </a:r>
            <a:r>
              <a:rPr lang="en-US" dirty="0"/>
              <a:t> within cell is  n x (NR-1) x (NC-1)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04800" y="4960763"/>
            <a:ext cx="2345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df</a:t>
            </a:r>
            <a:r>
              <a:rPr lang="en-US" dirty="0"/>
              <a:t> for Columns is NC-1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05724" y="5828178"/>
            <a:ext cx="2589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df</a:t>
            </a:r>
            <a:r>
              <a:rPr lang="en-US" dirty="0"/>
              <a:t> Total is (n-1) x NR x NC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26571" y="3516868"/>
            <a:ext cx="8763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</a:t>
            </a:r>
            <a:r>
              <a:rPr lang="en-US" b="1" dirty="0"/>
              <a:t>n</a:t>
            </a:r>
            <a:r>
              <a:rPr lang="en-US" dirty="0"/>
              <a:t> is the number of samples per cell, and </a:t>
            </a:r>
            <a:r>
              <a:rPr lang="en-US" b="1" dirty="0"/>
              <a:t>NR</a:t>
            </a:r>
            <a:r>
              <a:rPr lang="en-US" dirty="0"/>
              <a:t> and </a:t>
            </a:r>
            <a:r>
              <a:rPr lang="en-US" b="1" dirty="0"/>
              <a:t>NC</a:t>
            </a:r>
            <a:r>
              <a:rPr lang="en-US" dirty="0"/>
              <a:t> are the number of rows and columns,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37457" y="4045860"/>
            <a:ext cx="4263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this example, n = 12, NR = 2 and NC = 2 </a:t>
            </a:r>
          </a:p>
        </p:txBody>
      </p:sp>
    </p:spTree>
    <p:extLst>
      <p:ext uri="{BB962C8B-B14F-4D97-AF65-F5344CB8AC3E}">
        <p14:creationId xmlns:p14="http://schemas.microsoft.com/office/powerpoint/2010/main" val="740686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457200"/>
          <a:ext cx="84582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8440">
                <a:tc>
                  <a:txBody>
                    <a:bodyPr/>
                    <a:lstStyle/>
                    <a:p>
                      <a:r>
                        <a:rPr lang="en-US" dirty="0"/>
                        <a:t>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  <a:r>
                        <a:rPr lang="en-US" baseline="30000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</a:t>
                      </a:r>
                      <a:r>
                        <a:rPr lang="en-US" baseline="-25000" dirty="0" err="1"/>
                        <a:t>crit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b="0" dirty="0"/>
                        <a:t>Rows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0.54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0.54</a:t>
                      </a:r>
                      <a:endParaRPr lang="en-US" b="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baseline="0" dirty="0"/>
                        <a:t>10.98</a:t>
                      </a:r>
                      <a:endParaRPr lang="en-US" b="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baseline="0" dirty="0"/>
                        <a:t>4.06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Columns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0.28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0.28</a:t>
                      </a:r>
                      <a:endParaRPr lang="en-US" b="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baseline="0" dirty="0"/>
                        <a:t>5.62</a:t>
                      </a:r>
                      <a:endParaRPr lang="en-US" b="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baseline="0" dirty="0"/>
                        <a:t>4.06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err="1"/>
                        <a:t>RxC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0.064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0.064</a:t>
                      </a:r>
                      <a:endParaRPr lang="en-US" b="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1.30</a:t>
                      </a:r>
                      <a:endParaRPr lang="en-US" b="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/>
                        <a:t>4.06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US" b="0" dirty="0"/>
                        <a:t>Within cells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44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/>
                        <a:t>0.0495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3.07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0"/>
            <a:ext cx="8038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can either use our F-tables (Table E) to find the critical values of F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3505200"/>
          <a:ext cx="84582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8440">
                <a:tc>
                  <a:txBody>
                    <a:bodyPr/>
                    <a:lstStyle/>
                    <a:p>
                      <a:r>
                        <a:rPr lang="en-US" dirty="0"/>
                        <a:t>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  <a:r>
                        <a:rPr lang="en-US" baseline="30000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P-value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b="0" dirty="0"/>
                        <a:t>Rows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0.54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0.54</a:t>
                      </a:r>
                      <a:endParaRPr lang="en-US" b="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baseline="0" dirty="0"/>
                        <a:t>10.98</a:t>
                      </a:r>
                      <a:endParaRPr lang="en-US" b="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baseline="0" dirty="0"/>
                        <a:t>0.0019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Columns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0.28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0.28</a:t>
                      </a:r>
                      <a:endParaRPr lang="en-US" b="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baseline="0" dirty="0"/>
                        <a:t>5.62</a:t>
                      </a:r>
                      <a:endParaRPr lang="en-US" b="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baseline="0" dirty="0"/>
                        <a:t>0.0214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err="1"/>
                        <a:t>RxC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0.064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0.064</a:t>
                      </a:r>
                      <a:endParaRPr lang="en-US" b="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1.30</a:t>
                      </a:r>
                      <a:endParaRPr lang="en-US" b="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/>
                        <a:t>0.2604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US" b="0" dirty="0"/>
                        <a:t>Within cells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44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/>
                        <a:t>0.0495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3.07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743200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Or, more commonly, we can use our F-calculator to calculate the corresponding p-value for our observed values of F.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14719</TotalTime>
  <Words>1574</Words>
  <Application>Microsoft Office PowerPoint</Application>
  <PresentationFormat>On-screen Show (4:3)</PresentationFormat>
  <Paragraphs>750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Helvetica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Geoff Boynton</dc:creator>
  <cp:lastModifiedBy>Geoffrey M. Boynton</cp:lastModifiedBy>
  <cp:revision>223</cp:revision>
  <cp:lastPrinted>2011-11-30T18:19:00Z</cp:lastPrinted>
  <dcterms:created xsi:type="dcterms:W3CDTF">2010-05-02T04:01:29Z</dcterms:created>
  <dcterms:modified xsi:type="dcterms:W3CDTF">2021-03-10T16:49:47Z</dcterms:modified>
</cp:coreProperties>
</file>