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4" r:id="rId4"/>
    <p:sldId id="286" r:id="rId5"/>
    <p:sldId id="289" r:id="rId6"/>
    <p:sldId id="290" r:id="rId7"/>
    <p:sldId id="291" r:id="rId8"/>
    <p:sldId id="292" r:id="rId9"/>
    <p:sldId id="281" r:id="rId10"/>
    <p:sldId id="282" r:id="rId11"/>
    <p:sldId id="293" r:id="rId12"/>
    <p:sldId id="257" r:id="rId13"/>
    <p:sldId id="258" r:id="rId14"/>
    <p:sldId id="266" r:id="rId15"/>
    <p:sldId id="2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81" autoAdjust="0"/>
  </p:normalViewPr>
  <p:slideViewPr>
    <p:cSldViewPr>
      <p:cViewPr varScale="1">
        <p:scale>
          <a:sx n="58" d="100"/>
          <a:sy n="58" d="100"/>
        </p:scale>
        <p:origin x="8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ashington.edu/psy31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Welcome to Psych 315, Winter 2021</a:t>
            </a:r>
          </a:p>
          <a:p>
            <a:pPr algn="ctr"/>
            <a:r>
              <a:rPr lang="en-US" sz="2800" dirty="0"/>
              <a:t>‘Understanding Statistics in Psychology’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146558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45654" y="3453559"/>
            <a:ext cx="72526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Instructor</a:t>
            </a:r>
            <a:r>
              <a:rPr lang="en-US" sz="2400" dirty="0"/>
              <a:t>: </a:t>
            </a:r>
            <a:r>
              <a:rPr lang="en-US" sz="2400" b="1" dirty="0"/>
              <a:t>Geoffrey (Geoff) Boynton </a:t>
            </a:r>
          </a:p>
          <a:p>
            <a:endParaRPr lang="en-US" sz="2400" dirty="0"/>
          </a:p>
          <a:p>
            <a:r>
              <a:rPr lang="en-US" sz="2400" b="1" dirty="0"/>
              <a:t>TAs: 	Kelly Chang</a:t>
            </a:r>
          </a:p>
          <a:p>
            <a:r>
              <a:rPr lang="en-US" sz="2400" b="1" dirty="0"/>
              <a:t>	Natalie Clay</a:t>
            </a:r>
          </a:p>
          <a:p>
            <a:r>
              <a:rPr lang="en-US" sz="2400" b="1" dirty="0"/>
              <a:t>	Ryan Cummings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Course website:</a:t>
            </a:r>
            <a:r>
              <a:rPr lang="en-US" sz="2400" dirty="0"/>
              <a:t> </a:t>
            </a:r>
            <a:r>
              <a:rPr lang="en-US" sz="2400" dirty="0">
                <a:hlinkClick r:id="rId3"/>
              </a:rPr>
              <a:t>http://courses.washington.edu/psy315/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.wsj.net/public/resources/images/OB-US032_bkrvno_GV_201209241327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28003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609600"/>
            <a:ext cx="548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Recommended (but not required) reading:</a:t>
            </a:r>
          </a:p>
        </p:txBody>
      </p:sp>
    </p:spTree>
    <p:extLst>
      <p:ext uri="{BB962C8B-B14F-4D97-AF65-F5344CB8AC3E}">
        <p14:creationId xmlns:p14="http://schemas.microsoft.com/office/powerpoint/2010/main" val="172317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990600"/>
            <a:ext cx="2327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Some basic definitions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1" y="152400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population:  </a:t>
            </a:r>
            <a:r>
              <a:rPr lang="en-US" dirty="0"/>
              <a:t>the complete set of observations about which an investigator wishes to draw conclusions</a:t>
            </a:r>
          </a:p>
          <a:p>
            <a:endParaRPr lang="en-US" dirty="0"/>
          </a:p>
          <a:p>
            <a:r>
              <a:rPr lang="en-US" b="1" dirty="0"/>
              <a:t>parameter: </a:t>
            </a:r>
            <a:r>
              <a:rPr lang="en-US" dirty="0"/>
              <a:t>a descriptive index of a population</a:t>
            </a:r>
          </a:p>
          <a:p>
            <a:endParaRPr lang="en-US" b="1" dirty="0"/>
          </a:p>
          <a:p>
            <a:r>
              <a:rPr lang="en-US" b="1" dirty="0"/>
              <a:t>sample:  </a:t>
            </a:r>
            <a:r>
              <a:rPr lang="en-US" dirty="0"/>
              <a:t>subset of a population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statistic: </a:t>
            </a:r>
            <a:r>
              <a:rPr lang="en-US" dirty="0"/>
              <a:t>a descriptive index of a sample (a number that summarizes a sample)</a:t>
            </a:r>
          </a:p>
          <a:p>
            <a:endParaRPr lang="en-US" b="1" dirty="0"/>
          </a:p>
          <a:p>
            <a:r>
              <a:rPr lang="en-US" dirty="0"/>
              <a:t>Analogy: </a:t>
            </a:r>
          </a:p>
          <a:p>
            <a:r>
              <a:rPr lang="en-US" i="1" dirty="0"/>
              <a:t>A parameter is to a population as a statistic is to a sample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Random sample: </a:t>
            </a:r>
            <a:r>
              <a:rPr lang="en-US" dirty="0"/>
              <a:t>a sample pulled from the population obtained in  way that ensures that each sample of a given size has an equal chance of being selected from the population.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316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Chapter 1: Introduction</a:t>
            </a:r>
          </a:p>
        </p:txBody>
      </p:sp>
    </p:spTree>
    <p:extLst>
      <p:ext uri="{BB962C8B-B14F-4D97-AF65-F5344CB8AC3E}">
        <p14:creationId xmlns:p14="http://schemas.microsoft.com/office/powerpoint/2010/main" val="151757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9812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Descriptive Statistics (Chapters 1-11)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Summarize observations with numbers</a:t>
            </a:r>
          </a:p>
          <a:p>
            <a:pPr>
              <a:buFontTx/>
              <a:buChar char="-"/>
            </a:pPr>
            <a:r>
              <a:rPr lang="en-US" sz="2400" dirty="0"/>
              <a:t>The mean is the most common descriptive statistic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Examples:</a:t>
            </a:r>
          </a:p>
          <a:p>
            <a:r>
              <a:rPr lang="en-US" sz="2400" dirty="0"/>
              <a:t>Kyle Seager batted .241 for the 2020 Mariners</a:t>
            </a:r>
          </a:p>
          <a:p>
            <a:endParaRPr lang="en-US" sz="2400" dirty="0"/>
          </a:p>
          <a:p>
            <a:r>
              <a:rPr lang="en-US" sz="2400" dirty="0"/>
              <a:t>Average high temperature for January in Seattle is 45 degrees (F)</a:t>
            </a:r>
          </a:p>
          <a:p>
            <a:endParaRPr lang="en-US" sz="2400" dirty="0"/>
          </a:p>
          <a:p>
            <a:r>
              <a:rPr lang="en-US" sz="2400" dirty="0"/>
              <a:t>There is an average of 19 days of rain in January in Seattle, with an average of 2.4 hours of sunshine per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066800"/>
            <a:ext cx="6331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 kinds of statistics: </a:t>
            </a:r>
            <a:r>
              <a:rPr lang="en-US" sz="2400" i="1" dirty="0"/>
              <a:t>Descriptive</a:t>
            </a:r>
            <a:r>
              <a:rPr lang="en-US" sz="2400" dirty="0"/>
              <a:t> and </a:t>
            </a:r>
            <a:r>
              <a:rPr lang="en-US" sz="2400" i="1" dirty="0"/>
              <a:t>Inferential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316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Chapter 1: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05000"/>
            <a:ext cx="81424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Inferential Statistics (Chapters 12-22)</a:t>
            </a:r>
          </a:p>
          <a:p>
            <a:endParaRPr lang="en-US" sz="2400" dirty="0"/>
          </a:p>
          <a:p>
            <a:r>
              <a:rPr lang="en-US" sz="2400" dirty="0"/>
              <a:t>- Used to draw a conclusion about a </a:t>
            </a:r>
            <a:r>
              <a:rPr lang="en-US" sz="2400" i="1" dirty="0"/>
              <a:t>population</a:t>
            </a:r>
            <a:r>
              <a:rPr lang="en-US" sz="2400" dirty="0"/>
              <a:t> based a </a:t>
            </a:r>
            <a:r>
              <a:rPr lang="en-US" sz="2400" i="1" dirty="0"/>
              <a:t>sample</a:t>
            </a:r>
            <a:r>
              <a:rPr lang="en-US" sz="24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1242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Suppose you determine if the average IQ of Washington State citizens is greater than 100.  How would you do this?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6331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 kinds of statistics: </a:t>
            </a:r>
            <a:r>
              <a:rPr lang="en-US" sz="2400" i="1" dirty="0"/>
              <a:t>Descriptive</a:t>
            </a:r>
            <a:r>
              <a:rPr lang="en-US" sz="2400" dirty="0"/>
              <a:t> and </a:t>
            </a:r>
            <a:r>
              <a:rPr lang="en-US" sz="2400" i="1" dirty="0"/>
              <a:t>Inferential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562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Scales of Measurement: Nominal, Ordinal, Interval, Ratio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6962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Nominal Scale:  </a:t>
            </a:r>
            <a:r>
              <a:rPr lang="en-US" dirty="0"/>
              <a:t>mutually exclusive categories.  Can’t be put in order</a:t>
            </a:r>
          </a:p>
          <a:p>
            <a:pPr>
              <a:spcAft>
                <a:spcPts val="600"/>
              </a:spcAft>
            </a:pPr>
            <a:r>
              <a:rPr lang="en-US" dirty="0"/>
              <a:t>Example: rocks can be categorized as </a:t>
            </a:r>
            <a:r>
              <a:rPr lang="en-US" i="1" dirty="0"/>
              <a:t>igneous</a:t>
            </a:r>
            <a:r>
              <a:rPr lang="en-US" dirty="0"/>
              <a:t>, </a:t>
            </a:r>
            <a:r>
              <a:rPr lang="en-US" i="1" dirty="0"/>
              <a:t>sedimentary</a:t>
            </a:r>
            <a:r>
              <a:rPr lang="en-US" dirty="0"/>
              <a:t> and </a:t>
            </a:r>
            <a:r>
              <a:rPr lang="en-US" i="1" dirty="0"/>
              <a:t>metamorphic</a:t>
            </a:r>
          </a:p>
          <a:p>
            <a:pPr>
              <a:spcAft>
                <a:spcPts val="600"/>
              </a:spcAft>
            </a:pPr>
            <a:endParaRPr lang="en-US" i="1" dirty="0"/>
          </a:p>
          <a:p>
            <a:pPr>
              <a:spcAft>
                <a:spcPts val="600"/>
              </a:spcAft>
            </a:pPr>
            <a:r>
              <a:rPr lang="en-US" b="1" dirty="0"/>
              <a:t>Ordinal Scale:</a:t>
            </a:r>
            <a:r>
              <a:rPr lang="en-US" dirty="0"/>
              <a:t> like nominal, but the categories can be ranked in order.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dirty="0"/>
              <a:t>Example:  Winter  Olympics Ice Dancing Scores</a:t>
            </a:r>
          </a:p>
          <a:p>
            <a:pPr>
              <a:spcAft>
                <a:spcPts val="600"/>
              </a:spcAft>
            </a:pPr>
            <a:endParaRPr lang="en-US" i="1" dirty="0"/>
          </a:p>
          <a:p>
            <a:pPr>
              <a:spcAft>
                <a:spcPts val="600"/>
              </a:spcAft>
            </a:pPr>
            <a:r>
              <a:rPr lang="en-US" b="1" dirty="0"/>
              <a:t>Interval Scale:</a:t>
            </a:r>
            <a:r>
              <a:rPr lang="en-US" dirty="0"/>
              <a:t> like ordinal, but distance between measures has the same meaning across the entire range of values.  Ratios are </a:t>
            </a:r>
            <a:r>
              <a:rPr lang="en-US" i="1" dirty="0"/>
              <a:t>not</a:t>
            </a:r>
            <a:r>
              <a:rPr lang="en-US" dirty="0"/>
              <a:t> meaningful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dirty="0"/>
              <a:t>Examples: Temperature in Fahrenheit, Years A.D.</a:t>
            </a:r>
          </a:p>
          <a:p>
            <a:pPr>
              <a:spcAft>
                <a:spcPts val="600"/>
              </a:spcAft>
            </a:pPr>
            <a:endParaRPr lang="en-US" i="1" dirty="0"/>
          </a:p>
          <a:p>
            <a:pPr>
              <a:spcAft>
                <a:spcPts val="600"/>
              </a:spcAft>
            </a:pPr>
            <a:r>
              <a:rPr lang="en-US" b="1" dirty="0"/>
              <a:t>Ratio Scale: </a:t>
            </a:r>
            <a:r>
              <a:rPr lang="en-US" dirty="0"/>
              <a:t>like interval, but the value of zero has meaning.   Ratios are meaningful.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dirty="0"/>
              <a:t>Examples: Temperature in Kelvin, height, weight, age, measures of time</a:t>
            </a:r>
            <a:br>
              <a:rPr lang="en-US" i="1" dirty="0"/>
            </a:br>
            <a:endParaRPr lang="en-US" i="1" dirty="0"/>
          </a:p>
          <a:p>
            <a:pPr>
              <a:spcAft>
                <a:spcPts val="600"/>
              </a:spcAft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493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Name that scale: Nominal, Ordinal, Interval, Ratio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1" y="1600200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Favorite color</a:t>
            </a:r>
          </a:p>
          <a:p>
            <a:pPr>
              <a:spcAft>
                <a:spcPts val="600"/>
              </a:spcAft>
            </a:pPr>
            <a:r>
              <a:rPr lang="en-US" dirty="0"/>
              <a:t>Speed (mph)</a:t>
            </a:r>
          </a:p>
          <a:p>
            <a:pPr>
              <a:spcAft>
                <a:spcPts val="600"/>
              </a:spcAft>
            </a:pPr>
            <a:r>
              <a:rPr lang="en-US" dirty="0"/>
              <a:t>Year A.D.</a:t>
            </a:r>
          </a:p>
          <a:p>
            <a:pPr>
              <a:spcAft>
                <a:spcPts val="600"/>
              </a:spcAft>
            </a:pPr>
            <a:r>
              <a:rPr lang="en-US" dirty="0"/>
              <a:t>Rating on a scale from 0 to 10</a:t>
            </a:r>
          </a:p>
          <a:p>
            <a:pPr>
              <a:spcAft>
                <a:spcPts val="600"/>
              </a:spcAft>
            </a:pPr>
            <a:r>
              <a:rPr lang="en-US" dirty="0"/>
              <a:t>Response time</a:t>
            </a:r>
          </a:p>
          <a:p>
            <a:pPr>
              <a:spcAft>
                <a:spcPts val="600"/>
              </a:spcAft>
            </a:pPr>
            <a:r>
              <a:rPr lang="en-US" dirty="0"/>
              <a:t>Average high temperature (Fahrenheit)</a:t>
            </a:r>
          </a:p>
          <a:p>
            <a:pPr>
              <a:spcAft>
                <a:spcPts val="600"/>
              </a:spcAft>
            </a:pPr>
            <a:r>
              <a:rPr lang="en-US" dirty="0"/>
              <a:t>Favorite number</a:t>
            </a:r>
          </a:p>
          <a:p>
            <a:pPr>
              <a:spcAft>
                <a:spcPts val="600"/>
              </a:spcAft>
            </a:pPr>
            <a:r>
              <a:rPr lang="en-US" dirty="0"/>
              <a:t>Handedness</a:t>
            </a:r>
          </a:p>
          <a:p>
            <a:pPr>
              <a:spcAft>
                <a:spcPts val="600"/>
              </a:spcAft>
            </a:pPr>
            <a:r>
              <a:rPr lang="en-US" dirty="0"/>
              <a:t>Mohs scale of mineral hardness (the hardness of a minerals as measured by its ability to scratch a softer one)</a:t>
            </a:r>
          </a:p>
          <a:p>
            <a:pPr>
              <a:spcAft>
                <a:spcPts val="600"/>
              </a:spcAft>
            </a:pPr>
            <a:r>
              <a:rPr lang="en-US" dirty="0"/>
              <a:t>Parent’s height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By the end of this quarter you should know how to:</a:t>
            </a:r>
          </a:p>
          <a:p>
            <a:endParaRPr lang="en-US" sz="2000" dirty="0"/>
          </a:p>
          <a:p>
            <a:r>
              <a:rPr lang="en-US" sz="2000" dirty="0"/>
              <a:t>-compute a statistic (means, variances, etc.)</a:t>
            </a:r>
          </a:p>
          <a:p>
            <a:r>
              <a:rPr lang="en-US" sz="2000" dirty="0"/>
              <a:t>-represent data in graphical form (bar graphs, scatter plots…)</a:t>
            </a:r>
            <a:br>
              <a:rPr lang="en-US" sz="2000" dirty="0"/>
            </a:br>
            <a:r>
              <a:rPr lang="en-US" sz="2000" dirty="0"/>
              <a:t>-make a statistical inference (generalize from sample a population)</a:t>
            </a:r>
          </a:p>
          <a:p>
            <a:r>
              <a:rPr lang="en-US" sz="2000" dirty="0"/>
              <a:t>-interpret a results section in an APA journal paper</a:t>
            </a:r>
          </a:p>
          <a:p>
            <a:r>
              <a:rPr lang="en-US" sz="2000" dirty="0"/>
              <a:t>-make conclusions from statistics presented to you in everyday life</a:t>
            </a:r>
          </a:p>
          <a:p>
            <a:r>
              <a:rPr lang="en-US" sz="2000" dirty="0"/>
              <a:t>-conduct statistical tests and make plots in 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64" y="1219200"/>
            <a:ext cx="8421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Statistics: </a:t>
            </a:r>
            <a:r>
              <a:rPr lang="en-US" sz="2400" dirty="0"/>
              <a:t>The science of classifying, organizing and analyzing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7198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Statistic: </a:t>
            </a:r>
            <a:r>
              <a:rPr lang="en-US" sz="2400" dirty="0"/>
              <a:t>A descriptive index of a sample. (e.g. average)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457200"/>
            <a:ext cx="30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is/are ‘statistics’?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2787134"/>
            <a:ext cx="3749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statistics good for?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452" y="3581400"/>
            <a:ext cx="655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Probably most important: Interpreting data sets in an objective way.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491288" cy="467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762000"/>
            <a:ext cx="5035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Distribution of birthdays by month:</a:t>
            </a:r>
          </a:p>
          <a:p>
            <a:pPr algn="ctr"/>
            <a:r>
              <a:rPr lang="en-US" dirty="0"/>
              <a:t>How likely is it to get something like this by chance?</a:t>
            </a:r>
          </a:p>
        </p:txBody>
      </p:sp>
    </p:spTree>
    <p:extLst>
      <p:ext uri="{BB962C8B-B14F-4D97-AF65-F5344CB8AC3E}">
        <p14:creationId xmlns:p14="http://schemas.microsoft.com/office/powerpoint/2010/main" val="225561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6629400" cy="486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250" y="838200"/>
            <a:ext cx="505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where you like to sit in class vary with gender?</a:t>
            </a:r>
          </a:p>
        </p:txBody>
      </p:sp>
    </p:spTree>
    <p:extLst>
      <p:ext uri="{BB962C8B-B14F-4D97-AF65-F5344CB8AC3E}">
        <p14:creationId xmlns:p14="http://schemas.microsoft.com/office/powerpoint/2010/main" val="248280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2384426" y="5080001"/>
            <a:ext cx="4826000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2384426" y="1266826"/>
            <a:ext cx="4826000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/>
        </p:nvSpPr>
        <p:spPr bwMode="auto">
          <a:xfrm flipV="1">
            <a:off x="2384426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9"/>
          <p:cNvSpPr>
            <a:spLocks noChangeShapeType="1"/>
          </p:cNvSpPr>
          <p:nvPr/>
        </p:nvSpPr>
        <p:spPr bwMode="auto">
          <a:xfrm flipV="1">
            <a:off x="3189288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3994151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11"/>
          <p:cNvSpPr>
            <a:spLocks noChangeShapeType="1"/>
          </p:cNvSpPr>
          <p:nvPr/>
        </p:nvSpPr>
        <p:spPr bwMode="auto">
          <a:xfrm flipV="1">
            <a:off x="4797426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V="1">
            <a:off x="5602288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V="1">
            <a:off x="6407151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7210426" y="5030788"/>
            <a:ext cx="0" cy="49213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>
            <a:off x="2384426" y="1266826"/>
            <a:ext cx="0" cy="47625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21"/>
          <p:cNvSpPr>
            <a:spLocks noChangeShapeType="1"/>
          </p:cNvSpPr>
          <p:nvPr/>
        </p:nvSpPr>
        <p:spPr bwMode="auto">
          <a:xfrm>
            <a:off x="7210426" y="1266826"/>
            <a:ext cx="0" cy="47625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2300288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23"/>
          <p:cNvSpPr>
            <a:spLocks noChangeArrowheads="1"/>
          </p:cNvSpPr>
          <p:nvPr/>
        </p:nvSpPr>
        <p:spPr bwMode="auto">
          <a:xfrm>
            <a:off x="3106738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3906838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25"/>
          <p:cNvSpPr>
            <a:spLocks noChangeArrowheads="1"/>
          </p:cNvSpPr>
          <p:nvPr/>
        </p:nvSpPr>
        <p:spPr bwMode="auto">
          <a:xfrm>
            <a:off x="4713288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26"/>
          <p:cNvSpPr>
            <a:spLocks noChangeArrowheads="1"/>
          </p:cNvSpPr>
          <p:nvPr/>
        </p:nvSpPr>
        <p:spPr bwMode="auto">
          <a:xfrm>
            <a:off x="5519738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27"/>
          <p:cNvSpPr>
            <a:spLocks noChangeArrowheads="1"/>
          </p:cNvSpPr>
          <p:nvPr/>
        </p:nvSpPr>
        <p:spPr bwMode="auto">
          <a:xfrm>
            <a:off x="6321426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28"/>
          <p:cNvSpPr>
            <a:spLocks noChangeArrowheads="1"/>
          </p:cNvSpPr>
          <p:nvPr/>
        </p:nvSpPr>
        <p:spPr bwMode="auto">
          <a:xfrm>
            <a:off x="7126288" y="5159376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29"/>
          <p:cNvSpPr>
            <a:spLocks noChangeArrowheads="1"/>
          </p:cNvSpPr>
          <p:nvPr/>
        </p:nvSpPr>
        <p:spPr bwMode="auto">
          <a:xfrm>
            <a:off x="4224337" y="5446713"/>
            <a:ext cx="11731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>
                <a:solidFill>
                  <a:srgbClr val="262626"/>
                </a:solidFill>
              </a:rPr>
              <a:t>Mother’s Height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Line 30"/>
          <p:cNvSpPr>
            <a:spLocks noChangeShapeType="1"/>
          </p:cNvSpPr>
          <p:nvPr/>
        </p:nvSpPr>
        <p:spPr bwMode="auto">
          <a:xfrm flipV="1">
            <a:off x="2384426" y="1266826"/>
            <a:ext cx="0" cy="3813175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31"/>
          <p:cNvSpPr>
            <a:spLocks noChangeShapeType="1"/>
          </p:cNvSpPr>
          <p:nvPr/>
        </p:nvSpPr>
        <p:spPr bwMode="auto">
          <a:xfrm flipV="1">
            <a:off x="7210426" y="1266826"/>
            <a:ext cx="0" cy="3813175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32"/>
          <p:cNvSpPr>
            <a:spLocks noChangeShapeType="1"/>
          </p:cNvSpPr>
          <p:nvPr/>
        </p:nvSpPr>
        <p:spPr bwMode="auto">
          <a:xfrm>
            <a:off x="2384426" y="5080001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33"/>
          <p:cNvSpPr>
            <a:spLocks noChangeShapeType="1"/>
          </p:cNvSpPr>
          <p:nvPr/>
        </p:nvSpPr>
        <p:spPr bwMode="auto">
          <a:xfrm>
            <a:off x="2384426" y="4697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34"/>
          <p:cNvSpPr>
            <a:spLocks noChangeShapeType="1"/>
          </p:cNvSpPr>
          <p:nvPr/>
        </p:nvSpPr>
        <p:spPr bwMode="auto">
          <a:xfrm>
            <a:off x="2384426" y="4316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35"/>
          <p:cNvSpPr>
            <a:spLocks noChangeShapeType="1"/>
          </p:cNvSpPr>
          <p:nvPr/>
        </p:nvSpPr>
        <p:spPr bwMode="auto">
          <a:xfrm>
            <a:off x="2384426" y="3935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36"/>
          <p:cNvSpPr>
            <a:spLocks noChangeShapeType="1"/>
          </p:cNvSpPr>
          <p:nvPr/>
        </p:nvSpPr>
        <p:spPr bwMode="auto">
          <a:xfrm>
            <a:off x="2384426" y="3554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37"/>
          <p:cNvSpPr>
            <a:spLocks noChangeShapeType="1"/>
          </p:cNvSpPr>
          <p:nvPr/>
        </p:nvSpPr>
        <p:spPr bwMode="auto">
          <a:xfrm>
            <a:off x="2384426" y="3173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38"/>
          <p:cNvSpPr>
            <a:spLocks noChangeShapeType="1"/>
          </p:cNvSpPr>
          <p:nvPr/>
        </p:nvSpPr>
        <p:spPr bwMode="auto">
          <a:xfrm>
            <a:off x="2384426" y="2790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39"/>
          <p:cNvSpPr>
            <a:spLocks noChangeShapeType="1"/>
          </p:cNvSpPr>
          <p:nvPr/>
        </p:nvSpPr>
        <p:spPr bwMode="auto">
          <a:xfrm>
            <a:off x="2384426" y="2409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40"/>
          <p:cNvSpPr>
            <a:spLocks noChangeShapeType="1"/>
          </p:cNvSpPr>
          <p:nvPr/>
        </p:nvSpPr>
        <p:spPr bwMode="auto">
          <a:xfrm>
            <a:off x="2384426" y="2028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41"/>
          <p:cNvSpPr>
            <a:spLocks noChangeShapeType="1"/>
          </p:cNvSpPr>
          <p:nvPr/>
        </p:nvSpPr>
        <p:spPr bwMode="auto">
          <a:xfrm>
            <a:off x="2384426" y="1647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42"/>
          <p:cNvSpPr>
            <a:spLocks noChangeShapeType="1"/>
          </p:cNvSpPr>
          <p:nvPr/>
        </p:nvSpPr>
        <p:spPr bwMode="auto">
          <a:xfrm>
            <a:off x="2384426" y="1266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/>
        </p:nvSpPr>
        <p:spPr bwMode="auto">
          <a:xfrm flipH="1">
            <a:off x="7162801" y="5080001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44"/>
          <p:cNvSpPr>
            <a:spLocks noChangeShapeType="1"/>
          </p:cNvSpPr>
          <p:nvPr/>
        </p:nvSpPr>
        <p:spPr bwMode="auto">
          <a:xfrm flipH="1">
            <a:off x="7162801" y="4697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45"/>
          <p:cNvSpPr>
            <a:spLocks noChangeShapeType="1"/>
          </p:cNvSpPr>
          <p:nvPr/>
        </p:nvSpPr>
        <p:spPr bwMode="auto">
          <a:xfrm flipH="1">
            <a:off x="7162801" y="4316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46"/>
          <p:cNvSpPr>
            <a:spLocks noChangeShapeType="1"/>
          </p:cNvSpPr>
          <p:nvPr/>
        </p:nvSpPr>
        <p:spPr bwMode="auto">
          <a:xfrm flipH="1">
            <a:off x="7162801" y="3935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47"/>
          <p:cNvSpPr>
            <a:spLocks noChangeShapeType="1"/>
          </p:cNvSpPr>
          <p:nvPr/>
        </p:nvSpPr>
        <p:spPr bwMode="auto">
          <a:xfrm flipH="1">
            <a:off x="7162801" y="3554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48"/>
          <p:cNvSpPr>
            <a:spLocks noChangeShapeType="1"/>
          </p:cNvSpPr>
          <p:nvPr/>
        </p:nvSpPr>
        <p:spPr bwMode="auto">
          <a:xfrm flipH="1">
            <a:off x="7162801" y="3173413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49"/>
          <p:cNvSpPr>
            <a:spLocks noChangeShapeType="1"/>
          </p:cNvSpPr>
          <p:nvPr/>
        </p:nvSpPr>
        <p:spPr bwMode="auto">
          <a:xfrm flipH="1">
            <a:off x="7162801" y="2790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50"/>
          <p:cNvSpPr>
            <a:spLocks noChangeShapeType="1"/>
          </p:cNvSpPr>
          <p:nvPr/>
        </p:nvSpPr>
        <p:spPr bwMode="auto">
          <a:xfrm flipH="1">
            <a:off x="7162801" y="2409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51"/>
          <p:cNvSpPr>
            <a:spLocks noChangeShapeType="1"/>
          </p:cNvSpPr>
          <p:nvPr/>
        </p:nvSpPr>
        <p:spPr bwMode="auto">
          <a:xfrm flipH="1">
            <a:off x="7162801" y="2028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52"/>
          <p:cNvSpPr>
            <a:spLocks noChangeShapeType="1"/>
          </p:cNvSpPr>
          <p:nvPr/>
        </p:nvSpPr>
        <p:spPr bwMode="auto">
          <a:xfrm flipH="1">
            <a:off x="7162801" y="1647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53"/>
          <p:cNvSpPr>
            <a:spLocks noChangeShapeType="1"/>
          </p:cNvSpPr>
          <p:nvPr/>
        </p:nvSpPr>
        <p:spPr bwMode="auto">
          <a:xfrm flipH="1">
            <a:off x="7162801" y="1266826"/>
            <a:ext cx="47625" cy="0"/>
          </a:xfrm>
          <a:prstGeom prst="line">
            <a:avLst/>
          </a:prstGeom>
          <a:noFill/>
          <a:ln w="7938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54"/>
          <p:cNvSpPr>
            <a:spLocks noChangeArrowheads="1"/>
          </p:cNvSpPr>
          <p:nvPr/>
        </p:nvSpPr>
        <p:spPr bwMode="auto">
          <a:xfrm>
            <a:off x="2157413" y="5005388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55"/>
          <p:cNvSpPr>
            <a:spLocks noChangeArrowheads="1"/>
          </p:cNvSpPr>
          <p:nvPr/>
        </p:nvSpPr>
        <p:spPr bwMode="auto">
          <a:xfrm>
            <a:off x="2157413" y="4624388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56"/>
          <p:cNvSpPr>
            <a:spLocks noChangeArrowheads="1"/>
          </p:cNvSpPr>
          <p:nvPr/>
        </p:nvSpPr>
        <p:spPr bwMode="auto">
          <a:xfrm>
            <a:off x="2157413" y="4243388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57"/>
          <p:cNvSpPr>
            <a:spLocks noChangeArrowheads="1"/>
          </p:cNvSpPr>
          <p:nvPr/>
        </p:nvSpPr>
        <p:spPr bwMode="auto">
          <a:xfrm>
            <a:off x="2157413" y="3860801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58"/>
          <p:cNvSpPr>
            <a:spLocks noChangeArrowheads="1"/>
          </p:cNvSpPr>
          <p:nvPr/>
        </p:nvSpPr>
        <p:spPr bwMode="auto">
          <a:xfrm>
            <a:off x="2157413" y="3479801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59"/>
          <p:cNvSpPr>
            <a:spLocks noChangeArrowheads="1"/>
          </p:cNvSpPr>
          <p:nvPr/>
        </p:nvSpPr>
        <p:spPr bwMode="auto">
          <a:xfrm>
            <a:off x="2157413" y="3098801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2157413" y="2717801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61"/>
          <p:cNvSpPr>
            <a:spLocks noChangeArrowheads="1"/>
          </p:cNvSpPr>
          <p:nvPr/>
        </p:nvSpPr>
        <p:spPr bwMode="auto">
          <a:xfrm>
            <a:off x="2157413" y="2336801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62"/>
          <p:cNvSpPr>
            <a:spLocks noChangeArrowheads="1"/>
          </p:cNvSpPr>
          <p:nvPr/>
        </p:nvSpPr>
        <p:spPr bwMode="auto">
          <a:xfrm>
            <a:off x="2157413" y="1954213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63"/>
          <p:cNvSpPr>
            <a:spLocks noChangeArrowheads="1"/>
          </p:cNvSpPr>
          <p:nvPr/>
        </p:nvSpPr>
        <p:spPr bwMode="auto">
          <a:xfrm>
            <a:off x="2157413" y="1573213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Rectangle 64"/>
          <p:cNvSpPr>
            <a:spLocks noChangeArrowheads="1"/>
          </p:cNvSpPr>
          <p:nvPr/>
        </p:nvSpPr>
        <p:spPr bwMode="auto">
          <a:xfrm>
            <a:off x="2157413" y="1192213"/>
            <a:ext cx="242888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Oval 73"/>
          <p:cNvSpPr>
            <a:spLocks noChangeArrowheads="1"/>
          </p:cNvSpPr>
          <p:nvPr/>
        </p:nvSpPr>
        <p:spPr bwMode="auto">
          <a:xfrm>
            <a:off x="6040438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74"/>
          <p:cNvSpPr>
            <a:spLocks noChangeArrowheads="1"/>
          </p:cNvSpPr>
          <p:nvPr/>
        </p:nvSpPr>
        <p:spPr bwMode="auto">
          <a:xfrm>
            <a:off x="6040438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Oval 75"/>
          <p:cNvSpPr>
            <a:spLocks noChangeArrowheads="1"/>
          </p:cNvSpPr>
          <p:nvPr/>
        </p:nvSpPr>
        <p:spPr bwMode="auto">
          <a:xfrm>
            <a:off x="5557838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Oval 76"/>
          <p:cNvSpPr>
            <a:spLocks noChangeArrowheads="1"/>
          </p:cNvSpPr>
          <p:nvPr/>
        </p:nvSpPr>
        <p:spPr bwMode="auto">
          <a:xfrm>
            <a:off x="5557838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77"/>
          <p:cNvSpPr>
            <a:spLocks noChangeArrowheads="1"/>
          </p:cNvSpPr>
          <p:nvPr/>
        </p:nvSpPr>
        <p:spPr bwMode="auto">
          <a:xfrm>
            <a:off x="5397501" y="4081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Oval 78"/>
          <p:cNvSpPr>
            <a:spLocks noChangeArrowheads="1"/>
          </p:cNvSpPr>
          <p:nvPr/>
        </p:nvSpPr>
        <p:spPr bwMode="auto">
          <a:xfrm>
            <a:off x="5397501" y="4081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Oval 79"/>
          <p:cNvSpPr>
            <a:spLocks noChangeArrowheads="1"/>
          </p:cNvSpPr>
          <p:nvPr/>
        </p:nvSpPr>
        <p:spPr bwMode="auto">
          <a:xfrm>
            <a:off x="6200776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Oval 80"/>
          <p:cNvSpPr>
            <a:spLocks noChangeArrowheads="1"/>
          </p:cNvSpPr>
          <p:nvPr/>
        </p:nvSpPr>
        <p:spPr bwMode="auto">
          <a:xfrm>
            <a:off x="6200776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Oval 81"/>
          <p:cNvSpPr>
            <a:spLocks noChangeArrowheads="1"/>
          </p:cNvSpPr>
          <p:nvPr/>
        </p:nvSpPr>
        <p:spPr bwMode="auto">
          <a:xfrm>
            <a:off x="5397501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Oval 82"/>
          <p:cNvSpPr>
            <a:spLocks noChangeArrowheads="1"/>
          </p:cNvSpPr>
          <p:nvPr/>
        </p:nvSpPr>
        <p:spPr bwMode="auto">
          <a:xfrm>
            <a:off x="5397501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Oval 83"/>
          <p:cNvSpPr>
            <a:spLocks noChangeArrowheads="1"/>
          </p:cNvSpPr>
          <p:nvPr/>
        </p:nvSpPr>
        <p:spPr bwMode="auto">
          <a:xfrm>
            <a:off x="5718176" y="1984376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Oval 84"/>
          <p:cNvSpPr>
            <a:spLocks noChangeArrowheads="1"/>
          </p:cNvSpPr>
          <p:nvPr/>
        </p:nvSpPr>
        <p:spPr bwMode="auto">
          <a:xfrm>
            <a:off x="5718176" y="1984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Oval 85"/>
          <p:cNvSpPr>
            <a:spLocks noChangeArrowheads="1"/>
          </p:cNvSpPr>
          <p:nvPr/>
        </p:nvSpPr>
        <p:spPr bwMode="auto">
          <a:xfrm>
            <a:off x="5397501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Oval 86"/>
          <p:cNvSpPr>
            <a:spLocks noChangeArrowheads="1"/>
          </p:cNvSpPr>
          <p:nvPr/>
        </p:nvSpPr>
        <p:spPr bwMode="auto">
          <a:xfrm>
            <a:off x="5397501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Oval 87"/>
          <p:cNvSpPr>
            <a:spLocks noChangeArrowheads="1"/>
          </p:cNvSpPr>
          <p:nvPr/>
        </p:nvSpPr>
        <p:spPr bwMode="auto">
          <a:xfrm>
            <a:off x="5718176" y="1412876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Oval 88"/>
          <p:cNvSpPr>
            <a:spLocks noChangeArrowheads="1"/>
          </p:cNvSpPr>
          <p:nvPr/>
        </p:nvSpPr>
        <p:spPr bwMode="auto">
          <a:xfrm>
            <a:off x="5718176" y="1412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Oval 89"/>
          <p:cNvSpPr>
            <a:spLocks noChangeArrowheads="1"/>
          </p:cNvSpPr>
          <p:nvPr/>
        </p:nvSpPr>
        <p:spPr bwMode="auto">
          <a:xfrm>
            <a:off x="5235576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Oval 90"/>
          <p:cNvSpPr>
            <a:spLocks noChangeArrowheads="1"/>
          </p:cNvSpPr>
          <p:nvPr/>
        </p:nvSpPr>
        <p:spPr bwMode="auto">
          <a:xfrm>
            <a:off x="5235576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Oval 91"/>
          <p:cNvSpPr>
            <a:spLocks noChangeArrowheads="1"/>
          </p:cNvSpPr>
          <p:nvPr/>
        </p:nvSpPr>
        <p:spPr bwMode="auto">
          <a:xfrm>
            <a:off x="5397501" y="3700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Oval 92"/>
          <p:cNvSpPr>
            <a:spLocks noChangeArrowheads="1"/>
          </p:cNvSpPr>
          <p:nvPr/>
        </p:nvSpPr>
        <p:spPr bwMode="auto">
          <a:xfrm>
            <a:off x="5397501" y="3700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Oval 93"/>
          <p:cNvSpPr>
            <a:spLocks noChangeArrowheads="1"/>
          </p:cNvSpPr>
          <p:nvPr/>
        </p:nvSpPr>
        <p:spPr bwMode="auto">
          <a:xfrm>
            <a:off x="3949701" y="3700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Oval 94"/>
          <p:cNvSpPr>
            <a:spLocks noChangeArrowheads="1"/>
          </p:cNvSpPr>
          <p:nvPr/>
        </p:nvSpPr>
        <p:spPr bwMode="auto">
          <a:xfrm>
            <a:off x="3949701" y="3700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Oval 95"/>
          <p:cNvSpPr>
            <a:spLocks noChangeArrowheads="1"/>
          </p:cNvSpPr>
          <p:nvPr/>
        </p:nvSpPr>
        <p:spPr bwMode="auto">
          <a:xfrm>
            <a:off x="5880101" y="1984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Oval 96"/>
          <p:cNvSpPr>
            <a:spLocks noChangeArrowheads="1"/>
          </p:cNvSpPr>
          <p:nvPr/>
        </p:nvSpPr>
        <p:spPr bwMode="auto">
          <a:xfrm>
            <a:off x="5880101" y="1984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Oval 97"/>
          <p:cNvSpPr>
            <a:spLocks noChangeArrowheads="1"/>
          </p:cNvSpPr>
          <p:nvPr/>
        </p:nvSpPr>
        <p:spPr bwMode="auto">
          <a:xfrm>
            <a:off x="5397501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Oval 98"/>
          <p:cNvSpPr>
            <a:spLocks noChangeArrowheads="1"/>
          </p:cNvSpPr>
          <p:nvPr/>
        </p:nvSpPr>
        <p:spPr bwMode="auto">
          <a:xfrm>
            <a:off x="5397501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Oval 99"/>
          <p:cNvSpPr>
            <a:spLocks noChangeArrowheads="1"/>
          </p:cNvSpPr>
          <p:nvPr/>
        </p:nvSpPr>
        <p:spPr bwMode="auto">
          <a:xfrm>
            <a:off x="5557838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Oval 100"/>
          <p:cNvSpPr>
            <a:spLocks noChangeArrowheads="1"/>
          </p:cNvSpPr>
          <p:nvPr/>
        </p:nvSpPr>
        <p:spPr bwMode="auto">
          <a:xfrm>
            <a:off x="5557838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Oval 101"/>
          <p:cNvSpPr>
            <a:spLocks noChangeArrowheads="1"/>
          </p:cNvSpPr>
          <p:nvPr/>
        </p:nvSpPr>
        <p:spPr bwMode="auto">
          <a:xfrm>
            <a:off x="6040438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Oval 102"/>
          <p:cNvSpPr>
            <a:spLocks noChangeArrowheads="1"/>
          </p:cNvSpPr>
          <p:nvPr/>
        </p:nvSpPr>
        <p:spPr bwMode="auto">
          <a:xfrm>
            <a:off x="6040438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Oval 103"/>
          <p:cNvSpPr>
            <a:spLocks noChangeArrowheads="1"/>
          </p:cNvSpPr>
          <p:nvPr/>
        </p:nvSpPr>
        <p:spPr bwMode="auto">
          <a:xfrm>
            <a:off x="5397501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Oval 104"/>
          <p:cNvSpPr>
            <a:spLocks noChangeArrowheads="1"/>
          </p:cNvSpPr>
          <p:nvPr/>
        </p:nvSpPr>
        <p:spPr bwMode="auto">
          <a:xfrm>
            <a:off x="5397501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Oval 105"/>
          <p:cNvSpPr>
            <a:spLocks noChangeArrowheads="1"/>
          </p:cNvSpPr>
          <p:nvPr/>
        </p:nvSpPr>
        <p:spPr bwMode="auto">
          <a:xfrm>
            <a:off x="5397501" y="1984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Oval 106"/>
          <p:cNvSpPr>
            <a:spLocks noChangeArrowheads="1"/>
          </p:cNvSpPr>
          <p:nvPr/>
        </p:nvSpPr>
        <p:spPr bwMode="auto">
          <a:xfrm>
            <a:off x="5397501" y="1984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Oval 107"/>
          <p:cNvSpPr>
            <a:spLocks noChangeArrowheads="1"/>
          </p:cNvSpPr>
          <p:nvPr/>
        </p:nvSpPr>
        <p:spPr bwMode="auto">
          <a:xfrm>
            <a:off x="5557838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Oval 108"/>
          <p:cNvSpPr>
            <a:spLocks noChangeArrowheads="1"/>
          </p:cNvSpPr>
          <p:nvPr/>
        </p:nvSpPr>
        <p:spPr bwMode="auto">
          <a:xfrm>
            <a:off x="5557838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Oval 109"/>
          <p:cNvSpPr>
            <a:spLocks noChangeArrowheads="1"/>
          </p:cNvSpPr>
          <p:nvPr/>
        </p:nvSpPr>
        <p:spPr bwMode="auto">
          <a:xfrm>
            <a:off x="5880101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Oval 110"/>
          <p:cNvSpPr>
            <a:spLocks noChangeArrowheads="1"/>
          </p:cNvSpPr>
          <p:nvPr/>
        </p:nvSpPr>
        <p:spPr bwMode="auto">
          <a:xfrm>
            <a:off x="5880101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Oval 111"/>
          <p:cNvSpPr>
            <a:spLocks noChangeArrowheads="1"/>
          </p:cNvSpPr>
          <p:nvPr/>
        </p:nvSpPr>
        <p:spPr bwMode="auto">
          <a:xfrm>
            <a:off x="5557838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Oval 112"/>
          <p:cNvSpPr>
            <a:spLocks noChangeArrowheads="1"/>
          </p:cNvSpPr>
          <p:nvPr/>
        </p:nvSpPr>
        <p:spPr bwMode="auto">
          <a:xfrm>
            <a:off x="5557838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Oval 113"/>
          <p:cNvSpPr>
            <a:spLocks noChangeArrowheads="1"/>
          </p:cNvSpPr>
          <p:nvPr/>
        </p:nvSpPr>
        <p:spPr bwMode="auto">
          <a:xfrm>
            <a:off x="5718176" y="2555876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Oval 114"/>
          <p:cNvSpPr>
            <a:spLocks noChangeArrowheads="1"/>
          </p:cNvSpPr>
          <p:nvPr/>
        </p:nvSpPr>
        <p:spPr bwMode="auto">
          <a:xfrm>
            <a:off x="5718176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Oval 115"/>
          <p:cNvSpPr>
            <a:spLocks noChangeArrowheads="1"/>
          </p:cNvSpPr>
          <p:nvPr/>
        </p:nvSpPr>
        <p:spPr bwMode="auto">
          <a:xfrm>
            <a:off x="5075238" y="4462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Oval 116"/>
          <p:cNvSpPr>
            <a:spLocks noChangeArrowheads="1"/>
          </p:cNvSpPr>
          <p:nvPr/>
        </p:nvSpPr>
        <p:spPr bwMode="auto">
          <a:xfrm>
            <a:off x="5075238" y="4462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Oval 117"/>
          <p:cNvSpPr>
            <a:spLocks noChangeArrowheads="1"/>
          </p:cNvSpPr>
          <p:nvPr/>
        </p:nvSpPr>
        <p:spPr bwMode="auto">
          <a:xfrm>
            <a:off x="5235576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Oval 118"/>
          <p:cNvSpPr>
            <a:spLocks noChangeArrowheads="1"/>
          </p:cNvSpPr>
          <p:nvPr/>
        </p:nvSpPr>
        <p:spPr bwMode="auto">
          <a:xfrm>
            <a:off x="5235576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Oval 119"/>
          <p:cNvSpPr>
            <a:spLocks noChangeArrowheads="1"/>
          </p:cNvSpPr>
          <p:nvPr/>
        </p:nvSpPr>
        <p:spPr bwMode="auto">
          <a:xfrm>
            <a:off x="5718176" y="1984376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Oval 120"/>
          <p:cNvSpPr>
            <a:spLocks noChangeArrowheads="1"/>
          </p:cNvSpPr>
          <p:nvPr/>
        </p:nvSpPr>
        <p:spPr bwMode="auto">
          <a:xfrm>
            <a:off x="5718176" y="1984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Oval 121"/>
          <p:cNvSpPr>
            <a:spLocks noChangeArrowheads="1"/>
          </p:cNvSpPr>
          <p:nvPr/>
        </p:nvSpPr>
        <p:spPr bwMode="auto">
          <a:xfrm>
            <a:off x="4752976" y="2936876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Oval 122"/>
          <p:cNvSpPr>
            <a:spLocks noChangeArrowheads="1"/>
          </p:cNvSpPr>
          <p:nvPr/>
        </p:nvSpPr>
        <p:spPr bwMode="auto">
          <a:xfrm>
            <a:off x="4752976" y="2936876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Oval 123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Oval 124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Oval 125"/>
          <p:cNvSpPr>
            <a:spLocks noChangeArrowheads="1"/>
          </p:cNvSpPr>
          <p:nvPr/>
        </p:nvSpPr>
        <p:spPr bwMode="auto">
          <a:xfrm>
            <a:off x="5235576" y="2936876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Oval 126"/>
          <p:cNvSpPr>
            <a:spLocks noChangeArrowheads="1"/>
          </p:cNvSpPr>
          <p:nvPr/>
        </p:nvSpPr>
        <p:spPr bwMode="auto">
          <a:xfrm>
            <a:off x="5235576" y="2936876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Oval 127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Oval 128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Oval 129"/>
          <p:cNvSpPr>
            <a:spLocks noChangeArrowheads="1"/>
          </p:cNvSpPr>
          <p:nvPr/>
        </p:nvSpPr>
        <p:spPr bwMode="auto">
          <a:xfrm>
            <a:off x="4914901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Oval 130"/>
          <p:cNvSpPr>
            <a:spLocks noChangeArrowheads="1"/>
          </p:cNvSpPr>
          <p:nvPr/>
        </p:nvSpPr>
        <p:spPr bwMode="auto">
          <a:xfrm>
            <a:off x="4914901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Oval 131"/>
          <p:cNvSpPr>
            <a:spLocks noChangeArrowheads="1"/>
          </p:cNvSpPr>
          <p:nvPr/>
        </p:nvSpPr>
        <p:spPr bwMode="auto">
          <a:xfrm>
            <a:off x="4752976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Oval 132"/>
          <p:cNvSpPr>
            <a:spLocks noChangeArrowheads="1"/>
          </p:cNvSpPr>
          <p:nvPr/>
        </p:nvSpPr>
        <p:spPr bwMode="auto">
          <a:xfrm>
            <a:off x="4752976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Oval 133"/>
          <p:cNvSpPr>
            <a:spLocks noChangeArrowheads="1"/>
          </p:cNvSpPr>
          <p:nvPr/>
        </p:nvSpPr>
        <p:spPr bwMode="auto">
          <a:xfrm>
            <a:off x="5075238" y="3509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Oval 134"/>
          <p:cNvSpPr>
            <a:spLocks noChangeArrowheads="1"/>
          </p:cNvSpPr>
          <p:nvPr/>
        </p:nvSpPr>
        <p:spPr bwMode="auto">
          <a:xfrm>
            <a:off x="5075238" y="3509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Oval 135"/>
          <p:cNvSpPr>
            <a:spLocks noChangeArrowheads="1"/>
          </p:cNvSpPr>
          <p:nvPr/>
        </p:nvSpPr>
        <p:spPr bwMode="auto">
          <a:xfrm>
            <a:off x="4592638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Oval 136"/>
          <p:cNvSpPr>
            <a:spLocks noChangeArrowheads="1"/>
          </p:cNvSpPr>
          <p:nvPr/>
        </p:nvSpPr>
        <p:spPr bwMode="auto">
          <a:xfrm>
            <a:off x="4592638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Oval 137"/>
          <p:cNvSpPr>
            <a:spLocks noChangeArrowheads="1"/>
          </p:cNvSpPr>
          <p:nvPr/>
        </p:nvSpPr>
        <p:spPr bwMode="auto">
          <a:xfrm>
            <a:off x="5075238" y="4081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Oval 138"/>
          <p:cNvSpPr>
            <a:spLocks noChangeArrowheads="1"/>
          </p:cNvSpPr>
          <p:nvPr/>
        </p:nvSpPr>
        <p:spPr bwMode="auto">
          <a:xfrm>
            <a:off x="5075238" y="4081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Oval 139"/>
          <p:cNvSpPr>
            <a:spLocks noChangeArrowheads="1"/>
          </p:cNvSpPr>
          <p:nvPr/>
        </p:nvSpPr>
        <p:spPr bwMode="auto">
          <a:xfrm>
            <a:off x="5235576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Oval 140"/>
          <p:cNvSpPr>
            <a:spLocks noChangeArrowheads="1"/>
          </p:cNvSpPr>
          <p:nvPr/>
        </p:nvSpPr>
        <p:spPr bwMode="auto">
          <a:xfrm>
            <a:off x="5235576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Oval 141"/>
          <p:cNvSpPr>
            <a:spLocks noChangeArrowheads="1"/>
          </p:cNvSpPr>
          <p:nvPr/>
        </p:nvSpPr>
        <p:spPr bwMode="auto">
          <a:xfrm>
            <a:off x="6040438" y="1984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Oval 142"/>
          <p:cNvSpPr>
            <a:spLocks noChangeArrowheads="1"/>
          </p:cNvSpPr>
          <p:nvPr/>
        </p:nvSpPr>
        <p:spPr bwMode="auto">
          <a:xfrm>
            <a:off x="6040438" y="1984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Oval 143"/>
          <p:cNvSpPr>
            <a:spLocks noChangeArrowheads="1"/>
          </p:cNvSpPr>
          <p:nvPr/>
        </p:nvSpPr>
        <p:spPr bwMode="auto">
          <a:xfrm>
            <a:off x="5397501" y="4271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Oval 144"/>
          <p:cNvSpPr>
            <a:spLocks noChangeArrowheads="1"/>
          </p:cNvSpPr>
          <p:nvPr/>
        </p:nvSpPr>
        <p:spPr bwMode="auto">
          <a:xfrm>
            <a:off x="5397501" y="4271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Oval 145"/>
          <p:cNvSpPr>
            <a:spLocks noChangeArrowheads="1"/>
          </p:cNvSpPr>
          <p:nvPr/>
        </p:nvSpPr>
        <p:spPr bwMode="auto">
          <a:xfrm>
            <a:off x="4914901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Oval 146"/>
          <p:cNvSpPr>
            <a:spLocks noChangeArrowheads="1"/>
          </p:cNvSpPr>
          <p:nvPr/>
        </p:nvSpPr>
        <p:spPr bwMode="auto">
          <a:xfrm>
            <a:off x="4914901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Oval 147"/>
          <p:cNvSpPr>
            <a:spLocks noChangeArrowheads="1"/>
          </p:cNvSpPr>
          <p:nvPr/>
        </p:nvSpPr>
        <p:spPr bwMode="auto">
          <a:xfrm>
            <a:off x="5397501" y="3700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Oval 148"/>
          <p:cNvSpPr>
            <a:spLocks noChangeArrowheads="1"/>
          </p:cNvSpPr>
          <p:nvPr/>
        </p:nvSpPr>
        <p:spPr bwMode="auto">
          <a:xfrm>
            <a:off x="5397501" y="3700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Oval 149"/>
          <p:cNvSpPr>
            <a:spLocks noChangeArrowheads="1"/>
          </p:cNvSpPr>
          <p:nvPr/>
        </p:nvSpPr>
        <p:spPr bwMode="auto">
          <a:xfrm>
            <a:off x="3144838" y="3700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Oval 150"/>
          <p:cNvSpPr>
            <a:spLocks noChangeArrowheads="1"/>
          </p:cNvSpPr>
          <p:nvPr/>
        </p:nvSpPr>
        <p:spPr bwMode="auto">
          <a:xfrm>
            <a:off x="3144838" y="3700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Oval 151"/>
          <p:cNvSpPr>
            <a:spLocks noChangeArrowheads="1"/>
          </p:cNvSpPr>
          <p:nvPr/>
        </p:nvSpPr>
        <p:spPr bwMode="auto">
          <a:xfrm>
            <a:off x="5235576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Oval 152"/>
          <p:cNvSpPr>
            <a:spLocks noChangeArrowheads="1"/>
          </p:cNvSpPr>
          <p:nvPr/>
        </p:nvSpPr>
        <p:spPr bwMode="auto">
          <a:xfrm>
            <a:off x="5235576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Oval 153"/>
          <p:cNvSpPr>
            <a:spLocks noChangeArrowheads="1"/>
          </p:cNvSpPr>
          <p:nvPr/>
        </p:nvSpPr>
        <p:spPr bwMode="auto">
          <a:xfrm>
            <a:off x="5718176" y="3319463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Oval 154"/>
          <p:cNvSpPr>
            <a:spLocks noChangeArrowheads="1"/>
          </p:cNvSpPr>
          <p:nvPr/>
        </p:nvSpPr>
        <p:spPr bwMode="auto">
          <a:xfrm>
            <a:off x="5718176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Oval 155"/>
          <p:cNvSpPr>
            <a:spLocks noChangeArrowheads="1"/>
          </p:cNvSpPr>
          <p:nvPr/>
        </p:nvSpPr>
        <p:spPr bwMode="auto">
          <a:xfrm>
            <a:off x="4752976" y="1984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Oval 156"/>
          <p:cNvSpPr>
            <a:spLocks noChangeArrowheads="1"/>
          </p:cNvSpPr>
          <p:nvPr/>
        </p:nvSpPr>
        <p:spPr bwMode="auto">
          <a:xfrm>
            <a:off x="4752976" y="1984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Oval 157"/>
          <p:cNvSpPr>
            <a:spLocks noChangeArrowheads="1"/>
          </p:cNvSpPr>
          <p:nvPr/>
        </p:nvSpPr>
        <p:spPr bwMode="auto">
          <a:xfrm>
            <a:off x="6040438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Oval 158"/>
          <p:cNvSpPr>
            <a:spLocks noChangeArrowheads="1"/>
          </p:cNvSpPr>
          <p:nvPr/>
        </p:nvSpPr>
        <p:spPr bwMode="auto">
          <a:xfrm>
            <a:off x="6040438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Oval 159"/>
          <p:cNvSpPr>
            <a:spLocks noChangeArrowheads="1"/>
          </p:cNvSpPr>
          <p:nvPr/>
        </p:nvSpPr>
        <p:spPr bwMode="auto">
          <a:xfrm>
            <a:off x="5397501" y="2555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Oval 160"/>
          <p:cNvSpPr>
            <a:spLocks noChangeArrowheads="1"/>
          </p:cNvSpPr>
          <p:nvPr/>
        </p:nvSpPr>
        <p:spPr bwMode="auto">
          <a:xfrm>
            <a:off x="5397501" y="2555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Oval 161"/>
          <p:cNvSpPr>
            <a:spLocks noChangeArrowheads="1"/>
          </p:cNvSpPr>
          <p:nvPr/>
        </p:nvSpPr>
        <p:spPr bwMode="auto">
          <a:xfrm>
            <a:off x="5075238" y="2936876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Oval 162"/>
          <p:cNvSpPr>
            <a:spLocks noChangeArrowheads="1"/>
          </p:cNvSpPr>
          <p:nvPr/>
        </p:nvSpPr>
        <p:spPr bwMode="auto">
          <a:xfrm>
            <a:off x="5075238" y="2936876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Oval 163"/>
          <p:cNvSpPr>
            <a:spLocks noChangeArrowheads="1"/>
          </p:cNvSpPr>
          <p:nvPr/>
        </p:nvSpPr>
        <p:spPr bwMode="auto">
          <a:xfrm>
            <a:off x="4592638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Oval 164"/>
          <p:cNvSpPr>
            <a:spLocks noChangeArrowheads="1"/>
          </p:cNvSpPr>
          <p:nvPr/>
        </p:nvSpPr>
        <p:spPr bwMode="auto">
          <a:xfrm>
            <a:off x="4592638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Oval 165"/>
          <p:cNvSpPr>
            <a:spLocks noChangeArrowheads="1"/>
          </p:cNvSpPr>
          <p:nvPr/>
        </p:nvSpPr>
        <p:spPr bwMode="auto">
          <a:xfrm>
            <a:off x="5718176" y="2365376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Oval 166"/>
          <p:cNvSpPr>
            <a:spLocks noChangeArrowheads="1"/>
          </p:cNvSpPr>
          <p:nvPr/>
        </p:nvSpPr>
        <p:spPr bwMode="auto">
          <a:xfrm>
            <a:off x="5718176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Oval 167"/>
          <p:cNvSpPr>
            <a:spLocks noChangeArrowheads="1"/>
          </p:cNvSpPr>
          <p:nvPr/>
        </p:nvSpPr>
        <p:spPr bwMode="auto">
          <a:xfrm>
            <a:off x="6040438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Oval 168"/>
          <p:cNvSpPr>
            <a:spLocks noChangeArrowheads="1"/>
          </p:cNvSpPr>
          <p:nvPr/>
        </p:nvSpPr>
        <p:spPr bwMode="auto">
          <a:xfrm>
            <a:off x="6040438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5557838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Oval 170"/>
          <p:cNvSpPr>
            <a:spLocks noChangeArrowheads="1"/>
          </p:cNvSpPr>
          <p:nvPr/>
        </p:nvSpPr>
        <p:spPr bwMode="auto">
          <a:xfrm>
            <a:off x="5557838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Oval 171"/>
          <p:cNvSpPr>
            <a:spLocks noChangeArrowheads="1"/>
          </p:cNvSpPr>
          <p:nvPr/>
        </p:nvSpPr>
        <p:spPr bwMode="auto">
          <a:xfrm>
            <a:off x="4914901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Oval 172"/>
          <p:cNvSpPr>
            <a:spLocks noChangeArrowheads="1"/>
          </p:cNvSpPr>
          <p:nvPr/>
        </p:nvSpPr>
        <p:spPr bwMode="auto">
          <a:xfrm>
            <a:off x="4914901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Oval 173"/>
          <p:cNvSpPr>
            <a:spLocks noChangeArrowheads="1"/>
          </p:cNvSpPr>
          <p:nvPr/>
        </p:nvSpPr>
        <p:spPr bwMode="auto">
          <a:xfrm>
            <a:off x="5235576" y="2174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Oval 174"/>
          <p:cNvSpPr>
            <a:spLocks noChangeArrowheads="1"/>
          </p:cNvSpPr>
          <p:nvPr/>
        </p:nvSpPr>
        <p:spPr bwMode="auto">
          <a:xfrm>
            <a:off x="5235576" y="2174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Oval 175"/>
          <p:cNvSpPr>
            <a:spLocks noChangeArrowheads="1"/>
          </p:cNvSpPr>
          <p:nvPr/>
        </p:nvSpPr>
        <p:spPr bwMode="auto">
          <a:xfrm>
            <a:off x="5397501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Oval 176"/>
          <p:cNvSpPr>
            <a:spLocks noChangeArrowheads="1"/>
          </p:cNvSpPr>
          <p:nvPr/>
        </p:nvSpPr>
        <p:spPr bwMode="auto">
          <a:xfrm>
            <a:off x="5397501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Oval 177"/>
          <p:cNvSpPr>
            <a:spLocks noChangeArrowheads="1"/>
          </p:cNvSpPr>
          <p:nvPr/>
        </p:nvSpPr>
        <p:spPr bwMode="auto">
          <a:xfrm>
            <a:off x="4270376" y="1793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Oval 178"/>
          <p:cNvSpPr>
            <a:spLocks noChangeArrowheads="1"/>
          </p:cNvSpPr>
          <p:nvPr/>
        </p:nvSpPr>
        <p:spPr bwMode="auto">
          <a:xfrm>
            <a:off x="4270376" y="1793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Oval 179"/>
          <p:cNvSpPr>
            <a:spLocks noChangeArrowheads="1"/>
          </p:cNvSpPr>
          <p:nvPr/>
        </p:nvSpPr>
        <p:spPr bwMode="auto">
          <a:xfrm>
            <a:off x="5397501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Oval 180"/>
          <p:cNvSpPr>
            <a:spLocks noChangeArrowheads="1"/>
          </p:cNvSpPr>
          <p:nvPr/>
        </p:nvSpPr>
        <p:spPr bwMode="auto">
          <a:xfrm>
            <a:off x="5397501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Oval 181"/>
          <p:cNvSpPr>
            <a:spLocks noChangeArrowheads="1"/>
          </p:cNvSpPr>
          <p:nvPr/>
        </p:nvSpPr>
        <p:spPr bwMode="auto">
          <a:xfrm>
            <a:off x="5075238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Oval 182"/>
          <p:cNvSpPr>
            <a:spLocks noChangeArrowheads="1"/>
          </p:cNvSpPr>
          <p:nvPr/>
        </p:nvSpPr>
        <p:spPr bwMode="auto">
          <a:xfrm>
            <a:off x="5075238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Oval 183"/>
          <p:cNvSpPr>
            <a:spLocks noChangeArrowheads="1"/>
          </p:cNvSpPr>
          <p:nvPr/>
        </p:nvSpPr>
        <p:spPr bwMode="auto">
          <a:xfrm>
            <a:off x="5557838" y="3890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Oval 184"/>
          <p:cNvSpPr>
            <a:spLocks noChangeArrowheads="1"/>
          </p:cNvSpPr>
          <p:nvPr/>
        </p:nvSpPr>
        <p:spPr bwMode="auto">
          <a:xfrm>
            <a:off x="5557838" y="3890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Oval 185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Oval 186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Oval 187"/>
          <p:cNvSpPr>
            <a:spLocks noChangeArrowheads="1"/>
          </p:cNvSpPr>
          <p:nvPr/>
        </p:nvSpPr>
        <p:spPr bwMode="auto">
          <a:xfrm>
            <a:off x="5557838" y="1603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Oval 188"/>
          <p:cNvSpPr>
            <a:spLocks noChangeArrowheads="1"/>
          </p:cNvSpPr>
          <p:nvPr/>
        </p:nvSpPr>
        <p:spPr bwMode="auto">
          <a:xfrm>
            <a:off x="5557838" y="1603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Oval 189"/>
          <p:cNvSpPr>
            <a:spLocks noChangeArrowheads="1"/>
          </p:cNvSpPr>
          <p:nvPr/>
        </p:nvSpPr>
        <p:spPr bwMode="auto">
          <a:xfrm>
            <a:off x="6684963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Oval 190"/>
          <p:cNvSpPr>
            <a:spLocks noChangeArrowheads="1"/>
          </p:cNvSpPr>
          <p:nvPr/>
        </p:nvSpPr>
        <p:spPr bwMode="auto">
          <a:xfrm>
            <a:off x="6683376" y="2365376"/>
            <a:ext cx="90488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Oval 191"/>
          <p:cNvSpPr>
            <a:spLocks noChangeArrowheads="1"/>
          </p:cNvSpPr>
          <p:nvPr/>
        </p:nvSpPr>
        <p:spPr bwMode="auto">
          <a:xfrm>
            <a:off x="5075238" y="3509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Oval 192"/>
          <p:cNvSpPr>
            <a:spLocks noChangeArrowheads="1"/>
          </p:cNvSpPr>
          <p:nvPr/>
        </p:nvSpPr>
        <p:spPr bwMode="auto">
          <a:xfrm>
            <a:off x="5075238" y="3509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Oval 193"/>
          <p:cNvSpPr>
            <a:spLocks noChangeArrowheads="1"/>
          </p:cNvSpPr>
          <p:nvPr/>
        </p:nvSpPr>
        <p:spPr bwMode="auto">
          <a:xfrm>
            <a:off x="5397501" y="1793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Oval 194"/>
          <p:cNvSpPr>
            <a:spLocks noChangeArrowheads="1"/>
          </p:cNvSpPr>
          <p:nvPr/>
        </p:nvSpPr>
        <p:spPr bwMode="auto">
          <a:xfrm>
            <a:off x="5397501" y="1793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Oval 195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Oval 196"/>
          <p:cNvSpPr>
            <a:spLocks noChangeArrowheads="1"/>
          </p:cNvSpPr>
          <p:nvPr/>
        </p:nvSpPr>
        <p:spPr bwMode="auto">
          <a:xfrm>
            <a:off x="5557838" y="2746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Oval 197"/>
          <p:cNvSpPr>
            <a:spLocks noChangeArrowheads="1"/>
          </p:cNvSpPr>
          <p:nvPr/>
        </p:nvSpPr>
        <p:spPr bwMode="auto">
          <a:xfrm>
            <a:off x="6200776" y="17938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Oval 198"/>
          <p:cNvSpPr>
            <a:spLocks noChangeArrowheads="1"/>
          </p:cNvSpPr>
          <p:nvPr/>
        </p:nvSpPr>
        <p:spPr bwMode="auto">
          <a:xfrm>
            <a:off x="6200776" y="17938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Oval 199"/>
          <p:cNvSpPr>
            <a:spLocks noChangeArrowheads="1"/>
          </p:cNvSpPr>
          <p:nvPr/>
        </p:nvSpPr>
        <p:spPr bwMode="auto">
          <a:xfrm>
            <a:off x="4914901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Oval 200"/>
          <p:cNvSpPr>
            <a:spLocks noChangeArrowheads="1"/>
          </p:cNvSpPr>
          <p:nvPr/>
        </p:nvSpPr>
        <p:spPr bwMode="auto">
          <a:xfrm>
            <a:off x="4914901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Oval 201"/>
          <p:cNvSpPr>
            <a:spLocks noChangeArrowheads="1"/>
          </p:cNvSpPr>
          <p:nvPr/>
        </p:nvSpPr>
        <p:spPr bwMode="auto">
          <a:xfrm>
            <a:off x="6040438" y="2365376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Oval 202"/>
          <p:cNvSpPr>
            <a:spLocks noChangeArrowheads="1"/>
          </p:cNvSpPr>
          <p:nvPr/>
        </p:nvSpPr>
        <p:spPr bwMode="auto">
          <a:xfrm>
            <a:off x="6040438" y="2365376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Oval 203"/>
          <p:cNvSpPr>
            <a:spLocks noChangeArrowheads="1"/>
          </p:cNvSpPr>
          <p:nvPr/>
        </p:nvSpPr>
        <p:spPr bwMode="auto">
          <a:xfrm>
            <a:off x="4914901" y="2936876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Oval 204"/>
          <p:cNvSpPr>
            <a:spLocks noChangeArrowheads="1"/>
          </p:cNvSpPr>
          <p:nvPr/>
        </p:nvSpPr>
        <p:spPr bwMode="auto">
          <a:xfrm>
            <a:off x="4914901" y="2936876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206"/>
          <p:cNvSpPr>
            <a:spLocks noChangeArrowheads="1"/>
          </p:cNvSpPr>
          <p:nvPr/>
        </p:nvSpPr>
        <p:spPr bwMode="auto">
          <a:xfrm>
            <a:off x="6040438" y="21748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207"/>
          <p:cNvSpPr>
            <a:spLocks noChangeArrowheads="1"/>
          </p:cNvSpPr>
          <p:nvPr/>
        </p:nvSpPr>
        <p:spPr bwMode="auto">
          <a:xfrm>
            <a:off x="6040438" y="21748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208"/>
          <p:cNvSpPr>
            <a:spLocks noChangeArrowheads="1"/>
          </p:cNvSpPr>
          <p:nvPr/>
        </p:nvSpPr>
        <p:spPr bwMode="auto">
          <a:xfrm>
            <a:off x="4752975" y="25558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209"/>
          <p:cNvSpPr>
            <a:spLocks noChangeArrowheads="1"/>
          </p:cNvSpPr>
          <p:nvPr/>
        </p:nvSpPr>
        <p:spPr bwMode="auto">
          <a:xfrm>
            <a:off x="4752975" y="25558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210"/>
          <p:cNvSpPr>
            <a:spLocks noChangeArrowheads="1"/>
          </p:cNvSpPr>
          <p:nvPr/>
        </p:nvSpPr>
        <p:spPr bwMode="auto">
          <a:xfrm>
            <a:off x="5718175" y="2555875"/>
            <a:ext cx="90488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211"/>
          <p:cNvSpPr>
            <a:spLocks noChangeArrowheads="1"/>
          </p:cNvSpPr>
          <p:nvPr/>
        </p:nvSpPr>
        <p:spPr bwMode="auto">
          <a:xfrm>
            <a:off x="5718175" y="25558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212"/>
          <p:cNvSpPr>
            <a:spLocks noChangeArrowheads="1"/>
          </p:cNvSpPr>
          <p:nvPr/>
        </p:nvSpPr>
        <p:spPr bwMode="auto">
          <a:xfrm>
            <a:off x="6040438" y="1603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213"/>
          <p:cNvSpPr>
            <a:spLocks noChangeArrowheads="1"/>
          </p:cNvSpPr>
          <p:nvPr/>
        </p:nvSpPr>
        <p:spPr bwMode="auto">
          <a:xfrm>
            <a:off x="6040438" y="1603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214"/>
          <p:cNvSpPr>
            <a:spLocks noChangeArrowheads="1"/>
          </p:cNvSpPr>
          <p:nvPr/>
        </p:nvSpPr>
        <p:spPr bwMode="auto">
          <a:xfrm>
            <a:off x="5397500" y="2746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215"/>
          <p:cNvSpPr>
            <a:spLocks noChangeArrowheads="1"/>
          </p:cNvSpPr>
          <p:nvPr/>
        </p:nvSpPr>
        <p:spPr bwMode="auto">
          <a:xfrm>
            <a:off x="5397500" y="2746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216"/>
          <p:cNvSpPr>
            <a:spLocks noChangeArrowheads="1"/>
          </p:cNvSpPr>
          <p:nvPr/>
        </p:nvSpPr>
        <p:spPr bwMode="auto">
          <a:xfrm>
            <a:off x="5075238" y="4081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217"/>
          <p:cNvSpPr>
            <a:spLocks noChangeArrowheads="1"/>
          </p:cNvSpPr>
          <p:nvPr/>
        </p:nvSpPr>
        <p:spPr bwMode="auto">
          <a:xfrm>
            <a:off x="5075238" y="4081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218"/>
          <p:cNvSpPr>
            <a:spLocks noChangeArrowheads="1"/>
          </p:cNvSpPr>
          <p:nvPr/>
        </p:nvSpPr>
        <p:spPr bwMode="auto">
          <a:xfrm>
            <a:off x="6200775" y="25558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219"/>
          <p:cNvSpPr>
            <a:spLocks noChangeArrowheads="1"/>
          </p:cNvSpPr>
          <p:nvPr/>
        </p:nvSpPr>
        <p:spPr bwMode="auto">
          <a:xfrm>
            <a:off x="6200775" y="25558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220"/>
          <p:cNvSpPr>
            <a:spLocks noChangeArrowheads="1"/>
          </p:cNvSpPr>
          <p:nvPr/>
        </p:nvSpPr>
        <p:spPr bwMode="auto">
          <a:xfrm>
            <a:off x="4752975" y="5035550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21"/>
          <p:cNvSpPr>
            <a:spLocks noChangeArrowheads="1"/>
          </p:cNvSpPr>
          <p:nvPr/>
        </p:nvSpPr>
        <p:spPr bwMode="auto">
          <a:xfrm>
            <a:off x="4752975" y="5035550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22"/>
          <p:cNvSpPr>
            <a:spLocks noChangeArrowheads="1"/>
          </p:cNvSpPr>
          <p:nvPr/>
        </p:nvSpPr>
        <p:spPr bwMode="auto">
          <a:xfrm>
            <a:off x="5235575" y="2936875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3"/>
          <p:cNvSpPr>
            <a:spLocks noChangeArrowheads="1"/>
          </p:cNvSpPr>
          <p:nvPr/>
        </p:nvSpPr>
        <p:spPr bwMode="auto">
          <a:xfrm>
            <a:off x="5235575" y="2936875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24"/>
          <p:cNvSpPr>
            <a:spLocks noChangeArrowheads="1"/>
          </p:cNvSpPr>
          <p:nvPr/>
        </p:nvSpPr>
        <p:spPr bwMode="auto">
          <a:xfrm>
            <a:off x="5880100" y="2365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25"/>
          <p:cNvSpPr>
            <a:spLocks noChangeArrowheads="1"/>
          </p:cNvSpPr>
          <p:nvPr/>
        </p:nvSpPr>
        <p:spPr bwMode="auto">
          <a:xfrm>
            <a:off x="5880100" y="2365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26"/>
          <p:cNvSpPr>
            <a:spLocks noChangeArrowheads="1"/>
          </p:cNvSpPr>
          <p:nvPr/>
        </p:nvSpPr>
        <p:spPr bwMode="auto">
          <a:xfrm>
            <a:off x="5880100" y="2365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27"/>
          <p:cNvSpPr>
            <a:spLocks noChangeArrowheads="1"/>
          </p:cNvSpPr>
          <p:nvPr/>
        </p:nvSpPr>
        <p:spPr bwMode="auto">
          <a:xfrm>
            <a:off x="5880100" y="2365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28"/>
          <p:cNvSpPr>
            <a:spLocks noChangeArrowheads="1"/>
          </p:cNvSpPr>
          <p:nvPr/>
        </p:nvSpPr>
        <p:spPr bwMode="auto">
          <a:xfrm>
            <a:off x="5557838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29"/>
          <p:cNvSpPr>
            <a:spLocks noChangeArrowheads="1"/>
          </p:cNvSpPr>
          <p:nvPr/>
        </p:nvSpPr>
        <p:spPr bwMode="auto">
          <a:xfrm>
            <a:off x="5557838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30"/>
          <p:cNvSpPr>
            <a:spLocks noChangeArrowheads="1"/>
          </p:cNvSpPr>
          <p:nvPr/>
        </p:nvSpPr>
        <p:spPr bwMode="auto">
          <a:xfrm>
            <a:off x="6523038" y="1984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231"/>
          <p:cNvSpPr>
            <a:spLocks noChangeArrowheads="1"/>
          </p:cNvSpPr>
          <p:nvPr/>
        </p:nvSpPr>
        <p:spPr bwMode="auto">
          <a:xfrm>
            <a:off x="6523038" y="1984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232"/>
          <p:cNvSpPr>
            <a:spLocks noChangeArrowheads="1"/>
          </p:cNvSpPr>
          <p:nvPr/>
        </p:nvSpPr>
        <p:spPr bwMode="auto">
          <a:xfrm>
            <a:off x="2822575" y="4652963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233"/>
          <p:cNvSpPr>
            <a:spLocks noChangeArrowheads="1"/>
          </p:cNvSpPr>
          <p:nvPr/>
        </p:nvSpPr>
        <p:spPr bwMode="auto">
          <a:xfrm>
            <a:off x="2822575" y="4652963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234"/>
          <p:cNvSpPr>
            <a:spLocks noChangeArrowheads="1"/>
          </p:cNvSpPr>
          <p:nvPr/>
        </p:nvSpPr>
        <p:spPr bwMode="auto">
          <a:xfrm>
            <a:off x="4752975" y="4652963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235"/>
          <p:cNvSpPr>
            <a:spLocks noChangeArrowheads="1"/>
          </p:cNvSpPr>
          <p:nvPr/>
        </p:nvSpPr>
        <p:spPr bwMode="auto">
          <a:xfrm>
            <a:off x="4752975" y="4652963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236"/>
          <p:cNvSpPr>
            <a:spLocks noChangeArrowheads="1"/>
          </p:cNvSpPr>
          <p:nvPr/>
        </p:nvSpPr>
        <p:spPr bwMode="auto">
          <a:xfrm>
            <a:off x="5235575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37"/>
          <p:cNvSpPr>
            <a:spLocks noChangeArrowheads="1"/>
          </p:cNvSpPr>
          <p:nvPr/>
        </p:nvSpPr>
        <p:spPr bwMode="auto">
          <a:xfrm>
            <a:off x="5235575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38"/>
          <p:cNvSpPr>
            <a:spLocks noChangeArrowheads="1"/>
          </p:cNvSpPr>
          <p:nvPr/>
        </p:nvSpPr>
        <p:spPr bwMode="auto">
          <a:xfrm>
            <a:off x="5397500" y="3509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239"/>
          <p:cNvSpPr>
            <a:spLocks noChangeArrowheads="1"/>
          </p:cNvSpPr>
          <p:nvPr/>
        </p:nvSpPr>
        <p:spPr bwMode="auto">
          <a:xfrm>
            <a:off x="5397500" y="3509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240"/>
          <p:cNvSpPr>
            <a:spLocks noChangeArrowheads="1"/>
          </p:cNvSpPr>
          <p:nvPr/>
        </p:nvSpPr>
        <p:spPr bwMode="auto">
          <a:xfrm>
            <a:off x="4752975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241"/>
          <p:cNvSpPr>
            <a:spLocks noChangeArrowheads="1"/>
          </p:cNvSpPr>
          <p:nvPr/>
        </p:nvSpPr>
        <p:spPr bwMode="auto">
          <a:xfrm>
            <a:off x="4752975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242"/>
          <p:cNvSpPr>
            <a:spLocks noChangeArrowheads="1"/>
          </p:cNvSpPr>
          <p:nvPr/>
        </p:nvSpPr>
        <p:spPr bwMode="auto">
          <a:xfrm>
            <a:off x="4752975" y="33194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243"/>
          <p:cNvSpPr>
            <a:spLocks noChangeArrowheads="1"/>
          </p:cNvSpPr>
          <p:nvPr/>
        </p:nvSpPr>
        <p:spPr bwMode="auto">
          <a:xfrm>
            <a:off x="4752975" y="33194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244"/>
          <p:cNvSpPr>
            <a:spLocks noChangeArrowheads="1"/>
          </p:cNvSpPr>
          <p:nvPr/>
        </p:nvSpPr>
        <p:spPr bwMode="auto">
          <a:xfrm>
            <a:off x="5397500" y="3128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245"/>
          <p:cNvSpPr>
            <a:spLocks noChangeArrowheads="1"/>
          </p:cNvSpPr>
          <p:nvPr/>
        </p:nvSpPr>
        <p:spPr bwMode="auto">
          <a:xfrm>
            <a:off x="5397500" y="3128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246"/>
          <p:cNvSpPr>
            <a:spLocks noChangeArrowheads="1"/>
          </p:cNvSpPr>
          <p:nvPr/>
        </p:nvSpPr>
        <p:spPr bwMode="auto">
          <a:xfrm>
            <a:off x="5075238" y="3890963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247"/>
          <p:cNvSpPr>
            <a:spLocks noChangeArrowheads="1"/>
          </p:cNvSpPr>
          <p:nvPr/>
        </p:nvSpPr>
        <p:spPr bwMode="auto">
          <a:xfrm>
            <a:off x="5075238" y="3890963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248"/>
          <p:cNvSpPr>
            <a:spLocks noChangeArrowheads="1"/>
          </p:cNvSpPr>
          <p:nvPr/>
        </p:nvSpPr>
        <p:spPr bwMode="auto">
          <a:xfrm>
            <a:off x="5880100" y="2746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Oval 249"/>
          <p:cNvSpPr>
            <a:spLocks noChangeArrowheads="1"/>
          </p:cNvSpPr>
          <p:nvPr/>
        </p:nvSpPr>
        <p:spPr bwMode="auto">
          <a:xfrm>
            <a:off x="5880100" y="2746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250"/>
          <p:cNvSpPr>
            <a:spLocks noChangeArrowheads="1"/>
          </p:cNvSpPr>
          <p:nvPr/>
        </p:nvSpPr>
        <p:spPr bwMode="auto">
          <a:xfrm>
            <a:off x="5557838" y="2365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251"/>
          <p:cNvSpPr>
            <a:spLocks noChangeArrowheads="1"/>
          </p:cNvSpPr>
          <p:nvPr/>
        </p:nvSpPr>
        <p:spPr bwMode="auto">
          <a:xfrm>
            <a:off x="5557838" y="2365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Oval 252"/>
          <p:cNvSpPr>
            <a:spLocks noChangeArrowheads="1"/>
          </p:cNvSpPr>
          <p:nvPr/>
        </p:nvSpPr>
        <p:spPr bwMode="auto">
          <a:xfrm>
            <a:off x="4752975" y="2746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Oval 253"/>
          <p:cNvSpPr>
            <a:spLocks noChangeArrowheads="1"/>
          </p:cNvSpPr>
          <p:nvPr/>
        </p:nvSpPr>
        <p:spPr bwMode="auto">
          <a:xfrm>
            <a:off x="4752975" y="2746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Oval 254"/>
          <p:cNvSpPr>
            <a:spLocks noChangeArrowheads="1"/>
          </p:cNvSpPr>
          <p:nvPr/>
        </p:nvSpPr>
        <p:spPr bwMode="auto">
          <a:xfrm>
            <a:off x="4592638" y="2746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Oval 255"/>
          <p:cNvSpPr>
            <a:spLocks noChangeArrowheads="1"/>
          </p:cNvSpPr>
          <p:nvPr/>
        </p:nvSpPr>
        <p:spPr bwMode="auto">
          <a:xfrm>
            <a:off x="4592638" y="2746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Oval 256"/>
          <p:cNvSpPr>
            <a:spLocks noChangeArrowheads="1"/>
          </p:cNvSpPr>
          <p:nvPr/>
        </p:nvSpPr>
        <p:spPr bwMode="auto">
          <a:xfrm>
            <a:off x="4914900" y="2936875"/>
            <a:ext cx="88900" cy="9048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257"/>
          <p:cNvSpPr>
            <a:spLocks noChangeArrowheads="1"/>
          </p:cNvSpPr>
          <p:nvPr/>
        </p:nvSpPr>
        <p:spPr bwMode="auto">
          <a:xfrm>
            <a:off x="4914900" y="2936875"/>
            <a:ext cx="88900" cy="90488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58"/>
          <p:cNvSpPr>
            <a:spLocks noChangeArrowheads="1"/>
          </p:cNvSpPr>
          <p:nvPr/>
        </p:nvSpPr>
        <p:spPr bwMode="auto">
          <a:xfrm>
            <a:off x="4752975" y="2365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259"/>
          <p:cNvSpPr>
            <a:spLocks noChangeArrowheads="1"/>
          </p:cNvSpPr>
          <p:nvPr/>
        </p:nvSpPr>
        <p:spPr bwMode="auto">
          <a:xfrm>
            <a:off x="4752975" y="2365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260"/>
          <p:cNvSpPr>
            <a:spLocks noChangeArrowheads="1"/>
          </p:cNvSpPr>
          <p:nvPr/>
        </p:nvSpPr>
        <p:spPr bwMode="auto">
          <a:xfrm>
            <a:off x="5557838" y="1984375"/>
            <a:ext cx="88900" cy="88900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261"/>
          <p:cNvSpPr>
            <a:spLocks noChangeArrowheads="1"/>
          </p:cNvSpPr>
          <p:nvPr/>
        </p:nvSpPr>
        <p:spPr bwMode="auto">
          <a:xfrm>
            <a:off x="5557838" y="1984375"/>
            <a:ext cx="88900" cy="88900"/>
          </a:xfrm>
          <a:prstGeom prst="ellips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Rectangle 29"/>
          <p:cNvSpPr>
            <a:spLocks noChangeArrowheads="1"/>
          </p:cNvSpPr>
          <p:nvPr/>
        </p:nvSpPr>
        <p:spPr bwMode="auto">
          <a:xfrm rot="16200000">
            <a:off x="1338326" y="3133411"/>
            <a:ext cx="113646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>
                <a:solidFill>
                  <a:srgbClr val="262626"/>
                </a:solidFill>
              </a:rPr>
              <a:t>Father’s Height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1370474" y="565396"/>
            <a:ext cx="644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there a relationship between your mother’s and father’s heights?</a:t>
            </a:r>
          </a:p>
        </p:txBody>
      </p:sp>
    </p:spTree>
    <p:extLst>
      <p:ext uri="{BB962C8B-B14F-4D97-AF65-F5344CB8AC3E}">
        <p14:creationId xmlns:p14="http://schemas.microsoft.com/office/powerpoint/2010/main" val="330982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705100" y="1779588"/>
            <a:ext cx="7938" cy="3605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138363" y="5137150"/>
            <a:ext cx="4568825" cy="14288"/>
          </a:xfrm>
          <a:prstGeom prst="rect">
            <a:avLst/>
          </a:prstGeom>
          <a:solidFill>
            <a:srgbClr val="262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138363" y="5138738"/>
            <a:ext cx="4564063" cy="6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138363" y="5137150"/>
            <a:ext cx="4568825" cy="14288"/>
          </a:xfrm>
          <a:prstGeom prst="rect">
            <a:avLst/>
          </a:prstGeom>
          <a:solidFill>
            <a:srgbClr val="262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2138363" y="5141913"/>
            <a:ext cx="45640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7"/>
          <p:cNvSpPr>
            <a:spLocks noEditPoints="1"/>
          </p:cNvSpPr>
          <p:nvPr/>
        </p:nvSpPr>
        <p:spPr bwMode="auto">
          <a:xfrm>
            <a:off x="2252663" y="2849563"/>
            <a:ext cx="4335463" cy="2292350"/>
          </a:xfrm>
          <a:custGeom>
            <a:avLst/>
            <a:gdLst>
              <a:gd name="T0" fmla="*/ 575 w 2731"/>
              <a:gd name="T1" fmla="*/ 1444 h 1444"/>
              <a:gd name="T2" fmla="*/ 575 w 2731"/>
              <a:gd name="T3" fmla="*/ 999 h 1444"/>
              <a:gd name="T4" fmla="*/ 0 w 2731"/>
              <a:gd name="T5" fmla="*/ 999 h 1444"/>
              <a:gd name="T6" fmla="*/ 0 w 2731"/>
              <a:gd name="T7" fmla="*/ 1444 h 1444"/>
              <a:gd name="T8" fmla="*/ 575 w 2731"/>
              <a:gd name="T9" fmla="*/ 1444 h 1444"/>
              <a:gd name="T10" fmla="*/ 1294 w 2731"/>
              <a:gd name="T11" fmla="*/ 1444 h 1444"/>
              <a:gd name="T12" fmla="*/ 1294 w 2731"/>
              <a:gd name="T13" fmla="*/ 1099 h 1444"/>
              <a:gd name="T14" fmla="*/ 719 w 2731"/>
              <a:gd name="T15" fmla="*/ 1099 h 1444"/>
              <a:gd name="T16" fmla="*/ 719 w 2731"/>
              <a:gd name="T17" fmla="*/ 1444 h 1444"/>
              <a:gd name="T18" fmla="*/ 1294 w 2731"/>
              <a:gd name="T19" fmla="*/ 1444 h 1444"/>
              <a:gd name="T20" fmla="*/ 2012 w 2731"/>
              <a:gd name="T21" fmla="*/ 1444 h 1444"/>
              <a:gd name="T22" fmla="*/ 2012 w 2731"/>
              <a:gd name="T23" fmla="*/ 909 h 1444"/>
              <a:gd name="T24" fmla="*/ 1437 w 2731"/>
              <a:gd name="T25" fmla="*/ 909 h 1444"/>
              <a:gd name="T26" fmla="*/ 1437 w 2731"/>
              <a:gd name="T27" fmla="*/ 1444 h 1444"/>
              <a:gd name="T28" fmla="*/ 2012 w 2731"/>
              <a:gd name="T29" fmla="*/ 1444 h 1444"/>
              <a:gd name="T30" fmla="*/ 2731 w 2731"/>
              <a:gd name="T31" fmla="*/ 1444 h 1444"/>
              <a:gd name="T32" fmla="*/ 2731 w 2731"/>
              <a:gd name="T33" fmla="*/ 0 h 1444"/>
              <a:gd name="T34" fmla="*/ 2156 w 2731"/>
              <a:gd name="T35" fmla="*/ 0 h 1444"/>
              <a:gd name="T36" fmla="*/ 2156 w 2731"/>
              <a:gd name="T37" fmla="*/ 1444 h 1444"/>
              <a:gd name="T38" fmla="*/ 2731 w 2731"/>
              <a:gd name="T39" fmla="*/ 1444 h 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31" h="1444">
                <a:moveTo>
                  <a:pt x="575" y="1444"/>
                </a:moveTo>
                <a:lnTo>
                  <a:pt x="575" y="999"/>
                </a:lnTo>
                <a:lnTo>
                  <a:pt x="0" y="999"/>
                </a:lnTo>
                <a:lnTo>
                  <a:pt x="0" y="1444"/>
                </a:lnTo>
                <a:lnTo>
                  <a:pt x="575" y="1444"/>
                </a:lnTo>
                <a:close/>
                <a:moveTo>
                  <a:pt x="1294" y="1444"/>
                </a:moveTo>
                <a:lnTo>
                  <a:pt x="1294" y="1099"/>
                </a:lnTo>
                <a:lnTo>
                  <a:pt x="719" y="1099"/>
                </a:lnTo>
                <a:lnTo>
                  <a:pt x="719" y="1444"/>
                </a:lnTo>
                <a:lnTo>
                  <a:pt x="1294" y="1444"/>
                </a:lnTo>
                <a:close/>
                <a:moveTo>
                  <a:pt x="2012" y="1444"/>
                </a:moveTo>
                <a:lnTo>
                  <a:pt x="2012" y="909"/>
                </a:lnTo>
                <a:lnTo>
                  <a:pt x="1437" y="909"/>
                </a:lnTo>
                <a:lnTo>
                  <a:pt x="1437" y="1444"/>
                </a:lnTo>
                <a:lnTo>
                  <a:pt x="2012" y="1444"/>
                </a:lnTo>
                <a:close/>
                <a:moveTo>
                  <a:pt x="2731" y="1444"/>
                </a:moveTo>
                <a:lnTo>
                  <a:pt x="2731" y="0"/>
                </a:lnTo>
                <a:lnTo>
                  <a:pt x="2156" y="0"/>
                </a:lnTo>
                <a:lnTo>
                  <a:pt x="2156" y="1444"/>
                </a:lnTo>
                <a:lnTo>
                  <a:pt x="2731" y="1444"/>
                </a:lnTo>
                <a:close/>
              </a:path>
            </a:pathLst>
          </a:custGeom>
          <a:solidFill>
            <a:srgbClr val="B3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394075" y="4594225"/>
            <a:ext cx="912813" cy="547688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4533900" y="4292600"/>
            <a:ext cx="912813" cy="849313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5675313" y="2849563"/>
            <a:ext cx="912813" cy="22923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2708275" y="4435475"/>
            <a:ext cx="0" cy="633413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849688" y="4594225"/>
            <a:ext cx="0" cy="176213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4991100" y="4292600"/>
            <a:ext cx="0" cy="155575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 flipV="1">
            <a:off x="2708275" y="3802063"/>
            <a:ext cx="0" cy="633413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 flipV="1">
            <a:off x="3849688" y="4416425"/>
            <a:ext cx="0" cy="17780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 flipV="1">
            <a:off x="4991100" y="4137025"/>
            <a:ext cx="0" cy="155575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2667000" y="5068888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3808413" y="4770438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4948238" y="4448175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2667000" y="3802063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3808413" y="4416425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4948238" y="4137025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2138363" y="1779588"/>
            <a:ext cx="45640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78"/>
          <p:cNvSpPr>
            <a:spLocks noChangeShapeType="1"/>
          </p:cNvSpPr>
          <p:nvPr/>
        </p:nvSpPr>
        <p:spPr bwMode="auto">
          <a:xfrm>
            <a:off x="2708275" y="1779588"/>
            <a:ext cx="0" cy="4603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81"/>
          <p:cNvSpPr>
            <a:spLocks noChangeShapeType="1"/>
          </p:cNvSpPr>
          <p:nvPr/>
        </p:nvSpPr>
        <p:spPr bwMode="auto">
          <a:xfrm>
            <a:off x="6130925" y="1779588"/>
            <a:ext cx="0" cy="4603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auto">
          <a:xfrm>
            <a:off x="2414588" y="5459413"/>
            <a:ext cx="6492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Not at all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3498850" y="5459413"/>
            <a:ext cx="7572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Just a little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84"/>
          <p:cNvSpPr>
            <a:spLocks noChangeArrowheads="1"/>
          </p:cNvSpPr>
          <p:nvPr/>
        </p:nvSpPr>
        <p:spPr bwMode="auto">
          <a:xfrm>
            <a:off x="4556125" y="5459413"/>
            <a:ext cx="930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A fair amount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85"/>
          <p:cNvSpPr>
            <a:spLocks noChangeArrowheads="1"/>
          </p:cNvSpPr>
          <p:nvPr/>
        </p:nvSpPr>
        <p:spPr bwMode="auto">
          <a:xfrm>
            <a:off x="5775325" y="5459413"/>
            <a:ext cx="76676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Very much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86"/>
          <p:cNvSpPr>
            <a:spLocks noChangeArrowheads="1"/>
          </p:cNvSpPr>
          <p:nvPr/>
        </p:nvSpPr>
        <p:spPr bwMode="auto">
          <a:xfrm>
            <a:off x="3519510" y="5664756"/>
            <a:ext cx="19268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How much do you exercise?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Line 87"/>
          <p:cNvSpPr>
            <a:spLocks noChangeShapeType="1"/>
          </p:cNvSpPr>
          <p:nvPr/>
        </p:nvSpPr>
        <p:spPr bwMode="auto">
          <a:xfrm flipV="1">
            <a:off x="2138363" y="1779588"/>
            <a:ext cx="0" cy="360521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8"/>
          <p:cNvSpPr>
            <a:spLocks noChangeShapeType="1"/>
          </p:cNvSpPr>
          <p:nvPr/>
        </p:nvSpPr>
        <p:spPr bwMode="auto">
          <a:xfrm flipV="1">
            <a:off x="6702425" y="1779588"/>
            <a:ext cx="0" cy="360521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9"/>
          <p:cNvSpPr>
            <a:spLocks noChangeShapeType="1"/>
          </p:cNvSpPr>
          <p:nvPr/>
        </p:nvSpPr>
        <p:spPr bwMode="auto">
          <a:xfrm>
            <a:off x="2138363" y="5141913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2138363" y="4756150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>
            <a:off x="2138363" y="4370388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2"/>
          <p:cNvSpPr>
            <a:spLocks noChangeShapeType="1"/>
          </p:cNvSpPr>
          <p:nvPr/>
        </p:nvSpPr>
        <p:spPr bwMode="auto">
          <a:xfrm>
            <a:off x="2138363" y="3984625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93"/>
          <p:cNvSpPr>
            <a:spLocks noChangeShapeType="1"/>
          </p:cNvSpPr>
          <p:nvPr/>
        </p:nvSpPr>
        <p:spPr bwMode="auto">
          <a:xfrm>
            <a:off x="2138363" y="3598863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94"/>
          <p:cNvSpPr>
            <a:spLocks noChangeShapeType="1"/>
          </p:cNvSpPr>
          <p:nvPr/>
        </p:nvSpPr>
        <p:spPr bwMode="auto">
          <a:xfrm>
            <a:off x="2138363" y="3213100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5"/>
          <p:cNvSpPr>
            <a:spLocks noChangeShapeType="1"/>
          </p:cNvSpPr>
          <p:nvPr/>
        </p:nvSpPr>
        <p:spPr bwMode="auto">
          <a:xfrm>
            <a:off x="2138363" y="2827338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6"/>
          <p:cNvSpPr>
            <a:spLocks noChangeShapeType="1"/>
          </p:cNvSpPr>
          <p:nvPr/>
        </p:nvSpPr>
        <p:spPr bwMode="auto">
          <a:xfrm>
            <a:off x="2138363" y="2441575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7"/>
          <p:cNvSpPr>
            <a:spLocks noChangeShapeType="1"/>
          </p:cNvSpPr>
          <p:nvPr/>
        </p:nvSpPr>
        <p:spPr bwMode="auto">
          <a:xfrm>
            <a:off x="2138363" y="2054225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98"/>
          <p:cNvSpPr>
            <a:spLocks noChangeShapeType="1"/>
          </p:cNvSpPr>
          <p:nvPr/>
        </p:nvSpPr>
        <p:spPr bwMode="auto">
          <a:xfrm flipH="1">
            <a:off x="6656388" y="5141913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99"/>
          <p:cNvSpPr>
            <a:spLocks noChangeShapeType="1"/>
          </p:cNvSpPr>
          <p:nvPr/>
        </p:nvSpPr>
        <p:spPr bwMode="auto">
          <a:xfrm flipH="1">
            <a:off x="6656388" y="4756150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00"/>
          <p:cNvSpPr>
            <a:spLocks noChangeShapeType="1"/>
          </p:cNvSpPr>
          <p:nvPr/>
        </p:nvSpPr>
        <p:spPr bwMode="auto">
          <a:xfrm flipH="1">
            <a:off x="6656388" y="4370388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01"/>
          <p:cNvSpPr>
            <a:spLocks noChangeShapeType="1"/>
          </p:cNvSpPr>
          <p:nvPr/>
        </p:nvSpPr>
        <p:spPr bwMode="auto">
          <a:xfrm flipH="1">
            <a:off x="6656388" y="3984625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02"/>
          <p:cNvSpPr>
            <a:spLocks noChangeShapeType="1"/>
          </p:cNvSpPr>
          <p:nvPr/>
        </p:nvSpPr>
        <p:spPr bwMode="auto">
          <a:xfrm flipH="1">
            <a:off x="6656388" y="3598863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03"/>
          <p:cNvSpPr>
            <a:spLocks noChangeShapeType="1"/>
          </p:cNvSpPr>
          <p:nvPr/>
        </p:nvSpPr>
        <p:spPr bwMode="auto">
          <a:xfrm flipH="1">
            <a:off x="6656388" y="3213100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04"/>
          <p:cNvSpPr>
            <a:spLocks noChangeShapeType="1"/>
          </p:cNvSpPr>
          <p:nvPr/>
        </p:nvSpPr>
        <p:spPr bwMode="auto">
          <a:xfrm flipH="1">
            <a:off x="6656388" y="2827338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5"/>
          <p:cNvSpPr>
            <a:spLocks noChangeShapeType="1"/>
          </p:cNvSpPr>
          <p:nvPr/>
        </p:nvSpPr>
        <p:spPr bwMode="auto">
          <a:xfrm flipH="1">
            <a:off x="6656388" y="2441575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106"/>
          <p:cNvSpPr>
            <a:spLocks noChangeShapeType="1"/>
          </p:cNvSpPr>
          <p:nvPr/>
        </p:nvSpPr>
        <p:spPr bwMode="auto">
          <a:xfrm flipH="1">
            <a:off x="6656388" y="2054225"/>
            <a:ext cx="4603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07"/>
          <p:cNvSpPr>
            <a:spLocks noChangeArrowheads="1"/>
          </p:cNvSpPr>
          <p:nvPr/>
        </p:nvSpPr>
        <p:spPr bwMode="auto">
          <a:xfrm>
            <a:off x="2003425" y="5070475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8"/>
          <p:cNvSpPr>
            <a:spLocks noChangeArrowheads="1"/>
          </p:cNvSpPr>
          <p:nvPr/>
        </p:nvSpPr>
        <p:spPr bwMode="auto">
          <a:xfrm>
            <a:off x="2003425" y="4683125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9"/>
          <p:cNvSpPr>
            <a:spLocks noChangeArrowheads="1"/>
          </p:cNvSpPr>
          <p:nvPr/>
        </p:nvSpPr>
        <p:spPr bwMode="auto">
          <a:xfrm>
            <a:off x="2003425" y="4298950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10"/>
          <p:cNvSpPr>
            <a:spLocks noChangeArrowheads="1"/>
          </p:cNvSpPr>
          <p:nvPr/>
        </p:nvSpPr>
        <p:spPr bwMode="auto">
          <a:xfrm>
            <a:off x="2003425" y="3914775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11"/>
          <p:cNvSpPr>
            <a:spLocks noChangeArrowheads="1"/>
          </p:cNvSpPr>
          <p:nvPr/>
        </p:nvSpPr>
        <p:spPr bwMode="auto">
          <a:xfrm>
            <a:off x="2003425" y="3525838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12"/>
          <p:cNvSpPr>
            <a:spLocks noChangeArrowheads="1"/>
          </p:cNvSpPr>
          <p:nvPr/>
        </p:nvSpPr>
        <p:spPr bwMode="auto">
          <a:xfrm>
            <a:off x="2003425" y="3141663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13"/>
          <p:cNvSpPr>
            <a:spLocks noChangeArrowheads="1"/>
          </p:cNvSpPr>
          <p:nvPr/>
        </p:nvSpPr>
        <p:spPr bwMode="auto">
          <a:xfrm>
            <a:off x="2003425" y="2752725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14"/>
          <p:cNvSpPr>
            <a:spLocks noChangeArrowheads="1"/>
          </p:cNvSpPr>
          <p:nvPr/>
        </p:nvSpPr>
        <p:spPr bwMode="auto">
          <a:xfrm>
            <a:off x="2003425" y="2370138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15"/>
          <p:cNvSpPr>
            <a:spLocks noChangeArrowheads="1"/>
          </p:cNvSpPr>
          <p:nvPr/>
        </p:nvSpPr>
        <p:spPr bwMode="auto">
          <a:xfrm>
            <a:off x="2003425" y="1985963"/>
            <a:ext cx="1397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354445" y="3229740"/>
            <a:ext cx="25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Alcoholic drinks per week</a:t>
            </a: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6127751" y="2139951"/>
            <a:ext cx="3174" cy="142240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63"/>
          <p:cNvSpPr>
            <a:spLocks noChangeShapeType="1"/>
          </p:cNvSpPr>
          <p:nvPr/>
        </p:nvSpPr>
        <p:spPr bwMode="auto">
          <a:xfrm>
            <a:off x="6089650" y="3562350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67"/>
          <p:cNvSpPr>
            <a:spLocks noChangeShapeType="1"/>
          </p:cNvSpPr>
          <p:nvPr/>
        </p:nvSpPr>
        <p:spPr bwMode="auto">
          <a:xfrm>
            <a:off x="6089650" y="2136775"/>
            <a:ext cx="8413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838200" y="685800"/>
            <a:ext cx="7154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how much alcohol you drink vary with how much exercise you get?</a:t>
            </a:r>
          </a:p>
        </p:txBody>
      </p:sp>
    </p:spTree>
    <p:extLst>
      <p:ext uri="{BB962C8B-B14F-4D97-AF65-F5344CB8AC3E}">
        <p14:creationId xmlns:p14="http://schemas.microsoft.com/office/powerpoint/2010/main" val="189591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6781800" cy="50921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33400"/>
            <a:ext cx="743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the number of Facebook friends you have vary with your favorite sport?</a:t>
            </a:r>
          </a:p>
        </p:txBody>
      </p:sp>
    </p:spTree>
    <p:extLst>
      <p:ext uri="{BB962C8B-B14F-4D97-AF65-F5344CB8AC3E}">
        <p14:creationId xmlns:p14="http://schemas.microsoft.com/office/powerpoint/2010/main" val="276859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.wsj.net/public/resources/images/NX-AA263_THINK__DV_201204041444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3481351" cy="524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609600"/>
            <a:ext cx="548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Recommended (but not required) reading:</a:t>
            </a:r>
          </a:p>
        </p:txBody>
      </p:sp>
    </p:spTree>
    <p:extLst>
      <p:ext uri="{BB962C8B-B14F-4D97-AF65-F5344CB8AC3E}">
        <p14:creationId xmlns:p14="http://schemas.microsoft.com/office/powerpoint/2010/main" val="6391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6329</TotalTime>
  <Words>736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 Boynton</dc:creator>
  <cp:lastModifiedBy>Geoff Boynton</cp:lastModifiedBy>
  <cp:revision>128</cp:revision>
  <cp:lastPrinted>2012-09-24T18:33:15Z</cp:lastPrinted>
  <dcterms:created xsi:type="dcterms:W3CDTF">2006-08-16T00:00:00Z</dcterms:created>
  <dcterms:modified xsi:type="dcterms:W3CDTF">2020-12-31T22:02:37Z</dcterms:modified>
</cp:coreProperties>
</file>