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56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83" r:id="rId11"/>
    <p:sldId id="263" r:id="rId12"/>
    <p:sldId id="281" r:id="rId13"/>
    <p:sldId id="257" r:id="rId14"/>
    <p:sldId id="264" r:id="rId15"/>
    <p:sldId id="265" r:id="rId16"/>
    <p:sldId id="266" r:id="rId17"/>
    <p:sldId id="282" r:id="rId18"/>
    <p:sldId id="267" r:id="rId19"/>
    <p:sldId id="268" r:id="rId20"/>
    <p:sldId id="284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2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7CC8D0-C093-4C24-9660-4614702A8EC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488837-D8DC-40C7-94BF-D395EF519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7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88837-D8DC-40C7-94BF-D395EF5190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4D1F-3F92-4E39-82A3-33FBE493409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704E-82CD-4B53-95F9-4698A36D4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3" y="-52252"/>
            <a:ext cx="263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Hypothesis test flow chart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116649" y="1093549"/>
            <a:ext cx="1143000" cy="461665"/>
            <a:chOff x="5103586" y="841001"/>
            <a:chExt cx="1143000" cy="46166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103586" y="1066263"/>
              <a:ext cx="1143000" cy="5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94623" y="841001"/>
              <a:ext cx="810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frequency</a:t>
              </a:r>
            </a:p>
            <a:p>
              <a:pPr algn="ctr"/>
              <a:r>
                <a:rPr lang="en-US" sz="1200" dirty="0"/>
                <a:t>data</a:t>
              </a:r>
            </a:p>
          </p:txBody>
        </p:sp>
      </p:grpSp>
      <p:sp>
        <p:nvSpPr>
          <p:cNvPr id="12" name="Diamond 11"/>
          <p:cNvSpPr/>
          <p:nvPr/>
        </p:nvSpPr>
        <p:spPr>
          <a:xfrm>
            <a:off x="4078643" y="798827"/>
            <a:ext cx="1066800" cy="1066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078643" y="1175362"/>
            <a:ext cx="1101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Measurement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scale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6246949" y="785948"/>
            <a:ext cx="1066800" cy="1066800"/>
            <a:chOff x="6233886" y="533400"/>
            <a:chExt cx="1066800" cy="1066800"/>
          </a:xfrm>
        </p:grpSpPr>
        <p:sp>
          <p:nvSpPr>
            <p:cNvPr id="15" name="Diamond 14"/>
            <p:cNvSpPr/>
            <p:nvPr/>
          </p:nvSpPr>
          <p:spPr>
            <a:xfrm>
              <a:off x="6233886" y="53340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8186" y="825500"/>
              <a:ext cx="9124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number  of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variables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716849" y="1852748"/>
            <a:ext cx="263213" cy="381000"/>
            <a:chOff x="6703786" y="1600200"/>
            <a:chExt cx="263213" cy="3810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>
              <a:off x="6563292" y="1789906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703786" y="1628001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132649" y="2233748"/>
            <a:ext cx="1295400" cy="685800"/>
            <a:chOff x="6119586" y="1981200"/>
            <a:chExt cx="1295400" cy="685800"/>
          </a:xfrm>
          <a:solidFill>
            <a:srgbClr val="92D050"/>
          </a:solidFill>
        </p:grpSpPr>
        <p:sp>
          <p:nvSpPr>
            <p:cNvPr id="34" name="Rectangle 33"/>
            <p:cNvSpPr/>
            <p:nvPr/>
          </p:nvSpPr>
          <p:spPr>
            <a:xfrm>
              <a:off x="6119586" y="19812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01041" y="2000250"/>
              <a:ext cx="96353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basic  </a:t>
              </a:r>
              <a:r>
                <a:rPr lang="el-GR" sz="1200" dirty="0">
                  <a:latin typeface="Times New Roman"/>
                  <a:cs typeface="Times New Roman"/>
                </a:rPr>
                <a:t>χ</a:t>
              </a:r>
              <a:r>
                <a:rPr lang="en-US" sz="1200" baseline="30000" dirty="0">
                  <a:latin typeface="Times New Roman"/>
                  <a:cs typeface="Times New Roman"/>
                </a:rPr>
                <a:t>2</a:t>
              </a:r>
              <a:r>
                <a:rPr lang="en-US" sz="1200" dirty="0"/>
                <a:t> test</a:t>
              </a:r>
            </a:p>
            <a:p>
              <a:pPr algn="ctr"/>
              <a:r>
                <a:rPr lang="en-US" sz="1200" dirty="0"/>
                <a:t>(19.5)</a:t>
              </a:r>
            </a:p>
            <a:p>
              <a:pPr algn="ctr"/>
              <a:r>
                <a:rPr lang="en-US" sz="1200" dirty="0"/>
                <a:t>Table I 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783649" y="989148"/>
            <a:ext cx="1295400" cy="685800"/>
            <a:chOff x="7770586" y="736600"/>
            <a:chExt cx="1295400" cy="685800"/>
          </a:xfrm>
          <a:solidFill>
            <a:srgbClr val="92D050"/>
          </a:solidFill>
        </p:grpSpPr>
        <p:sp>
          <p:nvSpPr>
            <p:cNvPr id="32" name="Rectangle 31"/>
            <p:cNvSpPr/>
            <p:nvPr/>
          </p:nvSpPr>
          <p:spPr>
            <a:xfrm>
              <a:off x="7770586" y="7366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79471" y="755650"/>
              <a:ext cx="107433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dirty="0">
                  <a:latin typeface="Times New Roman"/>
                  <a:cs typeface="Times New Roman"/>
                </a:rPr>
                <a:t>χ</a:t>
              </a:r>
              <a:r>
                <a:rPr lang="en-US" sz="1200" baseline="30000" dirty="0">
                  <a:latin typeface="Times New Roman"/>
                  <a:cs typeface="Times New Roman"/>
                </a:rPr>
                <a:t>2</a:t>
              </a:r>
              <a:r>
                <a:rPr lang="en-US" sz="1200" dirty="0"/>
                <a:t> test for </a:t>
              </a:r>
            </a:p>
            <a:p>
              <a:pPr algn="ctr"/>
              <a:r>
                <a:rPr lang="en-US" sz="1200" dirty="0"/>
                <a:t>independence</a:t>
              </a:r>
            </a:p>
            <a:p>
              <a:pPr algn="ctr"/>
              <a:r>
                <a:rPr lang="en-US" sz="1200" dirty="0"/>
                <a:t>(19.9)  Table I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341326" y="1064622"/>
            <a:ext cx="469900" cy="276999"/>
            <a:chOff x="7313749" y="1129574"/>
            <a:chExt cx="469900" cy="276999"/>
          </a:xfrm>
        </p:grpSpPr>
        <p:cxnSp>
          <p:nvCxnSpPr>
            <p:cNvPr id="31" name="Straight Arrow Connector 30"/>
            <p:cNvCxnSpPr>
              <a:stCxn id="15" idx="3"/>
            </p:cNvCxnSpPr>
            <p:nvPr/>
          </p:nvCxnSpPr>
          <p:spPr>
            <a:xfrm>
              <a:off x="7313749" y="1319348"/>
              <a:ext cx="4699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352938" y="112957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919549" y="1103448"/>
            <a:ext cx="1188449" cy="276999"/>
            <a:chOff x="2906486" y="850900"/>
            <a:chExt cx="1188449" cy="276999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906486" y="1079500"/>
              <a:ext cx="1143000" cy="53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46186" y="850900"/>
              <a:ext cx="10487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correlation (r)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852749" y="811348"/>
            <a:ext cx="1066800" cy="1066800"/>
            <a:chOff x="1839686" y="558800"/>
            <a:chExt cx="1066800" cy="1066800"/>
          </a:xfrm>
        </p:grpSpPr>
        <p:sp>
          <p:nvSpPr>
            <p:cNvPr id="39" name="Diamond 38"/>
            <p:cNvSpPr/>
            <p:nvPr/>
          </p:nvSpPr>
          <p:spPr>
            <a:xfrm>
              <a:off x="1839686" y="55880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15886" y="812800"/>
              <a:ext cx="9285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number of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correlations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95549" y="1116148"/>
            <a:ext cx="469900" cy="276999"/>
            <a:chOff x="1382486" y="863600"/>
            <a:chExt cx="469900" cy="276999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1382486" y="1079500"/>
              <a:ext cx="469900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534886" y="8636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9711" y="1090748"/>
            <a:ext cx="1295400" cy="685800"/>
            <a:chOff x="74386" y="749300"/>
            <a:chExt cx="1295400" cy="685800"/>
          </a:xfrm>
          <a:solidFill>
            <a:srgbClr val="92D050"/>
          </a:solidFill>
        </p:grpSpPr>
        <p:sp>
          <p:nvSpPr>
            <p:cNvPr id="44" name="Rectangle 43"/>
            <p:cNvSpPr/>
            <p:nvPr/>
          </p:nvSpPr>
          <p:spPr>
            <a:xfrm>
              <a:off x="74386" y="7493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3121" y="768350"/>
              <a:ext cx="93391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Test H</a:t>
              </a:r>
              <a:r>
                <a:rPr lang="en-US" sz="1200" baseline="-25000" dirty="0"/>
                <a:t>0</a:t>
              </a:r>
              <a:r>
                <a:rPr lang="en-US" sz="1200" dirty="0"/>
                <a:t>: </a:t>
              </a:r>
              <a:r>
                <a:rPr lang="en-US" sz="1200" dirty="0">
                  <a:latin typeface="Symbol" pitchFamily="18" charset="2"/>
                </a:rPr>
                <a:t>r</a:t>
              </a:r>
              <a:r>
                <a:rPr lang="en-US" sz="1200" dirty="0"/>
                <a:t>=0</a:t>
              </a:r>
            </a:p>
            <a:p>
              <a:pPr algn="ctr"/>
              <a:r>
                <a:rPr lang="en-US" sz="1200" dirty="0"/>
                <a:t>(17.2)</a:t>
              </a:r>
            </a:p>
            <a:p>
              <a:pPr algn="ctr"/>
              <a:r>
                <a:rPr lang="en-US" sz="1200" dirty="0"/>
                <a:t>Table G 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322649" y="1878148"/>
            <a:ext cx="263214" cy="381000"/>
            <a:chOff x="2309586" y="1625600"/>
            <a:chExt cx="263214" cy="381000"/>
          </a:xfrm>
        </p:grpSpPr>
        <p:cxnSp>
          <p:nvCxnSpPr>
            <p:cNvPr id="47" name="Straight Arrow Connector 46"/>
            <p:cNvCxnSpPr/>
            <p:nvPr/>
          </p:nvCxnSpPr>
          <p:spPr>
            <a:xfrm rot="5400000">
              <a:off x="2169092" y="1815306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309586" y="16534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700711" y="2348048"/>
            <a:ext cx="1295400" cy="685800"/>
            <a:chOff x="1725386" y="2006600"/>
            <a:chExt cx="1295400" cy="685800"/>
          </a:xfrm>
          <a:solidFill>
            <a:srgbClr val="92D050"/>
          </a:solidFill>
        </p:grpSpPr>
        <p:sp>
          <p:nvSpPr>
            <p:cNvPr id="46" name="Rectangle 45"/>
            <p:cNvSpPr/>
            <p:nvPr/>
          </p:nvSpPr>
          <p:spPr>
            <a:xfrm>
              <a:off x="1725386" y="20066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09984" y="2030911"/>
              <a:ext cx="110876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Test H</a:t>
              </a:r>
              <a:r>
                <a:rPr lang="en-US" sz="1200" baseline="-25000" dirty="0"/>
                <a:t>0</a:t>
              </a:r>
              <a:r>
                <a:rPr lang="en-US" sz="1200" dirty="0"/>
                <a:t>: </a:t>
              </a:r>
              <a:r>
                <a:rPr lang="en-US" sz="1200" dirty="0">
                  <a:latin typeface="Symbol" pitchFamily="18" charset="2"/>
                </a:rPr>
                <a:t>r</a:t>
              </a:r>
              <a:r>
                <a:rPr lang="en-US" sz="1200" baseline="-25000" dirty="0">
                  <a:latin typeface="Symbol" pitchFamily="18" charset="2"/>
                </a:rPr>
                <a:t>1</a:t>
              </a:r>
              <a:r>
                <a:rPr lang="en-US" sz="1200" dirty="0"/>
                <a:t>=</a:t>
              </a:r>
              <a:r>
                <a:rPr lang="en-US" sz="1200" dirty="0">
                  <a:latin typeface="Symbol" pitchFamily="18" charset="2"/>
                </a:rPr>
                <a:t> r</a:t>
              </a:r>
              <a:r>
                <a:rPr lang="en-US" sz="1200" baseline="-25000" dirty="0">
                  <a:latin typeface="Symbol" pitchFamily="18" charset="2"/>
                </a:rPr>
                <a:t>2</a:t>
              </a:r>
              <a:endParaRPr lang="en-US" sz="1200" baseline="-25000" dirty="0"/>
            </a:p>
            <a:p>
              <a:pPr algn="ctr"/>
              <a:r>
                <a:rPr lang="en-US" sz="1200" dirty="0"/>
                <a:t>(17.4) </a:t>
              </a:r>
            </a:p>
            <a:p>
              <a:pPr algn="ctr"/>
              <a:r>
                <a:rPr lang="en-US" sz="1200" dirty="0"/>
                <a:t>Tables H and A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62549" y="3249748"/>
            <a:ext cx="1066800" cy="1066800"/>
            <a:chOff x="4049486" y="2997200"/>
            <a:chExt cx="1066800" cy="1066800"/>
          </a:xfrm>
        </p:grpSpPr>
        <p:sp>
          <p:nvSpPr>
            <p:cNvPr id="53" name="Diamond 52"/>
            <p:cNvSpPr/>
            <p:nvPr/>
          </p:nvSpPr>
          <p:spPr>
            <a:xfrm>
              <a:off x="4049486" y="299720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14800" y="3289300"/>
              <a:ext cx="9124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number  of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means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356463" y="1811536"/>
            <a:ext cx="276999" cy="1384300"/>
            <a:chOff x="4344627" y="1865448"/>
            <a:chExt cx="276999" cy="1384300"/>
          </a:xfrm>
        </p:grpSpPr>
        <p:cxnSp>
          <p:nvCxnSpPr>
            <p:cNvPr id="51" name="Straight Arrow Connector 50"/>
            <p:cNvCxnSpPr>
              <a:endCxn id="53" idx="0"/>
            </p:cNvCxnSpPr>
            <p:nvPr/>
          </p:nvCxnSpPr>
          <p:spPr>
            <a:xfrm rot="5400000">
              <a:off x="3904593" y="2556804"/>
              <a:ext cx="13843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6200000">
              <a:off x="4179197" y="2376890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Means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865449" y="3249748"/>
            <a:ext cx="1076398" cy="1066800"/>
            <a:chOff x="1852386" y="2997200"/>
            <a:chExt cx="1076398" cy="1066800"/>
          </a:xfrm>
        </p:grpSpPr>
        <p:sp>
          <p:nvSpPr>
            <p:cNvPr id="61" name="Diamond 60"/>
            <p:cNvSpPr/>
            <p:nvPr/>
          </p:nvSpPr>
          <p:spPr>
            <a:xfrm>
              <a:off x="1852386" y="299720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90486" y="3348335"/>
              <a:ext cx="10382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Do you know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en-US" sz="1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932249" y="3529148"/>
            <a:ext cx="1143000" cy="276999"/>
            <a:chOff x="2919186" y="3276600"/>
            <a:chExt cx="1143000" cy="276999"/>
          </a:xfrm>
        </p:grpSpPr>
        <p:sp>
          <p:nvSpPr>
            <p:cNvPr id="58" name="TextBox 57"/>
            <p:cNvSpPr txBox="1"/>
            <p:nvPr/>
          </p:nvSpPr>
          <p:spPr>
            <a:xfrm>
              <a:off x="3414486" y="32766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919186" y="3517900"/>
              <a:ext cx="1143000" cy="53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382849" y="3567248"/>
            <a:ext cx="469900" cy="276999"/>
            <a:chOff x="1369786" y="3314700"/>
            <a:chExt cx="469900" cy="276999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1369786" y="3530600"/>
              <a:ext cx="469900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422401" y="3314700"/>
              <a:ext cx="386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Yes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11" y="3541848"/>
            <a:ext cx="1295400" cy="685800"/>
            <a:chOff x="61686" y="3200400"/>
            <a:chExt cx="1295400" cy="685800"/>
          </a:xfrm>
          <a:solidFill>
            <a:srgbClr val="92D050"/>
          </a:solidFill>
        </p:grpSpPr>
        <p:sp>
          <p:nvSpPr>
            <p:cNvPr id="68" name="Rectangle 67"/>
            <p:cNvSpPr/>
            <p:nvPr/>
          </p:nvSpPr>
          <p:spPr>
            <a:xfrm>
              <a:off x="61686" y="32004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5536" y="3211648"/>
              <a:ext cx="63908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z -test</a:t>
              </a:r>
            </a:p>
            <a:p>
              <a:pPr algn="ctr"/>
              <a:r>
                <a:rPr lang="en-US" sz="1200" dirty="0"/>
                <a:t>(13.1) </a:t>
              </a:r>
            </a:p>
            <a:p>
              <a:pPr algn="ctr"/>
              <a:r>
                <a:rPr lang="en-US" sz="1200" dirty="0"/>
                <a:t>Table A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709781" y="4822734"/>
            <a:ext cx="1295400" cy="685800"/>
            <a:chOff x="1734456" y="4481286"/>
            <a:chExt cx="1295400" cy="685800"/>
          </a:xfrm>
          <a:solidFill>
            <a:srgbClr val="92D050"/>
          </a:solidFill>
        </p:grpSpPr>
        <p:sp>
          <p:nvSpPr>
            <p:cNvPr id="77" name="Rectangle 76"/>
            <p:cNvSpPr/>
            <p:nvPr/>
          </p:nvSpPr>
          <p:spPr>
            <a:xfrm>
              <a:off x="1734456" y="4481286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39256" y="4505234"/>
              <a:ext cx="67916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 -test</a:t>
              </a:r>
            </a:p>
            <a:p>
              <a:pPr algn="ctr"/>
              <a:r>
                <a:rPr lang="en-US" sz="1200" dirty="0"/>
                <a:t>(13.14)</a:t>
              </a:r>
            </a:p>
            <a:p>
              <a:pPr algn="ctr"/>
              <a:r>
                <a:rPr lang="en-US" sz="1200" dirty="0"/>
                <a:t>Table D 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587968" y="4303485"/>
            <a:ext cx="263214" cy="381000"/>
            <a:chOff x="4574905" y="4050937"/>
            <a:chExt cx="263214" cy="381000"/>
          </a:xfrm>
        </p:grpSpPr>
        <p:sp>
          <p:nvSpPr>
            <p:cNvPr id="79" name="TextBox 78"/>
            <p:cNvSpPr txBox="1"/>
            <p:nvPr/>
          </p:nvSpPr>
          <p:spPr>
            <a:xfrm>
              <a:off x="4574905" y="40625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5400000">
              <a:off x="4386288" y="4240643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4065453" y="4693918"/>
            <a:ext cx="1066800" cy="1066800"/>
            <a:chOff x="4052390" y="4441370"/>
            <a:chExt cx="1066800" cy="1066800"/>
          </a:xfrm>
        </p:grpSpPr>
        <p:sp>
          <p:nvSpPr>
            <p:cNvPr id="83" name="Diamond 82"/>
            <p:cNvSpPr/>
            <p:nvPr/>
          </p:nvSpPr>
          <p:spPr>
            <a:xfrm>
              <a:off x="4052390" y="444137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098108" y="4761411"/>
              <a:ext cx="981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independent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samples?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647077" y="5434148"/>
            <a:ext cx="633186" cy="595086"/>
            <a:chOff x="3634014" y="5181600"/>
            <a:chExt cx="633186" cy="595086"/>
          </a:xfrm>
        </p:grpSpPr>
        <p:cxnSp>
          <p:nvCxnSpPr>
            <p:cNvPr id="101" name="Straight Arrow Connector 100"/>
            <p:cNvCxnSpPr/>
            <p:nvPr/>
          </p:nvCxnSpPr>
          <p:spPr>
            <a:xfrm flipV="1">
              <a:off x="3634014" y="5181600"/>
              <a:ext cx="633186" cy="595086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 rot="19130316">
              <a:off x="3684606" y="5242599"/>
              <a:ext cx="386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Yes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47125" y="6119948"/>
            <a:ext cx="1295400" cy="685800"/>
            <a:chOff x="2971800" y="5791200"/>
            <a:chExt cx="1295400" cy="685800"/>
          </a:xfrm>
          <a:solidFill>
            <a:srgbClr val="92D050"/>
          </a:solidFill>
        </p:grpSpPr>
        <p:sp>
          <p:nvSpPr>
            <p:cNvPr id="103" name="Rectangle 102"/>
            <p:cNvSpPr/>
            <p:nvPr/>
          </p:nvSpPr>
          <p:spPr>
            <a:xfrm>
              <a:off x="2971800" y="57912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98800" y="5804626"/>
              <a:ext cx="108298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Test H</a:t>
              </a:r>
              <a:r>
                <a:rPr lang="en-US" sz="1200" baseline="-25000" dirty="0"/>
                <a:t>0</a:t>
              </a:r>
              <a:r>
                <a:rPr lang="en-US" sz="1200" dirty="0"/>
                <a:t>: </a:t>
              </a:r>
              <a:r>
                <a:rPr lang="en-US" sz="1200" dirty="0">
                  <a:latin typeface="Symbol" pitchFamily="18" charset="2"/>
                </a:rPr>
                <a:t>m</a:t>
              </a:r>
              <a:r>
                <a:rPr lang="en-US" sz="1100" baseline="-25000" dirty="0">
                  <a:latin typeface="Symbol" pitchFamily="18" charset="2"/>
                </a:rPr>
                <a:t>1</a:t>
              </a:r>
              <a:r>
                <a:rPr lang="en-US" sz="1200" dirty="0"/>
                <a:t>=</a:t>
              </a:r>
              <a:r>
                <a:rPr lang="en-US" sz="1200" dirty="0">
                  <a:latin typeface="Symbol" pitchFamily="18" charset="2"/>
                </a:rPr>
                <a:t> m</a:t>
              </a:r>
              <a:r>
                <a:rPr lang="en-US" sz="1200" baseline="-25000" dirty="0">
                  <a:latin typeface="Symbol" pitchFamily="18" charset="2"/>
                </a:rPr>
                <a:t>2</a:t>
              </a:r>
            </a:p>
            <a:p>
              <a:pPr algn="ctr"/>
              <a:r>
                <a:rPr lang="en-US" sz="1200" dirty="0"/>
                <a:t>(15.6) </a:t>
              </a:r>
            </a:p>
            <a:p>
              <a:pPr algn="ctr"/>
              <a:r>
                <a:rPr lang="en-US" sz="1200" dirty="0"/>
                <a:t>Table D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926874" y="5444881"/>
            <a:ext cx="611424" cy="605747"/>
            <a:chOff x="4913811" y="5497133"/>
            <a:chExt cx="611424" cy="605747"/>
          </a:xfrm>
        </p:grpSpPr>
        <p:cxnSp>
          <p:nvCxnSpPr>
            <p:cNvPr id="106" name="Straight Arrow Connector 105"/>
            <p:cNvCxnSpPr>
              <a:endCxn id="105" idx="0"/>
            </p:cNvCxnSpPr>
            <p:nvPr/>
          </p:nvCxnSpPr>
          <p:spPr>
            <a:xfrm>
              <a:off x="4913811" y="5507794"/>
              <a:ext cx="611424" cy="595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 rot="2529713">
              <a:off x="5074839" y="549713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No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877535" y="6105434"/>
            <a:ext cx="1295400" cy="685800"/>
            <a:chOff x="4840524" y="5776686"/>
            <a:chExt cx="1295400" cy="685800"/>
          </a:xfrm>
          <a:solidFill>
            <a:srgbClr val="92D050"/>
          </a:solidFill>
        </p:grpSpPr>
        <p:sp>
          <p:nvSpPr>
            <p:cNvPr id="105" name="Rectangle 104"/>
            <p:cNvSpPr/>
            <p:nvPr/>
          </p:nvSpPr>
          <p:spPr>
            <a:xfrm>
              <a:off x="4840524" y="5776686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5013272" y="5797913"/>
              <a:ext cx="943528" cy="646331"/>
              <a:chOff x="4130041" y="5864679"/>
              <a:chExt cx="943528" cy="646331"/>
            </a:xfrm>
            <a:grpFill/>
          </p:grpSpPr>
          <p:sp>
            <p:nvSpPr>
              <p:cNvPr id="109" name="TextBox 108"/>
              <p:cNvSpPr txBox="1"/>
              <p:nvPr/>
            </p:nvSpPr>
            <p:spPr>
              <a:xfrm>
                <a:off x="4130041" y="5864679"/>
                <a:ext cx="943528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Test H</a:t>
                </a:r>
                <a:r>
                  <a:rPr lang="en-US" sz="1200" baseline="-25000" dirty="0"/>
                  <a:t>0</a:t>
                </a:r>
                <a:r>
                  <a:rPr lang="en-US" sz="1200" dirty="0"/>
                  <a:t>: D=0</a:t>
                </a:r>
                <a:endParaRPr lang="en-US" sz="1200" baseline="-25000" dirty="0">
                  <a:latin typeface="Symbol" pitchFamily="18" charset="2"/>
                </a:endParaRPr>
              </a:p>
              <a:p>
                <a:pPr algn="ctr"/>
                <a:r>
                  <a:rPr lang="en-US" sz="1200" dirty="0"/>
                  <a:t>(16.4)</a:t>
                </a:r>
              </a:p>
              <a:p>
                <a:pPr algn="ctr"/>
                <a:r>
                  <a:rPr lang="en-US" sz="1200" dirty="0"/>
                  <a:t>Table D </a:t>
                </a:r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4680858" y="5931625"/>
                <a:ext cx="152400" cy="1588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/>
          <p:cNvGrpSpPr/>
          <p:nvPr/>
        </p:nvGrpSpPr>
        <p:grpSpPr>
          <a:xfrm>
            <a:off x="5140237" y="3516448"/>
            <a:ext cx="1143000" cy="276999"/>
            <a:chOff x="5127174" y="3263900"/>
            <a:chExt cx="1143000" cy="276999"/>
          </a:xfrm>
        </p:grpSpPr>
        <p:sp>
          <p:nvSpPr>
            <p:cNvPr id="118" name="TextBox 117"/>
            <p:cNvSpPr txBox="1"/>
            <p:nvPr/>
          </p:nvSpPr>
          <p:spPr>
            <a:xfrm>
              <a:off x="5197615" y="3263900"/>
              <a:ext cx="9600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More than 2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5127174" y="3505200"/>
              <a:ext cx="1143000" cy="537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6294121" y="3224348"/>
            <a:ext cx="1066800" cy="1066800"/>
            <a:chOff x="6281058" y="3276600"/>
            <a:chExt cx="1066800" cy="1066800"/>
          </a:xfrm>
        </p:grpSpPr>
        <p:sp>
          <p:nvSpPr>
            <p:cNvPr id="120" name="Diamond 119"/>
            <p:cNvSpPr/>
            <p:nvPr/>
          </p:nvSpPr>
          <p:spPr>
            <a:xfrm>
              <a:off x="6281058" y="327660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395358" y="3568700"/>
              <a:ext cx="9124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number  of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factors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769463" y="4273004"/>
            <a:ext cx="263213" cy="381000"/>
            <a:chOff x="6756400" y="4325256"/>
            <a:chExt cx="263213" cy="381000"/>
          </a:xfrm>
        </p:grpSpPr>
        <p:cxnSp>
          <p:nvCxnSpPr>
            <p:cNvPr id="123" name="Straight Arrow Connector 122"/>
            <p:cNvCxnSpPr/>
            <p:nvPr/>
          </p:nvCxnSpPr>
          <p:spPr>
            <a:xfrm rot="5400000">
              <a:off x="6615906" y="451496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756400" y="4353057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209211" y="4730204"/>
            <a:ext cx="1295400" cy="685800"/>
            <a:chOff x="6172200" y="4706256"/>
            <a:chExt cx="1295400" cy="685800"/>
          </a:xfrm>
          <a:solidFill>
            <a:srgbClr val="92D050"/>
          </a:solidFill>
        </p:grpSpPr>
        <p:sp>
          <p:nvSpPr>
            <p:cNvPr id="122" name="Rectangle 121"/>
            <p:cNvSpPr/>
            <p:nvPr/>
          </p:nvSpPr>
          <p:spPr>
            <a:xfrm>
              <a:off x="6172200" y="4706256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295262" y="4720842"/>
              <a:ext cx="105259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1-way ANOVA</a:t>
              </a:r>
            </a:p>
            <a:p>
              <a:pPr algn="ctr"/>
              <a:r>
                <a:rPr lang="en-US" sz="1200" dirty="0"/>
                <a:t>Ch 20</a:t>
              </a:r>
            </a:p>
            <a:p>
              <a:pPr algn="ctr"/>
              <a:r>
                <a:rPr lang="en-US" sz="1200" dirty="0"/>
                <a:t>Table E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348221" y="3534590"/>
            <a:ext cx="469900" cy="276999"/>
            <a:chOff x="7335158" y="3282042"/>
            <a:chExt cx="469900" cy="276999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7335158" y="3497942"/>
              <a:ext cx="4699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7398658" y="32820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822474" y="3496490"/>
            <a:ext cx="1295400" cy="685800"/>
            <a:chOff x="7805058" y="3167742"/>
            <a:chExt cx="1295400" cy="685800"/>
          </a:xfrm>
          <a:solidFill>
            <a:srgbClr val="92D050"/>
          </a:solidFill>
        </p:grpSpPr>
        <p:sp>
          <p:nvSpPr>
            <p:cNvPr id="127" name="Rectangle 126"/>
            <p:cNvSpPr/>
            <p:nvPr/>
          </p:nvSpPr>
          <p:spPr>
            <a:xfrm>
              <a:off x="7805058" y="3167742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924800" y="3177792"/>
              <a:ext cx="105259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2-way ANOVA</a:t>
              </a:r>
            </a:p>
            <a:p>
              <a:pPr algn="ctr"/>
              <a:r>
                <a:rPr lang="en-US" sz="1200" dirty="0"/>
                <a:t>Ch 21</a:t>
              </a:r>
            </a:p>
            <a:p>
              <a:pPr algn="ctr"/>
              <a:r>
                <a:rPr lang="en-US" sz="1200" dirty="0"/>
                <a:t>Table 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375263" y="4291148"/>
            <a:ext cx="410936" cy="410028"/>
            <a:chOff x="2378756" y="4053114"/>
            <a:chExt cx="410936" cy="410028"/>
          </a:xfrm>
        </p:grpSpPr>
        <p:sp>
          <p:nvSpPr>
            <p:cNvPr id="75" name="TextBox 74"/>
            <p:cNvSpPr txBox="1"/>
            <p:nvPr/>
          </p:nvSpPr>
          <p:spPr>
            <a:xfrm>
              <a:off x="2423886" y="4053114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No</a:t>
              </a: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rot="5400000">
              <a:off x="2189050" y="4271848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3962763" y="49348"/>
            <a:ext cx="1295400" cy="457200"/>
            <a:chOff x="1725386" y="2006600"/>
            <a:chExt cx="1295400" cy="457200"/>
          </a:xfrm>
        </p:grpSpPr>
        <p:sp>
          <p:nvSpPr>
            <p:cNvPr id="137" name="Rectangle 136"/>
            <p:cNvSpPr/>
            <p:nvPr/>
          </p:nvSpPr>
          <p:spPr>
            <a:xfrm>
              <a:off x="1725386" y="20066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919584" y="2096226"/>
              <a:ext cx="9299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START HERE</a:t>
              </a:r>
            </a:p>
          </p:txBody>
        </p:sp>
      </p:grpSp>
      <p:cxnSp>
        <p:nvCxnSpPr>
          <p:cNvPr id="140" name="Straight Arrow Connector 139"/>
          <p:cNvCxnSpPr>
            <a:endCxn id="12" idx="0"/>
          </p:cNvCxnSpPr>
          <p:nvPr/>
        </p:nvCxnSpPr>
        <p:spPr>
          <a:xfrm rot="16200000" flipH="1">
            <a:off x="4465114" y="651897"/>
            <a:ext cx="292279" cy="1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8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D105BF-2464-4251-8075-DA5834BF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6735907" cy="4133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D80859-158E-4062-8542-F9F7E1BA3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47" y="228600"/>
            <a:ext cx="9144000" cy="20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9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AB8E7-98FC-4B1C-85F9-7B950D9E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34335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403A47-FF3A-4CF3-B7D2-2CD70183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13069"/>
            <a:ext cx="5470069" cy="1980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CD4C2E-751E-44BD-A63E-9B40DC41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28817"/>
            <a:ext cx="5620366" cy="40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7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FE672F-0E49-4E0D-88E4-8BEC4C727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682"/>
            <a:ext cx="9144000" cy="5452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F763AA-12BB-41C6-AA00-B9852C05A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6990004" cy="4153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92B02-CCA2-4077-B400-618B9F3E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648200"/>
            <a:ext cx="9144000" cy="20881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6AC27-EB72-498E-A7BB-BCCC93E91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1227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C80A4-B9BD-4FD9-BBEE-6B579C88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80296"/>
            <a:ext cx="9144000" cy="2075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CB0D1-03E5-4E3C-8F14-8FF32F62E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42750"/>
            <a:ext cx="9144000" cy="2281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0CB313-0C9E-422B-B882-B2B4E3CA2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38151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B23DEF-F164-44E7-A641-F4F352379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7806"/>
            <a:ext cx="5997239" cy="23150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94E31D-A358-42DE-8770-6875DE50B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68" y="2908975"/>
            <a:ext cx="5616239" cy="36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5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692B6D-6CDE-474A-A30B-31BC0ADF0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"/>
            <a:ext cx="5791200" cy="2393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20654F-4D5D-4458-9C6C-3B568181A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9144000" cy="33934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A6D1E-DBB1-42D3-86D1-D1FD6099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152400"/>
            <a:ext cx="9144000" cy="3393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061DF-69E4-4211-A27F-B6DE4989A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3733800"/>
            <a:ext cx="9144000" cy="24116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424AB-ECDE-41ED-8008-91A0F9CA8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8" y="385945"/>
            <a:ext cx="6781800" cy="2204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AF3299-1B5A-49AA-B41C-E4FD64470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09" y="2786196"/>
            <a:ext cx="7191587" cy="1882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98C78E-0E8B-4FCD-B728-37AC7B0F9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34" y="4864329"/>
            <a:ext cx="6934200" cy="153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473D6-0245-4CAC-B0C1-BA002583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55" y="402860"/>
            <a:ext cx="9144000" cy="2497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D52E2-616F-4001-A97B-2543249F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055" y="3581400"/>
            <a:ext cx="9144000" cy="22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895999-FD8A-4182-A9F1-A05293D32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5378"/>
            <a:ext cx="6517153" cy="1446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F279F-9A42-40F0-B503-8F6DE0A9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854"/>
            <a:ext cx="9144000" cy="1989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005C0-82E3-470F-9030-B0EE6B112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9144000" cy="144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EAD65B-DC2E-425B-89FA-0023AEB0F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105400"/>
            <a:ext cx="9144000" cy="122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CA2418-C9CB-48CB-932E-0F5A1CCB5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262769"/>
            <a:ext cx="9144000" cy="2335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6E078-B02C-41F8-A3CD-75F5E519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72579"/>
            <a:ext cx="8534400" cy="16987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C48A07-0DA0-4C3D-BFF5-6F591A1B21D8}"/>
              </a:ext>
            </a:extLst>
          </p:cNvPr>
          <p:cNvSpPr/>
          <p:nvPr/>
        </p:nvSpPr>
        <p:spPr>
          <a:xfrm>
            <a:off x="4800600" y="4649138"/>
            <a:ext cx="533400" cy="3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051967-AB6B-470C-8005-63A6F3EF1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38" y="4495800"/>
            <a:ext cx="7901124" cy="182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61CEB-1B55-4336-8CCD-CB9ED457C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78708"/>
            <a:ext cx="9144000" cy="2000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342DB5-1C8F-4E22-8DFA-65B09720E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362200"/>
            <a:ext cx="7287642" cy="38581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249E4C-B31C-4719-87E5-66ED1F68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7" y="234094"/>
            <a:ext cx="9144000" cy="1713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372A48-684D-49F3-8A28-0671ADB5E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262" y="1948015"/>
            <a:ext cx="9144000" cy="2614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02078-D017-4A54-941A-E6A1B13E2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642706"/>
            <a:ext cx="890768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CDABB8-DC5A-41BD-953A-021995314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519198"/>
            <a:ext cx="8267700" cy="6293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1425" y="519198"/>
            <a:ext cx="355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Something for the nerds out there…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971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 distribution with k=</a:t>
            </a:r>
            <a:r>
              <a:rPr lang="en-US" i="1" dirty="0"/>
              <a:t>df</a:t>
            </a:r>
            <a:r>
              <a:rPr lang="en-US" dirty="0"/>
              <a:t> degrees of freedom is the probability distribution for drawing k scores from a standard normal distribution, squaring them, and adding them up.  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474019"/>
              </p:ext>
            </p:extLst>
          </p:nvPr>
        </p:nvGraphicFramePr>
        <p:xfrm>
          <a:off x="4267200" y="1600200"/>
          <a:ext cx="2057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1" name="Equation" r:id="rId4" imgW="1295280" imgH="507960" progId="Equation.3">
                  <p:embed/>
                </p:oleObj>
              </mc:Choice>
              <mc:Fallback>
                <p:oleObj name="Equation" r:id="rId4" imgW="129528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00200"/>
                        <a:ext cx="20574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F3F426-B57B-4A0B-B5B6-2A6FF7D89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0918"/>
            <a:ext cx="8180809" cy="1571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732A0C-AEA5-41CF-A923-30F1B6BFF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7" y="1752600"/>
            <a:ext cx="79374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0F462-B6D1-4B4A-8C61-202354E72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47" y="2667000"/>
            <a:ext cx="7469715" cy="41949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11A69-BA55-4AC4-AA18-F7CB7864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7162800" cy="34336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AC14AB-37C3-4EA4-BD96-26327ACDE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3738423"/>
            <a:ext cx="9144000" cy="23680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36151</TotalTime>
  <Words>183</Words>
  <Application>Microsoft Office PowerPoint</Application>
  <PresentationFormat>On-screen Show (4:3)</PresentationFormat>
  <Paragraphs>66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Geoff Boynton</dc:creator>
  <cp:lastModifiedBy>Geoff Boynton</cp:lastModifiedBy>
  <cp:revision>259</cp:revision>
  <cp:lastPrinted>2012-12-04T20:15:49Z</cp:lastPrinted>
  <dcterms:created xsi:type="dcterms:W3CDTF">2010-05-02T04:01:29Z</dcterms:created>
  <dcterms:modified xsi:type="dcterms:W3CDTF">2021-02-24T17:30:02Z</dcterms:modified>
</cp:coreProperties>
</file>