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61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C0CF-3C55-45DF-975A-1BF50F420912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8841-946D-4EC0-8763-CF0EBDB96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381000"/>
            <a:ext cx="370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 4: Central Tendency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599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quantify the ‘middle’ of a distribution of numbers?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453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ways:  The </a:t>
            </a:r>
            <a:r>
              <a:rPr lang="en-US" b="1" dirty="0" smtClean="0"/>
              <a:t>mode</a:t>
            </a:r>
            <a:r>
              <a:rPr lang="en-US" dirty="0" smtClean="0"/>
              <a:t>, </a:t>
            </a:r>
            <a:r>
              <a:rPr lang="en-US" b="1" dirty="0" smtClean="0"/>
              <a:t>median</a:t>
            </a:r>
            <a:r>
              <a:rPr lang="en-US" dirty="0" smtClean="0"/>
              <a:t> and the </a:t>
            </a:r>
            <a:r>
              <a:rPr lang="en-US" b="1" dirty="0" smtClean="0"/>
              <a:t>mean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429000"/>
            <a:ext cx="39624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0" y="2057400"/>
            <a:ext cx="601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Mode (Mo): </a:t>
            </a:r>
            <a:r>
              <a:rPr lang="en-US" dirty="0" smtClean="0"/>
              <a:t>The score that occurs with the greatest frequency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867400"/>
            <a:ext cx="359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modal</a:t>
            </a:r>
            <a:r>
              <a:rPr lang="en-US" dirty="0" smtClean="0"/>
              <a:t> color of M&amp;M’s is brown.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6248400"/>
            <a:ext cx="51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mode is appropriate for nominal scores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2590800"/>
            <a:ext cx="641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Example: the mode of this sample of 7 numbers:  5,3,1,6,2,8,3  is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81200"/>
            <a:ext cx="4267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7622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Median (</a:t>
            </a:r>
            <a:r>
              <a:rPr lang="en-US" b="1" dirty="0" err="1" smtClean="0"/>
              <a:t>Mdn</a:t>
            </a:r>
            <a:r>
              <a:rPr lang="en-US" b="1" dirty="0" smtClean="0"/>
              <a:t>): </a:t>
            </a:r>
            <a:r>
              <a:rPr lang="en-US" dirty="0" smtClean="0"/>
              <a:t>The value that divides the distribution into halves.  Same as P</a:t>
            </a:r>
            <a:r>
              <a:rPr lang="en-US" sz="1400" dirty="0" smtClean="0"/>
              <a:t>50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762000"/>
            <a:ext cx="424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calculate the median by calculating P</a:t>
            </a:r>
            <a:r>
              <a:rPr lang="en-US" sz="1600" dirty="0" smtClean="0"/>
              <a:t>50.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4380" y="2174328"/>
            <a:ext cx="3855720" cy="35551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3886200"/>
            <a:ext cx="76200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Actually, calculating the median is </a:t>
            </a:r>
            <a:r>
              <a:rPr lang="en-US" dirty="0" smtClean="0"/>
              <a:t>easy:</a:t>
            </a: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If there are an </a:t>
            </a:r>
            <a:r>
              <a:rPr lang="en-US" b="1" dirty="0" smtClean="0"/>
              <a:t>odd</a:t>
            </a:r>
            <a:r>
              <a:rPr lang="en-US" dirty="0" smtClean="0"/>
              <a:t> number of scores, then the median is the </a:t>
            </a:r>
            <a:r>
              <a:rPr lang="en-US" b="1" dirty="0" smtClean="0"/>
              <a:t>middle</a:t>
            </a:r>
            <a:r>
              <a:rPr lang="en-US" dirty="0" smtClean="0"/>
              <a:t> number.  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If there are an </a:t>
            </a:r>
            <a:r>
              <a:rPr lang="en-US" b="1" dirty="0" smtClean="0"/>
              <a:t>even</a:t>
            </a:r>
            <a:r>
              <a:rPr lang="en-US" dirty="0" smtClean="0"/>
              <a:t> number, then the median is the </a:t>
            </a:r>
            <a:r>
              <a:rPr lang="en-US" b="1" dirty="0" smtClean="0"/>
              <a:t>average of the middle two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3400" y="5410200"/>
            <a:ext cx="662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Example: Find the median of this sample of 7 numbers:  5,3,1,6,2,8,3</a:t>
            </a:r>
          </a:p>
          <a:p>
            <a:r>
              <a:rPr lang="en-US" dirty="0" smtClean="0"/>
              <a:t>Reorder: 1,2,3,</a:t>
            </a:r>
            <a:r>
              <a:rPr lang="en-US" b="1" dirty="0" smtClean="0"/>
              <a:t>3</a:t>
            </a:r>
            <a:r>
              <a:rPr lang="en-US" dirty="0" smtClean="0"/>
              <a:t>,5,6,8.  The median is 3.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30" y="1600200"/>
            <a:ext cx="40576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https://latex.codecogs.com/gif.latex?P_%7B50%7D%20%3D%2064%20&amp;plus;%20%2872-64%29%5Cfrac%7B%2850-47.5%29%7D%7B%2852.5-47.5%29%7D%20%3D%20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1" y="3099890"/>
            <a:ext cx="3097738" cy="43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64876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mean: </a:t>
            </a:r>
            <a:r>
              <a:rPr lang="en-US" dirty="0" smtClean="0"/>
              <a:t>the sum of all scores divided by the total number of scores. 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Using mathematical symbols: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Symbol" pitchFamily="18" charset="2"/>
              </a:rPr>
              <a:t>m</a:t>
            </a:r>
            <a:r>
              <a:rPr lang="en-US" sz="1600" dirty="0" err="1" smtClean="0"/>
              <a:t>x</a:t>
            </a:r>
            <a:r>
              <a:rPr lang="en-US" sz="2000" dirty="0" smtClean="0"/>
              <a:t>:  </a:t>
            </a:r>
            <a:r>
              <a:rPr lang="en-US" dirty="0" smtClean="0"/>
              <a:t> mean of a population of scores (pronounced ‘mu of x’)</a:t>
            </a:r>
          </a:p>
          <a:p>
            <a:pPr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   :   mean of a sample of scores (pronounced ‘x bar’)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i="1" dirty="0" smtClean="0"/>
              <a:t>n:      </a:t>
            </a:r>
            <a:r>
              <a:rPr lang="en-US" dirty="0" smtClean="0"/>
              <a:t> the number of scores in a sample</a:t>
            </a:r>
          </a:p>
          <a:p>
            <a:pPr>
              <a:spcAft>
                <a:spcPts val="600"/>
              </a:spcAft>
            </a:pPr>
            <a:r>
              <a:rPr lang="en-US" i="1" dirty="0" smtClean="0"/>
              <a:t>N: 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the number of scores in a population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i="1" dirty="0" smtClean="0"/>
              <a:t>X</a:t>
            </a:r>
            <a:r>
              <a:rPr lang="en-US" sz="1600" i="1" dirty="0" smtClean="0"/>
              <a:t>i:      </a:t>
            </a:r>
            <a:r>
              <a:rPr lang="en-US" i="1" dirty="0" smtClean="0"/>
              <a:t> </a:t>
            </a:r>
            <a:r>
              <a:rPr lang="en-US" dirty="0" smtClean="0"/>
              <a:t>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number in a sample’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:       means to add (sigma)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1134" y="1561563"/>
          <a:ext cx="3317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177480" imgH="190440" progId="Equation.3">
                  <p:embed/>
                </p:oleObj>
              </mc:Choice>
              <mc:Fallback>
                <p:oleObj name="Equation" r:id="rId3" imgW="17748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00000" contrast="2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34" y="1561563"/>
                        <a:ext cx="33178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461139" y="4198938"/>
          <a:ext cx="130492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698400" imgH="609480" progId="Equation.3">
                  <p:embed/>
                </p:oleObj>
              </mc:Choice>
              <mc:Fallback>
                <p:oleObj name="Equation" r:id="rId5" imgW="698400" imgH="609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139" y="4198938"/>
                        <a:ext cx="1304925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949950" y="4486275"/>
          <a:ext cx="12573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672840" imgH="431640" progId="Equation.3">
                  <p:embed/>
                </p:oleObj>
              </mc:Choice>
              <mc:Fallback>
                <p:oleObj name="Equation" r:id="rId7" imgW="6728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-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4486275"/>
                        <a:ext cx="12573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0" y="4755810"/>
            <a:ext cx="2258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we shorten to: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4757021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sample mean is: </a:t>
            </a:r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819400" y="5562600"/>
          <a:ext cx="13049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9" imgW="698400" imgH="431640" progId="Equation.3">
                  <p:embed/>
                </p:oleObj>
              </mc:Choice>
              <mc:Fallback>
                <p:oleObj name="Equation" r:id="rId9" imgW="6984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-100000" contrast="-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562600"/>
                        <a:ext cx="13049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1000" y="5791200"/>
            <a:ext cx="25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population mean is: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4800" y="3657600"/>
          <a:ext cx="41753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1" imgW="2628720" imgH="431640" progId="Equation.3">
                  <p:embed/>
                </p:oleObj>
              </mc:Choice>
              <mc:Fallback>
                <p:oleObj name="Equation" r:id="rId11" imgW="262872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41753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81000" y="19812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find the mean of this sample of 7 numbers:  5,3,1,6,2,8,3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sz="1400" dirty="0" smtClean="0"/>
              <a:t>1 </a:t>
            </a:r>
            <a:r>
              <a:rPr lang="en-US" dirty="0" smtClean="0"/>
              <a:t>= 5, X</a:t>
            </a:r>
            <a:r>
              <a:rPr lang="en-US" sz="1400" dirty="0" smtClean="0"/>
              <a:t>2 </a:t>
            </a:r>
            <a:r>
              <a:rPr lang="en-US" dirty="0" smtClean="0"/>
              <a:t>= 3, X</a:t>
            </a:r>
            <a:r>
              <a:rPr lang="en-US" sz="1400" dirty="0" smtClean="0"/>
              <a:t>3 </a:t>
            </a:r>
            <a:r>
              <a:rPr lang="en-US" dirty="0" smtClean="0"/>
              <a:t>= 1, X</a:t>
            </a:r>
            <a:r>
              <a:rPr lang="en-US" sz="1400" dirty="0" smtClean="0"/>
              <a:t>4 </a:t>
            </a:r>
            <a:r>
              <a:rPr lang="en-US" dirty="0" smtClean="0"/>
              <a:t>= 6, X</a:t>
            </a:r>
            <a:r>
              <a:rPr lang="en-US" sz="1400" dirty="0" smtClean="0"/>
              <a:t>5 </a:t>
            </a:r>
            <a:r>
              <a:rPr lang="en-US" dirty="0" smtClean="0"/>
              <a:t>= 2, X</a:t>
            </a:r>
            <a:r>
              <a:rPr lang="en-US" sz="1400" dirty="0" smtClean="0"/>
              <a:t>6 </a:t>
            </a:r>
            <a:r>
              <a:rPr lang="en-US" dirty="0" smtClean="0"/>
              <a:t>= 8, X</a:t>
            </a:r>
            <a:r>
              <a:rPr lang="en-US" sz="1400" dirty="0" smtClean="0"/>
              <a:t>7 </a:t>
            </a:r>
            <a:r>
              <a:rPr lang="en-US" dirty="0" smtClean="0"/>
              <a:t>= 3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3200401"/>
          <a:ext cx="4953000" cy="798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2679480" imgH="431640" progId="Equation.3">
                  <p:embed/>
                </p:oleObj>
              </mc:Choice>
              <mc:Fallback>
                <p:oleObj name="Equation" r:id="rId3" imgW="267948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1"/>
                        <a:ext cx="4953000" cy="798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769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-The mean is affected by all numbers in the sample (unlike the mode or median)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063" y="2057400"/>
            <a:ext cx="257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example above: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0788" y="3505200"/>
            <a:ext cx="739362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-Multiplying all scores by a number multiplies the mean by that same number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-Adding a number to all scores adds the same number to the mean.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21841" y="224135"/>
            <a:ext cx="3445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Fun facts about the mean </a:t>
            </a:r>
            <a:endParaRPr lang="en-US" sz="24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304800" y="4687669"/>
            <a:ext cx="8153400" cy="1408331"/>
            <a:chOff x="304800" y="4687669"/>
            <a:chExt cx="8153400" cy="1408331"/>
          </a:xfrm>
        </p:grpSpPr>
        <p:sp>
          <p:nvSpPr>
            <p:cNvPr id="80" name="Isosceles Triangle 79"/>
            <p:cNvSpPr/>
            <p:nvPr/>
          </p:nvSpPr>
          <p:spPr>
            <a:xfrm>
              <a:off x="5921375" y="5562600"/>
              <a:ext cx="381000" cy="53340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" y="4687669"/>
              <a:ext cx="3581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-The mean is the ‘balance’ point of a    distribution.</a:t>
              </a:r>
              <a:endParaRPr lang="en-US" dirty="0"/>
            </a:p>
          </p:txBody>
        </p:sp>
        <p:sp>
          <p:nvSpPr>
            <p:cNvPr id="19538" name="Line 82"/>
            <p:cNvSpPr>
              <a:spLocks noChangeShapeType="1"/>
            </p:cNvSpPr>
            <p:nvPr/>
          </p:nvSpPr>
          <p:spPr bwMode="auto">
            <a:xfrm>
              <a:off x="4210050" y="5557837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1" name="Line 85"/>
            <p:cNvSpPr>
              <a:spLocks noChangeShapeType="1"/>
            </p:cNvSpPr>
            <p:nvPr/>
          </p:nvSpPr>
          <p:spPr bwMode="auto">
            <a:xfrm>
              <a:off x="4210050" y="5557837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Line 87"/>
            <p:cNvSpPr>
              <a:spLocks noChangeShapeType="1"/>
            </p:cNvSpPr>
            <p:nvPr/>
          </p:nvSpPr>
          <p:spPr bwMode="auto">
            <a:xfrm flipV="1">
              <a:off x="4676775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5" name="Rectangle 89"/>
            <p:cNvSpPr>
              <a:spLocks noChangeArrowheads="1"/>
            </p:cNvSpPr>
            <p:nvPr/>
          </p:nvSpPr>
          <p:spPr bwMode="auto">
            <a:xfrm>
              <a:off x="4648200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46" name="Line 90"/>
            <p:cNvSpPr>
              <a:spLocks noChangeShapeType="1"/>
            </p:cNvSpPr>
            <p:nvPr/>
          </p:nvSpPr>
          <p:spPr bwMode="auto">
            <a:xfrm flipV="1">
              <a:off x="5153025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8" name="Rectangle 92"/>
            <p:cNvSpPr>
              <a:spLocks noChangeArrowheads="1"/>
            </p:cNvSpPr>
            <p:nvPr/>
          </p:nvSpPr>
          <p:spPr bwMode="auto">
            <a:xfrm>
              <a:off x="5124450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49" name="Line 93"/>
            <p:cNvSpPr>
              <a:spLocks noChangeShapeType="1"/>
            </p:cNvSpPr>
            <p:nvPr/>
          </p:nvSpPr>
          <p:spPr bwMode="auto">
            <a:xfrm flipV="1">
              <a:off x="5619750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1" name="Rectangle 95"/>
            <p:cNvSpPr>
              <a:spLocks noChangeArrowheads="1"/>
            </p:cNvSpPr>
            <p:nvPr/>
          </p:nvSpPr>
          <p:spPr bwMode="auto">
            <a:xfrm>
              <a:off x="5591175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52" name="Line 96"/>
            <p:cNvSpPr>
              <a:spLocks noChangeShapeType="1"/>
            </p:cNvSpPr>
            <p:nvPr/>
          </p:nvSpPr>
          <p:spPr bwMode="auto">
            <a:xfrm flipV="1">
              <a:off x="6096000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4" name="Rectangle 98"/>
            <p:cNvSpPr>
              <a:spLocks noChangeArrowheads="1"/>
            </p:cNvSpPr>
            <p:nvPr/>
          </p:nvSpPr>
          <p:spPr bwMode="auto">
            <a:xfrm>
              <a:off x="6067425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55" name="Line 99"/>
            <p:cNvSpPr>
              <a:spLocks noChangeShapeType="1"/>
            </p:cNvSpPr>
            <p:nvPr/>
          </p:nvSpPr>
          <p:spPr bwMode="auto">
            <a:xfrm flipV="1">
              <a:off x="6562725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7" name="Rectangle 101"/>
            <p:cNvSpPr>
              <a:spLocks noChangeArrowheads="1"/>
            </p:cNvSpPr>
            <p:nvPr/>
          </p:nvSpPr>
          <p:spPr bwMode="auto">
            <a:xfrm>
              <a:off x="6534150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58" name="Line 102"/>
            <p:cNvSpPr>
              <a:spLocks noChangeShapeType="1"/>
            </p:cNvSpPr>
            <p:nvPr/>
          </p:nvSpPr>
          <p:spPr bwMode="auto">
            <a:xfrm flipV="1">
              <a:off x="7038975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" name="Rectangle 104"/>
            <p:cNvSpPr>
              <a:spLocks noChangeArrowheads="1"/>
            </p:cNvSpPr>
            <p:nvPr/>
          </p:nvSpPr>
          <p:spPr bwMode="auto">
            <a:xfrm>
              <a:off x="7010400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61" name="Line 105"/>
            <p:cNvSpPr>
              <a:spLocks noChangeShapeType="1"/>
            </p:cNvSpPr>
            <p:nvPr/>
          </p:nvSpPr>
          <p:spPr bwMode="auto">
            <a:xfrm flipV="1">
              <a:off x="7505700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Rectangle 107"/>
            <p:cNvSpPr>
              <a:spLocks noChangeArrowheads="1"/>
            </p:cNvSpPr>
            <p:nvPr/>
          </p:nvSpPr>
          <p:spPr bwMode="auto">
            <a:xfrm>
              <a:off x="7477125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64" name="Line 108"/>
            <p:cNvSpPr>
              <a:spLocks noChangeShapeType="1"/>
            </p:cNvSpPr>
            <p:nvPr/>
          </p:nvSpPr>
          <p:spPr bwMode="auto">
            <a:xfrm flipV="1">
              <a:off x="7981950" y="5510212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6" name="Rectangle 110"/>
            <p:cNvSpPr>
              <a:spLocks noChangeArrowheads="1"/>
            </p:cNvSpPr>
            <p:nvPr/>
          </p:nvSpPr>
          <p:spPr bwMode="auto">
            <a:xfrm>
              <a:off x="7953375" y="558641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9577" name="Line 121"/>
            <p:cNvSpPr>
              <a:spLocks noChangeShapeType="1"/>
            </p:cNvSpPr>
            <p:nvPr/>
          </p:nvSpPr>
          <p:spPr bwMode="auto">
            <a:xfrm>
              <a:off x="4210050" y="5557837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0" name="Rectangle 124"/>
            <p:cNvSpPr>
              <a:spLocks noChangeArrowheads="1"/>
            </p:cNvSpPr>
            <p:nvPr/>
          </p:nvSpPr>
          <p:spPr bwMode="auto">
            <a:xfrm>
              <a:off x="4438650" y="5214937"/>
              <a:ext cx="476250" cy="3429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1" name="Rectangle 125"/>
            <p:cNvSpPr>
              <a:spLocks noChangeArrowheads="1"/>
            </p:cNvSpPr>
            <p:nvPr/>
          </p:nvSpPr>
          <p:spPr bwMode="auto">
            <a:xfrm>
              <a:off x="4438650" y="5214937"/>
              <a:ext cx="476250" cy="342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2" name="Rectangle 126"/>
            <p:cNvSpPr>
              <a:spLocks noChangeArrowheads="1"/>
            </p:cNvSpPr>
            <p:nvPr/>
          </p:nvSpPr>
          <p:spPr bwMode="auto">
            <a:xfrm>
              <a:off x="4914900" y="5214937"/>
              <a:ext cx="466725" cy="3429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3" name="Rectangle 127"/>
            <p:cNvSpPr>
              <a:spLocks noChangeArrowheads="1"/>
            </p:cNvSpPr>
            <p:nvPr/>
          </p:nvSpPr>
          <p:spPr bwMode="auto">
            <a:xfrm>
              <a:off x="4914900" y="5214937"/>
              <a:ext cx="466725" cy="342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4" name="Rectangle 128"/>
            <p:cNvSpPr>
              <a:spLocks noChangeArrowheads="1"/>
            </p:cNvSpPr>
            <p:nvPr/>
          </p:nvSpPr>
          <p:spPr bwMode="auto">
            <a:xfrm>
              <a:off x="5381625" y="4881562"/>
              <a:ext cx="476250" cy="67627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5" name="Rectangle 129"/>
            <p:cNvSpPr>
              <a:spLocks noChangeArrowheads="1"/>
            </p:cNvSpPr>
            <p:nvPr/>
          </p:nvSpPr>
          <p:spPr bwMode="auto">
            <a:xfrm>
              <a:off x="5381625" y="4881562"/>
              <a:ext cx="476250" cy="6762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Rectangle 130"/>
            <p:cNvSpPr>
              <a:spLocks noChangeArrowheads="1"/>
            </p:cNvSpPr>
            <p:nvPr/>
          </p:nvSpPr>
          <p:spPr bwMode="auto">
            <a:xfrm>
              <a:off x="5857875" y="5557837"/>
              <a:ext cx="476250" cy="15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Rectangle 131"/>
            <p:cNvSpPr>
              <a:spLocks noChangeArrowheads="1"/>
            </p:cNvSpPr>
            <p:nvPr/>
          </p:nvSpPr>
          <p:spPr bwMode="auto">
            <a:xfrm>
              <a:off x="5857875" y="5557837"/>
              <a:ext cx="476250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8" name="Rectangle 132"/>
            <p:cNvSpPr>
              <a:spLocks noChangeArrowheads="1"/>
            </p:cNvSpPr>
            <p:nvPr/>
          </p:nvSpPr>
          <p:spPr bwMode="auto">
            <a:xfrm>
              <a:off x="6334125" y="5214937"/>
              <a:ext cx="466725" cy="3429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Rectangle 133"/>
            <p:cNvSpPr>
              <a:spLocks noChangeArrowheads="1"/>
            </p:cNvSpPr>
            <p:nvPr/>
          </p:nvSpPr>
          <p:spPr bwMode="auto">
            <a:xfrm>
              <a:off x="6334125" y="5214937"/>
              <a:ext cx="466725" cy="342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Rectangle 134"/>
            <p:cNvSpPr>
              <a:spLocks noChangeArrowheads="1"/>
            </p:cNvSpPr>
            <p:nvPr/>
          </p:nvSpPr>
          <p:spPr bwMode="auto">
            <a:xfrm>
              <a:off x="6800850" y="5557837"/>
              <a:ext cx="476250" cy="15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Rectangle 135"/>
            <p:cNvSpPr>
              <a:spLocks noChangeArrowheads="1"/>
            </p:cNvSpPr>
            <p:nvPr/>
          </p:nvSpPr>
          <p:spPr bwMode="auto">
            <a:xfrm>
              <a:off x="6800850" y="5557837"/>
              <a:ext cx="476250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Rectangle 136"/>
            <p:cNvSpPr>
              <a:spLocks noChangeArrowheads="1"/>
            </p:cNvSpPr>
            <p:nvPr/>
          </p:nvSpPr>
          <p:spPr bwMode="auto">
            <a:xfrm>
              <a:off x="7277100" y="5214937"/>
              <a:ext cx="466725" cy="3429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Rectangle 137"/>
            <p:cNvSpPr>
              <a:spLocks noChangeArrowheads="1"/>
            </p:cNvSpPr>
            <p:nvPr/>
          </p:nvSpPr>
          <p:spPr bwMode="auto">
            <a:xfrm>
              <a:off x="7277100" y="5214937"/>
              <a:ext cx="466725" cy="342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4" name="Rectangle 138"/>
            <p:cNvSpPr>
              <a:spLocks noChangeArrowheads="1"/>
            </p:cNvSpPr>
            <p:nvPr/>
          </p:nvSpPr>
          <p:spPr bwMode="auto">
            <a:xfrm>
              <a:off x="7743825" y="5214937"/>
              <a:ext cx="476250" cy="3429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5" name="Rectangle 139"/>
            <p:cNvSpPr>
              <a:spLocks noChangeArrowheads="1"/>
            </p:cNvSpPr>
            <p:nvPr/>
          </p:nvSpPr>
          <p:spPr bwMode="auto">
            <a:xfrm>
              <a:off x="7743825" y="5214937"/>
              <a:ext cx="476250" cy="342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6" name="Line 140"/>
            <p:cNvSpPr>
              <a:spLocks noChangeShapeType="1"/>
            </p:cNvSpPr>
            <p:nvPr/>
          </p:nvSpPr>
          <p:spPr bwMode="auto">
            <a:xfrm>
              <a:off x="4210050" y="5557837"/>
              <a:ext cx="4248150" cy="158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43126"/>
              </p:ext>
            </p:extLst>
          </p:nvPr>
        </p:nvGraphicFramePr>
        <p:xfrm>
          <a:off x="628650" y="2514600"/>
          <a:ext cx="6724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4483080" imgH="457200" progId="Equation.3">
                  <p:embed/>
                </p:oleObj>
              </mc:Choice>
              <mc:Fallback>
                <p:oleObj name="Equation" r:id="rId3" imgW="44830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514600"/>
                        <a:ext cx="6724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304800" y="1182469"/>
            <a:ext cx="4876800" cy="686018"/>
            <a:chOff x="304800" y="1182469"/>
            <a:chExt cx="4876800" cy="686018"/>
          </a:xfrm>
        </p:grpSpPr>
        <p:graphicFrame>
          <p:nvGraphicFramePr>
            <p:cNvPr id="3" name="Object 13"/>
            <p:cNvGraphicFramePr>
              <a:graphicFrameLocks noChangeAspect="1"/>
            </p:cNvGraphicFramePr>
            <p:nvPr/>
          </p:nvGraphicFramePr>
          <p:xfrm>
            <a:off x="3657600" y="1442964"/>
            <a:ext cx="1524000" cy="425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0" name="Equation" r:id="rId5" imgW="952200" imgH="266400" progId="Equation.3">
                    <p:embed/>
                  </p:oleObj>
                </mc:Choice>
                <mc:Fallback>
                  <p:oleObj name="Equation" r:id="rId5" imgW="952200" imgH="266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bright="-100000" contrast="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1442964"/>
                          <a:ext cx="1524000" cy="425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ectangle 45"/>
            <p:cNvSpPr/>
            <p:nvPr/>
          </p:nvSpPr>
          <p:spPr>
            <a:xfrm>
              <a:off x="304800" y="1182469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endParaRPr lang="en-US" dirty="0" smtClean="0"/>
            </a:p>
            <a:p>
              <a:r>
                <a:rPr lang="en-US" dirty="0" smtClean="0"/>
                <a:t>-The mean is the value that  makes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5301451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median is not sensitive to outliers: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Median of 1,2,4,5, and 10000 is 4.  The mean is 2002.4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81000" y="1866275"/>
            <a:ext cx="8202951" cy="4085153"/>
            <a:chOff x="381000" y="2209800"/>
            <a:chExt cx="8202951" cy="4085153"/>
          </a:xfrm>
        </p:grpSpPr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174874" y="2676525"/>
              <a:ext cx="4300538" cy="32273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2174874" y="2676525"/>
              <a:ext cx="4300538" cy="322738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2174874" y="2676525"/>
              <a:ext cx="4300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2174874" y="5903912"/>
              <a:ext cx="4300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6475412" y="2676525"/>
              <a:ext cx="1588" cy="32273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2174874" y="2676525"/>
              <a:ext cx="1588" cy="32273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2174874" y="5903912"/>
              <a:ext cx="4300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2174874" y="2676525"/>
              <a:ext cx="1588" cy="32273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 flipV="1">
              <a:off x="2390774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2390774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2257424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325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 flipV="1">
              <a:off x="2819399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2819399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2687637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375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V="1">
              <a:off x="3248024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248024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3116262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425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 flipV="1">
              <a:off x="3678237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678237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3544887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475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 flipV="1">
              <a:off x="4106862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4106862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3975099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 flipV="1">
              <a:off x="4535487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4535487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1" name="Rectangle 33"/>
            <p:cNvSpPr>
              <a:spLocks noChangeArrowheads="1"/>
            </p:cNvSpPr>
            <p:nvPr/>
          </p:nvSpPr>
          <p:spPr bwMode="auto">
            <a:xfrm>
              <a:off x="4403724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575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flipV="1">
              <a:off x="4965699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4965699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4833937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625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 flipV="1">
              <a:off x="5394324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5394324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7" name="Rectangle 39"/>
            <p:cNvSpPr>
              <a:spLocks noChangeArrowheads="1"/>
            </p:cNvSpPr>
            <p:nvPr/>
          </p:nvSpPr>
          <p:spPr bwMode="auto">
            <a:xfrm>
              <a:off x="5262562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675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 flipV="1">
              <a:off x="5822949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5822949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5691187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725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 flipV="1">
              <a:off x="6253162" y="5854700"/>
              <a:ext cx="1588" cy="4921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6253162" y="2676525"/>
              <a:ext cx="1588" cy="412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6121399" y="5929312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775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2174874" y="5903912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 flipH="1">
              <a:off x="6426199" y="5903912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2051049" y="58134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2174874" y="5532437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8" name="Line 50"/>
            <p:cNvSpPr>
              <a:spLocks noChangeShapeType="1"/>
            </p:cNvSpPr>
            <p:nvPr/>
          </p:nvSpPr>
          <p:spPr bwMode="auto">
            <a:xfrm flipH="1">
              <a:off x="6426199" y="5532437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2051049" y="5441950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2174874" y="5170487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 flipH="1">
              <a:off x="6426199" y="5170487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2" name="Rectangle 54"/>
            <p:cNvSpPr>
              <a:spLocks noChangeArrowheads="1"/>
            </p:cNvSpPr>
            <p:nvPr/>
          </p:nvSpPr>
          <p:spPr bwMode="auto">
            <a:xfrm>
              <a:off x="1960562" y="507841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63" name="Line 55"/>
            <p:cNvSpPr>
              <a:spLocks noChangeShapeType="1"/>
            </p:cNvSpPr>
            <p:nvPr/>
          </p:nvSpPr>
          <p:spPr bwMode="auto">
            <a:xfrm>
              <a:off x="2174874" y="4799012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 flipH="1">
              <a:off x="6426199" y="4799012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1960562" y="470693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74874" y="4435475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7" name="Line 59"/>
            <p:cNvSpPr>
              <a:spLocks noChangeShapeType="1"/>
            </p:cNvSpPr>
            <p:nvPr/>
          </p:nvSpPr>
          <p:spPr bwMode="auto">
            <a:xfrm flipH="1">
              <a:off x="6426199" y="4435475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960562" y="434498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2174874" y="4064000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 flipH="1">
              <a:off x="6426199" y="4064000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960562" y="397351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2174874" y="3700462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3" name="Line 65"/>
            <p:cNvSpPr>
              <a:spLocks noChangeShapeType="1"/>
            </p:cNvSpPr>
            <p:nvPr/>
          </p:nvSpPr>
          <p:spPr bwMode="auto">
            <a:xfrm flipH="1">
              <a:off x="6426199" y="3700462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960562" y="360997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75" name="Line 67"/>
            <p:cNvSpPr>
              <a:spLocks noChangeShapeType="1"/>
            </p:cNvSpPr>
            <p:nvPr/>
          </p:nvSpPr>
          <p:spPr bwMode="auto">
            <a:xfrm>
              <a:off x="2174874" y="3328987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6" name="Line 68"/>
            <p:cNvSpPr>
              <a:spLocks noChangeShapeType="1"/>
            </p:cNvSpPr>
            <p:nvPr/>
          </p:nvSpPr>
          <p:spPr bwMode="auto">
            <a:xfrm flipH="1">
              <a:off x="6426199" y="3328987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1960562" y="323850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35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78" name="Line 70"/>
            <p:cNvSpPr>
              <a:spLocks noChangeShapeType="1"/>
            </p:cNvSpPr>
            <p:nvPr/>
          </p:nvSpPr>
          <p:spPr bwMode="auto">
            <a:xfrm>
              <a:off x="2174874" y="2965450"/>
              <a:ext cx="412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9" name="Line 71"/>
            <p:cNvSpPr>
              <a:spLocks noChangeShapeType="1"/>
            </p:cNvSpPr>
            <p:nvPr/>
          </p:nvSpPr>
          <p:spPr bwMode="auto">
            <a:xfrm flipH="1">
              <a:off x="6426199" y="2965450"/>
              <a:ext cx="4921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1960562" y="287496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481" name="Line 73"/>
            <p:cNvSpPr>
              <a:spLocks noChangeShapeType="1"/>
            </p:cNvSpPr>
            <p:nvPr/>
          </p:nvSpPr>
          <p:spPr bwMode="auto">
            <a:xfrm>
              <a:off x="2174874" y="2676525"/>
              <a:ext cx="4300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2" name="Line 74"/>
            <p:cNvSpPr>
              <a:spLocks noChangeShapeType="1"/>
            </p:cNvSpPr>
            <p:nvPr/>
          </p:nvSpPr>
          <p:spPr bwMode="auto">
            <a:xfrm>
              <a:off x="2174874" y="5903912"/>
              <a:ext cx="43005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3" name="Line 75"/>
            <p:cNvSpPr>
              <a:spLocks noChangeShapeType="1"/>
            </p:cNvSpPr>
            <p:nvPr/>
          </p:nvSpPr>
          <p:spPr bwMode="auto">
            <a:xfrm flipV="1">
              <a:off x="6475412" y="2676525"/>
              <a:ext cx="1588" cy="32273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4" name="Line 76"/>
            <p:cNvSpPr>
              <a:spLocks noChangeShapeType="1"/>
            </p:cNvSpPr>
            <p:nvPr/>
          </p:nvSpPr>
          <p:spPr bwMode="auto">
            <a:xfrm flipV="1">
              <a:off x="2174874" y="2676525"/>
              <a:ext cx="1588" cy="322738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2184399" y="5830887"/>
              <a:ext cx="420688" cy="730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2184399" y="5830887"/>
              <a:ext cx="420688" cy="730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2605087" y="5756275"/>
              <a:ext cx="428625" cy="14763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2605087" y="5756275"/>
              <a:ext cx="428625" cy="14763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033712" y="5830887"/>
              <a:ext cx="428625" cy="730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033712" y="5830887"/>
              <a:ext cx="428625" cy="730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3462337" y="5532437"/>
              <a:ext cx="430213" cy="3714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3462337" y="5532437"/>
              <a:ext cx="430213" cy="3714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3892549" y="5607050"/>
              <a:ext cx="428625" cy="2968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3892549" y="5607050"/>
              <a:ext cx="428625" cy="2968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4321174" y="5170487"/>
              <a:ext cx="430213" cy="7334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6" name="Rectangle 88"/>
            <p:cNvSpPr>
              <a:spLocks noChangeArrowheads="1"/>
            </p:cNvSpPr>
            <p:nvPr/>
          </p:nvSpPr>
          <p:spPr bwMode="auto">
            <a:xfrm>
              <a:off x="4321174" y="5170487"/>
              <a:ext cx="430213" cy="733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7" name="Rectangle 89"/>
            <p:cNvSpPr>
              <a:spLocks noChangeArrowheads="1"/>
            </p:cNvSpPr>
            <p:nvPr/>
          </p:nvSpPr>
          <p:spPr bwMode="auto">
            <a:xfrm>
              <a:off x="4751387" y="5170487"/>
              <a:ext cx="428625" cy="7334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4751387" y="5170487"/>
              <a:ext cx="428625" cy="733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9" name="Rectangle 91"/>
            <p:cNvSpPr>
              <a:spLocks noChangeArrowheads="1"/>
            </p:cNvSpPr>
            <p:nvPr/>
          </p:nvSpPr>
          <p:spPr bwMode="auto">
            <a:xfrm>
              <a:off x="5180012" y="4138612"/>
              <a:ext cx="428625" cy="17653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5180012" y="4138612"/>
              <a:ext cx="428625" cy="17653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1" name="Rectangle 93"/>
            <p:cNvSpPr>
              <a:spLocks noChangeArrowheads="1"/>
            </p:cNvSpPr>
            <p:nvPr/>
          </p:nvSpPr>
          <p:spPr bwMode="auto">
            <a:xfrm>
              <a:off x="5608637" y="4286250"/>
              <a:ext cx="430213" cy="16176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2" name="Rectangle 94"/>
            <p:cNvSpPr>
              <a:spLocks noChangeArrowheads="1"/>
            </p:cNvSpPr>
            <p:nvPr/>
          </p:nvSpPr>
          <p:spPr bwMode="auto">
            <a:xfrm>
              <a:off x="5608637" y="4286250"/>
              <a:ext cx="430213" cy="16176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6038849" y="3262312"/>
              <a:ext cx="420688" cy="2641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4" name="Rectangle 96"/>
            <p:cNvSpPr>
              <a:spLocks noChangeArrowheads="1"/>
            </p:cNvSpPr>
            <p:nvPr/>
          </p:nvSpPr>
          <p:spPr bwMode="auto">
            <a:xfrm>
              <a:off x="6038849" y="3262312"/>
              <a:ext cx="420688" cy="26416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5" name="Line 97"/>
            <p:cNvSpPr>
              <a:spLocks noChangeShapeType="1"/>
            </p:cNvSpPr>
            <p:nvPr/>
          </p:nvSpPr>
          <p:spPr bwMode="auto">
            <a:xfrm>
              <a:off x="2174874" y="5903912"/>
              <a:ext cx="43005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6" name="Rectangle 98"/>
            <p:cNvSpPr>
              <a:spLocks noChangeArrowheads="1"/>
            </p:cNvSpPr>
            <p:nvPr/>
          </p:nvSpPr>
          <p:spPr bwMode="auto">
            <a:xfrm>
              <a:off x="3668712" y="6110287"/>
              <a:ext cx="125515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GRE quant scores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507" name="Rectangle 99"/>
            <p:cNvSpPr>
              <a:spLocks noChangeArrowheads="1"/>
            </p:cNvSpPr>
            <p:nvPr/>
          </p:nvSpPr>
          <p:spPr bwMode="auto">
            <a:xfrm rot="16200000">
              <a:off x="1464139" y="4142323"/>
              <a:ext cx="72455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Helvetica" charset="0"/>
                </a:rPr>
                <a:t>Frequency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7508" name="Line 100"/>
            <p:cNvSpPr>
              <a:spLocks noChangeShapeType="1"/>
            </p:cNvSpPr>
            <p:nvPr/>
          </p:nvSpPr>
          <p:spPr bwMode="auto">
            <a:xfrm flipV="1">
              <a:off x="5649912" y="2676525"/>
              <a:ext cx="1588" cy="3227388"/>
            </a:xfrm>
            <a:prstGeom prst="line">
              <a:avLst/>
            </a:prstGeom>
            <a:noFill/>
            <a:ln w="1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 flipV="1">
              <a:off x="5468937" y="2676525"/>
              <a:ext cx="1588" cy="3227388"/>
            </a:xfrm>
            <a:prstGeom prst="line">
              <a:avLst/>
            </a:prstGeom>
            <a:noFill/>
            <a:ln w="1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03652" y="2694574"/>
              <a:ext cx="1370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Median=705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712" y="2730093"/>
              <a:ext cx="1370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Mean=683.9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759324" y="3014662"/>
              <a:ext cx="660400" cy="13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>
              <a:off x="5672722" y="3014662"/>
              <a:ext cx="594360" cy="1376"/>
            </a:xfrm>
            <a:prstGeom prst="straightConnector1">
              <a:avLst/>
            </a:prstGeom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1000" y="2209800"/>
              <a:ext cx="8202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 a skewed distribution, </a:t>
              </a:r>
              <a:r>
                <a:rPr lang="en-US" b="1" dirty="0" smtClean="0"/>
                <a:t>the mean is pulled toward the tail</a:t>
              </a:r>
              <a:r>
                <a:rPr lang="en-US" dirty="0" smtClean="0"/>
                <a:t> compared to the median</a:t>
              </a:r>
              <a:endParaRPr lang="en-US" dirty="0"/>
            </a:p>
          </p:txBody>
        </p:sp>
      </p:grpSp>
      <p:sp>
        <p:nvSpPr>
          <p:cNvPr id="112" name="Rectangle 111"/>
          <p:cNvSpPr/>
          <p:nvPr/>
        </p:nvSpPr>
        <p:spPr>
          <a:xfrm>
            <a:off x="1981200" y="457200"/>
            <a:ext cx="512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More stuff about the median and mean</a:t>
            </a:r>
            <a:endParaRPr lang="en-US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04800" y="6096000"/>
            <a:ext cx="5609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a distribution is ‘symmetric’ (like a normal distribution), </a:t>
            </a:r>
          </a:p>
          <a:p>
            <a:r>
              <a:rPr lang="en-US" dirty="0" smtClean="0"/>
              <a:t>then the mean and median are the same.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t="20909" b="9091"/>
          <a:stretch>
            <a:fillRect/>
          </a:stretch>
        </p:blipFill>
        <p:spPr bwMode="auto">
          <a:xfrm>
            <a:off x="457200" y="457200"/>
            <a:ext cx="8382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81400" y="1295400"/>
            <a:ext cx="433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 98% of US household income (2005)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0"/>
            <a:ext cx="848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Medians are usually reported for income because of the positive skew in the distribution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658100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http://www.visualizingeconomics.com/wp-content/uploads/2005_income_distribution.gif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8" name="Group 20587"/>
          <p:cNvGrpSpPr/>
          <p:nvPr/>
        </p:nvGrpSpPr>
        <p:grpSpPr>
          <a:xfrm>
            <a:off x="1371600" y="1066800"/>
            <a:ext cx="6307137" cy="4962525"/>
            <a:chOff x="1389063" y="638175"/>
            <a:chExt cx="6307137" cy="4962525"/>
          </a:xfrm>
        </p:grpSpPr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1866900" y="714375"/>
              <a:ext cx="5667375" cy="447675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866900" y="714375"/>
              <a:ext cx="5667375" cy="4476750"/>
            </a:xfrm>
            <a:prstGeom prst="rect">
              <a:avLst/>
            </a:prstGeom>
            <a:noFill/>
            <a:ln w="0">
              <a:solidFill>
                <a:srgbClr val="E5E5E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1866900" y="714375"/>
              <a:ext cx="56673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866900" y="5191125"/>
              <a:ext cx="56673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V="1">
              <a:off x="7534275" y="714375"/>
              <a:ext cx="0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V="1">
              <a:off x="1866900" y="714375"/>
              <a:ext cx="0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1866900" y="5191125"/>
              <a:ext cx="56673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1866900" y="714375"/>
              <a:ext cx="0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V="1">
              <a:off x="1866900" y="5133975"/>
              <a:ext cx="0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1866900" y="71437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1800225" y="5219700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V="1">
              <a:off x="2809875" y="5133975"/>
              <a:ext cx="0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2809875" y="71437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2714625" y="521970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3752850" y="5133975"/>
              <a:ext cx="0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3752850" y="71437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3657600" y="521970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V="1">
              <a:off x="4695825" y="5133975"/>
              <a:ext cx="0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4695825" y="71437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4600575" y="521970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 flipV="1">
              <a:off x="5638800" y="5133975"/>
              <a:ext cx="0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5638800" y="71437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5543550" y="521970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 flipV="1">
              <a:off x="6581775" y="5133975"/>
              <a:ext cx="0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6581775" y="71437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6486525" y="521970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 flipV="1">
              <a:off x="7534275" y="5133975"/>
              <a:ext cx="0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7534275" y="714375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0" name="Rectangle 36"/>
            <p:cNvSpPr>
              <a:spLocks noChangeArrowheads="1"/>
            </p:cNvSpPr>
            <p:nvPr/>
          </p:nvSpPr>
          <p:spPr bwMode="auto">
            <a:xfrm>
              <a:off x="7439025" y="521970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1" name="Line 37"/>
            <p:cNvSpPr>
              <a:spLocks noChangeShapeType="1"/>
            </p:cNvSpPr>
            <p:nvPr/>
          </p:nvSpPr>
          <p:spPr bwMode="auto">
            <a:xfrm>
              <a:off x="1866900" y="51911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5" name="Line 38"/>
            <p:cNvSpPr>
              <a:spLocks noChangeShapeType="1"/>
            </p:cNvSpPr>
            <p:nvPr/>
          </p:nvSpPr>
          <p:spPr bwMode="auto">
            <a:xfrm flipH="1">
              <a:off x="7477125" y="5191125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6" name="Rectangle 39"/>
            <p:cNvSpPr>
              <a:spLocks noChangeArrowheads="1"/>
            </p:cNvSpPr>
            <p:nvPr/>
          </p:nvSpPr>
          <p:spPr bwMode="auto">
            <a:xfrm>
              <a:off x="1762125" y="5114925"/>
              <a:ext cx="1238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7" name="Line 40"/>
            <p:cNvSpPr>
              <a:spLocks noChangeShapeType="1"/>
            </p:cNvSpPr>
            <p:nvPr/>
          </p:nvSpPr>
          <p:spPr bwMode="auto">
            <a:xfrm>
              <a:off x="1866900" y="47434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8" name="Line 41"/>
            <p:cNvSpPr>
              <a:spLocks noChangeShapeType="1"/>
            </p:cNvSpPr>
            <p:nvPr/>
          </p:nvSpPr>
          <p:spPr bwMode="auto">
            <a:xfrm flipH="1">
              <a:off x="7477125" y="4743450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9" name="Rectangle 42"/>
            <p:cNvSpPr>
              <a:spLocks noChangeArrowheads="1"/>
            </p:cNvSpPr>
            <p:nvPr/>
          </p:nvSpPr>
          <p:spPr bwMode="auto">
            <a:xfrm>
              <a:off x="1695450" y="4667250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0" name="Line 43"/>
            <p:cNvSpPr>
              <a:spLocks noChangeShapeType="1"/>
            </p:cNvSpPr>
            <p:nvPr/>
          </p:nvSpPr>
          <p:spPr bwMode="auto">
            <a:xfrm>
              <a:off x="1866900" y="42957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1" name="Line 44"/>
            <p:cNvSpPr>
              <a:spLocks noChangeShapeType="1"/>
            </p:cNvSpPr>
            <p:nvPr/>
          </p:nvSpPr>
          <p:spPr bwMode="auto">
            <a:xfrm flipH="1">
              <a:off x="7477125" y="4295775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2" name="Rectangle 45"/>
            <p:cNvSpPr>
              <a:spLocks noChangeArrowheads="1"/>
            </p:cNvSpPr>
            <p:nvPr/>
          </p:nvSpPr>
          <p:spPr bwMode="auto">
            <a:xfrm>
              <a:off x="1695450" y="4219575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3" name="Line 46"/>
            <p:cNvSpPr>
              <a:spLocks noChangeShapeType="1"/>
            </p:cNvSpPr>
            <p:nvPr/>
          </p:nvSpPr>
          <p:spPr bwMode="auto">
            <a:xfrm>
              <a:off x="1866900" y="38481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4" name="Line 47"/>
            <p:cNvSpPr>
              <a:spLocks noChangeShapeType="1"/>
            </p:cNvSpPr>
            <p:nvPr/>
          </p:nvSpPr>
          <p:spPr bwMode="auto">
            <a:xfrm flipH="1">
              <a:off x="7477125" y="3848100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5" name="Rectangle 48"/>
            <p:cNvSpPr>
              <a:spLocks noChangeArrowheads="1"/>
            </p:cNvSpPr>
            <p:nvPr/>
          </p:nvSpPr>
          <p:spPr bwMode="auto">
            <a:xfrm>
              <a:off x="1695450" y="3771900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6" name="Line 49"/>
            <p:cNvSpPr>
              <a:spLocks noChangeShapeType="1"/>
            </p:cNvSpPr>
            <p:nvPr/>
          </p:nvSpPr>
          <p:spPr bwMode="auto">
            <a:xfrm>
              <a:off x="1866900" y="34004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7" name="Line 50"/>
            <p:cNvSpPr>
              <a:spLocks noChangeShapeType="1"/>
            </p:cNvSpPr>
            <p:nvPr/>
          </p:nvSpPr>
          <p:spPr bwMode="auto">
            <a:xfrm flipH="1">
              <a:off x="7477125" y="3400425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8" name="Rectangle 51"/>
            <p:cNvSpPr>
              <a:spLocks noChangeArrowheads="1"/>
            </p:cNvSpPr>
            <p:nvPr/>
          </p:nvSpPr>
          <p:spPr bwMode="auto">
            <a:xfrm>
              <a:off x="1695450" y="3324225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9" name="Line 52"/>
            <p:cNvSpPr>
              <a:spLocks noChangeShapeType="1"/>
            </p:cNvSpPr>
            <p:nvPr/>
          </p:nvSpPr>
          <p:spPr bwMode="auto">
            <a:xfrm>
              <a:off x="1866900" y="29527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0" name="Line 53"/>
            <p:cNvSpPr>
              <a:spLocks noChangeShapeType="1"/>
            </p:cNvSpPr>
            <p:nvPr/>
          </p:nvSpPr>
          <p:spPr bwMode="auto">
            <a:xfrm flipH="1">
              <a:off x="7477125" y="2952750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1" name="Rectangle 54"/>
            <p:cNvSpPr>
              <a:spLocks noChangeArrowheads="1"/>
            </p:cNvSpPr>
            <p:nvPr/>
          </p:nvSpPr>
          <p:spPr bwMode="auto">
            <a:xfrm>
              <a:off x="1628775" y="287655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2" name="Line 55"/>
            <p:cNvSpPr>
              <a:spLocks noChangeShapeType="1"/>
            </p:cNvSpPr>
            <p:nvPr/>
          </p:nvSpPr>
          <p:spPr bwMode="auto">
            <a:xfrm>
              <a:off x="1866900" y="25050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3" name="Line 56"/>
            <p:cNvSpPr>
              <a:spLocks noChangeShapeType="1"/>
            </p:cNvSpPr>
            <p:nvPr/>
          </p:nvSpPr>
          <p:spPr bwMode="auto">
            <a:xfrm flipH="1">
              <a:off x="7477125" y="2505075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4" name="Rectangle 57"/>
            <p:cNvSpPr>
              <a:spLocks noChangeArrowheads="1"/>
            </p:cNvSpPr>
            <p:nvPr/>
          </p:nvSpPr>
          <p:spPr bwMode="auto">
            <a:xfrm>
              <a:off x="1628775" y="2428875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5" name="Line 58"/>
            <p:cNvSpPr>
              <a:spLocks noChangeShapeType="1"/>
            </p:cNvSpPr>
            <p:nvPr/>
          </p:nvSpPr>
          <p:spPr bwMode="auto">
            <a:xfrm>
              <a:off x="1866900" y="205740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6" name="Line 59"/>
            <p:cNvSpPr>
              <a:spLocks noChangeShapeType="1"/>
            </p:cNvSpPr>
            <p:nvPr/>
          </p:nvSpPr>
          <p:spPr bwMode="auto">
            <a:xfrm flipH="1">
              <a:off x="7477125" y="2057400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7" name="Rectangle 60"/>
            <p:cNvSpPr>
              <a:spLocks noChangeArrowheads="1"/>
            </p:cNvSpPr>
            <p:nvPr/>
          </p:nvSpPr>
          <p:spPr bwMode="auto">
            <a:xfrm>
              <a:off x="1628775" y="198120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8" name="Line 61"/>
            <p:cNvSpPr>
              <a:spLocks noChangeShapeType="1"/>
            </p:cNvSpPr>
            <p:nvPr/>
          </p:nvSpPr>
          <p:spPr bwMode="auto">
            <a:xfrm>
              <a:off x="1866900" y="16097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9" name="Line 62"/>
            <p:cNvSpPr>
              <a:spLocks noChangeShapeType="1"/>
            </p:cNvSpPr>
            <p:nvPr/>
          </p:nvSpPr>
          <p:spPr bwMode="auto">
            <a:xfrm flipH="1">
              <a:off x="7477125" y="1609725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0" name="Rectangle 63"/>
            <p:cNvSpPr>
              <a:spLocks noChangeArrowheads="1"/>
            </p:cNvSpPr>
            <p:nvPr/>
          </p:nvSpPr>
          <p:spPr bwMode="auto">
            <a:xfrm>
              <a:off x="1628775" y="1533525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1" name="Line 64"/>
            <p:cNvSpPr>
              <a:spLocks noChangeShapeType="1"/>
            </p:cNvSpPr>
            <p:nvPr/>
          </p:nvSpPr>
          <p:spPr bwMode="auto">
            <a:xfrm>
              <a:off x="1866900" y="11620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2" name="Line 65"/>
            <p:cNvSpPr>
              <a:spLocks noChangeShapeType="1"/>
            </p:cNvSpPr>
            <p:nvPr/>
          </p:nvSpPr>
          <p:spPr bwMode="auto">
            <a:xfrm flipH="1">
              <a:off x="7477125" y="1162050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3" name="Rectangle 66"/>
            <p:cNvSpPr>
              <a:spLocks noChangeArrowheads="1"/>
            </p:cNvSpPr>
            <p:nvPr/>
          </p:nvSpPr>
          <p:spPr bwMode="auto">
            <a:xfrm>
              <a:off x="1628775" y="1085850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4" name="Line 67"/>
            <p:cNvSpPr>
              <a:spLocks noChangeShapeType="1"/>
            </p:cNvSpPr>
            <p:nvPr/>
          </p:nvSpPr>
          <p:spPr bwMode="auto">
            <a:xfrm>
              <a:off x="1866900" y="7143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5" name="Line 68"/>
            <p:cNvSpPr>
              <a:spLocks noChangeShapeType="1"/>
            </p:cNvSpPr>
            <p:nvPr/>
          </p:nvSpPr>
          <p:spPr bwMode="auto">
            <a:xfrm flipH="1">
              <a:off x="7477125" y="714375"/>
              <a:ext cx="571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6" name="Rectangle 69"/>
            <p:cNvSpPr>
              <a:spLocks noChangeArrowheads="1"/>
            </p:cNvSpPr>
            <p:nvPr/>
          </p:nvSpPr>
          <p:spPr bwMode="auto">
            <a:xfrm>
              <a:off x="1628775" y="638175"/>
              <a:ext cx="2571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7" name="Line 70"/>
            <p:cNvSpPr>
              <a:spLocks noChangeShapeType="1"/>
            </p:cNvSpPr>
            <p:nvPr/>
          </p:nvSpPr>
          <p:spPr bwMode="auto">
            <a:xfrm>
              <a:off x="1866900" y="714375"/>
              <a:ext cx="56673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8" name="Line 71"/>
            <p:cNvSpPr>
              <a:spLocks noChangeShapeType="1"/>
            </p:cNvSpPr>
            <p:nvPr/>
          </p:nvSpPr>
          <p:spPr bwMode="auto">
            <a:xfrm>
              <a:off x="1866900" y="5191125"/>
              <a:ext cx="56673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9" name="Line 72"/>
            <p:cNvSpPr>
              <a:spLocks noChangeShapeType="1"/>
            </p:cNvSpPr>
            <p:nvPr/>
          </p:nvSpPr>
          <p:spPr bwMode="auto">
            <a:xfrm flipV="1">
              <a:off x="7534275" y="714375"/>
              <a:ext cx="0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0" name="Line 73"/>
            <p:cNvSpPr>
              <a:spLocks noChangeShapeType="1"/>
            </p:cNvSpPr>
            <p:nvPr/>
          </p:nvSpPr>
          <p:spPr bwMode="auto">
            <a:xfrm flipV="1">
              <a:off x="1866900" y="714375"/>
              <a:ext cx="0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1" name="Rectangle 74"/>
            <p:cNvSpPr>
              <a:spLocks noChangeArrowheads="1"/>
            </p:cNvSpPr>
            <p:nvPr/>
          </p:nvSpPr>
          <p:spPr bwMode="auto">
            <a:xfrm>
              <a:off x="2714625" y="5191125"/>
              <a:ext cx="190500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2" name="Rectangle 75"/>
            <p:cNvSpPr>
              <a:spLocks noChangeArrowheads="1"/>
            </p:cNvSpPr>
            <p:nvPr/>
          </p:nvSpPr>
          <p:spPr bwMode="auto">
            <a:xfrm>
              <a:off x="2714625" y="5191125"/>
              <a:ext cx="190500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3" name="Rectangle 76"/>
            <p:cNvSpPr>
              <a:spLocks noChangeArrowheads="1"/>
            </p:cNvSpPr>
            <p:nvPr/>
          </p:nvSpPr>
          <p:spPr bwMode="auto">
            <a:xfrm>
              <a:off x="2905125" y="5191125"/>
              <a:ext cx="180975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4" name="Rectangle 77"/>
            <p:cNvSpPr>
              <a:spLocks noChangeArrowheads="1"/>
            </p:cNvSpPr>
            <p:nvPr/>
          </p:nvSpPr>
          <p:spPr bwMode="auto">
            <a:xfrm>
              <a:off x="2905125" y="5191125"/>
              <a:ext cx="180975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5" name="Rectangle 78"/>
            <p:cNvSpPr>
              <a:spLocks noChangeArrowheads="1"/>
            </p:cNvSpPr>
            <p:nvPr/>
          </p:nvSpPr>
          <p:spPr bwMode="auto">
            <a:xfrm>
              <a:off x="3086100" y="4514850"/>
              <a:ext cx="190500" cy="676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6" name="Rectangle 79"/>
            <p:cNvSpPr>
              <a:spLocks noChangeArrowheads="1"/>
            </p:cNvSpPr>
            <p:nvPr/>
          </p:nvSpPr>
          <p:spPr bwMode="auto">
            <a:xfrm>
              <a:off x="3086100" y="4514850"/>
              <a:ext cx="190500" cy="6762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7" name="Rectangle 80"/>
            <p:cNvSpPr>
              <a:spLocks noChangeArrowheads="1"/>
            </p:cNvSpPr>
            <p:nvPr/>
          </p:nvSpPr>
          <p:spPr bwMode="auto">
            <a:xfrm>
              <a:off x="3276600" y="1962150"/>
              <a:ext cx="190500" cy="3228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8" name="Rectangle 81"/>
            <p:cNvSpPr>
              <a:spLocks noChangeArrowheads="1"/>
            </p:cNvSpPr>
            <p:nvPr/>
          </p:nvSpPr>
          <p:spPr bwMode="auto">
            <a:xfrm>
              <a:off x="3276600" y="1962150"/>
              <a:ext cx="190500" cy="32289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9" name="Rectangle 82"/>
            <p:cNvSpPr>
              <a:spLocks noChangeArrowheads="1"/>
            </p:cNvSpPr>
            <p:nvPr/>
          </p:nvSpPr>
          <p:spPr bwMode="auto">
            <a:xfrm>
              <a:off x="3467100" y="1562100"/>
              <a:ext cx="190500" cy="36290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0" name="Rectangle 83"/>
            <p:cNvSpPr>
              <a:spLocks noChangeArrowheads="1"/>
            </p:cNvSpPr>
            <p:nvPr/>
          </p:nvSpPr>
          <p:spPr bwMode="auto">
            <a:xfrm>
              <a:off x="3467100" y="1562100"/>
              <a:ext cx="190500" cy="36290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1" name="Rectangle 84"/>
            <p:cNvSpPr>
              <a:spLocks noChangeArrowheads="1"/>
            </p:cNvSpPr>
            <p:nvPr/>
          </p:nvSpPr>
          <p:spPr bwMode="auto">
            <a:xfrm>
              <a:off x="3657600" y="1314450"/>
              <a:ext cx="190500" cy="387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2" name="Rectangle 85"/>
            <p:cNvSpPr>
              <a:spLocks noChangeArrowheads="1"/>
            </p:cNvSpPr>
            <p:nvPr/>
          </p:nvSpPr>
          <p:spPr bwMode="auto">
            <a:xfrm>
              <a:off x="3657600" y="1314450"/>
              <a:ext cx="190500" cy="38766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3" name="Rectangle 86"/>
            <p:cNvSpPr>
              <a:spLocks noChangeArrowheads="1"/>
            </p:cNvSpPr>
            <p:nvPr/>
          </p:nvSpPr>
          <p:spPr bwMode="auto">
            <a:xfrm>
              <a:off x="3848100" y="2009775"/>
              <a:ext cx="190500" cy="3181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4" name="Rectangle 87"/>
            <p:cNvSpPr>
              <a:spLocks noChangeArrowheads="1"/>
            </p:cNvSpPr>
            <p:nvPr/>
          </p:nvSpPr>
          <p:spPr bwMode="auto">
            <a:xfrm>
              <a:off x="3848100" y="2009775"/>
              <a:ext cx="190500" cy="31813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5" name="Rectangle 88"/>
            <p:cNvSpPr>
              <a:spLocks noChangeArrowheads="1"/>
            </p:cNvSpPr>
            <p:nvPr/>
          </p:nvSpPr>
          <p:spPr bwMode="auto">
            <a:xfrm>
              <a:off x="4038600" y="2590800"/>
              <a:ext cx="180975" cy="2600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6" name="Rectangle 89"/>
            <p:cNvSpPr>
              <a:spLocks noChangeArrowheads="1"/>
            </p:cNvSpPr>
            <p:nvPr/>
          </p:nvSpPr>
          <p:spPr bwMode="auto">
            <a:xfrm>
              <a:off x="4038600" y="2590800"/>
              <a:ext cx="180975" cy="26003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7" name="Rectangle 90"/>
            <p:cNvSpPr>
              <a:spLocks noChangeArrowheads="1"/>
            </p:cNvSpPr>
            <p:nvPr/>
          </p:nvSpPr>
          <p:spPr bwMode="auto">
            <a:xfrm>
              <a:off x="4219575" y="3486150"/>
              <a:ext cx="190500" cy="1704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8" name="Rectangle 91"/>
            <p:cNvSpPr>
              <a:spLocks noChangeArrowheads="1"/>
            </p:cNvSpPr>
            <p:nvPr/>
          </p:nvSpPr>
          <p:spPr bwMode="auto">
            <a:xfrm>
              <a:off x="4219575" y="3486150"/>
              <a:ext cx="190500" cy="17049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9" name="Rectangle 92"/>
            <p:cNvSpPr>
              <a:spLocks noChangeArrowheads="1"/>
            </p:cNvSpPr>
            <p:nvPr/>
          </p:nvSpPr>
          <p:spPr bwMode="auto">
            <a:xfrm>
              <a:off x="4410075" y="4133850"/>
              <a:ext cx="190500" cy="1057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0" name="Rectangle 93"/>
            <p:cNvSpPr>
              <a:spLocks noChangeArrowheads="1"/>
            </p:cNvSpPr>
            <p:nvPr/>
          </p:nvSpPr>
          <p:spPr bwMode="auto">
            <a:xfrm>
              <a:off x="4410075" y="4133850"/>
              <a:ext cx="190500" cy="10572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1" name="Rectangle 94"/>
            <p:cNvSpPr>
              <a:spLocks noChangeArrowheads="1"/>
            </p:cNvSpPr>
            <p:nvPr/>
          </p:nvSpPr>
          <p:spPr bwMode="auto">
            <a:xfrm>
              <a:off x="4600575" y="4514850"/>
              <a:ext cx="190500" cy="676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2" name="Rectangle 95"/>
            <p:cNvSpPr>
              <a:spLocks noChangeArrowheads="1"/>
            </p:cNvSpPr>
            <p:nvPr/>
          </p:nvSpPr>
          <p:spPr bwMode="auto">
            <a:xfrm>
              <a:off x="4600575" y="4514850"/>
              <a:ext cx="190500" cy="6762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3" name="Rectangle 96"/>
            <p:cNvSpPr>
              <a:spLocks noChangeArrowheads="1"/>
            </p:cNvSpPr>
            <p:nvPr/>
          </p:nvSpPr>
          <p:spPr bwMode="auto">
            <a:xfrm>
              <a:off x="4791075" y="4600575"/>
              <a:ext cx="190500" cy="590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4" name="Rectangle 97"/>
            <p:cNvSpPr>
              <a:spLocks noChangeArrowheads="1"/>
            </p:cNvSpPr>
            <p:nvPr/>
          </p:nvSpPr>
          <p:spPr bwMode="auto">
            <a:xfrm>
              <a:off x="4791075" y="4600575"/>
              <a:ext cx="190500" cy="5905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5" name="Rectangle 98"/>
            <p:cNvSpPr>
              <a:spLocks noChangeArrowheads="1"/>
            </p:cNvSpPr>
            <p:nvPr/>
          </p:nvSpPr>
          <p:spPr bwMode="auto">
            <a:xfrm>
              <a:off x="4981575" y="4743450"/>
              <a:ext cx="190500" cy="447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6" name="Rectangle 99"/>
            <p:cNvSpPr>
              <a:spLocks noChangeArrowheads="1"/>
            </p:cNvSpPr>
            <p:nvPr/>
          </p:nvSpPr>
          <p:spPr bwMode="auto">
            <a:xfrm>
              <a:off x="4981575" y="4743450"/>
              <a:ext cx="190500" cy="4476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7" name="Rectangle 100"/>
            <p:cNvSpPr>
              <a:spLocks noChangeArrowheads="1"/>
            </p:cNvSpPr>
            <p:nvPr/>
          </p:nvSpPr>
          <p:spPr bwMode="auto">
            <a:xfrm>
              <a:off x="5172075" y="4943475"/>
              <a:ext cx="180975" cy="2476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8" name="Rectangle 101"/>
            <p:cNvSpPr>
              <a:spLocks noChangeArrowheads="1"/>
            </p:cNvSpPr>
            <p:nvPr/>
          </p:nvSpPr>
          <p:spPr bwMode="auto">
            <a:xfrm>
              <a:off x="5172075" y="4943475"/>
              <a:ext cx="180975" cy="2476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9" name="Rectangle 102"/>
            <p:cNvSpPr>
              <a:spLocks noChangeArrowheads="1"/>
            </p:cNvSpPr>
            <p:nvPr/>
          </p:nvSpPr>
          <p:spPr bwMode="auto">
            <a:xfrm>
              <a:off x="5353050" y="4962525"/>
              <a:ext cx="1905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0" name="Rectangle 103"/>
            <p:cNvSpPr>
              <a:spLocks noChangeArrowheads="1"/>
            </p:cNvSpPr>
            <p:nvPr/>
          </p:nvSpPr>
          <p:spPr bwMode="auto">
            <a:xfrm>
              <a:off x="5353050" y="4962525"/>
              <a:ext cx="190500" cy="2286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1" name="Rectangle 104"/>
            <p:cNvSpPr>
              <a:spLocks noChangeArrowheads="1"/>
            </p:cNvSpPr>
            <p:nvPr/>
          </p:nvSpPr>
          <p:spPr bwMode="auto">
            <a:xfrm>
              <a:off x="5543550" y="5114925"/>
              <a:ext cx="190500" cy="76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2" name="Rectangle 105"/>
            <p:cNvSpPr>
              <a:spLocks noChangeArrowheads="1"/>
            </p:cNvSpPr>
            <p:nvPr/>
          </p:nvSpPr>
          <p:spPr bwMode="auto">
            <a:xfrm>
              <a:off x="5543550" y="5114925"/>
              <a:ext cx="190500" cy="762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3" name="Rectangle 106"/>
            <p:cNvSpPr>
              <a:spLocks noChangeArrowheads="1"/>
            </p:cNvSpPr>
            <p:nvPr/>
          </p:nvSpPr>
          <p:spPr bwMode="auto">
            <a:xfrm>
              <a:off x="5734050" y="5143500"/>
              <a:ext cx="190500" cy="47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4" name="Rectangle 107"/>
            <p:cNvSpPr>
              <a:spLocks noChangeArrowheads="1"/>
            </p:cNvSpPr>
            <p:nvPr/>
          </p:nvSpPr>
          <p:spPr bwMode="auto">
            <a:xfrm>
              <a:off x="5734050" y="5143500"/>
              <a:ext cx="190500" cy="476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5" name="Rectangle 108"/>
            <p:cNvSpPr>
              <a:spLocks noChangeArrowheads="1"/>
            </p:cNvSpPr>
            <p:nvPr/>
          </p:nvSpPr>
          <p:spPr bwMode="auto">
            <a:xfrm>
              <a:off x="5924550" y="5095875"/>
              <a:ext cx="19050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6" name="Rectangle 109"/>
            <p:cNvSpPr>
              <a:spLocks noChangeArrowheads="1"/>
            </p:cNvSpPr>
            <p:nvPr/>
          </p:nvSpPr>
          <p:spPr bwMode="auto">
            <a:xfrm>
              <a:off x="5924550" y="5095875"/>
              <a:ext cx="190500" cy="952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7" name="Rectangle 110"/>
            <p:cNvSpPr>
              <a:spLocks noChangeArrowheads="1"/>
            </p:cNvSpPr>
            <p:nvPr/>
          </p:nvSpPr>
          <p:spPr bwMode="auto">
            <a:xfrm>
              <a:off x="6115050" y="5162550"/>
              <a:ext cx="190500" cy="28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8" name="Rectangle 111"/>
            <p:cNvSpPr>
              <a:spLocks noChangeArrowheads="1"/>
            </p:cNvSpPr>
            <p:nvPr/>
          </p:nvSpPr>
          <p:spPr bwMode="auto">
            <a:xfrm>
              <a:off x="6115050" y="5162550"/>
              <a:ext cx="190500" cy="285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9" name="Rectangle 112"/>
            <p:cNvSpPr>
              <a:spLocks noChangeArrowheads="1"/>
            </p:cNvSpPr>
            <p:nvPr/>
          </p:nvSpPr>
          <p:spPr bwMode="auto">
            <a:xfrm>
              <a:off x="6305550" y="5191125"/>
              <a:ext cx="180975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0" name="Rectangle 113"/>
            <p:cNvSpPr>
              <a:spLocks noChangeArrowheads="1"/>
            </p:cNvSpPr>
            <p:nvPr/>
          </p:nvSpPr>
          <p:spPr bwMode="auto">
            <a:xfrm>
              <a:off x="6305550" y="5191125"/>
              <a:ext cx="180975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1" name="Rectangle 114"/>
            <p:cNvSpPr>
              <a:spLocks noChangeArrowheads="1"/>
            </p:cNvSpPr>
            <p:nvPr/>
          </p:nvSpPr>
          <p:spPr bwMode="auto">
            <a:xfrm>
              <a:off x="6486525" y="5162550"/>
              <a:ext cx="190500" cy="28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2" name="Rectangle 115"/>
            <p:cNvSpPr>
              <a:spLocks noChangeArrowheads="1"/>
            </p:cNvSpPr>
            <p:nvPr/>
          </p:nvSpPr>
          <p:spPr bwMode="auto">
            <a:xfrm>
              <a:off x="6486525" y="5162550"/>
              <a:ext cx="190500" cy="285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3" name="Rectangle 116"/>
            <p:cNvSpPr>
              <a:spLocks noChangeArrowheads="1"/>
            </p:cNvSpPr>
            <p:nvPr/>
          </p:nvSpPr>
          <p:spPr bwMode="auto">
            <a:xfrm>
              <a:off x="6677025" y="5143500"/>
              <a:ext cx="190500" cy="47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4" name="Rectangle 117"/>
            <p:cNvSpPr>
              <a:spLocks noChangeArrowheads="1"/>
            </p:cNvSpPr>
            <p:nvPr/>
          </p:nvSpPr>
          <p:spPr bwMode="auto">
            <a:xfrm>
              <a:off x="6677025" y="5143500"/>
              <a:ext cx="190500" cy="476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5" name="Line 118"/>
            <p:cNvSpPr>
              <a:spLocks noChangeShapeType="1"/>
            </p:cNvSpPr>
            <p:nvPr/>
          </p:nvSpPr>
          <p:spPr bwMode="auto">
            <a:xfrm>
              <a:off x="1866900" y="5191125"/>
              <a:ext cx="56673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6" name="Rectangle 119"/>
            <p:cNvSpPr>
              <a:spLocks noChangeArrowheads="1"/>
            </p:cNvSpPr>
            <p:nvPr/>
          </p:nvSpPr>
          <p:spPr bwMode="auto">
            <a:xfrm>
              <a:off x="3981450" y="5391150"/>
              <a:ext cx="150495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Reaction time (msec)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7" name="Rectangle 120"/>
            <p:cNvSpPr>
              <a:spLocks noChangeArrowheads="1"/>
            </p:cNvSpPr>
            <p:nvPr/>
          </p:nvSpPr>
          <p:spPr bwMode="auto">
            <a:xfrm rot="16200000">
              <a:off x="1103313" y="2819400"/>
              <a:ext cx="78105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Frequency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8" name="Line 121"/>
            <p:cNvSpPr>
              <a:spLocks noChangeShapeType="1"/>
            </p:cNvSpPr>
            <p:nvPr/>
          </p:nvSpPr>
          <p:spPr bwMode="auto">
            <a:xfrm flipV="1">
              <a:off x="3943350" y="752475"/>
              <a:ext cx="0" cy="4438650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9" name="Line 122"/>
            <p:cNvSpPr>
              <a:spLocks noChangeShapeType="1"/>
            </p:cNvSpPr>
            <p:nvPr/>
          </p:nvSpPr>
          <p:spPr bwMode="auto">
            <a:xfrm flipV="1">
              <a:off x="3829050" y="752475"/>
              <a:ext cx="0" cy="443865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0" name="Rectangle 123"/>
            <p:cNvSpPr>
              <a:spLocks noChangeArrowheads="1"/>
            </p:cNvSpPr>
            <p:nvPr/>
          </p:nvSpPr>
          <p:spPr bwMode="auto">
            <a:xfrm>
              <a:off x="1847850" y="5124450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1" name="Rectangle 124"/>
            <p:cNvSpPr>
              <a:spLocks noChangeArrowheads="1"/>
            </p:cNvSpPr>
            <p:nvPr/>
          </p:nvSpPr>
          <p:spPr bwMode="auto">
            <a:xfrm>
              <a:off x="7524750" y="638175"/>
              <a:ext cx="95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2" name="Rectangle 125"/>
            <p:cNvSpPr>
              <a:spLocks noChangeArrowheads="1"/>
            </p:cNvSpPr>
            <p:nvPr/>
          </p:nvSpPr>
          <p:spPr bwMode="auto">
            <a:xfrm>
              <a:off x="6143625" y="781050"/>
              <a:ext cx="1333500" cy="400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3" name="Rectangle 126"/>
            <p:cNvSpPr>
              <a:spLocks noChangeArrowheads="1"/>
            </p:cNvSpPr>
            <p:nvPr/>
          </p:nvSpPr>
          <p:spPr bwMode="auto">
            <a:xfrm>
              <a:off x="6143625" y="781050"/>
              <a:ext cx="1333500" cy="4000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4" name="Line 127"/>
            <p:cNvSpPr>
              <a:spLocks noChangeShapeType="1"/>
            </p:cNvSpPr>
            <p:nvPr/>
          </p:nvSpPr>
          <p:spPr bwMode="auto">
            <a:xfrm>
              <a:off x="6143625" y="781050"/>
              <a:ext cx="1333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5" name="Line 128"/>
            <p:cNvSpPr>
              <a:spLocks noChangeShapeType="1"/>
            </p:cNvSpPr>
            <p:nvPr/>
          </p:nvSpPr>
          <p:spPr bwMode="auto">
            <a:xfrm>
              <a:off x="6143625" y="1181100"/>
              <a:ext cx="1333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6" name="Line 129"/>
            <p:cNvSpPr>
              <a:spLocks noChangeShapeType="1"/>
            </p:cNvSpPr>
            <p:nvPr/>
          </p:nvSpPr>
          <p:spPr bwMode="auto">
            <a:xfrm flipV="1">
              <a:off x="7477125" y="781050"/>
              <a:ext cx="0" cy="400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7" name="Line 130"/>
            <p:cNvSpPr>
              <a:spLocks noChangeShapeType="1"/>
            </p:cNvSpPr>
            <p:nvPr/>
          </p:nvSpPr>
          <p:spPr bwMode="auto">
            <a:xfrm flipV="1">
              <a:off x="6143625" y="781050"/>
              <a:ext cx="0" cy="400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8" name="Line 131"/>
            <p:cNvSpPr>
              <a:spLocks noChangeShapeType="1"/>
            </p:cNvSpPr>
            <p:nvPr/>
          </p:nvSpPr>
          <p:spPr bwMode="auto">
            <a:xfrm>
              <a:off x="6143625" y="1181100"/>
              <a:ext cx="1333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9" name="Line 132"/>
            <p:cNvSpPr>
              <a:spLocks noChangeShapeType="1"/>
            </p:cNvSpPr>
            <p:nvPr/>
          </p:nvSpPr>
          <p:spPr bwMode="auto">
            <a:xfrm flipV="1">
              <a:off x="6143625" y="781050"/>
              <a:ext cx="0" cy="400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0" name="Line 133"/>
            <p:cNvSpPr>
              <a:spLocks noChangeShapeType="1"/>
            </p:cNvSpPr>
            <p:nvPr/>
          </p:nvSpPr>
          <p:spPr bwMode="auto">
            <a:xfrm>
              <a:off x="6143625" y="781050"/>
              <a:ext cx="1333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1" name="Line 134"/>
            <p:cNvSpPr>
              <a:spLocks noChangeShapeType="1"/>
            </p:cNvSpPr>
            <p:nvPr/>
          </p:nvSpPr>
          <p:spPr bwMode="auto">
            <a:xfrm>
              <a:off x="6143625" y="1181100"/>
              <a:ext cx="1333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2" name="Line 135"/>
            <p:cNvSpPr>
              <a:spLocks noChangeShapeType="1"/>
            </p:cNvSpPr>
            <p:nvPr/>
          </p:nvSpPr>
          <p:spPr bwMode="auto">
            <a:xfrm flipV="1">
              <a:off x="7477125" y="781050"/>
              <a:ext cx="0" cy="400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" name="Line 136"/>
            <p:cNvSpPr>
              <a:spLocks noChangeShapeType="1"/>
            </p:cNvSpPr>
            <p:nvPr/>
          </p:nvSpPr>
          <p:spPr bwMode="auto">
            <a:xfrm flipV="1">
              <a:off x="6143625" y="781050"/>
              <a:ext cx="0" cy="400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" name="Rectangle 137"/>
            <p:cNvSpPr>
              <a:spLocks noChangeArrowheads="1"/>
            </p:cNvSpPr>
            <p:nvPr/>
          </p:nvSpPr>
          <p:spPr bwMode="auto">
            <a:xfrm>
              <a:off x="6638925" y="819150"/>
              <a:ext cx="7429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Mean: 160.2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5" name="Line 138"/>
            <p:cNvSpPr>
              <a:spLocks noChangeShapeType="1"/>
            </p:cNvSpPr>
            <p:nvPr/>
          </p:nvSpPr>
          <p:spPr bwMode="auto">
            <a:xfrm>
              <a:off x="6219825" y="885825"/>
              <a:ext cx="381000" cy="0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" name="Rectangle 139"/>
            <p:cNvSpPr>
              <a:spLocks noChangeArrowheads="1"/>
            </p:cNvSpPr>
            <p:nvPr/>
          </p:nvSpPr>
          <p:spPr bwMode="auto">
            <a:xfrm>
              <a:off x="6638925" y="1000125"/>
              <a:ext cx="8382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Median: 154.2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7" name="Line 140"/>
            <p:cNvSpPr>
              <a:spLocks noChangeShapeType="1"/>
            </p:cNvSpPr>
            <p:nvPr/>
          </p:nvSpPr>
          <p:spPr bwMode="auto">
            <a:xfrm>
              <a:off x="6219825" y="1066800"/>
              <a:ext cx="381000" cy="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9" name="TextBox 20588"/>
          <p:cNvSpPr txBox="1"/>
          <p:nvPr/>
        </p:nvSpPr>
        <p:spPr>
          <a:xfrm>
            <a:off x="838200" y="304800"/>
            <a:ext cx="720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Reaction times are a classic example of a skewed distribution in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2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548</Words>
  <Application>Microsoft Office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Geoff Boynton</dc:creator>
  <cp:lastModifiedBy>Geoffrey M. Boynton</cp:lastModifiedBy>
  <cp:revision>36</cp:revision>
  <dcterms:created xsi:type="dcterms:W3CDTF">2010-03-13T23:13:30Z</dcterms:created>
  <dcterms:modified xsi:type="dcterms:W3CDTF">2020-01-04T20:52:00Z</dcterms:modified>
</cp:coreProperties>
</file>