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22"/>
  </p:notesMasterIdLst>
  <p:handoutMasterIdLst>
    <p:handoutMasterId r:id="rId23"/>
  </p:handoutMasterIdLst>
  <p:sldIdLst>
    <p:sldId id="261" r:id="rId2"/>
    <p:sldId id="264" r:id="rId3"/>
    <p:sldId id="281" r:id="rId4"/>
    <p:sldId id="265" r:id="rId5"/>
    <p:sldId id="282" r:id="rId6"/>
    <p:sldId id="266" r:id="rId7"/>
    <p:sldId id="267" r:id="rId8"/>
    <p:sldId id="280" r:id="rId9"/>
    <p:sldId id="268" r:id="rId10"/>
    <p:sldId id="279" r:id="rId11"/>
    <p:sldId id="270" r:id="rId12"/>
    <p:sldId id="273" r:id="rId13"/>
    <p:sldId id="269" r:id="rId14"/>
    <p:sldId id="274" r:id="rId15"/>
    <p:sldId id="271" r:id="rId16"/>
    <p:sldId id="277" r:id="rId17"/>
    <p:sldId id="275" r:id="rId18"/>
    <p:sldId id="276" r:id="rId19"/>
    <p:sldId id="278" r:id="rId20"/>
    <p:sldId id="272" r:id="rId21"/>
  </p:sldIdLst>
  <p:sldSz cx="9144000" cy="6858000" type="screen4x3"/>
  <p:notesSz cx="6858000" cy="9174163"/>
  <p:kinsoku lang="ja-JP" invalStChars="、。，．・：；？！゛゜ヽヾゝゞ々ー’”）〕］｝〉》」』】°‰′″℃￠％ぁぃぅぇぉっゃゅょゎァィゥェォッャュョヮヵヶ!%),.:;?]}｡｣､･ｧｨｩｪｫｬｭｮｯｰﾞﾟ" invalEndChars="‘“（〔［｛〈《「『【￥＄$([\{｢￡"/>
  <p:defaultTextStyle>
    <a:defPPr>
      <a:defRPr lang="en-AU"/>
    </a:defPPr>
    <a:lvl1pPr algn="ctr" rtl="0" fontAlgn="base">
      <a:spcBef>
        <a:spcPct val="0"/>
      </a:spcBef>
      <a:spcAft>
        <a:spcPct val="0"/>
      </a:spcAft>
      <a:defRPr sz="3200" kern="1200">
        <a:solidFill>
          <a:schemeClr val="tx1"/>
        </a:solidFill>
        <a:latin typeface="Tahoma" pitchFamily="34" charset="0"/>
        <a:ea typeface="+mn-ea"/>
        <a:cs typeface="+mn-cs"/>
      </a:defRPr>
    </a:lvl1pPr>
    <a:lvl2pPr marL="457200" algn="ctr" rtl="0" fontAlgn="base">
      <a:spcBef>
        <a:spcPct val="0"/>
      </a:spcBef>
      <a:spcAft>
        <a:spcPct val="0"/>
      </a:spcAft>
      <a:defRPr sz="3200" kern="1200">
        <a:solidFill>
          <a:schemeClr val="tx1"/>
        </a:solidFill>
        <a:latin typeface="Tahoma" pitchFamily="34" charset="0"/>
        <a:ea typeface="+mn-ea"/>
        <a:cs typeface="+mn-cs"/>
      </a:defRPr>
    </a:lvl2pPr>
    <a:lvl3pPr marL="914400" algn="ctr" rtl="0" fontAlgn="base">
      <a:spcBef>
        <a:spcPct val="0"/>
      </a:spcBef>
      <a:spcAft>
        <a:spcPct val="0"/>
      </a:spcAft>
      <a:defRPr sz="3200" kern="1200">
        <a:solidFill>
          <a:schemeClr val="tx1"/>
        </a:solidFill>
        <a:latin typeface="Tahoma" pitchFamily="34" charset="0"/>
        <a:ea typeface="+mn-ea"/>
        <a:cs typeface="+mn-cs"/>
      </a:defRPr>
    </a:lvl3pPr>
    <a:lvl4pPr marL="1371600" algn="ctr" rtl="0" fontAlgn="base">
      <a:spcBef>
        <a:spcPct val="0"/>
      </a:spcBef>
      <a:spcAft>
        <a:spcPct val="0"/>
      </a:spcAft>
      <a:defRPr sz="3200" kern="1200">
        <a:solidFill>
          <a:schemeClr val="tx1"/>
        </a:solidFill>
        <a:latin typeface="Tahoma" pitchFamily="34" charset="0"/>
        <a:ea typeface="+mn-ea"/>
        <a:cs typeface="+mn-cs"/>
      </a:defRPr>
    </a:lvl4pPr>
    <a:lvl5pPr marL="1828800" algn="ctr" rtl="0" fontAlgn="base">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D32128"/>
    <a:srgbClr val="46401E"/>
    <a:srgbClr val="643D01"/>
    <a:srgbClr val="FF9933"/>
    <a:srgbClr val="00457F"/>
    <a:srgbClr val="002E4B"/>
    <a:srgbClr val="D6D01E"/>
    <a:srgbClr val="003C6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5" autoAdjust="0"/>
    <p:restoredTop sz="81959" autoAdjust="0"/>
  </p:normalViewPr>
  <p:slideViewPr>
    <p:cSldViewPr>
      <p:cViewPr varScale="1">
        <p:scale>
          <a:sx n="80" d="100"/>
          <a:sy n="80" d="100"/>
        </p:scale>
        <p:origin x="-70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92" y="1572"/>
      </p:cViewPr>
      <p:guideLst>
        <p:guide orient="horz" pos="289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1225" y="4356100"/>
            <a:ext cx="5033963" cy="4130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83" tIns="44939" rIns="91483" bIns="44939"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21507" name="Rectangle 3"/>
          <p:cNvSpPr>
            <a:spLocks noGrp="1" noRot="1" noChangeAspect="1" noChangeArrowheads="1" noTextEdit="1"/>
          </p:cNvSpPr>
          <p:nvPr>
            <p:ph type="sldImg" idx="2"/>
          </p:nvPr>
        </p:nvSpPr>
        <p:spPr bwMode="auto">
          <a:xfrm>
            <a:off x="1143000" y="693738"/>
            <a:ext cx="4570413" cy="3427412"/>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r>
              <a:rPr lang="en-US" dirty="0" smtClean="0"/>
              <a:t>The expression n! is read as “n factorial”</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9906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14" name="Text Box 18"/>
          <p:cNvSpPr txBox="1">
            <a:spLocks noChangeArrowheads="1"/>
          </p:cNvSpPr>
          <p:nvPr userDrawn="1"/>
        </p:nvSpPr>
        <p:spPr bwMode="auto">
          <a:xfrm>
            <a:off x="-76200" y="14478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algn="ctr" eaLnBrk="0" fontAlgn="base" hangingPunct="0">
              <a:spcBef>
                <a:spcPct val="0"/>
              </a:spcBef>
              <a:spcAft>
                <a:spcPct val="0"/>
              </a:spcAft>
              <a:defRPr sz="3200">
                <a:solidFill>
                  <a:schemeClr val="tx1"/>
                </a:solidFill>
                <a:latin typeface="Tahoma" pitchFamily="34" charset="0"/>
              </a:defRPr>
            </a:lvl6pPr>
            <a:lvl7pPr marL="2971800" indent="-228600" algn="ctr" eaLnBrk="0" fontAlgn="base" hangingPunct="0">
              <a:spcBef>
                <a:spcPct val="0"/>
              </a:spcBef>
              <a:spcAft>
                <a:spcPct val="0"/>
              </a:spcAft>
              <a:defRPr sz="3200">
                <a:solidFill>
                  <a:schemeClr val="tx1"/>
                </a:solidFill>
                <a:latin typeface="Tahoma" pitchFamily="34" charset="0"/>
              </a:defRPr>
            </a:lvl7pPr>
            <a:lvl8pPr marL="3429000" indent="-228600" algn="ctr" eaLnBrk="0" fontAlgn="base" hangingPunct="0">
              <a:spcBef>
                <a:spcPct val="0"/>
              </a:spcBef>
              <a:spcAft>
                <a:spcPct val="0"/>
              </a:spcAft>
              <a:defRPr sz="3200">
                <a:solidFill>
                  <a:schemeClr val="tx1"/>
                </a:solidFill>
                <a:latin typeface="Tahoma" pitchFamily="34" charset="0"/>
              </a:defRPr>
            </a:lvl8pPr>
            <a:lvl9pPr marL="3886200" indent="-228600" algn="ctr" eaLnBrk="0" fontAlgn="base" hangingPunct="0">
              <a:spcBef>
                <a:spcPct val="0"/>
              </a:spcBef>
              <a:spcAft>
                <a:spcPct val="0"/>
              </a:spcAft>
              <a:defRPr sz="3200">
                <a:solidFill>
                  <a:schemeClr val="tx1"/>
                </a:solidFill>
                <a:latin typeface="Tahoma" pitchFamily="34" charset="0"/>
              </a:defRPr>
            </a:lvl9pPr>
          </a:lstStyle>
          <a:p>
            <a:pPr eaLnBrk="1" hangingPunct="1">
              <a:defRPr/>
            </a:pPr>
            <a:r>
              <a:rPr lang="en-US" sz="2400" smtClean="0"/>
              <a:t>381</a:t>
            </a:r>
          </a:p>
        </p:txBody>
      </p:sp>
      <p:sp>
        <p:nvSpPr>
          <p:cNvPr id="163852" name="Rectangle 12"/>
          <p:cNvSpPr>
            <a:spLocks noGrp="1" noChangeArrowheads="1"/>
          </p:cNvSpPr>
          <p:nvPr>
            <p:ph type="ctrTitle"/>
          </p:nvPr>
        </p:nvSpPr>
        <p:spPr>
          <a:xfrm>
            <a:off x="990600" y="685800"/>
            <a:ext cx="7772400" cy="1143000"/>
          </a:xfrm>
        </p:spPr>
        <p:txBody>
          <a:bodyPr/>
          <a:lstStyle>
            <a:lvl1pPr>
              <a:defRPr/>
            </a:lvl1pPr>
          </a:lstStyle>
          <a:p>
            <a:pPr lvl="0"/>
            <a:r>
              <a:rPr lang="en-US" noProof="0" smtClean="0"/>
              <a:t>Click to edit Master title style</a:t>
            </a:r>
          </a:p>
        </p:txBody>
      </p:sp>
      <p:sp>
        <p:nvSpPr>
          <p:cNvPr id="163853" name="Rectangle 13"/>
          <p:cNvSpPr>
            <a:spLocks noGrp="1" noChangeArrowheads="1"/>
          </p:cNvSpPr>
          <p:nvPr>
            <p:ph type="subTitle" idx="1"/>
          </p:nvPr>
        </p:nvSpPr>
        <p:spPr>
          <a:xfrm>
            <a:off x="1371600" y="29718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5" name="Rectangle 14"/>
          <p:cNvSpPr>
            <a:spLocks noGrp="1" noChangeArrowheads="1"/>
          </p:cNvSpPr>
          <p:nvPr>
            <p:ph type="dt" sz="half" idx="10"/>
          </p:nvPr>
        </p:nvSpPr>
        <p:spPr>
          <a:xfrm>
            <a:off x="990600" y="6248400"/>
            <a:ext cx="1905000" cy="457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solidFill>
                  <a:schemeClr val="bg2"/>
                </a:solidFill>
              </a:defRPr>
            </a:lvl1pPr>
          </a:lstStyle>
          <a:p>
            <a:pPr>
              <a:defRPr/>
            </a:pPr>
            <a:endParaRPr lang="en-US"/>
          </a:p>
        </p:txBody>
      </p:sp>
      <p:sp>
        <p:nvSpPr>
          <p:cNvPr id="16" name="Rectangle 15"/>
          <p:cNvSpPr>
            <a:spLocks noGrp="1" noChangeArrowheads="1"/>
          </p:cNvSpPr>
          <p:nvPr>
            <p:ph type="ftr" sz="quarter" idx="11"/>
          </p:nvPr>
        </p:nvSpPr>
        <p:spPr>
          <a:xfrm>
            <a:off x="3429000" y="6248400"/>
            <a:ext cx="2895600" cy="457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solidFill>
                  <a:schemeClr val="bg2"/>
                </a:solidFill>
              </a:defRPr>
            </a:lvl1pPr>
          </a:lstStyle>
          <a:p>
            <a:pPr>
              <a:defRPr/>
            </a:pPr>
            <a:endParaRPr lang="en-US"/>
          </a:p>
        </p:txBody>
      </p:sp>
      <p:sp>
        <p:nvSpPr>
          <p:cNvPr id="17" name="Rectangle 16"/>
          <p:cNvSpPr>
            <a:spLocks noGrp="1" noChangeArrowheads="1"/>
          </p:cNvSpPr>
          <p:nvPr>
            <p:ph type="sldNum" sz="quarter" idx="12"/>
          </p:nvPr>
        </p:nvSpPr>
        <p:spPr>
          <a:xfrm>
            <a:off x="6858000" y="6248400"/>
            <a:ext cx="1905000" cy="457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solidFill>
                  <a:schemeClr val="bg2"/>
                </a:solidFill>
              </a:defRPr>
            </a:lvl1pPr>
          </a:lstStyle>
          <a:p>
            <a:pPr>
              <a:defRPr/>
            </a:pPr>
            <a:fld id="{62F14BEC-1C08-4953-9AE0-58DBCB723C0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7E21CDB-EF24-4A5E-BCB4-CFC1A0EA00A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3CA6D80-5E2A-4C54-9517-86668CCF69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AU"/>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634C4A2-8C0C-452F-9BD1-E6F7F2A8E60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AU"/>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quarter" idx="2"/>
          </p:nvPr>
        </p:nvSpPr>
        <p:spPr>
          <a:xfrm>
            <a:off x="5145088" y="20177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Content Placeholder 4"/>
          <p:cNvSpPr>
            <a:spLocks noGrp="1"/>
          </p:cNvSpPr>
          <p:nvPr>
            <p:ph sz="quarter" idx="3"/>
          </p:nvPr>
        </p:nvSpPr>
        <p:spPr>
          <a:xfrm>
            <a:off x="5145088" y="41513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Rectangle 11"/>
          <p:cNvSpPr>
            <a:spLocks noGrp="1" noChangeArrowheads="1"/>
          </p:cNvSpPr>
          <p:nvPr>
            <p:ph type="dt" sz="half" idx="10"/>
          </p:nvPr>
        </p:nvSpPr>
        <p:spPr>
          <a:ln/>
        </p:spPr>
        <p:txBody>
          <a:bodyPr/>
          <a:lstStyle>
            <a:lvl1pPr>
              <a:defRPr/>
            </a:lvl1pPr>
          </a:lstStyle>
          <a:p>
            <a:pPr>
              <a:defRPr/>
            </a:pPr>
            <a:endParaRPr lang="en-US"/>
          </a:p>
        </p:txBody>
      </p:sp>
      <p:sp>
        <p:nvSpPr>
          <p:cNvPr id="7" name="Rectangle 12"/>
          <p:cNvSpPr>
            <a:spLocks noGrp="1" noChangeArrowheads="1"/>
          </p:cNvSpPr>
          <p:nvPr>
            <p:ph type="ftr" sz="quarter" idx="11"/>
          </p:nvPr>
        </p:nvSpPr>
        <p:spPr>
          <a:ln/>
        </p:spPr>
        <p:txBody>
          <a:bodyPr/>
          <a:lstStyle>
            <a:lvl1pPr>
              <a:defRPr/>
            </a:lvl1pPr>
          </a:lstStyle>
          <a:p>
            <a:pPr>
              <a:defRPr/>
            </a:pPr>
            <a:endParaRPr lang="en-US"/>
          </a:p>
        </p:txBody>
      </p:sp>
      <p:sp>
        <p:nvSpPr>
          <p:cNvPr id="8" name="Rectangle 13"/>
          <p:cNvSpPr>
            <a:spLocks noGrp="1" noChangeArrowheads="1"/>
          </p:cNvSpPr>
          <p:nvPr>
            <p:ph type="sldNum" sz="quarter" idx="12"/>
          </p:nvPr>
        </p:nvSpPr>
        <p:spPr>
          <a:ln/>
        </p:spPr>
        <p:txBody>
          <a:bodyPr/>
          <a:lstStyle>
            <a:lvl1pPr>
              <a:defRPr/>
            </a:lvl1pPr>
          </a:lstStyle>
          <a:p>
            <a:pPr>
              <a:defRPr/>
            </a:pPr>
            <a:fld id="{8328927F-94C4-4680-B68B-C1A857F5CCD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150938" y="617538"/>
            <a:ext cx="7793037" cy="1143000"/>
          </a:xfrm>
        </p:spPr>
        <p:txBody>
          <a:bodyPr/>
          <a:lstStyle/>
          <a:p>
            <a:r>
              <a:rPr lang="en-US" smtClean="0"/>
              <a:t>Click to edit Master title style</a:t>
            </a:r>
            <a:endParaRPr lang="en-AU"/>
          </a:p>
        </p:txBody>
      </p:sp>
      <p:sp>
        <p:nvSpPr>
          <p:cNvPr id="3" name="Content Placeholder 2"/>
          <p:cNvSpPr>
            <a:spLocks noGrp="1"/>
          </p:cNvSpPr>
          <p:nvPr>
            <p:ph sz="quarter" idx="1"/>
          </p:nvPr>
        </p:nvSpPr>
        <p:spPr>
          <a:xfrm>
            <a:off x="1182688" y="20177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quarter" idx="2"/>
          </p:nvPr>
        </p:nvSpPr>
        <p:spPr>
          <a:xfrm>
            <a:off x="5145088" y="20177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Content Placeholder 4"/>
          <p:cNvSpPr>
            <a:spLocks noGrp="1"/>
          </p:cNvSpPr>
          <p:nvPr>
            <p:ph sz="quarter" idx="3"/>
          </p:nvPr>
        </p:nvSpPr>
        <p:spPr>
          <a:xfrm>
            <a:off x="1182688" y="41513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Content Placeholder 5"/>
          <p:cNvSpPr>
            <a:spLocks noGrp="1"/>
          </p:cNvSpPr>
          <p:nvPr>
            <p:ph sz="quarter" idx="4"/>
          </p:nvPr>
        </p:nvSpPr>
        <p:spPr>
          <a:xfrm>
            <a:off x="5145088" y="41513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5E405CFB-72B3-446C-A51E-07B28768441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D96426D-118D-4137-A6BA-8CABAF16E55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C450286-7D13-4D5E-8F93-FD24224D9BC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CC90AF3-67BC-4F33-9B27-3F33919C099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ECB259B4-576F-4387-84E5-0073B784675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49FB8AF8-44D2-4C1C-9C09-74D72BB860D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F6233E16-F10E-40EC-ACCF-21EF7388499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30AD074-8F33-4F45-B088-5D43B8330B7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0095110-F7CF-45FB-B046-30807C98E84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endParaRPr kumimoji="1" lang="en-US" sz="2400"/>
          </a:p>
        </p:txBody>
      </p:sp>
      <p:sp>
        <p:nvSpPr>
          <p:cNvPr id="1032" name="Rectangle 8"/>
          <p:cNvSpPr>
            <a:spLocks noChangeArrowheads="1"/>
          </p:cNvSpPr>
          <p:nvPr/>
        </p:nvSpPr>
        <p:spPr bwMode="gray">
          <a:xfrm>
            <a:off x="762000" y="17526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kumimoji="1" lang="en-US" sz="2400"/>
          </a:p>
        </p:txBody>
      </p:sp>
      <p:sp>
        <p:nvSpPr>
          <p:cNvPr id="1033" name="Rectangle 9"/>
          <p:cNvSpPr>
            <a:spLocks noGrp="1" noChangeArrowheads="1"/>
          </p:cNvSpPr>
          <p:nvPr>
            <p:ph type="title"/>
          </p:nvPr>
        </p:nvSpPr>
        <p:spPr bwMode="auto">
          <a:xfrm>
            <a:off x="1150938" y="617538"/>
            <a:ext cx="7793037"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2827" name="Rectangle 11"/>
          <p:cNvSpPr>
            <a:spLocks noGrp="1" noChangeArrowheads="1"/>
          </p:cNvSpPr>
          <p:nvPr>
            <p:ph type="dt" sz="half" idx="2"/>
          </p:nvPr>
        </p:nvSpPr>
        <p:spPr bwMode="auto">
          <a:xfrm>
            <a:off x="914400" y="63246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400"/>
            </a:lvl1pPr>
          </a:lstStyle>
          <a:p>
            <a:pPr>
              <a:defRPr/>
            </a:pPr>
            <a:endParaRPr lang="en-US"/>
          </a:p>
        </p:txBody>
      </p:sp>
      <p:sp>
        <p:nvSpPr>
          <p:cNvPr id="162828" name="Rectangle 12"/>
          <p:cNvSpPr>
            <a:spLocks noGrp="1" noChangeArrowheads="1"/>
          </p:cNvSpPr>
          <p:nvPr>
            <p:ph type="ftr" sz="quarter" idx="3"/>
          </p:nvPr>
        </p:nvSpPr>
        <p:spPr bwMode="auto">
          <a:xfrm>
            <a:off x="3352800" y="63246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pPr>
              <a:defRPr/>
            </a:pPr>
            <a:endParaRPr lang="en-US"/>
          </a:p>
        </p:txBody>
      </p:sp>
      <p:sp>
        <p:nvSpPr>
          <p:cNvPr id="162829" name="Rectangle 13"/>
          <p:cNvSpPr>
            <a:spLocks noGrp="1" noChangeArrowheads="1"/>
          </p:cNvSpPr>
          <p:nvPr>
            <p:ph type="sldNum" sz="quarter" idx="4"/>
          </p:nvPr>
        </p:nvSpPr>
        <p:spPr bwMode="auto">
          <a:xfrm>
            <a:off x="6781800" y="63246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pPr>
              <a:defRPr/>
            </a:pPr>
            <a:fld id="{1FC1B99B-1C2F-4F09-B3C0-688D430FF62F}" type="slidenum">
              <a:rPr lang="en-US"/>
              <a:pPr>
                <a:defRPr/>
              </a:pPr>
              <a:t>‹#›</a:t>
            </a:fld>
            <a:endParaRPr lang="en-US"/>
          </a:p>
        </p:txBody>
      </p:sp>
      <p:sp>
        <p:nvSpPr>
          <p:cNvPr id="1038" name="Text Box 14"/>
          <p:cNvSpPr txBox="1">
            <a:spLocks noChangeArrowheads="1"/>
          </p:cNvSpPr>
          <p:nvPr userDrawn="1"/>
        </p:nvSpPr>
        <p:spPr bwMode="auto">
          <a:xfrm>
            <a:off x="76200" y="1447800"/>
            <a:ext cx="684213"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algn="ctr" eaLnBrk="0" fontAlgn="base" hangingPunct="0">
              <a:spcBef>
                <a:spcPct val="0"/>
              </a:spcBef>
              <a:spcAft>
                <a:spcPct val="0"/>
              </a:spcAft>
              <a:defRPr sz="3200">
                <a:solidFill>
                  <a:schemeClr val="tx1"/>
                </a:solidFill>
                <a:latin typeface="Tahoma" pitchFamily="34" charset="0"/>
              </a:defRPr>
            </a:lvl6pPr>
            <a:lvl7pPr marL="2971800" indent="-228600" algn="ctr" eaLnBrk="0" fontAlgn="base" hangingPunct="0">
              <a:spcBef>
                <a:spcPct val="0"/>
              </a:spcBef>
              <a:spcAft>
                <a:spcPct val="0"/>
              </a:spcAft>
              <a:defRPr sz="3200">
                <a:solidFill>
                  <a:schemeClr val="tx1"/>
                </a:solidFill>
                <a:latin typeface="Tahoma" pitchFamily="34" charset="0"/>
              </a:defRPr>
            </a:lvl7pPr>
            <a:lvl8pPr marL="3429000" indent="-228600" algn="ctr" eaLnBrk="0" fontAlgn="base" hangingPunct="0">
              <a:spcBef>
                <a:spcPct val="0"/>
              </a:spcBef>
              <a:spcAft>
                <a:spcPct val="0"/>
              </a:spcAft>
              <a:defRPr sz="3200">
                <a:solidFill>
                  <a:schemeClr val="tx1"/>
                </a:solidFill>
                <a:latin typeface="Tahoma" pitchFamily="34" charset="0"/>
              </a:defRPr>
            </a:lvl8pPr>
            <a:lvl9pPr marL="3886200" indent="-228600" algn="ctr" eaLnBrk="0" fontAlgn="base" hangingPunct="0">
              <a:spcBef>
                <a:spcPct val="0"/>
              </a:spcBef>
              <a:spcAft>
                <a:spcPct val="0"/>
              </a:spcAft>
              <a:defRPr sz="3200">
                <a:solidFill>
                  <a:schemeClr val="tx1"/>
                </a:solidFill>
                <a:latin typeface="Tahoma" pitchFamily="34" charset="0"/>
              </a:defRPr>
            </a:lvl9pPr>
          </a:lstStyle>
          <a:p>
            <a:pPr eaLnBrk="1" hangingPunct="1">
              <a:defRPr/>
            </a:pPr>
            <a:r>
              <a:rPr lang="en-US" sz="2400" smtClean="0"/>
              <a:t>381</a:t>
            </a:r>
          </a:p>
        </p:txBody>
      </p:sp>
    </p:spTree>
  </p:cSld>
  <p:clrMap bg1="lt1" tx1="dk1" bg2="lt2" tx2="dk2" accent1="accent1" accent2="accent2" accent3="accent3" accent4="accent4" accent5="accent5" accent6="accent6" hlink="hlink" folHlink="folHlink"/>
  <p:sldLayoutIdLst>
    <p:sldLayoutId id="2147483708"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9.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vmlDrawing" Target="../drawings/vmlDrawing7.vml"/><Relationship Id="rId4" Type="http://schemas.openxmlformats.org/officeDocument/2006/relationships/oleObject" Target="../embeddings/oleObject10.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oleObject" Target="../embeddings/oleObject14.bin"/><Relationship Id="rId2" Type="http://schemas.openxmlformats.org/officeDocument/2006/relationships/slideLayout" Target="../slideLayouts/slideLayout14.xml"/><Relationship Id="rId1" Type="http://schemas.openxmlformats.org/officeDocument/2006/relationships/vmlDrawing" Target="../drawings/vmlDrawing8.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vmlDrawing" Target="../drawings/vmlDrawing5.vml"/><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81000" y="1981200"/>
            <a:ext cx="8763000" cy="1295400"/>
          </a:xfrm>
        </p:spPr>
        <p:txBody>
          <a:bodyPr/>
          <a:lstStyle/>
          <a:p>
            <a:pPr algn="ctr" eaLnBrk="1" hangingPunct="1"/>
            <a:r>
              <a:rPr lang="en-US" sz="4000" b="1" smtClean="0">
                <a:solidFill>
                  <a:schemeClr val="tx1"/>
                </a:solidFill>
                <a:latin typeface="Arial" charset="0"/>
                <a:cs typeface="Arial" charset="0"/>
              </a:rPr>
              <a:t>Probability-III</a:t>
            </a:r>
            <a:br>
              <a:rPr lang="en-US" sz="4000" b="1" smtClean="0">
                <a:solidFill>
                  <a:schemeClr val="tx1"/>
                </a:solidFill>
                <a:latin typeface="Arial" charset="0"/>
                <a:cs typeface="Arial" charset="0"/>
              </a:rPr>
            </a:br>
            <a:r>
              <a:rPr lang="en-US" sz="2400" b="1" smtClean="0">
                <a:solidFill>
                  <a:schemeClr val="tx1"/>
                </a:solidFill>
                <a:latin typeface="Arial" charset="0"/>
                <a:cs typeface="Arial" charset="0"/>
              </a:rPr>
              <a:t>(Permutations and Combinations)</a:t>
            </a:r>
            <a:br>
              <a:rPr lang="en-US" sz="2400" b="1" smtClean="0">
                <a:solidFill>
                  <a:schemeClr val="tx1"/>
                </a:solidFill>
                <a:latin typeface="Arial" charset="0"/>
                <a:cs typeface="Arial" charset="0"/>
              </a:rPr>
            </a:br>
            <a:endParaRPr lang="en-AU" sz="2400" b="1" smtClean="0">
              <a:solidFill>
                <a:schemeClr val="tx1"/>
              </a:solidFill>
            </a:endParaRPr>
          </a:p>
        </p:txBody>
      </p:sp>
      <p:sp>
        <p:nvSpPr>
          <p:cNvPr id="3075" name="Rectangle 3"/>
          <p:cNvSpPr>
            <a:spLocks noGrp="1" noChangeArrowheads="1"/>
          </p:cNvSpPr>
          <p:nvPr>
            <p:ph type="subTitle" idx="1"/>
          </p:nvPr>
        </p:nvSpPr>
        <p:spPr>
          <a:xfrm>
            <a:off x="762000" y="4038600"/>
            <a:ext cx="7620000" cy="1600200"/>
          </a:xfrm>
        </p:spPr>
        <p:txBody>
          <a:bodyPr/>
          <a:lstStyle/>
          <a:p>
            <a:pPr eaLnBrk="1" hangingPunct="1"/>
            <a:r>
              <a:rPr lang="en-US" smtClean="0">
                <a:solidFill>
                  <a:srgbClr val="D32128"/>
                </a:solidFill>
              </a:rPr>
              <a:t>QSCI 381 – Lecture 11</a:t>
            </a:r>
          </a:p>
          <a:p>
            <a:pPr eaLnBrk="1" hangingPunct="1"/>
            <a:r>
              <a:rPr lang="en-US" sz="2400" smtClean="0">
                <a:solidFill>
                  <a:srgbClr val="D32128"/>
                </a:solidFill>
              </a:rPr>
              <a:t>(Larson and Farber, Sect 3.4)</a:t>
            </a:r>
          </a:p>
          <a:p>
            <a:pPr eaLnBrk="1" hangingPunct="1"/>
            <a:endParaRPr lang="en-US" smtClean="0">
              <a:solidFill>
                <a:srgbClr val="D32128"/>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en-US" smtClean="0"/>
              <a:t>Combinations-II</a:t>
            </a:r>
          </a:p>
        </p:txBody>
      </p:sp>
      <p:sp>
        <p:nvSpPr>
          <p:cNvPr id="10243" name="Rectangle 3"/>
          <p:cNvSpPr>
            <a:spLocks noGrp="1" noChangeArrowheads="1"/>
          </p:cNvSpPr>
          <p:nvPr>
            <p:ph type="body" idx="1"/>
          </p:nvPr>
        </p:nvSpPr>
        <p:spPr>
          <a:xfrm>
            <a:off x="1182688" y="1752600"/>
            <a:ext cx="7772400" cy="4114800"/>
          </a:xfrm>
        </p:spPr>
        <p:txBody>
          <a:bodyPr/>
          <a:lstStyle/>
          <a:p>
            <a:pPr eaLnBrk="1" hangingPunct="1">
              <a:lnSpc>
                <a:spcPct val="90000"/>
              </a:lnSpc>
            </a:pPr>
            <a:r>
              <a:rPr lang="en-US" dirty="0" smtClean="0"/>
              <a:t>Example. We have fish from three species (A, B, C) and wish to select two of them. How many ways can we do this:</a:t>
            </a:r>
          </a:p>
          <a:p>
            <a:pPr lvl="1" eaLnBrk="1" hangingPunct="1">
              <a:lnSpc>
                <a:spcPct val="90000"/>
              </a:lnSpc>
            </a:pPr>
            <a:r>
              <a:rPr lang="en-US" dirty="0" smtClean="0"/>
              <a:t>(A,B), (B,C), (A,C).   </a:t>
            </a:r>
            <a:r>
              <a:rPr lang="en-US" i="1" baseline="-25000" dirty="0" smtClean="0"/>
              <a:t>3</a:t>
            </a:r>
            <a:r>
              <a:rPr lang="en-US" i="1" dirty="0" smtClean="0"/>
              <a:t>C</a:t>
            </a:r>
            <a:r>
              <a:rPr lang="en-US" i="1" baseline="-25000" dirty="0" smtClean="0"/>
              <a:t>2</a:t>
            </a:r>
            <a:r>
              <a:rPr lang="en-US" dirty="0" smtClean="0"/>
              <a:t>=</a:t>
            </a:r>
            <a:r>
              <a:rPr lang="en-US" b="1" dirty="0" smtClean="0"/>
              <a:t>3</a:t>
            </a:r>
          </a:p>
          <a:p>
            <a:pPr eaLnBrk="1" hangingPunct="1">
              <a:lnSpc>
                <a:spcPct val="90000"/>
              </a:lnSpc>
            </a:pPr>
            <a:endParaRPr lang="en-US" dirty="0" smtClean="0"/>
          </a:p>
          <a:p>
            <a:pPr eaLnBrk="1" hangingPunct="1">
              <a:lnSpc>
                <a:spcPct val="90000"/>
              </a:lnSpc>
            </a:pPr>
            <a:endParaRPr lang="en-US" dirty="0" smtClean="0"/>
          </a:p>
          <a:p>
            <a:pPr eaLnBrk="1" hangingPunct="1">
              <a:lnSpc>
                <a:spcPct val="90000"/>
              </a:lnSpc>
            </a:pPr>
            <a:r>
              <a:rPr lang="en-US" dirty="0" smtClean="0"/>
              <a:t>It is not</a:t>
            </a:r>
          </a:p>
          <a:p>
            <a:pPr lvl="1" eaLnBrk="1" hangingPunct="1">
              <a:lnSpc>
                <a:spcPct val="90000"/>
              </a:lnSpc>
            </a:pPr>
            <a:r>
              <a:rPr lang="en-US" dirty="0" smtClean="0"/>
              <a:t>(A,B),(B,C),(A,C),(B,A),(C,B),(C,A) </a:t>
            </a:r>
          </a:p>
          <a:p>
            <a:pPr lvl="1" eaLnBrk="1" hangingPunct="1">
              <a:lnSpc>
                <a:spcPct val="90000"/>
              </a:lnSpc>
              <a:buFont typeface="Wingdings" pitchFamily="2" charset="2"/>
              <a:buNone/>
            </a:pPr>
            <a:r>
              <a:rPr lang="en-US" dirty="0" smtClean="0"/>
              <a:t>Because order does not count.</a:t>
            </a:r>
          </a:p>
        </p:txBody>
      </p:sp>
      <p:sp>
        <p:nvSpPr>
          <p:cNvPr id="4" name="TextBox 3"/>
          <p:cNvSpPr txBox="1"/>
          <p:nvPr/>
        </p:nvSpPr>
        <p:spPr>
          <a:xfrm>
            <a:off x="4114800" y="4343400"/>
            <a:ext cx="4724400" cy="584775"/>
          </a:xfrm>
          <a:prstGeom prst="rect">
            <a:avLst/>
          </a:prstGeom>
          <a:noFill/>
        </p:spPr>
        <p:txBody>
          <a:bodyPr wrap="square" rtlCol="0">
            <a:spAutoFit/>
          </a:bodyPr>
          <a:lstStyle/>
          <a:p>
            <a:r>
              <a:rPr lang="en-US" dirty="0" smtClean="0"/>
              <a:t>3!/(3-2)!2! = 6/2 = </a:t>
            </a:r>
            <a:r>
              <a:rPr lang="en-US" b="1" dirty="0" smtClean="0"/>
              <a:t>3</a:t>
            </a:r>
            <a:endParaRPr lang="en-US" b="1" dirty="0"/>
          </a:p>
        </p:txBody>
      </p:sp>
      <p:graphicFrame>
        <p:nvGraphicFramePr>
          <p:cNvPr id="36865" name="Object 7"/>
          <p:cNvGraphicFramePr>
            <a:graphicFrameLocks noChangeAspect="1"/>
          </p:cNvGraphicFramePr>
          <p:nvPr/>
        </p:nvGraphicFramePr>
        <p:xfrm>
          <a:off x="6400800" y="3505200"/>
          <a:ext cx="1600200" cy="669925"/>
        </p:xfrm>
        <a:graphic>
          <a:graphicData uri="http://schemas.openxmlformats.org/presentationml/2006/ole">
            <p:oleObj spid="_x0000_s36865" name="Equation" r:id="rId4" imgW="1002865" imgH="418918" progId="">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r>
              <a:rPr lang="en-US" sz="4000" smtClean="0"/>
              <a:t>Combinations-III</a:t>
            </a:r>
            <a:br>
              <a:rPr lang="en-US" sz="4000" smtClean="0"/>
            </a:br>
            <a:r>
              <a:rPr lang="en-US" sz="3200" smtClean="0"/>
              <a:t>(Example)</a:t>
            </a:r>
          </a:p>
        </p:txBody>
      </p:sp>
      <p:sp>
        <p:nvSpPr>
          <p:cNvPr id="11267" name="Rectangle 3"/>
          <p:cNvSpPr>
            <a:spLocks noGrp="1" noChangeArrowheads="1"/>
          </p:cNvSpPr>
          <p:nvPr>
            <p:ph type="body" idx="1"/>
          </p:nvPr>
        </p:nvSpPr>
        <p:spPr/>
        <p:txBody>
          <a:bodyPr/>
          <a:lstStyle/>
          <a:p>
            <a:pPr eaLnBrk="1" hangingPunct="1"/>
            <a:r>
              <a:rPr lang="en-US" sz="2800" dirty="0" smtClean="0"/>
              <a:t>You wish to test the impact of five treatments. However, your experiment can only consider three treatments at once. How many experiments do you need to conduct so that all combinations of the three treatments are examined?</a:t>
            </a:r>
          </a:p>
          <a:p>
            <a:pPr eaLnBrk="1" hangingPunct="1"/>
            <a:r>
              <a:rPr lang="en-US" sz="2800" dirty="0" smtClean="0"/>
              <a:t>Hint: after the lecture write down all the combinations after naming them A, B, C, D, 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en-US" smtClean="0"/>
              <a:t>Combinations -IV</a:t>
            </a:r>
          </a:p>
        </p:txBody>
      </p:sp>
      <p:sp>
        <p:nvSpPr>
          <p:cNvPr id="12291" name="Rectangle 3"/>
          <p:cNvSpPr>
            <a:spLocks noGrp="1" noChangeArrowheads="1"/>
          </p:cNvSpPr>
          <p:nvPr>
            <p:ph type="body" sz="half" idx="1"/>
          </p:nvPr>
        </p:nvSpPr>
        <p:spPr>
          <a:xfrm>
            <a:off x="1182688" y="2017713"/>
            <a:ext cx="7199312" cy="4114800"/>
          </a:xfrm>
        </p:spPr>
        <p:txBody>
          <a:bodyPr/>
          <a:lstStyle/>
          <a:p>
            <a:pPr eaLnBrk="1" hangingPunct="1"/>
            <a:r>
              <a:rPr lang="en-US" sz="2800" smtClean="0"/>
              <a:t>The number of combinations of </a:t>
            </a:r>
            <a:r>
              <a:rPr lang="en-US" sz="2800" i="1" smtClean="0"/>
              <a:t>r</a:t>
            </a:r>
            <a:r>
              <a:rPr lang="en-US" sz="2800" smtClean="0"/>
              <a:t> objects chosen from </a:t>
            </a:r>
            <a:r>
              <a:rPr lang="en-US" sz="2800" i="1" smtClean="0"/>
              <a:t>n</a:t>
            </a:r>
            <a:r>
              <a:rPr lang="en-US" sz="2800" smtClean="0"/>
              <a:t> distinct objects allowing for repetitions is:</a:t>
            </a:r>
          </a:p>
        </p:txBody>
      </p:sp>
      <p:graphicFrame>
        <p:nvGraphicFramePr>
          <p:cNvPr id="12292" name="Object 4"/>
          <p:cNvGraphicFramePr>
            <a:graphicFrameLocks noChangeAspect="1"/>
          </p:cNvGraphicFramePr>
          <p:nvPr>
            <p:ph sz="half" idx="2"/>
          </p:nvPr>
        </p:nvGraphicFramePr>
        <p:xfrm>
          <a:off x="3962400" y="3810000"/>
          <a:ext cx="1447800" cy="884238"/>
        </p:xfrm>
        <a:graphic>
          <a:graphicData uri="http://schemas.openxmlformats.org/presentationml/2006/ole">
            <p:oleObj spid="_x0000_s12292" name="Equation" r:id="rId4" imgW="685800" imgH="419040" progId="">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r>
              <a:rPr lang="en-US" sz="4000" smtClean="0"/>
              <a:t>Combinations vs Permutations-I</a:t>
            </a:r>
          </a:p>
        </p:txBody>
      </p:sp>
      <p:sp>
        <p:nvSpPr>
          <p:cNvPr id="13315" name="Rectangle 3"/>
          <p:cNvSpPr>
            <a:spLocks noGrp="1" noChangeArrowheads="1"/>
          </p:cNvSpPr>
          <p:nvPr>
            <p:ph type="body" idx="1"/>
          </p:nvPr>
        </p:nvSpPr>
        <p:spPr/>
        <p:txBody>
          <a:bodyPr/>
          <a:lstStyle/>
          <a:p>
            <a:pPr eaLnBrk="1" hangingPunct="1"/>
            <a:r>
              <a:rPr lang="en-US" dirty="0" smtClean="0"/>
              <a:t>Permutations relate to the number of ways of selecting </a:t>
            </a:r>
            <a:r>
              <a:rPr lang="en-US" i="1" dirty="0" smtClean="0"/>
              <a:t>r</a:t>
            </a:r>
            <a:r>
              <a:rPr lang="en-US" dirty="0" smtClean="0"/>
              <a:t> objects from </a:t>
            </a:r>
            <a:r>
              <a:rPr lang="en-US" i="1" dirty="0" smtClean="0"/>
              <a:t>n</a:t>
            </a:r>
            <a:r>
              <a:rPr lang="en-US" dirty="0" smtClean="0"/>
              <a:t> </a:t>
            </a:r>
            <a:r>
              <a:rPr lang="en-US" i="1" dirty="0" smtClean="0">
                <a:solidFill>
                  <a:schemeClr val="hlink"/>
                </a:solidFill>
              </a:rPr>
              <a:t>when the order of the items matters</a:t>
            </a:r>
            <a:r>
              <a:rPr lang="en-US" dirty="0" smtClean="0"/>
              <a:t>.</a:t>
            </a:r>
          </a:p>
          <a:p>
            <a:pPr eaLnBrk="1" hangingPunct="1"/>
            <a:endParaRPr lang="en-US" dirty="0" smtClean="0"/>
          </a:p>
          <a:p>
            <a:pPr eaLnBrk="1" hangingPunct="1"/>
            <a:r>
              <a:rPr lang="en-US" dirty="0" smtClean="0"/>
              <a:t>Combinations relate to the number of ways of selecting </a:t>
            </a:r>
            <a:r>
              <a:rPr lang="en-US" i="1" dirty="0" smtClean="0"/>
              <a:t>r</a:t>
            </a:r>
            <a:r>
              <a:rPr lang="en-US" dirty="0" smtClean="0"/>
              <a:t> objects from </a:t>
            </a:r>
            <a:r>
              <a:rPr lang="en-US" i="1" dirty="0" smtClean="0"/>
              <a:t>n</a:t>
            </a:r>
            <a:r>
              <a:rPr lang="en-US" dirty="0" smtClean="0"/>
              <a:t> </a:t>
            </a:r>
            <a:r>
              <a:rPr lang="en-US" i="1" dirty="0" smtClean="0">
                <a:solidFill>
                  <a:schemeClr val="hlink"/>
                </a:solidFill>
              </a:rPr>
              <a:t>when the order does not matter</a:t>
            </a:r>
            <a:r>
              <a:rPr lang="en-US" dirty="0" smtClean="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sz="quarter"/>
          </p:nvPr>
        </p:nvSpPr>
        <p:spPr/>
        <p:txBody>
          <a:bodyPr/>
          <a:lstStyle/>
          <a:p>
            <a:pPr algn="ctr" eaLnBrk="1" hangingPunct="1"/>
            <a:r>
              <a:rPr lang="en-US" sz="4000" smtClean="0"/>
              <a:t>Combinations vs Permutations-II</a:t>
            </a:r>
          </a:p>
        </p:txBody>
      </p:sp>
      <p:graphicFrame>
        <p:nvGraphicFramePr>
          <p:cNvPr id="494627" name="Group 35"/>
          <p:cNvGraphicFramePr>
            <a:graphicFrameLocks noGrp="1"/>
          </p:cNvGraphicFramePr>
          <p:nvPr>
            <p:ph sz="quarter" idx="1"/>
          </p:nvPr>
        </p:nvGraphicFramePr>
        <p:xfrm>
          <a:off x="1182688" y="2017713"/>
          <a:ext cx="6970712" cy="3163888"/>
        </p:xfrm>
        <a:graphic>
          <a:graphicData uri="http://schemas.openxmlformats.org/drawingml/2006/table">
            <a:tbl>
              <a:tblPr/>
              <a:tblGrid>
                <a:gridCol w="2779712"/>
                <a:gridCol w="1905000"/>
                <a:gridCol w="2286000"/>
              </a:tblGrid>
              <a:tr h="141128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ahoma" pitchFamily="34" charset="0"/>
                        </a:rPr>
                        <a:t>Without repetition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ahoma" pitchFamily="34" charset="0"/>
                        </a:rPr>
                        <a:t>With repetition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18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ahoma" pitchFamily="34" charset="0"/>
                        </a:rPr>
                        <a:t>Permutations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07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ahoma" pitchFamily="34" charset="0"/>
                        </a:rPr>
                        <a:t>Combinations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357" name="Object 23"/>
          <p:cNvGraphicFramePr>
            <a:graphicFrameLocks noChangeAspect="1"/>
          </p:cNvGraphicFramePr>
          <p:nvPr>
            <p:ph sz="quarter" idx="2"/>
          </p:nvPr>
        </p:nvGraphicFramePr>
        <p:xfrm>
          <a:off x="6477000" y="4348163"/>
          <a:ext cx="990600" cy="604837"/>
        </p:xfrm>
        <a:graphic>
          <a:graphicData uri="http://schemas.openxmlformats.org/presentationml/2006/ole">
            <p:oleObj spid="_x0000_s14357" name="Equation" r:id="rId4" imgW="685800" imgH="419040" progId="">
              <p:embed/>
            </p:oleObj>
          </a:graphicData>
        </a:graphic>
      </p:graphicFrame>
      <p:graphicFrame>
        <p:nvGraphicFramePr>
          <p:cNvPr id="14358" name="Object 26"/>
          <p:cNvGraphicFramePr>
            <a:graphicFrameLocks noChangeAspect="1"/>
          </p:cNvGraphicFramePr>
          <p:nvPr>
            <p:ph sz="quarter" idx="3"/>
          </p:nvPr>
        </p:nvGraphicFramePr>
        <p:xfrm>
          <a:off x="6858000" y="3657600"/>
          <a:ext cx="333375" cy="381000"/>
        </p:xfrm>
        <a:graphic>
          <a:graphicData uri="http://schemas.openxmlformats.org/presentationml/2006/ole">
            <p:oleObj spid="_x0000_s14358" name="Equation" r:id="rId5" imgW="177569" imgH="202936" progId="">
              <p:embed/>
            </p:oleObj>
          </a:graphicData>
        </a:graphic>
      </p:graphicFrame>
      <p:graphicFrame>
        <p:nvGraphicFramePr>
          <p:cNvPr id="14359" name="Object 29"/>
          <p:cNvGraphicFramePr>
            <a:graphicFrameLocks noChangeAspect="1"/>
          </p:cNvGraphicFramePr>
          <p:nvPr>
            <p:ph sz="quarter" idx="4"/>
          </p:nvPr>
        </p:nvGraphicFramePr>
        <p:xfrm>
          <a:off x="4495800" y="3505200"/>
          <a:ext cx="827088" cy="700088"/>
        </p:xfrm>
        <a:graphic>
          <a:graphicData uri="http://schemas.openxmlformats.org/presentationml/2006/ole">
            <p:oleObj spid="_x0000_s14359" name="Equation" r:id="rId6" imgW="495085" imgH="418918" progId="">
              <p:embed/>
            </p:oleObj>
          </a:graphicData>
        </a:graphic>
      </p:graphicFrame>
      <p:graphicFrame>
        <p:nvGraphicFramePr>
          <p:cNvPr id="14360" name="Object 32"/>
          <p:cNvGraphicFramePr>
            <a:graphicFrameLocks noChangeAspect="1"/>
          </p:cNvGraphicFramePr>
          <p:nvPr/>
        </p:nvGraphicFramePr>
        <p:xfrm>
          <a:off x="4419600" y="4332288"/>
          <a:ext cx="1003300" cy="696912"/>
        </p:xfrm>
        <a:graphic>
          <a:graphicData uri="http://schemas.openxmlformats.org/presentationml/2006/ole">
            <p:oleObj spid="_x0000_s14360" name="Equation" r:id="rId7" imgW="622030" imgH="431613" progId="">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r>
              <a:rPr lang="en-US" smtClean="0"/>
              <a:t>Relationship to Probability-I</a:t>
            </a:r>
          </a:p>
        </p:txBody>
      </p:sp>
      <p:sp>
        <p:nvSpPr>
          <p:cNvPr id="15363" name="Rectangle 3"/>
          <p:cNvSpPr>
            <a:spLocks noGrp="1" noChangeArrowheads="1"/>
          </p:cNvSpPr>
          <p:nvPr>
            <p:ph type="body" idx="1"/>
          </p:nvPr>
        </p:nvSpPr>
        <p:spPr>
          <a:xfrm>
            <a:off x="990600" y="1676400"/>
            <a:ext cx="7772400" cy="4687887"/>
          </a:xfrm>
        </p:spPr>
        <p:txBody>
          <a:bodyPr/>
          <a:lstStyle/>
          <a:p>
            <a:pPr eaLnBrk="1" hangingPunct="1"/>
            <a:r>
              <a:rPr lang="en-US" dirty="0" smtClean="0"/>
              <a:t>If there are </a:t>
            </a:r>
            <a:r>
              <a:rPr lang="en-US" i="1" dirty="0" smtClean="0"/>
              <a:t>n</a:t>
            </a:r>
            <a:r>
              <a:rPr lang="en-US" dirty="0" smtClean="0"/>
              <a:t> people together - what is the probability that all have different birthdays:</a:t>
            </a:r>
          </a:p>
          <a:p>
            <a:pPr lvl="1" eaLnBrk="1" hangingPunct="1"/>
            <a:r>
              <a:rPr lang="en-US" dirty="0" smtClean="0"/>
              <a:t>Total number of permutations of birthdays: 365</a:t>
            </a:r>
            <a:r>
              <a:rPr lang="en-US" baseline="30000" dirty="0" smtClean="0"/>
              <a:t>n</a:t>
            </a:r>
            <a:r>
              <a:rPr lang="en-US" dirty="0" smtClean="0"/>
              <a:t> (fundamental counting rule 365x365…)</a:t>
            </a:r>
          </a:p>
          <a:p>
            <a:pPr lvl="1" eaLnBrk="1" hangingPunct="1"/>
            <a:r>
              <a:rPr lang="en-US" dirty="0" smtClean="0"/>
              <a:t>Number of ways that </a:t>
            </a:r>
            <a:r>
              <a:rPr lang="en-US" i="1" dirty="0" smtClean="0"/>
              <a:t>n</a:t>
            </a:r>
            <a:r>
              <a:rPr lang="en-US" dirty="0" smtClean="0"/>
              <a:t> people can have </a:t>
            </a:r>
            <a:r>
              <a:rPr lang="en-US" i="1" dirty="0" smtClean="0">
                <a:solidFill>
                  <a:schemeClr val="hlink"/>
                </a:solidFill>
              </a:rPr>
              <a:t>different</a:t>
            </a:r>
            <a:r>
              <a:rPr lang="en-US" dirty="0" smtClean="0"/>
              <a:t> birthdays: </a:t>
            </a:r>
            <a:r>
              <a:rPr lang="en-US" baseline="-25000" dirty="0" smtClean="0"/>
              <a:t>365</a:t>
            </a:r>
            <a:r>
              <a:rPr lang="en-US" dirty="0" smtClean="0"/>
              <a:t>P</a:t>
            </a:r>
            <a:r>
              <a:rPr lang="en-US" i="1" baseline="-25000" dirty="0" smtClean="0"/>
              <a:t>n</a:t>
            </a:r>
            <a:r>
              <a:rPr lang="en-US" dirty="0" smtClean="0"/>
              <a:t>=365!/(365-</a:t>
            </a:r>
            <a:r>
              <a:rPr lang="en-US" i="1" dirty="0" smtClean="0"/>
              <a:t>n</a:t>
            </a:r>
            <a:r>
              <a:rPr lang="en-US" dirty="0" smtClean="0"/>
              <a:t>)!</a:t>
            </a:r>
          </a:p>
          <a:p>
            <a:pPr lvl="1" eaLnBrk="1" hangingPunct="1"/>
            <a:r>
              <a:rPr lang="en-US" dirty="0" smtClean="0"/>
              <a:t>For </a:t>
            </a:r>
            <a:r>
              <a:rPr lang="en-US" i="1" dirty="0" smtClean="0"/>
              <a:t>n</a:t>
            </a:r>
            <a:r>
              <a:rPr lang="en-US" dirty="0" smtClean="0"/>
              <a:t>=23, the ratio </a:t>
            </a:r>
            <a:r>
              <a:rPr lang="en-US" baseline="-25000" dirty="0" smtClean="0"/>
              <a:t>365</a:t>
            </a:r>
            <a:r>
              <a:rPr lang="en-US" dirty="0" smtClean="0"/>
              <a:t>P</a:t>
            </a:r>
            <a:r>
              <a:rPr lang="en-US" i="1" baseline="-25000" dirty="0" smtClean="0"/>
              <a:t>23 </a:t>
            </a:r>
            <a:r>
              <a:rPr lang="en-US" i="1" dirty="0" smtClean="0"/>
              <a:t>/ </a:t>
            </a:r>
            <a:r>
              <a:rPr lang="en-US" dirty="0" smtClean="0"/>
              <a:t>365</a:t>
            </a:r>
            <a:r>
              <a:rPr lang="en-US" baseline="30000" dirty="0" smtClean="0"/>
              <a:t>23 </a:t>
            </a:r>
            <a:r>
              <a:rPr lang="en-US" dirty="0" smtClean="0"/>
              <a:t>=0.493.</a:t>
            </a:r>
          </a:p>
        </p:txBody>
      </p:sp>
      <p:sp>
        <p:nvSpPr>
          <p:cNvPr id="4" name="TextBox 3"/>
          <p:cNvSpPr txBox="1"/>
          <p:nvPr/>
        </p:nvSpPr>
        <p:spPr>
          <a:xfrm>
            <a:off x="1428718" y="6172200"/>
            <a:ext cx="6628738" cy="584775"/>
          </a:xfrm>
          <a:prstGeom prst="rect">
            <a:avLst/>
          </a:prstGeom>
          <a:noFill/>
        </p:spPr>
        <p:txBody>
          <a:bodyPr wrap="none" rtlCol="0">
            <a:spAutoFit/>
          </a:bodyPr>
          <a:lstStyle/>
          <a:p>
            <a:r>
              <a:rPr lang="en-US" b="1" i="1" dirty="0" smtClean="0"/>
              <a:t>Permutation without repetition</a:t>
            </a:r>
            <a:endParaRPr lang="en-US" b="1"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title"/>
          </p:nvPr>
        </p:nvSpPr>
        <p:spPr/>
        <p:txBody>
          <a:bodyPr/>
          <a:lstStyle/>
          <a:p>
            <a:pPr eaLnBrk="1" hangingPunct="1"/>
            <a:r>
              <a:rPr lang="en-US" sz="4000" smtClean="0"/>
              <a:t>More on Birthdays and Probability</a:t>
            </a:r>
          </a:p>
        </p:txBody>
      </p:sp>
      <p:pic>
        <p:nvPicPr>
          <p:cNvPr id="16387" name="Picture 4"/>
          <p:cNvPicPr>
            <a:picLocks noGrp="1" noChangeAspect="1" noChangeArrowheads="1"/>
          </p:cNvPicPr>
          <p:nvPr>
            <p:ph idx="1"/>
          </p:nvPr>
        </p:nvPicPr>
        <p:blipFill>
          <a:blip r:embed="rId3" cstate="print"/>
          <a:srcRect l="2008" t="2443" r="2008" b="2443"/>
          <a:stretch>
            <a:fillRect/>
          </a:stretch>
        </p:blipFill>
        <p:spPr>
          <a:xfrm>
            <a:off x="1828800" y="2182813"/>
            <a:ext cx="5562600" cy="4532312"/>
          </a:xfrm>
          <a:noFill/>
        </p:spPr>
      </p:pic>
      <p:sp>
        <p:nvSpPr>
          <p:cNvPr id="16388" name="Text Box 7"/>
          <p:cNvSpPr txBox="1">
            <a:spLocks noChangeArrowheads="1"/>
          </p:cNvSpPr>
          <p:nvPr/>
        </p:nvSpPr>
        <p:spPr bwMode="auto">
          <a:xfrm>
            <a:off x="2895600" y="6248400"/>
            <a:ext cx="4191000" cy="396875"/>
          </a:xfrm>
          <a:prstGeom prst="rect">
            <a:avLst/>
          </a:prstGeom>
          <a:solidFill>
            <a:schemeClr val="bg1"/>
          </a:solidFill>
          <a:ln w="9525">
            <a:noFill/>
            <a:miter lim="800000"/>
            <a:headEnd/>
            <a:tailEnd/>
          </a:ln>
          <a:effectLst/>
        </p:spPr>
        <p:txBody>
          <a:bodyPr>
            <a:spAutoFit/>
          </a:bodyPr>
          <a:lstStyle/>
          <a:p>
            <a:pPr>
              <a:spcBef>
                <a:spcPct val="50000"/>
              </a:spcBef>
            </a:pPr>
            <a:r>
              <a:rPr lang="en-US" sz="2000" b="1"/>
              <a:t>Number of people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en-US" smtClean="0"/>
              <a:t>Relationship to Probability-II</a:t>
            </a:r>
          </a:p>
        </p:txBody>
      </p:sp>
      <p:sp>
        <p:nvSpPr>
          <p:cNvPr id="17411" name="Rectangle 3"/>
          <p:cNvSpPr>
            <a:spLocks noGrp="1" noChangeArrowheads="1"/>
          </p:cNvSpPr>
          <p:nvPr>
            <p:ph type="body" idx="1"/>
          </p:nvPr>
        </p:nvSpPr>
        <p:spPr/>
        <p:txBody>
          <a:bodyPr/>
          <a:lstStyle/>
          <a:p>
            <a:pPr eaLnBrk="1" hangingPunct="1"/>
            <a:r>
              <a:rPr lang="en-US" sz="2800" smtClean="0"/>
              <a:t>A subgroup of four people is selected at random from a group of 5 married couples. What is the probability that the selection consists of two married couples:</a:t>
            </a:r>
          </a:p>
          <a:p>
            <a:pPr lvl="1" eaLnBrk="1" hangingPunct="1"/>
            <a:r>
              <a:rPr lang="en-US" sz="2400" smtClean="0"/>
              <a:t>Number of ways of selecting 4 people from 10 is: 10!/(6!.4!)</a:t>
            </a:r>
          </a:p>
          <a:p>
            <a:pPr lvl="1" eaLnBrk="1" hangingPunct="1"/>
            <a:r>
              <a:rPr lang="en-US" sz="2400" smtClean="0"/>
              <a:t>Number of ways of selecting 2 couples from 5 couples is : 5!/(3!.2!)</a:t>
            </a:r>
          </a:p>
          <a:p>
            <a:pPr lvl="1" eaLnBrk="1" hangingPunct="1"/>
            <a:r>
              <a:rPr lang="en-US" sz="2400" smtClean="0"/>
              <a:t>The ratio of these is 0.0476. </a:t>
            </a:r>
          </a:p>
        </p:txBody>
      </p:sp>
      <p:sp>
        <p:nvSpPr>
          <p:cNvPr id="5" name="TextBox 4"/>
          <p:cNvSpPr txBox="1"/>
          <p:nvPr/>
        </p:nvSpPr>
        <p:spPr>
          <a:xfrm>
            <a:off x="1403869" y="6172200"/>
            <a:ext cx="6678431" cy="584775"/>
          </a:xfrm>
          <a:prstGeom prst="rect">
            <a:avLst/>
          </a:prstGeom>
          <a:noFill/>
        </p:spPr>
        <p:txBody>
          <a:bodyPr wrap="none" rtlCol="0">
            <a:spAutoFit/>
          </a:bodyPr>
          <a:lstStyle/>
          <a:p>
            <a:r>
              <a:rPr lang="en-US" b="1" i="1" dirty="0" smtClean="0"/>
              <a:t>Combination without repetition</a:t>
            </a:r>
            <a:endParaRPr lang="en-US" b="1" i="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eaLnBrk="1" hangingPunct="1"/>
            <a:r>
              <a:rPr lang="en-US" smtClean="0"/>
              <a:t>Relationship to Probability-III</a:t>
            </a:r>
          </a:p>
        </p:txBody>
      </p:sp>
      <p:sp>
        <p:nvSpPr>
          <p:cNvPr id="18435" name="Rectangle 3"/>
          <p:cNvSpPr>
            <a:spLocks noGrp="1" noChangeArrowheads="1"/>
          </p:cNvSpPr>
          <p:nvPr>
            <p:ph type="body" idx="1"/>
          </p:nvPr>
        </p:nvSpPr>
        <p:spPr>
          <a:xfrm>
            <a:off x="990600" y="1752600"/>
            <a:ext cx="7772400" cy="4459287"/>
          </a:xfrm>
        </p:spPr>
        <p:txBody>
          <a:bodyPr/>
          <a:lstStyle/>
          <a:p>
            <a:pPr eaLnBrk="1" hangingPunct="1">
              <a:lnSpc>
                <a:spcPct val="90000"/>
              </a:lnSpc>
            </a:pPr>
            <a:r>
              <a:rPr lang="en-US" sz="2800" dirty="0" smtClean="0"/>
              <a:t>There are 33 candidates in an election to a Committee of 3. What is the probability that Smith, Jones and Williams are elected (assume that elections are random):</a:t>
            </a:r>
          </a:p>
          <a:p>
            <a:pPr lvl="1" eaLnBrk="1" hangingPunct="1">
              <a:lnSpc>
                <a:spcPct val="90000"/>
              </a:lnSpc>
            </a:pPr>
            <a:r>
              <a:rPr lang="en-US" sz="2400" dirty="0" smtClean="0"/>
              <a:t>We are interested in one combination of all possible combinations.</a:t>
            </a:r>
          </a:p>
          <a:p>
            <a:pPr lvl="1" eaLnBrk="1" hangingPunct="1">
              <a:lnSpc>
                <a:spcPct val="90000"/>
              </a:lnSpc>
            </a:pPr>
            <a:r>
              <a:rPr lang="en-US" sz="2400" dirty="0" smtClean="0"/>
              <a:t>There </a:t>
            </a:r>
            <a:r>
              <a:rPr lang="en-US" sz="2400" baseline="-25000" dirty="0" smtClean="0"/>
              <a:t>33</a:t>
            </a:r>
            <a:r>
              <a:rPr lang="en-US" sz="2400" dirty="0" smtClean="0"/>
              <a:t>C</a:t>
            </a:r>
            <a:r>
              <a:rPr lang="en-US" sz="2400" baseline="-25000" dirty="0" smtClean="0"/>
              <a:t>3</a:t>
            </a:r>
            <a:r>
              <a:rPr lang="en-US" sz="2400" dirty="0" smtClean="0"/>
              <a:t> combinations of 3 selected from 33 so the probability 1/</a:t>
            </a:r>
            <a:r>
              <a:rPr lang="en-US" sz="2400" baseline="-25000" dirty="0" smtClean="0"/>
              <a:t>33</a:t>
            </a:r>
            <a:r>
              <a:rPr lang="en-US" sz="2400" dirty="0" smtClean="0"/>
              <a:t>C</a:t>
            </a:r>
            <a:r>
              <a:rPr lang="en-US" sz="2400" baseline="-25000" dirty="0" smtClean="0"/>
              <a:t>3</a:t>
            </a:r>
            <a:r>
              <a:rPr lang="en-US" sz="2400" dirty="0" smtClean="0"/>
              <a:t>=0.000183.</a:t>
            </a:r>
          </a:p>
          <a:p>
            <a:pPr eaLnBrk="1" hangingPunct="1">
              <a:lnSpc>
                <a:spcPct val="90000"/>
              </a:lnSpc>
            </a:pPr>
            <a:endParaRPr lang="en-US" sz="2000" dirty="0" smtClean="0"/>
          </a:p>
          <a:p>
            <a:pPr eaLnBrk="1" hangingPunct="1">
              <a:lnSpc>
                <a:spcPct val="90000"/>
              </a:lnSpc>
            </a:pPr>
            <a:r>
              <a:rPr lang="en-US" sz="2000" dirty="0" smtClean="0"/>
              <a:t>Hint. The factorial function in EXCEL is “Fact(x)” and there are also functions “</a:t>
            </a:r>
            <a:r>
              <a:rPr lang="en-US" sz="2000" dirty="0" err="1" smtClean="0"/>
              <a:t>Combin</a:t>
            </a:r>
            <a:r>
              <a:rPr lang="en-US" sz="2000" dirty="0" smtClean="0"/>
              <a:t>(A,B)” and “</a:t>
            </a:r>
            <a:r>
              <a:rPr lang="en-US" sz="2000" dirty="0" err="1" smtClean="0"/>
              <a:t>Permut</a:t>
            </a:r>
            <a:r>
              <a:rPr lang="en-US" sz="2000" dirty="0" smtClean="0"/>
              <a:t>(A,B)”.</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eaLnBrk="1" hangingPunct="1"/>
            <a:r>
              <a:rPr lang="en-US" smtClean="0"/>
              <a:t>Relationship to Probability-IV</a:t>
            </a:r>
          </a:p>
        </p:txBody>
      </p:sp>
      <p:sp>
        <p:nvSpPr>
          <p:cNvPr id="19459" name="Rectangle 3"/>
          <p:cNvSpPr>
            <a:spLocks noGrp="1" noChangeArrowheads="1"/>
          </p:cNvSpPr>
          <p:nvPr>
            <p:ph type="body" idx="1"/>
          </p:nvPr>
        </p:nvSpPr>
        <p:spPr/>
        <p:txBody>
          <a:bodyPr/>
          <a:lstStyle/>
          <a:p>
            <a:pPr eaLnBrk="1" hangingPunct="1"/>
            <a:r>
              <a:rPr lang="en-US" smtClean="0"/>
              <a:t>An experiment involves three counting devices. Each has a probability of failure of 0.02.</a:t>
            </a:r>
          </a:p>
          <a:p>
            <a:pPr lvl="1" eaLnBrk="1" hangingPunct="1"/>
            <a:r>
              <a:rPr lang="en-US" smtClean="0"/>
              <a:t>What is the probability that one fails?</a:t>
            </a:r>
          </a:p>
          <a:p>
            <a:pPr lvl="1" eaLnBrk="1" hangingPunct="1"/>
            <a:r>
              <a:rPr lang="en-US" smtClean="0"/>
              <a:t>What is the probability that none fails?</a:t>
            </a:r>
          </a:p>
          <a:p>
            <a:pPr lvl="1" eaLnBrk="1" hangingPunct="1"/>
            <a:r>
              <a:rPr lang="en-US" smtClean="0"/>
              <a:t>What is the probability at least two don’t fail?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dirty="0" smtClean="0"/>
              <a:t>Permutations-I</a:t>
            </a:r>
          </a:p>
        </p:txBody>
      </p:sp>
      <p:sp>
        <p:nvSpPr>
          <p:cNvPr id="4099" name="Rectangle 3"/>
          <p:cNvSpPr>
            <a:spLocks noGrp="1" noChangeArrowheads="1"/>
          </p:cNvSpPr>
          <p:nvPr>
            <p:ph type="body" sz="half" idx="1"/>
          </p:nvPr>
        </p:nvSpPr>
        <p:spPr>
          <a:xfrm>
            <a:off x="1182688" y="2017713"/>
            <a:ext cx="7504112" cy="4114800"/>
          </a:xfrm>
        </p:spPr>
        <p:txBody>
          <a:bodyPr/>
          <a:lstStyle/>
          <a:p>
            <a:pPr eaLnBrk="1" hangingPunct="1">
              <a:lnSpc>
                <a:spcPct val="90000"/>
              </a:lnSpc>
            </a:pPr>
            <a:r>
              <a:rPr lang="en-US" sz="2800" smtClean="0"/>
              <a:t>A                        is an ordered arrangement of objects. The number of different arrangements (permutations) of </a:t>
            </a:r>
            <a:r>
              <a:rPr lang="en-US" sz="2800" i="1" smtClean="0"/>
              <a:t>n</a:t>
            </a:r>
            <a:r>
              <a:rPr lang="en-US" sz="2800" smtClean="0"/>
              <a:t> different objects is </a:t>
            </a:r>
            <a:r>
              <a:rPr lang="en-US" sz="2800" i="1" smtClean="0"/>
              <a:t>n</a:t>
            </a:r>
            <a:r>
              <a:rPr lang="en-US" sz="2800" smtClean="0"/>
              <a:t>! (</a:t>
            </a:r>
            <a:r>
              <a:rPr lang="en-US" sz="2800" i="1" smtClean="0"/>
              <a:t>n</a:t>
            </a:r>
            <a:r>
              <a:rPr lang="en-US" sz="2800" smtClean="0"/>
              <a:t>-factorial).</a:t>
            </a:r>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r>
              <a:rPr lang="en-US" sz="2800" smtClean="0"/>
              <a:t>Key note: We are interested in the </a:t>
            </a:r>
            <a:r>
              <a:rPr lang="en-US" sz="2800" i="1" smtClean="0">
                <a:solidFill>
                  <a:schemeClr val="hlink"/>
                </a:solidFill>
              </a:rPr>
              <a:t>order</a:t>
            </a:r>
            <a:r>
              <a:rPr lang="en-US" sz="2800" smtClean="0"/>
              <a:t> of things.</a:t>
            </a:r>
          </a:p>
        </p:txBody>
      </p:sp>
      <p:sp>
        <p:nvSpPr>
          <p:cNvPr id="4100" name="WordArt 4"/>
          <p:cNvSpPr>
            <a:spLocks noChangeArrowheads="1" noChangeShapeType="1" noTextEdit="1"/>
          </p:cNvSpPr>
          <p:nvPr/>
        </p:nvSpPr>
        <p:spPr bwMode="auto">
          <a:xfrm>
            <a:off x="1981200" y="2070100"/>
            <a:ext cx="2333625" cy="292100"/>
          </a:xfrm>
          <a:prstGeom prst="rect">
            <a:avLst/>
          </a:prstGeom>
        </p:spPr>
        <p:txBody>
          <a:bodyPr wrap="none" fromWordArt="1">
            <a:prstTxWarp prst="textPlain">
              <a:avLst>
                <a:gd name="adj" fmla="val 50000"/>
              </a:avLst>
            </a:prstTxWarp>
          </a:bodyPr>
          <a:lstStyle/>
          <a:p>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Permutation</a:t>
            </a:r>
          </a:p>
        </p:txBody>
      </p:sp>
      <p:graphicFrame>
        <p:nvGraphicFramePr>
          <p:cNvPr id="4101" name="Object 5"/>
          <p:cNvGraphicFramePr>
            <a:graphicFrameLocks noChangeAspect="1"/>
          </p:cNvGraphicFramePr>
          <p:nvPr>
            <p:ph sz="half" idx="2"/>
          </p:nvPr>
        </p:nvGraphicFramePr>
        <p:xfrm>
          <a:off x="3048000" y="3810000"/>
          <a:ext cx="3810000" cy="930275"/>
        </p:xfrm>
        <a:graphic>
          <a:graphicData uri="http://schemas.openxmlformats.org/presentationml/2006/ole">
            <p:oleObj spid="_x0000_s4101" name="Equation" r:id="rId4" imgW="1662978" imgH="406224" progId="">
              <p:embed/>
            </p:oleObj>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n-US" smtClean="0"/>
              <a:t>Common Mistakes</a:t>
            </a:r>
          </a:p>
        </p:txBody>
      </p:sp>
      <p:sp>
        <p:nvSpPr>
          <p:cNvPr id="20483" name="Rectangle 3"/>
          <p:cNvSpPr>
            <a:spLocks noGrp="1" noChangeArrowheads="1"/>
          </p:cNvSpPr>
          <p:nvPr>
            <p:ph type="body" idx="1"/>
          </p:nvPr>
        </p:nvSpPr>
        <p:spPr/>
        <p:txBody>
          <a:bodyPr/>
          <a:lstStyle/>
          <a:p>
            <a:pPr eaLnBrk="1" hangingPunct="1"/>
            <a:r>
              <a:rPr lang="en-US" sz="2800" dirty="0" smtClean="0">
                <a:solidFill>
                  <a:schemeClr val="hlink"/>
                </a:solidFill>
              </a:rPr>
              <a:t>Assuming probabilities have a memory</a:t>
            </a:r>
            <a:r>
              <a:rPr lang="en-US" sz="2800" dirty="0" smtClean="0"/>
              <a:t>: You toss a (fair) coin and get </a:t>
            </a:r>
            <a:r>
              <a:rPr lang="en-US" sz="2800" dirty="0" smtClean="0"/>
              <a:t>eight heads </a:t>
            </a:r>
            <a:r>
              <a:rPr lang="en-US" sz="2800" dirty="0" smtClean="0"/>
              <a:t>– what was the probability of this and what is the probability of an eight head</a:t>
            </a:r>
            <a:r>
              <a:rPr lang="en-US" sz="2800" dirty="0" smtClean="0"/>
              <a:t>?</a:t>
            </a:r>
            <a:endParaRPr lang="en-US" sz="2800" dirty="0" smtClean="0"/>
          </a:p>
          <a:p>
            <a:pPr eaLnBrk="1" hangingPunct="1">
              <a:buNone/>
            </a:pPr>
            <a:r>
              <a:rPr lang="en-US" sz="2800" dirty="0" smtClean="0"/>
              <a:t>			0.004		0.5		0.25</a:t>
            </a:r>
            <a:endParaRPr lang="en-US" sz="2000" dirty="0" smtClean="0"/>
          </a:p>
          <a:p>
            <a:pPr eaLnBrk="1" hangingPunct="1"/>
            <a:r>
              <a:rPr lang="en-US" sz="2800" i="1" dirty="0" smtClean="0">
                <a:solidFill>
                  <a:schemeClr val="hlink"/>
                </a:solidFill>
              </a:rPr>
              <a:t>Adding probabilities incorrectly</a:t>
            </a:r>
            <a:r>
              <a:rPr lang="en-US" sz="2800" dirty="0" smtClean="0"/>
              <a:t>. Why is the probability of surveying a pregnant female bowhead whale not 0.7 if the probability of encountering a female is 0.5 and 20% of the population is pregnant?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p:txBody>
          <a:bodyPr/>
          <a:lstStyle/>
          <a:p>
            <a:r>
              <a:rPr lang="en-US" dirty="0" smtClean="0"/>
              <a:t>3! = 3 x 2 x 1 = 6</a:t>
            </a:r>
            <a:endParaRPr lang="en-US" dirty="0"/>
          </a:p>
        </p:txBody>
      </p:sp>
      <p:sp>
        <p:nvSpPr>
          <p:cNvPr id="5" name="Oval 4"/>
          <p:cNvSpPr/>
          <p:nvPr/>
        </p:nvSpPr>
        <p:spPr bwMode="auto">
          <a:xfrm>
            <a:off x="5943600" y="2514600"/>
            <a:ext cx="685800" cy="609600"/>
          </a:xfrm>
          <a:prstGeom prst="ellipse">
            <a:avLst/>
          </a:prstGeom>
          <a:solidFill>
            <a:srgbClr val="00B0F0"/>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ahoma" pitchFamily="34" charset="0"/>
            </a:endParaRPr>
          </a:p>
        </p:txBody>
      </p:sp>
      <p:sp>
        <p:nvSpPr>
          <p:cNvPr id="6" name="Oval 5"/>
          <p:cNvSpPr/>
          <p:nvPr/>
        </p:nvSpPr>
        <p:spPr bwMode="auto">
          <a:xfrm>
            <a:off x="6781800" y="2514600"/>
            <a:ext cx="685800" cy="609600"/>
          </a:xfrm>
          <a:prstGeom prst="ellipse">
            <a:avLst/>
          </a:prstGeom>
          <a:solidFill>
            <a:srgbClr val="FF0000"/>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ahoma" pitchFamily="34" charset="0"/>
            </a:endParaRPr>
          </a:p>
        </p:txBody>
      </p:sp>
      <p:sp>
        <p:nvSpPr>
          <p:cNvPr id="7" name="Oval 6"/>
          <p:cNvSpPr/>
          <p:nvPr/>
        </p:nvSpPr>
        <p:spPr bwMode="auto">
          <a:xfrm>
            <a:off x="7620000" y="2514600"/>
            <a:ext cx="685800" cy="609600"/>
          </a:xfrm>
          <a:prstGeom prst="ellipse">
            <a:avLst/>
          </a:prstGeom>
          <a:solidFill>
            <a:srgbClr val="7030A0"/>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ahoma" pitchFamily="34" charset="0"/>
            </a:endParaRPr>
          </a:p>
        </p:txBody>
      </p:sp>
      <p:sp>
        <p:nvSpPr>
          <p:cNvPr id="8" name="Oval 7"/>
          <p:cNvSpPr/>
          <p:nvPr/>
        </p:nvSpPr>
        <p:spPr bwMode="auto">
          <a:xfrm>
            <a:off x="5943600" y="3276600"/>
            <a:ext cx="685800" cy="609600"/>
          </a:xfrm>
          <a:prstGeom prst="ellipse">
            <a:avLst/>
          </a:prstGeom>
          <a:solidFill>
            <a:srgbClr val="00B0F0"/>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ahoma" pitchFamily="34" charset="0"/>
            </a:endParaRPr>
          </a:p>
        </p:txBody>
      </p:sp>
      <p:sp>
        <p:nvSpPr>
          <p:cNvPr id="9" name="Oval 8"/>
          <p:cNvSpPr/>
          <p:nvPr/>
        </p:nvSpPr>
        <p:spPr bwMode="auto">
          <a:xfrm>
            <a:off x="6781800" y="3276600"/>
            <a:ext cx="685800" cy="609600"/>
          </a:xfrm>
          <a:prstGeom prst="ellipse">
            <a:avLst/>
          </a:prstGeom>
          <a:solidFill>
            <a:srgbClr val="7030A0"/>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ahoma" pitchFamily="34" charset="0"/>
            </a:endParaRPr>
          </a:p>
        </p:txBody>
      </p:sp>
      <p:sp>
        <p:nvSpPr>
          <p:cNvPr id="10" name="Oval 9"/>
          <p:cNvSpPr/>
          <p:nvPr/>
        </p:nvSpPr>
        <p:spPr bwMode="auto">
          <a:xfrm>
            <a:off x="7620000" y="3276600"/>
            <a:ext cx="685800" cy="609600"/>
          </a:xfrm>
          <a:prstGeom prst="ellipse">
            <a:avLst/>
          </a:prstGeom>
          <a:solidFill>
            <a:srgbClr val="FF0000"/>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ahoma" pitchFamily="34" charset="0"/>
            </a:endParaRPr>
          </a:p>
        </p:txBody>
      </p:sp>
      <p:sp>
        <p:nvSpPr>
          <p:cNvPr id="11" name="Oval 10"/>
          <p:cNvSpPr/>
          <p:nvPr/>
        </p:nvSpPr>
        <p:spPr bwMode="auto">
          <a:xfrm>
            <a:off x="5943600" y="3962400"/>
            <a:ext cx="685800" cy="609600"/>
          </a:xfrm>
          <a:prstGeom prst="ellipse">
            <a:avLst/>
          </a:prstGeom>
          <a:solidFill>
            <a:srgbClr val="FF0000"/>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ahoma" pitchFamily="34" charset="0"/>
            </a:endParaRPr>
          </a:p>
        </p:txBody>
      </p:sp>
      <p:sp>
        <p:nvSpPr>
          <p:cNvPr id="12" name="Oval 11"/>
          <p:cNvSpPr/>
          <p:nvPr/>
        </p:nvSpPr>
        <p:spPr bwMode="auto">
          <a:xfrm>
            <a:off x="6781800" y="3962400"/>
            <a:ext cx="685800" cy="609600"/>
          </a:xfrm>
          <a:prstGeom prst="ellipse">
            <a:avLst/>
          </a:prstGeom>
          <a:solidFill>
            <a:srgbClr val="00B0F0"/>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ahoma" pitchFamily="34" charset="0"/>
            </a:endParaRPr>
          </a:p>
        </p:txBody>
      </p:sp>
      <p:sp>
        <p:nvSpPr>
          <p:cNvPr id="13" name="Oval 12"/>
          <p:cNvSpPr/>
          <p:nvPr/>
        </p:nvSpPr>
        <p:spPr bwMode="auto">
          <a:xfrm>
            <a:off x="7620000" y="3962400"/>
            <a:ext cx="685800" cy="609600"/>
          </a:xfrm>
          <a:prstGeom prst="ellipse">
            <a:avLst/>
          </a:prstGeom>
          <a:solidFill>
            <a:srgbClr val="7030A0"/>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ahoma" pitchFamily="34" charset="0"/>
            </a:endParaRPr>
          </a:p>
        </p:txBody>
      </p:sp>
      <p:sp>
        <p:nvSpPr>
          <p:cNvPr id="14" name="Oval 13"/>
          <p:cNvSpPr/>
          <p:nvPr/>
        </p:nvSpPr>
        <p:spPr bwMode="auto">
          <a:xfrm>
            <a:off x="5943600" y="4648200"/>
            <a:ext cx="685800" cy="609600"/>
          </a:xfrm>
          <a:prstGeom prst="ellipse">
            <a:avLst/>
          </a:prstGeom>
          <a:solidFill>
            <a:srgbClr val="7030A0"/>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ahoma" pitchFamily="34" charset="0"/>
            </a:endParaRPr>
          </a:p>
        </p:txBody>
      </p:sp>
      <p:sp>
        <p:nvSpPr>
          <p:cNvPr id="15" name="Oval 14"/>
          <p:cNvSpPr/>
          <p:nvPr/>
        </p:nvSpPr>
        <p:spPr bwMode="auto">
          <a:xfrm>
            <a:off x="6781800" y="4648200"/>
            <a:ext cx="685800" cy="609600"/>
          </a:xfrm>
          <a:prstGeom prst="ellipse">
            <a:avLst/>
          </a:prstGeom>
          <a:solidFill>
            <a:srgbClr val="00B0F0"/>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ahoma" pitchFamily="34" charset="0"/>
            </a:endParaRPr>
          </a:p>
        </p:txBody>
      </p:sp>
      <p:sp>
        <p:nvSpPr>
          <p:cNvPr id="16" name="Oval 15"/>
          <p:cNvSpPr/>
          <p:nvPr/>
        </p:nvSpPr>
        <p:spPr bwMode="auto">
          <a:xfrm>
            <a:off x="7620000" y="4648200"/>
            <a:ext cx="685800" cy="609600"/>
          </a:xfrm>
          <a:prstGeom prst="ellipse">
            <a:avLst/>
          </a:prstGeom>
          <a:solidFill>
            <a:srgbClr val="FF0000"/>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ahoma" pitchFamily="34" charset="0"/>
            </a:endParaRPr>
          </a:p>
        </p:txBody>
      </p:sp>
      <p:sp>
        <p:nvSpPr>
          <p:cNvPr id="17" name="Oval 16"/>
          <p:cNvSpPr/>
          <p:nvPr/>
        </p:nvSpPr>
        <p:spPr bwMode="auto">
          <a:xfrm>
            <a:off x="5943600" y="5334000"/>
            <a:ext cx="685800" cy="609600"/>
          </a:xfrm>
          <a:prstGeom prst="ellipse">
            <a:avLst/>
          </a:prstGeom>
          <a:solidFill>
            <a:srgbClr val="7030A0"/>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ahoma" pitchFamily="34" charset="0"/>
            </a:endParaRPr>
          </a:p>
        </p:txBody>
      </p:sp>
      <p:sp>
        <p:nvSpPr>
          <p:cNvPr id="18" name="Oval 17"/>
          <p:cNvSpPr/>
          <p:nvPr/>
        </p:nvSpPr>
        <p:spPr bwMode="auto">
          <a:xfrm>
            <a:off x="6781800" y="5334000"/>
            <a:ext cx="685800" cy="609600"/>
          </a:xfrm>
          <a:prstGeom prst="ellipse">
            <a:avLst/>
          </a:prstGeom>
          <a:solidFill>
            <a:srgbClr val="FF0000"/>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ahoma" pitchFamily="34" charset="0"/>
            </a:endParaRPr>
          </a:p>
        </p:txBody>
      </p:sp>
      <p:sp>
        <p:nvSpPr>
          <p:cNvPr id="19" name="Oval 18"/>
          <p:cNvSpPr/>
          <p:nvPr/>
        </p:nvSpPr>
        <p:spPr bwMode="auto">
          <a:xfrm>
            <a:off x="7620000" y="5334000"/>
            <a:ext cx="685800" cy="609600"/>
          </a:xfrm>
          <a:prstGeom prst="ellipse">
            <a:avLst/>
          </a:prstGeom>
          <a:solidFill>
            <a:srgbClr val="00B0F0"/>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ahoma" pitchFamily="34" charset="0"/>
            </a:endParaRPr>
          </a:p>
        </p:txBody>
      </p:sp>
      <p:sp>
        <p:nvSpPr>
          <p:cNvPr id="20" name="Oval 19"/>
          <p:cNvSpPr/>
          <p:nvPr/>
        </p:nvSpPr>
        <p:spPr bwMode="auto">
          <a:xfrm>
            <a:off x="5943600" y="6096000"/>
            <a:ext cx="685800" cy="609600"/>
          </a:xfrm>
          <a:prstGeom prst="ellipse">
            <a:avLst/>
          </a:prstGeom>
          <a:solidFill>
            <a:srgbClr val="FF0000"/>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ahoma" pitchFamily="34" charset="0"/>
            </a:endParaRPr>
          </a:p>
        </p:txBody>
      </p:sp>
      <p:sp>
        <p:nvSpPr>
          <p:cNvPr id="21" name="Oval 20"/>
          <p:cNvSpPr/>
          <p:nvPr/>
        </p:nvSpPr>
        <p:spPr bwMode="auto">
          <a:xfrm>
            <a:off x="6781800" y="6096000"/>
            <a:ext cx="685800" cy="609600"/>
          </a:xfrm>
          <a:prstGeom prst="ellipse">
            <a:avLst/>
          </a:prstGeom>
          <a:solidFill>
            <a:srgbClr val="7030A0"/>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ahoma" pitchFamily="34" charset="0"/>
            </a:endParaRPr>
          </a:p>
        </p:txBody>
      </p:sp>
      <p:sp>
        <p:nvSpPr>
          <p:cNvPr id="22" name="Oval 21"/>
          <p:cNvSpPr/>
          <p:nvPr/>
        </p:nvSpPr>
        <p:spPr bwMode="auto">
          <a:xfrm>
            <a:off x="7620000" y="6096000"/>
            <a:ext cx="685800" cy="609600"/>
          </a:xfrm>
          <a:prstGeom prst="ellipse">
            <a:avLst/>
          </a:prstGeom>
          <a:solidFill>
            <a:srgbClr val="00B0F0"/>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ahoma" pitchFamily="34" charset="0"/>
            </a:endParaRPr>
          </a:p>
        </p:txBody>
      </p:sp>
      <p:sp>
        <p:nvSpPr>
          <p:cNvPr id="29" name="TextBox 28"/>
          <p:cNvSpPr txBox="1"/>
          <p:nvPr/>
        </p:nvSpPr>
        <p:spPr>
          <a:xfrm flipH="1">
            <a:off x="5943600" y="1752600"/>
            <a:ext cx="2362200" cy="584775"/>
          </a:xfrm>
          <a:prstGeom prst="rect">
            <a:avLst/>
          </a:prstGeom>
          <a:noFill/>
        </p:spPr>
        <p:txBody>
          <a:bodyPr wrap="square" rtlCol="0">
            <a:spAutoFit/>
          </a:bodyPr>
          <a:lstStyle/>
          <a:p>
            <a:r>
              <a:rPr lang="en-US" b="1" dirty="0" smtClean="0"/>
              <a:t>1     2     3  </a:t>
            </a:r>
            <a:endParaRPr lang="en-US" b="1" dirty="0"/>
          </a:p>
        </p:txBody>
      </p:sp>
      <p:sp>
        <p:nvSpPr>
          <p:cNvPr id="30" name="Rectangle 2"/>
          <p:cNvSpPr>
            <a:spLocks noGrp="1" noChangeArrowheads="1"/>
          </p:cNvSpPr>
          <p:nvPr>
            <p:ph type="title"/>
          </p:nvPr>
        </p:nvSpPr>
        <p:spPr>
          <a:xfrm>
            <a:off x="1150938" y="617538"/>
            <a:ext cx="7793037" cy="1143000"/>
          </a:xfrm>
        </p:spPr>
        <p:txBody>
          <a:bodyPr/>
          <a:lstStyle/>
          <a:p>
            <a:pPr algn="ctr" eaLnBrk="1" hangingPunct="1"/>
            <a:r>
              <a:rPr lang="en-US" dirty="0" smtClean="0"/>
              <a:t>Permutations-I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r>
              <a:rPr lang="en-US" dirty="0" smtClean="0"/>
              <a:t>Permutations-II</a:t>
            </a:r>
          </a:p>
        </p:txBody>
      </p:sp>
      <p:sp>
        <p:nvSpPr>
          <p:cNvPr id="5123" name="Rectangle 3"/>
          <p:cNvSpPr>
            <a:spLocks noGrp="1" noChangeArrowheads="1"/>
          </p:cNvSpPr>
          <p:nvPr>
            <p:ph type="body" sz="half" idx="1"/>
          </p:nvPr>
        </p:nvSpPr>
        <p:spPr>
          <a:xfrm>
            <a:off x="1182688" y="2017713"/>
            <a:ext cx="6970712" cy="4114800"/>
          </a:xfrm>
        </p:spPr>
        <p:txBody>
          <a:bodyPr/>
          <a:lstStyle/>
          <a:p>
            <a:pPr eaLnBrk="1" hangingPunct="1"/>
            <a:r>
              <a:rPr lang="en-US" sz="2800" smtClean="0"/>
              <a:t>The number of permutations of </a:t>
            </a:r>
            <a:r>
              <a:rPr lang="en-US" sz="2800" i="1" smtClean="0"/>
              <a:t>n</a:t>
            </a:r>
            <a:r>
              <a:rPr lang="en-US" sz="2800" smtClean="0"/>
              <a:t> distinct objects taken </a:t>
            </a:r>
            <a:r>
              <a:rPr lang="en-US" sz="2800" i="1" smtClean="0"/>
              <a:t>r</a:t>
            </a:r>
            <a:r>
              <a:rPr lang="en-US" sz="2800" smtClean="0"/>
              <a:t> (</a:t>
            </a:r>
            <a:r>
              <a:rPr lang="en-US" sz="2800" i="1" smtClean="0"/>
              <a:t>r</a:t>
            </a:r>
            <a:r>
              <a:rPr lang="en-US" sz="2800" smtClean="0"/>
              <a:t> &lt;</a:t>
            </a:r>
            <a:r>
              <a:rPr lang="en-US" sz="2800" i="1" smtClean="0"/>
              <a:t>n</a:t>
            </a:r>
            <a:r>
              <a:rPr lang="en-US" sz="2800" smtClean="0"/>
              <a:t>) at a time is:</a:t>
            </a:r>
          </a:p>
        </p:txBody>
      </p:sp>
      <p:graphicFrame>
        <p:nvGraphicFramePr>
          <p:cNvPr id="5124" name="Object 4"/>
          <p:cNvGraphicFramePr>
            <a:graphicFrameLocks noChangeAspect="1"/>
          </p:cNvGraphicFramePr>
          <p:nvPr>
            <p:ph sz="quarter" idx="2"/>
          </p:nvPr>
        </p:nvGraphicFramePr>
        <p:xfrm>
          <a:off x="3733800" y="3276600"/>
          <a:ext cx="1752600" cy="863600"/>
        </p:xfrm>
        <a:graphic>
          <a:graphicData uri="http://schemas.openxmlformats.org/presentationml/2006/ole">
            <p:oleObj spid="_x0000_s5124" name="Equation" r:id="rId4" imgW="850531" imgH="418918" progId="">
              <p:embed/>
            </p:oleObj>
          </a:graphicData>
        </a:graphic>
      </p:graphicFrame>
      <p:sp>
        <p:nvSpPr>
          <p:cNvPr id="5125" name="Text Box 6"/>
          <p:cNvSpPr txBox="1">
            <a:spLocks noChangeArrowheads="1"/>
          </p:cNvSpPr>
          <p:nvPr/>
        </p:nvSpPr>
        <p:spPr bwMode="auto">
          <a:xfrm>
            <a:off x="609600" y="4495800"/>
            <a:ext cx="7643813" cy="1311275"/>
          </a:xfrm>
          <a:prstGeom prst="rect">
            <a:avLst/>
          </a:prstGeom>
          <a:noFill/>
          <a:ln w="9525">
            <a:noFill/>
            <a:miter lim="800000"/>
            <a:headEnd/>
            <a:tailEnd/>
          </a:ln>
          <a:effectLst/>
        </p:spPr>
        <p:txBody>
          <a:bodyPr wrap="none">
            <a:spAutoFit/>
          </a:bodyPr>
          <a:lstStyle/>
          <a:p>
            <a:pPr algn="l"/>
            <a:r>
              <a:rPr lang="en-US" sz="2000"/>
              <a:t>Returning to our earlier example; selecting 4 of 10 animals to age.</a:t>
            </a:r>
          </a:p>
          <a:p>
            <a:pPr algn="l"/>
            <a:endParaRPr lang="en-US" sz="2000"/>
          </a:p>
          <a:p>
            <a:pPr algn="l"/>
            <a:r>
              <a:rPr lang="en-US" sz="2000"/>
              <a:t>Here </a:t>
            </a:r>
            <a:r>
              <a:rPr lang="en-US" sz="2000" i="1"/>
              <a:t>n</a:t>
            </a:r>
            <a:r>
              <a:rPr lang="en-US" sz="2000"/>
              <a:t>=10 and </a:t>
            </a:r>
            <a:r>
              <a:rPr lang="en-US" sz="2000" i="1"/>
              <a:t>r</a:t>
            </a:r>
            <a:r>
              <a:rPr lang="en-US" sz="2000"/>
              <a:t>=4 so</a:t>
            </a:r>
          </a:p>
          <a:p>
            <a:pPr algn="l"/>
            <a:endParaRPr lang="en-US" sz="2000"/>
          </a:p>
        </p:txBody>
      </p:sp>
      <p:graphicFrame>
        <p:nvGraphicFramePr>
          <p:cNvPr id="5126" name="Object 7"/>
          <p:cNvGraphicFramePr>
            <a:graphicFrameLocks noChangeAspect="1"/>
          </p:cNvGraphicFramePr>
          <p:nvPr>
            <p:ph sz="quarter" idx="3"/>
          </p:nvPr>
        </p:nvGraphicFramePr>
        <p:xfrm>
          <a:off x="2438400" y="5643563"/>
          <a:ext cx="3810000" cy="600075"/>
        </p:xfrm>
        <a:graphic>
          <a:graphicData uri="http://schemas.openxmlformats.org/presentationml/2006/ole">
            <p:oleObj spid="_x0000_s5126" name="Equation" r:id="rId5" imgW="2743200" imgH="431640" progId="">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1182688" y="2017713"/>
            <a:ext cx="7504112" cy="4114800"/>
          </a:xfrm>
        </p:spPr>
        <p:txBody>
          <a:bodyPr/>
          <a:lstStyle/>
          <a:p>
            <a:r>
              <a:rPr lang="en-US" sz="2400" dirty="0" smtClean="0"/>
              <a:t>There are forty-three republican candidates hoping to be in the top three candidates at each primary election.  In each state, how many ways can the candidates finish first, second, and third?</a:t>
            </a:r>
          </a:p>
          <a:p>
            <a:endParaRPr lang="en-US" sz="2400" dirty="0" smtClean="0"/>
          </a:p>
          <a:p>
            <a:r>
              <a:rPr lang="en-US" sz="1800" i="1" dirty="0" err="1" smtClean="0"/>
              <a:t>n</a:t>
            </a:r>
            <a:r>
              <a:rPr lang="en-US" sz="2400" i="1" dirty="0" err="1" smtClean="0"/>
              <a:t>P</a:t>
            </a:r>
            <a:r>
              <a:rPr lang="en-US" sz="1800" i="1" dirty="0" err="1" smtClean="0"/>
              <a:t>r</a:t>
            </a:r>
            <a:r>
              <a:rPr lang="en-US" sz="1800" dirty="0" smtClean="0"/>
              <a:t> = </a:t>
            </a:r>
            <a:r>
              <a:rPr lang="en-US" sz="1800" i="1" dirty="0" smtClean="0"/>
              <a:t>43</a:t>
            </a:r>
            <a:r>
              <a:rPr lang="en-US" sz="2400" i="1" dirty="0" smtClean="0"/>
              <a:t>P</a:t>
            </a:r>
            <a:r>
              <a:rPr lang="en-US" sz="1800" i="1" dirty="0" smtClean="0"/>
              <a:t>3 </a:t>
            </a:r>
            <a:r>
              <a:rPr lang="en-US" sz="1800" dirty="0" smtClean="0"/>
              <a:t>= </a:t>
            </a:r>
            <a:r>
              <a:rPr lang="en-US" sz="2400" dirty="0" smtClean="0"/>
              <a:t>43!/(43-3)! = 43!/40! = 43 x 42 x 41</a:t>
            </a:r>
          </a:p>
          <a:p>
            <a:pPr>
              <a:buNone/>
            </a:pPr>
            <a:r>
              <a:rPr lang="en-US" sz="2400" dirty="0" smtClean="0"/>
              <a:t> </a:t>
            </a:r>
          </a:p>
          <a:p>
            <a:pPr>
              <a:buNone/>
            </a:pPr>
            <a:r>
              <a:rPr lang="en-US" sz="2400" dirty="0" smtClean="0"/>
              <a:t>	</a:t>
            </a:r>
            <a:r>
              <a:rPr lang="en-US" sz="3600" dirty="0" smtClean="0"/>
              <a:t>74,046 primary standing options</a:t>
            </a:r>
            <a:endParaRPr lang="en-US" sz="2400" dirty="0"/>
          </a:p>
        </p:txBody>
      </p:sp>
      <p:sp>
        <p:nvSpPr>
          <p:cNvPr id="6" name="Rectangle 2"/>
          <p:cNvSpPr txBox="1">
            <a:spLocks noChangeArrowheads="1"/>
          </p:cNvSpPr>
          <p:nvPr/>
        </p:nvSpPr>
        <p:spPr bwMode="auto">
          <a:xfrm>
            <a:off x="1303338" y="769938"/>
            <a:ext cx="7793037"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smtClean="0">
                <a:ln>
                  <a:noFill/>
                </a:ln>
                <a:solidFill>
                  <a:schemeClr val="tx2"/>
                </a:solidFill>
                <a:effectLst/>
                <a:uLnTx/>
                <a:uFillTx/>
                <a:latin typeface="+mj-lt"/>
                <a:ea typeface="+mj-ea"/>
                <a:cs typeface="+mj-cs"/>
              </a:rPr>
              <a:t>Permutations-II</a:t>
            </a:r>
            <a:endParaRPr kumimoji="0" lang="en-US" sz="4400" b="0" i="0" u="none" strike="noStrike" kern="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en-US" smtClean="0"/>
              <a:t>Permutations-III</a:t>
            </a:r>
          </a:p>
        </p:txBody>
      </p:sp>
      <p:sp>
        <p:nvSpPr>
          <p:cNvPr id="6147" name="Rectangle 3"/>
          <p:cNvSpPr>
            <a:spLocks noGrp="1" noChangeArrowheads="1"/>
          </p:cNvSpPr>
          <p:nvPr>
            <p:ph type="body" sz="half" idx="1"/>
          </p:nvPr>
        </p:nvSpPr>
        <p:spPr>
          <a:xfrm>
            <a:off x="1182688" y="2017713"/>
            <a:ext cx="7427912" cy="4114800"/>
          </a:xfrm>
        </p:spPr>
        <p:txBody>
          <a:bodyPr/>
          <a:lstStyle/>
          <a:p>
            <a:pPr eaLnBrk="1" hangingPunct="1"/>
            <a:r>
              <a:rPr lang="en-US" sz="2800" dirty="0" smtClean="0"/>
              <a:t>The number of                                       </a:t>
            </a:r>
          </a:p>
          <a:p>
            <a:pPr eaLnBrk="1" hangingPunct="1">
              <a:buFont typeface="Wingdings" pitchFamily="2" charset="2"/>
              <a:buNone/>
            </a:pPr>
            <a:r>
              <a:rPr lang="en-US" sz="2800" dirty="0" smtClean="0"/>
              <a:t>                                 of </a:t>
            </a:r>
            <a:r>
              <a:rPr lang="en-US" sz="2800" i="1" dirty="0" smtClean="0"/>
              <a:t>n</a:t>
            </a:r>
            <a:r>
              <a:rPr lang="en-US" sz="2800" dirty="0" smtClean="0"/>
              <a:t> objects when </a:t>
            </a:r>
            <a:r>
              <a:rPr lang="en-US" sz="2800" i="1" dirty="0" smtClean="0"/>
              <a:t>n</a:t>
            </a:r>
            <a:r>
              <a:rPr lang="en-US" sz="2800" baseline="-25000" dirty="0" smtClean="0"/>
              <a:t>1</a:t>
            </a:r>
            <a:r>
              <a:rPr lang="en-US" sz="2800" dirty="0" smtClean="0"/>
              <a:t> are of one type, </a:t>
            </a:r>
            <a:r>
              <a:rPr lang="en-US" sz="2800" i="1" dirty="0" smtClean="0"/>
              <a:t>n</a:t>
            </a:r>
            <a:r>
              <a:rPr lang="en-US" sz="2800" baseline="-25000" dirty="0" smtClean="0"/>
              <a:t>2</a:t>
            </a:r>
            <a:r>
              <a:rPr lang="en-US" sz="2800" dirty="0" smtClean="0"/>
              <a:t> are of another type, etc. is:</a:t>
            </a:r>
          </a:p>
        </p:txBody>
      </p:sp>
      <p:graphicFrame>
        <p:nvGraphicFramePr>
          <p:cNvPr id="6148" name="Object 5"/>
          <p:cNvGraphicFramePr>
            <a:graphicFrameLocks noChangeAspect="1"/>
          </p:cNvGraphicFramePr>
          <p:nvPr>
            <p:ph sz="quarter" idx="2"/>
          </p:nvPr>
        </p:nvGraphicFramePr>
        <p:xfrm>
          <a:off x="2286000" y="3733800"/>
          <a:ext cx="1752600" cy="977900"/>
        </p:xfrm>
        <a:graphic>
          <a:graphicData uri="http://schemas.openxmlformats.org/presentationml/2006/ole">
            <p:oleObj spid="_x0000_s6148" name="Equation" r:id="rId4" imgW="774364" imgH="431613" progId="">
              <p:embed/>
            </p:oleObj>
          </a:graphicData>
        </a:graphic>
      </p:graphicFrame>
      <p:sp>
        <p:nvSpPr>
          <p:cNvPr id="6149" name="WordArt 4"/>
          <p:cNvSpPr>
            <a:spLocks noChangeArrowheads="1" noChangeShapeType="1" noTextEdit="1"/>
          </p:cNvSpPr>
          <p:nvPr/>
        </p:nvSpPr>
        <p:spPr bwMode="auto">
          <a:xfrm>
            <a:off x="4038600" y="2133600"/>
            <a:ext cx="3343275" cy="365125"/>
          </a:xfrm>
          <a:prstGeom prst="rect">
            <a:avLst/>
          </a:prstGeom>
        </p:spPr>
        <p:txBody>
          <a:bodyPr wrap="none" fromWordArt="1">
            <a:prstTxWarp prst="textPlain">
              <a:avLst>
                <a:gd name="adj" fmla="val 50000"/>
              </a:avLst>
            </a:prstTxWarp>
          </a:bodyPr>
          <a:lstStyle/>
          <a:p>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Distinguishable</a:t>
            </a:r>
          </a:p>
        </p:txBody>
      </p:sp>
      <p:graphicFrame>
        <p:nvGraphicFramePr>
          <p:cNvPr id="6150" name="Object 7"/>
          <p:cNvGraphicFramePr>
            <a:graphicFrameLocks noChangeAspect="1"/>
          </p:cNvGraphicFramePr>
          <p:nvPr>
            <p:ph sz="quarter" idx="3"/>
          </p:nvPr>
        </p:nvGraphicFramePr>
        <p:xfrm>
          <a:off x="4572000" y="3962400"/>
          <a:ext cx="2971800" cy="563563"/>
        </p:xfrm>
        <a:graphic>
          <a:graphicData uri="http://schemas.openxmlformats.org/presentationml/2006/ole">
            <p:oleObj spid="_x0000_s6150" name="Equation" r:id="rId5" imgW="1206500" imgH="228600" progId="">
              <p:embed/>
            </p:oleObj>
          </a:graphicData>
        </a:graphic>
      </p:graphicFrame>
      <p:sp>
        <p:nvSpPr>
          <p:cNvPr id="6151" name="WordArt 9"/>
          <p:cNvSpPr>
            <a:spLocks noChangeArrowheads="1" noChangeShapeType="1" noTextEdit="1"/>
          </p:cNvSpPr>
          <p:nvPr/>
        </p:nvSpPr>
        <p:spPr bwMode="auto">
          <a:xfrm>
            <a:off x="1600200" y="2514600"/>
            <a:ext cx="3190875" cy="441325"/>
          </a:xfrm>
          <a:prstGeom prst="rect">
            <a:avLst/>
          </a:prstGeom>
        </p:spPr>
        <p:txBody>
          <a:bodyPr wrap="none" fromWordArt="1">
            <a:prstTxWarp prst="textPlain">
              <a:avLst>
                <a:gd name="adj" fmla="val 50000"/>
              </a:avLst>
            </a:prstTxWarp>
          </a:bodyPr>
          <a:lstStyle/>
          <a:p>
            <a:r>
              <a:rPr lang="en-US" sz="3600" kern="10" dirty="0">
                <a:ln w="19050">
                  <a:solidFill>
                    <a:srgbClr val="99CCFF"/>
                  </a:solidFill>
                  <a:round/>
                  <a:headEnd/>
                  <a:tailEnd/>
                </a:ln>
                <a:solidFill>
                  <a:srgbClr val="0066CC"/>
                </a:solidFill>
                <a:effectLst>
                  <a:outerShdw dist="35921" dir="2700000" algn="ctr" rotWithShape="0">
                    <a:srgbClr val="990000"/>
                  </a:outerShdw>
                </a:effectLst>
                <a:latin typeface="Impact"/>
              </a:rPr>
              <a:t> permutations</a:t>
            </a:r>
          </a:p>
        </p:txBody>
      </p:sp>
      <p:sp>
        <p:nvSpPr>
          <p:cNvPr id="8" name="Oval 7"/>
          <p:cNvSpPr/>
          <p:nvPr/>
        </p:nvSpPr>
        <p:spPr bwMode="auto">
          <a:xfrm>
            <a:off x="152400" y="5486400"/>
            <a:ext cx="685800" cy="609600"/>
          </a:xfrm>
          <a:prstGeom prst="ellipse">
            <a:avLst/>
          </a:prstGeom>
          <a:solidFill>
            <a:srgbClr val="7030A0"/>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ahoma" pitchFamily="34" charset="0"/>
            </a:endParaRPr>
          </a:p>
        </p:txBody>
      </p:sp>
      <p:sp>
        <p:nvSpPr>
          <p:cNvPr id="9" name="Oval 8"/>
          <p:cNvSpPr/>
          <p:nvPr/>
        </p:nvSpPr>
        <p:spPr bwMode="auto">
          <a:xfrm>
            <a:off x="990600" y="5486400"/>
            <a:ext cx="685800" cy="609600"/>
          </a:xfrm>
          <a:prstGeom prst="ellipse">
            <a:avLst/>
          </a:prstGeom>
          <a:solidFill>
            <a:srgbClr val="7030A0"/>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ahoma" pitchFamily="34" charset="0"/>
            </a:endParaRPr>
          </a:p>
        </p:txBody>
      </p:sp>
      <p:sp>
        <p:nvSpPr>
          <p:cNvPr id="10" name="Oval 9"/>
          <p:cNvSpPr/>
          <p:nvPr/>
        </p:nvSpPr>
        <p:spPr bwMode="auto">
          <a:xfrm>
            <a:off x="1828800" y="5486400"/>
            <a:ext cx="685800" cy="609600"/>
          </a:xfrm>
          <a:prstGeom prst="ellipse">
            <a:avLst/>
          </a:prstGeom>
          <a:solidFill>
            <a:srgbClr val="00B0F0"/>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ahoma" pitchFamily="34" charset="0"/>
            </a:endParaRPr>
          </a:p>
        </p:txBody>
      </p:sp>
      <p:sp>
        <p:nvSpPr>
          <p:cNvPr id="11" name="Oval 10"/>
          <p:cNvSpPr/>
          <p:nvPr/>
        </p:nvSpPr>
        <p:spPr bwMode="auto">
          <a:xfrm>
            <a:off x="2590800" y="5486400"/>
            <a:ext cx="685800" cy="609600"/>
          </a:xfrm>
          <a:prstGeom prst="ellipse">
            <a:avLst/>
          </a:prstGeom>
          <a:solidFill>
            <a:srgbClr val="FF0000"/>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ahoma" pitchFamily="34" charset="0"/>
            </a:endParaRPr>
          </a:p>
        </p:txBody>
      </p:sp>
      <p:sp>
        <p:nvSpPr>
          <p:cNvPr id="12" name="Oval 11"/>
          <p:cNvSpPr/>
          <p:nvPr/>
        </p:nvSpPr>
        <p:spPr bwMode="auto">
          <a:xfrm>
            <a:off x="3429000" y="5486400"/>
            <a:ext cx="685800" cy="609600"/>
          </a:xfrm>
          <a:prstGeom prst="ellipse">
            <a:avLst/>
          </a:prstGeom>
          <a:solidFill>
            <a:srgbClr val="7030A0"/>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ahoma" pitchFamily="34" charset="0"/>
            </a:endParaRPr>
          </a:p>
        </p:txBody>
      </p:sp>
      <p:sp>
        <p:nvSpPr>
          <p:cNvPr id="13" name="Oval 12"/>
          <p:cNvSpPr/>
          <p:nvPr/>
        </p:nvSpPr>
        <p:spPr bwMode="auto">
          <a:xfrm>
            <a:off x="4267200" y="5486400"/>
            <a:ext cx="685800" cy="609600"/>
          </a:xfrm>
          <a:prstGeom prst="ellipse">
            <a:avLst/>
          </a:prstGeom>
          <a:solidFill>
            <a:srgbClr val="00B0F0"/>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ahoma" pitchFamily="34" charset="0"/>
            </a:endParaRPr>
          </a:p>
        </p:txBody>
      </p:sp>
      <p:sp>
        <p:nvSpPr>
          <p:cNvPr id="15" name="TextBox 14"/>
          <p:cNvSpPr txBox="1"/>
          <p:nvPr/>
        </p:nvSpPr>
        <p:spPr>
          <a:xfrm>
            <a:off x="4953000" y="4953000"/>
            <a:ext cx="4114800" cy="1569660"/>
          </a:xfrm>
          <a:prstGeom prst="rect">
            <a:avLst/>
          </a:prstGeom>
          <a:noFill/>
        </p:spPr>
        <p:txBody>
          <a:bodyPr wrap="square" rtlCol="0">
            <a:spAutoFit/>
          </a:bodyPr>
          <a:lstStyle/>
          <a:p>
            <a:r>
              <a:rPr lang="en-US" dirty="0" smtClean="0"/>
              <a:t>= 6!/(3! x 2! X 1!)</a:t>
            </a:r>
          </a:p>
          <a:p>
            <a:r>
              <a:rPr lang="en-US" dirty="0" smtClean="0"/>
              <a:t>= (6 x 5 x 4)/(2 x 1)</a:t>
            </a:r>
          </a:p>
          <a:p>
            <a:r>
              <a:rPr lang="en-US" dirty="0" smtClean="0"/>
              <a:t>= 120/2 = 60</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n-US" sz="4000" smtClean="0"/>
              <a:t>Permutations-III</a:t>
            </a:r>
            <a:br>
              <a:rPr lang="en-US" sz="4000" smtClean="0"/>
            </a:br>
            <a:r>
              <a:rPr lang="en-US" sz="3200" smtClean="0"/>
              <a:t>(Example)</a:t>
            </a:r>
          </a:p>
        </p:txBody>
      </p:sp>
      <p:sp>
        <p:nvSpPr>
          <p:cNvPr id="7171" name="Rectangle 3"/>
          <p:cNvSpPr>
            <a:spLocks noGrp="1" noChangeArrowheads="1"/>
          </p:cNvSpPr>
          <p:nvPr>
            <p:ph type="body" idx="1"/>
          </p:nvPr>
        </p:nvSpPr>
        <p:spPr/>
        <p:txBody>
          <a:bodyPr/>
          <a:lstStyle/>
          <a:p>
            <a:pPr eaLnBrk="1" hangingPunct="1"/>
            <a:r>
              <a:rPr lang="en-US" smtClean="0"/>
              <a:t>You have five sockeye, four pink and four chum salmon. How many ways can they be arranged?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4000" smtClean="0"/>
              <a:t>Permutations-III</a:t>
            </a:r>
            <a:br>
              <a:rPr lang="en-US" sz="4000" smtClean="0"/>
            </a:br>
            <a:r>
              <a:rPr lang="en-US" sz="3200" smtClean="0"/>
              <a:t>(Example)</a:t>
            </a:r>
          </a:p>
        </p:txBody>
      </p:sp>
      <p:sp>
        <p:nvSpPr>
          <p:cNvPr id="8195" name="Rectangle 3"/>
          <p:cNvSpPr>
            <a:spLocks noGrp="1" noChangeArrowheads="1"/>
          </p:cNvSpPr>
          <p:nvPr>
            <p:ph type="body" idx="1"/>
          </p:nvPr>
        </p:nvSpPr>
        <p:spPr/>
        <p:txBody>
          <a:bodyPr/>
          <a:lstStyle/>
          <a:p>
            <a:pPr eaLnBrk="1" hangingPunct="1"/>
            <a:r>
              <a:rPr lang="en-US" smtClean="0"/>
              <a:t>You have five sockeye, four pink and four chum salmon. How many ways can they be arranged?</a:t>
            </a:r>
          </a:p>
        </p:txBody>
      </p:sp>
      <p:graphicFrame>
        <p:nvGraphicFramePr>
          <p:cNvPr id="8196" name="Object 4"/>
          <p:cNvGraphicFramePr>
            <a:graphicFrameLocks noChangeAspect="1"/>
          </p:cNvGraphicFramePr>
          <p:nvPr/>
        </p:nvGraphicFramePr>
        <p:xfrm>
          <a:off x="1592263" y="3840163"/>
          <a:ext cx="6027737" cy="2465387"/>
        </p:xfrm>
        <a:graphic>
          <a:graphicData uri="http://schemas.openxmlformats.org/presentationml/2006/ole">
            <p:oleObj spid="_x0000_s8196" name="Equation" r:id="rId4" imgW="2857500" imgH="1168400" progId="">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en-US" smtClean="0"/>
              <a:t>Combinations-I</a:t>
            </a:r>
          </a:p>
        </p:txBody>
      </p:sp>
      <p:sp>
        <p:nvSpPr>
          <p:cNvPr id="9219" name="Rectangle 3"/>
          <p:cNvSpPr>
            <a:spLocks noGrp="1" noChangeArrowheads="1"/>
          </p:cNvSpPr>
          <p:nvPr>
            <p:ph type="body" sz="half" idx="1"/>
          </p:nvPr>
        </p:nvSpPr>
        <p:spPr>
          <a:xfrm>
            <a:off x="1182688" y="2017713"/>
            <a:ext cx="7427912" cy="4114800"/>
          </a:xfrm>
        </p:spPr>
        <p:txBody>
          <a:bodyPr/>
          <a:lstStyle/>
          <a:p>
            <a:pPr eaLnBrk="1" hangingPunct="1"/>
            <a:r>
              <a:rPr lang="en-US" sz="2400" smtClean="0"/>
              <a:t>A                         is a selection of </a:t>
            </a:r>
            <a:r>
              <a:rPr lang="en-US" sz="2400" i="1" smtClean="0"/>
              <a:t>r</a:t>
            </a:r>
            <a:r>
              <a:rPr lang="en-US" sz="2400" smtClean="0"/>
              <a:t> objects from a group of </a:t>
            </a:r>
            <a:r>
              <a:rPr lang="en-US" sz="2400" i="1" smtClean="0"/>
              <a:t>n</a:t>
            </a:r>
            <a:r>
              <a:rPr lang="en-US" sz="2400" smtClean="0"/>
              <a:t> objects without regard to order and is denoted by     . The number of combinations of </a:t>
            </a:r>
            <a:r>
              <a:rPr lang="en-US" sz="2400" i="1" smtClean="0"/>
              <a:t>r</a:t>
            </a:r>
            <a:r>
              <a:rPr lang="en-US" sz="2400" smtClean="0"/>
              <a:t> objects selected from a group of </a:t>
            </a:r>
            <a:r>
              <a:rPr lang="en-US" sz="2400" i="1" smtClean="0"/>
              <a:t>n</a:t>
            </a:r>
            <a:r>
              <a:rPr lang="en-US" sz="2400" smtClean="0"/>
              <a:t> objects is:</a:t>
            </a:r>
          </a:p>
          <a:p>
            <a:pPr eaLnBrk="1" hangingPunct="1"/>
            <a:endParaRPr lang="en-US" sz="2400" smtClean="0"/>
          </a:p>
          <a:p>
            <a:pPr eaLnBrk="1" hangingPunct="1"/>
            <a:endParaRPr lang="en-US" sz="2400" smtClean="0"/>
          </a:p>
          <a:p>
            <a:pPr eaLnBrk="1" hangingPunct="1"/>
            <a:endParaRPr lang="en-US" sz="2400" smtClean="0"/>
          </a:p>
          <a:p>
            <a:pPr eaLnBrk="1" hangingPunct="1"/>
            <a:r>
              <a:rPr lang="en-US" sz="2400" smtClean="0"/>
              <a:t>Key note: We are </a:t>
            </a:r>
            <a:r>
              <a:rPr lang="en-US" sz="2400" i="1" smtClean="0">
                <a:solidFill>
                  <a:schemeClr val="hlink"/>
                </a:solidFill>
              </a:rPr>
              <a:t>not</a:t>
            </a:r>
            <a:r>
              <a:rPr lang="en-US" sz="2400" smtClean="0"/>
              <a:t> interested in the </a:t>
            </a:r>
            <a:r>
              <a:rPr lang="en-US" sz="2400" i="1" smtClean="0">
                <a:solidFill>
                  <a:schemeClr val="hlink"/>
                </a:solidFill>
              </a:rPr>
              <a:t>order</a:t>
            </a:r>
            <a:r>
              <a:rPr lang="en-US" sz="2400" smtClean="0"/>
              <a:t> of things.</a:t>
            </a:r>
          </a:p>
        </p:txBody>
      </p:sp>
      <p:graphicFrame>
        <p:nvGraphicFramePr>
          <p:cNvPr id="9220" name="Object 5"/>
          <p:cNvGraphicFramePr>
            <a:graphicFrameLocks noChangeAspect="1"/>
          </p:cNvGraphicFramePr>
          <p:nvPr>
            <p:ph sz="quarter" idx="2"/>
          </p:nvPr>
        </p:nvGraphicFramePr>
        <p:xfrm>
          <a:off x="3124200" y="2819400"/>
          <a:ext cx="471488" cy="423863"/>
        </p:xfrm>
        <a:graphic>
          <a:graphicData uri="http://schemas.openxmlformats.org/presentationml/2006/ole">
            <p:oleObj spid="_x0000_s9220" name="Equation" r:id="rId4" imgW="253890" imgH="228501" progId="">
              <p:embed/>
            </p:oleObj>
          </a:graphicData>
        </a:graphic>
      </p:graphicFrame>
      <p:sp>
        <p:nvSpPr>
          <p:cNvPr id="9221" name="WordArt 4"/>
          <p:cNvSpPr>
            <a:spLocks noChangeArrowheads="1" noChangeShapeType="1" noTextEdit="1"/>
          </p:cNvSpPr>
          <p:nvPr/>
        </p:nvSpPr>
        <p:spPr bwMode="auto">
          <a:xfrm>
            <a:off x="1905000" y="2008188"/>
            <a:ext cx="2133600" cy="354012"/>
          </a:xfrm>
          <a:prstGeom prst="rect">
            <a:avLst/>
          </a:prstGeom>
        </p:spPr>
        <p:txBody>
          <a:bodyPr wrap="none" fromWordArt="1">
            <a:prstTxWarp prst="textPlain">
              <a:avLst>
                <a:gd name="adj" fmla="val 50000"/>
              </a:avLst>
            </a:prstTxWarp>
          </a:bodyPr>
          <a:lstStyle/>
          <a:p>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Combination</a:t>
            </a:r>
          </a:p>
        </p:txBody>
      </p:sp>
      <p:graphicFrame>
        <p:nvGraphicFramePr>
          <p:cNvPr id="9222" name="Object 7"/>
          <p:cNvGraphicFramePr>
            <a:graphicFrameLocks noChangeAspect="1"/>
          </p:cNvGraphicFramePr>
          <p:nvPr>
            <p:ph sz="quarter" idx="3"/>
          </p:nvPr>
        </p:nvGraphicFramePr>
        <p:xfrm>
          <a:off x="3962400" y="3886200"/>
          <a:ext cx="1600200" cy="669925"/>
        </p:xfrm>
        <a:graphic>
          <a:graphicData uri="http://schemas.openxmlformats.org/presentationml/2006/ole">
            <p:oleObj spid="_x0000_s9222" name="Equation" r:id="rId5" imgW="1002865" imgH="418918" progId="">
              <p:embed/>
            </p:oleObj>
          </a:graphicData>
        </a:graphic>
      </p:graphicFrame>
    </p:spTree>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46730</TotalTime>
  <Pages>1</Pages>
  <Words>850</Words>
  <Application>Microsoft Office PowerPoint</Application>
  <PresentationFormat>On-screen Show (4:3)</PresentationFormat>
  <Paragraphs>96</Paragraphs>
  <Slides>20</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Blends</vt:lpstr>
      <vt:lpstr>Equation</vt:lpstr>
      <vt:lpstr>Probability-III (Permutations and Combinations) </vt:lpstr>
      <vt:lpstr>Permutations-I</vt:lpstr>
      <vt:lpstr>Permutations-I</vt:lpstr>
      <vt:lpstr>Permutations-II</vt:lpstr>
      <vt:lpstr>Slide 5</vt:lpstr>
      <vt:lpstr>Permutations-III</vt:lpstr>
      <vt:lpstr>Permutations-III (Example)</vt:lpstr>
      <vt:lpstr>Permutations-III (Example)</vt:lpstr>
      <vt:lpstr>Combinations-I</vt:lpstr>
      <vt:lpstr>Combinations-II</vt:lpstr>
      <vt:lpstr>Combinations-III (Example)</vt:lpstr>
      <vt:lpstr>Combinations -IV</vt:lpstr>
      <vt:lpstr>Combinations vs Permutations-I</vt:lpstr>
      <vt:lpstr>Combinations vs Permutations-II</vt:lpstr>
      <vt:lpstr>Relationship to Probability-I</vt:lpstr>
      <vt:lpstr>More on Birthdays and Probability</vt:lpstr>
      <vt:lpstr>Relationship to Probability-II</vt:lpstr>
      <vt:lpstr>Relationship to Probability-III</vt:lpstr>
      <vt:lpstr>Relationship to Probability-IV</vt:lpstr>
      <vt:lpstr>Common Mistakes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Template</dc:title>
  <dc:creator>Paul Boult</dc:creator>
  <cp:lastModifiedBy>Thomas Pool</cp:lastModifiedBy>
  <cp:revision>282</cp:revision>
  <cp:lastPrinted>1998-05-27T11:59:50Z</cp:lastPrinted>
  <dcterms:created xsi:type="dcterms:W3CDTF">1998-06-03T00:23:14Z</dcterms:created>
  <dcterms:modified xsi:type="dcterms:W3CDTF">2012-01-10T22:23:12Z</dcterms:modified>
</cp:coreProperties>
</file>