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61" r:id="rId2"/>
    <p:sldId id="276" r:id="rId3"/>
    <p:sldId id="262" r:id="rId4"/>
    <p:sldId id="275" r:id="rId5"/>
    <p:sldId id="263" r:id="rId6"/>
    <p:sldId id="277" r:id="rId7"/>
    <p:sldId id="264" r:id="rId8"/>
    <p:sldId id="265" r:id="rId9"/>
    <p:sldId id="266" r:id="rId10"/>
    <p:sldId id="267" r:id="rId11"/>
    <p:sldId id="279" r:id="rId12"/>
    <p:sldId id="278" r:id="rId13"/>
    <p:sldId id="268" r:id="rId14"/>
    <p:sldId id="269" r:id="rId15"/>
    <p:sldId id="270" r:id="rId16"/>
    <p:sldId id="271" r:id="rId17"/>
    <p:sldId id="274" r:id="rId18"/>
    <p:sldId id="273" r:id="rId19"/>
  </p:sldIdLst>
  <p:sldSz cx="9144000" cy="6858000" type="screen4x3"/>
  <p:notesSz cx="6858000" cy="917416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D32128"/>
    <a:srgbClr val="FF9933"/>
    <a:srgbClr val="46401E"/>
    <a:srgbClr val="643D01"/>
    <a:srgbClr val="00457F"/>
    <a:srgbClr val="002E4B"/>
    <a:srgbClr val="D6D01E"/>
    <a:srgbClr val="003C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566" autoAdjust="0"/>
  </p:normalViewPr>
  <p:slideViewPr>
    <p:cSldViewPr>
      <p:cViewPr varScale="1">
        <p:scale>
          <a:sx n="87" d="100"/>
          <a:sy n="87" d="100"/>
        </p:scale>
        <p:origin x="-9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2" y="1572"/>
      </p:cViewPr>
      <p:guideLst>
        <p:guide orient="horz" pos="289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56100"/>
            <a:ext cx="5033963" cy="413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3" tIns="44939" rIns="91483" bIns="449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93738"/>
            <a:ext cx="4570413" cy="3427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906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4" name="Picture 17" descr="safs_logo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486400"/>
            <a:ext cx="61499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8"/>
          <p:cNvSpPr txBox="1">
            <a:spLocks noChangeArrowheads="1"/>
          </p:cNvSpPr>
          <p:nvPr userDrawn="1"/>
        </p:nvSpPr>
        <p:spPr bwMode="auto">
          <a:xfrm>
            <a:off x="-76200" y="1447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381</a:t>
            </a:r>
          </a:p>
        </p:txBody>
      </p:sp>
      <p:sp>
        <p:nvSpPr>
          <p:cNvPr id="163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685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3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D68D888-09FA-441D-8803-B3DB125B9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B2A9F-2537-4235-9C9B-3BE39F28F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8B3BD-06B0-406F-B533-325F3CB2E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B9D19-F1A1-4E23-B15D-CC4878A04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044EE-B926-4E5E-8E0A-1FC3C4F64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A0114-F552-48F7-9066-0E7ACCBD7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146A5-4309-4BEA-B93C-7247EF2DA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CDB1B-0C8E-4099-A879-0F554F785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58827-8276-4E44-80C1-E62548F8B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FF1CF-6679-4666-869D-D516F3154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ACD8D-5A9C-425C-98C4-D19CD1249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1DCDD-CCB2-4D26-BE95-F58E7821F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1E6A6-6D58-4571-B8B7-706429F72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50DAD-2E83-4857-91DA-58A061D50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762000" y="17526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2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1A3EEF8-DCAF-4F58-AA9E-B87C6253E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76200" y="1447800"/>
            <a:ext cx="684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381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81200"/>
            <a:ext cx="8763000" cy="1295400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Probability Distributions</a:t>
            </a:r>
            <a:endParaRPr lang="en-AU" sz="2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038600"/>
            <a:ext cx="7620000" cy="1600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D32128"/>
                </a:solidFill>
              </a:rPr>
              <a:t>QSCI 381 – Lecture 12</a:t>
            </a:r>
          </a:p>
          <a:p>
            <a:pPr eaLnBrk="1" hangingPunct="1"/>
            <a:r>
              <a:rPr lang="en-US" sz="2400" smtClean="0">
                <a:solidFill>
                  <a:srgbClr val="D32128"/>
                </a:solidFill>
              </a:rPr>
              <a:t>(Larson and Farber, Sect 4.1)</a:t>
            </a:r>
          </a:p>
          <a:p>
            <a:pPr eaLnBrk="1" hangingPunct="1"/>
            <a:endParaRPr lang="en-US" smtClean="0">
              <a:solidFill>
                <a:srgbClr val="D32128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Probability Distributions </a:t>
            </a:r>
            <a:br>
              <a:rPr lang="en-US" sz="4000" smtClean="0"/>
            </a:br>
            <a:r>
              <a:rPr lang="en-US" sz="4000" smtClean="0"/>
              <a:t>(Discrete-III)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Consider the random variable “what is the maturity state of the next bowhead whale we observe during a survey?”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This random variable is discrete because it has three outcomes: </a:t>
            </a:r>
            <a:r>
              <a:rPr lang="en-US" sz="2800" dirty="0" smtClean="0">
                <a:solidFill>
                  <a:srgbClr val="FF0000"/>
                </a:solidFill>
              </a:rPr>
              <a:t>1-calf</a:t>
            </a:r>
            <a:r>
              <a:rPr lang="en-US" sz="2800" dirty="0" smtClean="0"/>
              <a:t>; </a:t>
            </a:r>
            <a:r>
              <a:rPr lang="en-US" sz="2800" dirty="0" smtClean="0">
                <a:solidFill>
                  <a:srgbClr val="FFC000"/>
                </a:solidFill>
              </a:rPr>
              <a:t>2-immature</a:t>
            </a:r>
            <a:r>
              <a:rPr lang="en-US" sz="2800" dirty="0" smtClean="0"/>
              <a:t>; </a:t>
            </a:r>
            <a:r>
              <a:rPr lang="en-US" sz="2800" dirty="0" smtClean="0">
                <a:solidFill>
                  <a:srgbClr val="7030A0"/>
                </a:solidFill>
              </a:rPr>
              <a:t>3-mature.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  <p:pic>
        <p:nvPicPr>
          <p:cNvPr id="44034" name="Picture 2" descr="http://t3.gstatic.com/images?q=tbn:ANd9GcQy1Rx87-Cs_N0D-1pN-GzX3xTiqzm1YBQZe1zfsj_73yByz1iIb_MoqBUNh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" y="4419600"/>
            <a:ext cx="2628900" cy="1828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</p:pic>
      <p:pic>
        <p:nvPicPr>
          <p:cNvPr id="44038" name="Picture 6" descr="http://4.bp.blogspot.com/-IWMMrd1nah0/TjNs_MTx-sI/AAAAAAAAEUo/LN-K0cKHYOA/s1600/animals_live_long_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4419600"/>
            <a:ext cx="2667000" cy="1828800"/>
          </a:xfrm>
          <a:prstGeom prst="rect">
            <a:avLst/>
          </a:prstGeom>
          <a:noFill/>
          <a:ln w="57150">
            <a:solidFill>
              <a:srgbClr val="FF9933"/>
            </a:solidFill>
          </a:ln>
        </p:spPr>
      </p:pic>
      <p:pic>
        <p:nvPicPr>
          <p:cNvPr id="44040" name="Picture 8" descr="http://jesterling.com/Bowhead%20whale%20555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4419600"/>
            <a:ext cx="2667000" cy="182880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81000" y="3810000"/>
            <a:ext cx="409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05800" y="3810000"/>
            <a:ext cx="409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3886200"/>
            <a:ext cx="758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Probability Distributions </a:t>
            </a:r>
            <a:br>
              <a:rPr lang="en-US" sz="4000" smtClean="0"/>
            </a:br>
            <a:r>
              <a:rPr lang="en-US" sz="4000" smtClean="0"/>
              <a:t>(Discrete-III)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Consider the random variable “what is the maturity state of the next bowhead whale we observe during a survey?”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This random variable is discrete because it has three outcomes: </a:t>
            </a:r>
            <a:r>
              <a:rPr lang="en-US" sz="2800" dirty="0" smtClean="0">
                <a:solidFill>
                  <a:srgbClr val="FF0000"/>
                </a:solidFill>
              </a:rPr>
              <a:t>1-calf</a:t>
            </a:r>
            <a:r>
              <a:rPr lang="en-US" sz="2800" dirty="0" smtClean="0"/>
              <a:t>; </a:t>
            </a:r>
            <a:r>
              <a:rPr lang="en-US" sz="2800" dirty="0" smtClean="0">
                <a:solidFill>
                  <a:srgbClr val="FFC000"/>
                </a:solidFill>
              </a:rPr>
              <a:t>2-immature</a:t>
            </a:r>
            <a:r>
              <a:rPr lang="en-US" sz="2800" dirty="0" smtClean="0"/>
              <a:t>; </a:t>
            </a:r>
            <a:r>
              <a:rPr lang="en-US" sz="2800" dirty="0" smtClean="0">
                <a:solidFill>
                  <a:srgbClr val="7030A0"/>
                </a:solidFill>
              </a:rPr>
              <a:t>3-mature.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  <p:pic>
        <p:nvPicPr>
          <p:cNvPr id="44034" name="Picture 2" descr="http://t3.gstatic.com/images?q=tbn:ANd9GcQy1Rx87-Cs_N0D-1pN-GzX3xTiqzm1YBQZe1zfsj_73yByz1iIb_MoqBUNh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" y="4419600"/>
            <a:ext cx="495300" cy="1828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</p:pic>
      <p:pic>
        <p:nvPicPr>
          <p:cNvPr id="44038" name="Picture 6" descr="http://4.bp.blogspot.com/-IWMMrd1nah0/TjNs_MTx-sI/AAAAAAAAEUo/LN-K0cKHYOA/s1600/animals_live_long_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419600"/>
            <a:ext cx="3733800" cy="1828800"/>
          </a:xfrm>
          <a:prstGeom prst="rect">
            <a:avLst/>
          </a:prstGeom>
          <a:noFill/>
          <a:ln w="57150">
            <a:solidFill>
              <a:srgbClr val="FF9933"/>
            </a:solidFill>
          </a:ln>
        </p:spPr>
      </p:pic>
      <p:pic>
        <p:nvPicPr>
          <p:cNvPr id="44040" name="Picture 8" descr="http://jesterling.com/Bowhead%20whale%20555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419600"/>
            <a:ext cx="3733800" cy="182880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81000" y="3810000"/>
            <a:ext cx="409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05800" y="3810000"/>
            <a:ext cx="409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6324600"/>
            <a:ext cx="7375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Does this satisfy both discrete probability conditions?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3886200"/>
            <a:ext cx="758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Probability Distributions </a:t>
            </a:r>
            <a:br>
              <a:rPr lang="en-US" sz="4000" smtClean="0"/>
            </a:br>
            <a:r>
              <a:rPr lang="en-US" sz="4000" smtClean="0"/>
              <a:t>(Discrete-III)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Consider the random variable “what is the maturity state of the next bowhead whale we observe during a survey?”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This random variable is discrete because it has three outcomes: 1-calf; 2-immature; 3-mature.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probabilities for each outcome are: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P(calf) = 0.05; P(immature)=0.52; P(mature)=0.43.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probabilities satisfy the requirements for a discrete probability distribution.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Probability Distributions </a:t>
            </a:r>
            <a:br>
              <a:rPr lang="en-US" sz="4000" smtClean="0"/>
            </a:br>
            <a:r>
              <a:rPr lang="en-US" sz="4000" smtClean="0"/>
              <a:t>(Discrete-IV)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6894512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Discrete probability distributions are often represented using histograms.</a:t>
            </a:r>
          </a:p>
        </p:txBody>
      </p:sp>
      <p:pic>
        <p:nvPicPr>
          <p:cNvPr id="1126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1387" t="2419" r="1387" b="2419"/>
          <a:stretch>
            <a:fillRect/>
          </a:stretch>
        </p:blipFill>
        <p:spPr>
          <a:xfrm>
            <a:off x="1981200" y="3200400"/>
            <a:ext cx="5778500" cy="3244850"/>
          </a:xfrm>
          <a:noFill/>
        </p:spPr>
      </p:pic>
      <p:pic>
        <p:nvPicPr>
          <p:cNvPr id="5" name="Picture 2" descr="http://t3.gstatic.com/images?q=tbn:ANd9GcQy1Rx87-Cs_N0D-1pN-GzX3xTiqzm1YBQZe1zfsj_73yByz1iIb_MoqBUNh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5562601"/>
            <a:ext cx="1371600" cy="152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</p:pic>
      <p:pic>
        <p:nvPicPr>
          <p:cNvPr id="6" name="Picture 6" descr="http://4.bp.blogspot.com/-IWMMrd1nah0/TjNs_MTx-sI/AAAAAAAAEUo/LN-K0cKHYOA/s1600/animals_live_long_0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3733800"/>
            <a:ext cx="1371600" cy="1981200"/>
          </a:xfrm>
          <a:prstGeom prst="rect">
            <a:avLst/>
          </a:prstGeom>
          <a:noFill/>
          <a:ln w="57150">
            <a:solidFill>
              <a:srgbClr val="FF9933"/>
            </a:solidFill>
          </a:ln>
        </p:spPr>
      </p:pic>
      <p:pic>
        <p:nvPicPr>
          <p:cNvPr id="7" name="Picture 8" descr="http://jesterling.com/Bowhead%20whale%20555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4038600"/>
            <a:ext cx="1397000" cy="167640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Example-I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427912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A fish is tagged and released. Given that it is recaptured within 10 days of release, the following are the probabilities of recapture by day: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Verify that this is a discrete random variable.</a:t>
            </a:r>
          </a:p>
        </p:txBody>
      </p:sp>
      <p:graphicFrame>
        <p:nvGraphicFramePr>
          <p:cNvPr id="515168" name="Group 96"/>
          <p:cNvGraphicFramePr>
            <a:graphicFrameLocks noGrp="1"/>
          </p:cNvGraphicFramePr>
          <p:nvPr/>
        </p:nvGraphicFramePr>
        <p:xfrm>
          <a:off x="1676400" y="3810000"/>
          <a:ext cx="5943600" cy="2072640"/>
        </p:xfrm>
        <a:graphic>
          <a:graphicData uri="http://schemas.openxmlformats.org/drawingml/2006/table">
            <a:tbl>
              <a:tblPr/>
              <a:tblGrid>
                <a:gridCol w="1189038"/>
                <a:gridCol w="1189037"/>
                <a:gridCol w="1187450"/>
                <a:gridCol w="1189038"/>
                <a:gridCol w="1189037"/>
              </a:tblGrid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Means, Variances and </a:t>
            </a:r>
            <a:br>
              <a:rPr lang="en-US" sz="4000" smtClean="0"/>
            </a:br>
            <a:r>
              <a:rPr lang="en-US" sz="4000" smtClean="0"/>
              <a:t>Standard Deviations-I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046912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           of a discrete random variable is given by: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Find </a:t>
            </a:r>
            <a:r>
              <a:rPr lang="en-US" sz="2400" dirty="0" smtClean="0"/>
              <a:t>the mean number of days before the fish in Example I is recaptured. Note that the mean need not be an integer.</a:t>
            </a:r>
          </a:p>
          <a:p>
            <a:pPr eaLnBrk="1" hangingPunct="1"/>
            <a:r>
              <a:rPr lang="en-US" sz="2000" dirty="0" smtClean="0"/>
              <a:t>Excel Hint: Use the “</a:t>
            </a:r>
            <a:r>
              <a:rPr lang="en-US" sz="2000" dirty="0" err="1" smtClean="0"/>
              <a:t>Sumproduct</a:t>
            </a:r>
            <a:r>
              <a:rPr lang="en-US" sz="2000" dirty="0" smtClean="0"/>
              <a:t>(A1:J1,A2:J2)” command to find the mean.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2171700" y="2057400"/>
            <a:ext cx="1028700" cy="365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Mean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3581400" y="2971800"/>
          <a:ext cx="2362200" cy="1085850"/>
        </p:xfrm>
        <a:graphic>
          <a:graphicData uri="http://schemas.openxmlformats.org/presentationml/2006/ole">
            <p:oleObj spid="_x0000_s13317" name="Equation" r:id="rId4" imgW="939392" imgH="431613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0" y="2819400"/>
            <a:ext cx="23601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Each value of </a:t>
            </a:r>
            <a:r>
              <a:rPr lang="en-US" sz="1800" i="1" dirty="0" smtClean="0"/>
              <a:t>x</a:t>
            </a:r>
            <a:r>
              <a:rPr lang="en-US" sz="1800" dirty="0" smtClean="0"/>
              <a:t> is multiplied by its corresponding probability and the products are added.</a:t>
            </a:r>
            <a:endParaRPr lang="en-US" sz="18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7620000" y="2819400"/>
            <a:ext cx="457200" cy="381000"/>
          </a:xfrm>
          <a:prstGeom prst="rect">
            <a:avLst/>
          </a:prstGeom>
          <a:noFill/>
          <a:ln w="57150" cap="flat" cmpd="sng" algn="ctr">
            <a:solidFill>
              <a:srgbClr val="D32128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648200" y="3352800"/>
            <a:ext cx="457200" cy="381000"/>
          </a:xfrm>
          <a:prstGeom prst="rect">
            <a:avLst/>
          </a:prstGeom>
          <a:noFill/>
          <a:ln w="57150" cap="flat" cmpd="sng" algn="ctr">
            <a:solidFill>
              <a:srgbClr val="D32128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248400" y="3429000"/>
            <a:ext cx="1752600" cy="533400"/>
          </a:xfrm>
          <a:prstGeom prst="rect">
            <a:avLst/>
          </a:prstGeom>
          <a:noFill/>
          <a:ln w="57150" cap="flat" cmpd="sng" algn="ctr">
            <a:solidFill>
              <a:srgbClr val="D32128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029200" y="33528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D32128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172200" y="3962400"/>
            <a:ext cx="2209800" cy="381000"/>
          </a:xfrm>
          <a:prstGeom prst="rect">
            <a:avLst/>
          </a:prstGeom>
          <a:noFill/>
          <a:ln w="57150" cap="flat" cmpd="sng" algn="ctr">
            <a:solidFill>
              <a:srgbClr val="D32128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191000" y="2971800"/>
            <a:ext cx="609600" cy="1143000"/>
          </a:xfrm>
          <a:prstGeom prst="rect">
            <a:avLst/>
          </a:prstGeom>
          <a:noFill/>
          <a:ln w="57150" cap="flat" cmpd="sng" algn="ctr">
            <a:solidFill>
              <a:srgbClr val="D32128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Means, Variances and </a:t>
            </a:r>
            <a:br>
              <a:rPr lang="en-US" sz="4000" smtClean="0"/>
            </a:br>
            <a:r>
              <a:rPr lang="en-US" sz="4000" smtClean="0"/>
              <a:t>Standard Deviations-II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351712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The                 of a discrete random variable is given by:</a:t>
            </a:r>
          </a:p>
          <a:p>
            <a:pPr eaLnBrk="1" hangingPunct="1"/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and the                                  by: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257550" y="2971800"/>
          <a:ext cx="2855913" cy="882650"/>
        </p:xfrm>
        <a:graphic>
          <a:graphicData uri="http://schemas.openxmlformats.org/presentationml/2006/ole">
            <p:oleObj spid="_x0000_s14340" name="Equation" r:id="rId4" imgW="1397000" imgH="431800" progId="">
              <p:embed/>
            </p:oleObj>
          </a:graphicData>
        </a:graphic>
      </p:graphicFrame>
      <p:graphicFrame>
        <p:nvGraphicFramePr>
          <p:cNvPr id="14341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505200" y="4953000"/>
          <a:ext cx="1179513" cy="512763"/>
        </p:xfrm>
        <a:graphic>
          <a:graphicData uri="http://schemas.openxmlformats.org/presentationml/2006/ole">
            <p:oleObj spid="_x0000_s14341" name="Equation" r:id="rId5" imgW="583947" imgH="253890" progId="">
              <p:embed/>
            </p:oleObj>
          </a:graphicData>
        </a:graphic>
      </p:graphicFrame>
      <p:sp>
        <p:nvSpPr>
          <p:cNvPr id="14342" name="WordArt 8"/>
          <p:cNvSpPr>
            <a:spLocks noChangeArrowheads="1" noChangeShapeType="1" noTextEdit="1"/>
          </p:cNvSpPr>
          <p:nvPr/>
        </p:nvSpPr>
        <p:spPr bwMode="auto">
          <a:xfrm>
            <a:off x="2286000" y="2057400"/>
            <a:ext cx="16478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variance</a:t>
            </a:r>
          </a:p>
        </p:txBody>
      </p:sp>
      <p:sp>
        <p:nvSpPr>
          <p:cNvPr id="14343" name="WordArt 9"/>
          <p:cNvSpPr>
            <a:spLocks noChangeArrowheads="1" noChangeShapeType="1" noTextEdit="1"/>
          </p:cNvSpPr>
          <p:nvPr/>
        </p:nvSpPr>
        <p:spPr bwMode="auto">
          <a:xfrm>
            <a:off x="2895600" y="4038600"/>
            <a:ext cx="35433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standard deviation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Calculation of Variance </a:t>
            </a:r>
            <a:br>
              <a:rPr lang="en-US" sz="4000" smtClean="0"/>
            </a:br>
            <a:r>
              <a:rPr lang="en-US" sz="4000" smtClean="0"/>
              <a:t>(Example)</a:t>
            </a:r>
          </a:p>
        </p:txBody>
      </p:sp>
      <p:graphicFrame>
        <p:nvGraphicFramePr>
          <p:cNvPr id="524366" name="Group 78"/>
          <p:cNvGraphicFramePr>
            <a:graphicFrameLocks noGrp="1"/>
          </p:cNvGraphicFramePr>
          <p:nvPr>
            <p:ph sz="quarter" idx="1"/>
          </p:nvPr>
        </p:nvGraphicFramePr>
        <p:xfrm>
          <a:off x="1182688" y="2017713"/>
          <a:ext cx="7427912" cy="3200400"/>
        </p:xfrm>
        <a:graphic>
          <a:graphicData uri="http://schemas.openxmlformats.org/drawingml/2006/table">
            <a:tbl>
              <a:tblPr/>
              <a:tblGrid>
                <a:gridCol w="1309687"/>
                <a:gridCol w="1308100"/>
                <a:gridCol w="1309688"/>
                <a:gridCol w="1309687"/>
                <a:gridCol w="2190750"/>
              </a:tblGrid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3.764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0.602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-0.94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0.884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0.194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4.244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0.594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1.616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413" name="Object 67"/>
          <p:cNvGraphicFramePr>
            <a:graphicFrameLocks noChangeAspect="1"/>
          </p:cNvGraphicFramePr>
          <p:nvPr>
            <p:ph sz="quarter" idx="2"/>
          </p:nvPr>
        </p:nvGraphicFramePr>
        <p:xfrm>
          <a:off x="1676400" y="2133600"/>
          <a:ext cx="255588" cy="280988"/>
        </p:xfrm>
        <a:graphic>
          <a:graphicData uri="http://schemas.openxmlformats.org/presentationml/2006/ole">
            <p:oleObj spid="_x0000_s15413" name="Equation" r:id="rId4" imgW="126835" imgH="139518" progId="">
              <p:embed/>
            </p:oleObj>
          </a:graphicData>
        </a:graphic>
      </p:graphicFrame>
      <p:graphicFrame>
        <p:nvGraphicFramePr>
          <p:cNvPr id="15414" name="Object 70"/>
          <p:cNvGraphicFramePr>
            <a:graphicFrameLocks noChangeAspect="1"/>
          </p:cNvGraphicFramePr>
          <p:nvPr>
            <p:ph sz="quarter" idx="3"/>
          </p:nvPr>
        </p:nvGraphicFramePr>
        <p:xfrm>
          <a:off x="2819400" y="2057400"/>
          <a:ext cx="666750" cy="409575"/>
        </p:xfrm>
        <a:graphic>
          <a:graphicData uri="http://schemas.openxmlformats.org/presentationml/2006/ole">
            <p:oleObj spid="_x0000_s15414" name="Equation" r:id="rId5" imgW="330057" imgH="203112" progId="">
              <p:embed/>
            </p:oleObj>
          </a:graphicData>
        </a:graphic>
      </p:graphicFrame>
      <p:graphicFrame>
        <p:nvGraphicFramePr>
          <p:cNvPr id="15415" name="Object 73"/>
          <p:cNvGraphicFramePr>
            <a:graphicFrameLocks noChangeAspect="1"/>
          </p:cNvGraphicFramePr>
          <p:nvPr>
            <p:ph sz="quarter" idx="4"/>
          </p:nvPr>
        </p:nvGraphicFramePr>
        <p:xfrm>
          <a:off x="4114800" y="2133600"/>
          <a:ext cx="712788" cy="330200"/>
        </p:xfrm>
        <a:graphic>
          <a:graphicData uri="http://schemas.openxmlformats.org/presentationml/2006/ole">
            <p:oleObj spid="_x0000_s15415" name="Equation" r:id="rId6" imgW="355292" imgH="164957" progId="">
              <p:embed/>
            </p:oleObj>
          </a:graphicData>
        </a:graphic>
      </p:graphicFrame>
      <p:graphicFrame>
        <p:nvGraphicFramePr>
          <p:cNvPr id="15416" name="Object 76"/>
          <p:cNvGraphicFramePr>
            <a:graphicFrameLocks noChangeAspect="1"/>
          </p:cNvGraphicFramePr>
          <p:nvPr/>
        </p:nvGraphicFramePr>
        <p:xfrm>
          <a:off x="5257800" y="1981200"/>
          <a:ext cx="1041400" cy="457200"/>
        </p:xfrm>
        <a:graphic>
          <a:graphicData uri="http://schemas.openxmlformats.org/presentationml/2006/ole">
            <p:oleObj spid="_x0000_s15416" name="Equation" r:id="rId7" imgW="520700" imgH="228600" progId="">
              <p:embed/>
            </p:oleObj>
          </a:graphicData>
        </a:graphic>
      </p:graphicFrame>
      <p:graphicFrame>
        <p:nvGraphicFramePr>
          <p:cNvPr id="15417" name="Object 77"/>
          <p:cNvGraphicFramePr>
            <a:graphicFrameLocks noChangeAspect="1"/>
          </p:cNvGraphicFramePr>
          <p:nvPr/>
        </p:nvGraphicFramePr>
        <p:xfrm>
          <a:off x="6705600" y="2057400"/>
          <a:ext cx="1600200" cy="457200"/>
        </p:xfrm>
        <a:graphic>
          <a:graphicData uri="http://schemas.openxmlformats.org/presentationml/2006/ole">
            <p:oleObj spid="_x0000_s15417" name="Equation" r:id="rId8" imgW="800100" imgH="228600" progId="">
              <p:embed/>
            </p:oleObj>
          </a:graphicData>
        </a:graphic>
      </p:graphicFrame>
      <p:sp>
        <p:nvSpPr>
          <p:cNvPr id="15418" name="Text Box 79"/>
          <p:cNvSpPr txBox="1">
            <a:spLocks noChangeArrowheads="1"/>
          </p:cNvSpPr>
          <p:nvPr/>
        </p:nvSpPr>
        <p:spPr bwMode="auto">
          <a:xfrm>
            <a:off x="381000" y="5334000"/>
            <a:ext cx="475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Hint: First find the mean, </a:t>
            </a:r>
            <a:r>
              <a:rPr lang="en-US" sz="2400" dirty="0">
                <a:sym typeface="Symbol" pitchFamily="18" charset="2"/>
              </a:rPr>
              <a:t> =2.94</a:t>
            </a:r>
          </a:p>
        </p:txBody>
      </p:sp>
      <p:sp>
        <p:nvSpPr>
          <p:cNvPr id="15419" name="Text Box 80"/>
          <p:cNvSpPr txBox="1">
            <a:spLocks noChangeArrowheads="1"/>
          </p:cNvSpPr>
          <p:nvPr/>
        </p:nvSpPr>
        <p:spPr bwMode="auto">
          <a:xfrm>
            <a:off x="5562601" y="5638800"/>
            <a:ext cx="304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The </a:t>
            </a:r>
            <a:r>
              <a:rPr lang="en-US" sz="2400" b="1" dirty="0" smtClean="0"/>
              <a:t>variance</a:t>
            </a:r>
            <a:r>
              <a:rPr lang="en-US" sz="2400" dirty="0" smtClean="0"/>
              <a:t> is the summation of</a:t>
            </a:r>
            <a:endParaRPr lang="en-US" sz="2400" dirty="0"/>
          </a:p>
        </p:txBody>
      </p:sp>
      <p:sp>
        <p:nvSpPr>
          <p:cNvPr id="15420" name="Line 81"/>
          <p:cNvSpPr>
            <a:spLocks noChangeShapeType="1"/>
          </p:cNvSpPr>
          <p:nvPr/>
        </p:nvSpPr>
        <p:spPr bwMode="auto">
          <a:xfrm flipH="1" flipV="1">
            <a:off x="7543800" y="5105400"/>
            <a:ext cx="76200" cy="685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" name="Curved Up Arrow 23"/>
          <p:cNvSpPr/>
          <p:nvPr/>
        </p:nvSpPr>
        <p:spPr bwMode="auto">
          <a:xfrm rot="16200000">
            <a:off x="6553200" y="3962400"/>
            <a:ext cx="4114800" cy="609600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Expected Value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199312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The                             of a discrete random variable is equal to the mean of the random variable, i.e.: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2438400" y="2057400"/>
            <a:ext cx="2819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Expected value</a:t>
            </a: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2638425" y="3705225"/>
          <a:ext cx="3865563" cy="1095375"/>
        </p:xfrm>
        <a:graphic>
          <a:graphicData uri="http://schemas.openxmlformats.org/presentationml/2006/ole">
            <p:oleObj spid="_x0000_s16389" name="Equation" r:id="rId4" imgW="1524000" imgH="431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</a:p>
          <a:p>
            <a:pPr lvl="1"/>
            <a:r>
              <a:rPr lang="en-US" dirty="0" smtClean="0"/>
              <a:t>Become comfortable with variable definitions</a:t>
            </a:r>
          </a:p>
          <a:p>
            <a:pPr lvl="1"/>
            <a:r>
              <a:rPr lang="en-US" dirty="0" smtClean="0"/>
              <a:t>Create and use probability distributions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Random Variables-I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                               </a:t>
            </a:r>
            <a:r>
              <a:rPr lang="en-US" sz="2800" i="1" smtClean="0"/>
              <a:t>X</a:t>
            </a:r>
            <a:r>
              <a:rPr lang="en-US" sz="2800" smtClean="0"/>
              <a:t>  represents a </a:t>
            </a:r>
            <a:r>
              <a:rPr lang="en-US" sz="2800" smtClean="0">
                <a:solidFill>
                  <a:schemeClr val="hlink"/>
                </a:solidFill>
              </a:rPr>
              <a:t>numerical</a:t>
            </a:r>
            <a:r>
              <a:rPr lang="en-US" sz="2800" smtClean="0"/>
              <a:t> value associated with each outcome of a probability experiment.</a:t>
            </a:r>
          </a:p>
          <a:p>
            <a:pPr eaLnBrk="1" hangingPunct="1"/>
            <a:r>
              <a:rPr lang="en-US" sz="2800" smtClean="0"/>
              <a:t>“Random” implies that there is an element of chance involved. Typical random variables:</a:t>
            </a:r>
          </a:p>
          <a:p>
            <a:pPr lvl="1" eaLnBrk="1" hangingPunct="1"/>
            <a:r>
              <a:rPr lang="en-US" sz="2400" smtClean="0"/>
              <a:t>Time that a tagged animal is at large.</a:t>
            </a:r>
          </a:p>
          <a:p>
            <a:pPr lvl="1" eaLnBrk="1" hangingPunct="1"/>
            <a:r>
              <a:rPr lang="en-US" sz="2400" smtClean="0"/>
              <a:t>Number of offspring produced by a female Panda bear in one year / over her lifespan.</a:t>
            </a:r>
          </a:p>
          <a:p>
            <a:pPr lvl="1" eaLnBrk="1" hangingPunct="1"/>
            <a:r>
              <a:rPr lang="en-US" sz="2400" smtClean="0"/>
              <a:t>Length / weight of a sampled fish</a:t>
            </a:r>
          </a:p>
          <a:p>
            <a:pPr eaLnBrk="1" hangingPunct="1"/>
            <a:endParaRPr lang="en-US" sz="2800" smtClean="0"/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1990725" y="2057400"/>
            <a:ext cx="3038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Random Variable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Random Variables - II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Notation:</a:t>
            </a:r>
          </a:p>
          <a:p>
            <a:pPr lvl="1" eaLnBrk="1" hangingPunct="1"/>
            <a:r>
              <a:rPr lang="en-US" smtClean="0"/>
              <a:t>We will use upper case letters to denote random variables and lower case letters to denote particular values of random variables.</a:t>
            </a:r>
          </a:p>
          <a:p>
            <a:pPr lvl="1" eaLnBrk="1" hangingPunct="1"/>
            <a:r>
              <a:rPr lang="en-US" smtClean="0"/>
              <a:t>The probability that the random variable </a:t>
            </a:r>
            <a:r>
              <a:rPr lang="en-US" i="1" smtClean="0"/>
              <a:t>X</a:t>
            </a:r>
            <a:r>
              <a:rPr lang="en-US" smtClean="0"/>
              <a:t> has value </a:t>
            </a:r>
            <a:r>
              <a:rPr lang="en-US" i="1" smtClean="0"/>
              <a:t>x</a:t>
            </a:r>
            <a:r>
              <a:rPr lang="en-US" smtClean="0"/>
              <a:t> is therefore written as </a:t>
            </a:r>
            <a:r>
              <a:rPr lang="en-US" i="1" smtClean="0"/>
              <a:t>P 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=</a:t>
            </a:r>
            <a:r>
              <a:rPr lang="en-US" i="1" smtClean="0"/>
              <a:t>x</a:t>
            </a:r>
            <a:r>
              <a:rPr lang="en-US" smtClean="0"/>
              <a:t>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Random Variables - III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17713"/>
            <a:ext cx="7812088" cy="4687887"/>
          </a:xfrm>
        </p:spPr>
        <p:txBody>
          <a:bodyPr/>
          <a:lstStyle/>
          <a:p>
            <a:pPr eaLnBrk="1" hangingPunct="1"/>
            <a:r>
              <a:rPr lang="en-US" sz="2800" smtClean="0"/>
              <a:t>A random variable is:</a:t>
            </a:r>
          </a:p>
          <a:p>
            <a:pPr lvl="1" eaLnBrk="1" hangingPunct="1"/>
            <a:r>
              <a:rPr lang="en-US" sz="2400" smtClean="0"/>
              <a:t>                 if it has a countable number of possible outcomes that can be listed.</a:t>
            </a:r>
          </a:p>
          <a:p>
            <a:pPr lvl="1" eaLnBrk="1" hangingPunct="1"/>
            <a:r>
              <a:rPr lang="en-US" sz="2400" smtClean="0"/>
              <a:t>                        if it has an uncountable number of possible outcomes  (or the number of outcomes cannot be listed). Continuous random variables can (at least conceptually) be measured to any degree of accuracy.</a:t>
            </a:r>
          </a:p>
          <a:p>
            <a:pPr eaLnBrk="1" hangingPunct="1"/>
            <a:r>
              <a:rPr lang="en-US" sz="2800" smtClean="0"/>
              <a:t>It is important to be able to distinguish between continuous and discrete random variables as we will analyze them differently </a:t>
            </a:r>
          </a:p>
          <a:p>
            <a:pPr lvl="1" eaLnBrk="1" hangingPunct="1"/>
            <a:endParaRPr lang="en-US" sz="2400" smtClean="0"/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905000" y="2514600"/>
            <a:ext cx="1609725" cy="365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Discrete</a:t>
            </a:r>
          </a:p>
        </p:txBody>
      </p:sp>
      <p:sp>
        <p:nvSpPr>
          <p:cNvPr id="6149" name="WordArt 6"/>
          <p:cNvSpPr>
            <a:spLocks noChangeArrowheads="1" noChangeShapeType="1" noTextEdit="1"/>
          </p:cNvSpPr>
          <p:nvPr/>
        </p:nvSpPr>
        <p:spPr bwMode="auto">
          <a:xfrm>
            <a:off x="1905000" y="3276600"/>
            <a:ext cx="21717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Continuous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017713"/>
            <a:ext cx="6897688" cy="4114800"/>
          </a:xfrm>
        </p:spPr>
        <p:txBody>
          <a:bodyPr/>
          <a:lstStyle/>
          <a:p>
            <a:r>
              <a:rPr lang="en-US" dirty="0" smtClean="0"/>
              <a:t>The number of scales forming the lateral line of a fish?</a:t>
            </a:r>
          </a:p>
          <a:p>
            <a:pPr lvl="1"/>
            <a:r>
              <a:rPr lang="en-US" i="1" dirty="0" smtClean="0"/>
              <a:t>Discrete random variable</a:t>
            </a:r>
          </a:p>
          <a:p>
            <a:r>
              <a:rPr lang="en-US" dirty="0" smtClean="0"/>
              <a:t>Max swimming speed of a blue whale?</a:t>
            </a:r>
          </a:p>
          <a:p>
            <a:pPr lvl="1"/>
            <a:r>
              <a:rPr lang="en-US" i="1" dirty="0" smtClean="0"/>
              <a:t>Continuous random variable</a:t>
            </a:r>
          </a:p>
          <a:p>
            <a:r>
              <a:rPr lang="en-US" dirty="0" smtClean="0"/>
              <a:t>Reproductive events of a Fathead minnow each year?</a:t>
            </a:r>
          </a:p>
          <a:p>
            <a:pPr lvl="1"/>
            <a:r>
              <a:rPr lang="en-US" i="1" dirty="0" smtClean="0"/>
              <a:t>Discrete random variable</a:t>
            </a:r>
          </a:p>
        </p:txBody>
      </p:sp>
      <p:pic>
        <p:nvPicPr>
          <p:cNvPr id="53250" name="Picture 2" descr="http://fishingnoob.com/wp-content/uploads/2007/11/laterallineontr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743" y="2286000"/>
            <a:ext cx="1937657" cy="1295400"/>
          </a:xfrm>
          <a:prstGeom prst="rect">
            <a:avLst/>
          </a:prstGeom>
          <a:noFill/>
        </p:spPr>
      </p:pic>
      <p:pic>
        <p:nvPicPr>
          <p:cNvPr id="53252" name="Picture 4" descr="http://3.bp.blogspot.com/_PsKY4RgJMkw/SbcWbL2B9YI/AAAAAAAABEo/SsKPVLnszWs/s400/BlueWha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3886201"/>
            <a:ext cx="2057400" cy="1404176"/>
          </a:xfrm>
          <a:prstGeom prst="rect">
            <a:avLst/>
          </a:prstGeom>
          <a:noFill/>
        </p:spPr>
      </p:pic>
      <p:pic>
        <p:nvPicPr>
          <p:cNvPr id="53254" name="Picture 6" descr="http://www.lakesuperiorstreams.org/understanding/images/fatheadminno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719" y="5486400"/>
            <a:ext cx="2030881" cy="838200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303338" y="7699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Random Variables - III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Discrete and Continuous Random Variables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Which of the following random variables that one might encounter on a fishery survey are discrete and which are continuous?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Number of animals caught in a haul.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Actual length of the 5</a:t>
            </a:r>
            <a:r>
              <a:rPr lang="en-US" sz="2000" baseline="30000" smtClean="0"/>
              <a:t>th</a:t>
            </a:r>
            <a:r>
              <a:rPr lang="en-US" sz="2000" smtClean="0"/>
              <a:t> animal in the haul.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Length of the 5</a:t>
            </a:r>
            <a:r>
              <a:rPr lang="en-US" sz="2000" baseline="30000" smtClean="0"/>
              <a:t>th</a:t>
            </a:r>
            <a:r>
              <a:rPr lang="en-US" sz="2000" smtClean="0"/>
              <a:t> animal in the haul as measured by an observer.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Duration of the 7</a:t>
            </a:r>
            <a:r>
              <a:rPr lang="en-US" sz="2000" baseline="30000" smtClean="0"/>
              <a:t>th</a:t>
            </a:r>
            <a:r>
              <a:rPr lang="en-US" sz="2000" smtClean="0"/>
              <a:t> haul.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Number of hauls before a shark is caught.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weight of the haul.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ratio of marketable species to unmarketable species.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Probability Distributions </a:t>
            </a:r>
            <a:br>
              <a:rPr lang="en-US" sz="4000" smtClean="0"/>
            </a:br>
            <a:r>
              <a:rPr lang="en-US" sz="4000" smtClean="0"/>
              <a:t>(Discrete-I)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648200"/>
          </a:xfrm>
        </p:spPr>
        <p:txBody>
          <a:bodyPr/>
          <a:lstStyle/>
          <a:p>
            <a:pPr eaLnBrk="1" hangingPunct="1"/>
            <a:r>
              <a:rPr lang="en-US" sz="2800" smtClean="0"/>
              <a:t>A                                                        lists each possible value the random variable can take, together with its probability.</a:t>
            </a:r>
          </a:p>
          <a:p>
            <a:pPr eaLnBrk="1" hangingPunct="1"/>
            <a:r>
              <a:rPr lang="en-US" sz="2800" smtClean="0"/>
              <a:t>From our earlier discussion of probability, it must be true that:</a:t>
            </a:r>
          </a:p>
          <a:p>
            <a:pPr lvl="1" eaLnBrk="1" hangingPunct="1"/>
            <a:r>
              <a:rPr lang="en-US" sz="2400" smtClean="0"/>
              <a:t>The probability of each value of the discrete random variable must lie between 0 and 1.</a:t>
            </a:r>
          </a:p>
          <a:p>
            <a:pPr lvl="1" eaLnBrk="1" hangingPunct="1"/>
            <a:r>
              <a:rPr lang="en-US" sz="2400" smtClean="0"/>
              <a:t>The sum of all the probabilities must equal 1.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752600" y="1981200"/>
            <a:ext cx="60388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discrete probability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Probability Distributions </a:t>
            </a:r>
            <a:br>
              <a:rPr lang="en-US" sz="4000" smtClean="0"/>
            </a:br>
            <a:r>
              <a:rPr lang="en-US" sz="4000" smtClean="0"/>
              <a:t>(Discrete-II)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275512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Mathematically:</a:t>
            </a:r>
          </a:p>
          <a:p>
            <a:pPr lvl="1" eaLnBrk="1" hangingPunct="1"/>
            <a:r>
              <a:rPr lang="en-US" sz="2400" smtClean="0"/>
              <a:t>Let the possible values for the random variable be: </a:t>
            </a:r>
          </a:p>
          <a:p>
            <a:pPr lvl="1" eaLnBrk="1" hangingPunct="1"/>
            <a:r>
              <a:rPr lang="en-US" sz="2400" smtClean="0"/>
              <a:t>By the first condition:</a:t>
            </a:r>
          </a:p>
          <a:p>
            <a:pPr lvl="1" eaLnBrk="1" hangingPunct="1"/>
            <a:endParaRPr lang="en-US" sz="2400" smtClean="0"/>
          </a:p>
          <a:p>
            <a:pPr lvl="1" eaLnBrk="1" hangingPunct="1"/>
            <a:endParaRPr lang="en-US" sz="2400" smtClean="0"/>
          </a:p>
          <a:p>
            <a:pPr lvl="1" eaLnBrk="1" hangingPunct="1"/>
            <a:r>
              <a:rPr lang="en-US" sz="2400" smtClean="0"/>
              <a:t>By the second condition: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514600" y="2895600"/>
          <a:ext cx="1882775" cy="457200"/>
        </p:xfrm>
        <a:graphic>
          <a:graphicData uri="http://schemas.openxmlformats.org/presentationml/2006/ole">
            <p:oleObj spid="_x0000_s9220" name="Equation" r:id="rId4" imgW="939800" imgH="228600" progId="">
              <p:embed/>
            </p:oleObj>
          </a:graphicData>
        </a:graphic>
      </p:graphicFrame>
      <p:graphicFrame>
        <p:nvGraphicFramePr>
          <p:cNvPr id="9221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673475" y="3868738"/>
          <a:ext cx="2422525" cy="703262"/>
        </p:xfrm>
        <a:graphic>
          <a:graphicData uri="http://schemas.openxmlformats.org/presentationml/2006/ole">
            <p:oleObj spid="_x0000_s9221" name="Equation" r:id="rId5" imgW="787400" imgH="228600" progId="">
              <p:embed/>
            </p:oleObj>
          </a:graphicData>
        </a:graphic>
      </p:graphicFrame>
      <p:graphicFrame>
        <p:nvGraphicFramePr>
          <p:cNvPr id="9222" name="Object 8"/>
          <p:cNvGraphicFramePr>
            <a:graphicFrameLocks noChangeAspect="1"/>
          </p:cNvGraphicFramePr>
          <p:nvPr/>
        </p:nvGraphicFramePr>
        <p:xfrm>
          <a:off x="3810000" y="5257800"/>
          <a:ext cx="2286000" cy="1317625"/>
        </p:xfrm>
        <a:graphic>
          <a:graphicData uri="http://schemas.openxmlformats.org/presentationml/2006/ole">
            <p:oleObj spid="_x0000_s9222" name="Equation" r:id="rId6" imgW="748975" imgH="431613" progId="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48400" y="327660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probability of each value of the discrete random variable is between 0 and 1, inclusive.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5152072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sum of all the probabilities is 1.</a:t>
            </a:r>
            <a:endParaRPr lang="en-US" sz="1800" dirty="0"/>
          </a:p>
        </p:txBody>
      </p:sp>
      <p:sp>
        <p:nvSpPr>
          <p:cNvPr id="9" name="Oval 8"/>
          <p:cNvSpPr/>
          <p:nvPr/>
        </p:nvSpPr>
        <p:spPr bwMode="auto">
          <a:xfrm>
            <a:off x="3810000" y="5257800"/>
            <a:ext cx="685800" cy="457200"/>
          </a:xfrm>
          <a:prstGeom prst="ellipse">
            <a:avLst/>
          </a:prstGeom>
          <a:noFill/>
          <a:ln w="571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810000" y="6172200"/>
            <a:ext cx="685800" cy="457200"/>
          </a:xfrm>
          <a:prstGeom prst="ellipse">
            <a:avLst/>
          </a:prstGeom>
          <a:noFill/>
          <a:ln w="571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5334000"/>
            <a:ext cx="249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Upper summation limit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69196" y="6248400"/>
            <a:ext cx="2500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Lower summation limit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46379</TotalTime>
  <Pages>1</Pages>
  <Words>865</Words>
  <Application>Microsoft Office PowerPoint</Application>
  <PresentationFormat>On-screen Show (4:3)</PresentationFormat>
  <Paragraphs>154</Paragraphs>
  <Slides>18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Blends</vt:lpstr>
      <vt:lpstr>Equation</vt:lpstr>
      <vt:lpstr>Introduction to Probability Distributions</vt:lpstr>
      <vt:lpstr>Slide 2</vt:lpstr>
      <vt:lpstr>Random Variables-I</vt:lpstr>
      <vt:lpstr>Random Variables - II</vt:lpstr>
      <vt:lpstr>Random Variables - III</vt:lpstr>
      <vt:lpstr>Slide 6</vt:lpstr>
      <vt:lpstr>Discrete and Continuous Random Variables</vt:lpstr>
      <vt:lpstr>Probability Distributions  (Discrete-I)</vt:lpstr>
      <vt:lpstr>Probability Distributions  (Discrete-II)</vt:lpstr>
      <vt:lpstr>Probability Distributions  (Discrete-III)</vt:lpstr>
      <vt:lpstr>Probability Distributions  (Discrete-III)</vt:lpstr>
      <vt:lpstr>Probability Distributions  (Discrete-III)</vt:lpstr>
      <vt:lpstr>Probability Distributions  (Discrete-IV)</vt:lpstr>
      <vt:lpstr>Example-I</vt:lpstr>
      <vt:lpstr>Means, Variances and  Standard Deviations-I</vt:lpstr>
      <vt:lpstr>Means, Variances and  Standard Deviations-II</vt:lpstr>
      <vt:lpstr>Calculation of Variance  (Example)</vt:lpstr>
      <vt:lpstr>Expected Value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creator>Paul Boult</dc:creator>
  <cp:lastModifiedBy>Thomas Pool</cp:lastModifiedBy>
  <cp:revision>272</cp:revision>
  <cp:lastPrinted>1998-05-27T11:59:50Z</cp:lastPrinted>
  <dcterms:created xsi:type="dcterms:W3CDTF">1998-06-03T00:23:14Z</dcterms:created>
  <dcterms:modified xsi:type="dcterms:W3CDTF">2012-01-11T00:05:29Z</dcterms:modified>
</cp:coreProperties>
</file>