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61" r:id="rId2"/>
    <p:sldId id="262" r:id="rId3"/>
    <p:sldId id="263" r:id="rId4"/>
    <p:sldId id="264" r:id="rId5"/>
    <p:sldId id="265" r:id="rId6"/>
    <p:sldId id="269" r:id="rId7"/>
    <p:sldId id="267" r:id="rId8"/>
    <p:sldId id="268" r:id="rId9"/>
    <p:sldId id="270" r:id="rId10"/>
    <p:sldId id="271" r:id="rId11"/>
    <p:sldId id="272" r:id="rId12"/>
    <p:sldId id="273" r:id="rId13"/>
    <p:sldId id="274" r:id="rId14"/>
    <p:sldId id="278" r:id="rId15"/>
    <p:sldId id="275" r:id="rId16"/>
    <p:sldId id="276" r:id="rId17"/>
    <p:sldId id="277" r:id="rId18"/>
  </p:sldIdLst>
  <p:sldSz cx="9144000" cy="6858000" type="screen4x3"/>
  <p:notesSz cx="6858000" cy="917416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46401E"/>
    <a:srgbClr val="643D01"/>
    <a:srgbClr val="FF9933"/>
    <a:srgbClr val="D32128"/>
    <a:srgbClr val="00457F"/>
    <a:srgbClr val="002E4B"/>
    <a:srgbClr val="D6D01E"/>
    <a:srgbClr val="003C6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89948" autoAdjust="0"/>
  </p:normalViewPr>
  <p:slideViewPr>
    <p:cSldViewPr>
      <p:cViewPr varScale="1">
        <p:scale>
          <a:sx n="92" d="100"/>
          <a:sy n="92" d="100"/>
        </p:scale>
        <p:origin x="-3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2" y="1572"/>
      </p:cViewPr>
      <p:guideLst>
        <p:guide orient="horz" pos="289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56100"/>
            <a:ext cx="5033963" cy="413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3" tIns="44939" rIns="91483" bIns="449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93738"/>
            <a:ext cx="4570413" cy="3427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906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4" name="Picture 17" descr="safs_logo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486400"/>
            <a:ext cx="61499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8"/>
          <p:cNvSpPr txBox="1">
            <a:spLocks noChangeArrowheads="1"/>
          </p:cNvSpPr>
          <p:nvPr userDrawn="1"/>
        </p:nvSpPr>
        <p:spPr bwMode="auto">
          <a:xfrm>
            <a:off x="-76200" y="1447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sz="2400" smtClean="0"/>
              <a:t>381</a:t>
            </a:r>
          </a:p>
        </p:txBody>
      </p:sp>
      <p:sp>
        <p:nvSpPr>
          <p:cNvPr id="163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685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3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FF30354-FE75-41D2-B66D-475395313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30B9A-0527-4E37-9395-64523FFD5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67214-2CEB-4F3C-9AEA-F456814CA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2357F-E1EB-410A-A969-B3265CC73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9A57C-2DF3-48DF-AA16-0BD4C9130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A33F1-0FEB-465E-AD10-8044864CD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3F55E-4065-44FD-A0B5-C7B324029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7B86D-7543-489D-AB89-ACE203022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A2E0E-D0FD-46F7-897A-568F152B5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7A0EA-2AD9-43BD-BA47-8EA02677B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390D8-52D8-434D-8A1B-2724C215C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3F1FC-0E9E-4DFB-B4F8-F6C296DF5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D3A66-B873-4BA8-A01E-D83DB668E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45C33-BEF2-4378-BFFF-28874C516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762000" y="17526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2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1D38B32-E3E9-43C5-A638-99C0EF8AB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76200" y="1447800"/>
            <a:ext cx="684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sz="2400" smtClean="0"/>
              <a:t>381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81200"/>
            <a:ext cx="8763000" cy="1295400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solidFill>
                  <a:schemeClr val="tx1"/>
                </a:solidFill>
                <a:latin typeface="Arial" charset="0"/>
                <a:cs typeface="Arial" charset="0"/>
              </a:rPr>
              <a:t>Discrete Probability Distributions </a:t>
            </a:r>
            <a:br>
              <a:rPr lang="en-US" sz="40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4000" b="1" smtClean="0">
                <a:solidFill>
                  <a:schemeClr val="tx1"/>
                </a:solidFill>
                <a:latin typeface="Arial" charset="0"/>
                <a:cs typeface="Arial" charset="0"/>
              </a:rPr>
              <a:t>(The Binomial Distribution)</a:t>
            </a:r>
            <a:endParaRPr lang="en-AU" sz="24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038600"/>
            <a:ext cx="7620000" cy="1600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D32128"/>
                </a:solidFill>
              </a:rPr>
              <a:t>QSCI 381 – Lecture 13</a:t>
            </a:r>
          </a:p>
          <a:p>
            <a:pPr eaLnBrk="1" hangingPunct="1"/>
            <a:r>
              <a:rPr lang="en-US" sz="2400" smtClean="0">
                <a:solidFill>
                  <a:srgbClr val="D32128"/>
                </a:solidFill>
              </a:rPr>
              <a:t>(Larson and Farber, Sect 4.2)</a:t>
            </a:r>
          </a:p>
          <a:p>
            <a:pPr eaLnBrk="1" hangingPunct="1"/>
            <a:endParaRPr lang="en-US" smtClean="0">
              <a:solidFill>
                <a:srgbClr val="D32128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Examples of the Binomial Distribution-I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z="2800" smtClean="0"/>
              <a:t>We examine 12 animals for the presence of a disease (</a:t>
            </a:r>
            <a:r>
              <a:rPr lang="en-US" sz="2800" i="1" smtClean="0"/>
              <a:t>p</a:t>
            </a:r>
            <a:r>
              <a:rPr lang="en-US" sz="2800" smtClean="0"/>
              <a:t>=0.1). What is the probability that: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We find exactly 2 animals with the disease?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We find no animals with the disease?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We find 2 or more animals with the disease?</a:t>
            </a:r>
          </a:p>
          <a:p>
            <a:pPr marL="533400" indent="-533400" eaLnBrk="1" hangingPunct="1"/>
            <a:r>
              <a:rPr lang="en-US" sz="2800" smtClean="0"/>
              <a:t>How many animals do we need to examine to be 99% sure that at least one has the disease?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Examples of the Binomial Distribution-II</a:t>
            </a:r>
          </a:p>
        </p:txBody>
      </p:sp>
      <p:pic>
        <p:nvPicPr>
          <p:cNvPr id="1331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550" t="2330" r="1550" b="2330"/>
          <a:stretch>
            <a:fillRect/>
          </a:stretch>
        </p:blipFill>
        <p:spPr>
          <a:xfrm>
            <a:off x="1676400" y="1981200"/>
            <a:ext cx="5711825" cy="3740150"/>
          </a:xfrm>
          <a:noFill/>
        </p:spPr>
      </p:pic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914400" y="6019800"/>
            <a:ext cx="7658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Hint: I used the EXCEL function “COMBIN(N,x)”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2362200" y="5410200"/>
            <a:ext cx="60198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/>
              <a:t>0        1         2        3       4         5        6       7        8         9      10       11      12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Examples of the Binomial Distribution-III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6970712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3000" smtClean="0"/>
              <a:t>P[X=2]=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3000" smtClean="0"/>
              <a:t>P[X=0]=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3000" smtClean="0"/>
              <a:t>P[X</a:t>
            </a:r>
            <a:r>
              <a:rPr lang="en-US" sz="3000" smtClean="0">
                <a:sym typeface="Symbol" pitchFamily="18" charset="2"/>
              </a:rPr>
              <a:t>2]=1-P[X=0]-P[X=1]=0.3410</a:t>
            </a:r>
          </a:p>
          <a:p>
            <a:pPr marL="609600" indent="-609600" eaLnBrk="1" hangingPunct="1"/>
            <a:endParaRPr lang="en-US" sz="3000" smtClean="0"/>
          </a:p>
          <a:p>
            <a:pPr marL="609600" indent="-609600" eaLnBrk="1" hangingPunct="1"/>
            <a:r>
              <a:rPr lang="en-US" sz="3000" smtClean="0"/>
              <a:t>We want to find </a:t>
            </a:r>
            <a:r>
              <a:rPr lang="en-US" sz="3000" i="1" smtClean="0"/>
              <a:t>n</a:t>
            </a:r>
            <a:r>
              <a:rPr lang="en-US" sz="3000" smtClean="0"/>
              <a:t> such that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3000" smtClean="0"/>
              <a:t>	1-P[X=0] &lt; 0.01. </a:t>
            </a:r>
            <a:br>
              <a:rPr lang="en-US" sz="3000" smtClean="0"/>
            </a:br>
            <a:r>
              <a:rPr lang="en-US" sz="3000" smtClean="0"/>
              <a:t>This leads to </a:t>
            </a:r>
            <a:r>
              <a:rPr lang="en-US" sz="3000" i="1" smtClean="0"/>
              <a:t>n</a:t>
            </a:r>
            <a:r>
              <a:rPr lang="en-US" sz="3000" smtClean="0"/>
              <a:t>=40.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582988" y="1905000"/>
          <a:ext cx="2019300" cy="649288"/>
        </p:xfrm>
        <a:graphic>
          <a:graphicData uri="http://schemas.openxmlformats.org/presentationml/2006/ole">
            <p:oleObj spid="_x0000_s14340" name="Equation" r:id="rId4" imgW="1422400" imgH="457200" progId="">
              <p:embed/>
            </p:oleObj>
          </a:graphicData>
        </a:graphic>
      </p:graphicFrame>
      <p:graphicFrame>
        <p:nvGraphicFramePr>
          <p:cNvPr id="14341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582988" y="2514600"/>
          <a:ext cx="2038350" cy="649288"/>
        </p:xfrm>
        <a:graphic>
          <a:graphicData uri="http://schemas.openxmlformats.org/presentationml/2006/ole">
            <p:oleObj spid="_x0000_s14341" name="Equation" r:id="rId5" imgW="1435100" imgH="457200" progId="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The Negative Binomial Distribution-I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6894512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We have an experiment with two outcomes: success (with probability </a:t>
            </a:r>
            <a:r>
              <a:rPr lang="en-US" sz="2800" i="1" smtClean="0"/>
              <a:t>p</a:t>
            </a:r>
            <a:r>
              <a:rPr lang="en-US" sz="2800" smtClean="0"/>
              <a:t>) and failure (with probability </a:t>
            </a:r>
            <a:r>
              <a:rPr lang="en-US" sz="2800" i="1" smtClean="0"/>
              <a:t>q </a:t>
            </a:r>
            <a:r>
              <a:rPr lang="en-US" sz="2800" smtClean="0"/>
              <a:t>=1-</a:t>
            </a:r>
            <a:r>
              <a:rPr lang="en-US" sz="2800" i="1" smtClean="0"/>
              <a:t>p</a:t>
            </a:r>
            <a:r>
              <a:rPr lang="en-US" sz="2800" smtClean="0"/>
              <a:t>).</a:t>
            </a:r>
          </a:p>
          <a:p>
            <a:pPr eaLnBrk="1" hangingPunct="1"/>
            <a:r>
              <a:rPr lang="en-US" sz="2800" smtClean="0"/>
              <a:t>Let </a:t>
            </a:r>
            <a:r>
              <a:rPr lang="en-US" sz="2800" i="1" smtClean="0"/>
              <a:t>r</a:t>
            </a:r>
            <a:r>
              <a:rPr lang="en-US" sz="2800" smtClean="0"/>
              <a:t> be a fixed number of successes, and the random variable </a:t>
            </a:r>
            <a:r>
              <a:rPr lang="en-US" sz="2800" i="1" smtClean="0"/>
              <a:t>X</a:t>
            </a:r>
            <a:r>
              <a:rPr lang="en-US" sz="2800" smtClean="0"/>
              <a:t>  be the number of failures before we have </a:t>
            </a:r>
            <a:r>
              <a:rPr lang="en-US" sz="2800" i="1" smtClean="0"/>
              <a:t>r</a:t>
            </a:r>
            <a:r>
              <a:rPr lang="en-US" sz="2800" smtClean="0"/>
              <a:t> successes. </a:t>
            </a:r>
          </a:p>
          <a:p>
            <a:pPr eaLnBrk="1" hangingPunct="1"/>
            <a:r>
              <a:rPr lang="en-US" sz="2800" smtClean="0"/>
              <a:t>The probability distribution for </a:t>
            </a:r>
            <a:r>
              <a:rPr lang="en-US" sz="2800" i="1" smtClean="0"/>
              <a:t>X</a:t>
            </a:r>
            <a:r>
              <a:rPr lang="en-US" sz="2800" smtClean="0"/>
              <a:t> is: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276600" y="5715000"/>
          <a:ext cx="2622550" cy="850900"/>
        </p:xfrm>
        <a:graphic>
          <a:graphicData uri="http://schemas.openxmlformats.org/presentationml/2006/ole">
            <p:oleObj spid="_x0000_s15364" name="Equation" r:id="rId4" imgW="1409700" imgH="457200" progId="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The Negative Binomial Distribution-II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427912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The product term       is multiplied by     and not         because the final success is always the result of the last “trial” so we “know” when the last success occurs.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419600" y="2057400"/>
          <a:ext cx="658813" cy="455613"/>
        </p:xfrm>
        <a:graphic>
          <a:graphicData uri="http://schemas.openxmlformats.org/presentationml/2006/ole">
            <p:oleObj spid="_x0000_s16388" name="Equation" r:id="rId4" imgW="330200" imgH="228600" progId="">
              <p:embed/>
            </p:oleObj>
          </a:graphicData>
        </a:graphic>
      </p:graphicFrame>
      <p:graphicFrame>
        <p:nvGraphicFramePr>
          <p:cNvPr id="16389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7620000" y="2057400"/>
          <a:ext cx="887413" cy="457200"/>
        </p:xfrm>
        <a:graphic>
          <a:graphicData uri="http://schemas.openxmlformats.org/presentationml/2006/ole">
            <p:oleObj spid="_x0000_s16389" name="Equation" r:id="rId5" imgW="444307" imgH="228501" progId="">
              <p:embed/>
            </p:oleObj>
          </a:graphicData>
        </a:graphic>
      </p:graphicFrame>
      <p:graphicFrame>
        <p:nvGraphicFramePr>
          <p:cNvPr id="16390" name="Object 8"/>
          <p:cNvGraphicFramePr>
            <a:graphicFrameLocks noChangeAspect="1"/>
          </p:cNvGraphicFramePr>
          <p:nvPr/>
        </p:nvGraphicFramePr>
        <p:xfrm>
          <a:off x="2971800" y="2438400"/>
          <a:ext cx="709613" cy="457200"/>
        </p:xfrm>
        <a:graphic>
          <a:graphicData uri="http://schemas.openxmlformats.org/presentationml/2006/ole">
            <p:oleObj spid="_x0000_s16390" name="Equation" r:id="rId6" imgW="355446" imgH="228501" progId="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The Geometric Distribution-I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275512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This is a special case of the negative binomial distribution for which </a:t>
            </a:r>
            <a:r>
              <a:rPr lang="en-US" sz="2800" i="1" smtClean="0"/>
              <a:t>r </a:t>
            </a:r>
            <a:r>
              <a:rPr lang="en-US" sz="2800" smtClean="0"/>
              <a:t>=1 (i.e. the probability of the number of failures until one success is recorded). </a:t>
            </a:r>
          </a:p>
          <a:p>
            <a:pPr eaLnBrk="1" hangingPunct="1"/>
            <a:r>
              <a:rPr lang="en-US" sz="2800" smtClean="0"/>
              <a:t>What then is the probability of finding the first diseased animal after finding five that are not diseased?</a:t>
            </a:r>
          </a:p>
        </p:txBody>
      </p:sp>
      <p:graphicFrame>
        <p:nvGraphicFramePr>
          <p:cNvPr id="1741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819400" y="5334000"/>
          <a:ext cx="3886200" cy="496888"/>
        </p:xfrm>
        <a:graphic>
          <a:graphicData uri="http://schemas.openxmlformats.org/presentationml/2006/ole">
            <p:oleObj spid="_x0000_s17412" name="Equation" r:id="rId4" imgW="1790700" imgH="228600" progId="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The Geometric Distribution-II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mtClean="0"/>
              <a:t>The Geometric distribution can be developed from the assumptions that: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A trial is repeated until a success occurs.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The repeated trials are independent of each other.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The probability of success </a:t>
            </a:r>
            <a:r>
              <a:rPr lang="en-US" i="1" smtClean="0"/>
              <a:t>p</a:t>
            </a:r>
            <a:r>
              <a:rPr lang="en-US" smtClean="0"/>
              <a:t> is constant for each trial.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The Geometric Distribution-III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123112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What is the probability that the first diseased fish is not one of the first four examined?</a:t>
            </a:r>
          </a:p>
          <a:p>
            <a:pPr lvl="1" eaLnBrk="1" hangingPunct="1"/>
            <a:r>
              <a:rPr lang="en-US" sz="2400" smtClean="0"/>
              <a:t>This is equivalent to saying that the number of failures is NOT 0, 1, 2, or 3, i.e.:</a:t>
            </a:r>
          </a:p>
          <a:p>
            <a:pPr lvl="1" eaLnBrk="1" hangingPunct="1"/>
            <a:endParaRPr lang="en-US" sz="2400" smtClean="0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295400" y="4572000"/>
          <a:ext cx="7086600" cy="517525"/>
        </p:xfrm>
        <a:graphic>
          <a:graphicData uri="http://schemas.openxmlformats.org/presentationml/2006/ole">
            <p:oleObj spid="_x0000_s19460" name="Equation" r:id="rId4" imgW="2794000" imgH="203200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Binomial Experiments-I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878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Binomial experiments are those for which the outcome from each trial is one of only two options (“success” or “failure”). The properties of a binomial experiment are: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smtClean="0"/>
              <a:t>The experiment is repeated for a fixed number of trials, where each trial is </a:t>
            </a:r>
            <a:r>
              <a:rPr lang="en-US" sz="2400" i="1" smtClean="0">
                <a:solidFill>
                  <a:schemeClr val="hlink"/>
                </a:solidFill>
              </a:rPr>
              <a:t>independent</a:t>
            </a:r>
            <a:r>
              <a:rPr lang="en-US" sz="2400" smtClean="0"/>
              <a:t> of all the others.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smtClean="0"/>
              <a:t>There are only two possible outcomes for each trial. The outcomes can be classified as a success (S) or a failure (F).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smtClean="0"/>
              <a:t>The probability of success is the same for all trials.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smtClean="0"/>
              <a:t>The random variable </a:t>
            </a:r>
            <a:r>
              <a:rPr lang="en-US" sz="2400" i="1" smtClean="0"/>
              <a:t>X</a:t>
            </a:r>
            <a:r>
              <a:rPr lang="en-US" sz="2400" smtClean="0"/>
              <a:t> counts the number of </a:t>
            </a:r>
            <a:r>
              <a:rPr lang="en-US" sz="2400" i="1" smtClean="0">
                <a:solidFill>
                  <a:schemeClr val="hlink"/>
                </a:solidFill>
              </a:rPr>
              <a:t>successful</a:t>
            </a:r>
            <a:r>
              <a:rPr lang="en-US" sz="2400" smtClean="0"/>
              <a:t> trials out of </a:t>
            </a:r>
            <a:r>
              <a:rPr lang="en-US" sz="2400" i="1" smtClean="0"/>
              <a:t>n</a:t>
            </a:r>
            <a:r>
              <a:rPr lang="en-US" sz="2400" smtClean="0"/>
              <a:t> trials.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Binomial Experiments-II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is the following a binomial experiment?</a:t>
            </a:r>
          </a:p>
          <a:p>
            <a:pPr lvl="1" eaLnBrk="1" hangingPunct="1"/>
            <a:r>
              <a:rPr lang="en-US" smtClean="0"/>
              <a:t>We randomly sample 500 fish from the population.</a:t>
            </a:r>
          </a:p>
          <a:p>
            <a:pPr lvl="1" eaLnBrk="1" hangingPunct="1"/>
            <a:r>
              <a:rPr lang="en-US" smtClean="0"/>
              <a:t>We record whether each animal is mature or immature.</a:t>
            </a:r>
          </a:p>
          <a:p>
            <a:pPr lvl="1" eaLnBrk="1" hangingPunct="1"/>
            <a:r>
              <a:rPr lang="en-US" smtClean="0"/>
              <a:t>The random variable </a:t>
            </a:r>
            <a:r>
              <a:rPr lang="en-US" i="1" smtClean="0"/>
              <a:t>X</a:t>
            </a:r>
            <a:r>
              <a:rPr lang="en-US" smtClean="0"/>
              <a:t> is the number of mature animals.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Binomial Experiments-II</a:t>
            </a:r>
            <a:br>
              <a:rPr lang="en-US" sz="4000" smtClean="0"/>
            </a:br>
            <a:r>
              <a:rPr lang="en-US" sz="4000" smtClean="0"/>
              <a:t>(Notation)</a:t>
            </a:r>
          </a:p>
        </p:txBody>
      </p:sp>
      <p:graphicFrame>
        <p:nvGraphicFramePr>
          <p:cNvPr id="6147" name="Object 4"/>
          <p:cNvGraphicFramePr>
            <a:graphicFrameLocks noChangeAspect="1"/>
          </p:cNvGraphicFramePr>
          <p:nvPr>
            <p:ph idx="1"/>
          </p:nvPr>
        </p:nvGraphicFramePr>
        <p:xfrm>
          <a:off x="990600" y="4343400"/>
          <a:ext cx="7202488" cy="1663700"/>
        </p:xfrm>
        <a:graphic>
          <a:graphicData uri="http://schemas.openxmlformats.org/presentationml/2006/ole">
            <p:oleObj spid="_x0000_s6147" name="Equation" r:id="rId4" imgW="3848100" imgH="889000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557" y="2514600"/>
            <a:ext cx="89252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The experiment is repeated for a fixed number of trials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There are only two possible outcomes (</a:t>
            </a:r>
            <a:r>
              <a:rPr lang="en-US" sz="2400" i="1" dirty="0" smtClean="0"/>
              <a:t>S</a:t>
            </a:r>
            <a:r>
              <a:rPr lang="en-US" sz="2400" dirty="0" smtClean="0"/>
              <a:t> and </a:t>
            </a:r>
            <a:r>
              <a:rPr lang="en-US" sz="2400" i="1" dirty="0" smtClean="0"/>
              <a:t>F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 probability of success </a:t>
            </a:r>
            <a:r>
              <a:rPr lang="en-US" sz="2400" i="1" dirty="0" smtClean="0"/>
              <a:t>P(S)  </a:t>
            </a:r>
            <a:r>
              <a:rPr lang="en-US" sz="2400" dirty="0" smtClean="0"/>
              <a:t>is the same for each trial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 random variable </a:t>
            </a:r>
            <a:r>
              <a:rPr lang="en-US" sz="2400" i="1" dirty="0" smtClean="0"/>
              <a:t>x</a:t>
            </a:r>
            <a:r>
              <a:rPr lang="en-US" sz="2400" dirty="0" smtClean="0"/>
              <a:t> counts the number of successful trials</a:t>
            </a:r>
          </a:p>
          <a:p>
            <a:pPr marL="457200" indent="-457200">
              <a:buAutoNum type="arabicPeriod"/>
            </a:pPr>
            <a:endParaRPr lang="en-US" sz="24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838200" y="4724400"/>
            <a:ext cx="1447800" cy="9906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800600"/>
            <a:ext cx="827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New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terms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Binomial Probabilities-I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69707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In a binomial experiment, the probability of exactly </a:t>
            </a:r>
            <a:r>
              <a:rPr lang="en-US" sz="2400" i="1" smtClean="0"/>
              <a:t>x</a:t>
            </a:r>
            <a:r>
              <a:rPr lang="en-US" sz="2400" smtClean="0"/>
              <a:t> successes in </a:t>
            </a:r>
            <a:r>
              <a:rPr lang="en-US" sz="2400" i="1" smtClean="0"/>
              <a:t>n</a:t>
            </a:r>
            <a:r>
              <a:rPr lang="en-US" sz="2400" smtClean="0"/>
              <a:t> trials is: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binomial probability therefore involves the probability of </a:t>
            </a:r>
            <a:r>
              <a:rPr lang="en-US" sz="2400" i="1" smtClean="0"/>
              <a:t>x</a:t>
            </a:r>
            <a:r>
              <a:rPr lang="en-US" sz="2400" smtClean="0"/>
              <a:t> successes and </a:t>
            </a:r>
            <a:r>
              <a:rPr lang="en-US" sz="2400" i="1" smtClean="0"/>
              <a:t>n </a:t>
            </a:r>
            <a:r>
              <a:rPr lang="en-US" sz="2400" smtClean="0"/>
              <a:t>-</a:t>
            </a:r>
            <a:r>
              <a:rPr lang="en-US" sz="2400" i="1" smtClean="0"/>
              <a:t>x</a:t>
            </a:r>
            <a:r>
              <a:rPr lang="en-US" sz="2400" smtClean="0"/>
              <a:t>  failures multiplied by the number of ways choosing </a:t>
            </a:r>
            <a:r>
              <a:rPr lang="en-US" sz="2400" i="1" smtClean="0"/>
              <a:t>x</a:t>
            </a:r>
            <a:r>
              <a:rPr lang="en-US" sz="2400" smtClean="0"/>
              <a:t> successes out of </a:t>
            </a:r>
            <a:r>
              <a:rPr lang="en-US" sz="2400" i="1" smtClean="0"/>
              <a:t>n</a:t>
            </a:r>
            <a:r>
              <a:rPr lang="en-US" sz="2400" smtClean="0"/>
              <a:t> trials.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smtClean="0"/>
              <a:t>n</a:t>
            </a:r>
            <a:r>
              <a:rPr lang="en-US" sz="2400" smtClean="0"/>
              <a:t> and </a:t>
            </a:r>
            <a:r>
              <a:rPr lang="en-US" sz="2400" i="1" smtClean="0"/>
              <a:t>p</a:t>
            </a:r>
            <a:r>
              <a:rPr lang="en-US" sz="2400" smtClean="0"/>
              <a:t> are known as </a:t>
            </a:r>
            <a:r>
              <a:rPr lang="en-US" sz="2400" i="1" smtClean="0">
                <a:solidFill>
                  <a:schemeClr val="hlink"/>
                </a:solidFill>
              </a:rPr>
              <a:t>parameters</a:t>
            </a:r>
            <a:r>
              <a:rPr lang="en-US" sz="2400" smtClean="0"/>
              <a:t>. Much of statistics involves using data to estimate the values for unknown parameters.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048000" y="2819400"/>
          <a:ext cx="3810000" cy="690563"/>
        </p:xfrm>
        <a:graphic>
          <a:graphicData uri="http://schemas.openxmlformats.org/presentationml/2006/ole">
            <p:oleObj spid="_x0000_s7172" name="Equation" r:id="rId4" imgW="2311400" imgH="419100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Binomial Probabilities-II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5803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Notation: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We read this as “The random variable </a:t>
            </a:r>
            <a:r>
              <a:rPr lang="en-US" sz="2800" i="1" smtClean="0"/>
              <a:t>X</a:t>
            </a:r>
            <a:r>
              <a:rPr lang="en-US" sz="2800" smtClean="0"/>
              <a:t> is distributed binomially with parameters </a:t>
            </a:r>
            <a:r>
              <a:rPr lang="en-US" sz="2800" i="1" smtClean="0"/>
              <a:t>n</a:t>
            </a:r>
            <a:r>
              <a:rPr lang="en-US" sz="2800" smtClean="0"/>
              <a:t> and </a:t>
            </a:r>
            <a:r>
              <a:rPr lang="en-US" sz="2800" i="1" smtClean="0"/>
              <a:t>p</a:t>
            </a:r>
            <a:r>
              <a:rPr lang="en-US" sz="2800" smtClean="0"/>
              <a:t>”.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	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429000" y="2743200"/>
          <a:ext cx="1571625" cy="412750"/>
        </p:xfrm>
        <a:graphic>
          <a:graphicData uri="http://schemas.openxmlformats.org/presentationml/2006/ole">
            <p:oleObj spid="_x0000_s8196" name="Equation" r:id="rId4" imgW="774364" imgH="203112" progId="">
              <p:embed/>
            </p:oleObj>
          </a:graphicData>
        </a:graphic>
      </p:graphicFrame>
      <p:graphicFrame>
        <p:nvGraphicFramePr>
          <p:cNvPr id="8197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3200400" y="4953000"/>
          <a:ext cx="2514600" cy="914400"/>
        </p:xfrm>
        <a:graphic>
          <a:graphicData uri="http://schemas.openxmlformats.org/presentationml/2006/ole">
            <p:oleObj spid="_x0000_s8197" name="Equation" r:id="rId5" imgW="1257300" imgH="457200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Binomial Probabilities-III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275512" cy="4114800"/>
          </a:xfrm>
        </p:spPr>
        <p:txBody>
          <a:bodyPr/>
          <a:lstStyle/>
          <a:p>
            <a:pPr eaLnBrk="1" hangingPunct="1"/>
            <a:r>
              <a:rPr lang="en-US" smtClean="0"/>
              <a:t>By listing all possible values of </a:t>
            </a:r>
            <a:r>
              <a:rPr lang="en-US" i="1" smtClean="0"/>
              <a:t>x</a:t>
            </a:r>
            <a:r>
              <a:rPr lang="en-US" smtClean="0"/>
              <a:t> with the corresponding probability of each, you can construct 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                                        . 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6324600" y="3048000"/>
            <a:ext cx="16668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binomial</a:t>
            </a:r>
          </a:p>
        </p:txBody>
      </p:sp>
      <p:sp>
        <p:nvSpPr>
          <p:cNvPr id="9221" name="WordArt 8"/>
          <p:cNvSpPr>
            <a:spLocks noChangeArrowheads="1" noChangeShapeType="1" noTextEdit="1"/>
          </p:cNvSpPr>
          <p:nvPr/>
        </p:nvSpPr>
        <p:spPr bwMode="auto">
          <a:xfrm>
            <a:off x="1676400" y="3657600"/>
            <a:ext cx="43719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probability distribution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Binomial Probabilities-IV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580312" cy="4114800"/>
          </a:xfrm>
        </p:spPr>
        <p:txBody>
          <a:bodyPr/>
          <a:lstStyle/>
          <a:p>
            <a:pPr eaLnBrk="1" hangingPunct="1"/>
            <a:r>
              <a:rPr lang="en-US" sz="1800" smtClean="0"/>
              <a:t>There is a probability of 0.2 that a fish in a given population has a particular disease. Assuming that 5 fish are sampled, construct the binomial probability distribution for the experiment.</a:t>
            </a:r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What does this tell you about a sample size of 5 in this case?</a:t>
            </a:r>
          </a:p>
          <a:p>
            <a:pPr eaLnBrk="1" hangingPunct="1"/>
            <a:endParaRPr lang="en-US" sz="1800" smtClean="0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352800" y="2971800"/>
          <a:ext cx="3379788" cy="2540000"/>
        </p:xfrm>
        <a:graphic>
          <a:graphicData uri="http://schemas.openxmlformats.org/presentationml/2006/ole">
            <p:oleObj spid="_x0000_s10244" name="Equation" r:id="rId4" imgW="1993900" imgH="1498600" progId="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The Binomial Distribution</a:t>
            </a:r>
          </a:p>
        </p:txBody>
      </p:sp>
      <p:pic>
        <p:nvPicPr>
          <p:cNvPr id="11267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l="1550" t="2330" r="1550" b="2330"/>
          <a:stretch>
            <a:fillRect/>
          </a:stretch>
        </p:blipFill>
        <p:spPr>
          <a:xfrm>
            <a:off x="587375" y="2035175"/>
            <a:ext cx="3411538" cy="2233613"/>
          </a:xfrm>
          <a:noFill/>
        </p:spPr>
      </p:pic>
      <p:pic>
        <p:nvPicPr>
          <p:cNvPr id="11268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 l="1550" t="2330" r="1550" b="2330"/>
          <a:stretch>
            <a:fillRect/>
          </a:stretch>
        </p:blipFill>
        <p:spPr>
          <a:xfrm>
            <a:off x="5562600" y="2071688"/>
            <a:ext cx="3392488" cy="2220912"/>
          </a:xfrm>
          <a:noFill/>
        </p:spPr>
      </p:pic>
      <p:pic>
        <p:nvPicPr>
          <p:cNvPr id="11269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 l="1550" t="2330" r="1550" b="2330"/>
          <a:stretch>
            <a:fillRect/>
          </a:stretch>
        </p:blipFill>
        <p:spPr>
          <a:xfrm>
            <a:off x="5540375" y="4397375"/>
            <a:ext cx="3392488" cy="2220913"/>
          </a:xfrm>
          <a:noFill/>
        </p:spPr>
      </p:pic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1676400" y="2286000"/>
            <a:ext cx="1762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/>
              <a:t>n</a:t>
            </a:r>
            <a:r>
              <a:rPr lang="en-US" sz="2400"/>
              <a:t>=6; </a:t>
            </a:r>
            <a:r>
              <a:rPr lang="en-US" sz="2400" i="1"/>
              <a:t>p</a:t>
            </a:r>
            <a:r>
              <a:rPr lang="en-US" sz="2400"/>
              <a:t>=0.5</a:t>
            </a:r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>
            <a:off x="6019800" y="2286000"/>
            <a:ext cx="1762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/>
              <a:t>n</a:t>
            </a:r>
            <a:r>
              <a:rPr lang="en-US" sz="2400"/>
              <a:t>=6; </a:t>
            </a:r>
            <a:r>
              <a:rPr lang="en-US" sz="2400" i="1"/>
              <a:t>p</a:t>
            </a:r>
            <a:r>
              <a:rPr lang="en-US" sz="2400"/>
              <a:t>=0.7</a:t>
            </a:r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5943600" y="4572000"/>
            <a:ext cx="1762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/>
              <a:t>n</a:t>
            </a:r>
            <a:r>
              <a:rPr lang="en-US" sz="2400"/>
              <a:t>=6; </a:t>
            </a:r>
            <a:r>
              <a:rPr lang="en-US" sz="2400" i="1"/>
              <a:t>p</a:t>
            </a:r>
            <a:r>
              <a:rPr lang="en-US" sz="2400"/>
              <a:t>=0.9</a:t>
            </a:r>
          </a:p>
        </p:txBody>
      </p:sp>
      <p:sp>
        <p:nvSpPr>
          <p:cNvPr id="11273" name="Text Box 13"/>
          <p:cNvSpPr txBox="1">
            <a:spLocks noChangeArrowheads="1"/>
          </p:cNvSpPr>
          <p:nvPr/>
        </p:nvSpPr>
        <p:spPr bwMode="auto">
          <a:xfrm>
            <a:off x="1066800" y="4114800"/>
            <a:ext cx="2895600" cy="198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00"/>
              <a:t>0            1              2             3              4              5             6</a:t>
            </a:r>
          </a:p>
        </p:txBody>
      </p:sp>
      <p:sp>
        <p:nvSpPr>
          <p:cNvPr id="11274" name="Text Box 14"/>
          <p:cNvSpPr txBox="1">
            <a:spLocks noChangeArrowheads="1"/>
          </p:cNvSpPr>
          <p:nvPr/>
        </p:nvSpPr>
        <p:spPr bwMode="auto">
          <a:xfrm>
            <a:off x="6019800" y="4114800"/>
            <a:ext cx="2895600" cy="198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00"/>
              <a:t>0            1              2             3              4              5             6</a:t>
            </a:r>
          </a:p>
        </p:txBody>
      </p:sp>
      <p:sp>
        <p:nvSpPr>
          <p:cNvPr id="11275" name="Text Box 15"/>
          <p:cNvSpPr txBox="1">
            <a:spLocks noChangeArrowheads="1"/>
          </p:cNvSpPr>
          <p:nvPr/>
        </p:nvSpPr>
        <p:spPr bwMode="auto">
          <a:xfrm>
            <a:off x="6019800" y="6430963"/>
            <a:ext cx="2895600" cy="198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00"/>
              <a:t>0            1              2             3              4              5             6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46740</TotalTime>
  <Pages>1</Pages>
  <Words>754</Words>
  <Application>Microsoft Office PowerPoint</Application>
  <PresentationFormat>On-screen Show (4:3)</PresentationFormat>
  <Paragraphs>91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Blends</vt:lpstr>
      <vt:lpstr>Equation</vt:lpstr>
      <vt:lpstr>Discrete Probability Distributions  (The Binomial Distribution)</vt:lpstr>
      <vt:lpstr>Binomial Experiments-I</vt:lpstr>
      <vt:lpstr>Binomial Experiments-II</vt:lpstr>
      <vt:lpstr>Binomial Experiments-II (Notation)</vt:lpstr>
      <vt:lpstr>Binomial Probabilities-I</vt:lpstr>
      <vt:lpstr>Binomial Probabilities-II</vt:lpstr>
      <vt:lpstr>Binomial Probabilities-III</vt:lpstr>
      <vt:lpstr>Binomial Probabilities-IV</vt:lpstr>
      <vt:lpstr>The Binomial Distribution</vt:lpstr>
      <vt:lpstr>Examples of the Binomial Distribution-I</vt:lpstr>
      <vt:lpstr>Examples of the Binomial Distribution-II</vt:lpstr>
      <vt:lpstr>Examples of the Binomial Distribution-III</vt:lpstr>
      <vt:lpstr>The Negative Binomial Distribution-I</vt:lpstr>
      <vt:lpstr>The Negative Binomial Distribution-II</vt:lpstr>
      <vt:lpstr>The Geometric Distribution-I</vt:lpstr>
      <vt:lpstr>The Geometric Distribution-II</vt:lpstr>
      <vt:lpstr>The Geometric Distribution-III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</dc:title>
  <dc:creator>Paul Boult</dc:creator>
  <cp:lastModifiedBy>Thomas Pool</cp:lastModifiedBy>
  <cp:revision>268</cp:revision>
  <cp:lastPrinted>1998-05-27T11:59:50Z</cp:lastPrinted>
  <dcterms:created xsi:type="dcterms:W3CDTF">1998-06-03T00:23:14Z</dcterms:created>
  <dcterms:modified xsi:type="dcterms:W3CDTF">2012-01-11T00:38:29Z</dcterms:modified>
</cp:coreProperties>
</file>