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6" r:id="rId3"/>
  </p:sldMasterIdLst>
  <p:sldIdLst>
    <p:sldId id="256" r:id="rId4"/>
    <p:sldId id="265" r:id="rId5"/>
    <p:sldId id="266" r:id="rId6"/>
    <p:sldId id="268" r:id="rId7"/>
    <p:sldId id="269" r:id="rId8"/>
    <p:sldId id="270" r:id="rId9"/>
    <p:sldId id="271" r:id="rId10"/>
    <p:sldId id="272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94"/>
  </p:normalViewPr>
  <p:slideViewPr>
    <p:cSldViewPr snapToGrid="0" snapToObjects="1" showGuides="1">
      <p:cViewPr varScale="1">
        <p:scale>
          <a:sx n="123" d="100"/>
          <a:sy n="123" d="100"/>
        </p:scale>
        <p:origin x="63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8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0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19812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7912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2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96120-A276-3A49-858D-FFB26A78D8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4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5EDCF-1A9A-004E-9EDA-672174E2FC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2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07B7-A509-A240-96B1-37F0C06A40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7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8E9C7-40C1-CA47-AFF7-A08069407A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7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C7287-149A-E04C-9FD7-85BE102932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9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8B41E-EDB8-0648-928E-04D2827047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17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FF946-1865-0C46-A50B-0015401B43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2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CA299-2986-0F47-ADDB-F0DC56BF4A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3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5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41C20-78BB-ED46-8DE5-B77E236AFD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30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65E89-0C66-424D-BD81-8B3AD06C55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0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19812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7912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EC32-128D-5542-8A5F-F8B5C9E665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35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7569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8579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8122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981200"/>
            <a:ext cx="3378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378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2770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550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1480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63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77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329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784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9219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9200" y="609600"/>
            <a:ext cx="17272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609600"/>
            <a:ext cx="502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55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8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4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9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6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9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9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fld id="{6B6F0D56-7ABC-1847-8999-6D4B15D42870}" type="datetimeFigureOut">
              <a:rPr lang="en-US" smtClean="0"/>
              <a:t>11/16/19</a:t>
            </a:fld>
            <a:endParaRPr lang="en-US"/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529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522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522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fld id="{85F1A34C-8870-964B-A338-82F4BAF98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418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609600"/>
            <a:ext cx="6908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81200"/>
            <a:ext cx="69088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4585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0500A-8CBC-C040-A158-FABA5FD135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Bone Remodeling Slides</a:t>
            </a:r>
            <a:br>
              <a:rPr lang="en-US" dirty="0"/>
            </a:br>
            <a:r>
              <a:rPr lang="en-US" dirty="0"/>
              <a:t>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F6301-8A48-C04E-97BB-4ED819AB5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Susan Ott</a:t>
            </a:r>
          </a:p>
          <a:p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48674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6CD8-056D-BA44-A246-4DD2533E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BMU (Bone Metabolic Unit)</a:t>
            </a:r>
          </a:p>
        </p:txBody>
      </p:sp>
      <p:pic>
        <p:nvPicPr>
          <p:cNvPr id="4" name="oneBMU.mp4">
            <a:hlinkClick r:id="" action="ppaction://media"/>
            <a:extLst>
              <a:ext uri="{FF2B5EF4-FFF2-40B4-BE49-F238E27FC236}">
                <a16:creationId xmlns:a16="http://schemas.microsoft.com/office/drawing/2014/main" id="{5788F5C1-54F9-3842-8056-5304075A4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1554480"/>
            <a:ext cx="6939843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B778CA-FD11-0D45-8F2F-06E8D5D908F6}"/>
              </a:ext>
            </a:extLst>
          </p:cNvPr>
          <p:cNvSpPr txBox="1"/>
          <p:nvPr/>
        </p:nvSpPr>
        <p:spPr>
          <a:xfrm>
            <a:off x="347870" y="6139070"/>
            <a:ext cx="8219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sequence of resorption and formation will proceed along the surface of the bone.</a:t>
            </a:r>
          </a:p>
        </p:txBody>
      </p:sp>
    </p:spTree>
    <p:extLst>
      <p:ext uri="{BB962C8B-B14F-4D97-AF65-F5344CB8AC3E}">
        <p14:creationId xmlns:p14="http://schemas.microsoft.com/office/powerpoint/2010/main" val="36526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6CD8-056D-BA44-A246-4DD2533E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Bone Remodeling</a:t>
            </a:r>
          </a:p>
        </p:txBody>
      </p:sp>
      <p:pic>
        <p:nvPicPr>
          <p:cNvPr id="5" name="normal.mp4">
            <a:hlinkClick r:id="" action="ppaction://media"/>
            <a:extLst>
              <a:ext uri="{FF2B5EF4-FFF2-40B4-BE49-F238E27FC236}">
                <a16:creationId xmlns:a16="http://schemas.microsoft.com/office/drawing/2014/main" id="{E53C1C85-DC56-FA4A-8160-B716E75D6A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554480"/>
            <a:ext cx="6334477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4A137-859B-DF40-B2C6-95CD9146EDA2}"/>
              </a:ext>
            </a:extLst>
          </p:cNvPr>
          <p:cNvSpPr txBox="1"/>
          <p:nvPr/>
        </p:nvSpPr>
        <p:spPr>
          <a:xfrm>
            <a:off x="347870" y="6139070"/>
            <a:ext cx="821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is about 1mm of trabecular bone, drawn approximately to scale. Red is osteoid, green is mineralized bone, darker green has denser mineral.</a:t>
            </a:r>
          </a:p>
        </p:txBody>
      </p:sp>
    </p:spTree>
    <p:extLst>
      <p:ext uri="{BB962C8B-B14F-4D97-AF65-F5344CB8AC3E}">
        <p14:creationId xmlns:p14="http://schemas.microsoft.com/office/powerpoint/2010/main" val="13986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4B32-5711-CB4E-A78F-E0BD838F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Menopause</a:t>
            </a:r>
          </a:p>
        </p:txBody>
      </p:sp>
      <p:pic>
        <p:nvPicPr>
          <p:cNvPr id="3" name="menopause.mp4">
            <a:hlinkClick r:id="" action="ppaction://media"/>
            <a:extLst>
              <a:ext uri="{FF2B5EF4-FFF2-40B4-BE49-F238E27FC236}">
                <a16:creationId xmlns:a16="http://schemas.microsoft.com/office/drawing/2014/main" id="{DC2147FD-D099-7349-8643-9FD0D78697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554480"/>
            <a:ext cx="6334476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C4D74-B05C-DD41-BC7A-8F0984286A5A}"/>
              </a:ext>
            </a:extLst>
          </p:cNvPr>
          <p:cNvSpPr txBox="1"/>
          <p:nvPr/>
        </p:nvSpPr>
        <p:spPr>
          <a:xfrm>
            <a:off x="347870" y="6139070"/>
            <a:ext cx="8219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bone resorption is deeper and sometimes this causes perforation or </a:t>
            </a:r>
            <a:r>
              <a:rPr lang="en-US" sz="1400" dirty="0" err="1"/>
              <a:t>microcallus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43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4BA2-0833-3949-AF34-3995B129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with estrogen/SERM</a:t>
            </a:r>
          </a:p>
        </p:txBody>
      </p:sp>
      <p:pic>
        <p:nvPicPr>
          <p:cNvPr id="3" name="raloxifene.mp4">
            <a:hlinkClick r:id="" action="ppaction://media"/>
            <a:extLst>
              <a:ext uri="{FF2B5EF4-FFF2-40B4-BE49-F238E27FC236}">
                <a16:creationId xmlns:a16="http://schemas.microsoft.com/office/drawing/2014/main" id="{BF78D75E-7A88-C647-8B6D-FA67D47D0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554480"/>
            <a:ext cx="6270978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D53690-6C72-7640-8DDB-F36F31AE685C}"/>
              </a:ext>
            </a:extLst>
          </p:cNvPr>
          <p:cNvSpPr txBox="1"/>
          <p:nvPr/>
        </p:nvSpPr>
        <p:spPr>
          <a:xfrm>
            <a:off x="347870" y="6139070"/>
            <a:ext cx="821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After 6 months, estrogen is given and there is reduction in the turnover, and no further perforations are seen.</a:t>
            </a:r>
          </a:p>
        </p:txBody>
      </p:sp>
    </p:spTree>
    <p:extLst>
      <p:ext uri="{BB962C8B-B14F-4D97-AF65-F5344CB8AC3E}">
        <p14:creationId xmlns:p14="http://schemas.microsoft.com/office/powerpoint/2010/main" val="9884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4988E-1E63-7C4A-81C7-53D2473A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with bisphosphonate</a:t>
            </a:r>
          </a:p>
        </p:txBody>
      </p:sp>
      <p:pic>
        <p:nvPicPr>
          <p:cNvPr id="3" name="bisphosphonate.mp4">
            <a:hlinkClick r:id="" action="ppaction://media"/>
            <a:extLst>
              <a:ext uri="{FF2B5EF4-FFF2-40B4-BE49-F238E27FC236}">
                <a16:creationId xmlns:a16="http://schemas.microsoft.com/office/drawing/2014/main" id="{0518A576-D042-3241-9E1C-18A1C1903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554480"/>
            <a:ext cx="6334477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F21B47-5772-E643-A7E2-15B6FE81900C}"/>
              </a:ext>
            </a:extLst>
          </p:cNvPr>
          <p:cNvSpPr txBox="1"/>
          <p:nvPr/>
        </p:nvSpPr>
        <p:spPr>
          <a:xfrm>
            <a:off x="347870" y="6139070"/>
            <a:ext cx="821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After 6 months, bisphosphonates are given (blue diamonds which adhere to resorbing areas). Bone </a:t>
            </a:r>
            <a:r>
              <a:rPr lang="en-US" sz="1400" dirty="0" err="1"/>
              <a:t>resorbion</a:t>
            </a:r>
            <a:r>
              <a:rPr lang="en-US" sz="1400" dirty="0"/>
              <a:t> and formation are decreased and the bone becomes denser.</a:t>
            </a:r>
          </a:p>
        </p:txBody>
      </p:sp>
    </p:spTree>
    <p:extLst>
      <p:ext uri="{BB962C8B-B14F-4D97-AF65-F5344CB8AC3E}">
        <p14:creationId xmlns:p14="http://schemas.microsoft.com/office/powerpoint/2010/main" val="21783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1CB22-C1A0-D146-8BE8-8C166220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with teriparatide</a:t>
            </a:r>
          </a:p>
        </p:txBody>
      </p:sp>
      <p:pic>
        <p:nvPicPr>
          <p:cNvPr id="3" name="teriparatide.mp4">
            <a:hlinkClick r:id="" action="ppaction://media"/>
            <a:extLst>
              <a:ext uri="{FF2B5EF4-FFF2-40B4-BE49-F238E27FC236}">
                <a16:creationId xmlns:a16="http://schemas.microsoft.com/office/drawing/2014/main" id="{3CBFFE18-0B97-B147-9CC6-8143E2F78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554480"/>
            <a:ext cx="6270978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AE4D0-E59B-4B4B-9603-15D837CE6941}"/>
              </a:ext>
            </a:extLst>
          </p:cNvPr>
          <p:cNvSpPr txBox="1"/>
          <p:nvPr/>
        </p:nvSpPr>
        <p:spPr>
          <a:xfrm>
            <a:off x="347870" y="6139070"/>
            <a:ext cx="821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After 6 months teriparatide is given.  Notice rapid increase in bone formation and also more bone resorption and </a:t>
            </a:r>
            <a:r>
              <a:rPr lang="en-US" sz="1400" dirty="0" err="1"/>
              <a:t>intratrabecular</a:t>
            </a:r>
            <a:r>
              <a:rPr lang="en-US" sz="1400" dirty="0"/>
              <a:t> tunneling.</a:t>
            </a:r>
          </a:p>
        </p:txBody>
      </p:sp>
    </p:spTree>
    <p:extLst>
      <p:ext uri="{BB962C8B-B14F-4D97-AF65-F5344CB8AC3E}">
        <p14:creationId xmlns:p14="http://schemas.microsoft.com/office/powerpoint/2010/main" val="94870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6FBC-1C2B-FF43-A6C0-62B584805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with denosumab</a:t>
            </a:r>
          </a:p>
        </p:txBody>
      </p:sp>
      <p:pic>
        <p:nvPicPr>
          <p:cNvPr id="3" name="denosumab.mp4">
            <a:hlinkClick r:id="" action="ppaction://media"/>
            <a:extLst>
              <a:ext uri="{FF2B5EF4-FFF2-40B4-BE49-F238E27FC236}">
                <a16:creationId xmlns:a16="http://schemas.microsoft.com/office/drawing/2014/main" id="{95FCA174-4B52-2146-8E16-B97911D24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554480"/>
            <a:ext cx="626364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1BA7F-83BE-424C-93A5-E9758DD18A4C}"/>
              </a:ext>
            </a:extLst>
          </p:cNvPr>
          <p:cNvSpPr txBox="1"/>
          <p:nvPr/>
        </p:nvSpPr>
        <p:spPr>
          <a:xfrm>
            <a:off x="347870" y="6139070"/>
            <a:ext cx="821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After an injection there is rapid reduction in resorption and formation stops.  When a dose is skipped there is rebound and high resorption with perforation of the trabecular walls.</a:t>
            </a:r>
          </a:p>
        </p:txBody>
      </p:sp>
    </p:spTree>
    <p:extLst>
      <p:ext uri="{BB962C8B-B14F-4D97-AF65-F5344CB8AC3E}">
        <p14:creationId xmlns:p14="http://schemas.microsoft.com/office/powerpoint/2010/main" val="39983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all">
  <a:themeElements>
    <a:clrScheme name="">
      <a:dk1>
        <a:srgbClr val="969696"/>
      </a:dk1>
      <a:lt1>
        <a:srgbClr val="D3F3EA"/>
      </a:lt1>
      <a:dk2>
        <a:srgbClr val="BCD6E4"/>
      </a:dk2>
      <a:lt2>
        <a:srgbClr val="66FFCC"/>
      </a:lt2>
      <a:accent1>
        <a:srgbClr val="FFFFFF"/>
      </a:accent1>
      <a:accent2>
        <a:srgbClr val="8DC6FF"/>
      </a:accent2>
      <a:accent3>
        <a:srgbClr val="DAE8EF"/>
      </a:accent3>
      <a:accent4>
        <a:srgbClr val="B4D0C8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Nurses">
      <a:majorFont>
        <a:latin typeface="Georgi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lnDef>
  </a:objectDefaults>
  <a:extraClrSchemeLst>
    <a:extraClrScheme>
      <a:clrScheme name="Nurs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rs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rs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rs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rs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rs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BGYN">
  <a:themeElements>
    <a:clrScheme name="Custom 8">
      <a:dk1>
        <a:srgbClr val="000000"/>
      </a:dk1>
      <a:lt1>
        <a:srgbClr val="E0FAFF"/>
      </a:lt1>
      <a:dk2>
        <a:srgbClr val="000033"/>
      </a:dk2>
      <a:lt2>
        <a:srgbClr val="70FFE1"/>
      </a:lt2>
      <a:accent1>
        <a:srgbClr val="000099"/>
      </a:accent1>
      <a:accent2>
        <a:srgbClr val="CCFFFF"/>
      </a:accent2>
      <a:accent3>
        <a:srgbClr val="AAAAAD"/>
      </a:accent3>
      <a:accent4>
        <a:srgbClr val="BFD6DA"/>
      </a:accent4>
      <a:accent5>
        <a:srgbClr val="AAAACA"/>
      </a:accent5>
      <a:accent6>
        <a:srgbClr val="B9E7E7"/>
      </a:accent6>
      <a:hlink>
        <a:srgbClr val="66FF33"/>
      </a:hlink>
      <a:folHlink>
        <a:srgbClr val="FF9900"/>
      </a:folHlink>
    </a:clrScheme>
    <a:fontScheme name="OBGYN">
      <a:majorFont>
        <a:latin typeface="Georgi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lnDef>
  </a:objectDefaults>
  <a:extraClrSchemeLst>
    <a:extraClrScheme>
      <a:clrScheme name="OBGY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GY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GY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GY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GY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GY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">
      <a:dk1>
        <a:srgbClr val="969696"/>
      </a:dk1>
      <a:lt1>
        <a:srgbClr val="D3F3EA"/>
      </a:lt1>
      <a:dk2>
        <a:srgbClr val="BCD6E4"/>
      </a:dk2>
      <a:lt2>
        <a:srgbClr val="66FFCC"/>
      </a:lt2>
      <a:accent1>
        <a:srgbClr val="FFFFFF"/>
      </a:accent1>
      <a:accent2>
        <a:srgbClr val="8DC6FF"/>
      </a:accent2>
      <a:accent3>
        <a:srgbClr val="DAE8EF"/>
      </a:accent3>
      <a:accent4>
        <a:srgbClr val="B4D0C8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Hall</Template>
  <TotalTime>87</TotalTime>
  <Words>190</Words>
  <Application>Microsoft Macintosh PowerPoint</Application>
  <PresentationFormat>On-screen Show (4:3)</PresentationFormat>
  <Paragraphs>17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Georgia</vt:lpstr>
      <vt:lpstr>Lucida Sans</vt:lpstr>
      <vt:lpstr>Times</vt:lpstr>
      <vt:lpstr>Times New Roman</vt:lpstr>
      <vt:lpstr>Hall</vt:lpstr>
      <vt:lpstr>OBGYN</vt:lpstr>
      <vt:lpstr>Blank</vt:lpstr>
      <vt:lpstr>Bone Remodeling Slides Part 2</vt:lpstr>
      <vt:lpstr>One BMU (Bone Metabolic Unit)</vt:lpstr>
      <vt:lpstr>Normal Bone Remodeling</vt:lpstr>
      <vt:lpstr>Menopause</vt:lpstr>
      <vt:lpstr>Treatment with estrogen/SERM</vt:lpstr>
      <vt:lpstr>Treatment with bisphosphonate</vt:lpstr>
      <vt:lpstr>Treatment with teriparatide</vt:lpstr>
      <vt:lpstr>Treatment with denosumab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</dc:creator>
  <cp:lastModifiedBy>SUSAN</cp:lastModifiedBy>
  <cp:revision>12</cp:revision>
  <dcterms:created xsi:type="dcterms:W3CDTF">2019-11-17T01:52:27Z</dcterms:created>
  <dcterms:modified xsi:type="dcterms:W3CDTF">2019-11-17T04:53:27Z</dcterms:modified>
</cp:coreProperties>
</file>