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56" r:id="rId2"/>
    <p:sldId id="257" r:id="rId3"/>
    <p:sldId id="260" r:id="rId4"/>
    <p:sldId id="258" r:id="rId5"/>
    <p:sldId id="259" r:id="rId6"/>
    <p:sldId id="376" r:id="rId7"/>
    <p:sldId id="440" r:id="rId8"/>
    <p:sldId id="443" r:id="rId9"/>
    <p:sldId id="442" r:id="rId10"/>
    <p:sldId id="444" r:id="rId11"/>
    <p:sldId id="445" r:id="rId12"/>
    <p:sldId id="446" r:id="rId13"/>
    <p:sldId id="447" r:id="rId14"/>
    <p:sldId id="311" r:id="rId15"/>
    <p:sldId id="295" r:id="rId16"/>
    <p:sldId id="284" r:id="rId17"/>
    <p:sldId id="313" r:id="rId18"/>
    <p:sldId id="464" r:id="rId19"/>
    <p:sldId id="285" r:id="rId20"/>
    <p:sldId id="294" r:id="rId21"/>
    <p:sldId id="419" r:id="rId22"/>
    <p:sldId id="449" r:id="rId23"/>
    <p:sldId id="451" r:id="rId24"/>
    <p:sldId id="452" r:id="rId25"/>
    <p:sldId id="450" r:id="rId26"/>
    <p:sldId id="426" r:id="rId27"/>
    <p:sldId id="453" r:id="rId28"/>
    <p:sldId id="456" r:id="rId29"/>
    <p:sldId id="459" r:id="rId30"/>
    <p:sldId id="460" r:id="rId31"/>
    <p:sldId id="454" r:id="rId32"/>
    <p:sldId id="279" r:id="rId33"/>
    <p:sldId id="282" r:id="rId34"/>
    <p:sldId id="278" r:id="rId35"/>
    <p:sldId id="264" r:id="rId36"/>
    <p:sldId id="275" r:id="rId37"/>
    <p:sldId id="269" r:id="rId38"/>
    <p:sldId id="462" r:id="rId39"/>
    <p:sldId id="461" r:id="rId40"/>
    <p:sldId id="455" r:id="rId4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748"/>
    <p:restoredTop sz="86395"/>
  </p:normalViewPr>
  <p:slideViewPr>
    <p:cSldViewPr snapToGrid="0" snapToObjects="1">
      <p:cViewPr varScale="1">
        <p:scale>
          <a:sx n="146" d="100"/>
          <a:sy n="146" d="100"/>
        </p:scale>
        <p:origin x="712" y="176"/>
      </p:cViewPr>
      <p:guideLst>
        <p:guide orient="horz" pos="1620"/>
        <p:guide pos="2880"/>
      </p:guideLst>
    </p:cSldViewPr>
  </p:slideViewPr>
  <p:outlineViewPr>
    <p:cViewPr>
      <p:scale>
        <a:sx n="33" d="100"/>
        <a:sy n="33" d="100"/>
      </p:scale>
      <p:origin x="0" y="-10944"/>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5A966B-B534-E746-AB7F-9333D706D858}" type="datetimeFigureOut">
              <a:rPr lang="en-US" smtClean="0"/>
              <a:t>11/13/19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77978B-5C5B-1540-9C7F-44CB6A23CA3A}" type="slidenum">
              <a:rPr lang="en-US" smtClean="0"/>
              <a:t>‹#›</a:t>
            </a:fld>
            <a:endParaRPr lang="en-US"/>
          </a:p>
        </p:txBody>
      </p:sp>
    </p:spTree>
    <p:extLst>
      <p:ext uri="{BB962C8B-B14F-4D97-AF65-F5344CB8AC3E}">
        <p14:creationId xmlns:p14="http://schemas.microsoft.com/office/powerpoint/2010/main" val="3506327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7978B-5C5B-1540-9C7F-44CB6A23CA3A}" type="slidenum">
              <a:rPr lang="en-US" smtClean="0"/>
              <a:t>1</a:t>
            </a:fld>
            <a:endParaRPr lang="en-US"/>
          </a:p>
        </p:txBody>
      </p:sp>
    </p:spTree>
    <p:extLst>
      <p:ext uri="{BB962C8B-B14F-4D97-AF65-F5344CB8AC3E}">
        <p14:creationId xmlns:p14="http://schemas.microsoft.com/office/powerpoint/2010/main" val="2821247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7978B-5C5B-1540-9C7F-44CB6A23CA3A}" type="slidenum">
              <a:rPr lang="en-US" smtClean="0"/>
              <a:t>13</a:t>
            </a:fld>
            <a:endParaRPr lang="en-US"/>
          </a:p>
        </p:txBody>
      </p:sp>
    </p:spTree>
    <p:extLst>
      <p:ext uri="{BB962C8B-B14F-4D97-AF65-F5344CB8AC3E}">
        <p14:creationId xmlns:p14="http://schemas.microsoft.com/office/powerpoint/2010/main" val="2748044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A08E0E-3B30-3940-9C0E-9D18CB130818}" type="slidenum">
              <a:rPr lang="en-US"/>
              <a:pPr/>
              <a:t>14</a:t>
            </a:fld>
            <a:endParaRPr lang="en-US"/>
          </a:p>
        </p:txBody>
      </p:sp>
      <p:sp>
        <p:nvSpPr>
          <p:cNvPr id="116738"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1167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374497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7978B-5C5B-1540-9C7F-44CB6A23CA3A}" type="slidenum">
              <a:rPr lang="en-US" smtClean="0"/>
              <a:t>15</a:t>
            </a:fld>
            <a:endParaRPr lang="en-US"/>
          </a:p>
        </p:txBody>
      </p:sp>
    </p:spTree>
    <p:extLst>
      <p:ext uri="{BB962C8B-B14F-4D97-AF65-F5344CB8AC3E}">
        <p14:creationId xmlns:p14="http://schemas.microsoft.com/office/powerpoint/2010/main" val="4224998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7978B-5C5B-1540-9C7F-44CB6A23CA3A}" type="slidenum">
              <a:rPr lang="en-US" smtClean="0"/>
              <a:t>16</a:t>
            </a:fld>
            <a:endParaRPr lang="en-US"/>
          </a:p>
        </p:txBody>
      </p:sp>
    </p:spTree>
    <p:extLst>
      <p:ext uri="{BB962C8B-B14F-4D97-AF65-F5344CB8AC3E}">
        <p14:creationId xmlns:p14="http://schemas.microsoft.com/office/powerpoint/2010/main" val="3900455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7978B-5C5B-1540-9C7F-44CB6A23CA3A}" type="slidenum">
              <a:rPr lang="en-US" smtClean="0"/>
              <a:t>17</a:t>
            </a:fld>
            <a:endParaRPr lang="en-US"/>
          </a:p>
        </p:txBody>
      </p:sp>
    </p:spTree>
    <p:extLst>
      <p:ext uri="{BB962C8B-B14F-4D97-AF65-F5344CB8AC3E}">
        <p14:creationId xmlns:p14="http://schemas.microsoft.com/office/powerpoint/2010/main" val="607985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7978B-5C5B-1540-9C7F-44CB6A23CA3A}" type="slidenum">
              <a:rPr lang="en-US" smtClean="0"/>
              <a:t>18</a:t>
            </a:fld>
            <a:endParaRPr lang="en-US"/>
          </a:p>
        </p:txBody>
      </p:sp>
    </p:spTree>
    <p:extLst>
      <p:ext uri="{BB962C8B-B14F-4D97-AF65-F5344CB8AC3E}">
        <p14:creationId xmlns:p14="http://schemas.microsoft.com/office/powerpoint/2010/main" val="1177877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957DCD-AD1D-0947-B68C-434FBA62AFC9}" type="slidenum">
              <a:rPr lang="en-US"/>
              <a:pPr/>
              <a:t>19</a:t>
            </a:fld>
            <a:endParaRPr lang="en-US"/>
          </a:p>
        </p:txBody>
      </p:sp>
      <p:sp>
        <p:nvSpPr>
          <p:cNvPr id="479234" name="Rectangle 2"/>
          <p:cNvSpPr>
            <a:spLocks noGrp="1" noRot="1" noChangeAspect="1" noChangeArrowheads="1" noTextEdit="1"/>
          </p:cNvSpPr>
          <p:nvPr>
            <p:ph type="sldImg"/>
          </p:nvPr>
        </p:nvSpPr>
        <p:spPr>
          <a:xfrm>
            <a:off x="1143000" y="685800"/>
            <a:ext cx="4572000" cy="3429000"/>
          </a:xfrm>
          <a:ln/>
        </p:spPr>
      </p:sp>
      <p:sp>
        <p:nvSpPr>
          <p:cNvPr id="4792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70136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7978B-5C5B-1540-9C7F-44CB6A23CA3A}" type="slidenum">
              <a:rPr lang="en-US" smtClean="0"/>
              <a:t>20</a:t>
            </a:fld>
            <a:endParaRPr lang="en-US"/>
          </a:p>
        </p:txBody>
      </p:sp>
    </p:spTree>
    <p:extLst>
      <p:ext uri="{BB962C8B-B14F-4D97-AF65-F5344CB8AC3E}">
        <p14:creationId xmlns:p14="http://schemas.microsoft.com/office/powerpoint/2010/main" val="1774865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77978B-5C5B-1540-9C7F-44CB6A23CA3A}" type="slidenum">
              <a:rPr lang="en-US" smtClean="0"/>
              <a:t>21</a:t>
            </a:fld>
            <a:endParaRPr lang="en-US"/>
          </a:p>
        </p:txBody>
      </p:sp>
    </p:spTree>
    <p:extLst>
      <p:ext uri="{BB962C8B-B14F-4D97-AF65-F5344CB8AC3E}">
        <p14:creationId xmlns:p14="http://schemas.microsoft.com/office/powerpoint/2010/main" val="566141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7978B-5C5B-1540-9C7F-44CB6A23CA3A}" type="slidenum">
              <a:rPr lang="en-US" smtClean="0"/>
              <a:t>22</a:t>
            </a:fld>
            <a:endParaRPr lang="en-US"/>
          </a:p>
        </p:txBody>
      </p:sp>
    </p:spTree>
    <p:extLst>
      <p:ext uri="{BB962C8B-B14F-4D97-AF65-F5344CB8AC3E}">
        <p14:creationId xmlns:p14="http://schemas.microsoft.com/office/powerpoint/2010/main" val="2432852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7978B-5C5B-1540-9C7F-44CB6A23CA3A}" type="slidenum">
              <a:rPr lang="en-US" smtClean="0"/>
              <a:t>5</a:t>
            </a:fld>
            <a:endParaRPr lang="en-US"/>
          </a:p>
        </p:txBody>
      </p:sp>
    </p:spTree>
    <p:extLst>
      <p:ext uri="{BB962C8B-B14F-4D97-AF65-F5344CB8AC3E}">
        <p14:creationId xmlns:p14="http://schemas.microsoft.com/office/powerpoint/2010/main" val="2032261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77978B-5C5B-1540-9C7F-44CB6A23CA3A}" type="slidenum">
              <a:rPr lang="en-US" smtClean="0"/>
              <a:t>23</a:t>
            </a:fld>
            <a:endParaRPr lang="en-US"/>
          </a:p>
        </p:txBody>
      </p:sp>
    </p:spTree>
    <p:extLst>
      <p:ext uri="{BB962C8B-B14F-4D97-AF65-F5344CB8AC3E}">
        <p14:creationId xmlns:p14="http://schemas.microsoft.com/office/powerpoint/2010/main" val="694125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7978B-5C5B-1540-9C7F-44CB6A23CA3A}" type="slidenum">
              <a:rPr lang="en-US" smtClean="0"/>
              <a:t>24</a:t>
            </a:fld>
            <a:endParaRPr lang="en-US"/>
          </a:p>
        </p:txBody>
      </p:sp>
    </p:spTree>
    <p:extLst>
      <p:ext uri="{BB962C8B-B14F-4D97-AF65-F5344CB8AC3E}">
        <p14:creationId xmlns:p14="http://schemas.microsoft.com/office/powerpoint/2010/main" val="5054361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7978B-5C5B-1540-9C7F-44CB6A23CA3A}" type="slidenum">
              <a:rPr lang="en-US" smtClean="0"/>
              <a:t>25</a:t>
            </a:fld>
            <a:endParaRPr lang="en-US"/>
          </a:p>
        </p:txBody>
      </p:sp>
    </p:spTree>
    <p:extLst>
      <p:ext uri="{BB962C8B-B14F-4D97-AF65-F5344CB8AC3E}">
        <p14:creationId xmlns:p14="http://schemas.microsoft.com/office/powerpoint/2010/main" val="214121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7978B-5C5B-1540-9C7F-44CB6A23CA3A}" type="slidenum">
              <a:rPr lang="en-US" smtClean="0"/>
              <a:t>26</a:t>
            </a:fld>
            <a:endParaRPr lang="en-US"/>
          </a:p>
        </p:txBody>
      </p:sp>
    </p:spTree>
    <p:extLst>
      <p:ext uri="{BB962C8B-B14F-4D97-AF65-F5344CB8AC3E}">
        <p14:creationId xmlns:p14="http://schemas.microsoft.com/office/powerpoint/2010/main" val="8935523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77978B-5C5B-1540-9C7F-44CB6A23CA3A}" type="slidenum">
              <a:rPr lang="en-US" smtClean="0"/>
              <a:t>27</a:t>
            </a:fld>
            <a:endParaRPr lang="en-US"/>
          </a:p>
        </p:txBody>
      </p:sp>
    </p:spTree>
    <p:extLst>
      <p:ext uri="{BB962C8B-B14F-4D97-AF65-F5344CB8AC3E}">
        <p14:creationId xmlns:p14="http://schemas.microsoft.com/office/powerpoint/2010/main" val="3475509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7978B-5C5B-1540-9C7F-44CB6A23CA3A}" type="slidenum">
              <a:rPr lang="en-US" smtClean="0"/>
              <a:t>28</a:t>
            </a:fld>
            <a:endParaRPr lang="en-US"/>
          </a:p>
        </p:txBody>
      </p:sp>
    </p:spTree>
    <p:extLst>
      <p:ext uri="{BB962C8B-B14F-4D97-AF65-F5344CB8AC3E}">
        <p14:creationId xmlns:p14="http://schemas.microsoft.com/office/powerpoint/2010/main" val="26094084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7978B-5C5B-1540-9C7F-44CB6A23CA3A}" type="slidenum">
              <a:rPr lang="en-US" smtClean="0"/>
              <a:t>29</a:t>
            </a:fld>
            <a:endParaRPr lang="en-US"/>
          </a:p>
        </p:txBody>
      </p:sp>
    </p:spTree>
    <p:extLst>
      <p:ext uri="{BB962C8B-B14F-4D97-AF65-F5344CB8AC3E}">
        <p14:creationId xmlns:p14="http://schemas.microsoft.com/office/powerpoint/2010/main" val="22561930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7978B-5C5B-1540-9C7F-44CB6A23CA3A}" type="slidenum">
              <a:rPr lang="en-US" smtClean="0"/>
              <a:t>30</a:t>
            </a:fld>
            <a:endParaRPr lang="en-US"/>
          </a:p>
        </p:txBody>
      </p:sp>
    </p:spTree>
    <p:extLst>
      <p:ext uri="{BB962C8B-B14F-4D97-AF65-F5344CB8AC3E}">
        <p14:creationId xmlns:p14="http://schemas.microsoft.com/office/powerpoint/2010/main" val="974997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77978B-5C5B-1540-9C7F-44CB6A23CA3A}" type="slidenum">
              <a:rPr lang="en-US" smtClean="0"/>
              <a:t>31</a:t>
            </a:fld>
            <a:endParaRPr lang="en-US"/>
          </a:p>
        </p:txBody>
      </p:sp>
    </p:spTree>
    <p:extLst>
      <p:ext uri="{BB962C8B-B14F-4D97-AF65-F5344CB8AC3E}">
        <p14:creationId xmlns:p14="http://schemas.microsoft.com/office/powerpoint/2010/main" val="3912041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7978B-5C5B-1540-9C7F-44CB6A23CA3A}" type="slidenum">
              <a:rPr lang="en-US" smtClean="0"/>
              <a:t>32</a:t>
            </a:fld>
            <a:endParaRPr lang="en-US"/>
          </a:p>
        </p:txBody>
      </p:sp>
    </p:spTree>
    <p:extLst>
      <p:ext uri="{BB962C8B-B14F-4D97-AF65-F5344CB8AC3E}">
        <p14:creationId xmlns:p14="http://schemas.microsoft.com/office/powerpoint/2010/main" val="1653619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09A2654E-3009-A640-95A3-79A8CFD71969}" type="slidenum">
              <a:rPr lang="en-US"/>
              <a:pPr/>
              <a:t>6</a:t>
            </a:fld>
            <a:endParaRPr lang="en-US"/>
          </a:p>
        </p:txBody>
      </p:sp>
      <p:sp>
        <p:nvSpPr>
          <p:cNvPr id="98307" name="Rectangle 2"/>
          <p:cNvSpPr>
            <a:spLocks noGrp="1" noRot="1" noChangeAspect="1" noChangeArrowheads="1"/>
          </p:cNvSpPr>
          <p:nvPr>
            <p:ph type="sldImg"/>
          </p:nvPr>
        </p:nvSpPr>
        <p:spPr>
          <a:solidFill>
            <a:srgbClr val="FFFFFF"/>
          </a:solidFill>
          <a:ln/>
        </p:spPr>
      </p:sp>
      <p:sp>
        <p:nvSpPr>
          <p:cNvPr id="98308"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sz="2400"/>
          </a:p>
        </p:txBody>
      </p:sp>
    </p:spTree>
    <p:extLst>
      <p:ext uri="{BB962C8B-B14F-4D97-AF65-F5344CB8AC3E}">
        <p14:creationId xmlns:p14="http://schemas.microsoft.com/office/powerpoint/2010/main" val="29690161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B5172A65-4A5C-BC48-B14C-C183153DF64B}" type="slidenum">
              <a:rPr lang="en-US" sz="1200"/>
              <a:pPr/>
              <a:t>33</a:t>
            </a:fld>
            <a:endParaRPr lang="en-US" sz="1200"/>
          </a:p>
        </p:txBody>
      </p:sp>
      <p:sp>
        <p:nvSpPr>
          <p:cNvPr id="47107" name="Rectangle 2"/>
          <p:cNvSpPr>
            <a:spLocks noGrp="1" noRot="1" noChangeAspect="1" noChangeArrowheads="1" noTextEdit="1"/>
          </p:cNvSpPr>
          <p:nvPr>
            <p:ph type="sldImg"/>
          </p:nvPr>
        </p:nvSpPr>
        <p:spPr>
          <a:xfrm>
            <a:off x="381000" y="685800"/>
            <a:ext cx="6096000" cy="3429000"/>
          </a:xfrm>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6860130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77978B-5C5B-1540-9C7F-44CB6A23CA3A}" type="slidenum">
              <a:rPr lang="en-US" smtClean="0"/>
              <a:t>37</a:t>
            </a:fld>
            <a:endParaRPr lang="en-US"/>
          </a:p>
        </p:txBody>
      </p:sp>
    </p:spTree>
    <p:extLst>
      <p:ext uri="{BB962C8B-B14F-4D97-AF65-F5344CB8AC3E}">
        <p14:creationId xmlns:p14="http://schemas.microsoft.com/office/powerpoint/2010/main" val="13656418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77978B-5C5B-1540-9C7F-44CB6A23CA3A}" type="slidenum">
              <a:rPr lang="en-US" smtClean="0"/>
              <a:t>39</a:t>
            </a:fld>
            <a:endParaRPr lang="en-US"/>
          </a:p>
        </p:txBody>
      </p:sp>
    </p:spTree>
    <p:extLst>
      <p:ext uri="{BB962C8B-B14F-4D97-AF65-F5344CB8AC3E}">
        <p14:creationId xmlns:p14="http://schemas.microsoft.com/office/powerpoint/2010/main" val="28952473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7978B-5C5B-1540-9C7F-44CB6A23CA3A}" type="slidenum">
              <a:rPr lang="en-US" smtClean="0"/>
              <a:t>40</a:t>
            </a:fld>
            <a:endParaRPr lang="en-US"/>
          </a:p>
        </p:txBody>
      </p:sp>
    </p:spTree>
    <p:extLst>
      <p:ext uri="{BB962C8B-B14F-4D97-AF65-F5344CB8AC3E}">
        <p14:creationId xmlns:p14="http://schemas.microsoft.com/office/powerpoint/2010/main" val="1767172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75CE2E7D-6C18-F74D-8268-8532EAB855FA}" type="slidenum">
              <a:rPr lang="en-US"/>
              <a:pPr/>
              <a:t>7</a:t>
            </a:fld>
            <a:endParaRPr lang="en-US"/>
          </a:p>
        </p:txBody>
      </p:sp>
      <p:sp>
        <p:nvSpPr>
          <p:cNvPr id="110595" name="Rectangle 2"/>
          <p:cNvSpPr>
            <a:spLocks noGrp="1" noRot="1" noChangeAspect="1" noChangeArrowheads="1" noTextEdit="1"/>
          </p:cNvSpPr>
          <p:nvPr>
            <p:ph type="sldImg"/>
          </p:nvPr>
        </p:nvSpPr>
        <p:spPr>
          <a:solidFill>
            <a:srgbClr val="FFFFFF"/>
          </a:solidFill>
          <a:ln/>
        </p:spPr>
      </p:sp>
      <p:sp>
        <p:nvSpPr>
          <p:cNvPr id="1105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p>
        </p:txBody>
      </p:sp>
    </p:spTree>
    <p:extLst>
      <p:ext uri="{BB962C8B-B14F-4D97-AF65-F5344CB8AC3E}">
        <p14:creationId xmlns:p14="http://schemas.microsoft.com/office/powerpoint/2010/main" val="629017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77978B-5C5B-1540-9C7F-44CB6A23CA3A}" type="slidenum">
              <a:rPr lang="en-US" smtClean="0"/>
              <a:t>8</a:t>
            </a:fld>
            <a:endParaRPr lang="en-US"/>
          </a:p>
        </p:txBody>
      </p:sp>
    </p:spTree>
    <p:extLst>
      <p:ext uri="{BB962C8B-B14F-4D97-AF65-F5344CB8AC3E}">
        <p14:creationId xmlns:p14="http://schemas.microsoft.com/office/powerpoint/2010/main" val="518859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7978B-5C5B-1540-9C7F-44CB6A23CA3A}" type="slidenum">
              <a:rPr lang="en-US" smtClean="0"/>
              <a:t>9</a:t>
            </a:fld>
            <a:endParaRPr lang="en-US"/>
          </a:p>
        </p:txBody>
      </p:sp>
    </p:spTree>
    <p:extLst>
      <p:ext uri="{BB962C8B-B14F-4D97-AF65-F5344CB8AC3E}">
        <p14:creationId xmlns:p14="http://schemas.microsoft.com/office/powerpoint/2010/main" val="1683104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7978B-5C5B-1540-9C7F-44CB6A23CA3A}" type="slidenum">
              <a:rPr lang="en-US" smtClean="0"/>
              <a:t>10</a:t>
            </a:fld>
            <a:endParaRPr lang="en-US"/>
          </a:p>
        </p:txBody>
      </p:sp>
    </p:spTree>
    <p:extLst>
      <p:ext uri="{BB962C8B-B14F-4D97-AF65-F5344CB8AC3E}">
        <p14:creationId xmlns:p14="http://schemas.microsoft.com/office/powerpoint/2010/main" val="979070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7978B-5C5B-1540-9C7F-44CB6A23CA3A}" type="slidenum">
              <a:rPr lang="en-US" smtClean="0"/>
              <a:t>11</a:t>
            </a:fld>
            <a:endParaRPr lang="en-US"/>
          </a:p>
        </p:txBody>
      </p:sp>
    </p:spTree>
    <p:extLst>
      <p:ext uri="{BB962C8B-B14F-4D97-AF65-F5344CB8AC3E}">
        <p14:creationId xmlns:p14="http://schemas.microsoft.com/office/powerpoint/2010/main" val="2588206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7978B-5C5B-1540-9C7F-44CB6A23CA3A}" type="slidenum">
              <a:rPr lang="en-US" smtClean="0"/>
              <a:t>12</a:t>
            </a:fld>
            <a:endParaRPr lang="en-US"/>
          </a:p>
        </p:txBody>
      </p:sp>
    </p:spTree>
    <p:extLst>
      <p:ext uri="{BB962C8B-B14F-4D97-AF65-F5344CB8AC3E}">
        <p14:creationId xmlns:p14="http://schemas.microsoft.com/office/powerpoint/2010/main" val="2136147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7FA0C9F-8C9E-284A-961E-57D1E421A254}"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1E4578-D50D-284C-AEA7-2FF40799377F}" type="slidenum">
              <a:rPr lang="en-US" smtClean="0"/>
              <a:t>‹#›</a:t>
            </a:fld>
            <a:endParaRPr lang="en-US"/>
          </a:p>
        </p:txBody>
      </p:sp>
    </p:spTree>
    <p:extLst>
      <p:ext uri="{BB962C8B-B14F-4D97-AF65-F5344CB8AC3E}">
        <p14:creationId xmlns:p14="http://schemas.microsoft.com/office/powerpoint/2010/main" val="3445024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FA0C9F-8C9E-284A-961E-57D1E421A254}"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1E4578-D50D-284C-AEA7-2FF40799377F}" type="slidenum">
              <a:rPr lang="en-US" smtClean="0"/>
              <a:t>‹#›</a:t>
            </a:fld>
            <a:endParaRPr lang="en-US"/>
          </a:p>
        </p:txBody>
      </p:sp>
    </p:spTree>
    <p:extLst>
      <p:ext uri="{BB962C8B-B14F-4D97-AF65-F5344CB8AC3E}">
        <p14:creationId xmlns:p14="http://schemas.microsoft.com/office/powerpoint/2010/main" val="273127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FA0C9F-8C9E-284A-961E-57D1E421A254}"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1E4578-D50D-284C-AEA7-2FF40799377F}" type="slidenum">
              <a:rPr lang="en-US" smtClean="0"/>
              <a:t>‹#›</a:t>
            </a:fld>
            <a:endParaRPr lang="en-US"/>
          </a:p>
        </p:txBody>
      </p:sp>
    </p:spTree>
    <p:extLst>
      <p:ext uri="{BB962C8B-B14F-4D97-AF65-F5344CB8AC3E}">
        <p14:creationId xmlns:p14="http://schemas.microsoft.com/office/powerpoint/2010/main" val="683196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23926" y="294085"/>
            <a:ext cx="7142163" cy="685800"/>
          </a:xfrm>
        </p:spPr>
        <p:txBody>
          <a:bodyPr/>
          <a:lstStyle/>
          <a:p>
            <a:r>
              <a:rPr lang="en-US"/>
              <a:t>Click to edit Master title style</a:t>
            </a:r>
          </a:p>
        </p:txBody>
      </p:sp>
      <p:sp>
        <p:nvSpPr>
          <p:cNvPr id="3" name="Chart Placeholder 2"/>
          <p:cNvSpPr>
            <a:spLocks noGrp="1"/>
          </p:cNvSpPr>
          <p:nvPr>
            <p:ph type="chart" idx="1"/>
          </p:nvPr>
        </p:nvSpPr>
        <p:spPr>
          <a:xfrm>
            <a:off x="1320800" y="1378744"/>
            <a:ext cx="6751638" cy="3199210"/>
          </a:xfrm>
        </p:spPr>
        <p:txBody>
          <a:bodyPr/>
          <a:lstStyle/>
          <a:p>
            <a:pPr lvl="0"/>
            <a:endParaRPr lang="en-US" noProof="0"/>
          </a:p>
        </p:txBody>
      </p:sp>
    </p:spTree>
    <p:extLst>
      <p:ext uri="{BB962C8B-B14F-4D97-AF65-F5344CB8AC3E}">
        <p14:creationId xmlns:p14="http://schemas.microsoft.com/office/powerpoint/2010/main" val="1592782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FA0C9F-8C9E-284A-961E-57D1E421A254}"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1E4578-D50D-284C-AEA7-2FF40799377F}" type="slidenum">
              <a:rPr lang="en-US" smtClean="0"/>
              <a:t>‹#›</a:t>
            </a:fld>
            <a:endParaRPr lang="en-US"/>
          </a:p>
        </p:txBody>
      </p:sp>
    </p:spTree>
    <p:extLst>
      <p:ext uri="{BB962C8B-B14F-4D97-AF65-F5344CB8AC3E}">
        <p14:creationId xmlns:p14="http://schemas.microsoft.com/office/powerpoint/2010/main" val="1623253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FA0C9F-8C9E-284A-961E-57D1E421A254}"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1E4578-D50D-284C-AEA7-2FF40799377F}" type="slidenum">
              <a:rPr lang="en-US" smtClean="0"/>
              <a:t>‹#›</a:t>
            </a:fld>
            <a:endParaRPr lang="en-US"/>
          </a:p>
        </p:txBody>
      </p:sp>
    </p:spTree>
    <p:extLst>
      <p:ext uri="{BB962C8B-B14F-4D97-AF65-F5344CB8AC3E}">
        <p14:creationId xmlns:p14="http://schemas.microsoft.com/office/powerpoint/2010/main" val="3919344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FA0C9F-8C9E-284A-961E-57D1E421A254}" type="datetimeFigureOut">
              <a:rPr lang="en-US" smtClean="0"/>
              <a:t>11/13/19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1E4578-D50D-284C-AEA7-2FF40799377F}" type="slidenum">
              <a:rPr lang="en-US" smtClean="0"/>
              <a:t>‹#›</a:t>
            </a:fld>
            <a:endParaRPr lang="en-US"/>
          </a:p>
        </p:txBody>
      </p:sp>
    </p:spTree>
    <p:extLst>
      <p:ext uri="{BB962C8B-B14F-4D97-AF65-F5344CB8AC3E}">
        <p14:creationId xmlns:p14="http://schemas.microsoft.com/office/powerpoint/2010/main" val="3436326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FA0C9F-8C9E-284A-961E-57D1E421A254}" type="datetimeFigureOut">
              <a:rPr lang="en-US" smtClean="0"/>
              <a:t>11/13/19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1E4578-D50D-284C-AEA7-2FF40799377F}" type="slidenum">
              <a:rPr lang="en-US" smtClean="0"/>
              <a:t>‹#›</a:t>
            </a:fld>
            <a:endParaRPr lang="en-US"/>
          </a:p>
        </p:txBody>
      </p:sp>
    </p:spTree>
    <p:extLst>
      <p:ext uri="{BB962C8B-B14F-4D97-AF65-F5344CB8AC3E}">
        <p14:creationId xmlns:p14="http://schemas.microsoft.com/office/powerpoint/2010/main" val="4097565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FA0C9F-8C9E-284A-961E-57D1E421A254}" type="datetimeFigureOut">
              <a:rPr lang="en-US" smtClean="0"/>
              <a:t>11/13/19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1E4578-D50D-284C-AEA7-2FF40799377F}" type="slidenum">
              <a:rPr lang="en-US" smtClean="0"/>
              <a:t>‹#›</a:t>
            </a:fld>
            <a:endParaRPr lang="en-US"/>
          </a:p>
        </p:txBody>
      </p:sp>
    </p:spTree>
    <p:extLst>
      <p:ext uri="{BB962C8B-B14F-4D97-AF65-F5344CB8AC3E}">
        <p14:creationId xmlns:p14="http://schemas.microsoft.com/office/powerpoint/2010/main" val="2165267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FA0C9F-8C9E-284A-961E-57D1E421A254}" type="datetimeFigureOut">
              <a:rPr lang="en-US" smtClean="0"/>
              <a:t>11/13/19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1E4578-D50D-284C-AEA7-2FF40799377F}" type="slidenum">
              <a:rPr lang="en-US" smtClean="0"/>
              <a:t>‹#›</a:t>
            </a:fld>
            <a:endParaRPr lang="en-US"/>
          </a:p>
        </p:txBody>
      </p:sp>
    </p:spTree>
    <p:extLst>
      <p:ext uri="{BB962C8B-B14F-4D97-AF65-F5344CB8AC3E}">
        <p14:creationId xmlns:p14="http://schemas.microsoft.com/office/powerpoint/2010/main" val="3941718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FA0C9F-8C9E-284A-961E-57D1E421A254}" type="datetimeFigureOut">
              <a:rPr lang="en-US" smtClean="0"/>
              <a:t>11/13/19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1E4578-D50D-284C-AEA7-2FF40799377F}" type="slidenum">
              <a:rPr lang="en-US" smtClean="0"/>
              <a:t>‹#›</a:t>
            </a:fld>
            <a:endParaRPr lang="en-US"/>
          </a:p>
        </p:txBody>
      </p:sp>
    </p:spTree>
    <p:extLst>
      <p:ext uri="{BB962C8B-B14F-4D97-AF65-F5344CB8AC3E}">
        <p14:creationId xmlns:p14="http://schemas.microsoft.com/office/powerpoint/2010/main" val="1166246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FA0C9F-8C9E-284A-961E-57D1E421A254}" type="datetimeFigureOut">
              <a:rPr lang="en-US" smtClean="0"/>
              <a:t>11/13/19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1E4578-D50D-284C-AEA7-2FF40799377F}" type="slidenum">
              <a:rPr lang="en-US" smtClean="0"/>
              <a:t>‹#›</a:t>
            </a:fld>
            <a:endParaRPr lang="en-US"/>
          </a:p>
        </p:txBody>
      </p:sp>
    </p:spTree>
    <p:extLst>
      <p:ext uri="{BB962C8B-B14F-4D97-AF65-F5344CB8AC3E}">
        <p14:creationId xmlns:p14="http://schemas.microsoft.com/office/powerpoint/2010/main" val="3830735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7FA0C9F-8C9E-284A-961E-57D1E421A254}" type="datetimeFigureOut">
              <a:rPr lang="en-US" smtClean="0"/>
              <a:t>11/13/19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C1E4578-D50D-284C-AEA7-2FF40799377F}" type="slidenum">
              <a:rPr lang="en-US" smtClean="0"/>
              <a:t>‹#›</a:t>
            </a:fld>
            <a:endParaRPr lang="en-US"/>
          </a:p>
        </p:txBody>
      </p:sp>
    </p:spTree>
    <p:extLst>
      <p:ext uri="{BB962C8B-B14F-4D97-AF65-F5344CB8AC3E}">
        <p14:creationId xmlns:p14="http://schemas.microsoft.com/office/powerpoint/2010/main" val="427674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tiff"/></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4.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6.tif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73940" y="1042579"/>
            <a:ext cx="7719270" cy="2166427"/>
          </a:xfrm>
          <a:prstGeom prst="rect">
            <a:avLst/>
          </a:prstGeom>
          <a:noFill/>
        </p:spPr>
        <p:txBody>
          <a:bodyPr wrap="square" rtlCol="0">
            <a:spAutoFit/>
          </a:bodyPr>
          <a:lstStyle/>
          <a:p>
            <a:pPr>
              <a:lnSpc>
                <a:spcPct val="70000"/>
              </a:lnSpc>
            </a:pPr>
            <a:r>
              <a:rPr lang="en-US" sz="4800" b="1" spc="-150" dirty="0">
                <a:solidFill>
                  <a:schemeClr val="bg1"/>
                </a:solidFill>
                <a:latin typeface="Arial"/>
                <a:cs typeface="Arial"/>
              </a:rPr>
              <a:t>Challenging cases in </a:t>
            </a:r>
          </a:p>
          <a:p>
            <a:pPr>
              <a:lnSpc>
                <a:spcPct val="70000"/>
              </a:lnSpc>
            </a:pPr>
            <a:r>
              <a:rPr lang="en-US" sz="4800" b="1" spc="-150" dirty="0">
                <a:solidFill>
                  <a:schemeClr val="bg1"/>
                </a:solidFill>
                <a:latin typeface="Arial"/>
                <a:cs typeface="Arial"/>
              </a:rPr>
              <a:t>Osteoporosis Management</a:t>
            </a:r>
          </a:p>
          <a:p>
            <a:pPr>
              <a:lnSpc>
                <a:spcPct val="80000"/>
              </a:lnSpc>
            </a:pPr>
            <a:endParaRPr lang="en-US" sz="2800" dirty="0">
              <a:solidFill>
                <a:schemeClr val="bg1"/>
              </a:solidFill>
              <a:latin typeface="Arial"/>
              <a:cs typeface="Arial"/>
            </a:endParaRPr>
          </a:p>
          <a:p>
            <a:pPr>
              <a:lnSpc>
                <a:spcPct val="80000"/>
              </a:lnSpc>
            </a:pPr>
            <a:endParaRPr lang="en-US" sz="2800" i="1" dirty="0">
              <a:solidFill>
                <a:schemeClr val="bg1"/>
              </a:solidFill>
              <a:latin typeface="Arial"/>
              <a:cs typeface="Arial"/>
            </a:endParaRPr>
          </a:p>
          <a:p>
            <a:pPr>
              <a:lnSpc>
                <a:spcPct val="80000"/>
              </a:lnSpc>
            </a:pPr>
            <a:r>
              <a:rPr lang="en-US" sz="2800" i="1" dirty="0">
                <a:solidFill>
                  <a:schemeClr val="bg1"/>
                </a:solidFill>
                <a:latin typeface="Arial"/>
                <a:cs typeface="Arial"/>
              </a:rPr>
              <a:t>Susan M. Ott</a:t>
            </a:r>
            <a:endParaRPr lang="en-US" sz="2400" i="1" dirty="0">
              <a:solidFill>
                <a:schemeClr val="bg1"/>
              </a:solidFill>
              <a:latin typeface="+mj-lt"/>
              <a:cs typeface="Antonio Regular"/>
            </a:endParaRPr>
          </a:p>
        </p:txBody>
      </p:sp>
    </p:spTree>
    <p:extLst>
      <p:ext uri="{BB962C8B-B14F-4D97-AF65-F5344CB8AC3E}">
        <p14:creationId xmlns:p14="http://schemas.microsoft.com/office/powerpoint/2010/main" val="466364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1DF0E1-F108-3A41-9971-FC5846D6EE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0"/>
            <a:ext cx="3134733" cy="5143500"/>
          </a:xfrm>
          <a:prstGeom prst="rect">
            <a:avLst/>
          </a:prstGeom>
        </p:spPr>
      </p:pic>
      <p:sp>
        <p:nvSpPr>
          <p:cNvPr id="8" name="TextBox 7">
            <a:extLst>
              <a:ext uri="{FF2B5EF4-FFF2-40B4-BE49-F238E27FC236}">
                <a16:creationId xmlns:a16="http://schemas.microsoft.com/office/drawing/2014/main" id="{A87852B0-802D-2444-9063-9DBEB78BA5F8}"/>
              </a:ext>
            </a:extLst>
          </p:cNvPr>
          <p:cNvSpPr txBox="1"/>
          <p:nvPr/>
        </p:nvSpPr>
        <p:spPr>
          <a:xfrm>
            <a:off x="850790" y="1804946"/>
            <a:ext cx="3063980" cy="830997"/>
          </a:xfrm>
          <a:prstGeom prst="rect">
            <a:avLst/>
          </a:prstGeom>
          <a:noFill/>
        </p:spPr>
        <p:txBody>
          <a:bodyPr wrap="none" rtlCol="0">
            <a:spAutoFit/>
          </a:bodyPr>
          <a:lstStyle/>
          <a:p>
            <a:r>
              <a:rPr lang="en-US" sz="2400" dirty="0"/>
              <a:t>Tomosynthesis showed</a:t>
            </a:r>
          </a:p>
          <a:p>
            <a:r>
              <a:rPr lang="en-US" sz="2400" dirty="0"/>
              <a:t>fracture line</a:t>
            </a:r>
          </a:p>
        </p:txBody>
      </p:sp>
    </p:spTree>
    <p:extLst>
      <p:ext uri="{BB962C8B-B14F-4D97-AF65-F5344CB8AC3E}">
        <p14:creationId xmlns:p14="http://schemas.microsoft.com/office/powerpoint/2010/main" val="445616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157B52-A7CE-8342-912A-04B536A1360A}"/>
              </a:ext>
            </a:extLst>
          </p:cNvPr>
          <p:cNvSpPr txBox="1"/>
          <p:nvPr/>
        </p:nvSpPr>
        <p:spPr>
          <a:xfrm>
            <a:off x="1819323" y="586591"/>
            <a:ext cx="2752677" cy="3970318"/>
          </a:xfrm>
          <a:prstGeom prst="rect">
            <a:avLst/>
          </a:prstGeom>
          <a:noFill/>
        </p:spPr>
        <p:txBody>
          <a:bodyPr wrap="none" rtlCol="0">
            <a:spAutoFit/>
          </a:bodyPr>
          <a:lstStyle/>
          <a:p>
            <a:r>
              <a:rPr lang="en-US" sz="2800" dirty="0"/>
              <a:t>Labs: </a:t>
            </a:r>
          </a:p>
          <a:p>
            <a:r>
              <a:rPr lang="en-US" sz="2800" dirty="0"/>
              <a:t>Calcium  		11.0</a:t>
            </a:r>
          </a:p>
          <a:p>
            <a:r>
              <a:rPr lang="en-US" sz="2800" dirty="0"/>
              <a:t>Phosphate 	3.7</a:t>
            </a:r>
          </a:p>
          <a:p>
            <a:r>
              <a:rPr lang="en-US" sz="2800" dirty="0"/>
              <a:t>Creatinine	 0.71</a:t>
            </a:r>
          </a:p>
          <a:p>
            <a:r>
              <a:rPr lang="en-US" sz="2800" dirty="0"/>
              <a:t>Uric acid 		4.8</a:t>
            </a:r>
          </a:p>
          <a:p>
            <a:r>
              <a:rPr lang="en-US" sz="2800" dirty="0"/>
              <a:t>PTH 			 30</a:t>
            </a:r>
          </a:p>
          <a:p>
            <a:r>
              <a:rPr lang="en-US" sz="2800" dirty="0"/>
              <a:t>TSH 			9.37</a:t>
            </a:r>
          </a:p>
          <a:p>
            <a:r>
              <a:rPr lang="en-US" sz="2800" dirty="0" err="1"/>
              <a:t>Alk</a:t>
            </a:r>
            <a:r>
              <a:rPr lang="en-US" sz="2800" dirty="0"/>
              <a:t> </a:t>
            </a:r>
            <a:r>
              <a:rPr lang="en-US" sz="2800" dirty="0" err="1"/>
              <a:t>Phos</a:t>
            </a:r>
            <a:r>
              <a:rPr lang="en-US" sz="2800" dirty="0"/>
              <a:t> 		51</a:t>
            </a:r>
          </a:p>
          <a:p>
            <a:r>
              <a:rPr lang="en-US" sz="2800" dirty="0"/>
              <a:t>Vitamin D 	90.2</a:t>
            </a:r>
          </a:p>
        </p:txBody>
      </p:sp>
    </p:spTree>
    <p:extLst>
      <p:ext uri="{BB962C8B-B14F-4D97-AF65-F5344CB8AC3E}">
        <p14:creationId xmlns:p14="http://schemas.microsoft.com/office/powerpoint/2010/main" val="3736151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74AD96-B23A-1F40-B516-96AC1AED54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5839" y="0"/>
            <a:ext cx="2996867" cy="5143500"/>
          </a:xfrm>
          <a:prstGeom prst="rect">
            <a:avLst/>
          </a:prstGeom>
        </p:spPr>
      </p:pic>
      <p:pic>
        <p:nvPicPr>
          <p:cNvPr id="3" name="Picture 2">
            <a:extLst>
              <a:ext uri="{FF2B5EF4-FFF2-40B4-BE49-F238E27FC236}">
                <a16:creationId xmlns:a16="http://schemas.microsoft.com/office/drawing/2014/main" id="{17C3181C-2FB4-CF41-9823-90DF8D7B99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84714" y="0"/>
            <a:ext cx="6448644" cy="5143500"/>
          </a:xfrm>
          <a:prstGeom prst="rect">
            <a:avLst/>
          </a:prstGeom>
        </p:spPr>
      </p:pic>
      <p:sp>
        <p:nvSpPr>
          <p:cNvPr id="4" name="TextBox 3">
            <a:extLst>
              <a:ext uri="{FF2B5EF4-FFF2-40B4-BE49-F238E27FC236}">
                <a16:creationId xmlns:a16="http://schemas.microsoft.com/office/drawing/2014/main" id="{E1FC934F-91B2-0545-84F7-D9BC97776597}"/>
              </a:ext>
            </a:extLst>
          </p:cNvPr>
          <p:cNvSpPr txBox="1"/>
          <p:nvPr/>
        </p:nvSpPr>
        <p:spPr>
          <a:xfrm>
            <a:off x="699716" y="310101"/>
            <a:ext cx="652743" cy="369332"/>
          </a:xfrm>
          <a:prstGeom prst="rect">
            <a:avLst/>
          </a:prstGeom>
          <a:noFill/>
        </p:spPr>
        <p:txBody>
          <a:bodyPr wrap="none" rtlCol="0">
            <a:spAutoFit/>
          </a:bodyPr>
          <a:lstStyle/>
          <a:p>
            <a:r>
              <a:rPr lang="en-US" dirty="0"/>
              <a:t>2010</a:t>
            </a:r>
          </a:p>
        </p:txBody>
      </p:sp>
      <p:sp>
        <p:nvSpPr>
          <p:cNvPr id="5" name="TextBox 4">
            <a:extLst>
              <a:ext uri="{FF2B5EF4-FFF2-40B4-BE49-F238E27FC236}">
                <a16:creationId xmlns:a16="http://schemas.microsoft.com/office/drawing/2014/main" id="{86878373-61C8-1048-8E0E-3208B288DE77}"/>
              </a:ext>
            </a:extLst>
          </p:cNvPr>
          <p:cNvSpPr txBox="1"/>
          <p:nvPr/>
        </p:nvSpPr>
        <p:spPr>
          <a:xfrm>
            <a:off x="7459650" y="56985"/>
            <a:ext cx="652743" cy="369332"/>
          </a:xfrm>
          <a:prstGeom prst="rect">
            <a:avLst/>
          </a:prstGeom>
          <a:noFill/>
        </p:spPr>
        <p:txBody>
          <a:bodyPr wrap="none" rtlCol="0">
            <a:spAutoFit/>
          </a:bodyPr>
          <a:lstStyle/>
          <a:p>
            <a:r>
              <a:rPr lang="en-US" dirty="0"/>
              <a:t>2017</a:t>
            </a:r>
          </a:p>
        </p:txBody>
      </p:sp>
    </p:spTree>
    <p:extLst>
      <p:ext uri="{BB962C8B-B14F-4D97-AF65-F5344CB8AC3E}">
        <p14:creationId xmlns:p14="http://schemas.microsoft.com/office/powerpoint/2010/main" val="1256120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57013C-EF45-294A-84DC-C88CAFE6E2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34590" y="50800"/>
            <a:ext cx="3118567" cy="5143500"/>
          </a:xfrm>
          <a:prstGeom prst="rect">
            <a:avLst/>
          </a:prstGeom>
        </p:spPr>
      </p:pic>
      <p:sp>
        <p:nvSpPr>
          <p:cNvPr id="5" name="TextBox 4">
            <a:extLst>
              <a:ext uri="{FF2B5EF4-FFF2-40B4-BE49-F238E27FC236}">
                <a16:creationId xmlns:a16="http://schemas.microsoft.com/office/drawing/2014/main" id="{0F581261-5CC1-EE4B-B44C-22C978852116}"/>
              </a:ext>
            </a:extLst>
          </p:cNvPr>
          <p:cNvSpPr txBox="1"/>
          <p:nvPr/>
        </p:nvSpPr>
        <p:spPr>
          <a:xfrm>
            <a:off x="1733384" y="254441"/>
            <a:ext cx="652743" cy="369332"/>
          </a:xfrm>
          <a:prstGeom prst="rect">
            <a:avLst/>
          </a:prstGeom>
          <a:noFill/>
        </p:spPr>
        <p:txBody>
          <a:bodyPr wrap="none" rtlCol="0">
            <a:spAutoFit/>
          </a:bodyPr>
          <a:lstStyle/>
          <a:p>
            <a:r>
              <a:rPr lang="en-US" dirty="0"/>
              <a:t>2019</a:t>
            </a:r>
          </a:p>
        </p:txBody>
      </p:sp>
      <p:sp>
        <p:nvSpPr>
          <p:cNvPr id="6" name="TextBox 5">
            <a:extLst>
              <a:ext uri="{FF2B5EF4-FFF2-40B4-BE49-F238E27FC236}">
                <a16:creationId xmlns:a16="http://schemas.microsoft.com/office/drawing/2014/main" id="{0F60EC90-4919-F84B-B0EF-8941DFD5EB81}"/>
              </a:ext>
            </a:extLst>
          </p:cNvPr>
          <p:cNvSpPr txBox="1"/>
          <p:nvPr/>
        </p:nvSpPr>
        <p:spPr>
          <a:xfrm>
            <a:off x="55624" y="1130121"/>
            <a:ext cx="2778966" cy="1200329"/>
          </a:xfrm>
          <a:prstGeom prst="rect">
            <a:avLst/>
          </a:prstGeom>
          <a:noFill/>
        </p:spPr>
        <p:txBody>
          <a:bodyPr wrap="none" rtlCol="0">
            <a:spAutoFit/>
          </a:bodyPr>
          <a:lstStyle/>
          <a:p>
            <a:r>
              <a:rPr lang="en-US" dirty="0"/>
              <a:t>Continues on </a:t>
            </a:r>
            <a:r>
              <a:rPr lang="en-US" dirty="0" err="1"/>
              <a:t>abaloparatide</a:t>
            </a:r>
            <a:endParaRPr lang="en-US" dirty="0"/>
          </a:p>
          <a:p>
            <a:endParaRPr lang="en-US" dirty="0"/>
          </a:p>
          <a:p>
            <a:r>
              <a:rPr lang="en-US" dirty="0"/>
              <a:t>What should we do when</a:t>
            </a:r>
          </a:p>
          <a:p>
            <a:r>
              <a:rPr lang="en-US" dirty="0"/>
              <a:t>she finishes that?</a:t>
            </a:r>
          </a:p>
        </p:txBody>
      </p:sp>
      <p:sp>
        <p:nvSpPr>
          <p:cNvPr id="3" name="Rectangle 2">
            <a:extLst>
              <a:ext uri="{FF2B5EF4-FFF2-40B4-BE49-F238E27FC236}">
                <a16:creationId xmlns:a16="http://schemas.microsoft.com/office/drawing/2014/main" id="{62D7AF4D-7607-5E44-B873-97A00F8FA33A}"/>
              </a:ext>
            </a:extLst>
          </p:cNvPr>
          <p:cNvSpPr/>
          <p:nvPr/>
        </p:nvSpPr>
        <p:spPr>
          <a:xfrm>
            <a:off x="6008782" y="623773"/>
            <a:ext cx="3164699" cy="1200329"/>
          </a:xfrm>
          <a:prstGeom prst="rect">
            <a:avLst/>
          </a:prstGeom>
        </p:spPr>
        <p:txBody>
          <a:bodyPr wrap="square">
            <a:spAutoFit/>
          </a:bodyPr>
          <a:lstStyle/>
          <a:p>
            <a:r>
              <a:rPr lang="en-US" dirty="0"/>
              <a:t>A survey of 81 women who had an atypical femur fracture</a:t>
            </a:r>
          </a:p>
          <a:p>
            <a:r>
              <a:rPr lang="en-US" dirty="0"/>
              <a:t>found that 35% incurred a metatarsal fracture.</a:t>
            </a:r>
          </a:p>
        </p:txBody>
      </p:sp>
      <p:sp>
        <p:nvSpPr>
          <p:cNvPr id="7" name="Rectangle 6">
            <a:extLst>
              <a:ext uri="{FF2B5EF4-FFF2-40B4-BE49-F238E27FC236}">
                <a16:creationId xmlns:a16="http://schemas.microsoft.com/office/drawing/2014/main" id="{8E26B30B-638D-F84C-A9FC-2091995F1556}"/>
              </a:ext>
            </a:extLst>
          </p:cNvPr>
          <p:cNvSpPr/>
          <p:nvPr/>
        </p:nvSpPr>
        <p:spPr>
          <a:xfrm>
            <a:off x="7076749" y="1961118"/>
            <a:ext cx="2187902" cy="738664"/>
          </a:xfrm>
          <a:prstGeom prst="rect">
            <a:avLst/>
          </a:prstGeom>
        </p:spPr>
        <p:txBody>
          <a:bodyPr wrap="square">
            <a:spAutoFit/>
          </a:bodyPr>
          <a:lstStyle/>
          <a:p>
            <a:r>
              <a:rPr lang="en-US" sz="1400" dirty="0">
                <a:latin typeface="Helvetica" pitchFamily="2" charset="0"/>
              </a:rPr>
              <a:t>Schneider JP, et al. J Clin Endocrinol </a:t>
            </a:r>
            <a:r>
              <a:rPr lang="en-US" sz="1400" dirty="0" err="1">
                <a:latin typeface="Helvetica" pitchFamily="2" charset="0"/>
              </a:rPr>
              <a:t>Metab</a:t>
            </a:r>
            <a:r>
              <a:rPr lang="en-US" sz="1400" dirty="0">
                <a:latin typeface="Helvetica" pitchFamily="2" charset="0"/>
              </a:rPr>
              <a:t>. 2012;97(12):4324-8.</a:t>
            </a:r>
            <a:endParaRPr lang="en-US" sz="1400" dirty="0">
              <a:effectLst/>
              <a:latin typeface="Helvetica" pitchFamily="2" charset="0"/>
            </a:endParaRPr>
          </a:p>
        </p:txBody>
      </p:sp>
    </p:spTree>
    <p:extLst>
      <p:ext uri="{BB962C8B-B14F-4D97-AF65-F5344CB8AC3E}">
        <p14:creationId xmlns:p14="http://schemas.microsoft.com/office/powerpoint/2010/main" val="2475307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ctrTitle"/>
          </p:nvPr>
        </p:nvSpPr>
        <p:spPr>
          <a:xfrm>
            <a:off x="1657350" y="0"/>
            <a:ext cx="5829300" cy="857250"/>
          </a:xfrm>
        </p:spPr>
        <p:txBody>
          <a:bodyPr>
            <a:normAutofit/>
          </a:bodyPr>
          <a:lstStyle/>
          <a:p>
            <a:r>
              <a:rPr lang="en-US" sz="3200" dirty="0"/>
              <a:t>Zoledronic acid in hip </a:t>
            </a:r>
            <a:r>
              <a:rPr lang="en-US" sz="3200" dirty="0" err="1"/>
              <a:t>fx</a:t>
            </a:r>
            <a:r>
              <a:rPr lang="en-US" sz="3200" dirty="0"/>
              <a:t> patients</a:t>
            </a:r>
          </a:p>
        </p:txBody>
      </p:sp>
      <p:sp>
        <p:nvSpPr>
          <p:cNvPr id="115715" name="Text Box 3"/>
          <p:cNvSpPr txBox="1">
            <a:spLocks noChangeArrowheads="1"/>
          </p:cNvSpPr>
          <p:nvPr/>
        </p:nvSpPr>
        <p:spPr bwMode="auto">
          <a:xfrm>
            <a:off x="5398294" y="4618435"/>
            <a:ext cx="1444754" cy="300082"/>
          </a:xfrm>
          <a:prstGeom prst="rect">
            <a:avLst/>
          </a:prstGeom>
          <a:noFill/>
          <a:ln w="9525">
            <a:noFill/>
            <a:miter lim="800000"/>
            <a:headEnd/>
            <a:tailEnd/>
          </a:ln>
          <a:effectLst/>
        </p:spPr>
        <p:txBody>
          <a:bodyPr wrap="none">
            <a:prstTxWarp prst="textNoShape">
              <a:avLst/>
            </a:prstTxWarp>
            <a:spAutoFit/>
          </a:bodyPr>
          <a:lstStyle/>
          <a:p>
            <a:r>
              <a:rPr lang="en-US" sz="1350">
                <a:latin typeface="Times" charset="0"/>
              </a:rPr>
              <a:t>Lyles NEJM 2007</a:t>
            </a:r>
          </a:p>
        </p:txBody>
      </p:sp>
      <p:pic>
        <p:nvPicPr>
          <p:cNvPr id="115716" name="Picture 4" descr="Picture 3"/>
          <p:cNvPicPr>
            <a:picLocks noChangeAspect="1" noChangeArrowheads="1"/>
          </p:cNvPicPr>
          <p:nvPr/>
        </p:nvPicPr>
        <p:blipFill>
          <a:blip r:embed="rId3"/>
          <a:srcRect/>
          <a:stretch>
            <a:fillRect/>
          </a:stretch>
        </p:blipFill>
        <p:spPr bwMode="auto">
          <a:xfrm>
            <a:off x="2137173" y="972741"/>
            <a:ext cx="4868465" cy="3537347"/>
          </a:xfrm>
          <a:prstGeom prst="rect">
            <a:avLst/>
          </a:prstGeom>
          <a:noFill/>
        </p:spPr>
      </p:pic>
    </p:spTree>
    <p:extLst>
      <p:ext uri="{BB962C8B-B14F-4D97-AF65-F5344CB8AC3E}">
        <p14:creationId xmlns:p14="http://schemas.microsoft.com/office/powerpoint/2010/main" val="1813496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cs typeface="+mj-cs"/>
              </a:rPr>
              <a:t> </a:t>
            </a:r>
          </a:p>
        </p:txBody>
      </p:sp>
      <p:sp>
        <p:nvSpPr>
          <p:cNvPr id="3" name="Content Placeholder 2"/>
          <p:cNvSpPr>
            <a:spLocks noGrp="1"/>
          </p:cNvSpPr>
          <p:nvPr>
            <p:ph idx="1"/>
          </p:nvPr>
        </p:nvSpPr>
        <p:spPr/>
        <p:txBody>
          <a:bodyPr/>
          <a:lstStyle/>
          <a:p>
            <a:pPr marL="0" indent="0" eaLnBrk="1" hangingPunct="1">
              <a:buNone/>
              <a:defRPr/>
            </a:pPr>
            <a:r>
              <a:rPr lang="en-US" dirty="0">
                <a:cs typeface="+mn-cs"/>
              </a:rPr>
              <a:t>   </a:t>
            </a:r>
          </a:p>
        </p:txBody>
      </p:sp>
      <p:pic>
        <p:nvPicPr>
          <p:cNvPr id="172035" name="Picture 3" descr="Screen shot 2011-11-14 at 11.33.47 P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16332" y="65902"/>
            <a:ext cx="6388894"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5550048" y="4866502"/>
            <a:ext cx="2055178" cy="300082"/>
          </a:xfrm>
          <a:prstGeom prst="rect">
            <a:avLst/>
          </a:prstGeom>
          <a:noFill/>
        </p:spPr>
        <p:txBody>
          <a:bodyPr wrap="none" rtlCol="0">
            <a:spAutoFit/>
          </a:bodyPr>
          <a:lstStyle/>
          <a:p>
            <a:r>
              <a:rPr lang="en-US" sz="1350" dirty="0"/>
              <a:t>Whitaker, FDA report 2011</a:t>
            </a:r>
          </a:p>
        </p:txBody>
      </p:sp>
    </p:spTree>
    <p:extLst>
      <p:ext uri="{BB962C8B-B14F-4D97-AF65-F5344CB8AC3E}">
        <p14:creationId xmlns:p14="http://schemas.microsoft.com/office/powerpoint/2010/main" val="111762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dirty="0">
              <a:cs typeface="+mj-cs"/>
            </a:endParaRPr>
          </a:p>
        </p:txBody>
      </p:sp>
      <p:pic>
        <p:nvPicPr>
          <p:cNvPr id="4" name="Content Placeholder 3" descr="Screen shot 2011-11-14 at 11.34.18 PM.png"/>
          <p:cNvPicPr>
            <a:picLocks noGrp="1" noChangeAspect="1"/>
          </p:cNvPicPr>
          <p:nvPr>
            <p:ph idx="1"/>
          </p:nvPr>
        </p:nvPicPr>
        <p:blipFill>
          <a:blip r:embed="rId3" cstate="screen">
            <a:extLst>
              <a:ext uri="{28A0092B-C50C-407E-A947-70E740481C1C}">
                <a14:useLocalDpi xmlns:a14="http://schemas.microsoft.com/office/drawing/2010/main"/>
              </a:ext>
            </a:extLst>
          </a:blip>
          <a:srcRect l="-20089" r="-20089"/>
          <a:stretch>
            <a:fillRect/>
          </a:stretch>
        </p:blipFill>
        <p:spPr>
          <a:xfrm>
            <a:off x="163374" y="65901"/>
            <a:ext cx="8729663" cy="4800600"/>
          </a:xfrm>
        </p:spPr>
      </p:pic>
      <p:sp>
        <p:nvSpPr>
          <p:cNvPr id="5" name="TextBox 4"/>
          <p:cNvSpPr txBox="1"/>
          <p:nvPr/>
        </p:nvSpPr>
        <p:spPr>
          <a:xfrm>
            <a:off x="4860454" y="4812659"/>
            <a:ext cx="2008997" cy="276991"/>
          </a:xfrm>
          <a:prstGeom prst="rect">
            <a:avLst/>
          </a:prstGeom>
          <a:noFill/>
        </p:spPr>
        <p:txBody>
          <a:bodyPr wrap="none" lIns="68573" tIns="34286" rIns="68573" bIns="34286" rtlCol="0">
            <a:spAutoFit/>
          </a:bodyPr>
          <a:lstStyle/>
          <a:p>
            <a:r>
              <a:rPr lang="en-US" sz="1350" dirty="0"/>
              <a:t>Whitaker, FDA report 2011</a:t>
            </a:r>
          </a:p>
        </p:txBody>
      </p:sp>
    </p:spTree>
    <p:extLst>
      <p:ext uri="{BB962C8B-B14F-4D97-AF65-F5344CB8AC3E}">
        <p14:creationId xmlns:p14="http://schemas.microsoft.com/office/powerpoint/2010/main" val="4021934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9810" name="Object 2"/>
          <p:cNvGraphicFramePr>
            <a:graphicFrameLocks noChangeAspect="1"/>
          </p:cNvGraphicFramePr>
          <p:nvPr/>
        </p:nvGraphicFramePr>
        <p:xfrm>
          <a:off x="1771650" y="798910"/>
          <a:ext cx="5617369" cy="3529013"/>
        </p:xfrm>
        <a:graphic>
          <a:graphicData uri="http://schemas.openxmlformats.org/presentationml/2006/ole">
            <mc:AlternateContent xmlns:mc="http://schemas.openxmlformats.org/markup-compatibility/2006">
              <mc:Choice xmlns:v="urn:schemas-microsoft-com:vml" Requires="v">
                <p:oleObj spid="_x0000_s1040" name="Worksheet" r:id="rId4" imgW="8406384" imgH="5282184" progId="Excel.Sheet.8">
                  <p:embed/>
                </p:oleObj>
              </mc:Choice>
              <mc:Fallback>
                <p:oleObj name="Worksheet" r:id="rId4" imgW="8406384" imgH="5282184" progId="Excel.Sheet.8">
                  <p:embed/>
                  <p:pic>
                    <p:nvPicPr>
                      <p:cNvPr id="11981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1650" y="798910"/>
                        <a:ext cx="5617369" cy="352901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19811" name="Rectangle 3"/>
          <p:cNvSpPr>
            <a:spLocks noGrp="1" noChangeArrowheads="1"/>
          </p:cNvSpPr>
          <p:nvPr>
            <p:ph type="title" idx="4294967295"/>
          </p:nvPr>
        </p:nvSpPr>
        <p:spPr>
          <a:xfrm>
            <a:off x="1665685" y="101204"/>
            <a:ext cx="5829300" cy="571500"/>
          </a:xfrm>
        </p:spPr>
        <p:txBody>
          <a:bodyPr>
            <a:normAutofit/>
          </a:bodyPr>
          <a:lstStyle/>
          <a:p>
            <a:r>
              <a:rPr lang="en-US" sz="2800" dirty="0"/>
              <a:t>Reduction in microdamage</a:t>
            </a:r>
          </a:p>
        </p:txBody>
      </p:sp>
      <p:sp>
        <p:nvSpPr>
          <p:cNvPr id="119812" name="Text Box 4"/>
          <p:cNvSpPr txBox="1">
            <a:spLocks noChangeArrowheads="1"/>
          </p:cNvSpPr>
          <p:nvPr/>
        </p:nvSpPr>
        <p:spPr bwMode="auto">
          <a:xfrm>
            <a:off x="1372791" y="4393407"/>
            <a:ext cx="3451714" cy="507831"/>
          </a:xfrm>
          <a:prstGeom prst="rect">
            <a:avLst/>
          </a:prstGeom>
          <a:noFill/>
          <a:ln w="9525">
            <a:noFill/>
            <a:miter lim="800000"/>
            <a:headEnd/>
            <a:tailEnd/>
          </a:ln>
          <a:effectLst/>
        </p:spPr>
        <p:txBody>
          <a:bodyPr wrap="none">
            <a:prstTxWarp prst="textNoShape">
              <a:avLst/>
            </a:prstTxWarp>
            <a:spAutoFit/>
          </a:bodyPr>
          <a:lstStyle/>
          <a:p>
            <a:r>
              <a:rPr lang="en-US" sz="1350">
                <a:latin typeface="Times" charset="0"/>
              </a:rPr>
              <a:t>N = 31, Alendronate mean duration 63 months.</a:t>
            </a:r>
          </a:p>
          <a:p>
            <a:r>
              <a:rPr lang="en-US" sz="1350">
                <a:latin typeface="Times" charset="0"/>
              </a:rPr>
              <a:t>Treated with 24 months of teriparatide.</a:t>
            </a:r>
          </a:p>
        </p:txBody>
      </p:sp>
      <p:sp>
        <p:nvSpPr>
          <p:cNvPr id="119813" name="Text Box 5"/>
          <p:cNvSpPr txBox="1">
            <a:spLocks noChangeArrowheads="1"/>
          </p:cNvSpPr>
          <p:nvPr/>
        </p:nvSpPr>
        <p:spPr bwMode="auto">
          <a:xfrm>
            <a:off x="6106716" y="4713685"/>
            <a:ext cx="1744004" cy="311624"/>
          </a:xfrm>
          <a:prstGeom prst="rect">
            <a:avLst/>
          </a:prstGeom>
          <a:noFill/>
          <a:ln w="9525">
            <a:noFill/>
            <a:miter lim="800000"/>
            <a:headEnd/>
            <a:tailEnd/>
          </a:ln>
          <a:effectLst/>
        </p:spPr>
        <p:txBody>
          <a:bodyPr wrap="none">
            <a:prstTxWarp prst="textNoShape">
              <a:avLst/>
            </a:prstTxWarp>
            <a:spAutoFit/>
          </a:bodyPr>
          <a:lstStyle/>
          <a:p>
            <a:r>
              <a:rPr lang="en-US" sz="1425">
                <a:latin typeface="Times" charset="0"/>
              </a:rPr>
              <a:t>Dobnig, ASBMR ‘07</a:t>
            </a:r>
          </a:p>
        </p:txBody>
      </p:sp>
    </p:spTree>
    <p:extLst>
      <p:ext uri="{BB962C8B-B14F-4D97-AF65-F5344CB8AC3E}">
        <p14:creationId xmlns:p14="http://schemas.microsoft.com/office/powerpoint/2010/main" val="1399141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EC41AD-0F36-704E-8F14-D0CEDD4C1C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8052" y="4448836"/>
            <a:ext cx="4899273" cy="623544"/>
          </a:xfrm>
          <a:prstGeom prst="rect">
            <a:avLst/>
          </a:prstGeom>
        </p:spPr>
      </p:pic>
      <p:pic>
        <p:nvPicPr>
          <p:cNvPr id="5" name="Picture 4">
            <a:extLst>
              <a:ext uri="{FF2B5EF4-FFF2-40B4-BE49-F238E27FC236}">
                <a16:creationId xmlns:a16="http://schemas.microsoft.com/office/drawing/2014/main" id="{89B85A6D-A703-7E49-B144-245DB33642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4481" y="1505433"/>
            <a:ext cx="3523423" cy="2356844"/>
          </a:xfrm>
          <a:prstGeom prst="rect">
            <a:avLst/>
          </a:prstGeom>
        </p:spPr>
      </p:pic>
      <p:pic>
        <p:nvPicPr>
          <p:cNvPr id="7" name="Picture 6">
            <a:extLst>
              <a:ext uri="{FF2B5EF4-FFF2-40B4-BE49-F238E27FC236}">
                <a16:creationId xmlns:a16="http://schemas.microsoft.com/office/drawing/2014/main" id="{88A63CC0-C131-6942-9C38-FDC1878A7E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00439" y="1489013"/>
            <a:ext cx="3463942" cy="2761948"/>
          </a:xfrm>
          <a:prstGeom prst="rect">
            <a:avLst/>
          </a:prstGeom>
        </p:spPr>
      </p:pic>
      <p:sp>
        <p:nvSpPr>
          <p:cNvPr id="8" name="Title 7">
            <a:extLst>
              <a:ext uri="{FF2B5EF4-FFF2-40B4-BE49-F238E27FC236}">
                <a16:creationId xmlns:a16="http://schemas.microsoft.com/office/drawing/2014/main" id="{084A5120-6131-8143-B773-ECD819C4353D}"/>
              </a:ext>
            </a:extLst>
          </p:cNvPr>
          <p:cNvSpPr>
            <a:spLocks noGrp="1"/>
          </p:cNvSpPr>
          <p:nvPr>
            <p:ph type="title" idx="4294967295"/>
          </p:nvPr>
        </p:nvSpPr>
        <p:spPr/>
        <p:txBody>
          <a:bodyPr/>
          <a:lstStyle/>
          <a:p>
            <a:r>
              <a:rPr lang="en-US" dirty="0"/>
              <a:t>Long</a:t>
            </a:r>
            <a:r>
              <a:rPr lang="en-US" baseline="0" dirty="0"/>
              <a:t> term bisphosphonate use</a:t>
            </a:r>
            <a:endParaRPr lang="en-US" dirty="0"/>
          </a:p>
        </p:txBody>
      </p:sp>
      <p:sp>
        <p:nvSpPr>
          <p:cNvPr id="9" name="TextBox 8">
            <a:extLst>
              <a:ext uri="{FF2B5EF4-FFF2-40B4-BE49-F238E27FC236}">
                <a16:creationId xmlns:a16="http://schemas.microsoft.com/office/drawing/2014/main" id="{B0C5E96B-FEFD-DF47-B3D6-9DFF37B55F84}"/>
              </a:ext>
            </a:extLst>
          </p:cNvPr>
          <p:cNvSpPr txBox="1"/>
          <p:nvPr/>
        </p:nvSpPr>
        <p:spPr>
          <a:xfrm>
            <a:off x="1765189" y="1155940"/>
            <a:ext cx="1504514" cy="369332"/>
          </a:xfrm>
          <a:prstGeom prst="rect">
            <a:avLst/>
          </a:prstGeom>
          <a:noFill/>
        </p:spPr>
        <p:txBody>
          <a:bodyPr wrap="none" rtlCol="0">
            <a:spAutoFit/>
          </a:bodyPr>
          <a:lstStyle/>
          <a:p>
            <a:r>
              <a:rPr lang="en-US" dirty="0"/>
              <a:t>Bone strength</a:t>
            </a:r>
          </a:p>
        </p:txBody>
      </p:sp>
      <p:sp>
        <p:nvSpPr>
          <p:cNvPr id="10" name="TextBox 9">
            <a:extLst>
              <a:ext uri="{FF2B5EF4-FFF2-40B4-BE49-F238E27FC236}">
                <a16:creationId xmlns:a16="http://schemas.microsoft.com/office/drawing/2014/main" id="{C4176601-51B0-6F43-BA9D-0203923C848F}"/>
              </a:ext>
            </a:extLst>
          </p:cNvPr>
          <p:cNvSpPr txBox="1"/>
          <p:nvPr/>
        </p:nvSpPr>
        <p:spPr>
          <a:xfrm>
            <a:off x="5516476" y="1146536"/>
            <a:ext cx="1431867" cy="369332"/>
          </a:xfrm>
          <a:prstGeom prst="rect">
            <a:avLst/>
          </a:prstGeom>
          <a:noFill/>
        </p:spPr>
        <p:txBody>
          <a:bodyPr wrap="none" rtlCol="0">
            <a:spAutoFit/>
          </a:bodyPr>
          <a:lstStyle/>
          <a:p>
            <a:r>
              <a:rPr lang="en-US" dirty="0"/>
              <a:t>Crack density</a:t>
            </a:r>
          </a:p>
        </p:txBody>
      </p:sp>
      <p:sp>
        <p:nvSpPr>
          <p:cNvPr id="11" name="TextBox 10">
            <a:extLst>
              <a:ext uri="{FF2B5EF4-FFF2-40B4-BE49-F238E27FC236}">
                <a16:creationId xmlns:a16="http://schemas.microsoft.com/office/drawing/2014/main" id="{12B0E0F1-A2E1-0947-B6FF-C656008643F7}"/>
              </a:ext>
            </a:extLst>
          </p:cNvPr>
          <p:cNvSpPr txBox="1"/>
          <p:nvPr/>
        </p:nvSpPr>
        <p:spPr>
          <a:xfrm>
            <a:off x="1606972" y="3811018"/>
            <a:ext cx="1820948" cy="369332"/>
          </a:xfrm>
          <a:prstGeom prst="rect">
            <a:avLst/>
          </a:prstGeom>
          <a:noFill/>
        </p:spPr>
        <p:txBody>
          <a:bodyPr wrap="none" rtlCol="0">
            <a:spAutoFit/>
          </a:bodyPr>
          <a:lstStyle/>
          <a:p>
            <a:r>
              <a:rPr lang="en-US" dirty="0"/>
              <a:t>Time 0 – 17 years</a:t>
            </a:r>
          </a:p>
        </p:txBody>
      </p:sp>
      <p:sp>
        <p:nvSpPr>
          <p:cNvPr id="12" name="TextBox 11">
            <a:extLst>
              <a:ext uri="{FF2B5EF4-FFF2-40B4-BE49-F238E27FC236}">
                <a16:creationId xmlns:a16="http://schemas.microsoft.com/office/drawing/2014/main" id="{09A24A9F-9D34-B94B-854E-E27D9F7E29EF}"/>
              </a:ext>
            </a:extLst>
          </p:cNvPr>
          <p:cNvSpPr txBox="1"/>
          <p:nvPr/>
        </p:nvSpPr>
        <p:spPr>
          <a:xfrm>
            <a:off x="5669280" y="4659464"/>
            <a:ext cx="2290563" cy="369332"/>
          </a:xfrm>
          <a:prstGeom prst="rect">
            <a:avLst/>
          </a:prstGeom>
          <a:noFill/>
        </p:spPr>
        <p:txBody>
          <a:bodyPr wrap="none" rtlCol="0">
            <a:spAutoFit/>
          </a:bodyPr>
          <a:lstStyle/>
          <a:p>
            <a:r>
              <a:rPr lang="en-US" dirty="0"/>
              <a:t>ASBMR abstracts 2019</a:t>
            </a:r>
          </a:p>
        </p:txBody>
      </p:sp>
    </p:spTree>
    <p:extLst>
      <p:ext uri="{BB962C8B-B14F-4D97-AF65-F5344CB8AC3E}">
        <p14:creationId xmlns:p14="http://schemas.microsoft.com/office/powerpoint/2010/main" val="1211509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1026"/>
          <p:cNvSpPr>
            <a:spLocks noGrp="1" noChangeArrowheads="1"/>
          </p:cNvSpPr>
          <p:nvPr>
            <p:ph type="title"/>
          </p:nvPr>
        </p:nvSpPr>
        <p:spPr/>
        <p:txBody>
          <a:bodyPr/>
          <a:lstStyle/>
          <a:p>
            <a:r>
              <a:rPr lang="en-US" dirty="0"/>
              <a:t> </a:t>
            </a:r>
          </a:p>
        </p:txBody>
      </p:sp>
      <p:sp>
        <p:nvSpPr>
          <p:cNvPr id="478211" name="Rectangle 1027"/>
          <p:cNvSpPr>
            <a:spLocks noGrp="1" noChangeArrowheads="1"/>
          </p:cNvSpPr>
          <p:nvPr>
            <p:ph type="body" idx="1"/>
          </p:nvPr>
        </p:nvSpPr>
        <p:spPr/>
        <p:txBody>
          <a:bodyPr/>
          <a:lstStyle/>
          <a:p>
            <a:pPr>
              <a:buFontTx/>
              <a:buNone/>
            </a:pPr>
            <a:r>
              <a:rPr lang="en-US" dirty="0"/>
              <a:t> </a:t>
            </a:r>
          </a:p>
        </p:txBody>
      </p:sp>
      <p:pic>
        <p:nvPicPr>
          <p:cNvPr id="478213" name="Picture 1029"/>
          <p:cNvPicPr>
            <a:picLocks noChangeAspect="1" noChangeArrowheads="1"/>
          </p:cNvPicPr>
          <p:nvPr/>
        </p:nvPicPr>
        <p:blipFill>
          <a:blip r:embed="rId3"/>
          <a:srcRect/>
          <a:stretch>
            <a:fillRect/>
          </a:stretch>
        </p:blipFill>
        <p:spPr bwMode="auto">
          <a:xfrm>
            <a:off x="1143004" y="453632"/>
            <a:ext cx="6855619" cy="3720703"/>
          </a:xfrm>
          <a:prstGeom prst="rect">
            <a:avLst/>
          </a:prstGeom>
          <a:noFill/>
          <a:ln w="9525">
            <a:noFill/>
            <a:miter lim="800000"/>
            <a:headEnd/>
            <a:tailEnd/>
          </a:ln>
          <a:effectLst/>
        </p:spPr>
      </p:pic>
    </p:spTree>
    <p:extLst>
      <p:ext uri="{BB962C8B-B14F-4D97-AF65-F5344CB8AC3E}">
        <p14:creationId xmlns:p14="http://schemas.microsoft.com/office/powerpoint/2010/main" val="665725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21576" y="1157595"/>
            <a:ext cx="6036733" cy="646331"/>
          </a:xfrm>
          <a:prstGeom prst="rect">
            <a:avLst/>
          </a:prstGeom>
          <a:noFill/>
        </p:spPr>
        <p:txBody>
          <a:bodyPr wrap="square" rtlCol="0">
            <a:spAutoFit/>
          </a:bodyPr>
          <a:lstStyle/>
          <a:p>
            <a:r>
              <a:rPr lang="en-US" sz="3600" spc="-150" dirty="0">
                <a:solidFill>
                  <a:schemeClr val="tx2">
                    <a:lumMod val="75000"/>
                  </a:schemeClr>
                </a:solidFill>
                <a:latin typeface="Arial"/>
                <a:cs typeface="Arial"/>
              </a:rPr>
              <a:t>Disclosure</a:t>
            </a:r>
          </a:p>
        </p:txBody>
      </p:sp>
      <p:sp>
        <p:nvSpPr>
          <p:cNvPr id="3" name="TextBox 2"/>
          <p:cNvSpPr txBox="1"/>
          <p:nvPr/>
        </p:nvSpPr>
        <p:spPr>
          <a:xfrm>
            <a:off x="631432" y="1894687"/>
            <a:ext cx="6036733" cy="1081706"/>
          </a:xfrm>
          <a:prstGeom prst="rect">
            <a:avLst/>
          </a:prstGeom>
          <a:noFill/>
        </p:spPr>
        <p:txBody>
          <a:bodyPr wrap="square" rtlCol="0">
            <a:spAutoFit/>
          </a:bodyPr>
          <a:lstStyle/>
          <a:p>
            <a:pPr marL="285750" indent="-285750">
              <a:lnSpc>
                <a:spcPct val="110000"/>
              </a:lnSpc>
              <a:buFont typeface="Arial"/>
              <a:buChar char="•"/>
            </a:pPr>
            <a:r>
              <a:rPr lang="en-US" sz="2000" dirty="0">
                <a:solidFill>
                  <a:schemeClr val="tx2">
                    <a:lumMod val="75000"/>
                  </a:schemeClr>
                </a:solidFill>
                <a:latin typeface="Arial"/>
                <a:cs typeface="Arial"/>
              </a:rPr>
              <a:t>Last year I attended a scientific advisory committee meeting for Amgen but declined the honorarium</a:t>
            </a:r>
          </a:p>
        </p:txBody>
      </p:sp>
    </p:spTree>
    <p:extLst>
      <p:ext uri="{BB962C8B-B14F-4D97-AF65-F5344CB8AC3E}">
        <p14:creationId xmlns:p14="http://schemas.microsoft.com/office/powerpoint/2010/main" val="1760073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84189" y="4799893"/>
            <a:ext cx="1318295" cy="276991"/>
          </a:xfrm>
          <a:prstGeom prst="rect">
            <a:avLst/>
          </a:prstGeom>
          <a:noFill/>
        </p:spPr>
        <p:txBody>
          <a:bodyPr wrap="none" lIns="68573" tIns="34286" rIns="68573" bIns="34286" rtlCol="0">
            <a:spAutoFit/>
          </a:bodyPr>
          <a:lstStyle/>
          <a:p>
            <a:r>
              <a:rPr lang="en-US" sz="1350" dirty="0"/>
              <a:t>Dell, JBMR, 2012</a:t>
            </a:r>
          </a:p>
        </p:txBody>
      </p:sp>
      <p:sp>
        <p:nvSpPr>
          <p:cNvPr id="4" name="Title 3"/>
          <p:cNvSpPr>
            <a:spLocks noGrp="1"/>
          </p:cNvSpPr>
          <p:nvPr>
            <p:ph type="title" idx="4294967295"/>
          </p:nvPr>
        </p:nvSpPr>
        <p:spPr>
          <a:xfrm>
            <a:off x="389614" y="144486"/>
            <a:ext cx="8364772" cy="571500"/>
          </a:xfrm>
        </p:spPr>
        <p:txBody>
          <a:bodyPr>
            <a:normAutofit fontScale="90000"/>
          </a:bodyPr>
          <a:lstStyle/>
          <a:p>
            <a:r>
              <a:rPr lang="en-US" dirty="0"/>
              <a:t>Incidence of atypical femur fracture</a:t>
            </a:r>
          </a:p>
        </p:txBody>
      </p:sp>
      <p:pic>
        <p:nvPicPr>
          <p:cNvPr id="5" name="Picture 4" descr="bisincidenc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8368" y="761246"/>
            <a:ext cx="4963943" cy="3707637"/>
          </a:xfrm>
          <a:prstGeom prst="rect">
            <a:avLst/>
          </a:prstGeom>
        </p:spPr>
      </p:pic>
      <p:sp>
        <p:nvSpPr>
          <p:cNvPr id="6" name="TextBox 5"/>
          <p:cNvSpPr txBox="1"/>
          <p:nvPr/>
        </p:nvSpPr>
        <p:spPr>
          <a:xfrm>
            <a:off x="1181149" y="1896679"/>
            <a:ext cx="778084" cy="692489"/>
          </a:xfrm>
          <a:prstGeom prst="rect">
            <a:avLst/>
          </a:prstGeom>
          <a:noFill/>
        </p:spPr>
        <p:txBody>
          <a:bodyPr wrap="none" lIns="68573" tIns="34286" rIns="68573" bIns="34286" rtlCol="0">
            <a:spAutoFit/>
          </a:bodyPr>
          <a:lstStyle/>
          <a:p>
            <a:r>
              <a:rPr lang="en-US" sz="1350" dirty="0"/>
              <a:t>Rate/</a:t>
            </a:r>
          </a:p>
          <a:p>
            <a:r>
              <a:rPr lang="en-US" sz="1350" dirty="0"/>
              <a:t>100,000/</a:t>
            </a:r>
          </a:p>
          <a:p>
            <a:r>
              <a:rPr lang="en-US" sz="1350" dirty="0"/>
              <a:t>year</a:t>
            </a:r>
          </a:p>
        </p:txBody>
      </p:sp>
      <p:sp>
        <p:nvSpPr>
          <p:cNvPr id="7" name="TextBox 6"/>
          <p:cNvSpPr txBox="1"/>
          <p:nvPr/>
        </p:nvSpPr>
        <p:spPr>
          <a:xfrm>
            <a:off x="2710987" y="4510154"/>
            <a:ext cx="2660779" cy="276991"/>
          </a:xfrm>
          <a:prstGeom prst="rect">
            <a:avLst/>
          </a:prstGeom>
          <a:noFill/>
        </p:spPr>
        <p:txBody>
          <a:bodyPr wrap="none" lIns="68573" tIns="34286" rIns="68573" bIns="34286" rtlCol="0">
            <a:spAutoFit/>
          </a:bodyPr>
          <a:lstStyle/>
          <a:p>
            <a:r>
              <a:rPr lang="en-US" sz="1350" dirty="0"/>
              <a:t>Duration bisphosphonate use, years</a:t>
            </a:r>
          </a:p>
        </p:txBody>
      </p:sp>
    </p:spTree>
    <p:extLst>
      <p:ext uri="{BB962C8B-B14F-4D97-AF65-F5344CB8AC3E}">
        <p14:creationId xmlns:p14="http://schemas.microsoft.com/office/powerpoint/2010/main" val="1303387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79E9E6-C643-D64A-8EDD-B8B36727C3A0}"/>
              </a:ext>
            </a:extLst>
          </p:cNvPr>
          <p:cNvSpPr txBox="1"/>
          <p:nvPr/>
        </p:nvSpPr>
        <p:spPr>
          <a:xfrm>
            <a:off x="652007" y="405517"/>
            <a:ext cx="7593496" cy="4678204"/>
          </a:xfrm>
          <a:prstGeom prst="rect">
            <a:avLst/>
          </a:prstGeom>
          <a:noFill/>
        </p:spPr>
        <p:txBody>
          <a:bodyPr wrap="square" rtlCol="0">
            <a:spAutoFit/>
          </a:bodyPr>
          <a:lstStyle/>
          <a:p>
            <a:r>
              <a:rPr lang="en-US" sz="2000" dirty="0"/>
              <a:t>76 year old woman </a:t>
            </a:r>
          </a:p>
          <a:p>
            <a:r>
              <a:rPr lang="en-US" sz="2000" dirty="0"/>
              <a:t>Had breast cancer 9 years ago, treated with </a:t>
            </a:r>
            <a:r>
              <a:rPr lang="en-US" sz="2000" dirty="0" err="1"/>
              <a:t>anastrazole</a:t>
            </a:r>
            <a:r>
              <a:rPr lang="en-US" sz="2000" dirty="0"/>
              <a:t> for 7 years</a:t>
            </a:r>
          </a:p>
          <a:p>
            <a:r>
              <a:rPr lang="en-US" sz="2000" dirty="0"/>
              <a:t>Treated with zoledronate a year after starting </a:t>
            </a:r>
            <a:r>
              <a:rPr lang="en-US" sz="2000" dirty="0" err="1"/>
              <a:t>anastrazole</a:t>
            </a:r>
            <a:r>
              <a:rPr lang="en-US" sz="2000" dirty="0"/>
              <a:t>, yearly for 4 years.  No recurrence of the cancer.</a:t>
            </a:r>
          </a:p>
          <a:p>
            <a:endParaRPr lang="en-US" sz="2000" dirty="0"/>
          </a:p>
          <a:p>
            <a:r>
              <a:rPr lang="en-US" sz="2000" dirty="0"/>
              <a:t>Then switched to denosumab because she had CKD.</a:t>
            </a:r>
          </a:p>
          <a:p>
            <a:endParaRPr lang="en-US" sz="2000" dirty="0"/>
          </a:p>
          <a:p>
            <a:r>
              <a:rPr lang="en-US" sz="2000" dirty="0"/>
              <a:t>Over the next 5 years she received 6 doses because of delays and skipping doses. Last dose was 3 months ago.</a:t>
            </a:r>
          </a:p>
          <a:p>
            <a:endParaRPr lang="en-US" sz="2000" dirty="0"/>
          </a:p>
          <a:p>
            <a:r>
              <a:rPr lang="en-US" sz="2000" dirty="0"/>
              <a:t>3 years ago had a lumbar compression fracture.</a:t>
            </a:r>
          </a:p>
          <a:p>
            <a:endParaRPr lang="en-US" sz="2000" dirty="0"/>
          </a:p>
          <a:p>
            <a:r>
              <a:rPr lang="en-US" sz="2000" dirty="0"/>
              <a:t>Current bone density T-scores:  Spine +1.1, total hip -1.3, forearm -1.7</a:t>
            </a:r>
          </a:p>
          <a:p>
            <a:endParaRPr lang="en-US" sz="2000" dirty="0"/>
          </a:p>
          <a:p>
            <a:endParaRPr lang="en-US" dirty="0"/>
          </a:p>
        </p:txBody>
      </p:sp>
      <p:sp>
        <p:nvSpPr>
          <p:cNvPr id="3" name="Rounded Rectangle 2">
            <a:extLst>
              <a:ext uri="{FF2B5EF4-FFF2-40B4-BE49-F238E27FC236}">
                <a16:creationId xmlns:a16="http://schemas.microsoft.com/office/drawing/2014/main" id="{4B98E477-3D94-D34C-B856-89ECBB25AFC0}"/>
              </a:ext>
            </a:extLst>
          </p:cNvPr>
          <p:cNvSpPr/>
          <p:nvPr/>
        </p:nvSpPr>
        <p:spPr>
          <a:xfrm>
            <a:off x="323850" y="171024"/>
            <a:ext cx="8496300" cy="4801451"/>
          </a:xfrm>
          <a:prstGeom prst="roundRect">
            <a:avLst>
              <a:gd name="adj" fmla="val 7145"/>
            </a:avLst>
          </a:prstGeom>
          <a:noFill/>
          <a:ln w="28575"/>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1132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D709E7-11C8-D34E-9AB6-BA237F79119C}"/>
              </a:ext>
            </a:extLst>
          </p:cNvPr>
          <p:cNvPicPr>
            <a:picLocks noChangeAspect="1"/>
          </p:cNvPicPr>
          <p:nvPr/>
        </p:nvPicPr>
        <p:blipFill>
          <a:blip r:embed="rId3"/>
          <a:stretch>
            <a:fill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B970B1DB-6E4E-704D-A00B-131DBA1BDB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61983" y="0"/>
            <a:ext cx="3810866" cy="5143500"/>
          </a:xfrm>
          <a:prstGeom prst="rect">
            <a:avLst/>
          </a:prstGeom>
        </p:spPr>
      </p:pic>
      <p:sp>
        <p:nvSpPr>
          <p:cNvPr id="5" name="TextBox 4">
            <a:extLst>
              <a:ext uri="{FF2B5EF4-FFF2-40B4-BE49-F238E27FC236}">
                <a16:creationId xmlns:a16="http://schemas.microsoft.com/office/drawing/2014/main" id="{2D9EF4DA-F7CF-3E46-A31A-FF6EB3FB7882}"/>
              </a:ext>
            </a:extLst>
          </p:cNvPr>
          <p:cNvSpPr txBox="1"/>
          <p:nvPr/>
        </p:nvSpPr>
        <p:spPr>
          <a:xfrm>
            <a:off x="429370" y="946205"/>
            <a:ext cx="2003729" cy="923330"/>
          </a:xfrm>
          <a:prstGeom prst="rect">
            <a:avLst/>
          </a:prstGeom>
          <a:noFill/>
        </p:spPr>
        <p:txBody>
          <a:bodyPr wrap="square" rtlCol="0">
            <a:spAutoFit/>
          </a:bodyPr>
          <a:lstStyle/>
          <a:p>
            <a:r>
              <a:rPr lang="en-US" dirty="0"/>
              <a:t>What to do when</a:t>
            </a:r>
          </a:p>
          <a:p>
            <a:r>
              <a:rPr lang="en-US" dirty="0"/>
              <a:t>the denosumab wears off?</a:t>
            </a:r>
          </a:p>
        </p:txBody>
      </p:sp>
    </p:spTree>
    <p:extLst>
      <p:ext uri="{BB962C8B-B14F-4D97-AF65-F5344CB8AC3E}">
        <p14:creationId xmlns:p14="http://schemas.microsoft.com/office/powerpoint/2010/main" val="506258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9C8A01-6258-4A49-8D92-9E3258270A68}"/>
              </a:ext>
            </a:extLst>
          </p:cNvPr>
          <p:cNvSpPr txBox="1"/>
          <p:nvPr/>
        </p:nvSpPr>
        <p:spPr>
          <a:xfrm>
            <a:off x="1431234" y="694313"/>
            <a:ext cx="6281531" cy="3754874"/>
          </a:xfrm>
          <a:prstGeom prst="rect">
            <a:avLst/>
          </a:prstGeom>
          <a:noFill/>
        </p:spPr>
        <p:txBody>
          <a:bodyPr wrap="square" rtlCol="0">
            <a:spAutoFit/>
          </a:bodyPr>
          <a:lstStyle/>
          <a:p>
            <a:r>
              <a:rPr lang="en-US" sz="2000" dirty="0"/>
              <a:t>80 year old patient with long history of osteoporosis</a:t>
            </a:r>
          </a:p>
          <a:p>
            <a:r>
              <a:rPr lang="en-US" sz="2000" dirty="0"/>
              <a:t>Took bisphosphonates for at least 8 years.</a:t>
            </a:r>
          </a:p>
          <a:p>
            <a:r>
              <a:rPr lang="en-US" sz="2000" dirty="0"/>
              <a:t>Fell and fractured R leg and L forearm.</a:t>
            </a:r>
          </a:p>
          <a:p>
            <a:r>
              <a:rPr lang="en-US" sz="2000" dirty="0"/>
              <a:t>Treated with teriparatide for 2 years.</a:t>
            </a:r>
          </a:p>
          <a:p>
            <a:r>
              <a:rPr lang="en-US" sz="2000" dirty="0"/>
              <a:t>Then given denosumab every 6 months for 4 doses.</a:t>
            </a:r>
          </a:p>
          <a:p>
            <a:r>
              <a:rPr lang="en-US" sz="2000" dirty="0"/>
              <a:t>Calcium was low so calcitriol was added.  Kidney function normal.</a:t>
            </a:r>
          </a:p>
          <a:p>
            <a:endParaRPr lang="en-US" sz="2000" dirty="0"/>
          </a:p>
          <a:p>
            <a:r>
              <a:rPr lang="en-US" sz="2000" dirty="0"/>
              <a:t>Bone density T-score is -1.8 for the total hip.  Spine has scoliosis.</a:t>
            </a:r>
          </a:p>
          <a:p>
            <a:endParaRPr lang="en-US" sz="2000" dirty="0"/>
          </a:p>
          <a:p>
            <a:endParaRPr lang="en-US" dirty="0"/>
          </a:p>
        </p:txBody>
      </p:sp>
      <p:sp>
        <p:nvSpPr>
          <p:cNvPr id="3" name="Rounded Rectangle 2">
            <a:extLst>
              <a:ext uri="{FF2B5EF4-FFF2-40B4-BE49-F238E27FC236}">
                <a16:creationId xmlns:a16="http://schemas.microsoft.com/office/drawing/2014/main" id="{41FF9002-8742-DF42-9260-7CFB50667123}"/>
              </a:ext>
            </a:extLst>
          </p:cNvPr>
          <p:cNvSpPr/>
          <p:nvPr/>
        </p:nvSpPr>
        <p:spPr>
          <a:xfrm>
            <a:off x="323850" y="171024"/>
            <a:ext cx="8496300" cy="4801451"/>
          </a:xfrm>
          <a:prstGeom prst="roundRect">
            <a:avLst>
              <a:gd name="adj" fmla="val 7145"/>
            </a:avLst>
          </a:prstGeom>
          <a:noFill/>
          <a:ln w="28575"/>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20969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978118-25D0-3E4F-84C8-B704E0964FAA}"/>
              </a:ext>
            </a:extLst>
          </p:cNvPr>
          <p:cNvSpPr txBox="1"/>
          <p:nvPr/>
        </p:nvSpPr>
        <p:spPr>
          <a:xfrm>
            <a:off x="1040075" y="1154817"/>
            <a:ext cx="6925586" cy="1477328"/>
          </a:xfrm>
          <a:prstGeom prst="rect">
            <a:avLst/>
          </a:prstGeom>
          <a:noFill/>
        </p:spPr>
        <p:txBody>
          <a:bodyPr wrap="square" rtlCol="0">
            <a:spAutoFit/>
          </a:bodyPr>
          <a:lstStyle/>
          <a:p>
            <a:r>
              <a:rPr lang="en-US" dirty="0"/>
              <a:t>She was treated with 30mg denosumab.</a:t>
            </a:r>
          </a:p>
          <a:p>
            <a:endParaRPr lang="en-US" dirty="0"/>
          </a:p>
          <a:p>
            <a:r>
              <a:rPr lang="en-US" dirty="0"/>
              <a:t>3 </a:t>
            </a:r>
            <a:r>
              <a:rPr lang="en-US" dirty="0" err="1"/>
              <a:t>mo</a:t>
            </a:r>
            <a:r>
              <a:rPr lang="en-US" dirty="0"/>
              <a:t> later urine NTX was low at 31</a:t>
            </a:r>
          </a:p>
          <a:p>
            <a:r>
              <a:rPr lang="en-US" dirty="0"/>
              <a:t>6 </a:t>
            </a:r>
            <a:r>
              <a:rPr lang="en-US" dirty="0" err="1"/>
              <a:t>mo</a:t>
            </a:r>
            <a:r>
              <a:rPr lang="en-US" dirty="0"/>
              <a:t> later it was 56</a:t>
            </a:r>
          </a:p>
          <a:p>
            <a:r>
              <a:rPr lang="en-US" dirty="0"/>
              <a:t>No new clinical problems.</a:t>
            </a:r>
          </a:p>
        </p:txBody>
      </p:sp>
    </p:spTree>
    <p:extLst>
      <p:ext uri="{BB962C8B-B14F-4D97-AF65-F5344CB8AC3E}">
        <p14:creationId xmlns:p14="http://schemas.microsoft.com/office/powerpoint/2010/main" val="321737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EB6822-8CE8-9B42-B538-8AB26A89FF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40480" y="0"/>
            <a:ext cx="3674895" cy="5143500"/>
          </a:xfrm>
          <a:prstGeom prst="rect">
            <a:avLst/>
          </a:prstGeom>
        </p:spPr>
      </p:pic>
      <p:pic>
        <p:nvPicPr>
          <p:cNvPr id="5" name="Picture 4">
            <a:extLst>
              <a:ext uri="{FF2B5EF4-FFF2-40B4-BE49-F238E27FC236}">
                <a16:creationId xmlns:a16="http://schemas.microsoft.com/office/drawing/2014/main" id="{F3970E6E-5073-C447-BBF1-39CFA10458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7530" y="0"/>
            <a:ext cx="3485176" cy="5143500"/>
          </a:xfrm>
          <a:prstGeom prst="rect">
            <a:avLst/>
          </a:prstGeom>
        </p:spPr>
      </p:pic>
      <p:sp>
        <p:nvSpPr>
          <p:cNvPr id="6" name="TextBox 5">
            <a:extLst>
              <a:ext uri="{FF2B5EF4-FFF2-40B4-BE49-F238E27FC236}">
                <a16:creationId xmlns:a16="http://schemas.microsoft.com/office/drawing/2014/main" id="{2848163F-A34D-E94A-B6BA-A559A69FEC7A}"/>
              </a:ext>
            </a:extLst>
          </p:cNvPr>
          <p:cNvSpPr txBox="1"/>
          <p:nvPr/>
        </p:nvSpPr>
        <p:spPr>
          <a:xfrm>
            <a:off x="7673149" y="1105231"/>
            <a:ext cx="1541161" cy="1631216"/>
          </a:xfrm>
          <a:prstGeom prst="rect">
            <a:avLst/>
          </a:prstGeom>
          <a:noFill/>
        </p:spPr>
        <p:txBody>
          <a:bodyPr wrap="square" rtlCol="0">
            <a:spAutoFit/>
          </a:bodyPr>
          <a:lstStyle/>
          <a:p>
            <a:r>
              <a:rPr lang="en-US" sz="2000" dirty="0"/>
              <a:t>Before</a:t>
            </a:r>
          </a:p>
          <a:p>
            <a:r>
              <a:rPr lang="en-US" sz="2000" dirty="0"/>
              <a:t>and after skipping a dose of denosumab</a:t>
            </a:r>
          </a:p>
        </p:txBody>
      </p:sp>
    </p:spTree>
    <p:extLst>
      <p:ext uri="{BB962C8B-B14F-4D97-AF65-F5344CB8AC3E}">
        <p14:creationId xmlns:p14="http://schemas.microsoft.com/office/powerpoint/2010/main" val="1796484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endParaRPr lang="en-US" dirty="0">
              <a:latin typeface="Georgia" charset="0"/>
              <a:ea typeface="ＭＳ Ｐゴシック" charset="0"/>
              <a:cs typeface="ＭＳ Ｐゴシック" charset="0"/>
            </a:endParaRPr>
          </a:p>
        </p:txBody>
      </p:sp>
      <p:pic>
        <p:nvPicPr>
          <p:cNvPr id="21506" name="Picture 2" descr="Screen Shot 2017-10-23 at 12.49.15 A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0300" y="114300"/>
            <a:ext cx="4343400" cy="427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7" name="TextBox 3"/>
          <p:cNvSpPr txBox="1">
            <a:spLocks noChangeArrowheads="1"/>
          </p:cNvSpPr>
          <p:nvPr/>
        </p:nvSpPr>
        <p:spPr bwMode="auto">
          <a:xfrm>
            <a:off x="1257300" y="4343401"/>
            <a:ext cx="4572000" cy="692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dirty="0"/>
              <a:t> </a:t>
            </a:r>
            <a:r>
              <a:rPr lang="en-US" sz="1050" dirty="0"/>
              <a:t>48 </a:t>
            </a:r>
            <a:r>
              <a:rPr lang="en-US" sz="1050" dirty="0" err="1"/>
              <a:t>yr</a:t>
            </a:r>
            <a:r>
              <a:rPr lang="en-US" sz="1050" dirty="0"/>
              <a:t> old woman with breast cancer treated with AI from 2010 to 2015 and denosumab from 2012-2015 with improvement in BMD.  Within 6 months after stopping she developed multiple spine fractures.</a:t>
            </a:r>
          </a:p>
        </p:txBody>
      </p:sp>
      <p:sp>
        <p:nvSpPr>
          <p:cNvPr id="21508" name="TextBox 4"/>
          <p:cNvSpPr txBox="1">
            <a:spLocks noChangeArrowheads="1"/>
          </p:cNvSpPr>
          <p:nvPr/>
        </p:nvSpPr>
        <p:spPr bwMode="auto">
          <a:xfrm>
            <a:off x="6172200" y="4857750"/>
            <a:ext cx="1718740"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050"/>
              <a:t>Popp, Osteoporosis Int 2016</a:t>
            </a:r>
          </a:p>
        </p:txBody>
      </p:sp>
    </p:spTree>
    <p:extLst>
      <p:ext uri="{BB962C8B-B14F-4D97-AF65-F5344CB8AC3E}">
        <p14:creationId xmlns:p14="http://schemas.microsoft.com/office/powerpoint/2010/main" val="38121386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BFC027-25CC-894C-95D6-66038ADC0AC0}"/>
              </a:ext>
            </a:extLst>
          </p:cNvPr>
          <p:cNvSpPr txBox="1"/>
          <p:nvPr/>
        </p:nvSpPr>
        <p:spPr>
          <a:xfrm>
            <a:off x="1137699" y="402148"/>
            <a:ext cx="7132320" cy="4093428"/>
          </a:xfrm>
          <a:prstGeom prst="rect">
            <a:avLst/>
          </a:prstGeom>
          <a:noFill/>
        </p:spPr>
        <p:txBody>
          <a:bodyPr wrap="square" rtlCol="0">
            <a:spAutoFit/>
          </a:bodyPr>
          <a:lstStyle/>
          <a:p>
            <a:r>
              <a:rPr lang="en-US" sz="2000" dirty="0"/>
              <a:t>84 </a:t>
            </a:r>
            <a:r>
              <a:rPr lang="en-US" sz="2000" dirty="0" err="1"/>
              <a:t>yr</a:t>
            </a:r>
            <a:r>
              <a:rPr lang="en-US" sz="2000" dirty="0"/>
              <a:t> old woman from Taiwan</a:t>
            </a:r>
          </a:p>
          <a:p>
            <a:r>
              <a:rPr lang="en-US" sz="2000" dirty="0"/>
              <a:t>Osteoporosis diagnosed in 2001</a:t>
            </a:r>
          </a:p>
          <a:p>
            <a:r>
              <a:rPr lang="en-US" sz="2000" dirty="0"/>
              <a:t>Treated with alendronate for 7-10 years</a:t>
            </a:r>
          </a:p>
          <a:p>
            <a:r>
              <a:rPr lang="en-US" sz="2000" dirty="0"/>
              <a:t>Fracture of R hip in 2010</a:t>
            </a:r>
          </a:p>
          <a:p>
            <a:r>
              <a:rPr lang="en-US" sz="2000" dirty="0"/>
              <a:t>In 2011 had pemphigus and took high doses of steroids for 2 years</a:t>
            </a:r>
          </a:p>
          <a:p>
            <a:r>
              <a:rPr lang="en-US" sz="2000" dirty="0"/>
              <a:t>Fractured L3 in 2013.</a:t>
            </a:r>
          </a:p>
          <a:p>
            <a:r>
              <a:rPr lang="en-US" sz="2000" dirty="0"/>
              <a:t>Then took teriparatide for ten months </a:t>
            </a:r>
          </a:p>
          <a:p>
            <a:r>
              <a:rPr lang="en-US" sz="2000" dirty="0"/>
              <a:t>followed by denosumab for 4 doses</a:t>
            </a:r>
          </a:p>
          <a:p>
            <a:endParaRPr lang="en-US" sz="2000" dirty="0"/>
          </a:p>
          <a:p>
            <a:r>
              <a:rPr lang="en-US" sz="2000" dirty="0"/>
              <a:t>T-score of spine +0.3 and total hip -2.6</a:t>
            </a:r>
          </a:p>
          <a:p>
            <a:endParaRPr lang="en-US" sz="2000" dirty="0"/>
          </a:p>
          <a:p>
            <a:r>
              <a:rPr lang="en-US" sz="2000" dirty="0"/>
              <a:t>She had normal calcium, phosphate, </a:t>
            </a:r>
            <a:r>
              <a:rPr lang="en-US" sz="2000" dirty="0" err="1"/>
              <a:t>alk</a:t>
            </a:r>
            <a:r>
              <a:rPr lang="en-US" sz="2000" dirty="0"/>
              <a:t> </a:t>
            </a:r>
            <a:r>
              <a:rPr lang="en-US" sz="2000" dirty="0" err="1"/>
              <a:t>phos</a:t>
            </a:r>
            <a:r>
              <a:rPr lang="en-US" sz="2000" dirty="0"/>
              <a:t> and PTH </a:t>
            </a:r>
          </a:p>
          <a:p>
            <a:r>
              <a:rPr lang="en-US" sz="2000" dirty="0"/>
              <a:t>CKD grade 3 (eGFR 45)</a:t>
            </a:r>
          </a:p>
        </p:txBody>
      </p:sp>
      <p:sp>
        <p:nvSpPr>
          <p:cNvPr id="3" name="Rounded Rectangle 2">
            <a:extLst>
              <a:ext uri="{FF2B5EF4-FFF2-40B4-BE49-F238E27FC236}">
                <a16:creationId xmlns:a16="http://schemas.microsoft.com/office/drawing/2014/main" id="{6C264E0E-DD58-7443-A141-A214BC71A8EA}"/>
              </a:ext>
            </a:extLst>
          </p:cNvPr>
          <p:cNvSpPr/>
          <p:nvPr/>
        </p:nvSpPr>
        <p:spPr>
          <a:xfrm>
            <a:off x="323850" y="171024"/>
            <a:ext cx="8496300" cy="4801451"/>
          </a:xfrm>
          <a:prstGeom prst="roundRect">
            <a:avLst>
              <a:gd name="adj" fmla="val 7145"/>
            </a:avLst>
          </a:prstGeom>
          <a:noFill/>
          <a:ln w="28575"/>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20843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31DF76-C9F2-D54A-90B7-244D41416B1F}"/>
              </a:ext>
            </a:extLst>
          </p:cNvPr>
          <p:cNvSpPr txBox="1"/>
          <p:nvPr/>
        </p:nvSpPr>
        <p:spPr>
          <a:xfrm>
            <a:off x="985962" y="548640"/>
            <a:ext cx="6520069" cy="3139321"/>
          </a:xfrm>
          <a:prstGeom prst="rect">
            <a:avLst/>
          </a:prstGeom>
          <a:noFill/>
        </p:spPr>
        <p:txBody>
          <a:bodyPr wrap="square" rtlCol="0">
            <a:spAutoFit/>
          </a:bodyPr>
          <a:lstStyle/>
          <a:p>
            <a:r>
              <a:rPr lang="en-US" dirty="0"/>
              <a:t>She switched to raloxifene.</a:t>
            </a:r>
          </a:p>
          <a:p>
            <a:endParaRPr lang="en-US" dirty="0"/>
          </a:p>
          <a:p>
            <a:r>
              <a:rPr lang="en-US" dirty="0"/>
              <a:t>Urine NTX was 37 one month later, 7 months after last denosumab</a:t>
            </a:r>
          </a:p>
          <a:p>
            <a:r>
              <a:rPr lang="en-US" dirty="0"/>
              <a:t>Repeated at 8 and 10 months and it remained low at 29</a:t>
            </a:r>
          </a:p>
          <a:p>
            <a:endParaRPr lang="en-US" dirty="0"/>
          </a:p>
          <a:p>
            <a:r>
              <a:rPr lang="en-US" dirty="0"/>
              <a:t>18 months later she had some low back pain </a:t>
            </a:r>
          </a:p>
          <a:p>
            <a:r>
              <a:rPr lang="en-US" dirty="0"/>
              <a:t>with marrow edema in L5</a:t>
            </a:r>
          </a:p>
          <a:p>
            <a:r>
              <a:rPr lang="en-US" dirty="0"/>
              <a:t>but without any change in vertebral dimensions.  </a:t>
            </a:r>
          </a:p>
          <a:p>
            <a:endParaRPr lang="en-US" dirty="0"/>
          </a:p>
          <a:p>
            <a:r>
              <a:rPr lang="en-US" dirty="0"/>
              <a:t>The pain improved with conservative treatment.</a:t>
            </a:r>
          </a:p>
          <a:p>
            <a:r>
              <a:rPr lang="en-US" dirty="0"/>
              <a:t>Otherwise she has been doing well.</a:t>
            </a:r>
          </a:p>
        </p:txBody>
      </p:sp>
    </p:spTree>
    <p:extLst>
      <p:ext uri="{BB962C8B-B14F-4D97-AF65-F5344CB8AC3E}">
        <p14:creationId xmlns:p14="http://schemas.microsoft.com/office/powerpoint/2010/main" val="41605799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84DC0A-E337-6D4D-A6F7-349D40E16395}"/>
              </a:ext>
            </a:extLst>
          </p:cNvPr>
          <p:cNvSpPr/>
          <p:nvPr/>
        </p:nvSpPr>
        <p:spPr>
          <a:xfrm>
            <a:off x="647113" y="1074103"/>
            <a:ext cx="7730197" cy="4247317"/>
          </a:xfrm>
          <a:prstGeom prst="rect">
            <a:avLst/>
          </a:prstGeom>
        </p:spPr>
        <p:txBody>
          <a:bodyPr wrap="square">
            <a:spAutoFit/>
          </a:bodyPr>
          <a:lstStyle/>
          <a:p>
            <a:r>
              <a:rPr lang="en-US" dirty="0"/>
              <a:t>McDonald: Intravital imaging of osteoclasts in vivo: discovered osteoclast fission, which is different from apoptosis and results in small round cells that </a:t>
            </a:r>
            <a:r>
              <a:rPr lang="en-US" dirty="0" err="1"/>
              <a:t>accumulte</a:t>
            </a:r>
            <a:r>
              <a:rPr lang="en-US" dirty="0"/>
              <a:t> with OPG treatment, and then they can re-fuse to form large active osteoclasts.</a:t>
            </a:r>
          </a:p>
          <a:p>
            <a:endParaRPr lang="en-US" dirty="0"/>
          </a:p>
          <a:p>
            <a:r>
              <a:rPr lang="en-US" dirty="0"/>
              <a:t>Kendler: N = 115 patients took DMAB for one year and then Alendronate 70/</a:t>
            </a:r>
            <a:r>
              <a:rPr lang="en-US" dirty="0" err="1"/>
              <a:t>wk</a:t>
            </a:r>
            <a:r>
              <a:rPr lang="en-US" dirty="0"/>
              <a:t> for one year.</a:t>
            </a:r>
          </a:p>
          <a:p>
            <a:r>
              <a:rPr lang="en-US" dirty="0"/>
              <a:t>Bone density stable after transition, but the ones with larger BMD increases in first year most likely to lose in year 2. </a:t>
            </a:r>
          </a:p>
          <a:p>
            <a:endParaRPr lang="en-US" dirty="0"/>
          </a:p>
          <a:p>
            <a:r>
              <a:rPr lang="en-US" dirty="0"/>
              <a:t>Tsai: N=53 patients took teriparatide for 9 months, DMAB at Mo 3 and 9 and zoledronate at month 15 (range 5 - 7 </a:t>
            </a:r>
            <a:r>
              <a:rPr lang="en-US" dirty="0" err="1"/>
              <a:t>mo</a:t>
            </a:r>
            <a:r>
              <a:rPr lang="en-US" dirty="0"/>
              <a:t> after DMAB injection.  BMD did not decrease at spine during </a:t>
            </a:r>
            <a:r>
              <a:rPr lang="en-US" dirty="0" err="1"/>
              <a:t>mo</a:t>
            </a:r>
            <a:r>
              <a:rPr lang="en-US" dirty="0"/>
              <a:t> 15-27. At hip, 3% decrease in those treated early (&lt;26 </a:t>
            </a:r>
            <a:r>
              <a:rPr lang="en-US" dirty="0" err="1"/>
              <a:t>wks</a:t>
            </a:r>
            <a:r>
              <a:rPr lang="en-US" dirty="0"/>
              <a:t>)</a:t>
            </a:r>
          </a:p>
          <a:p>
            <a:endParaRPr lang="en-US" dirty="0"/>
          </a:p>
          <a:p>
            <a:endParaRPr lang="en-US" dirty="0"/>
          </a:p>
        </p:txBody>
      </p:sp>
      <p:sp>
        <p:nvSpPr>
          <p:cNvPr id="3" name="Title 2">
            <a:extLst>
              <a:ext uri="{FF2B5EF4-FFF2-40B4-BE49-F238E27FC236}">
                <a16:creationId xmlns:a16="http://schemas.microsoft.com/office/drawing/2014/main" id="{F25CDE48-05D4-4348-8663-6E9247707A57}"/>
              </a:ext>
            </a:extLst>
          </p:cNvPr>
          <p:cNvSpPr>
            <a:spLocks noGrp="1"/>
          </p:cNvSpPr>
          <p:nvPr>
            <p:ph type="title" idx="4294967295"/>
          </p:nvPr>
        </p:nvSpPr>
        <p:spPr/>
        <p:txBody>
          <a:bodyPr/>
          <a:lstStyle/>
          <a:p>
            <a:r>
              <a:rPr lang="en-US" dirty="0"/>
              <a:t>ASBMR 2019 abstracts</a:t>
            </a:r>
          </a:p>
        </p:txBody>
      </p:sp>
    </p:spTree>
    <p:extLst>
      <p:ext uri="{BB962C8B-B14F-4D97-AF65-F5344CB8AC3E}">
        <p14:creationId xmlns:p14="http://schemas.microsoft.com/office/powerpoint/2010/main" val="1907099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21576" y="1157595"/>
            <a:ext cx="6036733" cy="646331"/>
          </a:xfrm>
          <a:prstGeom prst="rect">
            <a:avLst/>
          </a:prstGeom>
          <a:noFill/>
        </p:spPr>
        <p:txBody>
          <a:bodyPr wrap="square" rtlCol="0">
            <a:spAutoFit/>
          </a:bodyPr>
          <a:lstStyle/>
          <a:p>
            <a:r>
              <a:rPr lang="en-US" sz="3600" spc="-150" dirty="0">
                <a:solidFill>
                  <a:schemeClr val="tx2">
                    <a:lumMod val="75000"/>
                  </a:schemeClr>
                </a:solidFill>
                <a:latin typeface="Arial"/>
                <a:cs typeface="Arial"/>
              </a:rPr>
              <a:t>Key References</a:t>
            </a:r>
          </a:p>
        </p:txBody>
      </p:sp>
      <p:sp>
        <p:nvSpPr>
          <p:cNvPr id="4" name="TextBox 3">
            <a:extLst>
              <a:ext uri="{FF2B5EF4-FFF2-40B4-BE49-F238E27FC236}">
                <a16:creationId xmlns:a16="http://schemas.microsoft.com/office/drawing/2014/main" id="{BAE0EF5A-AE6A-8847-B11A-E96F598995FA}"/>
              </a:ext>
            </a:extLst>
          </p:cNvPr>
          <p:cNvSpPr txBox="1"/>
          <p:nvPr/>
        </p:nvSpPr>
        <p:spPr>
          <a:xfrm>
            <a:off x="553381" y="1803926"/>
            <a:ext cx="6514257" cy="3693319"/>
          </a:xfrm>
          <a:prstGeom prst="rect">
            <a:avLst/>
          </a:prstGeom>
          <a:noFill/>
        </p:spPr>
        <p:txBody>
          <a:bodyPr wrap="square" rtlCol="0">
            <a:spAutoFit/>
          </a:bodyPr>
          <a:lstStyle/>
          <a:p>
            <a:r>
              <a:rPr lang="en-US" dirty="0"/>
              <a:t>FDA</a:t>
            </a:r>
            <a:r>
              <a:rPr lang="en-US" b="1" dirty="0"/>
              <a:t>. </a:t>
            </a:r>
            <a:r>
              <a:rPr lang="en-US" dirty="0"/>
              <a:t>Summary Minutes of the Joint Meeting of the Advisory Committee for Reproductive Health Drugs and Drug Safety and Risk Management Advisory Committee.  September 9, 2011. </a:t>
            </a:r>
          </a:p>
          <a:p>
            <a:endParaRPr lang="en-US" dirty="0"/>
          </a:p>
          <a:p>
            <a:r>
              <a:rPr lang="en-US" dirty="0" err="1"/>
              <a:t>Saag</a:t>
            </a:r>
            <a:r>
              <a:rPr lang="en-US" dirty="0"/>
              <a:t> K, Shane E, Boonen S, Marin F, Donley DW, Taylor KA, et al.</a:t>
            </a:r>
            <a:r>
              <a:rPr lang="en-US" b="1" dirty="0"/>
              <a:t> </a:t>
            </a:r>
            <a:r>
              <a:rPr lang="en-US" dirty="0"/>
              <a:t>Teriparatide or alendronate in glucocorticoid-induced osteoporosis. N </a:t>
            </a:r>
            <a:r>
              <a:rPr lang="en-US" dirty="0" err="1"/>
              <a:t>Engl</a:t>
            </a:r>
            <a:r>
              <a:rPr lang="en-US" dirty="0"/>
              <a:t> J Med. 2007;357:2028-39.</a:t>
            </a:r>
          </a:p>
          <a:p>
            <a:endParaRPr lang="en-US" dirty="0"/>
          </a:p>
          <a:p>
            <a:r>
              <a:rPr lang="en-US" dirty="0"/>
              <a:t>Dell RM, Adams AL, Greene DF, </a:t>
            </a:r>
            <a:r>
              <a:rPr lang="en-US" dirty="0" err="1"/>
              <a:t>Funahashi</a:t>
            </a:r>
            <a:r>
              <a:rPr lang="en-US" dirty="0"/>
              <a:t> TT, Silverman SL, </a:t>
            </a:r>
            <a:r>
              <a:rPr lang="en-US" dirty="0" err="1"/>
              <a:t>Eisemon</a:t>
            </a:r>
            <a:r>
              <a:rPr lang="en-US" dirty="0"/>
              <a:t> EO, et al.</a:t>
            </a:r>
            <a:r>
              <a:rPr lang="en-US" b="1" dirty="0"/>
              <a:t> </a:t>
            </a:r>
            <a:r>
              <a:rPr lang="en-US" dirty="0"/>
              <a:t>Incidence of atypical nontraumatic diaphyseal fractures of the femur. J Bone Miner Res. 2012;27(12):2544-50.</a:t>
            </a:r>
          </a:p>
          <a:p>
            <a:endParaRPr lang="en-US" dirty="0"/>
          </a:p>
          <a:p>
            <a:endParaRPr lang="en-US" dirty="0"/>
          </a:p>
        </p:txBody>
      </p:sp>
    </p:spTree>
    <p:extLst>
      <p:ext uri="{BB962C8B-B14F-4D97-AF65-F5344CB8AC3E}">
        <p14:creationId xmlns:p14="http://schemas.microsoft.com/office/powerpoint/2010/main" val="18202378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EF4B52-60C8-0749-A8C5-010139319C9D}"/>
              </a:ext>
            </a:extLst>
          </p:cNvPr>
          <p:cNvSpPr/>
          <p:nvPr/>
        </p:nvSpPr>
        <p:spPr>
          <a:xfrm>
            <a:off x="436099" y="342186"/>
            <a:ext cx="7969348" cy="4801314"/>
          </a:xfrm>
          <a:prstGeom prst="rect">
            <a:avLst/>
          </a:prstGeom>
        </p:spPr>
        <p:txBody>
          <a:bodyPr wrap="square">
            <a:spAutoFit/>
          </a:bodyPr>
          <a:lstStyle/>
          <a:p>
            <a:r>
              <a:rPr lang="en-US" dirty="0" err="1"/>
              <a:t>Zanchetta</a:t>
            </a:r>
            <a:r>
              <a:rPr lang="en-US" dirty="0"/>
              <a:t>: N = 98, The 65 not treated after DMAB treatment (mean 2.3 </a:t>
            </a:r>
            <a:r>
              <a:rPr lang="en-US" dirty="0" err="1"/>
              <a:t>yrs</a:t>
            </a:r>
            <a:r>
              <a:rPr lang="en-US" dirty="0"/>
              <a:t>) lost 4.1% from spine. Those treated with bisphosphonates lost 3.3%  Hip lost  3.3%  vs  0.9% </a:t>
            </a:r>
          </a:p>
          <a:p>
            <a:endParaRPr lang="en-US" dirty="0"/>
          </a:p>
          <a:p>
            <a:r>
              <a:rPr lang="en-US" dirty="0"/>
              <a:t>Dickens: chart review 94 patients had received DMAB followed by bis. and 35 had complete data. Average 2.5 years treatment. BMD decrease less than 3% in 11/20 patients on oral and 8/15 on IV. 3 had vertebral fractures</a:t>
            </a:r>
          </a:p>
          <a:p>
            <a:endParaRPr lang="en-US" dirty="0"/>
          </a:p>
          <a:p>
            <a:r>
              <a:rPr lang="en-US" dirty="0"/>
              <a:t>Popp: N=20 CTX decreased after </a:t>
            </a:r>
            <a:r>
              <a:rPr lang="en-US" dirty="0" err="1"/>
              <a:t>zol</a:t>
            </a:r>
            <a:r>
              <a:rPr lang="en-US" dirty="0"/>
              <a:t> in women with at least 2 doses of DMAB and </a:t>
            </a:r>
            <a:r>
              <a:rPr lang="en-US" dirty="0" err="1"/>
              <a:t>zol</a:t>
            </a:r>
            <a:r>
              <a:rPr lang="en-US" dirty="0"/>
              <a:t> average 9 months later. But 12 </a:t>
            </a:r>
            <a:r>
              <a:rPr lang="en-US" dirty="0" err="1"/>
              <a:t>mo</a:t>
            </a:r>
            <a:r>
              <a:rPr lang="en-US" dirty="0"/>
              <a:t> after ZOL the CTX was again back as high as before the ZOL.</a:t>
            </a:r>
          </a:p>
          <a:p>
            <a:endParaRPr lang="en-US" dirty="0"/>
          </a:p>
          <a:p>
            <a:r>
              <a:rPr lang="en-US" dirty="0"/>
              <a:t>Selling: N = 60, treated for 4.6 </a:t>
            </a:r>
            <a:r>
              <a:rPr lang="en-US" dirty="0" err="1"/>
              <a:t>yrs</a:t>
            </a:r>
            <a:r>
              <a:rPr lang="en-US" dirty="0"/>
              <a:t> with DMAB and then ZOL at 6 </a:t>
            </a:r>
            <a:r>
              <a:rPr lang="en-US" dirty="0" err="1"/>
              <a:t>mo</a:t>
            </a:r>
            <a:r>
              <a:rPr lang="en-US" dirty="0"/>
              <a:t> or 9 </a:t>
            </a:r>
            <a:r>
              <a:rPr lang="en-US" dirty="0" err="1"/>
              <a:t>mo</a:t>
            </a:r>
            <a:r>
              <a:rPr lang="en-US" dirty="0"/>
              <a:t> or observed, but if CTX increased in 9mo or </a:t>
            </a:r>
            <a:r>
              <a:rPr lang="en-US" dirty="0" err="1"/>
              <a:t>Obs</a:t>
            </a:r>
            <a:r>
              <a:rPr lang="en-US" dirty="0"/>
              <a:t> they were also treated with ZOL.  Half the </a:t>
            </a:r>
            <a:r>
              <a:rPr lang="en-US" dirty="0" err="1"/>
              <a:t>obs</a:t>
            </a:r>
            <a:r>
              <a:rPr lang="en-US" dirty="0"/>
              <a:t> group developed high CTZ and received ZOL.</a:t>
            </a:r>
          </a:p>
          <a:p>
            <a:r>
              <a:rPr lang="en-US" dirty="0"/>
              <a:t>One year after discontinuation, loss of spine was 4.8%, 4.2% and 4.9% in the groups</a:t>
            </a:r>
          </a:p>
          <a:p>
            <a:endParaRPr lang="en-US" dirty="0"/>
          </a:p>
        </p:txBody>
      </p:sp>
    </p:spTree>
    <p:extLst>
      <p:ext uri="{BB962C8B-B14F-4D97-AF65-F5344CB8AC3E}">
        <p14:creationId xmlns:p14="http://schemas.microsoft.com/office/powerpoint/2010/main" val="38528148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DA8404-E422-4046-942F-AB7E2A984F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23"/>
            <a:ext cx="9144000" cy="4933054"/>
          </a:xfrm>
          <a:prstGeom prst="rect">
            <a:avLst/>
          </a:prstGeom>
        </p:spPr>
      </p:pic>
      <p:sp>
        <p:nvSpPr>
          <p:cNvPr id="6" name="TextBox 5">
            <a:extLst>
              <a:ext uri="{FF2B5EF4-FFF2-40B4-BE49-F238E27FC236}">
                <a16:creationId xmlns:a16="http://schemas.microsoft.com/office/drawing/2014/main" id="{AC952B64-AE3E-CC4E-860F-F252EA8B379F}"/>
              </a:ext>
            </a:extLst>
          </p:cNvPr>
          <p:cNvSpPr txBox="1"/>
          <p:nvPr/>
        </p:nvSpPr>
        <p:spPr>
          <a:xfrm>
            <a:off x="159027" y="1200648"/>
            <a:ext cx="1005403" cy="646331"/>
          </a:xfrm>
          <a:prstGeom prst="rect">
            <a:avLst/>
          </a:prstGeom>
          <a:noFill/>
        </p:spPr>
        <p:txBody>
          <a:bodyPr wrap="none" rtlCol="0">
            <a:spAutoFit/>
          </a:bodyPr>
          <a:lstStyle/>
          <a:p>
            <a:r>
              <a:rPr lang="en-US" dirty="0"/>
              <a:t>33 </a:t>
            </a:r>
            <a:r>
              <a:rPr lang="en-US" dirty="0" err="1"/>
              <a:t>yr</a:t>
            </a:r>
            <a:r>
              <a:rPr lang="en-US" dirty="0"/>
              <a:t> old</a:t>
            </a:r>
          </a:p>
          <a:p>
            <a:r>
              <a:rPr lang="en-US" dirty="0"/>
              <a:t>woman</a:t>
            </a:r>
          </a:p>
        </p:txBody>
      </p:sp>
      <p:sp>
        <p:nvSpPr>
          <p:cNvPr id="7" name="Rounded Rectangle 6">
            <a:extLst>
              <a:ext uri="{FF2B5EF4-FFF2-40B4-BE49-F238E27FC236}">
                <a16:creationId xmlns:a16="http://schemas.microsoft.com/office/drawing/2014/main" id="{11295031-93E4-7645-8608-1602C6F9A71F}"/>
              </a:ext>
            </a:extLst>
          </p:cNvPr>
          <p:cNvSpPr/>
          <p:nvPr/>
        </p:nvSpPr>
        <p:spPr>
          <a:xfrm>
            <a:off x="69850" y="50801"/>
            <a:ext cx="9004300" cy="4987476"/>
          </a:xfrm>
          <a:prstGeom prst="roundRect">
            <a:avLst>
              <a:gd name="adj" fmla="val 7145"/>
            </a:avLst>
          </a:prstGeom>
          <a:noFill/>
          <a:ln w="28575"/>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90310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12-08 at 3.35.53 A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2591" y="40337"/>
            <a:ext cx="6230135" cy="5103163"/>
          </a:xfrm>
          <a:prstGeom prst="rect">
            <a:avLst/>
          </a:prstGeom>
        </p:spPr>
      </p:pic>
    </p:spTree>
    <p:extLst>
      <p:ext uri="{BB962C8B-B14F-4D97-AF65-F5344CB8AC3E}">
        <p14:creationId xmlns:p14="http://schemas.microsoft.com/office/powerpoint/2010/main" val="8499595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71268" y="110734"/>
            <a:ext cx="8102990" cy="508397"/>
          </a:xfrm>
          <a:noFill/>
        </p:spPr>
        <p:txBody>
          <a:bodyPr vert="horz" lIns="67859" tIns="33334" rIns="67859" bIns="33334" rtlCol="0" anchor="ctr">
            <a:normAutofit/>
          </a:bodyPr>
          <a:lstStyle/>
          <a:p>
            <a:r>
              <a:rPr lang="en-US" sz="2100" dirty="0">
                <a:latin typeface="Georgia" charset="0"/>
              </a:rPr>
              <a:t>Non-vertebral fracture incidence in patients using corticosteroids</a:t>
            </a:r>
          </a:p>
        </p:txBody>
      </p:sp>
      <p:pic>
        <p:nvPicPr>
          <p:cNvPr id="46083" name="Picture 3"/>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4091" y="676279"/>
            <a:ext cx="3215878" cy="44160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6084" name="Rectangle 4"/>
          <p:cNvSpPr>
            <a:spLocks noChangeArrowheads="1"/>
          </p:cNvSpPr>
          <p:nvPr/>
        </p:nvSpPr>
        <p:spPr bwMode="auto">
          <a:xfrm>
            <a:off x="6261016" y="4536631"/>
            <a:ext cx="1376165" cy="3904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7859" tIns="33334" rIns="67859" bIns="33334">
            <a:spAutoFit/>
          </a:bodyPr>
          <a:lstStyle/>
          <a:p>
            <a:r>
              <a:rPr lang="en-US" sz="1050" dirty="0"/>
              <a:t>Van </a:t>
            </a:r>
            <a:r>
              <a:rPr lang="en-US" sz="1050" dirty="0" err="1"/>
              <a:t>Staa</a:t>
            </a:r>
            <a:endParaRPr lang="en-US" sz="1050" dirty="0"/>
          </a:p>
          <a:p>
            <a:r>
              <a:rPr lang="en-US" sz="1050" dirty="0"/>
              <a:t>Osteoporosis </a:t>
            </a:r>
            <a:r>
              <a:rPr lang="en-US" sz="1050" dirty="0" err="1"/>
              <a:t>Int</a:t>
            </a:r>
            <a:r>
              <a:rPr lang="en-US" sz="1050" dirty="0"/>
              <a:t>, 2002</a:t>
            </a:r>
          </a:p>
        </p:txBody>
      </p:sp>
      <p:sp>
        <p:nvSpPr>
          <p:cNvPr id="46085" name="Rectangle 5"/>
          <p:cNvSpPr>
            <a:spLocks noChangeArrowheads="1"/>
          </p:cNvSpPr>
          <p:nvPr/>
        </p:nvSpPr>
        <p:spPr bwMode="auto">
          <a:xfrm>
            <a:off x="6261016" y="3010588"/>
            <a:ext cx="1492799" cy="759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7859" tIns="33334" rIns="67859" bIns="33334">
            <a:spAutoFit/>
          </a:bodyPr>
          <a:lstStyle/>
          <a:p>
            <a:r>
              <a:rPr lang="en-US" sz="1500" dirty="0"/>
              <a:t>244,235 patients </a:t>
            </a:r>
          </a:p>
          <a:p>
            <a:r>
              <a:rPr lang="en-US" sz="1500" dirty="0"/>
              <a:t>with matched</a:t>
            </a:r>
          </a:p>
          <a:p>
            <a:r>
              <a:rPr lang="en-US" sz="1500" dirty="0"/>
              <a:t>controls</a:t>
            </a:r>
          </a:p>
        </p:txBody>
      </p:sp>
      <p:sp>
        <p:nvSpPr>
          <p:cNvPr id="46086" name="Rectangle 6"/>
          <p:cNvSpPr>
            <a:spLocks noChangeArrowheads="1"/>
          </p:cNvSpPr>
          <p:nvPr/>
        </p:nvSpPr>
        <p:spPr bwMode="auto">
          <a:xfrm>
            <a:off x="1192147" y="1281275"/>
            <a:ext cx="1507034" cy="1729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7859" tIns="33334" rIns="67859" bIns="33334">
            <a:spAutoFit/>
          </a:bodyPr>
          <a:lstStyle/>
          <a:p>
            <a:r>
              <a:rPr lang="en-US" sz="1350" dirty="0"/>
              <a:t>Relative Rates:</a:t>
            </a:r>
          </a:p>
          <a:p>
            <a:endParaRPr lang="en-US" sz="1350" dirty="0"/>
          </a:p>
          <a:p>
            <a:endParaRPr lang="en-US" sz="1350" dirty="0"/>
          </a:p>
          <a:p>
            <a:r>
              <a:rPr lang="en-US" sz="1350" dirty="0"/>
              <a:t>Non-vertebral  1.33</a:t>
            </a:r>
          </a:p>
          <a:p>
            <a:endParaRPr lang="en-US" sz="1350" dirty="0"/>
          </a:p>
          <a:p>
            <a:r>
              <a:rPr lang="en-US" sz="1350" dirty="0"/>
              <a:t>Hip 1.61</a:t>
            </a:r>
          </a:p>
          <a:p>
            <a:endParaRPr lang="en-US" sz="1350" dirty="0"/>
          </a:p>
          <a:p>
            <a:r>
              <a:rPr lang="en-US" sz="1350" dirty="0"/>
              <a:t>Vertebral 2.60</a:t>
            </a:r>
          </a:p>
        </p:txBody>
      </p:sp>
    </p:spTree>
    <p:extLst>
      <p:ext uri="{BB962C8B-B14F-4D97-AF65-F5344CB8AC3E}">
        <p14:creationId xmlns:p14="http://schemas.microsoft.com/office/powerpoint/2010/main" val="165677840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4486" y="154028"/>
            <a:ext cx="7673926" cy="571500"/>
          </a:xfrm>
        </p:spPr>
        <p:txBody>
          <a:bodyPr>
            <a:normAutofit/>
          </a:bodyPr>
          <a:lstStyle/>
          <a:p>
            <a:r>
              <a:rPr lang="en-US" sz="2800" dirty="0"/>
              <a:t>Steroid users fracture at lower BMD</a:t>
            </a:r>
          </a:p>
        </p:txBody>
      </p:sp>
      <p:sp>
        <p:nvSpPr>
          <p:cNvPr id="5" name="TextBox 4"/>
          <p:cNvSpPr txBox="1"/>
          <p:nvPr/>
        </p:nvSpPr>
        <p:spPr>
          <a:xfrm>
            <a:off x="5784649" y="4823305"/>
            <a:ext cx="2158732" cy="276999"/>
          </a:xfrm>
          <a:prstGeom prst="rect">
            <a:avLst/>
          </a:prstGeom>
          <a:noFill/>
        </p:spPr>
        <p:txBody>
          <a:bodyPr wrap="none" rtlCol="0">
            <a:spAutoFit/>
          </a:bodyPr>
          <a:lstStyle/>
          <a:p>
            <a:r>
              <a:rPr lang="en-US" sz="1200" dirty="0"/>
              <a:t>Van </a:t>
            </a:r>
            <a:r>
              <a:rPr lang="en-US" sz="1200" dirty="0" err="1"/>
              <a:t>Staa</a:t>
            </a:r>
            <a:r>
              <a:rPr lang="en-US" sz="1200" dirty="0"/>
              <a:t>, </a:t>
            </a:r>
            <a:r>
              <a:rPr lang="en-US" sz="1200" i="1" dirty="0"/>
              <a:t>Arthritis Rheum, </a:t>
            </a:r>
            <a:r>
              <a:rPr lang="en-US" sz="1200" dirty="0"/>
              <a:t>2003</a:t>
            </a:r>
          </a:p>
        </p:txBody>
      </p:sp>
      <p:sp>
        <p:nvSpPr>
          <p:cNvPr id="4" name="TextBox 3"/>
          <p:cNvSpPr txBox="1"/>
          <p:nvPr/>
        </p:nvSpPr>
        <p:spPr>
          <a:xfrm>
            <a:off x="5369205" y="1547568"/>
            <a:ext cx="2233859" cy="1338828"/>
          </a:xfrm>
          <a:prstGeom prst="rect">
            <a:avLst/>
          </a:prstGeom>
          <a:noFill/>
        </p:spPr>
        <p:txBody>
          <a:bodyPr wrap="square" rtlCol="0">
            <a:spAutoFit/>
          </a:bodyPr>
          <a:lstStyle/>
          <a:p>
            <a:r>
              <a:rPr lang="en-US" sz="1350" dirty="0"/>
              <a:t>Incidence of vertebral fractures according to BMD from </a:t>
            </a:r>
          </a:p>
          <a:p>
            <a:r>
              <a:rPr lang="en-US" sz="1350" dirty="0"/>
              <a:t>RCT’s in subjects</a:t>
            </a:r>
          </a:p>
          <a:p>
            <a:r>
              <a:rPr lang="en-US" sz="1350" dirty="0"/>
              <a:t>either taking steroids</a:t>
            </a:r>
          </a:p>
          <a:p>
            <a:r>
              <a:rPr lang="en-US" sz="1350" dirty="0"/>
              <a:t>Or non-users</a:t>
            </a:r>
          </a:p>
        </p:txBody>
      </p:sp>
      <p:pic>
        <p:nvPicPr>
          <p:cNvPr id="6" name="Picture 5" descr="Screen Shot 2015-12-08 at 3.01.51 A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06706" y="776290"/>
            <a:ext cx="3069689" cy="4235489"/>
          </a:xfrm>
          <a:prstGeom prst="rect">
            <a:avLst/>
          </a:prstGeom>
        </p:spPr>
      </p:pic>
      <p:sp>
        <p:nvSpPr>
          <p:cNvPr id="7" name="TextBox 6"/>
          <p:cNvSpPr txBox="1"/>
          <p:nvPr/>
        </p:nvSpPr>
        <p:spPr>
          <a:xfrm>
            <a:off x="2933259" y="1211786"/>
            <a:ext cx="797013" cy="230832"/>
          </a:xfrm>
          <a:prstGeom prst="rect">
            <a:avLst/>
          </a:prstGeom>
          <a:noFill/>
        </p:spPr>
        <p:txBody>
          <a:bodyPr wrap="none" rtlCol="0">
            <a:spAutoFit/>
          </a:bodyPr>
          <a:lstStyle/>
          <a:p>
            <a:r>
              <a:rPr lang="en-US" sz="900" dirty="0">
                <a:solidFill>
                  <a:srgbClr val="0000FF"/>
                </a:solidFill>
              </a:rPr>
              <a:t>Steroid users</a:t>
            </a:r>
          </a:p>
        </p:txBody>
      </p:sp>
      <p:sp>
        <p:nvSpPr>
          <p:cNvPr id="8" name="TextBox 7"/>
          <p:cNvSpPr txBox="1"/>
          <p:nvPr/>
        </p:nvSpPr>
        <p:spPr>
          <a:xfrm>
            <a:off x="2578153" y="1843962"/>
            <a:ext cx="663964" cy="230832"/>
          </a:xfrm>
          <a:prstGeom prst="rect">
            <a:avLst/>
          </a:prstGeom>
          <a:noFill/>
        </p:spPr>
        <p:txBody>
          <a:bodyPr wrap="none" rtlCol="0">
            <a:spAutoFit/>
          </a:bodyPr>
          <a:lstStyle/>
          <a:p>
            <a:r>
              <a:rPr lang="en-US" sz="900" dirty="0">
                <a:solidFill>
                  <a:srgbClr val="0000FF"/>
                </a:solidFill>
              </a:rPr>
              <a:t>Non-users</a:t>
            </a:r>
          </a:p>
        </p:txBody>
      </p:sp>
    </p:spTree>
    <p:extLst>
      <p:ext uri="{BB962C8B-B14F-4D97-AF65-F5344CB8AC3E}">
        <p14:creationId xmlns:p14="http://schemas.microsoft.com/office/powerpoint/2010/main" val="7731364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878" y="211477"/>
            <a:ext cx="7402244" cy="571500"/>
          </a:xfrm>
        </p:spPr>
        <p:txBody>
          <a:bodyPr>
            <a:noAutofit/>
          </a:bodyPr>
          <a:lstStyle/>
          <a:p>
            <a:r>
              <a:rPr lang="en-US" sz="2800" dirty="0"/>
              <a:t>Teriparatide vs Alendronate in GIO:  Bone density</a:t>
            </a:r>
          </a:p>
        </p:txBody>
      </p:sp>
      <p:pic>
        <p:nvPicPr>
          <p:cNvPr id="3" name="Picture 2" descr="Screen Shot 2015-12-08 at 1.26.09 A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01929" y="1155108"/>
            <a:ext cx="3248485" cy="2645843"/>
          </a:xfrm>
          <a:prstGeom prst="rect">
            <a:avLst/>
          </a:prstGeom>
        </p:spPr>
      </p:pic>
      <p:pic>
        <p:nvPicPr>
          <p:cNvPr id="4" name="Picture 3" descr="Screen Shot 2015-12-08 at 1.26.31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9622" y="1155108"/>
            <a:ext cx="3429000" cy="2645843"/>
          </a:xfrm>
          <a:prstGeom prst="rect">
            <a:avLst/>
          </a:prstGeom>
        </p:spPr>
      </p:pic>
      <p:sp>
        <p:nvSpPr>
          <p:cNvPr id="5" name="TextBox 4"/>
          <p:cNvSpPr txBox="1"/>
          <p:nvPr/>
        </p:nvSpPr>
        <p:spPr>
          <a:xfrm>
            <a:off x="5847264" y="4804571"/>
            <a:ext cx="1916037" cy="276999"/>
          </a:xfrm>
          <a:prstGeom prst="rect">
            <a:avLst/>
          </a:prstGeom>
          <a:noFill/>
        </p:spPr>
        <p:txBody>
          <a:bodyPr wrap="none" rtlCol="0">
            <a:spAutoFit/>
          </a:bodyPr>
          <a:lstStyle/>
          <a:p>
            <a:r>
              <a:rPr lang="en-US" sz="1200" dirty="0" err="1"/>
              <a:t>Saag</a:t>
            </a:r>
            <a:r>
              <a:rPr lang="en-US" sz="1200" dirty="0"/>
              <a:t>, </a:t>
            </a:r>
            <a:r>
              <a:rPr lang="en-US" sz="1200" i="1" dirty="0"/>
              <a:t>Arthritis Rheum</a:t>
            </a:r>
            <a:r>
              <a:rPr lang="en-US" sz="1200" dirty="0"/>
              <a:t>, 2009</a:t>
            </a:r>
          </a:p>
        </p:txBody>
      </p:sp>
    </p:spTree>
    <p:extLst>
      <p:ext uri="{BB962C8B-B14F-4D97-AF65-F5344CB8AC3E}">
        <p14:creationId xmlns:p14="http://schemas.microsoft.com/office/powerpoint/2010/main" val="22796112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265" y="192591"/>
            <a:ext cx="6930976" cy="571500"/>
          </a:xfrm>
        </p:spPr>
        <p:txBody>
          <a:bodyPr>
            <a:noAutofit/>
          </a:bodyPr>
          <a:lstStyle/>
          <a:p>
            <a:r>
              <a:rPr lang="en-US" sz="2800" dirty="0"/>
              <a:t>Teriparatide vs Alendronate in GIO:  Fractures</a:t>
            </a:r>
          </a:p>
        </p:txBody>
      </p:sp>
      <p:pic>
        <p:nvPicPr>
          <p:cNvPr id="5" name="Picture 4" descr="Screen Shot 2015-12-08 at 1.40.00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05255" y="1579468"/>
            <a:ext cx="6133505" cy="2059379"/>
          </a:xfrm>
          <a:prstGeom prst="rect">
            <a:avLst/>
          </a:prstGeom>
        </p:spPr>
      </p:pic>
      <p:sp>
        <p:nvSpPr>
          <p:cNvPr id="6" name="TextBox 5"/>
          <p:cNvSpPr txBox="1"/>
          <p:nvPr/>
        </p:nvSpPr>
        <p:spPr>
          <a:xfrm>
            <a:off x="1587584" y="3756106"/>
            <a:ext cx="5968847" cy="300082"/>
          </a:xfrm>
          <a:prstGeom prst="rect">
            <a:avLst/>
          </a:prstGeom>
          <a:noFill/>
        </p:spPr>
        <p:txBody>
          <a:bodyPr wrap="square" rtlCol="0">
            <a:spAutoFit/>
          </a:bodyPr>
          <a:lstStyle/>
          <a:p>
            <a:r>
              <a:rPr lang="en-US" sz="1350" dirty="0"/>
              <a:t>Note that 9% of teriparatide and 5% of alendronate had uric acid &gt;9</a:t>
            </a:r>
          </a:p>
        </p:txBody>
      </p:sp>
      <p:sp>
        <p:nvSpPr>
          <p:cNvPr id="7" name="TextBox 6"/>
          <p:cNvSpPr txBox="1"/>
          <p:nvPr/>
        </p:nvSpPr>
        <p:spPr>
          <a:xfrm>
            <a:off x="5847264" y="4804571"/>
            <a:ext cx="1916037" cy="276999"/>
          </a:xfrm>
          <a:prstGeom prst="rect">
            <a:avLst/>
          </a:prstGeom>
          <a:noFill/>
        </p:spPr>
        <p:txBody>
          <a:bodyPr wrap="none" rtlCol="0">
            <a:spAutoFit/>
          </a:bodyPr>
          <a:lstStyle/>
          <a:p>
            <a:r>
              <a:rPr lang="en-US" sz="1200" dirty="0" err="1"/>
              <a:t>Saag</a:t>
            </a:r>
            <a:r>
              <a:rPr lang="en-US" sz="1200" dirty="0"/>
              <a:t>, </a:t>
            </a:r>
            <a:r>
              <a:rPr lang="en-US" sz="1200" i="1" dirty="0"/>
              <a:t>Arthritis Rheum</a:t>
            </a:r>
            <a:r>
              <a:rPr lang="en-US" sz="1200" dirty="0"/>
              <a:t>, 2009</a:t>
            </a:r>
          </a:p>
        </p:txBody>
      </p:sp>
    </p:spTree>
    <p:extLst>
      <p:ext uri="{BB962C8B-B14F-4D97-AF65-F5344CB8AC3E}">
        <p14:creationId xmlns:p14="http://schemas.microsoft.com/office/powerpoint/2010/main" val="41621520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7350" y="128697"/>
            <a:ext cx="5829300" cy="571500"/>
          </a:xfrm>
        </p:spPr>
        <p:txBody>
          <a:bodyPr>
            <a:normAutofit fontScale="90000"/>
          </a:bodyPr>
          <a:lstStyle/>
          <a:p>
            <a:r>
              <a:rPr lang="en-US" sz="2100" dirty="0"/>
              <a:t>Teriparatide </a:t>
            </a:r>
            <a:r>
              <a:rPr lang="en-US" sz="2100" dirty="0" err="1"/>
              <a:t>vs</a:t>
            </a:r>
            <a:r>
              <a:rPr lang="en-US" sz="2100" dirty="0"/>
              <a:t> risedronate in men with GIO:</a:t>
            </a:r>
            <a:br>
              <a:rPr lang="en-US" sz="2100" dirty="0"/>
            </a:br>
            <a:r>
              <a:rPr lang="en-US" sz="2100" dirty="0"/>
              <a:t>Changes in hip BMD</a:t>
            </a:r>
          </a:p>
        </p:txBody>
      </p:sp>
      <p:sp>
        <p:nvSpPr>
          <p:cNvPr id="3" name="TextBox 2"/>
          <p:cNvSpPr txBox="1"/>
          <p:nvPr/>
        </p:nvSpPr>
        <p:spPr>
          <a:xfrm>
            <a:off x="1938432" y="4032732"/>
            <a:ext cx="3657733" cy="300082"/>
          </a:xfrm>
          <a:prstGeom prst="rect">
            <a:avLst/>
          </a:prstGeom>
          <a:noFill/>
        </p:spPr>
        <p:txBody>
          <a:bodyPr wrap="none" rtlCol="0">
            <a:spAutoFit/>
          </a:bodyPr>
          <a:lstStyle/>
          <a:p>
            <a:r>
              <a:rPr lang="en-US" sz="1350" dirty="0"/>
              <a:t>Fractures: 5 in risedronate </a:t>
            </a:r>
            <a:r>
              <a:rPr lang="en-US" sz="1350" dirty="0" err="1"/>
              <a:t>vs</a:t>
            </a:r>
            <a:r>
              <a:rPr lang="en-US" sz="1350" dirty="0"/>
              <a:t> none in teriparatide</a:t>
            </a:r>
          </a:p>
        </p:txBody>
      </p:sp>
      <p:sp>
        <p:nvSpPr>
          <p:cNvPr id="5" name="Rectangle 4"/>
          <p:cNvSpPr/>
          <p:nvPr/>
        </p:nvSpPr>
        <p:spPr>
          <a:xfrm>
            <a:off x="6237810" y="4744295"/>
            <a:ext cx="1465016" cy="300082"/>
          </a:xfrm>
          <a:prstGeom prst="rect">
            <a:avLst/>
          </a:prstGeom>
        </p:spPr>
        <p:txBody>
          <a:bodyPr wrap="none">
            <a:spAutoFit/>
          </a:bodyPr>
          <a:lstStyle/>
          <a:p>
            <a:r>
              <a:rPr lang="en-US" sz="1350" dirty="0"/>
              <a:t>Gluer, </a:t>
            </a:r>
            <a:r>
              <a:rPr lang="en-US" sz="1350" i="1" dirty="0"/>
              <a:t>JBMR</a:t>
            </a:r>
            <a:r>
              <a:rPr lang="en-US" sz="1350" dirty="0"/>
              <a:t>, 2013</a:t>
            </a:r>
          </a:p>
        </p:txBody>
      </p:sp>
      <p:pic>
        <p:nvPicPr>
          <p:cNvPr id="6" name="Picture 5" descr="Screen Shot 2015-12-08 at 12.54.39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56402" y="859961"/>
            <a:ext cx="4431197" cy="3172767"/>
          </a:xfrm>
          <a:prstGeom prst="rect">
            <a:avLst/>
          </a:prstGeom>
        </p:spPr>
      </p:pic>
    </p:spTree>
    <p:extLst>
      <p:ext uri="{BB962C8B-B14F-4D97-AF65-F5344CB8AC3E}">
        <p14:creationId xmlns:p14="http://schemas.microsoft.com/office/powerpoint/2010/main" val="38385100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79D612-E897-3D48-88CA-E5827EFBDC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2215" y="0"/>
            <a:ext cx="7799570" cy="5143500"/>
          </a:xfrm>
          <a:prstGeom prst="rect">
            <a:avLst/>
          </a:prstGeom>
        </p:spPr>
      </p:pic>
    </p:spTree>
    <p:extLst>
      <p:ext uri="{BB962C8B-B14F-4D97-AF65-F5344CB8AC3E}">
        <p14:creationId xmlns:p14="http://schemas.microsoft.com/office/powerpoint/2010/main" val="37798787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1BA945-9392-EC43-B390-3201C6626E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5369" y="0"/>
            <a:ext cx="7373262" cy="5143500"/>
          </a:xfrm>
          <a:prstGeom prst="rect">
            <a:avLst/>
          </a:prstGeom>
        </p:spPr>
      </p:pic>
    </p:spTree>
    <p:extLst>
      <p:ext uri="{BB962C8B-B14F-4D97-AF65-F5344CB8AC3E}">
        <p14:creationId xmlns:p14="http://schemas.microsoft.com/office/powerpoint/2010/main" val="3398442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2F896E-DB4D-1943-83CC-6C8233AC7A6C}"/>
              </a:ext>
            </a:extLst>
          </p:cNvPr>
          <p:cNvSpPr txBox="1"/>
          <p:nvPr/>
        </p:nvSpPr>
        <p:spPr>
          <a:xfrm>
            <a:off x="1248355" y="1288111"/>
            <a:ext cx="6162261" cy="2308324"/>
          </a:xfrm>
          <a:prstGeom prst="rect">
            <a:avLst/>
          </a:prstGeom>
          <a:noFill/>
        </p:spPr>
        <p:txBody>
          <a:bodyPr wrap="square" rtlCol="0">
            <a:spAutoFit/>
          </a:bodyPr>
          <a:lstStyle/>
          <a:p>
            <a:r>
              <a:rPr lang="en-US" sz="2400" dirty="0"/>
              <a:t>If a clinical problem has been addressed by a randomized double-blinded clinical trial with significant and consistent results, then it would not be a challenging case.  So most of this talk is going to involve non-trial evidence, opinion, and off-label use of medications.</a:t>
            </a:r>
          </a:p>
        </p:txBody>
      </p:sp>
    </p:spTree>
    <p:extLst>
      <p:ext uri="{BB962C8B-B14F-4D97-AF65-F5344CB8AC3E}">
        <p14:creationId xmlns:p14="http://schemas.microsoft.com/office/powerpoint/2010/main" val="41011195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82F6CB-0418-4E44-8982-98E9C2CAD1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4845" y="-134874"/>
            <a:ext cx="7574310" cy="5413248"/>
          </a:xfrm>
          <a:prstGeom prst="rect">
            <a:avLst/>
          </a:prstGeom>
        </p:spPr>
      </p:pic>
    </p:spTree>
    <p:extLst>
      <p:ext uri="{BB962C8B-B14F-4D97-AF65-F5344CB8AC3E}">
        <p14:creationId xmlns:p14="http://schemas.microsoft.com/office/powerpoint/2010/main" val="1749437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B55910-9AC1-7944-BDEA-48572736323B}"/>
              </a:ext>
            </a:extLst>
          </p:cNvPr>
          <p:cNvSpPr txBox="1"/>
          <p:nvPr/>
        </p:nvSpPr>
        <p:spPr>
          <a:xfrm>
            <a:off x="333955" y="159026"/>
            <a:ext cx="8229600" cy="5078313"/>
          </a:xfrm>
          <a:prstGeom prst="rect">
            <a:avLst/>
          </a:prstGeom>
          <a:noFill/>
        </p:spPr>
        <p:txBody>
          <a:bodyPr wrap="square" rtlCol="0">
            <a:spAutoFit/>
          </a:bodyPr>
          <a:lstStyle/>
          <a:p>
            <a:r>
              <a:rPr lang="en-US" dirty="0"/>
              <a:t>What to do for patients who took bisphosphonates for five years and then stopped for five years?</a:t>
            </a:r>
          </a:p>
          <a:p>
            <a:endParaRPr lang="en-US" dirty="0"/>
          </a:p>
          <a:p>
            <a:r>
              <a:rPr lang="en-US" dirty="0"/>
              <a:t>How long to use denosumab? And then what?</a:t>
            </a:r>
          </a:p>
          <a:p>
            <a:endParaRPr lang="en-US" dirty="0"/>
          </a:p>
          <a:p>
            <a:r>
              <a:rPr lang="en-US" dirty="0"/>
              <a:t>How to treat patients starting on long-term steroids who have osteopenia but not osteoporosis? (especially those younger than 50)</a:t>
            </a:r>
          </a:p>
          <a:p>
            <a:endParaRPr lang="en-US" dirty="0"/>
          </a:p>
          <a:p>
            <a:r>
              <a:rPr lang="en-US" dirty="0"/>
              <a:t>How to treat patients with CKD grade 4-5 who have low bone density or fractures?</a:t>
            </a:r>
          </a:p>
          <a:p>
            <a:endParaRPr lang="en-US" dirty="0"/>
          </a:p>
          <a:p>
            <a:r>
              <a:rPr lang="en-US" dirty="0"/>
              <a:t>Should you treat when hip bone density is not osteoporotic at the hip but T-score lower than -2.5 at the spine, without fractures?</a:t>
            </a:r>
          </a:p>
          <a:p>
            <a:endParaRPr lang="en-US" dirty="0"/>
          </a:p>
          <a:p>
            <a:r>
              <a:rPr lang="en-US" dirty="0"/>
              <a:t>How to treat patients with serious liver dysfunction with osteoporotic fractures?</a:t>
            </a:r>
          </a:p>
          <a:p>
            <a:endParaRPr lang="en-US" dirty="0"/>
          </a:p>
          <a:p>
            <a:r>
              <a:rPr lang="en-US" dirty="0"/>
              <a:t>How to prevent fractures in early post-menopausal women who don’t yet have osteoporosis?</a:t>
            </a:r>
          </a:p>
          <a:p>
            <a:endParaRPr lang="en-US" dirty="0"/>
          </a:p>
        </p:txBody>
      </p:sp>
    </p:spTree>
    <p:extLst>
      <p:ext uri="{BB962C8B-B14F-4D97-AF65-F5344CB8AC3E}">
        <p14:creationId xmlns:p14="http://schemas.microsoft.com/office/powerpoint/2010/main" val="2234545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creen shot 2013-10-19 at 7.10.29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5223" y="119878"/>
            <a:ext cx="6785813" cy="4823801"/>
          </a:xfrm>
          <a:prstGeom prst="rect">
            <a:avLst/>
          </a:prstGeom>
        </p:spPr>
      </p:pic>
      <p:cxnSp>
        <p:nvCxnSpPr>
          <p:cNvPr id="15" name="Straight Connector 14"/>
          <p:cNvCxnSpPr/>
          <p:nvPr/>
        </p:nvCxnSpPr>
        <p:spPr bwMode="auto">
          <a:xfrm>
            <a:off x="1479306" y="3942970"/>
            <a:ext cx="6254376" cy="0"/>
          </a:xfrm>
          <a:prstGeom prst="line">
            <a:avLst/>
          </a:prstGeom>
          <a:solidFill>
            <a:schemeClr val="accent1"/>
          </a:solidFill>
          <a:ln w="9525" cap="flat" cmpd="sng" algn="ctr">
            <a:solidFill>
              <a:schemeClr val="tx1"/>
            </a:solidFill>
            <a:prstDash val="solid"/>
            <a:round/>
            <a:headEnd type="none" w="med" len="med"/>
            <a:tailEnd type="none" w="med" len="med"/>
          </a:ln>
          <a:effectLst>
            <a:glow rad="38100">
              <a:srgbClr val="FF6600">
                <a:alpha val="34000"/>
              </a:srgbClr>
            </a:glow>
          </a:effectLst>
        </p:spPr>
      </p:cxnSp>
    </p:spTree>
    <p:extLst>
      <p:ext uri="{BB962C8B-B14F-4D97-AF65-F5344CB8AC3E}">
        <p14:creationId xmlns:p14="http://schemas.microsoft.com/office/powerpoint/2010/main" val="390181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8EA310-86CD-AF4B-830E-35BAFBE007A0}"/>
              </a:ext>
            </a:extLst>
          </p:cNvPr>
          <p:cNvSpPr txBox="1"/>
          <p:nvPr/>
        </p:nvSpPr>
        <p:spPr>
          <a:xfrm>
            <a:off x="1002582" y="397786"/>
            <a:ext cx="6742706" cy="4524315"/>
          </a:xfrm>
          <a:prstGeom prst="rect">
            <a:avLst/>
          </a:prstGeom>
          <a:noFill/>
        </p:spPr>
        <p:txBody>
          <a:bodyPr wrap="square" rtlCol="0">
            <a:spAutoFit/>
          </a:bodyPr>
          <a:lstStyle/>
          <a:p>
            <a:r>
              <a:rPr lang="en-US" dirty="0"/>
              <a:t>A Vietnamese-American woman with Still’s disease with onset in 2006, when she was 56, with fever and rash, was treated with prednisone usually 10mg/day up to 60mg/d with flares, and with various anti-inflammatory medications.</a:t>
            </a:r>
          </a:p>
          <a:p>
            <a:endParaRPr lang="en-US" dirty="0"/>
          </a:p>
          <a:p>
            <a:r>
              <a:rPr lang="en-US" dirty="0"/>
              <a:t>Bone density T-score of -2.1 at the spine and -1.8 at the hip in 2009.</a:t>
            </a:r>
          </a:p>
          <a:p>
            <a:endParaRPr lang="en-US" dirty="0"/>
          </a:p>
          <a:p>
            <a:r>
              <a:rPr lang="en-US" dirty="0"/>
              <a:t>Extensive review of chart found notes about bisphosphonate use that were not well documented, but she had received risedronate in about 2006, alendronate in 2008, followed by ibandronate. In 2012 she discontinued the oral bisphosphonates, and was then given zoledronate in 2013 and 2014.</a:t>
            </a:r>
          </a:p>
          <a:p>
            <a:endParaRPr lang="en-US" dirty="0"/>
          </a:p>
          <a:p>
            <a:r>
              <a:rPr lang="en-US" dirty="0"/>
              <a:t>In 2015 she developed stress fractures of the metatarsals, and was then given another dose of zoledronate and high doses of vitamin D.</a:t>
            </a:r>
          </a:p>
          <a:p>
            <a:endParaRPr lang="en-US" dirty="0"/>
          </a:p>
        </p:txBody>
      </p:sp>
      <p:sp>
        <p:nvSpPr>
          <p:cNvPr id="2" name="Rounded Rectangle 1">
            <a:extLst>
              <a:ext uri="{FF2B5EF4-FFF2-40B4-BE49-F238E27FC236}">
                <a16:creationId xmlns:a16="http://schemas.microsoft.com/office/drawing/2014/main" id="{0B5B2D59-DD18-2F4A-B0D2-A97649E0CB5D}"/>
              </a:ext>
            </a:extLst>
          </p:cNvPr>
          <p:cNvSpPr/>
          <p:nvPr/>
        </p:nvSpPr>
        <p:spPr>
          <a:xfrm>
            <a:off x="330200" y="171024"/>
            <a:ext cx="8496300" cy="4801451"/>
          </a:xfrm>
          <a:prstGeom prst="roundRect">
            <a:avLst>
              <a:gd name="adj" fmla="val 7145"/>
            </a:avLst>
          </a:prstGeom>
          <a:noFill/>
          <a:ln w="28575"/>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551396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B4AD97-EA5D-564A-AA22-B643E4F309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8584" y="0"/>
            <a:ext cx="6106831" cy="5143500"/>
          </a:xfrm>
          <a:prstGeom prst="rect">
            <a:avLst/>
          </a:prstGeom>
        </p:spPr>
      </p:pic>
    </p:spTree>
    <p:extLst>
      <p:ext uri="{BB962C8B-B14F-4D97-AF65-F5344CB8AC3E}">
        <p14:creationId xmlns:p14="http://schemas.microsoft.com/office/powerpoint/2010/main" val="3068377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A6BDE4-0868-2E4D-AB2B-86DAFBC649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75254" y="0"/>
            <a:ext cx="2263140" cy="5143500"/>
          </a:xfrm>
          <a:prstGeom prst="rect">
            <a:avLst/>
          </a:prstGeom>
        </p:spPr>
      </p:pic>
      <p:sp>
        <p:nvSpPr>
          <p:cNvPr id="6" name="TextBox 5">
            <a:extLst>
              <a:ext uri="{FF2B5EF4-FFF2-40B4-BE49-F238E27FC236}">
                <a16:creationId xmlns:a16="http://schemas.microsoft.com/office/drawing/2014/main" id="{969A737B-192A-4F42-9C48-5B2B6D09F925}"/>
              </a:ext>
            </a:extLst>
          </p:cNvPr>
          <p:cNvSpPr txBox="1"/>
          <p:nvPr/>
        </p:nvSpPr>
        <p:spPr>
          <a:xfrm>
            <a:off x="78805" y="774855"/>
            <a:ext cx="2954976" cy="830997"/>
          </a:xfrm>
          <a:prstGeom prst="rect">
            <a:avLst/>
          </a:prstGeom>
          <a:noFill/>
        </p:spPr>
        <p:txBody>
          <a:bodyPr wrap="none" rtlCol="0">
            <a:spAutoFit/>
          </a:bodyPr>
          <a:lstStyle/>
          <a:p>
            <a:r>
              <a:rPr lang="en-US" sz="2400" dirty="0"/>
              <a:t>In 2016 she had some</a:t>
            </a:r>
          </a:p>
          <a:p>
            <a:r>
              <a:rPr lang="en-US" sz="2400" dirty="0"/>
              <a:t>pain in the right thigh.</a:t>
            </a:r>
          </a:p>
        </p:txBody>
      </p:sp>
      <p:sp>
        <p:nvSpPr>
          <p:cNvPr id="7" name="TextBox 6">
            <a:extLst>
              <a:ext uri="{FF2B5EF4-FFF2-40B4-BE49-F238E27FC236}">
                <a16:creationId xmlns:a16="http://schemas.microsoft.com/office/drawing/2014/main" id="{18476B91-8C05-BA42-BA70-75AE3F2F450F}"/>
              </a:ext>
            </a:extLst>
          </p:cNvPr>
          <p:cNvSpPr txBox="1"/>
          <p:nvPr/>
        </p:nvSpPr>
        <p:spPr>
          <a:xfrm>
            <a:off x="4642866" y="208526"/>
            <a:ext cx="795528" cy="369332"/>
          </a:xfrm>
          <a:prstGeom prst="rect">
            <a:avLst/>
          </a:prstGeom>
          <a:noFill/>
        </p:spPr>
        <p:txBody>
          <a:bodyPr wrap="square" rtlCol="0">
            <a:spAutoFit/>
          </a:bodyPr>
          <a:lstStyle/>
          <a:p>
            <a:r>
              <a:rPr lang="en-US" dirty="0"/>
              <a:t>2009</a:t>
            </a:r>
          </a:p>
        </p:txBody>
      </p:sp>
      <p:pic>
        <p:nvPicPr>
          <p:cNvPr id="9" name="Picture 8">
            <a:extLst>
              <a:ext uri="{FF2B5EF4-FFF2-40B4-BE49-F238E27FC236}">
                <a16:creationId xmlns:a16="http://schemas.microsoft.com/office/drawing/2014/main" id="{72A1065E-3893-E448-85BE-1C624ED6FA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9867" y="0"/>
            <a:ext cx="3564133" cy="5143500"/>
          </a:xfrm>
          <a:prstGeom prst="rect">
            <a:avLst/>
          </a:prstGeom>
        </p:spPr>
      </p:pic>
      <p:sp>
        <p:nvSpPr>
          <p:cNvPr id="10" name="TextBox 9">
            <a:extLst>
              <a:ext uri="{FF2B5EF4-FFF2-40B4-BE49-F238E27FC236}">
                <a16:creationId xmlns:a16="http://schemas.microsoft.com/office/drawing/2014/main" id="{B2334B85-BF0B-AB4E-AB0A-D44564025247}"/>
              </a:ext>
            </a:extLst>
          </p:cNvPr>
          <p:cNvSpPr txBox="1"/>
          <p:nvPr/>
        </p:nvSpPr>
        <p:spPr>
          <a:xfrm>
            <a:off x="8202877" y="208526"/>
            <a:ext cx="795528" cy="369332"/>
          </a:xfrm>
          <a:prstGeom prst="rect">
            <a:avLst/>
          </a:prstGeom>
          <a:noFill/>
        </p:spPr>
        <p:txBody>
          <a:bodyPr wrap="square" rtlCol="0">
            <a:spAutoFit/>
          </a:bodyPr>
          <a:lstStyle/>
          <a:p>
            <a:r>
              <a:rPr lang="en-US" dirty="0"/>
              <a:t>2016</a:t>
            </a:r>
          </a:p>
        </p:txBody>
      </p:sp>
    </p:spTree>
    <p:extLst>
      <p:ext uri="{BB962C8B-B14F-4D97-AF65-F5344CB8AC3E}">
        <p14:creationId xmlns:p14="http://schemas.microsoft.com/office/powerpoint/2010/main" val="13991952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3035</TotalTime>
  <Words>1483</Words>
  <Application>Microsoft Macintosh PowerPoint</Application>
  <PresentationFormat>On-screen Show (16:9)</PresentationFormat>
  <Paragraphs>216</Paragraphs>
  <Slides>40</Slides>
  <Notes>33</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7" baseType="lpstr">
      <vt:lpstr>Arial</vt:lpstr>
      <vt:lpstr>Calibri</vt:lpstr>
      <vt:lpstr>Georgia</vt:lpstr>
      <vt:lpstr>Helvetica</vt:lpstr>
      <vt:lpstr>Times</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Zoledronic acid in hip fx patients</vt:lpstr>
      <vt:lpstr> </vt:lpstr>
      <vt:lpstr>PowerPoint Presentation</vt:lpstr>
      <vt:lpstr>Reduction in microdamage</vt:lpstr>
      <vt:lpstr>Long term bisphosphonate use</vt:lpstr>
      <vt:lpstr> </vt:lpstr>
      <vt:lpstr>Incidence of atypical femur fracture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ASBMR 2019 abstracts</vt:lpstr>
      <vt:lpstr>PowerPoint Presentation</vt:lpstr>
      <vt:lpstr>PowerPoint Presentation</vt:lpstr>
      <vt:lpstr>PowerPoint Presentation</vt:lpstr>
      <vt:lpstr>Non-vertebral fracture incidence in patients using corticosteroids</vt:lpstr>
      <vt:lpstr>Steroid users fracture at lower BMD</vt:lpstr>
      <vt:lpstr>Teriparatide vs Alendronate in GIO:  Bone density</vt:lpstr>
      <vt:lpstr>Teriparatide vs Alendronate in GIO:  Fractures</vt:lpstr>
      <vt:lpstr>Teriparatide vs risedronate in men with GIO: Changes in hip BMD</vt:lpstr>
      <vt:lpstr>PowerPoint Presentation</vt:lpstr>
      <vt:lpstr>PowerPoint Presentation</vt:lpstr>
      <vt:lpstr>PowerPoint Presentation</vt:lpstr>
    </vt:vector>
  </TitlesOfParts>
  <Manager/>
  <Company>American College of Rheumatology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Barb  Aden</dc:creator>
  <cp:keywords/>
  <dc:description/>
  <cp:lastModifiedBy>SUSAN</cp:lastModifiedBy>
  <cp:revision>47</cp:revision>
  <dcterms:created xsi:type="dcterms:W3CDTF">2019-04-12T19:17:48Z</dcterms:created>
  <dcterms:modified xsi:type="dcterms:W3CDTF">2019-11-14T07:09:58Z</dcterms:modified>
  <cp:category/>
</cp:coreProperties>
</file>