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6" r:id="rId2"/>
    <p:sldMasterId id="2147483655" r:id="rId3"/>
  </p:sldMasterIdLst>
  <p:notesMasterIdLst>
    <p:notesMasterId r:id="rId36"/>
  </p:notesMasterIdLst>
  <p:sldIdLst>
    <p:sldId id="287" r:id="rId4"/>
    <p:sldId id="283" r:id="rId5"/>
    <p:sldId id="282" r:id="rId6"/>
    <p:sldId id="277" r:id="rId7"/>
    <p:sldId id="278" r:id="rId8"/>
    <p:sldId id="266" r:id="rId9"/>
    <p:sldId id="276" r:id="rId10"/>
    <p:sldId id="265" r:id="rId11"/>
    <p:sldId id="280" r:id="rId12"/>
    <p:sldId id="284" r:id="rId13"/>
    <p:sldId id="286" r:id="rId14"/>
    <p:sldId id="285" r:id="rId15"/>
    <p:sldId id="281" r:id="rId16"/>
    <p:sldId id="257" r:id="rId17"/>
    <p:sldId id="258" r:id="rId18"/>
    <p:sldId id="259" r:id="rId19"/>
    <p:sldId id="261" r:id="rId20"/>
    <p:sldId id="256" r:id="rId21"/>
    <p:sldId id="279" r:id="rId22"/>
    <p:sldId id="263" r:id="rId23"/>
    <p:sldId id="272" r:id="rId24"/>
    <p:sldId id="271" r:id="rId25"/>
    <p:sldId id="273" r:id="rId26"/>
    <p:sldId id="262" r:id="rId27"/>
    <p:sldId id="264" r:id="rId28"/>
    <p:sldId id="274" r:id="rId29"/>
    <p:sldId id="275" r:id="rId30"/>
    <p:sldId id="270" r:id="rId31"/>
    <p:sldId id="269" r:id="rId32"/>
    <p:sldId id="267" r:id="rId33"/>
    <p:sldId id="268" r:id="rId34"/>
    <p:sldId id="26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81" autoAdjust="0"/>
  </p:normalViewPr>
  <p:slideViewPr>
    <p:cSldViewPr snapToGrid="0" snapToObjects="1" showGuides="1">
      <p:cViewPr varScale="1">
        <p:scale>
          <a:sx n="203" d="100"/>
          <a:sy n="203" d="100"/>
        </p:scale>
        <p:origin x="-392" y="-112"/>
      </p:cViewPr>
      <p:guideLst>
        <p:guide orient="horz" pos="2155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55CCE-CEE2-EB4C-899E-A739AAB3DFEA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DF66F-30DD-514B-9CE8-82191F0F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07C60-C849-4040-A328-9CEDCFA0F36A}" type="slidenum">
              <a:rPr lang="en-US"/>
              <a:pPr/>
              <a:t>2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172A65-4A5C-BC48-B14C-C183153DF64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66F-30DD-514B-9CE8-82191F0F92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7F6C-ACA3-B84F-8764-823467D01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BA22-6137-F848-99F5-4B67C7BBC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DFBFF-5516-EC4F-89F3-EE4CEC6DA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96120-A276-3A49-858D-FFB26A78D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EDCF-1A9A-004E-9EDA-672174E2F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07B7-A509-A240-96B1-37F0C06A4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E9C7-40C1-CA47-AFF7-A08069407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7287-149A-E04C-9FD7-85BE10293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B41E-EDB8-0648-928E-04D282704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FF946-1865-0C46-A50B-0015401B4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CA299-2986-0F47-ADDB-F0DC56BF4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5B3C-0FA4-094B-A3BA-49448813F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1C20-78BB-ED46-8DE5-B77E236AF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5E89-0C66-424D-BD81-8B3AD06C5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EC32-128D-5542-8A5F-F8B5C9E66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8D6CB-CC50-3640-8795-69D45E2E9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7D7DF-55ED-1C47-A0F5-79AAB8595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8AEC0-C596-FD4E-9211-5F7C19045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BE594-41BD-5C4F-B460-45A015CC9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C5414-3BC8-A142-9444-74CB513FF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1EF1D-9AB9-6A49-9494-1044C239B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F040-EE62-794E-B5B1-2FDD2EEFA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CD75727F-CE16-7646-A77F-5BD4D6F20FB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22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522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85F1A34C-8870-964B-A338-82F4BAF9867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1509229"/>
            <a:ext cx="7772400" cy="762000"/>
          </a:xfrm>
        </p:spPr>
        <p:txBody>
          <a:bodyPr/>
          <a:lstStyle/>
          <a:p>
            <a:r>
              <a:rPr lang="en-US" sz="6000" dirty="0" smtClean="0"/>
              <a:t>Steroid Osteoporosis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150234" y="4562238"/>
            <a:ext cx="257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Susan Ott</a:t>
            </a:r>
          </a:p>
          <a:p>
            <a:r>
              <a:rPr lang="en-US" dirty="0" smtClean="0"/>
              <a:t>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9895"/>
            <a:ext cx="7772400" cy="762000"/>
          </a:xfrm>
        </p:spPr>
        <p:txBody>
          <a:bodyPr/>
          <a:lstStyle/>
          <a:p>
            <a:r>
              <a:rPr lang="en-US" sz="2800" dirty="0" smtClean="0"/>
              <a:t>Local factors regulating bone cells</a:t>
            </a:r>
            <a:endParaRPr lang="en-US" sz="2800" dirty="0"/>
          </a:p>
        </p:txBody>
      </p:sp>
      <p:pic>
        <p:nvPicPr>
          <p:cNvPr id="2" name="Picture 1" descr="new bone ce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81" y="925052"/>
            <a:ext cx="6292064" cy="54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3"/>
            <a:ext cx="7772400" cy="762000"/>
          </a:xfrm>
        </p:spPr>
        <p:txBody>
          <a:bodyPr/>
          <a:lstStyle/>
          <a:p>
            <a:r>
              <a:rPr lang="en-US" dirty="0" smtClean="0"/>
              <a:t>Osteoclast resorbing bone</a:t>
            </a:r>
            <a:endParaRPr lang="en-US" dirty="0"/>
          </a:p>
        </p:txBody>
      </p:sp>
      <p:pic>
        <p:nvPicPr>
          <p:cNvPr id="4" name="Picture 3" descr="o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0" y="1002663"/>
            <a:ext cx="4653041" cy="54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3"/>
            <a:ext cx="7772400" cy="762000"/>
          </a:xfrm>
        </p:spPr>
        <p:txBody>
          <a:bodyPr/>
          <a:lstStyle/>
          <a:p>
            <a:r>
              <a:rPr lang="en-US" sz="3200" dirty="0" smtClean="0"/>
              <a:t>Osteoclast signals back to </a:t>
            </a:r>
            <a:r>
              <a:rPr lang="en-US" sz="3200" dirty="0" err="1" smtClean="0"/>
              <a:t>o’blasts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81675" y="5635447"/>
            <a:ext cx="689963" cy="485053"/>
            <a:chOff x="1025279" y="3029383"/>
            <a:chExt cx="689963" cy="363790"/>
          </a:xfrm>
        </p:grpSpPr>
        <p:sp>
          <p:nvSpPr>
            <p:cNvPr id="7" name="Oval 6"/>
            <p:cNvSpPr/>
            <p:nvPr/>
          </p:nvSpPr>
          <p:spPr bwMode="auto">
            <a:xfrm>
              <a:off x="1025279" y="3029383"/>
              <a:ext cx="689963" cy="363790"/>
            </a:xfrm>
            <a:prstGeom prst="ellipse">
              <a:avLst/>
            </a:prstGeom>
            <a:solidFill>
              <a:srgbClr val="C2FFEB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5279" y="3049225"/>
              <a:ext cx="68996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TGF-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ß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 descr="o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999746"/>
            <a:ext cx="4660864" cy="54091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21481" y="5686159"/>
            <a:ext cx="689963" cy="434341"/>
            <a:chOff x="1319850" y="3187258"/>
            <a:chExt cx="689963" cy="325756"/>
          </a:xfrm>
        </p:grpSpPr>
        <p:sp>
          <p:nvSpPr>
            <p:cNvPr id="13" name="Oval 12"/>
            <p:cNvSpPr/>
            <p:nvPr/>
          </p:nvSpPr>
          <p:spPr bwMode="auto">
            <a:xfrm>
              <a:off x="1357201" y="3187258"/>
              <a:ext cx="616345" cy="3257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9850" y="3187258"/>
              <a:ext cx="68996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TGF-ß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1100" y="1944957"/>
            <a:ext cx="821070" cy="410369"/>
            <a:chOff x="974651" y="1346177"/>
            <a:chExt cx="821070" cy="307777"/>
          </a:xfrm>
        </p:grpSpPr>
        <p:sp>
          <p:nvSpPr>
            <p:cNvPr id="15" name="Trapezoid 14"/>
            <p:cNvSpPr/>
            <p:nvPr/>
          </p:nvSpPr>
          <p:spPr bwMode="auto">
            <a:xfrm>
              <a:off x="1016000" y="1358605"/>
              <a:ext cx="608418" cy="295349"/>
            </a:xfrm>
            <a:prstGeom prst="trapezoid">
              <a:avLst/>
            </a:prstGeom>
            <a:solidFill>
              <a:srgbClr val="E6E6E6"/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4651" y="1346177"/>
              <a:ext cx="82107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SMAD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1652" y="2583320"/>
            <a:ext cx="630351" cy="527689"/>
            <a:chOff x="1023602" y="1524000"/>
            <a:chExt cx="630351" cy="395767"/>
          </a:xfrm>
        </p:grpSpPr>
        <p:sp>
          <p:nvSpPr>
            <p:cNvPr id="18" name="Regular Pentagon 17"/>
            <p:cNvSpPr/>
            <p:nvPr/>
          </p:nvSpPr>
          <p:spPr bwMode="auto">
            <a:xfrm>
              <a:off x="1069162" y="1524000"/>
              <a:ext cx="513907" cy="395767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3602" y="1581534"/>
              <a:ext cx="63035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Wnt1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7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5215 C -0.02482 -0.05462 -0.03489 -0.05678 -0.04496 -0.06264 C -0.05503 -0.0685 -0.06823 -0.07961 -0.07534 -0.08794 C -0.08246 -0.09627 -0.08055 -0.09257 -0.08767 -0.11201 C -0.09479 -0.13144 -0.11093 -0.17989 -0.11805 -0.20395 C -0.12517 -0.22802 -0.12639 -0.23141 -0.1309 -0.25548 C -0.13541 -0.27955 -0.1434 -0.32583 -0.14514 -0.34835 C -0.14687 -0.37088 -0.14479 -0.3755 -0.14184 -0.39093 C -0.13889 -0.40636 -0.13559 -0.41592 -0.12777 -0.4403 C -0.11996 -0.46467 -0.10711 -0.5162 -0.09479 -0.5378 C -0.08246 -0.5594 -0.0651 -0.56464 -0.05399 -0.56896 C -0.04288 -0.57328 -0.03559 -0.56896 -0.0283 -0.56434 " pathEditMode="relative" ptsTypes="aaaa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3.49275E-6 C 0.00469 0.01296 0.0066 0.02623 0.00764 0.03641 C 0.00851 0.04659 0.00903 0.05338 0.00851 0.0611 C 0.00816 0.06912 0.00695 0.07837 0.00539 0.08424 C 0.004 0.09041 0.00313 0.09041 -0.00052 0.09627 C -0.00399 0.10213 -0.01128 0.11787 -0.01562 0.11972 C -0.01996 0.12188 -0.02448 0.10985 -0.02621 0.10799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6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4622E-6 C 0.00434 -0.01204 0.00886 -0.02376 0.01545 -0.03795 C 0.02205 -0.05215 0.02917 -0.07004 0.03993 -0.08485 C 0.0507 -0.09966 0.06979 -0.11694 0.08073 -0.1262 C 0.09167 -0.13545 0.09479 -0.13545 0.10591 -0.14132 C 0.11702 -0.14718 0.1342 -0.15613 0.14792 -0.16199 C 0.16163 -0.16785 0.17587 -0.17248 0.18802 -0.1768 C 0.20018 -0.18112 0.20521 -0.18266 0.22084 -0.18729 C 0.23646 -0.19192 0.26545 -0.20395 0.2816 -0.20549 C 0.29775 -0.20704 0.30747 -0.20179 0.31719 -0.19624 " pathEditMode="relative" ptsTypes="aaaaaaaaaA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9" y="5779"/>
            <a:ext cx="7772400" cy="762000"/>
          </a:xfrm>
        </p:spPr>
        <p:txBody>
          <a:bodyPr/>
          <a:lstStyle/>
          <a:p>
            <a:r>
              <a:rPr lang="en-US" dirty="0" smtClean="0"/>
              <a:t>WNT signaling: a simplified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3866" y="6520757"/>
            <a:ext cx="3934170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Baron, Nature Med, 2013</a:t>
            </a:r>
            <a:endParaRPr lang="en-US" dirty="0"/>
          </a:p>
        </p:txBody>
      </p:sp>
      <p:pic>
        <p:nvPicPr>
          <p:cNvPr id="8" name="Picture 7" descr="Screen shot 2013-11-24 at 10.3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" y="652973"/>
            <a:ext cx="7589919" cy="58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0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Autophagy</a:t>
            </a:r>
            <a:endParaRPr lang="en-US" dirty="0"/>
          </a:p>
        </p:txBody>
      </p:sp>
      <p:pic>
        <p:nvPicPr>
          <p:cNvPr id="6" name="Picture 5" descr="Screen Shot 2015-12-07 at 6.3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4" y="1702895"/>
            <a:ext cx="7299832" cy="2999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2504" y="6505052"/>
            <a:ext cx="3461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Melendez, Levine, </a:t>
            </a:r>
            <a:r>
              <a:rPr lang="en-US" sz="1600" dirty="0" err="1" smtClean="0">
                <a:latin typeface="+mn-lt"/>
              </a:rPr>
              <a:t>www.wormbook.org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9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smtClean="0"/>
              <a:t>Oxidative stress and Autophagy</a:t>
            </a:r>
            <a:endParaRPr lang="en-US" dirty="0"/>
          </a:p>
        </p:txBody>
      </p:sp>
      <p:pic>
        <p:nvPicPr>
          <p:cNvPr id="3" name="Picture 2" descr="Screen Shot 2015-12-07 at 6.2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8" y="944317"/>
            <a:ext cx="3906304" cy="567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7063" y="6396972"/>
            <a:ext cx="232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Manolagas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Parfitt</a:t>
            </a:r>
            <a:r>
              <a:rPr lang="en-US" sz="1600" dirty="0" smtClean="0">
                <a:latin typeface="+mn-lt"/>
              </a:rPr>
              <a:t> 2010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84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smtClean="0"/>
              <a:t>Steroids and osteoclast autophagy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7063" y="6396972"/>
            <a:ext cx="162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Shi J, </a:t>
            </a:r>
            <a:r>
              <a:rPr lang="en-US" sz="1600" i="1" dirty="0" smtClean="0">
                <a:latin typeface="+mn-lt"/>
              </a:rPr>
              <a:t>Bone</a:t>
            </a:r>
            <a:r>
              <a:rPr lang="en-US" sz="1600" dirty="0" smtClean="0">
                <a:latin typeface="+mn-lt"/>
              </a:rPr>
              <a:t>, 2015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5" descr="Screen Shot 2015-12-07 at 8.3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1" y="1151031"/>
            <a:ext cx="7367384" cy="47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smtClean="0"/>
              <a:t>Osteocytes and Autophagy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7055" y="6396972"/>
            <a:ext cx="1543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Yao, </a:t>
            </a:r>
            <a:r>
              <a:rPr lang="en-US" sz="1600" i="1" dirty="0" smtClean="0">
                <a:latin typeface="+mn-lt"/>
              </a:rPr>
              <a:t>Bone,</a:t>
            </a:r>
            <a:r>
              <a:rPr lang="en-US" sz="1600" dirty="0" smtClean="0">
                <a:latin typeface="+mn-lt"/>
              </a:rPr>
              <a:t> 2013</a:t>
            </a:r>
            <a:endParaRPr lang="en-US" sz="1600" dirty="0">
              <a:latin typeface="+mn-lt"/>
            </a:endParaRPr>
          </a:p>
        </p:txBody>
      </p:sp>
      <p:pic>
        <p:nvPicPr>
          <p:cNvPr id="5" name="Picture 4" descr="Screen Shot 2015-12-07 at 10.0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2" y="1642576"/>
            <a:ext cx="8617095" cy="26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Glucocorticoids and sclerostin-</a:t>
            </a:r>
            <a:r>
              <a:rPr lang="en-US" dirty="0" err="1" smtClean="0"/>
              <a:t>Ab</a:t>
            </a:r>
            <a:endParaRPr lang="en-US" dirty="0"/>
          </a:p>
        </p:txBody>
      </p:sp>
      <p:pic>
        <p:nvPicPr>
          <p:cNvPr id="11" name="Picture 10" descr="Screen Shot 2015-12-04 at 7.4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" y="1688754"/>
            <a:ext cx="3991058" cy="3634183"/>
          </a:xfrm>
          <a:prstGeom prst="rect">
            <a:avLst/>
          </a:prstGeom>
        </p:spPr>
      </p:pic>
      <p:pic>
        <p:nvPicPr>
          <p:cNvPr id="12" name="Picture 11" descr="Screen Shot 2015-12-04 at 7.3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33" y="1614450"/>
            <a:ext cx="4609120" cy="37084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2921" y="5510912"/>
            <a:ext cx="657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Bright"/>
                <a:cs typeface="Lucida Bright"/>
              </a:rPr>
              <a:t>Study in mice, with reporter for autophagy</a:t>
            </a:r>
            <a:endParaRPr lang="en-US" dirty="0">
              <a:latin typeface="Lucida Bright"/>
              <a:cs typeface="Lucida Br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8415" y="6374620"/>
            <a:ext cx="2945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Bright"/>
                <a:cs typeface="Lucida Bright"/>
              </a:rPr>
              <a:t>Yao, 2015, Osteoporosis </a:t>
            </a:r>
            <a:r>
              <a:rPr lang="en-US" sz="1600" dirty="0" err="1" smtClean="0">
                <a:latin typeface="Lucida Bright"/>
                <a:cs typeface="Lucida Bright"/>
              </a:rPr>
              <a:t>Int</a:t>
            </a:r>
            <a:endParaRPr lang="en-US" sz="1600" dirty="0"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03913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8 at 3.3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9" y="317492"/>
            <a:ext cx="7401727" cy="60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 descr="steroid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6" y="112717"/>
            <a:ext cx="7231063" cy="66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64" y="4409758"/>
            <a:ext cx="1280348" cy="83098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Normal</a:t>
            </a:r>
          </a:p>
          <a:p>
            <a:r>
              <a:rPr lang="en-US" dirty="0" smtClean="0"/>
              <a:t>T-score</a:t>
            </a:r>
          </a:p>
        </p:txBody>
      </p:sp>
    </p:spTree>
    <p:extLst>
      <p:ext uri="{BB962C8B-B14F-4D97-AF65-F5344CB8AC3E}">
        <p14:creationId xmlns:p14="http://schemas.microsoft.com/office/powerpoint/2010/main" val="114132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8 at 12.02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1" y="0"/>
            <a:ext cx="46702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351" y="6406094"/>
            <a:ext cx="2669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Rizzoli, </a:t>
            </a:r>
            <a:r>
              <a:rPr lang="en-US" sz="1600" i="1" dirty="0" smtClean="0">
                <a:latin typeface="+mn-lt"/>
              </a:rPr>
              <a:t>Nat Rev Rheum</a:t>
            </a:r>
            <a:r>
              <a:rPr lang="en-US" sz="1600" dirty="0" smtClean="0">
                <a:latin typeface="+mn-lt"/>
              </a:rPr>
              <a:t>, 2015 </a:t>
            </a:r>
            <a:endParaRPr lang="en-US" sz="16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4256" y="164841"/>
            <a:ext cx="3293009" cy="762000"/>
          </a:xfrm>
        </p:spPr>
        <p:txBody>
          <a:bodyPr/>
          <a:lstStyle/>
          <a:p>
            <a:r>
              <a:rPr lang="en-US" dirty="0" smtClean="0"/>
              <a:t>Intervention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5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Bisphosphonates in steroid osteoporosis</a:t>
            </a:r>
            <a:br>
              <a:rPr lang="en-US" sz="2800" dirty="0" smtClean="0"/>
            </a:br>
            <a:r>
              <a:rPr lang="en-US" sz="2800" dirty="0" smtClean="0"/>
              <a:t>Vertebral fractures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93090" y="6325727"/>
            <a:ext cx="238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+mn-lt"/>
              </a:rPr>
              <a:t>Feng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PLoS</a:t>
            </a:r>
            <a:r>
              <a:rPr lang="en-US" sz="1800" dirty="0" smtClean="0">
                <a:latin typeface="+mn-lt"/>
              </a:rPr>
              <a:t> ONE, 2013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Screen Shot 2015-12-08 at 1.0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6" y="1634707"/>
            <a:ext cx="8635427" cy="37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Bisphosphonates in steroid osteoporosis</a:t>
            </a:r>
            <a:br>
              <a:rPr lang="en-US" sz="2800" dirty="0" smtClean="0"/>
            </a:br>
            <a:r>
              <a:rPr lang="en-US" sz="2800" dirty="0" smtClean="0"/>
              <a:t>Non-Vertebral fractures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93090" y="6325727"/>
            <a:ext cx="238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+mn-lt"/>
              </a:rPr>
              <a:t>Feng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PLoS</a:t>
            </a:r>
            <a:r>
              <a:rPr lang="en-US" sz="1800" dirty="0" smtClean="0">
                <a:latin typeface="+mn-lt"/>
              </a:rPr>
              <a:t> ONE, 2013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6" descr="Screen Shot 2015-12-08 at 1.0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3" y="1383148"/>
            <a:ext cx="8029393" cy="47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10" y="2780523"/>
            <a:ext cx="7606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misconception that glucocorticoids </a:t>
            </a:r>
            <a:r>
              <a:rPr lang="en-US" dirty="0" smtClean="0">
                <a:latin typeface="+mn-lt"/>
              </a:rPr>
              <a:t>accelerate </a:t>
            </a:r>
            <a:r>
              <a:rPr lang="en-US" dirty="0">
                <a:latin typeface="+mn-lt"/>
              </a:rPr>
              <a:t>osteoclast activity, regardless of the duration of treatment, forms the theoretical basis for the </a:t>
            </a:r>
            <a:r>
              <a:rPr lang="en-US" dirty="0" smtClean="0">
                <a:latin typeface="+mn-lt"/>
              </a:rPr>
              <a:t>recommendations </a:t>
            </a:r>
            <a:r>
              <a:rPr lang="en-US" dirty="0">
                <a:latin typeface="+mn-lt"/>
              </a:rPr>
              <a:t>of the American College of </a:t>
            </a:r>
            <a:r>
              <a:rPr lang="en-US" dirty="0" smtClean="0">
                <a:latin typeface="+mn-lt"/>
              </a:rPr>
              <a:t>Rheumatology, </a:t>
            </a:r>
            <a:r>
              <a:rPr lang="en-US" dirty="0">
                <a:latin typeface="+mn-lt"/>
              </a:rPr>
              <a:t>the Royal College of </a:t>
            </a:r>
            <a:r>
              <a:rPr lang="en-US" dirty="0" smtClean="0">
                <a:latin typeface="+mn-lt"/>
              </a:rPr>
              <a:t>Physicians, </a:t>
            </a:r>
            <a:r>
              <a:rPr lang="en-US" dirty="0">
                <a:latin typeface="+mn-lt"/>
              </a:rPr>
              <a:t>and essentially all international guidelines, that bisphosphonates should be routinely administered for the prevention and treatment of glucocorticoid-induced osteoporosis. In fact, during long-term therapeutic exposure to steroids, bone </a:t>
            </a:r>
            <a:r>
              <a:rPr lang="en-US" dirty="0" smtClean="0">
                <a:latin typeface="+mn-lt"/>
              </a:rPr>
              <a:t>resorption </a:t>
            </a:r>
            <a:r>
              <a:rPr lang="en-US" dirty="0">
                <a:latin typeface="+mn-lt"/>
              </a:rPr>
              <a:t>changes from accelerated to diminished, likely due to direct suppression of </a:t>
            </a:r>
            <a:r>
              <a:rPr lang="en-US" dirty="0" smtClean="0">
                <a:latin typeface="+mn-lt"/>
              </a:rPr>
              <a:t>osteoclasts.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Screen Shot 2015-12-08 at 1.1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64" y="135101"/>
            <a:ext cx="6803472" cy="25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sz="2800" dirty="0" smtClean="0"/>
              <a:t>Incidence of </a:t>
            </a:r>
            <a:r>
              <a:rPr lang="en-US" sz="2800" dirty="0" err="1" smtClean="0"/>
              <a:t>beaking</a:t>
            </a:r>
            <a:r>
              <a:rPr lang="en-US" sz="2800" dirty="0" smtClean="0"/>
              <a:t> in patients taking steroids and bisphosphonates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72352" y="6406094"/>
            <a:ext cx="271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Sato H, </a:t>
            </a:r>
            <a:r>
              <a:rPr lang="en-US" sz="1600" i="1" dirty="0" smtClean="0">
                <a:latin typeface="+mn-lt"/>
              </a:rPr>
              <a:t>Osteoporosis </a:t>
            </a:r>
            <a:r>
              <a:rPr lang="en-US" sz="1600" i="1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, 2015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 descr="Screen Shot 2015-12-07 at 11.1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9" y="1345225"/>
            <a:ext cx="5272640" cy="3180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0033" y="1020003"/>
            <a:ext cx="27381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 = 125 consecutive patients from Japan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X-rays twice, 2 years apart.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err="1" smtClean="0">
                <a:latin typeface="+mn-lt"/>
              </a:rPr>
              <a:t>Beaking</a:t>
            </a:r>
            <a:r>
              <a:rPr lang="en-US" sz="2000" dirty="0" smtClean="0">
                <a:latin typeface="+mn-lt"/>
              </a:rPr>
              <a:t> in 8% at baseline and 10% at </a:t>
            </a:r>
            <a:r>
              <a:rPr lang="en-US" sz="2000" dirty="0" err="1" smtClean="0">
                <a:latin typeface="+mn-lt"/>
              </a:rPr>
              <a:t>followup</a:t>
            </a:r>
            <a:r>
              <a:rPr lang="en-US" sz="2000" dirty="0" smtClean="0">
                <a:latin typeface="+mn-lt"/>
              </a:rPr>
              <a:t>.  </a:t>
            </a:r>
            <a:r>
              <a:rPr lang="en-US" sz="2000" dirty="0" err="1" smtClean="0">
                <a:latin typeface="+mn-lt"/>
              </a:rPr>
              <a:t>Beaking</a:t>
            </a:r>
            <a:r>
              <a:rPr lang="en-US" sz="2000" dirty="0" smtClean="0">
                <a:latin typeface="+mn-lt"/>
              </a:rPr>
              <a:t> did not change in 6 </a:t>
            </a:r>
            <a:r>
              <a:rPr lang="en-US" sz="2000" dirty="0" err="1" smtClean="0">
                <a:latin typeface="+mn-lt"/>
              </a:rPr>
              <a:t>pts</a:t>
            </a:r>
            <a:r>
              <a:rPr lang="en-US" sz="2000" dirty="0" smtClean="0">
                <a:latin typeface="+mn-lt"/>
              </a:rPr>
              <a:t>; worsened in 7 </a:t>
            </a:r>
            <a:r>
              <a:rPr lang="en-US" sz="2000" dirty="0" err="1" smtClean="0">
                <a:latin typeface="+mn-lt"/>
              </a:rPr>
              <a:t>pts</a:t>
            </a:r>
            <a:r>
              <a:rPr lang="en-US" sz="2000" dirty="0" smtClean="0">
                <a:latin typeface="+mn-lt"/>
              </a:rPr>
              <a:t> and one had complete </a:t>
            </a:r>
            <a:r>
              <a:rPr lang="en-US" sz="2000" dirty="0" err="1" smtClean="0">
                <a:latin typeface="+mn-lt"/>
              </a:rPr>
              <a:t>Fx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139" y="4578379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Mean duration </a:t>
            </a:r>
            <a:r>
              <a:rPr lang="en-US" dirty="0" err="1">
                <a:latin typeface="+mn-lt"/>
              </a:rPr>
              <a:t>bis</a:t>
            </a:r>
            <a:r>
              <a:rPr lang="en-US" dirty="0">
                <a:latin typeface="+mn-lt"/>
              </a:rPr>
              <a:t> 6.1 </a:t>
            </a:r>
            <a:r>
              <a:rPr lang="en-US" dirty="0" err="1">
                <a:latin typeface="+mn-lt"/>
              </a:rPr>
              <a:t>yr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Prednisone 12.7 </a:t>
            </a:r>
            <a:r>
              <a:rPr lang="en-US" dirty="0" err="1">
                <a:latin typeface="+mn-lt"/>
              </a:rPr>
              <a:t>yrs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More likely to have diabetes</a:t>
            </a:r>
          </a:p>
        </p:txBody>
      </p:sp>
    </p:spTree>
    <p:extLst>
      <p:ext uri="{BB962C8B-B14F-4D97-AF65-F5344CB8AC3E}">
        <p14:creationId xmlns:p14="http://schemas.microsoft.com/office/powerpoint/2010/main" val="411818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511"/>
            <a:ext cx="7772400" cy="762000"/>
          </a:xfrm>
        </p:spPr>
        <p:txBody>
          <a:bodyPr/>
          <a:lstStyle/>
          <a:p>
            <a:r>
              <a:rPr lang="en-US" dirty="0" smtClean="0"/>
              <a:t>Teriparatide </a:t>
            </a:r>
            <a:r>
              <a:rPr lang="en-US" dirty="0" err="1" smtClean="0"/>
              <a:t>vs</a:t>
            </a:r>
            <a:r>
              <a:rPr lang="en-US" dirty="0" smtClean="0"/>
              <a:t> Alendronate in GIO:</a:t>
            </a:r>
            <a:br>
              <a:rPr lang="en-US" dirty="0" smtClean="0"/>
            </a:br>
            <a:r>
              <a:rPr lang="en-US" dirty="0" smtClean="0"/>
              <a:t>Bone density</a:t>
            </a:r>
            <a:endParaRPr lang="en-US" dirty="0"/>
          </a:p>
        </p:txBody>
      </p:sp>
      <p:pic>
        <p:nvPicPr>
          <p:cNvPr id="3" name="Picture 2" descr="Screen Shot 2015-12-08 at 1.2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" y="1540143"/>
            <a:ext cx="4331313" cy="3527791"/>
          </a:xfrm>
          <a:prstGeom prst="rect">
            <a:avLst/>
          </a:prstGeom>
        </p:spPr>
      </p:pic>
      <p:pic>
        <p:nvPicPr>
          <p:cNvPr id="4" name="Picture 3" descr="Screen Shot 2015-12-08 at 1.26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2469"/>
          <a:stretch/>
        </p:blipFill>
        <p:spPr>
          <a:xfrm>
            <a:off x="4462162" y="1540143"/>
            <a:ext cx="4572000" cy="3527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351" y="6406094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Saag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Arthritis Rheum</a:t>
            </a:r>
            <a:r>
              <a:rPr lang="en-US" sz="1600" dirty="0" smtClean="0">
                <a:latin typeface="+mn-lt"/>
              </a:rPr>
              <a:t>, 2009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18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2391"/>
            <a:ext cx="7772400" cy="762000"/>
          </a:xfrm>
        </p:spPr>
        <p:txBody>
          <a:bodyPr/>
          <a:lstStyle/>
          <a:p>
            <a:r>
              <a:rPr lang="en-US" dirty="0" smtClean="0"/>
              <a:t>Teriparatide </a:t>
            </a:r>
            <a:r>
              <a:rPr lang="en-US" dirty="0" err="1" smtClean="0"/>
              <a:t>vs</a:t>
            </a:r>
            <a:r>
              <a:rPr lang="en-US" dirty="0" smtClean="0"/>
              <a:t> Alendronate in GIO:</a:t>
            </a:r>
            <a:br>
              <a:rPr lang="en-US" dirty="0" smtClean="0"/>
            </a:br>
            <a:r>
              <a:rPr lang="en-US" dirty="0" smtClean="0"/>
              <a:t>Markers</a:t>
            </a:r>
            <a:endParaRPr lang="en-US" dirty="0"/>
          </a:p>
        </p:txBody>
      </p:sp>
      <p:pic>
        <p:nvPicPr>
          <p:cNvPr id="6" name="Picture 5" descr="Screen Shot 2015-12-08 at 1.3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" y="1364513"/>
            <a:ext cx="4156824" cy="4122231"/>
          </a:xfrm>
          <a:prstGeom prst="rect">
            <a:avLst/>
          </a:prstGeom>
        </p:spPr>
      </p:pic>
      <p:pic>
        <p:nvPicPr>
          <p:cNvPr id="7" name="Picture 6" descr="Screen Shot 2015-12-08 at 1.35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78" y="1364507"/>
            <a:ext cx="4674896" cy="4122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2351" y="6406094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Saag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Arthritis Rheum</a:t>
            </a:r>
            <a:r>
              <a:rPr lang="en-US" sz="1600" dirty="0" smtClean="0">
                <a:latin typeface="+mn-lt"/>
              </a:rPr>
              <a:t>, 2009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79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167"/>
            <a:ext cx="7772400" cy="762000"/>
          </a:xfrm>
        </p:spPr>
        <p:txBody>
          <a:bodyPr/>
          <a:lstStyle/>
          <a:p>
            <a:r>
              <a:rPr lang="en-US" dirty="0" smtClean="0"/>
              <a:t>Teriparatide </a:t>
            </a:r>
            <a:r>
              <a:rPr lang="en-US" dirty="0" err="1" smtClean="0"/>
              <a:t>vs</a:t>
            </a:r>
            <a:r>
              <a:rPr lang="en-US" dirty="0" smtClean="0"/>
              <a:t> Alendronate in GIO:</a:t>
            </a:r>
            <a:br>
              <a:rPr lang="en-US" dirty="0" smtClean="0"/>
            </a:br>
            <a:r>
              <a:rPr lang="en-US" dirty="0" smtClean="0"/>
              <a:t>Fractures</a:t>
            </a:r>
            <a:endParaRPr lang="en-US" dirty="0"/>
          </a:p>
        </p:txBody>
      </p:sp>
      <p:pic>
        <p:nvPicPr>
          <p:cNvPr id="5" name="Picture 4" descr="Screen Shot 2015-12-08 at 1.4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6" y="2105957"/>
            <a:ext cx="8178007" cy="2745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778" y="5008141"/>
            <a:ext cx="795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9% of teriparatide and 5% of alendronate had uric acid &gt;9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2351" y="6406094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Saag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Arthritis Rheum</a:t>
            </a:r>
            <a:r>
              <a:rPr lang="en-US" sz="1600" dirty="0" smtClean="0">
                <a:latin typeface="+mn-lt"/>
              </a:rPr>
              <a:t>, 2009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836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Teriparatide </a:t>
            </a:r>
            <a:r>
              <a:rPr lang="en-US" sz="2800" dirty="0" err="1" smtClean="0"/>
              <a:t>vs</a:t>
            </a:r>
            <a:r>
              <a:rPr lang="en-US" sz="2800" dirty="0" smtClean="0"/>
              <a:t> risedronate in men with GIO:</a:t>
            </a:r>
            <a:br>
              <a:rPr lang="en-US" sz="2800" dirty="0" smtClean="0"/>
            </a:br>
            <a:r>
              <a:rPr lang="en-US" sz="2800" dirty="0" smtClean="0"/>
              <a:t>Changes in spine BMD</a:t>
            </a:r>
            <a:endParaRPr lang="en-US" sz="2800" dirty="0"/>
          </a:p>
        </p:txBody>
      </p:sp>
      <p:pic>
        <p:nvPicPr>
          <p:cNvPr id="4" name="Picture 3" descr="Screen Shot 2015-12-08 at 12.5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9" y="1361752"/>
            <a:ext cx="5547162" cy="3934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3080" y="6325727"/>
            <a:ext cx="197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Gluer, </a:t>
            </a:r>
            <a:r>
              <a:rPr lang="en-US" sz="1800" i="1" dirty="0" smtClean="0">
                <a:latin typeface="+mn-lt"/>
              </a:rPr>
              <a:t>JBMR</a:t>
            </a:r>
            <a:r>
              <a:rPr lang="en-US" sz="1800" dirty="0" smtClean="0">
                <a:latin typeface="+mn-lt"/>
              </a:rPr>
              <a:t>, 2013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419" y="5551442"/>
            <a:ext cx="119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596"/>
            <a:ext cx="7772400" cy="762000"/>
          </a:xfrm>
        </p:spPr>
        <p:txBody>
          <a:bodyPr/>
          <a:lstStyle/>
          <a:p>
            <a:r>
              <a:rPr lang="en-US" sz="2800" dirty="0" smtClean="0"/>
              <a:t>Teriparatide </a:t>
            </a:r>
            <a:r>
              <a:rPr lang="en-US" sz="2800" dirty="0" err="1" smtClean="0"/>
              <a:t>vs</a:t>
            </a:r>
            <a:r>
              <a:rPr lang="en-US" sz="2800" dirty="0" smtClean="0"/>
              <a:t> risedronate in men with GIO:</a:t>
            </a:r>
            <a:br>
              <a:rPr lang="en-US" sz="2800" dirty="0" smtClean="0"/>
            </a:br>
            <a:r>
              <a:rPr lang="en-US" sz="2800" dirty="0" smtClean="0"/>
              <a:t>Changes in hip BMD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0575" y="5376976"/>
            <a:ext cx="758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Fractures: 5 in risedronate </a:t>
            </a:r>
            <a:r>
              <a:rPr lang="en-US" dirty="0" err="1" smtClean="0"/>
              <a:t>vs</a:t>
            </a:r>
            <a:r>
              <a:rPr lang="en-US" dirty="0" smtClean="0"/>
              <a:t> none in teriparatide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3080" y="6325727"/>
            <a:ext cx="197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Gluer, </a:t>
            </a:r>
            <a:r>
              <a:rPr lang="en-US" sz="1800" i="1" dirty="0" smtClean="0">
                <a:latin typeface="+mn-lt"/>
              </a:rPr>
              <a:t>JBMR</a:t>
            </a:r>
            <a:r>
              <a:rPr lang="en-US" sz="1800" dirty="0" smtClean="0">
                <a:latin typeface="+mn-lt"/>
              </a:rPr>
              <a:t>, 2013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Screen Shot 2015-12-08 at 12.5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69" y="1146615"/>
            <a:ext cx="5908262" cy="42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6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47644"/>
            <a:ext cx="7670800" cy="677863"/>
          </a:xfrm>
          <a:noFill/>
        </p:spPr>
        <p:txBody>
          <a:bodyPr lIns="90479" tIns="44445" rIns="90479" bIns="44445"/>
          <a:lstStyle/>
          <a:p>
            <a:r>
              <a:rPr lang="en-US" sz="2800">
                <a:latin typeface="Georgia" charset="0"/>
              </a:rPr>
              <a:t>Non-vertebral fracture incidence in patients using corticosteroids</a:t>
            </a:r>
          </a:p>
        </p:txBody>
      </p:sp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87" y="901704"/>
            <a:ext cx="4287837" cy="58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24021" y="6048840"/>
            <a:ext cx="2187957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5" rIns="90479" bIns="44445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Staa</a:t>
            </a:r>
            <a:endParaRPr lang="en-US" sz="1400" dirty="0"/>
          </a:p>
          <a:p>
            <a:r>
              <a:rPr lang="en-US" sz="1400" dirty="0"/>
              <a:t>Osteoporosis </a:t>
            </a:r>
            <a:r>
              <a:rPr lang="en-US" sz="1400" dirty="0" err="1"/>
              <a:t>Int</a:t>
            </a:r>
            <a:r>
              <a:rPr lang="en-US" sz="1400" dirty="0"/>
              <a:t>, 2002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24021" y="4014117"/>
            <a:ext cx="2319979" cy="10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5" rIns="90479" bIns="44445">
            <a:spAutoFit/>
          </a:bodyPr>
          <a:lstStyle/>
          <a:p>
            <a:r>
              <a:rPr lang="en-US" sz="2000" dirty="0"/>
              <a:t>244,235 patients </a:t>
            </a:r>
          </a:p>
          <a:p>
            <a:r>
              <a:rPr lang="en-US" sz="2000" dirty="0"/>
              <a:t>with matched</a:t>
            </a:r>
          </a:p>
          <a:p>
            <a:r>
              <a:rPr lang="en-US" sz="2000" dirty="0"/>
              <a:t>controls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5529" y="1708367"/>
            <a:ext cx="2361770" cy="23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5" rIns="90479" bIns="44445">
            <a:spAutoFit/>
          </a:bodyPr>
          <a:lstStyle/>
          <a:p>
            <a:r>
              <a:rPr lang="en-US" sz="1800" dirty="0"/>
              <a:t>Relative Rates: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Non-vertebral  1.33</a:t>
            </a:r>
          </a:p>
          <a:p>
            <a:endParaRPr lang="en-US" sz="1800" dirty="0"/>
          </a:p>
          <a:p>
            <a:r>
              <a:rPr lang="en-US" sz="1800" dirty="0"/>
              <a:t>Hip 1.61</a:t>
            </a:r>
          </a:p>
          <a:p>
            <a:endParaRPr lang="en-US" sz="1800" dirty="0"/>
          </a:p>
          <a:p>
            <a:r>
              <a:rPr lang="en-US" sz="1800" dirty="0"/>
              <a:t>Vertebral 2.60</a:t>
            </a:r>
          </a:p>
        </p:txBody>
      </p:sp>
    </p:spTree>
    <p:extLst>
      <p:ext uri="{BB962C8B-B14F-4D97-AF65-F5344CB8AC3E}">
        <p14:creationId xmlns:p14="http://schemas.microsoft.com/office/powerpoint/2010/main" val="291719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err="1" smtClean="0"/>
              <a:t>Tocilizumab</a:t>
            </a:r>
            <a:r>
              <a:rPr lang="en-US" dirty="0" smtClean="0"/>
              <a:t> in RA: bone markers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1683" y="6396972"/>
            <a:ext cx="2293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Briot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J Bone Spine</a:t>
            </a:r>
            <a:r>
              <a:rPr lang="en-US" sz="1600" dirty="0" smtClean="0">
                <a:latin typeface="+mn-lt"/>
              </a:rPr>
              <a:t>, 2015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 descr="Screen Shot 2015-12-08 at 12.2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5" y="1148387"/>
            <a:ext cx="7218770" cy="47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err="1" smtClean="0"/>
              <a:t>Tocilizumab</a:t>
            </a:r>
            <a:r>
              <a:rPr lang="en-US" dirty="0" smtClean="0"/>
              <a:t> in RA: bone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1683" y="6396972"/>
            <a:ext cx="2293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Briot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J Bone Spine</a:t>
            </a:r>
            <a:r>
              <a:rPr lang="en-US" sz="1600" dirty="0" smtClean="0">
                <a:latin typeface="+mn-lt"/>
              </a:rPr>
              <a:t>, 2015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624"/>
              </p:ext>
            </p:extLst>
          </p:nvPr>
        </p:nvGraphicFramePr>
        <p:xfrm>
          <a:off x="1524000" y="1397000"/>
          <a:ext cx="6096000" cy="23926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Steroid dose mg/d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&lt;0.85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0.8-5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5-7.5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&gt;7.5</a:t>
                      </a:r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18</a:t>
                      </a:r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Lumbar</a:t>
                      </a:r>
                      <a:r>
                        <a:rPr lang="en-US" sz="1900" baseline="0" dirty="0" smtClean="0"/>
                        <a:t> Spine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-0.36%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+2.55%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+0.41%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-1.03%</a:t>
                      </a:r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Total hip</a:t>
                      </a:r>
                    </a:p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-0.20%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+0.16%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-0.84%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-0.11%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4" y="4215112"/>
            <a:ext cx="6559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 had active disease, mean 4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Dose was AUC over 48 weeks, in quartiles</a:t>
            </a:r>
          </a:p>
          <a:p>
            <a:r>
              <a:rPr lang="en-US" dirty="0" smtClean="0"/>
              <a:t>23 patients also received bisphosphonates</a:t>
            </a:r>
            <a:endParaRPr lang="en-US" dirty="0"/>
          </a:p>
          <a:p>
            <a:r>
              <a:rPr lang="en-US" dirty="0" smtClean="0"/>
              <a:t>76% on steroids, all on MTX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31"/>
            <a:ext cx="7772400" cy="762000"/>
          </a:xfrm>
        </p:spPr>
        <p:txBody>
          <a:bodyPr/>
          <a:lstStyle/>
          <a:p>
            <a:r>
              <a:rPr lang="en-US" dirty="0" smtClean="0"/>
              <a:t>Treatment with beta-</a:t>
            </a:r>
            <a:r>
              <a:rPr lang="en-US" dirty="0" err="1" smtClean="0"/>
              <a:t>ecdysone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7062" y="6396972"/>
            <a:ext cx="174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Dai W, </a:t>
            </a:r>
            <a:r>
              <a:rPr lang="en-US" sz="1600" i="1" dirty="0" smtClean="0">
                <a:latin typeface="+mn-lt"/>
              </a:rPr>
              <a:t>Bone</a:t>
            </a:r>
            <a:r>
              <a:rPr lang="en-US" sz="1600" dirty="0" smtClean="0">
                <a:latin typeface="+mn-lt"/>
              </a:rPr>
              <a:t>, 2015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 descr="Screen Shot 2015-12-07 at 9.4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16" y="906582"/>
            <a:ext cx="5225143" cy="4853375"/>
          </a:xfrm>
          <a:prstGeom prst="rect">
            <a:avLst/>
          </a:prstGeom>
        </p:spPr>
      </p:pic>
      <p:pic>
        <p:nvPicPr>
          <p:cNvPr id="5" name="Picture 4" descr="Screen Shot 2015-12-07 at 9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8" y="5877286"/>
            <a:ext cx="3927334" cy="858247"/>
          </a:xfrm>
          <a:prstGeom prst="rect">
            <a:avLst/>
          </a:prstGeom>
        </p:spPr>
      </p:pic>
      <p:pic>
        <p:nvPicPr>
          <p:cNvPr id="6" name="Picture 5" descr="Screen Shot 2015-12-07 at 9.50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792"/>
            <a:ext cx="3525206" cy="23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371"/>
            <a:ext cx="7772400" cy="762000"/>
          </a:xfrm>
        </p:spPr>
        <p:txBody>
          <a:bodyPr/>
          <a:lstStyle/>
          <a:p>
            <a:r>
              <a:rPr lang="en-US" dirty="0" smtClean="0"/>
              <a:t>Fractures and steroid dose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5294" y="6407267"/>
            <a:ext cx="2709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Van </a:t>
            </a:r>
            <a:r>
              <a:rPr lang="en-US" sz="1600" dirty="0" err="1" smtClean="0">
                <a:latin typeface="+mn-lt"/>
              </a:rPr>
              <a:t>Staa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Rheumatology</a:t>
            </a:r>
            <a:r>
              <a:rPr lang="en-US" sz="1600" dirty="0" smtClean="0">
                <a:latin typeface="+mn-lt"/>
              </a:rPr>
              <a:t>, 2000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 descr="Screen Shot 2015-12-08 at 2.3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0" y="1141987"/>
            <a:ext cx="5969839" cy="4713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5291" y="2390972"/>
            <a:ext cx="2978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 = 244,234 corticosteroid users</a:t>
            </a:r>
          </a:p>
          <a:p>
            <a:r>
              <a:rPr lang="en-US" dirty="0" smtClean="0">
                <a:latin typeface="+mn-lt"/>
              </a:rPr>
              <a:t>and same number of controls.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UK Database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48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371"/>
            <a:ext cx="7772400" cy="762000"/>
          </a:xfrm>
        </p:spPr>
        <p:txBody>
          <a:bodyPr/>
          <a:lstStyle/>
          <a:p>
            <a:r>
              <a:rPr lang="en-US" dirty="0" smtClean="0"/>
              <a:t>Steroid users fracture at lower BMD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8865" y="6431072"/>
            <a:ext cx="2840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Van </a:t>
            </a:r>
            <a:r>
              <a:rPr lang="en-US" sz="1600" dirty="0" err="1" smtClean="0">
                <a:latin typeface="+mn-lt"/>
              </a:rPr>
              <a:t>Staa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smtClean="0">
                <a:latin typeface="+mn-lt"/>
              </a:rPr>
              <a:t>Arthritis Rheum, </a:t>
            </a:r>
            <a:r>
              <a:rPr lang="en-US" sz="1600" dirty="0" smtClean="0">
                <a:latin typeface="+mn-lt"/>
              </a:rPr>
              <a:t>2003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939" y="2063423"/>
            <a:ext cx="2978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Incidence of vertebral fractures according to BMD from </a:t>
            </a:r>
          </a:p>
          <a:p>
            <a:r>
              <a:rPr lang="en-US" dirty="0" smtClean="0">
                <a:latin typeface="+mn-lt"/>
              </a:rPr>
              <a:t>RCT’s in subjects</a:t>
            </a:r>
          </a:p>
          <a:p>
            <a:r>
              <a:rPr lang="en-US" dirty="0" smtClean="0">
                <a:latin typeface="+mn-lt"/>
              </a:rPr>
              <a:t>either taking steroids</a:t>
            </a:r>
          </a:p>
          <a:p>
            <a:r>
              <a:rPr lang="en-US" dirty="0" smtClean="0">
                <a:latin typeface="+mn-lt"/>
              </a:rPr>
              <a:t>Or non-users</a:t>
            </a:r>
            <a:endParaRPr lang="en-US" dirty="0">
              <a:latin typeface="+mn-lt"/>
            </a:endParaRPr>
          </a:p>
        </p:txBody>
      </p:sp>
      <p:pic>
        <p:nvPicPr>
          <p:cNvPr id="6" name="Picture 5" descr="Screen Shot 2015-12-08 at 3.0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1" y="1035052"/>
            <a:ext cx="4092919" cy="5647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7011" y="1615714"/>
            <a:ext cx="98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Steroid users</a:t>
            </a:r>
            <a:endParaRPr lang="en-US" sz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37" y="2458616"/>
            <a:ext cx="830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Non-users</a:t>
            </a:r>
            <a:endParaRPr lang="en-US" sz="1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58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Prednisolone in normal men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2187" y="1654972"/>
            <a:ext cx="3559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9 men treated 1-6 </a:t>
            </a:r>
            <a:r>
              <a:rPr lang="en-US" dirty="0" err="1" smtClean="0">
                <a:latin typeface="+mn-lt"/>
              </a:rPr>
              <a:t>mo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50mg/day</a:t>
            </a:r>
          </a:p>
          <a:p>
            <a:r>
              <a:rPr lang="en-US" dirty="0" smtClean="0">
                <a:latin typeface="+mn-lt"/>
              </a:rPr>
              <a:t>For anti-sperm antibodies</a:t>
            </a:r>
          </a:p>
          <a:p>
            <a:r>
              <a:rPr lang="en-US" dirty="0" smtClean="0">
                <a:latin typeface="+mn-lt"/>
              </a:rPr>
              <a:t>Otherwise healthy</a:t>
            </a:r>
          </a:p>
          <a:p>
            <a:r>
              <a:rPr lang="en-US" dirty="0" smtClean="0">
                <a:latin typeface="+mn-lt"/>
              </a:rPr>
              <a:t>Normal testosterone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 descr="Screen Shot 2015-12-08 at 2.1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" y="1237573"/>
            <a:ext cx="5346046" cy="4922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9471" y="6406094"/>
            <a:ext cx="187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Pearce, </a:t>
            </a:r>
            <a:r>
              <a:rPr lang="en-US" sz="1600" i="1" dirty="0" smtClean="0">
                <a:latin typeface="+mn-lt"/>
              </a:rPr>
              <a:t>JCEM</a:t>
            </a:r>
            <a:r>
              <a:rPr lang="en-US" sz="1600" dirty="0" smtClean="0">
                <a:latin typeface="+mn-lt"/>
              </a:rPr>
              <a:t>, 1998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24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371"/>
            <a:ext cx="7772400" cy="762000"/>
          </a:xfrm>
        </p:spPr>
        <p:txBody>
          <a:bodyPr/>
          <a:lstStyle/>
          <a:p>
            <a:r>
              <a:rPr lang="en-US" dirty="0" smtClean="0"/>
              <a:t>Prednisolone in normal 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9471" y="6406094"/>
            <a:ext cx="187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Pearce, </a:t>
            </a:r>
            <a:r>
              <a:rPr lang="en-US" sz="1600" i="1" dirty="0" smtClean="0">
                <a:latin typeface="+mn-lt"/>
              </a:rPr>
              <a:t>JCEM</a:t>
            </a:r>
            <a:r>
              <a:rPr lang="en-US" sz="1600" dirty="0" smtClean="0">
                <a:latin typeface="+mn-lt"/>
              </a:rPr>
              <a:t>, 1998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5" descr="Screen Shot 2015-12-08 at 2.2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1" y="1143007"/>
            <a:ext cx="4133514" cy="4139287"/>
          </a:xfrm>
          <a:prstGeom prst="rect">
            <a:avLst/>
          </a:prstGeom>
        </p:spPr>
      </p:pic>
      <p:pic>
        <p:nvPicPr>
          <p:cNvPr id="8" name="Picture 7" descr="Screen Shot 2015-12-08 at 2.23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2360839"/>
            <a:ext cx="4277862" cy="36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855" y="229669"/>
            <a:ext cx="4745377" cy="762000"/>
          </a:xfrm>
        </p:spPr>
        <p:txBody>
          <a:bodyPr/>
          <a:lstStyle/>
          <a:p>
            <a:r>
              <a:rPr lang="en-US" dirty="0" err="1" smtClean="0"/>
              <a:t>Cushings</a:t>
            </a:r>
            <a:r>
              <a:rPr lang="en-US" dirty="0" smtClean="0"/>
              <a:t> syndrome:</a:t>
            </a:r>
            <a:br>
              <a:rPr lang="en-US" dirty="0" smtClean="0"/>
            </a:br>
            <a:r>
              <a:rPr lang="en-US" dirty="0" smtClean="0"/>
              <a:t>BMD after surgery</a:t>
            </a:r>
            <a:endParaRPr lang="en-US" dirty="0"/>
          </a:p>
        </p:txBody>
      </p:sp>
      <p:pic>
        <p:nvPicPr>
          <p:cNvPr id="3" name="Picture 2" descr="Screen Shot 2015-12-08 at 1.53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2" y="114835"/>
            <a:ext cx="3475694" cy="6641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883" y="298784"/>
            <a:ext cx="860432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Spine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331" y="2496380"/>
            <a:ext cx="68986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Hip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889" y="4725525"/>
            <a:ext cx="78739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Body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087" y="1871131"/>
            <a:ext cx="3316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 = 33 patients</a:t>
            </a:r>
          </a:p>
          <a:p>
            <a:r>
              <a:rPr lang="en-US" dirty="0" smtClean="0">
                <a:latin typeface="+mn-lt"/>
              </a:rPr>
              <a:t>Compared to normal controls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Mean </a:t>
            </a:r>
            <a:r>
              <a:rPr lang="en-US" dirty="0" err="1" smtClean="0">
                <a:latin typeface="+mn-lt"/>
              </a:rPr>
              <a:t>followup</a:t>
            </a:r>
            <a:r>
              <a:rPr lang="en-US" dirty="0" smtClean="0">
                <a:latin typeface="+mn-lt"/>
              </a:rPr>
              <a:t> 71 months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2351" y="6406094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Kristo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i="1" dirty="0" err="1" smtClean="0">
                <a:latin typeface="+mn-lt"/>
              </a:rPr>
              <a:t>Eur</a:t>
            </a:r>
            <a:r>
              <a:rPr lang="en-US" sz="1600" i="1" dirty="0" smtClean="0">
                <a:latin typeface="+mn-lt"/>
              </a:rPr>
              <a:t> J Endocrine</a:t>
            </a:r>
            <a:r>
              <a:rPr lang="en-US" sz="1600" dirty="0" smtClean="0">
                <a:latin typeface="+mn-lt"/>
              </a:rPr>
              <a:t>, 2006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1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5 at 11.2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" y="162279"/>
            <a:ext cx="8546354" cy="64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ll">
  <a:themeElements>
    <a:clrScheme name="">
      <a:dk1>
        <a:srgbClr val="969696"/>
      </a:dk1>
      <a:lt1>
        <a:srgbClr val="D3F3EA"/>
      </a:lt1>
      <a:dk2>
        <a:srgbClr val="BCD6E4"/>
      </a:dk2>
      <a:lt2>
        <a:srgbClr val="66FFCC"/>
      </a:lt2>
      <a:accent1>
        <a:srgbClr val="FFFFFF"/>
      </a:accent1>
      <a:accent2>
        <a:srgbClr val="8DC6FF"/>
      </a:accent2>
      <a:accent3>
        <a:srgbClr val="DAE8EF"/>
      </a:accent3>
      <a:accent4>
        <a:srgbClr val="B4D0C8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Nurses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Nur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r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r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r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r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r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r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BGYN">
  <a:themeElements>
    <a:clrScheme name="Custom 8">
      <a:dk1>
        <a:srgbClr val="000000"/>
      </a:dk1>
      <a:lt1>
        <a:srgbClr val="E0FAFF"/>
      </a:lt1>
      <a:dk2>
        <a:srgbClr val="000033"/>
      </a:dk2>
      <a:lt2>
        <a:srgbClr val="70FFE1"/>
      </a:lt2>
      <a:accent1>
        <a:srgbClr val="000099"/>
      </a:accent1>
      <a:accent2>
        <a:srgbClr val="CCFFFF"/>
      </a:accent2>
      <a:accent3>
        <a:srgbClr val="AAAAAD"/>
      </a:accent3>
      <a:accent4>
        <a:srgbClr val="BFD6DA"/>
      </a:accent4>
      <a:accent5>
        <a:srgbClr val="AAAACA"/>
      </a:accent5>
      <a:accent6>
        <a:srgbClr val="B9E7E7"/>
      </a:accent6>
      <a:hlink>
        <a:srgbClr val="66FF33"/>
      </a:hlink>
      <a:folHlink>
        <a:srgbClr val="FF9900"/>
      </a:folHlink>
    </a:clrScheme>
    <a:fontScheme name="OBGYN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OBGY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GY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GY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GY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GY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GY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GY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969696"/>
      </a:dk1>
      <a:lt1>
        <a:srgbClr val="D3F3EA"/>
      </a:lt1>
      <a:dk2>
        <a:srgbClr val="BCD6E4"/>
      </a:dk2>
      <a:lt2>
        <a:srgbClr val="66FFCC"/>
      </a:lt2>
      <a:accent1>
        <a:srgbClr val="FFFFFF"/>
      </a:accent1>
      <a:accent2>
        <a:srgbClr val="8DC6FF"/>
      </a:accent2>
      <a:accent3>
        <a:srgbClr val="DAE8EF"/>
      </a:accent3>
      <a:accent4>
        <a:srgbClr val="B4D0C8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Hall.thmx</Template>
  <TotalTime>4809</TotalTime>
  <Words>644</Words>
  <Application>Microsoft Macintosh PowerPoint</Application>
  <PresentationFormat>On-screen Show (4:3)</PresentationFormat>
  <Paragraphs>139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Hall</vt:lpstr>
      <vt:lpstr>OBGYN</vt:lpstr>
      <vt:lpstr>Blank</vt:lpstr>
      <vt:lpstr>Steroid Osteoporosis</vt:lpstr>
      <vt:lpstr>PowerPoint Presentation</vt:lpstr>
      <vt:lpstr>Non-vertebral fracture incidence in patients using corticosteroids</vt:lpstr>
      <vt:lpstr>Fractures and steroid dose</vt:lpstr>
      <vt:lpstr>Steroid users fracture at lower BMD</vt:lpstr>
      <vt:lpstr>Prednisolone in normal men</vt:lpstr>
      <vt:lpstr>Prednisolone in normal men</vt:lpstr>
      <vt:lpstr>Cushings syndrome: BMD after surgery</vt:lpstr>
      <vt:lpstr>PowerPoint Presentation</vt:lpstr>
      <vt:lpstr>Local factors regulating bone cells</vt:lpstr>
      <vt:lpstr>Osteoclast resorbing bone</vt:lpstr>
      <vt:lpstr>Osteoclast signals back to o’blasts</vt:lpstr>
      <vt:lpstr>WNT signaling: a simplified view</vt:lpstr>
      <vt:lpstr>Autophagy</vt:lpstr>
      <vt:lpstr>Oxidative stress and Autophagy</vt:lpstr>
      <vt:lpstr>Steroids and osteoclast autophagy</vt:lpstr>
      <vt:lpstr>Osteocytes and Autophagy</vt:lpstr>
      <vt:lpstr>Glucocorticoids and sclerostin-Ab</vt:lpstr>
      <vt:lpstr>PowerPoint Presentation</vt:lpstr>
      <vt:lpstr>Intervention  thresholds</vt:lpstr>
      <vt:lpstr>Bisphosphonates in steroid osteoporosis Vertebral fractures</vt:lpstr>
      <vt:lpstr>Bisphosphonates in steroid osteoporosis Non-Vertebral fractures</vt:lpstr>
      <vt:lpstr>PowerPoint Presentation</vt:lpstr>
      <vt:lpstr>Incidence of beaking in patients taking steroids and bisphosphonates</vt:lpstr>
      <vt:lpstr>Teriparatide vs Alendronate in GIO: Bone density</vt:lpstr>
      <vt:lpstr>Teriparatide vs Alendronate in GIO: Markers</vt:lpstr>
      <vt:lpstr>Teriparatide vs Alendronate in GIO: Fractures</vt:lpstr>
      <vt:lpstr>Teriparatide vs risedronate in men with GIO: Changes in spine BMD</vt:lpstr>
      <vt:lpstr>Teriparatide vs risedronate in men with GIO: Changes in hip BMD</vt:lpstr>
      <vt:lpstr>Tocilizumab in RA: bone markers</vt:lpstr>
      <vt:lpstr>Tocilizumab in RA: bone density</vt:lpstr>
      <vt:lpstr>Treatment with beta-ecdysone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Glucocorticoids and sclerostin-Ab</dc:title>
  <dc:creator>me</dc:creator>
  <cp:lastModifiedBy>me</cp:lastModifiedBy>
  <cp:revision>26</cp:revision>
  <dcterms:created xsi:type="dcterms:W3CDTF">2015-12-05T03:57:12Z</dcterms:created>
  <dcterms:modified xsi:type="dcterms:W3CDTF">2015-12-08T12:06:51Z</dcterms:modified>
</cp:coreProperties>
</file>