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45" r:id="rId3"/>
    <p:sldId id="316" r:id="rId4"/>
    <p:sldId id="317" r:id="rId5"/>
    <p:sldId id="318" r:id="rId6"/>
    <p:sldId id="319" r:id="rId7"/>
    <p:sldId id="320" r:id="rId8"/>
    <p:sldId id="346" r:id="rId9"/>
    <p:sldId id="321" r:id="rId10"/>
    <p:sldId id="322" r:id="rId11"/>
    <p:sldId id="323" r:id="rId12"/>
    <p:sldId id="324" r:id="rId13"/>
    <p:sldId id="325" r:id="rId14"/>
    <p:sldId id="347" r:id="rId15"/>
    <p:sldId id="327" r:id="rId16"/>
    <p:sldId id="328" r:id="rId17"/>
    <p:sldId id="331" r:id="rId18"/>
    <p:sldId id="332" r:id="rId19"/>
    <p:sldId id="349" r:id="rId20"/>
    <p:sldId id="333" r:id="rId21"/>
    <p:sldId id="334" r:id="rId22"/>
    <p:sldId id="342" r:id="rId23"/>
    <p:sldId id="343" r:id="rId24"/>
    <p:sldId id="337" r:id="rId25"/>
    <p:sldId id="348" r:id="rId26"/>
    <p:sldId id="339" r:id="rId27"/>
    <p:sldId id="353" r:id="rId28"/>
    <p:sldId id="357" r:id="rId29"/>
    <p:sldId id="358" r:id="rId30"/>
    <p:sldId id="368" r:id="rId31"/>
    <p:sldId id="355" r:id="rId32"/>
    <p:sldId id="354" r:id="rId33"/>
    <p:sldId id="356" r:id="rId34"/>
    <p:sldId id="359" r:id="rId35"/>
    <p:sldId id="361" r:id="rId36"/>
    <p:sldId id="362" r:id="rId37"/>
    <p:sldId id="366" r:id="rId38"/>
    <p:sldId id="363" r:id="rId39"/>
    <p:sldId id="364" r:id="rId40"/>
    <p:sldId id="365" r:id="rId41"/>
    <p:sldId id="360" r:id="rId42"/>
    <p:sldId id="367" r:id="rId43"/>
    <p:sldId id="315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FF00FF"/>
    <a:srgbClr val="00BD00"/>
    <a:srgbClr val="00BA01"/>
    <a:srgbClr val="00F902"/>
    <a:srgbClr val="350267"/>
    <a:srgbClr val="2E138D"/>
    <a:srgbClr val="463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79" autoAdjust="0"/>
    <p:restoredTop sz="94683" autoAdjust="0"/>
  </p:normalViewPr>
  <p:slideViewPr>
    <p:cSldViewPr snapToGrid="0" snapToObjects="1">
      <p:cViewPr varScale="1">
        <p:scale>
          <a:sx n="154" d="100"/>
          <a:sy n="154" d="100"/>
        </p:scale>
        <p:origin x="-10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BB515-E9A7-DE40-BE3F-955F5D7B476A}" type="datetime1">
              <a:rPr lang="en-US" smtClean="0"/>
              <a:t>4/10/14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10DC-8555-BB45-8865-7E3B44370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21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98AB2-A6D6-F34B-96C9-B77AAEDA43EC}" type="datetime1">
              <a:rPr lang="en-US" smtClean="0"/>
              <a:t>4/10/14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81EB7-0D21-1E4A-9532-62A2E243A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57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28560" cy="215265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240" y="3387372"/>
            <a:ext cx="75438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5394960" y="6337300"/>
            <a:ext cx="2133600" cy="365125"/>
          </a:xfrm>
        </p:spPr>
        <p:txBody>
          <a:bodyPr/>
          <a:lstStyle/>
          <a:p>
            <a:fld id="{9DB3C0F8-C21E-EE4F-99C9-2ABBCDD8D8ED}" type="datetime1">
              <a:rPr lang="en-US" smtClean="0"/>
              <a:t>4/10/14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7528560" y="6337300"/>
            <a:ext cx="1370088" cy="365125"/>
          </a:xfrm>
        </p:spPr>
        <p:txBody>
          <a:bodyPr/>
          <a:lstStyle>
            <a:lvl1pPr algn="r">
              <a:defRPr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822960" y="6337300"/>
            <a:ext cx="4572000" cy="365125"/>
          </a:xfrm>
        </p:spPr>
        <p:txBody>
          <a:bodyPr/>
          <a:lstStyle/>
          <a:p>
            <a:r>
              <a:rPr lang="en-US" dirty="0" smtClean="0"/>
              <a:t>CSS430 Operating Systems : Process Management</a:t>
            </a:r>
            <a:endParaRPr lang="en-US" dirty="0"/>
          </a:p>
        </p:txBody>
      </p:sp>
      <p:pic>
        <p:nvPicPr>
          <p:cNvPr id="9" name="Picture 8" descr="Screen Shot 2014-02-16 at 3.42.39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9" y="299975"/>
            <a:ext cx="3150402" cy="221457"/>
          </a:xfrm>
          <a:prstGeom prst="rect">
            <a:avLst/>
          </a:prstGeom>
        </p:spPr>
      </p:pic>
      <p:pic>
        <p:nvPicPr>
          <p:cNvPr id="10" name="Picture 9" descr="Screen Shot 2014-02-16 at 3.41.14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569" cy="5261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0436-0B3C-DA4C-B154-7D3533A91BCA}" type="datetime1">
              <a:rPr lang="en-US" smtClean="0"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5A00-0170-9440-8B81-E2AFC6E53D3E}" type="datetime1">
              <a:rPr lang="en-US" smtClean="0"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246563"/>
            <a:ext cx="7772400" cy="50292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7239" y="1"/>
            <a:ext cx="7772401" cy="725691"/>
          </a:xfr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>
          <a:xfrm>
            <a:off x="6795630" y="6337300"/>
            <a:ext cx="732929" cy="365125"/>
          </a:xfrm>
        </p:spPr>
        <p:txBody>
          <a:bodyPr anchor="ctr"/>
          <a:lstStyle>
            <a:lvl1pPr>
              <a:defRPr>
                <a:latin typeface="Calisto MT"/>
                <a:cs typeface="Calisto MT"/>
              </a:defRPr>
            </a:lvl1pPr>
          </a:lstStyle>
          <a:p>
            <a:fld id="{DE558CB7-F9ED-054F-9E73-73B8821FB37C}" type="datetime1">
              <a:rPr lang="en-US" smtClean="0"/>
              <a:t>4/10/14</a:t>
            </a:fld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7528560" y="6337300"/>
            <a:ext cx="1021080" cy="365125"/>
          </a:xfrm>
        </p:spPr>
        <p:txBody>
          <a:bodyPr anchor="ctr"/>
          <a:lstStyle>
            <a:lvl1pPr algn="r">
              <a:defRPr>
                <a:latin typeface="Calibri"/>
                <a:cs typeface="Calibri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777239" y="6337300"/>
            <a:ext cx="4617721" cy="365125"/>
          </a:xfrm>
        </p:spPr>
        <p:txBody>
          <a:bodyPr anchor="ctr"/>
          <a:lstStyle>
            <a:lvl1pPr>
              <a:defRPr>
                <a:latin typeface="Calisto MT"/>
                <a:cs typeface="Calisto MT"/>
              </a:defRPr>
            </a:lvl1pPr>
          </a:lstStyle>
          <a:p>
            <a:r>
              <a:rPr lang="en-US" dirty="0" smtClean="0"/>
              <a:t>CSS430 Operating Systems : Process Management</a:t>
            </a:r>
            <a:endParaRPr lang="en-US" dirty="0"/>
          </a:p>
        </p:txBody>
      </p:sp>
      <p:pic>
        <p:nvPicPr>
          <p:cNvPr id="11" name="Picture 10" descr="Screen Shot 2014-02-16 at 3.41.14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569" cy="5261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5332-E910-C649-93AE-13E484F5920C}" type="datetime1">
              <a:rPr lang="en-US" smtClean="0"/>
              <a:t>4/10/14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CEF0-73F9-C640-8B7A-27B37FF8B29B}" type="datetime1">
              <a:rPr lang="en-US" smtClean="0"/>
              <a:t>4/10/14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4595-1D29-5443-87D8-1C701E61A668}" type="datetime1">
              <a:rPr lang="en-US" smtClean="0"/>
              <a:t>4/10/14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00B5-A992-D343-B291-BDD884A69C8D}" type="datetime1">
              <a:rPr lang="en-US" smtClean="0"/>
              <a:t>4/10/14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96C9-C104-134D-80F7-368E4DC215F3}" type="datetime1">
              <a:rPr lang="en-US" smtClean="0"/>
              <a:t>4/10/14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83A-D032-E14A-BA66-3E401BC80E27}" type="datetime1">
              <a:rPr lang="en-US" smtClean="0"/>
              <a:t>4/10/14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8BE5-49EB-1644-AF15-8BCD76B35F7C}" type="datetime1">
              <a:rPr lang="en-US" smtClean="0"/>
              <a:t>4/10/14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63673"/>
            </a:gs>
            <a:gs pos="47000">
              <a:srgbClr val="350267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06474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8E0931D-53D8-AE4F-8D5F-4F0AE5D0B93D}" type="datetime1">
              <a:rPr lang="en-US" smtClean="0"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CSS430 Operating Systems : Process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1262" y="6488668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V0.4</a:t>
            </a:r>
            <a:endParaRPr lang="en-US" sz="14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j-ea"/>
          <a:cs typeface="Calibri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charset="2"/>
        <a:buChar char="u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charset="2"/>
        <a:buChar char="ü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Courier New"/>
        <a:buChar char="o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Arial"/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4.emf"/><Relationship Id="rId5" Type="http://schemas.openxmlformats.org/officeDocument/2006/relationships/package" Target="../embeddings/Microsoft_Word_Document5.docx"/><Relationship Id="rId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18.emf"/><Relationship Id="rId5" Type="http://schemas.openxmlformats.org/officeDocument/2006/relationships/package" Target="../embeddings/Microsoft_Word_Document7.docx"/><Relationship Id="rId6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image" Target="../media/image20.png"/><Relationship Id="rId5" Type="http://schemas.openxmlformats.org/officeDocument/2006/relationships/package" Target="../embeddings/Microsoft_Word_Document9.docx"/><Relationship Id="rId6" Type="http://schemas.openxmlformats.org/officeDocument/2006/relationships/image" Target="../media/image21.png"/><Relationship Id="rId7" Type="http://schemas.openxmlformats.org/officeDocument/2006/relationships/package" Target="../embeddings/Microsoft_Word_Document10.docx"/><Relationship Id="rId8" Type="http://schemas.openxmlformats.org/officeDocument/2006/relationships/image" Target="../media/image2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hyperlink" Target="http://beej.us/guide/bgipc/output/html/multipage/shm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4" Type="http://schemas.openxmlformats.org/officeDocument/2006/relationships/image" Target="../media/image30.png"/><Relationship Id="rId5" Type="http://schemas.openxmlformats.org/officeDocument/2006/relationships/package" Target="../embeddings/Microsoft_Word_Document12.docx"/><Relationship Id="rId6" Type="http://schemas.openxmlformats.org/officeDocument/2006/relationships/image" Target="../media/image3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4" Type="http://schemas.openxmlformats.org/officeDocument/2006/relationships/image" Target="../media/image35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4" Type="http://schemas.openxmlformats.org/officeDocument/2006/relationships/image" Target="../media/image36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/>
              <a:t>CSS430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Process Management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Textbook Chapter </a:t>
            </a:r>
            <a:r>
              <a:rPr lang="en-US" sz="2400" dirty="0"/>
              <a:t>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240" y="4412131"/>
            <a:ext cx="7543800" cy="685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Instructor:  Stephen G. Dame</a:t>
            </a:r>
          </a:p>
          <a:p>
            <a:pPr algn="ctr"/>
            <a:r>
              <a:rPr lang="en-US" dirty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-mail: sdame@uw.edu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" y="5237655"/>
            <a:ext cx="754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2800" dirty="0" smtClean="0">
              <a:latin typeface="Times New Roman" charset="0"/>
            </a:endParaRPr>
          </a:p>
          <a:p>
            <a:pPr algn="ctr"/>
            <a:r>
              <a:rPr lang="en-US" altLang="ja-JP" sz="1400" dirty="0" smtClean="0">
                <a:latin typeface="Cambria"/>
                <a:cs typeface="Cambria"/>
              </a:rPr>
              <a:t>These slides were  adapted from the OSC textbook slides (Silberschatz, Galvin, and Gagne), Professor Munehiro Fukuda and the instructor’s class materials.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1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Process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77738" y="1976397"/>
            <a:ext cx="8214742" cy="411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Parent process creates children processes.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Resource sharing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Resource inherited by children: file descriptors, shared memory and system queues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Resource 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not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inherited by children: address space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Execution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Parent and children execute concurrently.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Parent blocks on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ＭＳ Ｐゴシック" charset="0"/>
                <a:cs typeface="Calibri"/>
              </a:rPr>
              <a:t>wait()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system call until children terminate.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UNIX examples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E066"/>
                </a:solidFill>
                <a:latin typeface="Calibri"/>
                <a:ea typeface="ＭＳ Ｐゴシック" charset="0"/>
                <a:cs typeface="Calibri"/>
              </a:rPr>
              <a:t>f</a:t>
            </a:r>
            <a:r>
              <a:rPr lang="en-US" sz="2400" dirty="0" smtClean="0">
                <a:solidFill>
                  <a:srgbClr val="FFE066"/>
                </a:solidFill>
                <a:latin typeface="Calibri"/>
                <a:ea typeface="ＭＳ Ｐゴシック" charset="0"/>
                <a:cs typeface="Calibri"/>
              </a:rPr>
              <a:t>ork()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system call creates new process.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E066"/>
                </a:solidFill>
                <a:latin typeface="Calibri"/>
                <a:ea typeface="ＭＳ Ｐゴシック" charset="0"/>
                <a:cs typeface="Calibri"/>
              </a:rPr>
              <a:t>execlp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system call used after a </a:t>
            </a:r>
            <a:r>
              <a:rPr lang="en-US" sz="2400" dirty="0" smtClean="0">
                <a:solidFill>
                  <a:srgbClr val="FFE066"/>
                </a:solidFill>
                <a:latin typeface="Calibri"/>
                <a:ea typeface="ＭＳ Ｐゴシック" charset="0"/>
                <a:cs typeface="Calibri"/>
              </a:rPr>
              <a:t>fork()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to replace the process’ memory space with a new program.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CSS430-unique ThreadOS: </a:t>
            </a:r>
            <a:r>
              <a:rPr lang="en-US" sz="2400" dirty="0" err="1" smtClean="0">
                <a:latin typeface="Calibri"/>
                <a:ea typeface="ＭＳ Ｐゴシック" charset="0"/>
                <a:cs typeface="Calibri"/>
              </a:rPr>
              <a:t>SysLib.exec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and </a:t>
            </a:r>
            <a:r>
              <a:rPr lang="en-US" sz="2400" dirty="0" err="1" smtClean="0">
                <a:latin typeface="Calibri"/>
                <a:ea typeface="ＭＳ Ｐゴシック" charset="0"/>
                <a:cs typeface="Calibri"/>
              </a:rPr>
              <a:t>Syslib.join</a:t>
            </a:r>
            <a:endParaRPr lang="en-US" sz="2400" dirty="0" smtClean="0">
              <a:latin typeface="Calibri"/>
              <a:ea typeface="ＭＳ Ｐゴシック" charset="0"/>
              <a:cs typeface="Calibri"/>
            </a:endParaRPr>
          </a:p>
          <a:p>
            <a:pPr marL="18288" indent="0">
              <a:lnSpc>
                <a:spcPct val="90000"/>
              </a:lnSpc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1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- Forking a Separate </a:t>
            </a:r>
            <a:r>
              <a:rPr lang="en-US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461125" y="1278645"/>
            <a:ext cx="935038" cy="45116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7456488" y="3485270"/>
            <a:ext cx="954087" cy="822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931025" y="1989845"/>
            <a:ext cx="9525" cy="16256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6896100" y="4498095"/>
            <a:ext cx="0" cy="325438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7923213" y="3655133"/>
            <a:ext cx="0" cy="3556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588126" y="1659645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dirty="0">
                <a:solidFill>
                  <a:schemeClr val="bg1"/>
                </a:solidFill>
              </a:rPr>
              <a:t>a.out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654926" y="3560410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dirty="0">
                <a:solidFill>
                  <a:srgbClr val="000000"/>
                </a:solidFill>
              </a:rPr>
              <a:t>a.out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6931025" y="3624969"/>
            <a:ext cx="1014413" cy="9139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7435850" y="4013908"/>
            <a:ext cx="954088" cy="822325"/>
            <a:chOff x="5043" y="3336"/>
            <a:chExt cx="601" cy="518"/>
          </a:xfrm>
        </p:grpSpPr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5043" y="3336"/>
              <a:ext cx="601" cy="51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5242" y="3473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800" dirty="0">
                  <a:solidFill>
                    <a:srgbClr val="000000"/>
                  </a:solidFill>
                </a:rPr>
                <a:t>ls</a:t>
              </a:r>
              <a:endParaRPr lang="en-US" altLang="ja-JP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6908800" y="4844170"/>
            <a:ext cx="974725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6908800" y="4853695"/>
            <a:ext cx="0" cy="4572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6547486" y="942095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/>
              <a:t>parent</a:t>
            </a:r>
            <a:endParaRPr lang="en-US" altLang="ja-JP" dirty="0"/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7670800" y="3172533"/>
            <a:ext cx="596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/>
              <a:t>child</a:t>
            </a:r>
            <a:endParaRPr lang="en-US" altLang="ja-JP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6738974" y="3547887"/>
            <a:ext cx="10508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i="1" dirty="0">
                <a:solidFill>
                  <a:srgbClr val="FF0000"/>
                </a:solidFill>
              </a:rPr>
              <a:t>duplicated</a:t>
            </a:r>
            <a:endParaRPr lang="en-US" altLang="ja-JP" i="1" dirty="0">
              <a:solidFill>
                <a:srgbClr val="FF0000"/>
              </a:solidFill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6275372" y="4817361"/>
            <a:ext cx="12668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i="1" dirty="0">
                <a:solidFill>
                  <a:srgbClr val="FF0000"/>
                </a:solidFill>
              </a:rPr>
              <a:t>synchronized</a:t>
            </a:r>
            <a:endParaRPr lang="en-US" altLang="ja-JP" i="1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742279"/>
              </p:ext>
            </p:extLst>
          </p:nvPr>
        </p:nvGraphicFramePr>
        <p:xfrm>
          <a:off x="574675" y="1395413"/>
          <a:ext cx="4457700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Document" r:id="rId3" imgW="4457700" imgH="4635500" progId="Word.Document.12">
                  <p:embed/>
                </p:oleObj>
              </mc:Choice>
              <mc:Fallback>
                <p:oleObj name="Document" r:id="rId3" imgW="4457700" imgH="463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675" y="1395413"/>
                        <a:ext cx="4457700" cy="463550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95000"/>
                        </a:schemeClr>
                      </a:solidFill>
                      <a:ln w="57150" cmpd="sng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1968501" y="2944813"/>
            <a:ext cx="4848860" cy="680157"/>
          </a:xfrm>
          <a:prstGeom prst="line">
            <a:avLst/>
          </a:prstGeom>
          <a:noFill/>
          <a:ln w="22225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152401"/>
            <a:ext cx="7772401" cy="725691"/>
          </a:xfrm>
        </p:spPr>
        <p:txBody>
          <a:bodyPr/>
          <a:lstStyle/>
          <a:p>
            <a:r>
              <a:rPr lang="en-US" dirty="0"/>
              <a:t>A Tree of Processes On A Typical </a:t>
            </a:r>
            <a:r>
              <a:rPr lang="en-US" dirty="0" smtClean="0"/>
              <a:t>Unix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68" y="1279208"/>
            <a:ext cx="5568632" cy="491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81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Termination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CSS430 Operating Systems : Process Management</a:t>
            </a:r>
            <a:endParaRPr lang="en-US" dirty="0"/>
          </a:p>
        </p:txBody>
      </p:sp>
      <p:sp>
        <p:nvSpPr>
          <p:cNvPr id="6" name="Rectangle 42"/>
          <p:cNvSpPr txBox="1">
            <a:spLocks noChangeArrowheads="1"/>
          </p:cNvSpPr>
          <p:nvPr/>
        </p:nvSpPr>
        <p:spPr>
          <a:xfrm>
            <a:off x="777239" y="1409700"/>
            <a:ext cx="7772401" cy="4927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Process termination occurs when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last statement is executed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FFE066"/>
                </a:solidFill>
                <a:latin typeface="Calibri"/>
                <a:ea typeface="ＭＳ Ｐゴシック" charset="0"/>
                <a:cs typeface="Calibri"/>
              </a:rPr>
              <a:t>e</a:t>
            </a:r>
            <a:r>
              <a:rPr lang="en-US" sz="2400" b="1" dirty="0" smtClean="0">
                <a:solidFill>
                  <a:srgbClr val="FFE066"/>
                </a:solidFill>
                <a:latin typeface="Calibri"/>
                <a:ea typeface="ＭＳ Ｐゴシック" charset="0"/>
                <a:cs typeface="Calibri"/>
              </a:rPr>
              <a:t>xit()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system called explicitly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Upon process termination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Termination code is passed from:</a:t>
            </a:r>
          </a:p>
          <a:p>
            <a:pPr marL="749808" lvl="2" indent="0">
              <a:lnSpc>
                <a:spcPct val="90000"/>
              </a:lnSpc>
              <a:buNone/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child (via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ＭＳ Ｐゴシック" charset="0"/>
                <a:cs typeface="Calibri"/>
              </a:rPr>
              <a:t>exit()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)  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  <a:sym typeface="Wingdings"/>
              </a:rPr>
              <a:t>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parent (via </a:t>
            </a:r>
            <a:r>
              <a:rPr lang="en-US" sz="2400" b="1" dirty="0" smtClean="0">
                <a:solidFill>
                  <a:srgbClr val="FFE066"/>
                </a:solidFill>
                <a:latin typeface="Calibri"/>
                <a:ea typeface="ＭＳ Ｐゴシック" charset="0"/>
                <a:cs typeface="Calibri"/>
              </a:rPr>
              <a:t>wait()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).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Process resources are deallocated by OS.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Parent may terminate execution of children processes </a:t>
            </a:r>
          </a:p>
          <a:p>
            <a:pPr marL="18288" indent="0">
              <a:lnSpc>
                <a:spcPct val="90000"/>
              </a:lnSpc>
              <a:buNone/>
            </a:pPr>
            <a:r>
              <a:rPr lang="en-US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   (via </a:t>
            </a:r>
            <a:r>
              <a:rPr lang="en-US" sz="2400" b="1" dirty="0" smtClean="0">
                <a:solidFill>
                  <a:srgbClr val="FFE066"/>
                </a:solidFill>
                <a:latin typeface="Calibri"/>
                <a:ea typeface="ＭＳ Ｐゴシック" charset="0"/>
                <a:cs typeface="Calibri"/>
              </a:rPr>
              <a:t>kill()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) when: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Child has exceeded allocated resources.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Task assigned to child is no longer required.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Parent is exiting (cascading termination).</a:t>
            </a:r>
          </a:p>
          <a:p>
            <a:pPr lvl="2">
              <a:lnSpc>
                <a:spcPct val="90000"/>
              </a:lnSpc>
            </a:pPr>
            <a:r>
              <a:rPr lang="en-US" altLang="ja-JP" sz="2400" dirty="0" smtClean="0">
                <a:latin typeface="Calibri"/>
                <a:ea typeface="ＭＳ Ｐゴシック" charset="0"/>
                <a:cs typeface="Calibri"/>
              </a:rPr>
              <a:t>Some o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perating systems do not allow child to continue if its parent terminates.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81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77239" y="817564"/>
            <a:ext cx="7772400" cy="1936749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SzPct val="100000"/>
              <a:buFont typeface="+mj-ea"/>
              <a:buAutoNum type="circleNumDbPlain"/>
            </a:pPr>
            <a:r>
              <a:rPr lang="en-US" sz="2000" dirty="0" smtClean="0"/>
              <a:t>What are the differences between </a:t>
            </a:r>
            <a:r>
              <a:rPr lang="en-US" sz="2000" dirty="0" smtClean="0">
                <a:solidFill>
                  <a:srgbClr val="FFE066"/>
                </a:solidFill>
              </a:rPr>
              <a:t>CPU bound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E066"/>
                </a:solidFill>
              </a:rPr>
              <a:t>I/O bound </a:t>
            </a:r>
            <a:r>
              <a:rPr lang="en-US" sz="2000" dirty="0" smtClean="0"/>
              <a:t>processes?</a:t>
            </a:r>
          </a:p>
          <a:p>
            <a:pPr marL="461963" indent="-461963">
              <a:lnSpc>
                <a:spcPct val="80000"/>
              </a:lnSpc>
              <a:buSzPct val="100000"/>
              <a:buFont typeface="+mj-ea"/>
              <a:buAutoNum type="circleNumDbPlain"/>
            </a:pPr>
            <a:r>
              <a:rPr lang="en-US" sz="1800" dirty="0" smtClean="0"/>
              <a:t>What is another name for the 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text section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/>
              <a:t>in a process and what does it contain?</a:t>
            </a:r>
            <a:endParaRPr lang="en-US" sz="1600" dirty="0"/>
          </a:p>
          <a:p>
            <a:pPr marL="461963" indent="-461963">
              <a:lnSpc>
                <a:spcPct val="80000"/>
              </a:lnSpc>
              <a:buSzPct val="100000"/>
              <a:buFont typeface="+mj-ea"/>
              <a:buAutoNum type="circleNumDbPlain"/>
              <a:tabLst>
                <a:tab pos="460375" algn="l"/>
              </a:tabLst>
            </a:pPr>
            <a:r>
              <a:rPr lang="en-US" sz="1800" dirty="0" smtClean="0"/>
              <a:t>Discuss the differences between </a:t>
            </a:r>
            <a:r>
              <a:rPr lang="en-US" sz="1800" dirty="0" smtClean="0">
                <a:solidFill>
                  <a:srgbClr val="FFE066"/>
                </a:solidFill>
              </a:rPr>
              <a:t>short</a:t>
            </a:r>
            <a:r>
              <a:rPr lang="en-US" sz="1800" dirty="0">
                <a:solidFill>
                  <a:srgbClr val="FFE066"/>
                </a:solidFill>
              </a:rPr>
              <a:t>-term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E066"/>
                </a:solidFill>
              </a:rPr>
              <a:t>medium-term</a:t>
            </a:r>
            <a:r>
              <a:rPr lang="en-US" sz="1800" dirty="0"/>
              <a:t>, and </a:t>
            </a:r>
            <a:r>
              <a:rPr lang="en-US" sz="1800" dirty="0">
                <a:solidFill>
                  <a:srgbClr val="FFE066"/>
                </a:solidFill>
              </a:rPr>
              <a:t>long-term</a:t>
            </a:r>
            <a:r>
              <a:rPr lang="en-US" sz="1800" dirty="0"/>
              <a:t> scheduling in the following table</a:t>
            </a:r>
            <a:r>
              <a:rPr lang="en-US" sz="1800" dirty="0" smtClean="0"/>
              <a:t>:</a:t>
            </a:r>
            <a:endParaRPr lang="en-US" sz="1600" dirty="0"/>
          </a:p>
        </p:txBody>
      </p:sp>
      <p:graphicFrame>
        <p:nvGraphicFramePr>
          <p:cNvPr id="7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027613"/>
              </p:ext>
            </p:extLst>
          </p:nvPr>
        </p:nvGraphicFramePr>
        <p:xfrm>
          <a:off x="777235" y="2795811"/>
          <a:ext cx="7772404" cy="3440747"/>
        </p:xfrm>
        <a:graphic>
          <a:graphicData uri="http://schemas.openxmlformats.org/drawingml/2006/table">
            <a:tbl>
              <a:tblPr/>
              <a:tblGrid>
                <a:gridCol w="1943101"/>
                <a:gridCol w="1943101"/>
                <a:gridCol w="1943101"/>
                <a:gridCol w="1943101"/>
              </a:tblGrid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Scheduler Type</a:t>
                      </a: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Source of Processes</a:t>
                      </a: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(approx.) period of execution (sec)</a:t>
                      </a: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Key Role</a:t>
                      </a: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Short Term</a:t>
                      </a: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Medium Term</a:t>
                      </a: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Long Term</a:t>
                      </a: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681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Cooperating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777239" y="1470121"/>
            <a:ext cx="7997825" cy="430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FF00"/>
                </a:solidFill>
                <a:latin typeface="Calibri"/>
                <a:ea typeface="ＭＳ Ｐゴシック" charset="0"/>
                <a:cs typeface="Calibri"/>
              </a:rPr>
              <a:t>Process independency: 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Processes belonging to different users do not affect each other unless they give each other certain access permissions</a:t>
            </a:r>
            <a:endParaRPr lang="en-US" sz="2400" i="1" dirty="0" smtClean="0"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FF00"/>
                </a:solidFill>
                <a:latin typeface="Calibri"/>
                <a:ea typeface="ＭＳ Ｐゴシック" charset="0"/>
                <a:cs typeface="Calibri"/>
              </a:rPr>
              <a:t>Process Cooperation</a:t>
            </a:r>
            <a:r>
              <a:rPr lang="en-US" sz="2400" dirty="0" smtClean="0">
                <a:solidFill>
                  <a:srgbClr val="FFFF00"/>
                </a:solidFill>
                <a:latin typeface="Calibri"/>
                <a:ea typeface="ＭＳ Ｐゴシック" charset="0"/>
                <a:cs typeface="Calibri"/>
              </a:rPr>
              <a:t>: 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Processes spawned from the same user process share some resources and communicate with each other through these resources </a:t>
            </a:r>
            <a:r>
              <a:rPr lang="en-US" sz="2400" dirty="0" smtClean="0">
                <a:solidFill>
                  <a:srgbClr val="FFFF00"/>
                </a:solidFill>
                <a:latin typeface="Calibri"/>
                <a:ea typeface="ＭＳ Ｐゴシック" charset="0"/>
                <a:cs typeface="Calibri"/>
              </a:rPr>
              <a:t>(e.g. shared memory, message queues, pipes, and files)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Advantages of process cooperation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Information sharing: </a:t>
            </a:r>
            <a:r>
              <a:rPr lang="en-US" sz="2400" dirty="0" smtClean="0">
                <a:solidFill>
                  <a:srgbClr val="FFFF00"/>
                </a:solidFill>
                <a:latin typeface="Calibri"/>
                <a:ea typeface="ＭＳ Ｐゴシック" charset="0"/>
                <a:cs typeface="Calibri"/>
              </a:rPr>
              <a:t>(sharing files)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Computation speed-up: </a:t>
            </a:r>
            <a:r>
              <a:rPr lang="en-US" sz="2400" dirty="0" smtClean="0">
                <a:solidFill>
                  <a:srgbClr val="FFFF00"/>
                </a:solidFill>
                <a:latin typeface="Calibri"/>
                <a:ea typeface="ＭＳ Ｐゴシック" charset="0"/>
                <a:cs typeface="Calibri"/>
              </a:rPr>
              <a:t>(parallel programming)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Modularity: </a:t>
            </a:r>
            <a:r>
              <a:rPr lang="en-US" sz="2400" dirty="0" smtClean="0">
                <a:solidFill>
                  <a:srgbClr val="FFFF00"/>
                </a:solidFill>
                <a:latin typeface="Calibri"/>
                <a:ea typeface="ＭＳ Ｐゴシック" charset="0"/>
                <a:cs typeface="Calibri"/>
              </a:rPr>
              <a:t>(like who | wc –l, one process lists current users and another counts the number of users.)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Convenience: </a:t>
            </a:r>
            <a:r>
              <a:rPr lang="en-US" sz="2400" dirty="0" smtClean="0">
                <a:solidFill>
                  <a:srgbClr val="FFFF00"/>
                </a:solidFill>
                <a:latin typeface="Calibri"/>
                <a:ea typeface="ＭＳ Ｐゴシック" charset="0"/>
                <a:cs typeface="Calibri"/>
              </a:rPr>
              <a:t>(e.g. web-surfing while working on programming with vim and g++)</a:t>
            </a:r>
            <a:endParaRPr lang="en-US" sz="2400" dirty="0">
              <a:solidFill>
                <a:srgbClr val="FFFF00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81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Communication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801249"/>
              </p:ext>
            </p:extLst>
          </p:nvPr>
        </p:nvGraphicFramePr>
        <p:xfrm>
          <a:off x="777239" y="1370061"/>
          <a:ext cx="7772400" cy="4663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smtClean="0">
                          <a:latin typeface="Calibri"/>
                          <a:cs typeface="Calibri"/>
                        </a:rPr>
                        <a:t>Message Passing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  <a:cs typeface="Calibri"/>
                        </a:rPr>
                        <a:t>Shared Memory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Screen Shot 2014-03-09 at 4.38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68" y="2054916"/>
            <a:ext cx="3073303" cy="3738657"/>
          </a:xfrm>
          <a:prstGeom prst="rect">
            <a:avLst/>
          </a:prstGeom>
        </p:spPr>
      </p:pic>
      <p:pic>
        <p:nvPicPr>
          <p:cNvPr id="13" name="Picture 12" descr="Screen Shot 2014-03-09 at 4.39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68" y="2050773"/>
            <a:ext cx="3041699" cy="37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1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Message Passing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777239" y="1318659"/>
            <a:ext cx="7772400" cy="4728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ea typeface="ＭＳ Ｐゴシック" charset="0"/>
              </a:rPr>
              <a:t>Message system – processes communicate with each other without resorting to shared variables.</a:t>
            </a:r>
          </a:p>
          <a:p>
            <a:r>
              <a:rPr lang="en-US" sz="2400" dirty="0" smtClean="0">
                <a:ea typeface="ＭＳ Ｐゴシック" charset="0"/>
              </a:rPr>
              <a:t>IPC facility provides two operations: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send</a:t>
            </a:r>
            <a:r>
              <a:rPr lang="en-US" dirty="0" smtClean="0">
                <a:ea typeface="ＭＳ Ｐゴシック" charset="0"/>
              </a:rPr>
              <a:t>(</a:t>
            </a:r>
            <a:r>
              <a:rPr lang="en-US" i="1" dirty="0" smtClean="0">
                <a:ea typeface="ＭＳ Ｐゴシック" charset="0"/>
              </a:rPr>
              <a:t>message</a:t>
            </a:r>
            <a:r>
              <a:rPr lang="en-US" dirty="0" smtClean="0">
                <a:ea typeface="ＭＳ Ｐゴシック" charset="0"/>
              </a:rPr>
              <a:t>) – message size fixed or variable </a:t>
            </a:r>
          </a:p>
          <a:p>
            <a:pPr lvl="1"/>
            <a:r>
              <a:rPr lang="en-US" b="1" dirty="0" smtClean="0">
                <a:solidFill>
                  <a:srgbClr val="FFE066"/>
                </a:solidFill>
                <a:ea typeface="ＭＳ Ｐゴシック" charset="0"/>
              </a:rPr>
              <a:t>receive</a:t>
            </a:r>
            <a:r>
              <a:rPr lang="en-US" dirty="0" smtClean="0">
                <a:ea typeface="ＭＳ Ｐゴシック" charset="0"/>
              </a:rPr>
              <a:t>(</a:t>
            </a:r>
            <a:r>
              <a:rPr lang="en-US" i="1" dirty="0" smtClean="0">
                <a:ea typeface="ＭＳ Ｐゴシック" charset="0"/>
              </a:rPr>
              <a:t>message</a:t>
            </a:r>
            <a:r>
              <a:rPr lang="en-US" dirty="0" smtClean="0">
                <a:ea typeface="ＭＳ Ｐゴシック" charset="0"/>
              </a:rPr>
              <a:t>)</a:t>
            </a:r>
          </a:p>
          <a:p>
            <a:r>
              <a:rPr lang="en-US" sz="2400" dirty="0" smtClean="0">
                <a:ea typeface="ＭＳ Ｐゴシック" charset="0"/>
              </a:rPr>
              <a:t>If </a:t>
            </a:r>
            <a:r>
              <a:rPr lang="en-US" sz="2400" i="1" dirty="0" smtClean="0">
                <a:ea typeface="ＭＳ Ｐゴシック" charset="0"/>
              </a:rPr>
              <a:t>P</a:t>
            </a:r>
            <a:r>
              <a:rPr lang="en-US" sz="2400" dirty="0" smtClean="0">
                <a:ea typeface="ＭＳ Ｐゴシック" charset="0"/>
              </a:rPr>
              <a:t>  and </a:t>
            </a:r>
            <a:r>
              <a:rPr lang="en-US" sz="2400" i="1" dirty="0" smtClean="0">
                <a:ea typeface="ＭＳ Ｐゴシック" charset="0"/>
              </a:rPr>
              <a:t>Q</a:t>
            </a:r>
            <a:r>
              <a:rPr lang="en-US" sz="2400" dirty="0" smtClean="0">
                <a:ea typeface="ＭＳ Ｐゴシック" charset="0"/>
              </a:rPr>
              <a:t> wish to communicate, they need to:</a:t>
            </a:r>
          </a:p>
          <a:p>
            <a:pPr lvl="1"/>
            <a:r>
              <a:rPr lang="en-US" dirty="0" smtClean="0">
                <a:ea typeface="ＭＳ Ｐゴシック" charset="0"/>
              </a:rPr>
              <a:t>establish a </a:t>
            </a:r>
            <a:r>
              <a:rPr lang="en-US" i="1" dirty="0" smtClean="0">
                <a:solidFill>
                  <a:srgbClr val="FFE066"/>
                </a:solidFill>
                <a:ea typeface="ＭＳ Ｐゴシック" charset="0"/>
              </a:rPr>
              <a:t>communication</a:t>
            </a:r>
            <a:r>
              <a:rPr lang="en-US" dirty="0" smtClean="0">
                <a:solidFill>
                  <a:srgbClr val="FFE066"/>
                </a:solidFill>
                <a:ea typeface="ＭＳ Ｐゴシック" charset="0"/>
              </a:rPr>
              <a:t> </a:t>
            </a:r>
            <a:r>
              <a:rPr lang="en-US" i="1" dirty="0" smtClean="0">
                <a:solidFill>
                  <a:srgbClr val="FFE066"/>
                </a:solidFill>
                <a:ea typeface="ＭＳ Ｐゴシック" charset="0"/>
              </a:rPr>
              <a:t>link</a:t>
            </a:r>
            <a:r>
              <a:rPr lang="en-US" dirty="0" smtClean="0">
                <a:solidFill>
                  <a:srgbClr val="FFE066"/>
                </a:solidFill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between them</a:t>
            </a:r>
          </a:p>
          <a:p>
            <a:pPr lvl="1"/>
            <a:r>
              <a:rPr lang="en-US" dirty="0" smtClean="0">
                <a:ea typeface="ＭＳ Ｐゴシック" charset="0"/>
              </a:rPr>
              <a:t>exchange messages via send/receive</a:t>
            </a:r>
          </a:p>
          <a:p>
            <a:r>
              <a:rPr lang="en-US" sz="2400" dirty="0" smtClean="0">
                <a:ea typeface="ＭＳ Ｐゴシック" charset="0"/>
              </a:rPr>
              <a:t>Implementation of communication link</a:t>
            </a:r>
          </a:p>
          <a:p>
            <a:pPr lvl="1"/>
            <a:r>
              <a:rPr lang="en-US" dirty="0" smtClean="0">
                <a:ea typeface="ＭＳ Ｐゴシック" charset="0"/>
              </a:rPr>
              <a:t>physical (e.g., shared memory, hardware bus)</a:t>
            </a:r>
          </a:p>
          <a:p>
            <a:pPr lvl="1"/>
            <a:r>
              <a:rPr lang="en-US" dirty="0" smtClean="0">
                <a:ea typeface="ＭＳ Ｐゴシック" charset="0"/>
              </a:rPr>
              <a:t>logical (e.g., logical properties)</a:t>
            </a: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44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3000376"/>
            <a:ext cx="7772401" cy="725691"/>
          </a:xfrm>
        </p:spPr>
        <p:txBody>
          <a:bodyPr/>
          <a:lstStyle/>
          <a:p>
            <a:r>
              <a:rPr lang="en-US" sz="4800" dirty="0"/>
              <a:t>Direct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18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Direct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7" name="Rectangle 34"/>
          <p:cNvSpPr txBox="1">
            <a:spLocks noChangeArrowheads="1"/>
          </p:cNvSpPr>
          <p:nvPr/>
        </p:nvSpPr>
        <p:spPr>
          <a:xfrm>
            <a:off x="294133" y="1263525"/>
            <a:ext cx="8524875" cy="43719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ahoma" charset="0"/>
                <a:ea typeface="ＭＳ Ｐゴシック" charset="0"/>
              </a:rPr>
              <a:t>Processes must name each other explicitly:</a:t>
            </a:r>
          </a:p>
          <a:p>
            <a:pPr lvl="1"/>
            <a:r>
              <a:rPr lang="en-US" b="1" dirty="0" smtClean="0">
                <a:solidFill>
                  <a:srgbClr val="FFE066"/>
                </a:solidFill>
                <a:latin typeface="Tahoma" charset="0"/>
                <a:ea typeface="ＭＳ Ｐゴシック" charset="0"/>
              </a:rPr>
              <a:t>send</a:t>
            </a:r>
            <a:r>
              <a:rPr lang="en-US" dirty="0" smtClean="0">
                <a:solidFill>
                  <a:srgbClr val="FFE066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</a:rPr>
              <a:t>(</a:t>
            </a:r>
            <a:r>
              <a:rPr lang="en-US" i="1" dirty="0" smtClean="0">
                <a:latin typeface="Tahoma" charset="0"/>
                <a:ea typeface="ＭＳ Ｐゴシック" charset="0"/>
              </a:rPr>
              <a:t>P, message</a:t>
            </a:r>
            <a:r>
              <a:rPr lang="en-US" dirty="0" smtClean="0">
                <a:latin typeface="Tahoma" charset="0"/>
                <a:ea typeface="ＭＳ Ｐゴシック" charset="0"/>
              </a:rPr>
              <a:t>)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–</a:t>
            </a:r>
            <a:r>
              <a:rPr lang="en-US" dirty="0" smtClean="0">
                <a:latin typeface="Tahoma" charset="0"/>
                <a:ea typeface="ＭＳ Ｐゴシック" charset="0"/>
              </a:rPr>
              <a:t> send a message to process P</a:t>
            </a:r>
          </a:p>
          <a:p>
            <a:pPr lvl="1"/>
            <a:r>
              <a:rPr lang="en-US" b="1" dirty="0" smtClean="0">
                <a:solidFill>
                  <a:srgbClr val="FFE066"/>
                </a:solidFill>
                <a:latin typeface="Tahoma" charset="0"/>
                <a:ea typeface="ＭＳ Ｐゴシック" charset="0"/>
              </a:rPr>
              <a:t>receive</a:t>
            </a:r>
            <a:r>
              <a:rPr lang="en-US" dirty="0" smtClean="0">
                <a:latin typeface="Tahoma" charset="0"/>
                <a:ea typeface="ＭＳ Ｐゴシック" charset="0"/>
              </a:rPr>
              <a:t>(</a:t>
            </a:r>
            <a:r>
              <a:rPr lang="en-US" i="1" dirty="0" smtClean="0">
                <a:latin typeface="Tahoma" charset="0"/>
                <a:ea typeface="ＭＳ Ｐゴシック" charset="0"/>
              </a:rPr>
              <a:t>Q, message</a:t>
            </a:r>
            <a:r>
              <a:rPr lang="en-US" dirty="0" smtClean="0">
                <a:latin typeface="Tahoma" charset="0"/>
                <a:ea typeface="ＭＳ Ｐゴシック" charset="0"/>
              </a:rPr>
              <a:t>)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–</a:t>
            </a:r>
            <a:r>
              <a:rPr lang="en-US" dirty="0" smtClean="0">
                <a:latin typeface="Tahoma" charset="0"/>
                <a:ea typeface="ＭＳ Ｐゴシック" charset="0"/>
              </a:rPr>
              <a:t> receive a message from process Q</a:t>
            </a:r>
          </a:p>
          <a:p>
            <a:r>
              <a:rPr lang="en-US" altLang="ja-JP" sz="2400" dirty="0" smtClean="0">
                <a:latin typeface="Tahoma" charset="0"/>
                <a:ea typeface="ＭＳ Ｐゴシック" charset="0"/>
              </a:rPr>
              <a:t>How can a process locate its partner to communicate with?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Processes are created and terminated dynamically and thus a partner process may have gone.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Direct communication takes place between a parent and  its child process in many cases.</a:t>
            </a:r>
          </a:p>
          <a:p>
            <a:pPr lvl="2">
              <a:buFont typeface="Wingdings" charset="0"/>
              <a:buNone/>
            </a:pPr>
            <a:r>
              <a:rPr lang="en-US" dirty="0" smtClean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Example: pipe(fd)</a:t>
            </a:r>
            <a:endParaRPr lang="en-US" dirty="0">
              <a:solidFill>
                <a:srgbClr val="FFFF00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8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WKP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7239" y="2594590"/>
            <a:ext cx="777240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dirty="0">
                <a:solidFill>
                  <a:schemeClr val="tx1">
                    <a:lumMod val="65000"/>
                  </a:schemeClr>
                </a:solidFill>
              </a:rPr>
              <a:t>Simple</a:t>
            </a:r>
            <a:r>
              <a:rPr lang="en-US" sz="4000" dirty="0"/>
              <a:t> design, </a:t>
            </a:r>
            <a:r>
              <a:rPr lang="en-US" sz="4000" dirty="0">
                <a:solidFill>
                  <a:srgbClr val="FF0000"/>
                </a:solidFill>
              </a:rPr>
              <a:t>intense</a:t>
            </a:r>
            <a:r>
              <a:rPr lang="en-US" sz="4000" dirty="0"/>
              <a:t> content.</a:t>
            </a:r>
            <a:r>
              <a:rPr lang="en-US" sz="4000" dirty="0" smtClean="0"/>
              <a:t>”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08001" y="5183137"/>
            <a:ext cx="8041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Edward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Rolf Tufte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dirty="0">
                <a:latin typeface="Cambria"/>
                <a:cs typeface="Cambria"/>
              </a:rPr>
              <a:t>is an American statistician and professor emeritus of political science, statistics, and computer science at Yale University. He is noted for his writings on information design and as a pioneer in the field of data visualization.</a:t>
            </a:r>
          </a:p>
        </p:txBody>
      </p:sp>
    </p:spTree>
    <p:extLst>
      <p:ext uri="{BB962C8B-B14F-4D97-AF65-F5344CB8AC3E}">
        <p14:creationId xmlns:p14="http://schemas.microsoft.com/office/powerpoint/2010/main" val="2824585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Producer-Consumer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984250" y="3975100"/>
            <a:ext cx="7565389" cy="2362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  <a:ea typeface="ＭＳ Ｐゴシック" charset="0"/>
              </a:rPr>
              <a:t>Producer process: 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E066"/>
                </a:solidFill>
                <a:latin typeface="Consolas"/>
                <a:ea typeface="ＭＳ Ｐゴシック" charset="0"/>
                <a:cs typeface="Consolas"/>
              </a:rPr>
              <a:t>who</a:t>
            </a:r>
            <a:r>
              <a:rPr lang="en-US" dirty="0" smtClean="0">
                <a:ea typeface="ＭＳ Ｐゴシック" charset="0"/>
              </a:rPr>
              <a:t> produces a list of current users.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</a:rPr>
              <a:t>Consumer process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E066"/>
                </a:solidFill>
                <a:latin typeface="Consolas"/>
                <a:ea typeface="ＭＳ Ｐゴシック" charset="0"/>
                <a:cs typeface="Consolas"/>
              </a:rPr>
              <a:t>wc</a:t>
            </a:r>
            <a:r>
              <a:rPr lang="en-US" dirty="0" smtClean="0">
                <a:ea typeface="ＭＳ Ｐゴシック" charset="0"/>
              </a:rPr>
              <a:t> receives it for counting # of users (i.e. </a:t>
            </a:r>
            <a:r>
              <a:rPr lang="en-US" i="1" dirty="0" smtClean="0">
                <a:ea typeface="ＭＳ Ｐゴシック" charset="0"/>
              </a:rPr>
              <a:t>lines</a:t>
            </a:r>
            <a:r>
              <a:rPr lang="en-US" dirty="0" smtClean="0">
                <a:ea typeface="ＭＳ Ｐゴシック" charset="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</a:rPr>
              <a:t>Communication link: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OS provides a pipe. </a:t>
            </a:r>
            <a:endParaRPr lang="en-US" dirty="0">
              <a:ea typeface="ＭＳ Ｐゴシック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79850" y="1957388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who | wc -l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87325" y="2582863"/>
            <a:ext cx="1477963" cy="14525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who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437313" y="2522538"/>
            <a:ext cx="1477962" cy="14525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wc -l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6200000">
            <a:off x="5035550" y="2570163"/>
            <a:ext cx="438150" cy="1365250"/>
          </a:xfrm>
          <a:prstGeom prst="can">
            <a:avLst>
              <a:gd name="adj" fmla="val 77899"/>
            </a:avLst>
          </a:prstGeom>
          <a:solidFill>
            <a:srgbClr val="99CCFF"/>
          </a:solidFill>
          <a:ln w="2857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pipe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291075" y="3259110"/>
            <a:ext cx="538162" cy="0"/>
          </a:xfrm>
          <a:prstGeom prst="line">
            <a:avLst/>
          </a:prstGeom>
          <a:noFill/>
          <a:ln w="38100" cmpd="sng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5926138" y="3272348"/>
            <a:ext cx="538162" cy="0"/>
          </a:xfrm>
          <a:prstGeom prst="line">
            <a:avLst/>
          </a:prstGeom>
          <a:noFill/>
          <a:ln w="38100" cmpd="sng">
            <a:solidFill>
              <a:srgbClr val="FFE066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660525" y="2855913"/>
            <a:ext cx="25717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mfukuda	tty1 Apr 1 14:14</a:t>
            </a:r>
          </a:p>
          <a:p>
            <a:pPr eaLnBrk="1" hangingPunct="1"/>
            <a:r>
              <a:rPr lang="en-US" sz="1600"/>
              <a:t>stiber	tty2 Apr 2 15:19</a:t>
            </a:r>
          </a:p>
          <a:p>
            <a:pPr eaLnBrk="1" hangingPunct="1"/>
            <a:r>
              <a:rPr lang="en-US" sz="1600"/>
              <a:t>ksung	tty3 Apr 2 15:30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934325" y="2921000"/>
            <a:ext cx="874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Output:</a:t>
            </a:r>
          </a:p>
          <a:p>
            <a:pPr eaLnBrk="1" hangingPunct="1"/>
            <a:r>
              <a:rPr lang="en-US" sz="1600"/>
              <a:t>    3</a:t>
            </a:r>
          </a:p>
        </p:txBody>
      </p:sp>
    </p:spTree>
    <p:extLst>
      <p:ext uri="{BB962C8B-B14F-4D97-AF65-F5344CB8AC3E}">
        <p14:creationId xmlns:p14="http://schemas.microsoft.com/office/powerpoint/2010/main" val="3144563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585643"/>
              </p:ext>
            </p:extLst>
          </p:nvPr>
        </p:nvGraphicFramePr>
        <p:xfrm>
          <a:off x="257175" y="1378406"/>
          <a:ext cx="4292600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3" imgW="4292600" imgH="4635500" progId="Word.Document.12">
                  <p:embed/>
                </p:oleObj>
              </mc:Choice>
              <mc:Fallback>
                <p:oleObj name="Document" r:id="rId3" imgW="4292600" imgH="463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175" y="1378406"/>
                        <a:ext cx="4292600" cy="463550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95000"/>
                        </a:schemeClr>
                      </a:solidFill>
                      <a:ln w="38100" cmpd="sng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58907"/>
            <a:ext cx="7772401" cy="725691"/>
          </a:xfrm>
        </p:spPr>
        <p:txBody>
          <a:bodyPr/>
          <a:lstStyle/>
          <a:p>
            <a:r>
              <a:rPr lang="en-US" sz="4800" dirty="0" smtClean="0"/>
              <a:t>Direct Communication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6993106" y="4683455"/>
            <a:ext cx="438150" cy="1365250"/>
          </a:xfrm>
          <a:prstGeom prst="can">
            <a:avLst>
              <a:gd name="adj" fmla="val 77899"/>
            </a:avLst>
          </a:prstGeom>
          <a:solidFill>
            <a:srgbClr val="99CCFF"/>
          </a:solidFill>
          <a:ln w="2857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pipe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528560" y="2517440"/>
            <a:ext cx="1477963" cy="14525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t"/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child</a:t>
            </a:r>
          </a:p>
          <a:p>
            <a:pPr algn="ctr"/>
            <a:r>
              <a:rPr lang="en-US" sz="2000" dirty="0">
                <a:latin typeface="Calibri"/>
                <a:cs typeface="Calibri"/>
              </a:rPr>
              <a:t>fd[0], fd[1</a:t>
            </a:r>
            <a:r>
              <a:rPr lang="en-US" sz="2000" dirty="0" smtClean="0">
                <a:latin typeface="Calibri"/>
                <a:cs typeface="Calibri"/>
              </a:rPr>
              <a:t>]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795" y="1994220"/>
            <a:ext cx="62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2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4960" y="4669440"/>
            <a:ext cx="62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68583" y="4615930"/>
            <a:ext cx="62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97294" y="4146220"/>
            <a:ext cx="62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4</a:t>
            </a:r>
          </a:p>
        </p:txBody>
      </p:sp>
      <p:sp>
        <p:nvSpPr>
          <p:cNvPr id="14" name="Freeform 13"/>
          <p:cNvSpPr/>
          <p:nvPr/>
        </p:nvSpPr>
        <p:spPr>
          <a:xfrm>
            <a:off x="5919276" y="3530217"/>
            <a:ext cx="780692" cy="1934641"/>
          </a:xfrm>
          <a:custGeom>
            <a:avLst/>
            <a:gdLst>
              <a:gd name="connsiteX0" fmla="*/ 780692 w 780692"/>
              <a:gd name="connsiteY0" fmla="*/ 1852490 h 2030745"/>
              <a:gd name="connsiteX1" fmla="*/ 267999 w 780692"/>
              <a:gd name="connsiteY1" fmla="*/ 1852490 h 2030745"/>
              <a:gd name="connsiteX2" fmla="*/ 0 w 780692"/>
              <a:gd name="connsiteY2" fmla="*/ 0 h 2030745"/>
              <a:gd name="connsiteX0" fmla="*/ 780692 w 780692"/>
              <a:gd name="connsiteY0" fmla="*/ 1852490 h 1929300"/>
              <a:gd name="connsiteX1" fmla="*/ 186434 w 780692"/>
              <a:gd name="connsiteY1" fmla="*/ 1619473 h 1929300"/>
              <a:gd name="connsiteX2" fmla="*/ 0 w 780692"/>
              <a:gd name="connsiteY2" fmla="*/ 0 h 1929300"/>
              <a:gd name="connsiteX0" fmla="*/ 780692 w 780692"/>
              <a:gd name="connsiteY0" fmla="*/ 1852490 h 1934641"/>
              <a:gd name="connsiteX1" fmla="*/ 186434 w 780692"/>
              <a:gd name="connsiteY1" fmla="*/ 1619473 h 1934641"/>
              <a:gd name="connsiteX2" fmla="*/ 0 w 780692"/>
              <a:gd name="connsiteY2" fmla="*/ 0 h 193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0692" h="1934641">
                <a:moveTo>
                  <a:pt x="780692" y="1852490"/>
                </a:moveTo>
                <a:cubicBezTo>
                  <a:pt x="589403" y="2006864"/>
                  <a:pt x="316549" y="1951523"/>
                  <a:pt x="186434" y="1619473"/>
                </a:cubicBezTo>
                <a:cubicBezTo>
                  <a:pt x="56319" y="1287423"/>
                  <a:pt x="0" y="0"/>
                  <a:pt x="0" y="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699969" y="3460312"/>
            <a:ext cx="1505810" cy="1887443"/>
          </a:xfrm>
          <a:custGeom>
            <a:avLst/>
            <a:gdLst>
              <a:gd name="connsiteX0" fmla="*/ 0 w 1568972"/>
              <a:gd name="connsiteY0" fmla="*/ 0 h 1887443"/>
              <a:gd name="connsiteX1" fmla="*/ 1526428 w 1568972"/>
              <a:gd name="connsiteY1" fmla="*/ 1456360 h 1887443"/>
              <a:gd name="connsiteX2" fmla="*/ 1176864 w 1568972"/>
              <a:gd name="connsiteY2" fmla="*/ 1887443 h 1887443"/>
              <a:gd name="connsiteX0" fmla="*/ 0 w 1482507"/>
              <a:gd name="connsiteY0" fmla="*/ 0 h 1887443"/>
              <a:gd name="connsiteX1" fmla="*/ 1433211 w 1482507"/>
              <a:gd name="connsiteY1" fmla="*/ 1258295 h 1887443"/>
              <a:gd name="connsiteX2" fmla="*/ 1176864 w 1482507"/>
              <a:gd name="connsiteY2" fmla="*/ 1887443 h 188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2507" h="1887443">
                <a:moveTo>
                  <a:pt x="0" y="0"/>
                </a:moveTo>
                <a:cubicBezTo>
                  <a:pt x="665142" y="570893"/>
                  <a:pt x="1237067" y="943721"/>
                  <a:pt x="1433211" y="1258295"/>
                </a:cubicBezTo>
                <a:cubicBezTo>
                  <a:pt x="1629355" y="1572869"/>
                  <a:pt x="1176864" y="1887443"/>
                  <a:pt x="1176864" y="1887443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882380" y="4768402"/>
            <a:ext cx="302955" cy="271768"/>
            <a:chOff x="5837711" y="4136063"/>
            <a:chExt cx="302955" cy="27176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837711" y="4136063"/>
              <a:ext cx="302955" cy="271767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919276" y="4136063"/>
              <a:ext cx="100529" cy="271768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reeform 22"/>
          <p:cNvSpPr/>
          <p:nvPr/>
        </p:nvSpPr>
        <p:spPr>
          <a:xfrm>
            <a:off x="6218241" y="3495264"/>
            <a:ext cx="1600331" cy="1829189"/>
          </a:xfrm>
          <a:custGeom>
            <a:avLst/>
            <a:gdLst>
              <a:gd name="connsiteX0" fmla="*/ 446771 w 1600331"/>
              <a:gd name="connsiteY0" fmla="*/ 1829189 h 1829189"/>
              <a:gd name="connsiteX1" fmla="*/ 62251 w 1600331"/>
              <a:gd name="connsiteY1" fmla="*/ 1502964 h 1829189"/>
              <a:gd name="connsiteX2" fmla="*/ 1600331 w 1600331"/>
              <a:gd name="connsiteY2" fmla="*/ 0 h 182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331" h="1829189">
                <a:moveTo>
                  <a:pt x="446771" y="1829189"/>
                </a:moveTo>
                <a:cubicBezTo>
                  <a:pt x="158381" y="1818509"/>
                  <a:pt x="-130009" y="1807829"/>
                  <a:pt x="62251" y="1502964"/>
                </a:cubicBezTo>
                <a:cubicBezTo>
                  <a:pt x="254511" y="1198099"/>
                  <a:pt x="1600331" y="0"/>
                  <a:pt x="1600331" y="0"/>
                </a:cubicBezTo>
              </a:path>
            </a:pathLst>
          </a:custGeom>
          <a:ln>
            <a:headEnd type="none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900136" y="3506915"/>
            <a:ext cx="840516" cy="1922396"/>
          </a:xfrm>
          <a:custGeom>
            <a:avLst/>
            <a:gdLst>
              <a:gd name="connsiteX0" fmla="*/ 687475 w 840516"/>
              <a:gd name="connsiteY0" fmla="*/ 0 h 1922396"/>
              <a:gd name="connsiteX1" fmla="*/ 745736 w 840516"/>
              <a:gd name="connsiteY1" fmla="*/ 908769 h 1922396"/>
              <a:gd name="connsiteX2" fmla="*/ 792344 w 840516"/>
              <a:gd name="connsiteY2" fmla="*/ 1596171 h 1922396"/>
              <a:gd name="connsiteX3" fmla="*/ 0 w 840516"/>
              <a:gd name="connsiteY3" fmla="*/ 1922396 h 192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516" h="1922396">
                <a:moveTo>
                  <a:pt x="687475" y="0"/>
                </a:moveTo>
                <a:cubicBezTo>
                  <a:pt x="707866" y="321370"/>
                  <a:pt x="728258" y="642741"/>
                  <a:pt x="745736" y="908769"/>
                </a:cubicBezTo>
                <a:cubicBezTo>
                  <a:pt x="763214" y="1174797"/>
                  <a:pt x="916633" y="1427233"/>
                  <a:pt x="792344" y="1596171"/>
                </a:cubicBezTo>
                <a:cubicBezTo>
                  <a:pt x="668055" y="1765109"/>
                  <a:pt x="132057" y="1869967"/>
                  <a:pt x="0" y="1922396"/>
                </a:cubicBezTo>
              </a:path>
            </a:pathLst>
          </a:custGeom>
          <a:ln>
            <a:headEnd type="none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8512599" y="4331565"/>
            <a:ext cx="302955" cy="271767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594164" y="4331565"/>
            <a:ext cx="100529" cy="27176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7175" y="1039852"/>
            <a:ext cx="4406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Filename: pipe.c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3651249" y="3143249"/>
            <a:ext cx="3484564" cy="2087563"/>
          </a:xfrm>
          <a:prstGeom prst="line">
            <a:avLst/>
          </a:prstGeom>
          <a:noFill/>
          <a:ln w="22225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V="1">
            <a:off x="4500563" y="3254374"/>
            <a:ext cx="2992865" cy="0"/>
          </a:xfrm>
          <a:prstGeom prst="line">
            <a:avLst/>
          </a:prstGeom>
          <a:noFill/>
          <a:ln w="22225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4262438" y="4968876"/>
            <a:ext cx="1285875" cy="0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4152900" y="3970002"/>
            <a:ext cx="4396739" cy="554372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394960" y="2517440"/>
            <a:ext cx="1477963" cy="14525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t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p</a:t>
            </a:r>
            <a:r>
              <a:rPr lang="en-US" sz="2800" dirty="0" smtClean="0">
                <a:latin typeface="Calibri"/>
                <a:cs typeface="Calibri"/>
              </a:rPr>
              <a:t>arent</a:t>
            </a:r>
            <a:endParaRPr lang="en-US" sz="2000" dirty="0" smtClean="0">
              <a:latin typeface="Calibri"/>
              <a:cs typeface="Calibri"/>
            </a:endParaRPr>
          </a:p>
          <a:p>
            <a:pPr algn="ctr"/>
            <a:r>
              <a:rPr lang="en-US" sz="2000" dirty="0">
                <a:latin typeface="Calibri"/>
                <a:cs typeface="Calibri"/>
              </a:rPr>
              <a:t>f</a:t>
            </a:r>
            <a:r>
              <a:rPr lang="en-US" sz="2000" dirty="0" smtClean="0">
                <a:latin typeface="Calibri"/>
                <a:cs typeface="Calibri"/>
              </a:rPr>
              <a:t>d[0], fd[1]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751" y="3667124"/>
            <a:ext cx="4008437" cy="1002316"/>
          </a:xfrm>
          <a:prstGeom prst="rect">
            <a:avLst/>
          </a:prstGeom>
          <a:solidFill>
            <a:schemeClr val="tx1">
              <a:lumMod val="50000"/>
              <a:alpha val="27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122622" y="3606659"/>
            <a:ext cx="1406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Child process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2751" y="4768402"/>
            <a:ext cx="4008437" cy="1002316"/>
          </a:xfrm>
          <a:prstGeom prst="rect">
            <a:avLst/>
          </a:prstGeom>
          <a:solidFill>
            <a:schemeClr val="tx1">
              <a:lumMod val="50000"/>
              <a:alpha val="27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54351" y="5480734"/>
            <a:ext cx="137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Parent process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 rot="2457497">
            <a:off x="7064866" y="3974141"/>
            <a:ext cx="137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“Hello...”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 rot="18900000">
            <a:off x="6095465" y="4108107"/>
            <a:ext cx="137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“Hello...”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875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ipe, dup2 in </a:t>
            </a:r>
            <a:r>
              <a:rPr lang="en-US" u="sng" dirty="0" smtClean="0"/>
              <a:t>C++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562110"/>
              </p:ext>
            </p:extLst>
          </p:nvPr>
        </p:nvGraphicFramePr>
        <p:xfrm>
          <a:off x="554989" y="748325"/>
          <a:ext cx="4229100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Document" r:id="rId3" imgW="4229100" imgH="5651500" progId="Word.Document.12">
                  <p:embed/>
                </p:oleObj>
              </mc:Choice>
              <mc:Fallback>
                <p:oleObj name="Document" r:id="rId3" imgW="4229100" imgH="565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989" y="748325"/>
                        <a:ext cx="4229100" cy="5651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38100" cmpd="sng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1"/>
          <p:cNvSpPr>
            <a:spLocks noChangeArrowheads="1"/>
          </p:cNvSpPr>
          <p:nvPr/>
        </p:nvSpPr>
        <p:spPr bwMode="auto">
          <a:xfrm rot="16200000">
            <a:off x="6914967" y="4683455"/>
            <a:ext cx="438150" cy="1365250"/>
          </a:xfrm>
          <a:prstGeom prst="can">
            <a:avLst>
              <a:gd name="adj" fmla="val 77899"/>
            </a:avLst>
          </a:prstGeom>
          <a:solidFill>
            <a:srgbClr val="99CCFF"/>
          </a:solidFill>
          <a:ln w="2857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pipe</a:t>
            </a: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7450421" y="2517440"/>
            <a:ext cx="1477963" cy="14525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t"/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child</a:t>
            </a:r>
          </a:p>
          <a:p>
            <a:pPr algn="ctr"/>
            <a:r>
              <a:rPr lang="en-US" sz="2000" dirty="0">
                <a:latin typeface="Calibri"/>
                <a:cs typeface="Calibri"/>
              </a:rPr>
              <a:t>fd[0], fd[1</a:t>
            </a:r>
            <a:r>
              <a:rPr lang="en-US" sz="2000" dirty="0" smtClean="0">
                <a:latin typeface="Calibri"/>
                <a:cs typeface="Calibri"/>
              </a:rPr>
              <a:t>]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6656" y="1994220"/>
            <a:ext cx="62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2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6821" y="4669440"/>
            <a:ext cx="62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0444" y="4615930"/>
            <a:ext cx="62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9155" y="4146220"/>
            <a:ext cx="62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4</a:t>
            </a:r>
          </a:p>
        </p:txBody>
      </p:sp>
      <p:sp>
        <p:nvSpPr>
          <p:cNvPr id="13" name="Freeform 12"/>
          <p:cNvSpPr/>
          <p:nvPr/>
        </p:nvSpPr>
        <p:spPr>
          <a:xfrm>
            <a:off x="5841137" y="3530217"/>
            <a:ext cx="780692" cy="1934641"/>
          </a:xfrm>
          <a:custGeom>
            <a:avLst/>
            <a:gdLst>
              <a:gd name="connsiteX0" fmla="*/ 780692 w 780692"/>
              <a:gd name="connsiteY0" fmla="*/ 1852490 h 2030745"/>
              <a:gd name="connsiteX1" fmla="*/ 267999 w 780692"/>
              <a:gd name="connsiteY1" fmla="*/ 1852490 h 2030745"/>
              <a:gd name="connsiteX2" fmla="*/ 0 w 780692"/>
              <a:gd name="connsiteY2" fmla="*/ 0 h 2030745"/>
              <a:gd name="connsiteX0" fmla="*/ 780692 w 780692"/>
              <a:gd name="connsiteY0" fmla="*/ 1852490 h 1929300"/>
              <a:gd name="connsiteX1" fmla="*/ 186434 w 780692"/>
              <a:gd name="connsiteY1" fmla="*/ 1619473 h 1929300"/>
              <a:gd name="connsiteX2" fmla="*/ 0 w 780692"/>
              <a:gd name="connsiteY2" fmla="*/ 0 h 1929300"/>
              <a:gd name="connsiteX0" fmla="*/ 780692 w 780692"/>
              <a:gd name="connsiteY0" fmla="*/ 1852490 h 1934641"/>
              <a:gd name="connsiteX1" fmla="*/ 186434 w 780692"/>
              <a:gd name="connsiteY1" fmla="*/ 1619473 h 1934641"/>
              <a:gd name="connsiteX2" fmla="*/ 0 w 780692"/>
              <a:gd name="connsiteY2" fmla="*/ 0 h 193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0692" h="1934641">
                <a:moveTo>
                  <a:pt x="780692" y="1852490"/>
                </a:moveTo>
                <a:cubicBezTo>
                  <a:pt x="589403" y="2006864"/>
                  <a:pt x="316549" y="1951523"/>
                  <a:pt x="186434" y="1619473"/>
                </a:cubicBezTo>
                <a:cubicBezTo>
                  <a:pt x="56319" y="1287423"/>
                  <a:pt x="0" y="0"/>
                  <a:pt x="0" y="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621830" y="3460312"/>
            <a:ext cx="1505810" cy="1887443"/>
          </a:xfrm>
          <a:custGeom>
            <a:avLst/>
            <a:gdLst>
              <a:gd name="connsiteX0" fmla="*/ 0 w 1568972"/>
              <a:gd name="connsiteY0" fmla="*/ 0 h 1887443"/>
              <a:gd name="connsiteX1" fmla="*/ 1526428 w 1568972"/>
              <a:gd name="connsiteY1" fmla="*/ 1456360 h 1887443"/>
              <a:gd name="connsiteX2" fmla="*/ 1176864 w 1568972"/>
              <a:gd name="connsiteY2" fmla="*/ 1887443 h 1887443"/>
              <a:gd name="connsiteX0" fmla="*/ 0 w 1482507"/>
              <a:gd name="connsiteY0" fmla="*/ 0 h 1887443"/>
              <a:gd name="connsiteX1" fmla="*/ 1433211 w 1482507"/>
              <a:gd name="connsiteY1" fmla="*/ 1258295 h 1887443"/>
              <a:gd name="connsiteX2" fmla="*/ 1176864 w 1482507"/>
              <a:gd name="connsiteY2" fmla="*/ 1887443 h 188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2507" h="1887443">
                <a:moveTo>
                  <a:pt x="0" y="0"/>
                </a:moveTo>
                <a:cubicBezTo>
                  <a:pt x="665142" y="570893"/>
                  <a:pt x="1237067" y="943721"/>
                  <a:pt x="1433211" y="1258295"/>
                </a:cubicBezTo>
                <a:cubicBezTo>
                  <a:pt x="1629355" y="1572869"/>
                  <a:pt x="1176864" y="1887443"/>
                  <a:pt x="1176864" y="1887443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804241" y="4768402"/>
            <a:ext cx="302955" cy="271768"/>
            <a:chOff x="5837711" y="4136063"/>
            <a:chExt cx="302955" cy="27176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837711" y="4136063"/>
              <a:ext cx="302955" cy="271767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919276" y="4136063"/>
              <a:ext cx="100529" cy="271768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eform 17"/>
          <p:cNvSpPr/>
          <p:nvPr/>
        </p:nvSpPr>
        <p:spPr>
          <a:xfrm>
            <a:off x="6140102" y="3495264"/>
            <a:ext cx="1600331" cy="1829189"/>
          </a:xfrm>
          <a:custGeom>
            <a:avLst/>
            <a:gdLst>
              <a:gd name="connsiteX0" fmla="*/ 446771 w 1600331"/>
              <a:gd name="connsiteY0" fmla="*/ 1829189 h 1829189"/>
              <a:gd name="connsiteX1" fmla="*/ 62251 w 1600331"/>
              <a:gd name="connsiteY1" fmla="*/ 1502964 h 1829189"/>
              <a:gd name="connsiteX2" fmla="*/ 1600331 w 1600331"/>
              <a:gd name="connsiteY2" fmla="*/ 0 h 182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331" h="1829189">
                <a:moveTo>
                  <a:pt x="446771" y="1829189"/>
                </a:moveTo>
                <a:cubicBezTo>
                  <a:pt x="158381" y="1818509"/>
                  <a:pt x="-130009" y="1807829"/>
                  <a:pt x="62251" y="1502964"/>
                </a:cubicBezTo>
                <a:cubicBezTo>
                  <a:pt x="254511" y="1198099"/>
                  <a:pt x="1600331" y="0"/>
                  <a:pt x="1600331" y="0"/>
                </a:cubicBezTo>
              </a:path>
            </a:pathLst>
          </a:custGeom>
          <a:ln>
            <a:headEnd type="none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821997" y="3506915"/>
            <a:ext cx="840516" cy="1922396"/>
          </a:xfrm>
          <a:custGeom>
            <a:avLst/>
            <a:gdLst>
              <a:gd name="connsiteX0" fmla="*/ 687475 w 840516"/>
              <a:gd name="connsiteY0" fmla="*/ 0 h 1922396"/>
              <a:gd name="connsiteX1" fmla="*/ 745736 w 840516"/>
              <a:gd name="connsiteY1" fmla="*/ 908769 h 1922396"/>
              <a:gd name="connsiteX2" fmla="*/ 792344 w 840516"/>
              <a:gd name="connsiteY2" fmla="*/ 1596171 h 1922396"/>
              <a:gd name="connsiteX3" fmla="*/ 0 w 840516"/>
              <a:gd name="connsiteY3" fmla="*/ 1922396 h 192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516" h="1922396">
                <a:moveTo>
                  <a:pt x="687475" y="0"/>
                </a:moveTo>
                <a:cubicBezTo>
                  <a:pt x="707866" y="321370"/>
                  <a:pt x="728258" y="642741"/>
                  <a:pt x="745736" y="908769"/>
                </a:cubicBezTo>
                <a:cubicBezTo>
                  <a:pt x="763214" y="1174797"/>
                  <a:pt x="916633" y="1427233"/>
                  <a:pt x="792344" y="1596171"/>
                </a:cubicBezTo>
                <a:cubicBezTo>
                  <a:pt x="668055" y="1765109"/>
                  <a:pt x="132057" y="1869967"/>
                  <a:pt x="0" y="1922396"/>
                </a:cubicBezTo>
              </a:path>
            </a:pathLst>
          </a:custGeom>
          <a:ln>
            <a:headEnd type="none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8434460" y="4331565"/>
            <a:ext cx="302955" cy="271767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516025" y="4331565"/>
            <a:ext cx="100529" cy="27176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2457497">
            <a:off x="6986727" y="3974141"/>
            <a:ext cx="137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“Hello...”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 rot="18900000">
            <a:off x="6017326" y="4108107"/>
            <a:ext cx="137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“Hello...”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3349625" y="2635251"/>
            <a:ext cx="3786188" cy="2595562"/>
          </a:xfrm>
          <a:prstGeom prst="line">
            <a:avLst/>
          </a:prstGeom>
          <a:noFill/>
          <a:ln w="22225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4071939" y="2921000"/>
            <a:ext cx="3421490" cy="333374"/>
          </a:xfrm>
          <a:prstGeom prst="line">
            <a:avLst/>
          </a:prstGeom>
          <a:noFill/>
          <a:ln w="22225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V="1">
            <a:off x="4262438" y="4968876"/>
            <a:ext cx="1285875" cy="0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3794126" y="3495264"/>
            <a:ext cx="4755514" cy="1029110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5316821" y="2517440"/>
            <a:ext cx="1477963" cy="14525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t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p</a:t>
            </a:r>
            <a:r>
              <a:rPr lang="en-US" sz="2800" dirty="0" smtClean="0">
                <a:latin typeface="Calibri"/>
                <a:cs typeface="Calibri"/>
              </a:rPr>
              <a:t>arent</a:t>
            </a:r>
            <a:endParaRPr lang="en-US" sz="2000" dirty="0" smtClean="0">
              <a:latin typeface="Calibri"/>
              <a:cs typeface="Calibri"/>
            </a:endParaRPr>
          </a:p>
          <a:p>
            <a:pPr algn="ctr"/>
            <a:r>
              <a:rPr lang="en-US" sz="2000" dirty="0">
                <a:latin typeface="Calibri"/>
                <a:cs typeface="Calibri"/>
              </a:rPr>
              <a:t>f</a:t>
            </a:r>
            <a:r>
              <a:rPr lang="en-US" sz="2000" dirty="0" smtClean="0">
                <a:latin typeface="Calibri"/>
                <a:cs typeface="Calibri"/>
              </a:rPr>
              <a:t>d[0], fd[1]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0778" y="5956202"/>
            <a:ext cx="562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Arial"/>
                <a:cs typeface="Arial"/>
              </a:rPr>
              <a:t>stdin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74948" y="5956202"/>
            <a:ext cx="73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Arial"/>
                <a:cs typeface="Arial"/>
              </a:rPr>
              <a:t>stderr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6621829" y="5585152"/>
            <a:ext cx="0" cy="455285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 flipV="1">
            <a:off x="7740433" y="5585152"/>
            <a:ext cx="0" cy="455285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85806" y="3447234"/>
            <a:ext cx="810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cerr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&lt;&lt;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28560" y="3513234"/>
            <a:ext cx="810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ead()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0313" y="1424759"/>
            <a:ext cx="3697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Why can’t we use </a:t>
            </a:r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cin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 &gt;&gt; </a:t>
            </a:r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buf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6902881" y="1824869"/>
            <a:ext cx="590548" cy="1318382"/>
          </a:xfrm>
          <a:prstGeom prst="line">
            <a:avLst/>
          </a:prstGeom>
          <a:noFill/>
          <a:ln w="22225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42939" y="3190870"/>
            <a:ext cx="4116396" cy="1475531"/>
            <a:chOff x="412751" y="3606659"/>
            <a:chExt cx="4116396" cy="1062781"/>
          </a:xfrm>
        </p:grpSpPr>
        <p:sp>
          <p:nvSpPr>
            <p:cNvPr id="37" name="Rectangle 36"/>
            <p:cNvSpPr/>
            <p:nvPr/>
          </p:nvSpPr>
          <p:spPr>
            <a:xfrm>
              <a:off x="412751" y="3667124"/>
              <a:ext cx="4008437" cy="1002316"/>
            </a:xfrm>
            <a:prstGeom prst="rect">
              <a:avLst/>
            </a:prstGeom>
            <a:solidFill>
              <a:schemeClr val="tx1">
                <a:lumMod val="50000"/>
                <a:alpha val="27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22622" y="3606659"/>
              <a:ext cx="14065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/>
                  <a:cs typeface="Arial"/>
                </a:rPr>
                <a:t>Child process</a:t>
              </a:r>
              <a:endParaRPr lang="en-US" sz="14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2939" y="4968876"/>
            <a:ext cx="4016375" cy="1171663"/>
            <a:chOff x="412751" y="4768402"/>
            <a:chExt cx="4016375" cy="1020109"/>
          </a:xfrm>
        </p:grpSpPr>
        <p:sp>
          <p:nvSpPr>
            <p:cNvPr id="39" name="Rectangle 38"/>
            <p:cNvSpPr/>
            <p:nvPr/>
          </p:nvSpPr>
          <p:spPr>
            <a:xfrm>
              <a:off x="412751" y="4768402"/>
              <a:ext cx="4008437" cy="1002316"/>
            </a:xfrm>
            <a:prstGeom prst="rect">
              <a:avLst/>
            </a:prstGeom>
            <a:solidFill>
              <a:schemeClr val="tx1">
                <a:lumMod val="50000"/>
                <a:alpha val="27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54351" y="5480734"/>
              <a:ext cx="13747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/>
                  <a:cs typeface="Arial"/>
                </a:rPr>
                <a:t>Parent process</a:t>
              </a:r>
              <a:endParaRPr lang="en-US" sz="14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92125" y="379240"/>
            <a:ext cx="2278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Filename: </a:t>
            </a:r>
            <a:r>
              <a:rPr lang="en-US" sz="1600" dirty="0" err="1" smtClean="0">
                <a:latin typeface="Consolas"/>
                <a:cs typeface="Consolas"/>
              </a:rPr>
              <a:t>pipe.cpp</a:t>
            </a:r>
            <a:endParaRPr lang="en-US" sz="16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78125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6183312" y="2333636"/>
            <a:ext cx="1828800" cy="1828800"/>
          </a:xfrm>
          <a:prstGeom prst="ellipse">
            <a:avLst/>
          </a:prstGeom>
          <a:ln w="38100" cmpd="sng">
            <a:solidFill>
              <a:srgbClr val="FF0000"/>
            </a:solidFill>
            <a:prstDash val="dash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t"/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child</a:t>
            </a:r>
          </a:p>
          <a:p>
            <a:pPr algn="ctr"/>
            <a:r>
              <a:rPr lang="en-US" sz="2000" dirty="0">
                <a:latin typeface="Calibri"/>
                <a:cs typeface="Calibri"/>
              </a:rPr>
              <a:t>fd[0], fd[1</a:t>
            </a:r>
            <a:r>
              <a:rPr lang="en-US" sz="2000" dirty="0" smtClean="0">
                <a:latin typeface="Calibri"/>
                <a:cs typeface="Calibri"/>
              </a:rPr>
              <a:t>]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7301" y="1"/>
            <a:ext cx="7772401" cy="547687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ipe, dup2, execlp in C++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565896"/>
              </p:ext>
            </p:extLst>
          </p:nvPr>
        </p:nvGraphicFramePr>
        <p:xfrm>
          <a:off x="504825" y="825500"/>
          <a:ext cx="4313238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Document" r:id="rId3" imgW="4800600" imgH="6388100" progId="Word.Document.12">
                  <p:embed/>
                </p:oleObj>
              </mc:Choice>
              <mc:Fallback>
                <p:oleObj name="Document" r:id="rId3" imgW="4800600" imgH="6388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825" y="825500"/>
                        <a:ext cx="4313238" cy="5740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976313" y="3212340"/>
            <a:ext cx="3722680" cy="1086088"/>
            <a:chOff x="412751" y="3359346"/>
            <a:chExt cx="4050736" cy="1310094"/>
          </a:xfrm>
        </p:grpSpPr>
        <p:sp>
          <p:nvSpPr>
            <p:cNvPr id="8" name="Rectangle 7"/>
            <p:cNvSpPr/>
            <p:nvPr/>
          </p:nvSpPr>
          <p:spPr>
            <a:xfrm>
              <a:off x="412751" y="3667124"/>
              <a:ext cx="4008437" cy="1002316"/>
            </a:xfrm>
            <a:prstGeom prst="rect">
              <a:avLst/>
            </a:prstGeom>
            <a:solidFill>
              <a:schemeClr val="tx1">
                <a:lumMod val="50000"/>
                <a:alpha val="27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6962" y="3359346"/>
              <a:ext cx="14065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/>
                  <a:cs typeface="Arial"/>
                </a:rPr>
                <a:t>Child process</a:t>
              </a:r>
              <a:endParaRPr lang="en-US" sz="14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76313" y="4302124"/>
            <a:ext cx="3841750" cy="1743617"/>
            <a:chOff x="412751" y="4597495"/>
            <a:chExt cx="4189493" cy="1173223"/>
          </a:xfrm>
        </p:grpSpPr>
        <p:sp>
          <p:nvSpPr>
            <p:cNvPr id="11" name="Rectangle 10"/>
            <p:cNvSpPr/>
            <p:nvPr/>
          </p:nvSpPr>
          <p:spPr>
            <a:xfrm>
              <a:off x="412751" y="4768402"/>
              <a:ext cx="4008437" cy="1002316"/>
            </a:xfrm>
            <a:prstGeom prst="rect">
              <a:avLst/>
            </a:prstGeom>
            <a:solidFill>
              <a:schemeClr val="tx1">
                <a:lumMod val="50000"/>
                <a:alpha val="27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79703" y="4597495"/>
              <a:ext cx="1722541" cy="207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/>
                  <a:cs typeface="Arial"/>
                </a:rPr>
                <a:t>Parent process</a:t>
              </a:r>
              <a:endParaRPr lang="en-US" sz="14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276893"/>
              </p:ext>
            </p:extLst>
          </p:nvPr>
        </p:nvGraphicFramePr>
        <p:xfrm>
          <a:off x="3812659" y="1017162"/>
          <a:ext cx="5213350" cy="1216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Document" r:id="rId5" imgW="4800600" imgH="1422400" progId="Word.Document.12">
                  <p:embed/>
                </p:oleObj>
              </mc:Choice>
              <mc:Fallback>
                <p:oleObj name="Document" r:id="rId5" imgW="4800600" imgH="142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2659" y="1017162"/>
                        <a:ext cx="5213350" cy="121660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sng">
                        <a:solidFill>
                          <a:schemeClr val="tx1">
                            <a:lumMod val="6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73055" y="482434"/>
            <a:ext cx="43259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Filename: pipe_exec.cpp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16200000">
            <a:off x="6813788" y="4182662"/>
            <a:ext cx="438150" cy="991394"/>
          </a:xfrm>
          <a:prstGeom prst="can">
            <a:avLst>
              <a:gd name="adj" fmla="val 54348"/>
            </a:avLst>
          </a:prstGeom>
          <a:solidFill>
            <a:srgbClr val="99CCFF"/>
          </a:solidFill>
          <a:ln w="2857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pipe</a:t>
            </a: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6358731" y="2521755"/>
            <a:ext cx="1477963" cy="14525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91440" anchor="ctr" anchorCtr="0"/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execlp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6358731" y="5180554"/>
            <a:ext cx="1477963" cy="14525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91440" anchor="ctr" anchorCtr="0"/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parent</a:t>
            </a:r>
            <a:endParaRPr lang="en-US" sz="2000" dirty="0" smtClean="0">
              <a:latin typeface="Calibri"/>
              <a:cs typeface="Calibri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428360" y="3244059"/>
            <a:ext cx="1248668" cy="1450641"/>
          </a:xfrm>
          <a:custGeom>
            <a:avLst/>
            <a:gdLst>
              <a:gd name="connsiteX0" fmla="*/ 1033926 w 1394113"/>
              <a:gd name="connsiteY0" fmla="*/ 69504 h 1604890"/>
              <a:gd name="connsiteX1" fmla="*/ 406863 w 1394113"/>
              <a:gd name="connsiteY1" fmla="*/ 69504 h 1604890"/>
              <a:gd name="connsiteX2" fmla="*/ 2051 w 1394113"/>
              <a:gd name="connsiteY2" fmla="*/ 791816 h 1604890"/>
              <a:gd name="connsiteX3" fmla="*/ 573551 w 1394113"/>
              <a:gd name="connsiteY3" fmla="*/ 1561754 h 1604890"/>
              <a:gd name="connsiteX4" fmla="*/ 1327613 w 1394113"/>
              <a:gd name="connsiteY4" fmla="*/ 1506191 h 1604890"/>
              <a:gd name="connsiteX5" fmla="*/ 1327613 w 1394113"/>
              <a:gd name="connsiteY5" fmla="*/ 1498254 h 1604890"/>
              <a:gd name="connsiteX0" fmla="*/ 1032067 w 1400901"/>
              <a:gd name="connsiteY0" fmla="*/ 69504 h 1520283"/>
              <a:gd name="connsiteX1" fmla="*/ 405004 w 1400901"/>
              <a:gd name="connsiteY1" fmla="*/ 69504 h 1520283"/>
              <a:gd name="connsiteX2" fmla="*/ 192 w 1400901"/>
              <a:gd name="connsiteY2" fmla="*/ 791816 h 1520283"/>
              <a:gd name="connsiteX3" fmla="*/ 452629 w 1400901"/>
              <a:gd name="connsiteY3" fmla="*/ 1450629 h 1520283"/>
              <a:gd name="connsiteX4" fmla="*/ 1325754 w 1400901"/>
              <a:gd name="connsiteY4" fmla="*/ 1506191 h 1520283"/>
              <a:gd name="connsiteX5" fmla="*/ 1325754 w 1400901"/>
              <a:gd name="connsiteY5" fmla="*/ 1498254 h 1520283"/>
              <a:gd name="connsiteX0" fmla="*/ 1033623 w 1402457"/>
              <a:gd name="connsiteY0" fmla="*/ 30883 h 1481662"/>
              <a:gd name="connsiteX1" fmla="*/ 327185 w 1402457"/>
              <a:gd name="connsiteY1" fmla="*/ 118196 h 1481662"/>
              <a:gd name="connsiteX2" fmla="*/ 1748 w 1402457"/>
              <a:gd name="connsiteY2" fmla="*/ 753195 h 1481662"/>
              <a:gd name="connsiteX3" fmla="*/ 454185 w 1402457"/>
              <a:gd name="connsiteY3" fmla="*/ 1412008 h 1481662"/>
              <a:gd name="connsiteX4" fmla="*/ 1327310 w 1402457"/>
              <a:gd name="connsiteY4" fmla="*/ 1467570 h 1481662"/>
              <a:gd name="connsiteX5" fmla="*/ 1327310 w 1402457"/>
              <a:gd name="connsiteY5" fmla="*/ 1459633 h 1481662"/>
              <a:gd name="connsiteX0" fmla="*/ 1033075 w 1403644"/>
              <a:gd name="connsiteY0" fmla="*/ 30883 h 1469651"/>
              <a:gd name="connsiteX1" fmla="*/ 326637 w 1403644"/>
              <a:gd name="connsiteY1" fmla="*/ 118196 h 1469651"/>
              <a:gd name="connsiteX2" fmla="*/ 1200 w 1403644"/>
              <a:gd name="connsiteY2" fmla="*/ 753195 h 1469651"/>
              <a:gd name="connsiteX3" fmla="*/ 429824 w 1403644"/>
              <a:gd name="connsiteY3" fmla="*/ 1364383 h 1469651"/>
              <a:gd name="connsiteX4" fmla="*/ 1326762 w 1403644"/>
              <a:gd name="connsiteY4" fmla="*/ 1467570 h 1469651"/>
              <a:gd name="connsiteX5" fmla="*/ 1326762 w 1403644"/>
              <a:gd name="connsiteY5" fmla="*/ 1459633 h 1469651"/>
              <a:gd name="connsiteX0" fmla="*/ 1031965 w 1402534"/>
              <a:gd name="connsiteY0" fmla="*/ 30883 h 1469651"/>
              <a:gd name="connsiteX1" fmla="*/ 396965 w 1402534"/>
              <a:gd name="connsiteY1" fmla="*/ 118196 h 1469651"/>
              <a:gd name="connsiteX2" fmla="*/ 90 w 1402534"/>
              <a:gd name="connsiteY2" fmla="*/ 753195 h 1469651"/>
              <a:gd name="connsiteX3" fmla="*/ 428714 w 1402534"/>
              <a:gd name="connsiteY3" fmla="*/ 1364383 h 1469651"/>
              <a:gd name="connsiteX4" fmla="*/ 1325652 w 1402534"/>
              <a:gd name="connsiteY4" fmla="*/ 1467570 h 1469651"/>
              <a:gd name="connsiteX5" fmla="*/ 1325652 w 1402534"/>
              <a:gd name="connsiteY5" fmla="*/ 1459633 h 1469651"/>
              <a:gd name="connsiteX0" fmla="*/ 1032170 w 1402739"/>
              <a:gd name="connsiteY0" fmla="*/ 33129 h 1471897"/>
              <a:gd name="connsiteX1" fmla="*/ 373357 w 1402739"/>
              <a:gd name="connsiteY1" fmla="*/ 112504 h 1471897"/>
              <a:gd name="connsiteX2" fmla="*/ 295 w 1402739"/>
              <a:gd name="connsiteY2" fmla="*/ 755441 h 1471897"/>
              <a:gd name="connsiteX3" fmla="*/ 428919 w 1402739"/>
              <a:gd name="connsiteY3" fmla="*/ 1366629 h 1471897"/>
              <a:gd name="connsiteX4" fmla="*/ 1325857 w 1402739"/>
              <a:gd name="connsiteY4" fmla="*/ 1469816 h 1471897"/>
              <a:gd name="connsiteX5" fmla="*/ 1325857 w 1402739"/>
              <a:gd name="connsiteY5" fmla="*/ 1461879 h 1471897"/>
              <a:gd name="connsiteX0" fmla="*/ 1032193 w 1402762"/>
              <a:gd name="connsiteY0" fmla="*/ 24704 h 1463472"/>
              <a:gd name="connsiteX1" fmla="*/ 373380 w 1402762"/>
              <a:gd name="connsiteY1" fmla="*/ 104079 h 1463472"/>
              <a:gd name="connsiteX2" fmla="*/ 318 w 1402762"/>
              <a:gd name="connsiteY2" fmla="*/ 747016 h 1463472"/>
              <a:gd name="connsiteX3" fmla="*/ 428942 w 1402762"/>
              <a:gd name="connsiteY3" fmla="*/ 1358204 h 1463472"/>
              <a:gd name="connsiteX4" fmla="*/ 1325880 w 1402762"/>
              <a:gd name="connsiteY4" fmla="*/ 1461391 h 1463472"/>
              <a:gd name="connsiteX5" fmla="*/ 1325880 w 1402762"/>
              <a:gd name="connsiteY5" fmla="*/ 1453454 h 1463472"/>
              <a:gd name="connsiteX0" fmla="*/ 1032042 w 1403769"/>
              <a:gd name="connsiteY0" fmla="*/ 24704 h 1475483"/>
              <a:gd name="connsiteX1" fmla="*/ 373229 w 1403769"/>
              <a:gd name="connsiteY1" fmla="*/ 104079 h 1475483"/>
              <a:gd name="connsiteX2" fmla="*/ 167 w 1403769"/>
              <a:gd name="connsiteY2" fmla="*/ 747016 h 1475483"/>
              <a:gd name="connsiteX3" fmla="*/ 412916 w 1403769"/>
              <a:gd name="connsiteY3" fmla="*/ 1405829 h 1475483"/>
              <a:gd name="connsiteX4" fmla="*/ 1325729 w 1403769"/>
              <a:gd name="connsiteY4" fmla="*/ 1461391 h 1475483"/>
              <a:gd name="connsiteX5" fmla="*/ 1325729 w 1403769"/>
              <a:gd name="connsiteY5" fmla="*/ 1453454 h 1475483"/>
              <a:gd name="connsiteX0" fmla="*/ 1032042 w 1403769"/>
              <a:gd name="connsiteY0" fmla="*/ 24704 h 1463699"/>
              <a:gd name="connsiteX1" fmla="*/ 373229 w 1403769"/>
              <a:gd name="connsiteY1" fmla="*/ 104079 h 1463699"/>
              <a:gd name="connsiteX2" fmla="*/ 167 w 1403769"/>
              <a:gd name="connsiteY2" fmla="*/ 747016 h 1463699"/>
              <a:gd name="connsiteX3" fmla="*/ 412916 w 1403769"/>
              <a:gd name="connsiteY3" fmla="*/ 1405829 h 1463699"/>
              <a:gd name="connsiteX4" fmla="*/ 1325729 w 1403769"/>
              <a:gd name="connsiteY4" fmla="*/ 1461391 h 1463699"/>
              <a:gd name="connsiteX5" fmla="*/ 1325729 w 1403769"/>
              <a:gd name="connsiteY5" fmla="*/ 1453454 h 1463699"/>
              <a:gd name="connsiteX0" fmla="*/ 1032042 w 1347771"/>
              <a:gd name="connsiteY0" fmla="*/ 24704 h 1469329"/>
              <a:gd name="connsiteX1" fmla="*/ 373229 w 1347771"/>
              <a:gd name="connsiteY1" fmla="*/ 104079 h 1469329"/>
              <a:gd name="connsiteX2" fmla="*/ 167 w 1347771"/>
              <a:gd name="connsiteY2" fmla="*/ 747016 h 1469329"/>
              <a:gd name="connsiteX3" fmla="*/ 412916 w 1347771"/>
              <a:gd name="connsiteY3" fmla="*/ 1405829 h 1469329"/>
              <a:gd name="connsiteX4" fmla="*/ 1325729 w 1347771"/>
              <a:gd name="connsiteY4" fmla="*/ 1461391 h 1469329"/>
              <a:gd name="connsiteX5" fmla="*/ 1065379 w 1347771"/>
              <a:gd name="connsiteY5" fmla="*/ 1469329 h 1469329"/>
              <a:gd name="connsiteX0" fmla="*/ 1032042 w 1346829"/>
              <a:gd name="connsiteY0" fmla="*/ 24704 h 1665297"/>
              <a:gd name="connsiteX1" fmla="*/ 373229 w 1346829"/>
              <a:gd name="connsiteY1" fmla="*/ 104079 h 1665297"/>
              <a:gd name="connsiteX2" fmla="*/ 167 w 1346829"/>
              <a:gd name="connsiteY2" fmla="*/ 747016 h 1665297"/>
              <a:gd name="connsiteX3" fmla="*/ 412916 w 1346829"/>
              <a:gd name="connsiteY3" fmla="*/ 1405829 h 1665297"/>
              <a:gd name="connsiteX4" fmla="*/ 1325729 w 1346829"/>
              <a:gd name="connsiteY4" fmla="*/ 1461391 h 1665297"/>
              <a:gd name="connsiteX5" fmla="*/ 1065379 w 1346829"/>
              <a:gd name="connsiteY5" fmla="*/ 1469329 h 1665297"/>
              <a:gd name="connsiteX0" fmla="*/ 1032042 w 1376003"/>
              <a:gd name="connsiteY0" fmla="*/ 24704 h 1724921"/>
              <a:gd name="connsiteX1" fmla="*/ 373229 w 1376003"/>
              <a:gd name="connsiteY1" fmla="*/ 104079 h 1724921"/>
              <a:gd name="connsiteX2" fmla="*/ 167 w 1376003"/>
              <a:gd name="connsiteY2" fmla="*/ 747016 h 1724921"/>
              <a:gd name="connsiteX3" fmla="*/ 412916 w 1376003"/>
              <a:gd name="connsiteY3" fmla="*/ 1405829 h 1724921"/>
              <a:gd name="connsiteX4" fmla="*/ 1325729 w 1376003"/>
              <a:gd name="connsiteY4" fmla="*/ 1461391 h 1724921"/>
              <a:gd name="connsiteX5" fmla="*/ 1236828 w 1376003"/>
              <a:gd name="connsiteY5" fmla="*/ 1724916 h 1724921"/>
              <a:gd name="connsiteX6" fmla="*/ 1065379 w 1376003"/>
              <a:gd name="connsiteY6" fmla="*/ 1469329 h 1724921"/>
              <a:gd name="connsiteX0" fmla="*/ 1032042 w 1387319"/>
              <a:gd name="connsiteY0" fmla="*/ 24704 h 1585227"/>
              <a:gd name="connsiteX1" fmla="*/ 373229 w 1387319"/>
              <a:gd name="connsiteY1" fmla="*/ 104079 h 1585227"/>
              <a:gd name="connsiteX2" fmla="*/ 167 w 1387319"/>
              <a:gd name="connsiteY2" fmla="*/ 747016 h 1585227"/>
              <a:gd name="connsiteX3" fmla="*/ 412916 w 1387319"/>
              <a:gd name="connsiteY3" fmla="*/ 1405829 h 1585227"/>
              <a:gd name="connsiteX4" fmla="*/ 1325729 w 1387319"/>
              <a:gd name="connsiteY4" fmla="*/ 1461391 h 1585227"/>
              <a:gd name="connsiteX5" fmla="*/ 1278103 w 1387319"/>
              <a:gd name="connsiteY5" fmla="*/ 1585216 h 1585227"/>
              <a:gd name="connsiteX6" fmla="*/ 1065379 w 1387319"/>
              <a:gd name="connsiteY6" fmla="*/ 1469329 h 1585227"/>
              <a:gd name="connsiteX0" fmla="*/ 1032042 w 1387319"/>
              <a:gd name="connsiteY0" fmla="*/ 24704 h 1585216"/>
              <a:gd name="connsiteX1" fmla="*/ 373229 w 1387319"/>
              <a:gd name="connsiteY1" fmla="*/ 104079 h 1585216"/>
              <a:gd name="connsiteX2" fmla="*/ 167 w 1387319"/>
              <a:gd name="connsiteY2" fmla="*/ 747016 h 1585216"/>
              <a:gd name="connsiteX3" fmla="*/ 412916 w 1387319"/>
              <a:gd name="connsiteY3" fmla="*/ 1405829 h 1585216"/>
              <a:gd name="connsiteX4" fmla="*/ 1325729 w 1387319"/>
              <a:gd name="connsiteY4" fmla="*/ 1461391 h 1585216"/>
              <a:gd name="connsiteX5" fmla="*/ 1278103 w 1387319"/>
              <a:gd name="connsiteY5" fmla="*/ 1585216 h 1585216"/>
              <a:gd name="connsiteX0" fmla="*/ 1032042 w 1325729"/>
              <a:gd name="connsiteY0" fmla="*/ 24704 h 1461391"/>
              <a:gd name="connsiteX1" fmla="*/ 373229 w 1325729"/>
              <a:gd name="connsiteY1" fmla="*/ 104079 h 1461391"/>
              <a:gd name="connsiteX2" fmla="*/ 167 w 1325729"/>
              <a:gd name="connsiteY2" fmla="*/ 747016 h 1461391"/>
              <a:gd name="connsiteX3" fmla="*/ 412916 w 1325729"/>
              <a:gd name="connsiteY3" fmla="*/ 1405829 h 1461391"/>
              <a:gd name="connsiteX4" fmla="*/ 1325729 w 1325729"/>
              <a:gd name="connsiteY4" fmla="*/ 1461391 h 1461391"/>
              <a:gd name="connsiteX0" fmla="*/ 1032042 w 1351129"/>
              <a:gd name="connsiteY0" fmla="*/ 24704 h 1472788"/>
              <a:gd name="connsiteX1" fmla="*/ 373229 w 1351129"/>
              <a:gd name="connsiteY1" fmla="*/ 104079 h 1472788"/>
              <a:gd name="connsiteX2" fmla="*/ 167 w 1351129"/>
              <a:gd name="connsiteY2" fmla="*/ 747016 h 1472788"/>
              <a:gd name="connsiteX3" fmla="*/ 412916 w 1351129"/>
              <a:gd name="connsiteY3" fmla="*/ 1405829 h 1472788"/>
              <a:gd name="connsiteX4" fmla="*/ 1351129 w 1351129"/>
              <a:gd name="connsiteY4" fmla="*/ 1470916 h 1472788"/>
              <a:gd name="connsiteX0" fmla="*/ 1032042 w 1351129"/>
              <a:gd name="connsiteY0" fmla="*/ 24704 h 1484412"/>
              <a:gd name="connsiteX1" fmla="*/ 373229 w 1351129"/>
              <a:gd name="connsiteY1" fmla="*/ 104079 h 1484412"/>
              <a:gd name="connsiteX2" fmla="*/ 167 w 1351129"/>
              <a:gd name="connsiteY2" fmla="*/ 747016 h 1484412"/>
              <a:gd name="connsiteX3" fmla="*/ 412916 w 1351129"/>
              <a:gd name="connsiteY3" fmla="*/ 1405829 h 1484412"/>
              <a:gd name="connsiteX4" fmla="*/ 1351129 w 1351129"/>
              <a:gd name="connsiteY4" fmla="*/ 1470916 h 1484412"/>
              <a:gd name="connsiteX0" fmla="*/ 1031990 w 1351077"/>
              <a:gd name="connsiteY0" fmla="*/ 24086 h 1483794"/>
              <a:gd name="connsiteX1" fmla="*/ 379527 w 1351077"/>
              <a:gd name="connsiteY1" fmla="*/ 106636 h 1483794"/>
              <a:gd name="connsiteX2" fmla="*/ 115 w 1351077"/>
              <a:gd name="connsiteY2" fmla="*/ 746398 h 1483794"/>
              <a:gd name="connsiteX3" fmla="*/ 412864 w 1351077"/>
              <a:gd name="connsiteY3" fmla="*/ 1405211 h 1483794"/>
              <a:gd name="connsiteX4" fmla="*/ 1351077 w 1351077"/>
              <a:gd name="connsiteY4" fmla="*/ 1470298 h 1483794"/>
              <a:gd name="connsiteX0" fmla="*/ 1031985 w 1351072"/>
              <a:gd name="connsiteY0" fmla="*/ 29633 h 1489341"/>
              <a:gd name="connsiteX1" fmla="*/ 379522 w 1351072"/>
              <a:gd name="connsiteY1" fmla="*/ 112183 h 1489341"/>
              <a:gd name="connsiteX2" fmla="*/ 110 w 1351072"/>
              <a:gd name="connsiteY2" fmla="*/ 751945 h 1489341"/>
              <a:gd name="connsiteX3" fmla="*/ 412859 w 1351072"/>
              <a:gd name="connsiteY3" fmla="*/ 1410758 h 1489341"/>
              <a:gd name="connsiteX4" fmla="*/ 1351072 w 1351072"/>
              <a:gd name="connsiteY4" fmla="*/ 1475845 h 1489341"/>
              <a:gd name="connsiteX0" fmla="*/ 1031989 w 1351076"/>
              <a:gd name="connsiteY0" fmla="*/ 28271 h 1487979"/>
              <a:gd name="connsiteX1" fmla="*/ 379526 w 1351076"/>
              <a:gd name="connsiteY1" fmla="*/ 110821 h 1487979"/>
              <a:gd name="connsiteX2" fmla="*/ 114 w 1351076"/>
              <a:gd name="connsiteY2" fmla="*/ 750583 h 1487979"/>
              <a:gd name="connsiteX3" fmla="*/ 412863 w 1351076"/>
              <a:gd name="connsiteY3" fmla="*/ 1409396 h 1487979"/>
              <a:gd name="connsiteX4" fmla="*/ 1351076 w 1351076"/>
              <a:gd name="connsiteY4" fmla="*/ 1474483 h 1487979"/>
              <a:gd name="connsiteX0" fmla="*/ 1031960 w 1351047"/>
              <a:gd name="connsiteY0" fmla="*/ 27102 h 1486810"/>
              <a:gd name="connsiteX1" fmla="*/ 693820 w 1351047"/>
              <a:gd name="connsiteY1" fmla="*/ 3290 h 1486810"/>
              <a:gd name="connsiteX2" fmla="*/ 379497 w 1351047"/>
              <a:gd name="connsiteY2" fmla="*/ 109652 h 1486810"/>
              <a:gd name="connsiteX3" fmla="*/ 85 w 1351047"/>
              <a:gd name="connsiteY3" fmla="*/ 749414 h 1486810"/>
              <a:gd name="connsiteX4" fmla="*/ 412834 w 1351047"/>
              <a:gd name="connsiteY4" fmla="*/ 1408227 h 1486810"/>
              <a:gd name="connsiteX5" fmla="*/ 1351047 w 1351047"/>
              <a:gd name="connsiteY5" fmla="*/ 1473314 h 1486810"/>
              <a:gd name="connsiteX0" fmla="*/ 1031960 w 1351047"/>
              <a:gd name="connsiteY0" fmla="*/ 27102 h 1486810"/>
              <a:gd name="connsiteX1" fmla="*/ 693820 w 1351047"/>
              <a:gd name="connsiteY1" fmla="*/ 3290 h 1486810"/>
              <a:gd name="connsiteX2" fmla="*/ 379497 w 1351047"/>
              <a:gd name="connsiteY2" fmla="*/ 109652 h 1486810"/>
              <a:gd name="connsiteX3" fmla="*/ 85 w 1351047"/>
              <a:gd name="connsiteY3" fmla="*/ 749414 h 1486810"/>
              <a:gd name="connsiteX4" fmla="*/ 412834 w 1351047"/>
              <a:gd name="connsiteY4" fmla="*/ 1408227 h 1486810"/>
              <a:gd name="connsiteX5" fmla="*/ 1351047 w 1351047"/>
              <a:gd name="connsiteY5" fmla="*/ 1473314 h 1486810"/>
              <a:gd name="connsiteX0" fmla="*/ 1031960 w 1351047"/>
              <a:gd name="connsiteY0" fmla="*/ 6814 h 1466522"/>
              <a:gd name="connsiteX1" fmla="*/ 693820 w 1351047"/>
              <a:gd name="connsiteY1" fmla="*/ 8402 h 1466522"/>
              <a:gd name="connsiteX2" fmla="*/ 379497 w 1351047"/>
              <a:gd name="connsiteY2" fmla="*/ 89364 h 1466522"/>
              <a:gd name="connsiteX3" fmla="*/ 85 w 1351047"/>
              <a:gd name="connsiteY3" fmla="*/ 729126 h 1466522"/>
              <a:gd name="connsiteX4" fmla="*/ 412834 w 1351047"/>
              <a:gd name="connsiteY4" fmla="*/ 1387939 h 1466522"/>
              <a:gd name="connsiteX5" fmla="*/ 1351047 w 1351047"/>
              <a:gd name="connsiteY5" fmla="*/ 1453026 h 1466522"/>
              <a:gd name="connsiteX0" fmla="*/ 1031960 w 1351047"/>
              <a:gd name="connsiteY0" fmla="*/ 6814 h 1466522"/>
              <a:gd name="connsiteX1" fmla="*/ 693820 w 1351047"/>
              <a:gd name="connsiteY1" fmla="*/ 8402 h 1466522"/>
              <a:gd name="connsiteX2" fmla="*/ 379497 w 1351047"/>
              <a:gd name="connsiteY2" fmla="*/ 89364 h 1466522"/>
              <a:gd name="connsiteX3" fmla="*/ 85 w 1351047"/>
              <a:gd name="connsiteY3" fmla="*/ 729126 h 1466522"/>
              <a:gd name="connsiteX4" fmla="*/ 412834 w 1351047"/>
              <a:gd name="connsiteY4" fmla="*/ 1387939 h 1466522"/>
              <a:gd name="connsiteX5" fmla="*/ 1351047 w 1351047"/>
              <a:gd name="connsiteY5" fmla="*/ 1453026 h 1466522"/>
              <a:gd name="connsiteX0" fmla="*/ 1033012 w 1352099"/>
              <a:gd name="connsiteY0" fmla="*/ 2378 h 1462086"/>
              <a:gd name="connsiteX1" fmla="*/ 694872 w 1352099"/>
              <a:gd name="connsiteY1" fmla="*/ 3966 h 1462086"/>
              <a:gd name="connsiteX2" fmla="*/ 304349 w 1352099"/>
              <a:gd name="connsiteY2" fmla="*/ 170653 h 1462086"/>
              <a:gd name="connsiteX3" fmla="*/ 1137 w 1352099"/>
              <a:gd name="connsiteY3" fmla="*/ 724690 h 1462086"/>
              <a:gd name="connsiteX4" fmla="*/ 413886 w 1352099"/>
              <a:gd name="connsiteY4" fmla="*/ 1383503 h 1462086"/>
              <a:gd name="connsiteX5" fmla="*/ 1352099 w 1352099"/>
              <a:gd name="connsiteY5" fmla="*/ 1448590 h 1462086"/>
              <a:gd name="connsiteX0" fmla="*/ 928977 w 1248064"/>
              <a:gd name="connsiteY0" fmla="*/ 2378 h 1461898"/>
              <a:gd name="connsiteX1" fmla="*/ 590837 w 1248064"/>
              <a:gd name="connsiteY1" fmla="*/ 3966 h 1461898"/>
              <a:gd name="connsiteX2" fmla="*/ 200314 w 1248064"/>
              <a:gd name="connsiteY2" fmla="*/ 170653 h 1461898"/>
              <a:gd name="connsiteX3" fmla="*/ 1877 w 1248064"/>
              <a:gd name="connsiteY3" fmla="*/ 727865 h 1461898"/>
              <a:gd name="connsiteX4" fmla="*/ 309851 w 1248064"/>
              <a:gd name="connsiteY4" fmla="*/ 1383503 h 1461898"/>
              <a:gd name="connsiteX5" fmla="*/ 1248064 w 1248064"/>
              <a:gd name="connsiteY5" fmla="*/ 1448590 h 1461898"/>
              <a:gd name="connsiteX0" fmla="*/ 927141 w 1246228"/>
              <a:gd name="connsiteY0" fmla="*/ 2378 h 1461898"/>
              <a:gd name="connsiteX1" fmla="*/ 589001 w 1246228"/>
              <a:gd name="connsiteY1" fmla="*/ 3966 h 1461898"/>
              <a:gd name="connsiteX2" fmla="*/ 198478 w 1246228"/>
              <a:gd name="connsiteY2" fmla="*/ 170653 h 1461898"/>
              <a:gd name="connsiteX3" fmla="*/ 41 w 1246228"/>
              <a:gd name="connsiteY3" fmla="*/ 727865 h 1461898"/>
              <a:gd name="connsiteX4" fmla="*/ 308015 w 1246228"/>
              <a:gd name="connsiteY4" fmla="*/ 1383503 h 1461898"/>
              <a:gd name="connsiteX5" fmla="*/ 1246228 w 1246228"/>
              <a:gd name="connsiteY5" fmla="*/ 1448590 h 1461898"/>
              <a:gd name="connsiteX0" fmla="*/ 929581 w 1248668"/>
              <a:gd name="connsiteY0" fmla="*/ 2378 h 1450641"/>
              <a:gd name="connsiteX1" fmla="*/ 591441 w 1248668"/>
              <a:gd name="connsiteY1" fmla="*/ 3966 h 1450641"/>
              <a:gd name="connsiteX2" fmla="*/ 200918 w 1248668"/>
              <a:gd name="connsiteY2" fmla="*/ 170653 h 1450641"/>
              <a:gd name="connsiteX3" fmla="*/ 2481 w 1248668"/>
              <a:gd name="connsiteY3" fmla="*/ 727865 h 1450641"/>
              <a:gd name="connsiteX4" fmla="*/ 329505 w 1248668"/>
              <a:gd name="connsiteY4" fmla="*/ 1348578 h 1450641"/>
              <a:gd name="connsiteX5" fmla="*/ 1248668 w 1248668"/>
              <a:gd name="connsiteY5" fmla="*/ 1448590 h 145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668" h="1450641">
                <a:moveTo>
                  <a:pt x="929581" y="2378"/>
                </a:moveTo>
                <a:cubicBezTo>
                  <a:pt x="873224" y="-1591"/>
                  <a:pt x="700185" y="-267"/>
                  <a:pt x="591441" y="3966"/>
                </a:cubicBezTo>
                <a:cubicBezTo>
                  <a:pt x="473172" y="-1326"/>
                  <a:pt x="299078" y="50003"/>
                  <a:pt x="200918" y="170653"/>
                </a:cubicBezTo>
                <a:cubicBezTo>
                  <a:pt x="102758" y="291303"/>
                  <a:pt x="-18950" y="531544"/>
                  <a:pt x="2481" y="727865"/>
                </a:cubicBezTo>
                <a:cubicBezTo>
                  <a:pt x="23912" y="924186"/>
                  <a:pt x="121807" y="1228457"/>
                  <a:pt x="329505" y="1348578"/>
                </a:cubicBezTo>
                <a:cubicBezTo>
                  <a:pt x="537203" y="1468699"/>
                  <a:pt x="1085420" y="1450442"/>
                  <a:pt x="1248668" y="1448590"/>
                </a:cubicBezTo>
              </a:path>
            </a:pathLst>
          </a:cu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40491" y="2353740"/>
            <a:ext cx="918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cs typeface="Calibri"/>
              </a:rPr>
              <a:t>Child</a:t>
            </a:r>
            <a:endParaRPr lang="en-US" sz="2800" dirty="0">
              <a:cs typeface="Calibri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7572375" y="2233763"/>
            <a:ext cx="509493" cy="671362"/>
          </a:xfrm>
          <a:custGeom>
            <a:avLst/>
            <a:gdLst>
              <a:gd name="connsiteX0" fmla="*/ 0 w 509493"/>
              <a:gd name="connsiteY0" fmla="*/ 226862 h 671362"/>
              <a:gd name="connsiteX1" fmla="*/ 508000 w 509493"/>
              <a:gd name="connsiteY1" fmla="*/ 20487 h 671362"/>
              <a:gd name="connsiteX2" fmla="*/ 166688 w 509493"/>
              <a:gd name="connsiteY2" fmla="*/ 671362 h 67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493" h="671362">
                <a:moveTo>
                  <a:pt x="0" y="226862"/>
                </a:moveTo>
                <a:cubicBezTo>
                  <a:pt x="240109" y="86633"/>
                  <a:pt x="480219" y="-53596"/>
                  <a:pt x="508000" y="20487"/>
                </a:cubicBezTo>
                <a:cubicBezTo>
                  <a:pt x="535781" y="94570"/>
                  <a:pt x="166688" y="671362"/>
                  <a:pt x="166688" y="671362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flipH="1">
            <a:off x="7551965" y="4696464"/>
            <a:ext cx="1075567" cy="1261579"/>
          </a:xfrm>
          <a:custGeom>
            <a:avLst/>
            <a:gdLst>
              <a:gd name="connsiteX0" fmla="*/ 1033926 w 1394113"/>
              <a:gd name="connsiteY0" fmla="*/ 69504 h 1604890"/>
              <a:gd name="connsiteX1" fmla="*/ 406863 w 1394113"/>
              <a:gd name="connsiteY1" fmla="*/ 69504 h 1604890"/>
              <a:gd name="connsiteX2" fmla="*/ 2051 w 1394113"/>
              <a:gd name="connsiteY2" fmla="*/ 791816 h 1604890"/>
              <a:gd name="connsiteX3" fmla="*/ 573551 w 1394113"/>
              <a:gd name="connsiteY3" fmla="*/ 1561754 h 1604890"/>
              <a:gd name="connsiteX4" fmla="*/ 1327613 w 1394113"/>
              <a:gd name="connsiteY4" fmla="*/ 1506191 h 1604890"/>
              <a:gd name="connsiteX5" fmla="*/ 1327613 w 1394113"/>
              <a:gd name="connsiteY5" fmla="*/ 1498254 h 1604890"/>
              <a:gd name="connsiteX0" fmla="*/ 1032067 w 1400901"/>
              <a:gd name="connsiteY0" fmla="*/ 69504 h 1520283"/>
              <a:gd name="connsiteX1" fmla="*/ 405004 w 1400901"/>
              <a:gd name="connsiteY1" fmla="*/ 69504 h 1520283"/>
              <a:gd name="connsiteX2" fmla="*/ 192 w 1400901"/>
              <a:gd name="connsiteY2" fmla="*/ 791816 h 1520283"/>
              <a:gd name="connsiteX3" fmla="*/ 452629 w 1400901"/>
              <a:gd name="connsiteY3" fmla="*/ 1450629 h 1520283"/>
              <a:gd name="connsiteX4" fmla="*/ 1325754 w 1400901"/>
              <a:gd name="connsiteY4" fmla="*/ 1506191 h 1520283"/>
              <a:gd name="connsiteX5" fmla="*/ 1325754 w 1400901"/>
              <a:gd name="connsiteY5" fmla="*/ 1498254 h 1520283"/>
              <a:gd name="connsiteX0" fmla="*/ 1033623 w 1402457"/>
              <a:gd name="connsiteY0" fmla="*/ 30883 h 1481662"/>
              <a:gd name="connsiteX1" fmla="*/ 327185 w 1402457"/>
              <a:gd name="connsiteY1" fmla="*/ 118196 h 1481662"/>
              <a:gd name="connsiteX2" fmla="*/ 1748 w 1402457"/>
              <a:gd name="connsiteY2" fmla="*/ 753195 h 1481662"/>
              <a:gd name="connsiteX3" fmla="*/ 454185 w 1402457"/>
              <a:gd name="connsiteY3" fmla="*/ 1412008 h 1481662"/>
              <a:gd name="connsiteX4" fmla="*/ 1327310 w 1402457"/>
              <a:gd name="connsiteY4" fmla="*/ 1467570 h 1481662"/>
              <a:gd name="connsiteX5" fmla="*/ 1327310 w 1402457"/>
              <a:gd name="connsiteY5" fmla="*/ 1459633 h 1481662"/>
              <a:gd name="connsiteX0" fmla="*/ 1033075 w 1403644"/>
              <a:gd name="connsiteY0" fmla="*/ 30883 h 1469651"/>
              <a:gd name="connsiteX1" fmla="*/ 326637 w 1403644"/>
              <a:gd name="connsiteY1" fmla="*/ 118196 h 1469651"/>
              <a:gd name="connsiteX2" fmla="*/ 1200 w 1403644"/>
              <a:gd name="connsiteY2" fmla="*/ 753195 h 1469651"/>
              <a:gd name="connsiteX3" fmla="*/ 429824 w 1403644"/>
              <a:gd name="connsiteY3" fmla="*/ 1364383 h 1469651"/>
              <a:gd name="connsiteX4" fmla="*/ 1326762 w 1403644"/>
              <a:gd name="connsiteY4" fmla="*/ 1467570 h 1469651"/>
              <a:gd name="connsiteX5" fmla="*/ 1326762 w 1403644"/>
              <a:gd name="connsiteY5" fmla="*/ 1459633 h 1469651"/>
              <a:gd name="connsiteX0" fmla="*/ 1031965 w 1402534"/>
              <a:gd name="connsiteY0" fmla="*/ 30883 h 1469651"/>
              <a:gd name="connsiteX1" fmla="*/ 396965 w 1402534"/>
              <a:gd name="connsiteY1" fmla="*/ 118196 h 1469651"/>
              <a:gd name="connsiteX2" fmla="*/ 90 w 1402534"/>
              <a:gd name="connsiteY2" fmla="*/ 753195 h 1469651"/>
              <a:gd name="connsiteX3" fmla="*/ 428714 w 1402534"/>
              <a:gd name="connsiteY3" fmla="*/ 1364383 h 1469651"/>
              <a:gd name="connsiteX4" fmla="*/ 1325652 w 1402534"/>
              <a:gd name="connsiteY4" fmla="*/ 1467570 h 1469651"/>
              <a:gd name="connsiteX5" fmla="*/ 1325652 w 1402534"/>
              <a:gd name="connsiteY5" fmla="*/ 1459633 h 1469651"/>
              <a:gd name="connsiteX0" fmla="*/ 1032170 w 1402739"/>
              <a:gd name="connsiteY0" fmla="*/ 33129 h 1471897"/>
              <a:gd name="connsiteX1" fmla="*/ 373357 w 1402739"/>
              <a:gd name="connsiteY1" fmla="*/ 112504 h 1471897"/>
              <a:gd name="connsiteX2" fmla="*/ 295 w 1402739"/>
              <a:gd name="connsiteY2" fmla="*/ 755441 h 1471897"/>
              <a:gd name="connsiteX3" fmla="*/ 428919 w 1402739"/>
              <a:gd name="connsiteY3" fmla="*/ 1366629 h 1471897"/>
              <a:gd name="connsiteX4" fmla="*/ 1325857 w 1402739"/>
              <a:gd name="connsiteY4" fmla="*/ 1469816 h 1471897"/>
              <a:gd name="connsiteX5" fmla="*/ 1325857 w 1402739"/>
              <a:gd name="connsiteY5" fmla="*/ 1461879 h 1471897"/>
              <a:gd name="connsiteX0" fmla="*/ 1032193 w 1402762"/>
              <a:gd name="connsiteY0" fmla="*/ 24704 h 1463472"/>
              <a:gd name="connsiteX1" fmla="*/ 373380 w 1402762"/>
              <a:gd name="connsiteY1" fmla="*/ 104079 h 1463472"/>
              <a:gd name="connsiteX2" fmla="*/ 318 w 1402762"/>
              <a:gd name="connsiteY2" fmla="*/ 747016 h 1463472"/>
              <a:gd name="connsiteX3" fmla="*/ 428942 w 1402762"/>
              <a:gd name="connsiteY3" fmla="*/ 1358204 h 1463472"/>
              <a:gd name="connsiteX4" fmla="*/ 1325880 w 1402762"/>
              <a:gd name="connsiteY4" fmla="*/ 1461391 h 1463472"/>
              <a:gd name="connsiteX5" fmla="*/ 1325880 w 1402762"/>
              <a:gd name="connsiteY5" fmla="*/ 1453454 h 1463472"/>
              <a:gd name="connsiteX0" fmla="*/ 1032042 w 1403769"/>
              <a:gd name="connsiteY0" fmla="*/ 24704 h 1475483"/>
              <a:gd name="connsiteX1" fmla="*/ 373229 w 1403769"/>
              <a:gd name="connsiteY1" fmla="*/ 104079 h 1475483"/>
              <a:gd name="connsiteX2" fmla="*/ 167 w 1403769"/>
              <a:gd name="connsiteY2" fmla="*/ 747016 h 1475483"/>
              <a:gd name="connsiteX3" fmla="*/ 412916 w 1403769"/>
              <a:gd name="connsiteY3" fmla="*/ 1405829 h 1475483"/>
              <a:gd name="connsiteX4" fmla="*/ 1325729 w 1403769"/>
              <a:gd name="connsiteY4" fmla="*/ 1461391 h 1475483"/>
              <a:gd name="connsiteX5" fmla="*/ 1325729 w 1403769"/>
              <a:gd name="connsiteY5" fmla="*/ 1453454 h 1475483"/>
              <a:gd name="connsiteX0" fmla="*/ 1032042 w 1403769"/>
              <a:gd name="connsiteY0" fmla="*/ 24704 h 1463699"/>
              <a:gd name="connsiteX1" fmla="*/ 373229 w 1403769"/>
              <a:gd name="connsiteY1" fmla="*/ 104079 h 1463699"/>
              <a:gd name="connsiteX2" fmla="*/ 167 w 1403769"/>
              <a:gd name="connsiteY2" fmla="*/ 747016 h 1463699"/>
              <a:gd name="connsiteX3" fmla="*/ 412916 w 1403769"/>
              <a:gd name="connsiteY3" fmla="*/ 1405829 h 1463699"/>
              <a:gd name="connsiteX4" fmla="*/ 1325729 w 1403769"/>
              <a:gd name="connsiteY4" fmla="*/ 1461391 h 1463699"/>
              <a:gd name="connsiteX5" fmla="*/ 1325729 w 1403769"/>
              <a:gd name="connsiteY5" fmla="*/ 1453454 h 1463699"/>
              <a:gd name="connsiteX0" fmla="*/ 1032042 w 1347771"/>
              <a:gd name="connsiteY0" fmla="*/ 24704 h 1469329"/>
              <a:gd name="connsiteX1" fmla="*/ 373229 w 1347771"/>
              <a:gd name="connsiteY1" fmla="*/ 104079 h 1469329"/>
              <a:gd name="connsiteX2" fmla="*/ 167 w 1347771"/>
              <a:gd name="connsiteY2" fmla="*/ 747016 h 1469329"/>
              <a:gd name="connsiteX3" fmla="*/ 412916 w 1347771"/>
              <a:gd name="connsiteY3" fmla="*/ 1405829 h 1469329"/>
              <a:gd name="connsiteX4" fmla="*/ 1325729 w 1347771"/>
              <a:gd name="connsiteY4" fmla="*/ 1461391 h 1469329"/>
              <a:gd name="connsiteX5" fmla="*/ 1065379 w 1347771"/>
              <a:gd name="connsiteY5" fmla="*/ 1469329 h 1469329"/>
              <a:gd name="connsiteX0" fmla="*/ 1032042 w 1346829"/>
              <a:gd name="connsiteY0" fmla="*/ 24704 h 1665297"/>
              <a:gd name="connsiteX1" fmla="*/ 373229 w 1346829"/>
              <a:gd name="connsiteY1" fmla="*/ 104079 h 1665297"/>
              <a:gd name="connsiteX2" fmla="*/ 167 w 1346829"/>
              <a:gd name="connsiteY2" fmla="*/ 747016 h 1665297"/>
              <a:gd name="connsiteX3" fmla="*/ 412916 w 1346829"/>
              <a:gd name="connsiteY3" fmla="*/ 1405829 h 1665297"/>
              <a:gd name="connsiteX4" fmla="*/ 1325729 w 1346829"/>
              <a:gd name="connsiteY4" fmla="*/ 1461391 h 1665297"/>
              <a:gd name="connsiteX5" fmla="*/ 1065379 w 1346829"/>
              <a:gd name="connsiteY5" fmla="*/ 1469329 h 1665297"/>
              <a:gd name="connsiteX0" fmla="*/ 1032042 w 1376003"/>
              <a:gd name="connsiteY0" fmla="*/ 24704 h 1724921"/>
              <a:gd name="connsiteX1" fmla="*/ 373229 w 1376003"/>
              <a:gd name="connsiteY1" fmla="*/ 104079 h 1724921"/>
              <a:gd name="connsiteX2" fmla="*/ 167 w 1376003"/>
              <a:gd name="connsiteY2" fmla="*/ 747016 h 1724921"/>
              <a:gd name="connsiteX3" fmla="*/ 412916 w 1376003"/>
              <a:gd name="connsiteY3" fmla="*/ 1405829 h 1724921"/>
              <a:gd name="connsiteX4" fmla="*/ 1325729 w 1376003"/>
              <a:gd name="connsiteY4" fmla="*/ 1461391 h 1724921"/>
              <a:gd name="connsiteX5" fmla="*/ 1236828 w 1376003"/>
              <a:gd name="connsiteY5" fmla="*/ 1724916 h 1724921"/>
              <a:gd name="connsiteX6" fmla="*/ 1065379 w 1376003"/>
              <a:gd name="connsiteY6" fmla="*/ 1469329 h 1724921"/>
              <a:gd name="connsiteX0" fmla="*/ 1032042 w 1387319"/>
              <a:gd name="connsiteY0" fmla="*/ 24704 h 1585227"/>
              <a:gd name="connsiteX1" fmla="*/ 373229 w 1387319"/>
              <a:gd name="connsiteY1" fmla="*/ 104079 h 1585227"/>
              <a:gd name="connsiteX2" fmla="*/ 167 w 1387319"/>
              <a:gd name="connsiteY2" fmla="*/ 747016 h 1585227"/>
              <a:gd name="connsiteX3" fmla="*/ 412916 w 1387319"/>
              <a:gd name="connsiteY3" fmla="*/ 1405829 h 1585227"/>
              <a:gd name="connsiteX4" fmla="*/ 1325729 w 1387319"/>
              <a:gd name="connsiteY4" fmla="*/ 1461391 h 1585227"/>
              <a:gd name="connsiteX5" fmla="*/ 1278103 w 1387319"/>
              <a:gd name="connsiteY5" fmla="*/ 1585216 h 1585227"/>
              <a:gd name="connsiteX6" fmla="*/ 1065379 w 1387319"/>
              <a:gd name="connsiteY6" fmla="*/ 1469329 h 1585227"/>
              <a:gd name="connsiteX0" fmla="*/ 1032042 w 1387319"/>
              <a:gd name="connsiteY0" fmla="*/ 24704 h 1585216"/>
              <a:gd name="connsiteX1" fmla="*/ 373229 w 1387319"/>
              <a:gd name="connsiteY1" fmla="*/ 104079 h 1585216"/>
              <a:gd name="connsiteX2" fmla="*/ 167 w 1387319"/>
              <a:gd name="connsiteY2" fmla="*/ 747016 h 1585216"/>
              <a:gd name="connsiteX3" fmla="*/ 412916 w 1387319"/>
              <a:gd name="connsiteY3" fmla="*/ 1405829 h 1585216"/>
              <a:gd name="connsiteX4" fmla="*/ 1325729 w 1387319"/>
              <a:gd name="connsiteY4" fmla="*/ 1461391 h 1585216"/>
              <a:gd name="connsiteX5" fmla="*/ 1278103 w 1387319"/>
              <a:gd name="connsiteY5" fmla="*/ 1585216 h 1585216"/>
              <a:gd name="connsiteX0" fmla="*/ 1032042 w 1325729"/>
              <a:gd name="connsiteY0" fmla="*/ 24704 h 1461391"/>
              <a:gd name="connsiteX1" fmla="*/ 373229 w 1325729"/>
              <a:gd name="connsiteY1" fmla="*/ 104079 h 1461391"/>
              <a:gd name="connsiteX2" fmla="*/ 167 w 1325729"/>
              <a:gd name="connsiteY2" fmla="*/ 747016 h 1461391"/>
              <a:gd name="connsiteX3" fmla="*/ 412916 w 1325729"/>
              <a:gd name="connsiteY3" fmla="*/ 1405829 h 1461391"/>
              <a:gd name="connsiteX4" fmla="*/ 1325729 w 1325729"/>
              <a:gd name="connsiteY4" fmla="*/ 1461391 h 1461391"/>
              <a:gd name="connsiteX0" fmla="*/ 1032042 w 1351129"/>
              <a:gd name="connsiteY0" fmla="*/ 24704 h 1472788"/>
              <a:gd name="connsiteX1" fmla="*/ 373229 w 1351129"/>
              <a:gd name="connsiteY1" fmla="*/ 104079 h 1472788"/>
              <a:gd name="connsiteX2" fmla="*/ 167 w 1351129"/>
              <a:gd name="connsiteY2" fmla="*/ 747016 h 1472788"/>
              <a:gd name="connsiteX3" fmla="*/ 412916 w 1351129"/>
              <a:gd name="connsiteY3" fmla="*/ 1405829 h 1472788"/>
              <a:gd name="connsiteX4" fmla="*/ 1351129 w 1351129"/>
              <a:gd name="connsiteY4" fmla="*/ 1470916 h 1472788"/>
              <a:gd name="connsiteX0" fmla="*/ 1032042 w 1351129"/>
              <a:gd name="connsiteY0" fmla="*/ 24704 h 1484412"/>
              <a:gd name="connsiteX1" fmla="*/ 373229 w 1351129"/>
              <a:gd name="connsiteY1" fmla="*/ 104079 h 1484412"/>
              <a:gd name="connsiteX2" fmla="*/ 167 w 1351129"/>
              <a:gd name="connsiteY2" fmla="*/ 747016 h 1484412"/>
              <a:gd name="connsiteX3" fmla="*/ 412916 w 1351129"/>
              <a:gd name="connsiteY3" fmla="*/ 1405829 h 1484412"/>
              <a:gd name="connsiteX4" fmla="*/ 1351129 w 1351129"/>
              <a:gd name="connsiteY4" fmla="*/ 1470916 h 1484412"/>
              <a:gd name="connsiteX0" fmla="*/ 1031990 w 1351077"/>
              <a:gd name="connsiteY0" fmla="*/ 24086 h 1483794"/>
              <a:gd name="connsiteX1" fmla="*/ 379527 w 1351077"/>
              <a:gd name="connsiteY1" fmla="*/ 106636 h 1483794"/>
              <a:gd name="connsiteX2" fmla="*/ 115 w 1351077"/>
              <a:gd name="connsiteY2" fmla="*/ 746398 h 1483794"/>
              <a:gd name="connsiteX3" fmla="*/ 412864 w 1351077"/>
              <a:gd name="connsiteY3" fmla="*/ 1405211 h 1483794"/>
              <a:gd name="connsiteX4" fmla="*/ 1351077 w 1351077"/>
              <a:gd name="connsiteY4" fmla="*/ 1470298 h 1483794"/>
              <a:gd name="connsiteX0" fmla="*/ 1031985 w 1351072"/>
              <a:gd name="connsiteY0" fmla="*/ 29633 h 1489341"/>
              <a:gd name="connsiteX1" fmla="*/ 379522 w 1351072"/>
              <a:gd name="connsiteY1" fmla="*/ 112183 h 1489341"/>
              <a:gd name="connsiteX2" fmla="*/ 110 w 1351072"/>
              <a:gd name="connsiteY2" fmla="*/ 751945 h 1489341"/>
              <a:gd name="connsiteX3" fmla="*/ 412859 w 1351072"/>
              <a:gd name="connsiteY3" fmla="*/ 1410758 h 1489341"/>
              <a:gd name="connsiteX4" fmla="*/ 1351072 w 1351072"/>
              <a:gd name="connsiteY4" fmla="*/ 1475845 h 1489341"/>
              <a:gd name="connsiteX0" fmla="*/ 1031989 w 1351076"/>
              <a:gd name="connsiteY0" fmla="*/ 28271 h 1487979"/>
              <a:gd name="connsiteX1" fmla="*/ 379526 w 1351076"/>
              <a:gd name="connsiteY1" fmla="*/ 110821 h 1487979"/>
              <a:gd name="connsiteX2" fmla="*/ 114 w 1351076"/>
              <a:gd name="connsiteY2" fmla="*/ 750583 h 1487979"/>
              <a:gd name="connsiteX3" fmla="*/ 412863 w 1351076"/>
              <a:gd name="connsiteY3" fmla="*/ 1409396 h 1487979"/>
              <a:gd name="connsiteX4" fmla="*/ 1351076 w 1351076"/>
              <a:gd name="connsiteY4" fmla="*/ 1474483 h 1487979"/>
              <a:gd name="connsiteX0" fmla="*/ 1031960 w 1351047"/>
              <a:gd name="connsiteY0" fmla="*/ 27102 h 1486810"/>
              <a:gd name="connsiteX1" fmla="*/ 693820 w 1351047"/>
              <a:gd name="connsiteY1" fmla="*/ 3290 h 1486810"/>
              <a:gd name="connsiteX2" fmla="*/ 379497 w 1351047"/>
              <a:gd name="connsiteY2" fmla="*/ 109652 h 1486810"/>
              <a:gd name="connsiteX3" fmla="*/ 85 w 1351047"/>
              <a:gd name="connsiteY3" fmla="*/ 749414 h 1486810"/>
              <a:gd name="connsiteX4" fmla="*/ 412834 w 1351047"/>
              <a:gd name="connsiteY4" fmla="*/ 1408227 h 1486810"/>
              <a:gd name="connsiteX5" fmla="*/ 1351047 w 1351047"/>
              <a:gd name="connsiteY5" fmla="*/ 1473314 h 1486810"/>
              <a:gd name="connsiteX0" fmla="*/ 1031960 w 1351047"/>
              <a:gd name="connsiteY0" fmla="*/ 27102 h 1486810"/>
              <a:gd name="connsiteX1" fmla="*/ 693820 w 1351047"/>
              <a:gd name="connsiteY1" fmla="*/ 3290 h 1486810"/>
              <a:gd name="connsiteX2" fmla="*/ 379497 w 1351047"/>
              <a:gd name="connsiteY2" fmla="*/ 109652 h 1486810"/>
              <a:gd name="connsiteX3" fmla="*/ 85 w 1351047"/>
              <a:gd name="connsiteY3" fmla="*/ 749414 h 1486810"/>
              <a:gd name="connsiteX4" fmla="*/ 412834 w 1351047"/>
              <a:gd name="connsiteY4" fmla="*/ 1408227 h 1486810"/>
              <a:gd name="connsiteX5" fmla="*/ 1351047 w 1351047"/>
              <a:gd name="connsiteY5" fmla="*/ 1473314 h 1486810"/>
              <a:gd name="connsiteX0" fmla="*/ 1031960 w 1351047"/>
              <a:gd name="connsiteY0" fmla="*/ 6814 h 1466522"/>
              <a:gd name="connsiteX1" fmla="*/ 693820 w 1351047"/>
              <a:gd name="connsiteY1" fmla="*/ 8402 h 1466522"/>
              <a:gd name="connsiteX2" fmla="*/ 379497 w 1351047"/>
              <a:gd name="connsiteY2" fmla="*/ 89364 h 1466522"/>
              <a:gd name="connsiteX3" fmla="*/ 85 w 1351047"/>
              <a:gd name="connsiteY3" fmla="*/ 729126 h 1466522"/>
              <a:gd name="connsiteX4" fmla="*/ 412834 w 1351047"/>
              <a:gd name="connsiteY4" fmla="*/ 1387939 h 1466522"/>
              <a:gd name="connsiteX5" fmla="*/ 1351047 w 1351047"/>
              <a:gd name="connsiteY5" fmla="*/ 1453026 h 1466522"/>
              <a:gd name="connsiteX0" fmla="*/ 1031960 w 1351047"/>
              <a:gd name="connsiteY0" fmla="*/ 6814 h 1466522"/>
              <a:gd name="connsiteX1" fmla="*/ 693820 w 1351047"/>
              <a:gd name="connsiteY1" fmla="*/ 8402 h 1466522"/>
              <a:gd name="connsiteX2" fmla="*/ 379497 w 1351047"/>
              <a:gd name="connsiteY2" fmla="*/ 89364 h 1466522"/>
              <a:gd name="connsiteX3" fmla="*/ 85 w 1351047"/>
              <a:gd name="connsiteY3" fmla="*/ 729126 h 1466522"/>
              <a:gd name="connsiteX4" fmla="*/ 412834 w 1351047"/>
              <a:gd name="connsiteY4" fmla="*/ 1387939 h 1466522"/>
              <a:gd name="connsiteX5" fmla="*/ 1351047 w 1351047"/>
              <a:gd name="connsiteY5" fmla="*/ 1453026 h 1466522"/>
              <a:gd name="connsiteX0" fmla="*/ 1033012 w 1352099"/>
              <a:gd name="connsiteY0" fmla="*/ 2378 h 1462086"/>
              <a:gd name="connsiteX1" fmla="*/ 694872 w 1352099"/>
              <a:gd name="connsiteY1" fmla="*/ 3966 h 1462086"/>
              <a:gd name="connsiteX2" fmla="*/ 304349 w 1352099"/>
              <a:gd name="connsiteY2" fmla="*/ 170653 h 1462086"/>
              <a:gd name="connsiteX3" fmla="*/ 1137 w 1352099"/>
              <a:gd name="connsiteY3" fmla="*/ 724690 h 1462086"/>
              <a:gd name="connsiteX4" fmla="*/ 413886 w 1352099"/>
              <a:gd name="connsiteY4" fmla="*/ 1383503 h 1462086"/>
              <a:gd name="connsiteX5" fmla="*/ 1352099 w 1352099"/>
              <a:gd name="connsiteY5" fmla="*/ 1448590 h 1462086"/>
              <a:gd name="connsiteX0" fmla="*/ 928977 w 1248064"/>
              <a:gd name="connsiteY0" fmla="*/ 2378 h 1461898"/>
              <a:gd name="connsiteX1" fmla="*/ 590837 w 1248064"/>
              <a:gd name="connsiteY1" fmla="*/ 3966 h 1461898"/>
              <a:gd name="connsiteX2" fmla="*/ 200314 w 1248064"/>
              <a:gd name="connsiteY2" fmla="*/ 170653 h 1461898"/>
              <a:gd name="connsiteX3" fmla="*/ 1877 w 1248064"/>
              <a:gd name="connsiteY3" fmla="*/ 727865 h 1461898"/>
              <a:gd name="connsiteX4" fmla="*/ 309851 w 1248064"/>
              <a:gd name="connsiteY4" fmla="*/ 1383503 h 1461898"/>
              <a:gd name="connsiteX5" fmla="*/ 1248064 w 1248064"/>
              <a:gd name="connsiteY5" fmla="*/ 1448590 h 1461898"/>
              <a:gd name="connsiteX0" fmla="*/ 927141 w 1246228"/>
              <a:gd name="connsiteY0" fmla="*/ 2378 h 1461898"/>
              <a:gd name="connsiteX1" fmla="*/ 589001 w 1246228"/>
              <a:gd name="connsiteY1" fmla="*/ 3966 h 1461898"/>
              <a:gd name="connsiteX2" fmla="*/ 198478 w 1246228"/>
              <a:gd name="connsiteY2" fmla="*/ 170653 h 1461898"/>
              <a:gd name="connsiteX3" fmla="*/ 41 w 1246228"/>
              <a:gd name="connsiteY3" fmla="*/ 727865 h 1461898"/>
              <a:gd name="connsiteX4" fmla="*/ 308015 w 1246228"/>
              <a:gd name="connsiteY4" fmla="*/ 1383503 h 1461898"/>
              <a:gd name="connsiteX5" fmla="*/ 1246228 w 1246228"/>
              <a:gd name="connsiteY5" fmla="*/ 1448590 h 1461898"/>
              <a:gd name="connsiteX0" fmla="*/ 929581 w 1248668"/>
              <a:gd name="connsiteY0" fmla="*/ 2378 h 1450641"/>
              <a:gd name="connsiteX1" fmla="*/ 591441 w 1248668"/>
              <a:gd name="connsiteY1" fmla="*/ 3966 h 1450641"/>
              <a:gd name="connsiteX2" fmla="*/ 200918 w 1248668"/>
              <a:gd name="connsiteY2" fmla="*/ 170653 h 1450641"/>
              <a:gd name="connsiteX3" fmla="*/ 2481 w 1248668"/>
              <a:gd name="connsiteY3" fmla="*/ 727865 h 1450641"/>
              <a:gd name="connsiteX4" fmla="*/ 329505 w 1248668"/>
              <a:gd name="connsiteY4" fmla="*/ 1348578 h 1450641"/>
              <a:gd name="connsiteX5" fmla="*/ 1248668 w 1248668"/>
              <a:gd name="connsiteY5" fmla="*/ 1448590 h 1450641"/>
              <a:gd name="connsiteX0" fmla="*/ 1522247 w 1522247"/>
              <a:gd name="connsiteY0" fmla="*/ 5288 h 1448562"/>
              <a:gd name="connsiteX1" fmla="*/ 591441 w 1522247"/>
              <a:gd name="connsiteY1" fmla="*/ 1887 h 1448562"/>
              <a:gd name="connsiteX2" fmla="*/ 200918 w 1522247"/>
              <a:gd name="connsiteY2" fmla="*/ 168574 h 1448562"/>
              <a:gd name="connsiteX3" fmla="*/ 2481 w 1522247"/>
              <a:gd name="connsiteY3" fmla="*/ 725786 h 1448562"/>
              <a:gd name="connsiteX4" fmla="*/ 329505 w 1522247"/>
              <a:gd name="connsiteY4" fmla="*/ 1346499 h 1448562"/>
              <a:gd name="connsiteX5" fmla="*/ 1248668 w 1522247"/>
              <a:gd name="connsiteY5" fmla="*/ 1446511 h 1448562"/>
              <a:gd name="connsiteX0" fmla="*/ 1522247 w 1522247"/>
              <a:gd name="connsiteY0" fmla="*/ 5288 h 1452930"/>
              <a:gd name="connsiteX1" fmla="*/ 591441 w 1522247"/>
              <a:gd name="connsiteY1" fmla="*/ 1887 h 1452930"/>
              <a:gd name="connsiteX2" fmla="*/ 200918 w 1522247"/>
              <a:gd name="connsiteY2" fmla="*/ 168574 h 1452930"/>
              <a:gd name="connsiteX3" fmla="*/ 2481 w 1522247"/>
              <a:gd name="connsiteY3" fmla="*/ 725786 h 1452930"/>
              <a:gd name="connsiteX4" fmla="*/ 329505 w 1522247"/>
              <a:gd name="connsiteY4" fmla="*/ 1346499 h 1452930"/>
              <a:gd name="connsiteX5" fmla="*/ 1110867 w 1522247"/>
              <a:gd name="connsiteY5" fmla="*/ 1451498 h 1452930"/>
              <a:gd name="connsiteX0" fmla="*/ 1522247 w 1522247"/>
              <a:gd name="connsiteY0" fmla="*/ 5288 h 1486555"/>
              <a:gd name="connsiteX1" fmla="*/ 591441 w 1522247"/>
              <a:gd name="connsiteY1" fmla="*/ 1887 h 1486555"/>
              <a:gd name="connsiteX2" fmla="*/ 200918 w 1522247"/>
              <a:gd name="connsiteY2" fmla="*/ 168574 h 1486555"/>
              <a:gd name="connsiteX3" fmla="*/ 2481 w 1522247"/>
              <a:gd name="connsiteY3" fmla="*/ 725786 h 1486555"/>
              <a:gd name="connsiteX4" fmla="*/ 329505 w 1522247"/>
              <a:gd name="connsiteY4" fmla="*/ 1346499 h 1486555"/>
              <a:gd name="connsiteX5" fmla="*/ 1116859 w 1522247"/>
              <a:gd name="connsiteY5" fmla="*/ 1486416 h 148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247" h="1486555">
                <a:moveTo>
                  <a:pt x="1522247" y="5288"/>
                </a:moveTo>
                <a:cubicBezTo>
                  <a:pt x="1465890" y="1319"/>
                  <a:pt x="700185" y="-2346"/>
                  <a:pt x="591441" y="1887"/>
                </a:cubicBezTo>
                <a:cubicBezTo>
                  <a:pt x="473172" y="-3405"/>
                  <a:pt x="299078" y="47924"/>
                  <a:pt x="200918" y="168574"/>
                </a:cubicBezTo>
                <a:cubicBezTo>
                  <a:pt x="102758" y="289224"/>
                  <a:pt x="-18950" y="529465"/>
                  <a:pt x="2481" y="725786"/>
                </a:cubicBezTo>
                <a:cubicBezTo>
                  <a:pt x="23912" y="922107"/>
                  <a:pt x="143775" y="1219727"/>
                  <a:pt x="329505" y="1346499"/>
                </a:cubicBezTo>
                <a:cubicBezTo>
                  <a:pt x="515235" y="1473271"/>
                  <a:pt x="953611" y="1488268"/>
                  <a:pt x="1116859" y="1486416"/>
                </a:cubicBezTo>
              </a:path>
            </a:pathLst>
          </a:cu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012112" y="2425371"/>
            <a:ext cx="9675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cs typeface="Calibri"/>
              </a:rPr>
              <a:t>execlp</a:t>
            </a:r>
          </a:p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r</a:t>
            </a:r>
            <a:r>
              <a:rPr lang="en-US" dirty="0" smtClean="0">
                <a:solidFill>
                  <a:srgbClr val="FF0000"/>
                </a:solidFill>
                <a:cs typeface="Calibri"/>
              </a:rPr>
              <a:t>eplaces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cs typeface="Calibri"/>
              </a:rPr>
              <a:t>process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cs typeface="Calibri"/>
              </a:rPr>
              <a:t>image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28360" y="3662719"/>
            <a:ext cx="793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cs typeface="Calibri"/>
              </a:rPr>
              <a:t>exec’s</a:t>
            </a:r>
          </a:p>
          <a:p>
            <a:pPr algn="ctr"/>
            <a:r>
              <a:rPr lang="en-US" dirty="0" err="1" smtClean="0">
                <a:cs typeface="Calibri"/>
              </a:rPr>
              <a:t>stdout</a:t>
            </a:r>
            <a:endParaRPr lang="en-US" dirty="0">
              <a:cs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57970" y="5501841"/>
            <a:ext cx="64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cs typeface="Calibri"/>
              </a:rPr>
              <a:t>stdin</a:t>
            </a:r>
            <a:endParaRPr lang="en-US" dirty="0"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38101" y="5724037"/>
            <a:ext cx="7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cs typeface="Calibri"/>
              </a:rPr>
              <a:t>stdout</a:t>
            </a:r>
            <a:endParaRPr lang="en-US" dirty="0">
              <a:cs typeface="Calibri"/>
            </a:endParaRPr>
          </a:p>
        </p:txBody>
      </p:sp>
      <p:cxnSp>
        <p:nvCxnSpPr>
          <p:cNvPr id="39" name="Straight Arrow Connector 38"/>
          <p:cNvCxnSpPr>
            <a:stCxn id="17" idx="2"/>
            <a:endCxn id="37" idx="3"/>
          </p:cNvCxnSpPr>
          <p:nvPr/>
        </p:nvCxnSpPr>
        <p:spPr>
          <a:xfrm flipH="1">
            <a:off x="5931971" y="5906835"/>
            <a:ext cx="426760" cy="1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431542" y="4298428"/>
            <a:ext cx="974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cs typeface="Calibri"/>
              </a:rPr>
              <a:t>f</a:t>
            </a:r>
            <a:r>
              <a:rPr lang="en-US" dirty="0" err="1" smtClean="0">
                <a:cs typeface="Calibri"/>
              </a:rPr>
              <a:t>d</a:t>
            </a:r>
            <a:r>
              <a:rPr lang="en-US" dirty="0" smtClean="0">
                <a:cs typeface="Calibri"/>
              </a:rPr>
              <a:t>[RD]</a:t>
            </a:r>
            <a:endParaRPr lang="en-US" dirty="0">
              <a:cs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75313" y="4692593"/>
            <a:ext cx="891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cs typeface="Calibri"/>
              </a:rPr>
              <a:t>f</a:t>
            </a:r>
            <a:r>
              <a:rPr lang="en-US" dirty="0" err="1" smtClean="0">
                <a:cs typeface="Calibri"/>
              </a:rPr>
              <a:t>d</a:t>
            </a:r>
            <a:r>
              <a:rPr lang="en-US" dirty="0" smtClean="0">
                <a:cs typeface="Calibri"/>
              </a:rPr>
              <a:t>[WR]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36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2889251"/>
            <a:ext cx="7772401" cy="725691"/>
          </a:xfrm>
        </p:spPr>
        <p:txBody>
          <a:bodyPr/>
          <a:lstStyle/>
          <a:p>
            <a:r>
              <a:rPr lang="en-US" sz="4800" dirty="0" smtClean="0"/>
              <a:t>Indirect Communication</a:t>
            </a:r>
            <a:br>
              <a:rPr lang="en-US" sz="4800" dirty="0" smtClean="0"/>
            </a:br>
            <a:r>
              <a:rPr lang="en-US" sz="4800" dirty="0" smtClean="0"/>
              <a:t>(non-hard coded IDs)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0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1"/>
            <a:ext cx="7772401" cy="1411866"/>
          </a:xfrm>
        </p:spPr>
        <p:txBody>
          <a:bodyPr/>
          <a:lstStyle/>
          <a:p>
            <a:r>
              <a:rPr lang="en-US" sz="4800" dirty="0" smtClean="0"/>
              <a:t>Indirect </a:t>
            </a:r>
            <a:r>
              <a:rPr lang="en-US" sz="4800" dirty="0"/>
              <a:t>Communication</a:t>
            </a:r>
            <a:br>
              <a:rPr lang="en-US" sz="4800" dirty="0"/>
            </a:br>
            <a:r>
              <a:rPr lang="en-US" sz="4800" dirty="0" smtClean="0"/>
              <a:t>(Message Queues)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777239" y="1411867"/>
            <a:ext cx="7772400" cy="411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5613" indent="-455613"/>
            <a:r>
              <a:rPr lang="en-US" dirty="0" smtClean="0">
                <a:latin typeface="Tahoma" charset="0"/>
                <a:ea typeface="ＭＳ Ｐゴシック" charset="0"/>
              </a:rPr>
              <a:t>Messages are directed and received from mailboxes (also referred to as ports).</a:t>
            </a:r>
          </a:p>
          <a:p>
            <a:pPr marL="681038" lvl="1" indent="-227013"/>
            <a:r>
              <a:rPr lang="en-US" dirty="0" smtClean="0">
                <a:latin typeface="Tahoma" charset="0"/>
                <a:ea typeface="ＭＳ Ｐゴシック" charset="0"/>
              </a:rPr>
              <a:t>Each mailbox has a unique id.</a:t>
            </a:r>
          </a:p>
          <a:p>
            <a:pPr marL="681038" lvl="1" indent="-227013"/>
            <a:r>
              <a:rPr lang="en-US" dirty="0" smtClean="0">
                <a:latin typeface="Tahoma" charset="0"/>
                <a:ea typeface="ＭＳ Ｐゴシック" charset="0"/>
              </a:rPr>
              <a:t>Processes can communicate only if they share a mailbox.</a:t>
            </a:r>
          </a:p>
          <a:p>
            <a:pPr marL="455613" indent="-455613"/>
            <a:r>
              <a:rPr lang="en-US" dirty="0" smtClean="0">
                <a:latin typeface="Tahoma" charset="0"/>
                <a:ea typeface="ＭＳ Ｐゴシック" charset="0"/>
              </a:rPr>
              <a:t>Processes must know only a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charset="0"/>
                <a:ea typeface="ＭＳ Ｐゴシック" charset="0"/>
              </a:rPr>
              <a:t>mailbox id</a:t>
            </a:r>
            <a:r>
              <a:rPr lang="en-US" dirty="0" smtClean="0">
                <a:latin typeface="Tahoma" charset="0"/>
                <a:ea typeface="ＭＳ Ｐゴシック" charset="0"/>
              </a:rPr>
              <a:t>. They do not need to locate their partners</a:t>
            </a:r>
          </a:p>
          <a:p>
            <a:pPr marL="681038" lvl="1" indent="-227013"/>
            <a:r>
              <a:rPr lang="en-US" dirty="0" smtClean="0">
                <a:latin typeface="Tahoma" charset="0"/>
                <a:ea typeface="ＭＳ Ｐゴシック" charset="0"/>
              </a:rPr>
              <a:t>Example: message queue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7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128162"/>
            <a:ext cx="7772401" cy="725691"/>
          </a:xfrm>
        </p:spPr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: Message Queues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pic>
        <p:nvPicPr>
          <p:cNvPr id="6" name="Picture 5" descr="Screen Shot 2014-03-10 at 9.43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7" y="1520024"/>
            <a:ext cx="4142619" cy="2536003"/>
          </a:xfrm>
          <a:prstGeom prst="rect">
            <a:avLst/>
          </a:prstGeom>
        </p:spPr>
      </p:pic>
      <p:pic>
        <p:nvPicPr>
          <p:cNvPr id="7" name="Picture 6" descr="Screen Shot 2014-03-10 at 9.43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77" y="1525480"/>
            <a:ext cx="3828263" cy="2530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5097" y="1122624"/>
            <a:ext cx="414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olas"/>
                <a:cs typeface="Consolas"/>
              </a:rPr>
              <a:t>msg_snd.cpp</a:t>
            </a: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1377" y="1130447"/>
            <a:ext cx="382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/>
                <a:cs typeface="Consolas"/>
              </a:rPr>
              <a:t>m</a:t>
            </a:r>
            <a:r>
              <a:rPr lang="en-US" sz="2000" dirty="0" smtClean="0">
                <a:latin typeface="Consolas"/>
                <a:cs typeface="Consolas"/>
              </a:rPr>
              <a:t>sg_rcv.cpp</a:t>
            </a:r>
            <a:endParaRPr lang="en-US" sz="2000" dirty="0">
              <a:latin typeface="Consolas"/>
              <a:cs typeface="Consolas"/>
            </a:endParaRP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3487738" y="4555376"/>
            <a:ext cx="2293938" cy="1219200"/>
            <a:chOff x="2158" y="3151"/>
            <a:chExt cx="1445" cy="768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158" y="3151"/>
              <a:ext cx="1445" cy="7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r>
                <a:rPr lang="en-US" altLang="ja-JP" sz="2000" dirty="0">
                  <a:latin typeface="Calibri"/>
                  <a:cs typeface="Calibri"/>
                </a:rPr>
                <a:t>Message queue</a:t>
              </a:r>
            </a:p>
            <a:p>
              <a:pPr algn="ctr"/>
              <a:r>
                <a:rPr lang="en-US" altLang="ja-JP" sz="2000" dirty="0">
                  <a:latin typeface="Calibri"/>
                  <a:cs typeface="Calibri"/>
                </a:rPr>
                <a:t>(id = msgid)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247" y="3619"/>
              <a:ext cx="226" cy="2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/>
                <a:t>0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04" y="3619"/>
              <a:ext cx="226" cy="2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/>
                <a:t>1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961" y="3619"/>
              <a:ext cx="226" cy="2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/>
                <a:t>2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55971" y="2013188"/>
            <a:ext cx="1073055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k</a:t>
            </a:r>
            <a:r>
              <a:rPr lang="en-US" dirty="0" smtClean="0">
                <a:solidFill>
                  <a:srgbClr val="FF0000"/>
                </a:solidFill>
                <a:latin typeface="Consolas"/>
                <a:cs typeface="Consolas"/>
              </a:rPr>
              <a:t>ey=100</a:t>
            </a:r>
            <a:endParaRPr lang="en-US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378256" y="2458720"/>
            <a:ext cx="680720" cy="975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94291" y="2013188"/>
            <a:ext cx="1073055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k</a:t>
            </a:r>
            <a:r>
              <a:rPr lang="en-US" dirty="0" smtClean="0">
                <a:solidFill>
                  <a:srgbClr val="FF0000"/>
                </a:solidFill>
                <a:latin typeface="Consolas"/>
                <a:cs typeface="Consolas"/>
              </a:rPr>
              <a:t>ey=100</a:t>
            </a:r>
            <a:endParaRPr lang="en-US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685280" y="2458720"/>
            <a:ext cx="680720" cy="975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026330" y="4442401"/>
            <a:ext cx="26793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2000" kern="1200" dirty="0">
                <a:latin typeface="Calibri"/>
                <a:cs typeface="Calibri"/>
              </a:rPr>
              <a:t>Some other process </a:t>
            </a:r>
            <a:r>
              <a:rPr lang="en-US" altLang="ja-JP" sz="2000" kern="1200" dirty="0" smtClean="0">
                <a:latin typeface="Calibri"/>
                <a:cs typeface="Calibri"/>
              </a:rPr>
              <a:t>can </a:t>
            </a:r>
          </a:p>
          <a:p>
            <a:pPr eaLnBrk="1" hangingPunct="1"/>
            <a:r>
              <a:rPr lang="en-US" altLang="ja-JP" sz="2000" dirty="0">
                <a:latin typeface="Calibri"/>
                <a:cs typeface="Calibri"/>
              </a:rPr>
              <a:t>a</a:t>
            </a:r>
            <a:r>
              <a:rPr lang="en-US" altLang="ja-JP" sz="2000" kern="1200" dirty="0" smtClean="0">
                <a:latin typeface="Calibri"/>
                <a:cs typeface="Calibri"/>
              </a:rPr>
              <a:t>lso</a:t>
            </a:r>
            <a:r>
              <a:rPr lang="en-US" altLang="ja-JP" sz="2000" dirty="0" smtClean="0">
                <a:latin typeface="Calibri"/>
                <a:cs typeface="Calibri"/>
              </a:rPr>
              <a:t> </a:t>
            </a:r>
            <a:r>
              <a:rPr lang="en-US" altLang="ja-JP" sz="2000" kern="1200" dirty="0" smtClean="0">
                <a:latin typeface="Calibri"/>
                <a:cs typeface="Calibri"/>
              </a:rPr>
              <a:t>enqueue </a:t>
            </a:r>
            <a:r>
              <a:rPr lang="en-US" altLang="ja-JP" sz="2000" kern="1200" dirty="0">
                <a:latin typeface="Calibri"/>
                <a:cs typeface="Calibri"/>
              </a:rPr>
              <a:t>and </a:t>
            </a:r>
            <a:endParaRPr lang="en-US" altLang="ja-JP" sz="2000" kern="1200" dirty="0" smtClean="0">
              <a:latin typeface="Calibri"/>
              <a:cs typeface="Calibri"/>
            </a:endParaRPr>
          </a:p>
          <a:p>
            <a:pPr eaLnBrk="1" hangingPunct="1"/>
            <a:r>
              <a:rPr lang="en-US" altLang="ja-JP" sz="2000" dirty="0">
                <a:latin typeface="Calibri"/>
                <a:cs typeface="Calibri"/>
              </a:rPr>
              <a:t>d</a:t>
            </a:r>
            <a:r>
              <a:rPr lang="en-US" altLang="ja-JP" sz="2000" kern="1200" dirty="0" smtClean="0">
                <a:latin typeface="Calibri"/>
                <a:cs typeface="Calibri"/>
              </a:rPr>
              <a:t>equeue a message</a:t>
            </a:r>
          </a:p>
          <a:p>
            <a:pPr eaLnBrk="1" hangingPunct="1"/>
            <a:r>
              <a:rPr lang="en-US" altLang="ja-JP" sz="2000" dirty="0" smtClean="0">
                <a:latin typeface="Calibri"/>
                <a:cs typeface="Calibri"/>
              </a:rPr>
              <a:t>(on the same </a:t>
            </a:r>
            <a:r>
              <a:rPr lang="en-US" altLang="ja-JP" sz="2000" dirty="0" smtClean="0">
                <a:solidFill>
                  <a:srgbClr val="FF0000"/>
                </a:solidFill>
                <a:latin typeface="Calibri"/>
                <a:cs typeface="Calibri"/>
              </a:rPr>
              <a:t>key</a:t>
            </a:r>
            <a:r>
              <a:rPr lang="en-US" altLang="ja-JP" sz="2000" dirty="0" smtClean="0">
                <a:latin typeface="Calibri"/>
                <a:cs typeface="Calibri"/>
              </a:rPr>
              <a:t>)</a:t>
            </a:r>
            <a:endParaRPr lang="en-US" altLang="ja-JP" sz="2000" kern="1200" dirty="0">
              <a:latin typeface="Calibri"/>
              <a:cs typeface="Calibri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810000" y="3810000"/>
            <a:ext cx="1964264" cy="1645920"/>
          </a:xfrm>
          <a:custGeom>
            <a:avLst/>
            <a:gdLst>
              <a:gd name="connsiteX0" fmla="*/ 0 w 1695791"/>
              <a:gd name="connsiteY0" fmla="*/ 0 h 1645920"/>
              <a:gd name="connsiteX1" fmla="*/ 1635760 w 1695791"/>
              <a:gd name="connsiteY1" fmla="*/ 457200 h 1645920"/>
              <a:gd name="connsiteX2" fmla="*/ 1341120 w 1695791"/>
              <a:gd name="connsiteY2" fmla="*/ 1645920 h 1645920"/>
              <a:gd name="connsiteX0" fmla="*/ 0 w 1602837"/>
              <a:gd name="connsiteY0" fmla="*/ 0 h 1645920"/>
              <a:gd name="connsiteX1" fmla="*/ 1530891 w 1602837"/>
              <a:gd name="connsiteY1" fmla="*/ 329040 h 1645920"/>
              <a:gd name="connsiteX2" fmla="*/ 1341120 w 1602837"/>
              <a:gd name="connsiteY2" fmla="*/ 1645920 h 1645920"/>
              <a:gd name="connsiteX0" fmla="*/ 0 w 1990379"/>
              <a:gd name="connsiteY0" fmla="*/ 0 h 1645920"/>
              <a:gd name="connsiteX1" fmla="*/ 1950368 w 1990379"/>
              <a:gd name="connsiteY1" fmla="*/ 608661 h 1645920"/>
              <a:gd name="connsiteX2" fmla="*/ 1341120 w 1990379"/>
              <a:gd name="connsiteY2" fmla="*/ 1645920 h 1645920"/>
              <a:gd name="connsiteX0" fmla="*/ 0 w 1964264"/>
              <a:gd name="connsiteY0" fmla="*/ 0 h 1645920"/>
              <a:gd name="connsiteX1" fmla="*/ 1950368 w 1964264"/>
              <a:gd name="connsiteY1" fmla="*/ 608661 h 1645920"/>
              <a:gd name="connsiteX2" fmla="*/ 1341120 w 1964264"/>
              <a:gd name="connsiteY2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4264" h="1645920">
                <a:moveTo>
                  <a:pt x="0" y="0"/>
                </a:moveTo>
                <a:cubicBezTo>
                  <a:pt x="706120" y="91440"/>
                  <a:pt x="1831717" y="287737"/>
                  <a:pt x="1950368" y="608661"/>
                </a:cubicBezTo>
                <a:cubicBezTo>
                  <a:pt x="2069019" y="929585"/>
                  <a:pt x="1390227" y="1446107"/>
                  <a:pt x="1341120" y="164592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023941" y="3718560"/>
            <a:ext cx="1974779" cy="1757680"/>
          </a:xfrm>
          <a:custGeom>
            <a:avLst/>
            <a:gdLst>
              <a:gd name="connsiteX0" fmla="*/ 633659 w 1974779"/>
              <a:gd name="connsiteY0" fmla="*/ 1757680 h 1757680"/>
              <a:gd name="connsiteX1" fmla="*/ 64699 w 1974779"/>
              <a:gd name="connsiteY1" fmla="*/ 1341120 h 1757680"/>
              <a:gd name="connsiteX2" fmla="*/ 1974779 w 1974779"/>
              <a:gd name="connsiteY2" fmla="*/ 0 h 175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4779" h="1757680">
                <a:moveTo>
                  <a:pt x="633659" y="1757680"/>
                </a:moveTo>
                <a:cubicBezTo>
                  <a:pt x="237419" y="1695873"/>
                  <a:pt x="-158821" y="1634067"/>
                  <a:pt x="64699" y="1341120"/>
                </a:cubicBezTo>
                <a:cubicBezTo>
                  <a:pt x="288219" y="1048173"/>
                  <a:pt x="1629339" y="230293"/>
                  <a:pt x="1974779" y="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058976" y="5394960"/>
            <a:ext cx="3677104" cy="744844"/>
          </a:xfrm>
          <a:custGeom>
            <a:avLst/>
            <a:gdLst>
              <a:gd name="connsiteX0" fmla="*/ 557984 w 3677104"/>
              <a:gd name="connsiteY0" fmla="*/ 182880 h 744844"/>
              <a:gd name="connsiteX1" fmla="*/ 141424 w 3677104"/>
              <a:gd name="connsiteY1" fmla="*/ 264160 h 744844"/>
              <a:gd name="connsiteX2" fmla="*/ 2701744 w 3677104"/>
              <a:gd name="connsiteY2" fmla="*/ 741680 h 744844"/>
              <a:gd name="connsiteX3" fmla="*/ 3677104 w 3677104"/>
              <a:gd name="connsiteY3" fmla="*/ 0 h 74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104" h="744844">
                <a:moveTo>
                  <a:pt x="557984" y="182880"/>
                </a:moveTo>
                <a:cubicBezTo>
                  <a:pt x="171057" y="176953"/>
                  <a:pt x="-215869" y="171027"/>
                  <a:pt x="141424" y="264160"/>
                </a:cubicBezTo>
                <a:cubicBezTo>
                  <a:pt x="498717" y="357293"/>
                  <a:pt x="2112464" y="785707"/>
                  <a:pt x="2701744" y="741680"/>
                </a:cubicBezTo>
                <a:cubicBezTo>
                  <a:pt x="3291024" y="697653"/>
                  <a:pt x="3677104" y="0"/>
                  <a:pt x="3677104" y="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425440" y="4790647"/>
            <a:ext cx="1310640" cy="681397"/>
          </a:xfrm>
          <a:custGeom>
            <a:avLst/>
            <a:gdLst>
              <a:gd name="connsiteX0" fmla="*/ 1310640 w 1310640"/>
              <a:gd name="connsiteY0" fmla="*/ 163237 h 681397"/>
              <a:gd name="connsiteX1" fmla="*/ 640080 w 1310640"/>
              <a:gd name="connsiteY1" fmla="*/ 31157 h 681397"/>
              <a:gd name="connsiteX2" fmla="*/ 0 w 1310640"/>
              <a:gd name="connsiteY2" fmla="*/ 681397 h 68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0640" h="681397">
                <a:moveTo>
                  <a:pt x="1310640" y="163237"/>
                </a:moveTo>
                <a:cubicBezTo>
                  <a:pt x="1084580" y="54017"/>
                  <a:pt x="858520" y="-55203"/>
                  <a:pt x="640080" y="31157"/>
                </a:cubicBezTo>
                <a:cubicBezTo>
                  <a:pt x="421640" y="117517"/>
                  <a:pt x="0" y="681397"/>
                  <a:pt x="0" y="681397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msg_snd.cpp </a:t>
            </a:r>
            <a:r>
              <a:rPr lang="en-US" dirty="0" smtClean="0">
                <a:sym typeface="Wingdings"/>
              </a:rPr>
              <a:t> msg_rcv.cpp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189815"/>
              </p:ext>
            </p:extLst>
          </p:nvPr>
        </p:nvGraphicFramePr>
        <p:xfrm>
          <a:off x="638175" y="819150"/>
          <a:ext cx="3535363" cy="536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Document" r:id="rId3" imgW="4521200" imgH="6248400" progId="Word.Document.12">
                  <p:embed/>
                </p:oleObj>
              </mc:Choice>
              <mc:Fallback>
                <p:oleObj name="Document" r:id="rId3" imgW="4521200" imgH="624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8175" y="819150"/>
                        <a:ext cx="3535363" cy="536575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95000"/>
                        </a:schemeClr>
                      </a:solidFill>
                      <a:ln w="38100" cmpd="sng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58552"/>
              </p:ext>
            </p:extLst>
          </p:nvPr>
        </p:nvGraphicFramePr>
        <p:xfrm>
          <a:off x="5243513" y="811213"/>
          <a:ext cx="3548062" cy="536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Document" r:id="rId5" imgW="4000500" imgH="5537200" progId="Word.Document.12">
                  <p:embed/>
                </p:oleObj>
              </mc:Choice>
              <mc:Fallback>
                <p:oleObj name="Document" r:id="rId5" imgW="4000500" imgH="553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3513" y="811213"/>
                        <a:ext cx="3548062" cy="5362575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3810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838517" y="1807266"/>
            <a:ext cx="2293938" cy="1219200"/>
            <a:chOff x="2158" y="3151"/>
            <a:chExt cx="1445" cy="768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158" y="3151"/>
              <a:ext cx="1445" cy="7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r>
                <a:rPr lang="en-US" altLang="ja-JP" sz="2000" dirty="0">
                  <a:latin typeface="Calibri"/>
                  <a:cs typeface="Calibri"/>
                </a:rPr>
                <a:t>Message queue</a:t>
              </a:r>
            </a:p>
            <a:p>
              <a:pPr algn="ctr"/>
              <a:r>
                <a:rPr lang="en-US" altLang="ja-JP" sz="2000" dirty="0">
                  <a:latin typeface="Calibri"/>
                  <a:cs typeface="Calibri"/>
                </a:rPr>
                <a:t>(id = msgid)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247" y="3619"/>
              <a:ext cx="226" cy="2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/>
                <a:t>0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604" y="3619"/>
              <a:ext cx="226" cy="2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/>
                <a:t>1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961" y="3619"/>
              <a:ext cx="226" cy="2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/>
                <a:t>2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3727701" y="2908992"/>
            <a:ext cx="564967" cy="26409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75143" y="2908992"/>
            <a:ext cx="2342184" cy="2360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77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Mailbox (Java)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854655"/>
              </p:ext>
            </p:extLst>
          </p:nvPr>
        </p:nvGraphicFramePr>
        <p:xfrm>
          <a:off x="5857240" y="914146"/>
          <a:ext cx="2692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Document" r:id="rId3" imgW="2692400" imgH="889000" progId="Word.Document.12">
                  <p:embed/>
                </p:oleObj>
              </mc:Choice>
              <mc:Fallback>
                <p:oleObj name="Document" r:id="rId3" imgW="26924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57240" y="914146"/>
                        <a:ext cx="2692400" cy="889000"/>
                      </a:xfrm>
                      <a:prstGeom prst="rect">
                        <a:avLst/>
                      </a:prstGeom>
                      <a:ln w="38100" cmpd="sng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503714"/>
              </p:ext>
            </p:extLst>
          </p:nvPr>
        </p:nvGraphicFramePr>
        <p:xfrm>
          <a:off x="777239" y="914146"/>
          <a:ext cx="4229100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Document" r:id="rId5" imgW="4229100" imgH="3924300" progId="Word.Document.12">
                  <p:embed/>
                </p:oleObj>
              </mc:Choice>
              <mc:Fallback>
                <p:oleObj name="Document" r:id="rId5" imgW="4229100" imgH="392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239" y="914146"/>
                        <a:ext cx="4229100" cy="3924300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20262"/>
              </p:ext>
            </p:extLst>
          </p:nvPr>
        </p:nvGraphicFramePr>
        <p:xfrm>
          <a:off x="4054184" y="3931907"/>
          <a:ext cx="48006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Document" r:id="rId7" imgW="4800600" imgH="2324100" progId="Word.Document.12">
                  <p:embed/>
                </p:oleObj>
              </mc:Choice>
              <mc:Fallback>
                <p:oleObj name="Document" r:id="rId7" imgW="4800600" imgH="232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54184" y="3931907"/>
                        <a:ext cx="4800600" cy="2324100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857240" y="2096652"/>
            <a:ext cx="2692400" cy="1200329"/>
          </a:xfrm>
          <a:prstGeom prst="rect">
            <a:avLst/>
          </a:prstGeom>
          <a:solidFill>
            <a:srgbClr val="F2F2F2"/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Consolas"/>
              </a:rPr>
              <a:t>Makes use of generics &lt;E&gt;</a:t>
            </a:r>
          </a:p>
          <a:p>
            <a:r>
              <a:rPr lang="en-US" dirty="0" smtClean="0">
                <a:solidFill>
                  <a:schemeClr val="bg1"/>
                </a:solidFill>
                <a:cs typeface="Consolas"/>
              </a:rPr>
              <a:t>And Vector&lt;E&gt; to implement a simple Date message mailbox.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239" y="5338230"/>
            <a:ext cx="3156640" cy="923330"/>
          </a:xfrm>
          <a:prstGeom prst="rect">
            <a:avLst/>
          </a:prstGeom>
          <a:solidFill>
            <a:srgbClr val="F2F2F2"/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Next chapter will show sharing of this mailbox between threads.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2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777240" y="1408763"/>
            <a:ext cx="7772400" cy="35442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5613" indent="-455613"/>
            <a:r>
              <a:rPr lang="en-US" dirty="0" smtClean="0">
                <a:latin typeface="Tahoma" charset="0"/>
                <a:ea typeface="ＭＳ Ｐゴシック" charset="0"/>
              </a:rPr>
              <a:t>Sending Process</a:t>
            </a:r>
          </a:p>
          <a:p>
            <a:pPr marL="681038" lvl="1" indent="-227013"/>
            <a:r>
              <a:rPr lang="en-US" dirty="0" smtClean="0">
                <a:solidFill>
                  <a:srgbClr val="FFE066"/>
                </a:solidFill>
                <a:latin typeface="Tahoma" charset="0"/>
                <a:ea typeface="ＭＳ Ｐゴシック" charset="0"/>
              </a:rPr>
              <a:t>Non-Blocking </a:t>
            </a:r>
            <a:r>
              <a:rPr lang="en-US" dirty="0" smtClean="0">
                <a:latin typeface="Tahoma" charset="0"/>
                <a:ea typeface="ＭＳ Ｐゴシック" charset="0"/>
              </a:rPr>
              <a:t>– Sends and resumes execution </a:t>
            </a:r>
          </a:p>
          <a:p>
            <a:pPr marL="681038" lvl="1" indent="-227013"/>
            <a:r>
              <a:rPr lang="en-US" dirty="0" smtClean="0">
                <a:solidFill>
                  <a:srgbClr val="FFE066"/>
                </a:solidFill>
                <a:latin typeface="Tahoma" charset="0"/>
                <a:ea typeface="ＭＳ Ｐゴシック" charset="0"/>
              </a:rPr>
              <a:t>Blocking</a:t>
            </a:r>
            <a:r>
              <a:rPr lang="en-US" dirty="0" smtClean="0">
                <a:latin typeface="Tahoma" charset="0"/>
                <a:ea typeface="ＭＳ Ｐゴシック" charset="0"/>
              </a:rPr>
              <a:t> – Sender is blocked until message is received or accepted by buffer.</a:t>
            </a:r>
          </a:p>
          <a:p>
            <a:pPr marL="455613" indent="-455613"/>
            <a:r>
              <a:rPr lang="en-US" dirty="0" smtClean="0">
                <a:latin typeface="Tahoma" charset="0"/>
                <a:ea typeface="ＭＳ Ｐゴシック" charset="0"/>
              </a:rPr>
              <a:t>Receiving Process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681038" lvl="1" indent="-227013"/>
            <a:r>
              <a:rPr lang="en-US" dirty="0">
                <a:solidFill>
                  <a:srgbClr val="FFE066"/>
                </a:solidFill>
                <a:latin typeface="Tahoma" charset="0"/>
                <a:ea typeface="ＭＳ Ｐゴシック" charset="0"/>
              </a:rPr>
              <a:t>Non-</a:t>
            </a:r>
            <a:r>
              <a:rPr lang="en-US" dirty="0" smtClean="0">
                <a:solidFill>
                  <a:srgbClr val="FFE066"/>
                </a:solidFill>
                <a:latin typeface="Tahoma" charset="0"/>
                <a:ea typeface="ＭＳ Ｐゴシック" charset="0"/>
              </a:rPr>
              <a:t>Blocking </a:t>
            </a:r>
            <a:r>
              <a:rPr lang="en-US" dirty="0" smtClean="0">
                <a:latin typeface="Tahoma" charset="0"/>
                <a:ea typeface="ＭＳ Ｐゴシック" charset="0"/>
              </a:rPr>
              <a:t>– receives valid or NULL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681038" lvl="1" indent="-227013"/>
            <a:r>
              <a:rPr lang="en-US" dirty="0" smtClean="0">
                <a:solidFill>
                  <a:srgbClr val="FFE066"/>
                </a:solidFill>
                <a:latin typeface="Tahoma" charset="0"/>
                <a:ea typeface="ＭＳ Ｐゴシック" charset="0"/>
              </a:rPr>
              <a:t>Blocking</a:t>
            </a:r>
            <a:r>
              <a:rPr lang="en-US" dirty="0" smtClean="0">
                <a:latin typeface="Tahoma" charset="0"/>
                <a:ea typeface="ＭＳ Ｐゴシック" charset="0"/>
              </a:rPr>
              <a:t> – Waits until message arrives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0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Process Concept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28015" y="1511135"/>
            <a:ext cx="7921625" cy="4672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Process – a program in execution; process execution must progress in sequential fashion.</a:t>
            </a:r>
          </a:p>
          <a:p>
            <a:pPr marL="400050" indent="-400050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Textbook uses the terms </a:t>
            </a:r>
            <a:r>
              <a:rPr lang="en-US" sz="2800" b="1" i="1" dirty="0" smtClean="0">
                <a:solidFill>
                  <a:srgbClr val="FFFF00"/>
                </a:solidFill>
                <a:latin typeface="Calibri"/>
                <a:ea typeface="ＭＳ Ｐゴシック" charset="0"/>
                <a:cs typeface="Calibri"/>
              </a:rPr>
              <a:t>job</a:t>
            </a: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 and </a:t>
            </a:r>
            <a:r>
              <a:rPr lang="en-US" sz="2800" b="1" i="1" dirty="0" smtClean="0">
                <a:solidFill>
                  <a:srgbClr val="FFFF00"/>
                </a:solidFill>
                <a:latin typeface="Calibri"/>
                <a:ea typeface="ＭＳ Ｐゴシック" charset="0"/>
                <a:cs typeface="Calibri"/>
              </a:rPr>
              <a:t>process</a:t>
            </a: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 interchangeably.</a:t>
            </a:r>
          </a:p>
          <a:p>
            <a:pPr marL="400050" indent="-400050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A process includes: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Program counter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Stack (local variables)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Data section (global data)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Text (code)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Heap (dynamic data)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Files (</a:t>
            </a:r>
            <a:r>
              <a:rPr lang="en-US" sz="2400" dirty="0" err="1" smtClean="0">
                <a:latin typeface="Calibri"/>
                <a:ea typeface="ＭＳ Ｐゴシック" charset="0"/>
                <a:cs typeface="Calibri"/>
              </a:rPr>
              <a:t>stdin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, </a:t>
            </a:r>
            <a:r>
              <a:rPr lang="en-US" sz="2400" dirty="0" err="1" smtClean="0">
                <a:latin typeface="Calibri"/>
                <a:ea typeface="ＭＳ Ｐゴシック" charset="0"/>
                <a:cs typeface="Calibri"/>
              </a:rPr>
              <a:t>stdout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, </a:t>
            </a:r>
            <a:r>
              <a:rPr lang="en-US" sz="2400" dirty="0" err="1" smtClean="0">
                <a:latin typeface="Calibri"/>
                <a:ea typeface="ＭＳ Ｐゴシック" charset="0"/>
                <a:cs typeface="Calibri"/>
              </a:rPr>
              <a:t>stderr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, other file descriptors)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ahoma" charset="0"/>
              <a:ea typeface="ＭＳ Ｐゴシック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23" y="2896808"/>
            <a:ext cx="154305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755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" indent="0">
              <a:buSzPct val="100000"/>
              <a:buNone/>
            </a:pPr>
            <a:endParaRPr lang="en-US" dirty="0" smtClean="0"/>
          </a:p>
          <a:p>
            <a:pPr marL="532638" indent="-514350">
              <a:buSzPct val="100000"/>
              <a:buFont typeface="+mj-ea"/>
              <a:buAutoNum type="circleNumDbPlain"/>
            </a:pPr>
            <a:r>
              <a:rPr lang="en-US" dirty="0" smtClean="0"/>
              <a:t>In the previous example, what will happen if you log into uw1-320-lab run msg_rcv(), then log in from a second shell to uw1-320-lab and run msg_snd()?</a:t>
            </a:r>
          </a:p>
          <a:p>
            <a:pPr marL="18288" indent="0">
              <a:buSzPct val="100000"/>
              <a:buNone/>
            </a:pPr>
            <a:endParaRPr lang="en-US" dirty="0" smtClean="0"/>
          </a:p>
          <a:p>
            <a:pPr marL="532638" indent="-514350">
              <a:buSzPct val="100000"/>
              <a:buFont typeface="+mj-ea"/>
              <a:buAutoNum type="circleNumDbPlain"/>
            </a:pPr>
            <a:r>
              <a:rPr lang="en-US" dirty="0" smtClean="0"/>
              <a:t>What do Vector&lt;E&gt; and Java Generic do for us?</a:t>
            </a:r>
          </a:p>
          <a:p>
            <a:pPr marL="18288" indent="0">
              <a:buSzPct val="100000"/>
              <a:buNone/>
            </a:pPr>
            <a:endParaRPr lang="en-US" dirty="0" smtClean="0"/>
          </a:p>
          <a:p>
            <a:pPr marL="532638" indent="-514350">
              <a:buSzPct val="100000"/>
              <a:buFont typeface="+mj-ea"/>
              <a:buAutoNum type="circleNumDbPlain"/>
            </a:pPr>
            <a:r>
              <a:rPr lang="en-US" dirty="0" smtClean="0"/>
              <a:t>What would be two methods of connecting machines together geographically separated from an indirect ID perspective?</a:t>
            </a:r>
          </a:p>
          <a:p>
            <a:pPr marL="532638" indent="-514350">
              <a:buSzPct val="100000"/>
              <a:buFont typeface="+mj-ea"/>
              <a:buAutoNum type="circleNumDbPlain"/>
            </a:pPr>
            <a:endParaRPr lang="en-US" dirty="0"/>
          </a:p>
          <a:p>
            <a:pPr marL="532638" indent="-514350">
              <a:buSzPct val="100000"/>
              <a:buFont typeface="+mj-ea"/>
              <a:buAutoNum type="circleNumDbPlain"/>
            </a:pPr>
            <a:endParaRPr lang="en-US" dirty="0" smtClean="0"/>
          </a:p>
          <a:p>
            <a:pPr marL="532638" indent="-514350">
              <a:buSzPct val="100000"/>
              <a:buFont typeface="+mj-ea"/>
              <a:buAutoNum type="circleNumDbPlain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63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Buffering**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618490" y="1351444"/>
            <a:ext cx="7859712" cy="4457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ea typeface="ＭＳ Ｐゴシック" charset="0"/>
              </a:rPr>
              <a:t>Established by creating a </a:t>
            </a:r>
            <a:r>
              <a:rPr lang="en-US" sz="4400" dirty="0" smtClean="0">
                <a:solidFill>
                  <a:srgbClr val="FFE066"/>
                </a:solidFill>
                <a:ea typeface="ＭＳ Ｐゴシック" charset="0"/>
              </a:rPr>
              <a:t>shared memory </a:t>
            </a:r>
            <a:r>
              <a:rPr lang="en-US" sz="4400" dirty="0" smtClean="0">
                <a:ea typeface="ＭＳ Ｐゴシック" charset="0"/>
              </a:rPr>
              <a:t>area between a </a:t>
            </a:r>
            <a:r>
              <a:rPr lang="en-US" sz="4400" i="1" dirty="0" smtClean="0">
                <a:solidFill>
                  <a:srgbClr val="FFE066"/>
                </a:solidFill>
                <a:ea typeface="ＭＳ Ｐゴシック" charset="0"/>
              </a:rPr>
              <a:t>Producer</a:t>
            </a:r>
            <a:r>
              <a:rPr lang="en-US" sz="4400" dirty="0" smtClean="0">
                <a:ea typeface="ＭＳ Ｐゴシック" charset="0"/>
              </a:rPr>
              <a:t> and a </a:t>
            </a:r>
            <a:r>
              <a:rPr lang="en-US" sz="4400" i="1" dirty="0" smtClean="0">
                <a:solidFill>
                  <a:srgbClr val="FFE066"/>
                </a:solidFill>
                <a:ea typeface="ＭＳ Ｐゴシック" charset="0"/>
              </a:rPr>
              <a:t>Consumer</a:t>
            </a:r>
            <a:r>
              <a:rPr lang="en-US" sz="4400" dirty="0" smtClean="0">
                <a:ea typeface="ＭＳ Ｐゴシック" charset="0"/>
              </a:rPr>
              <a:t>.</a:t>
            </a:r>
          </a:p>
          <a:p>
            <a:r>
              <a:rPr lang="en-US" sz="4400" dirty="0" smtClean="0">
                <a:ea typeface="ＭＳ Ｐゴシック" charset="0"/>
              </a:rPr>
              <a:t>Queue of messages attached to the link; implemented in one of three ways:</a:t>
            </a:r>
          </a:p>
          <a:p>
            <a:pPr lvl="1">
              <a:buFont typeface="Wingdings" charset="0"/>
              <a:buNone/>
            </a:pPr>
            <a:r>
              <a:rPr lang="en-US" sz="4400" dirty="0" smtClean="0">
                <a:ea typeface="ＭＳ Ｐゴシック" charset="0"/>
              </a:rPr>
              <a:t>1.	</a:t>
            </a:r>
            <a:r>
              <a:rPr lang="en-US" sz="4400" dirty="0" smtClean="0">
                <a:solidFill>
                  <a:srgbClr val="FFE066"/>
                </a:solidFill>
                <a:ea typeface="ＭＳ Ｐゴシック" charset="0"/>
              </a:rPr>
              <a:t>Zero</a:t>
            </a:r>
            <a:r>
              <a:rPr lang="en-US" sz="4400" dirty="0" smtClean="0">
                <a:ea typeface="ＭＳ Ｐゴシック" charset="0"/>
              </a:rPr>
              <a:t> capacity – 0 messages</a:t>
            </a:r>
            <a:br>
              <a:rPr lang="en-US" sz="4400" dirty="0" smtClean="0">
                <a:ea typeface="ＭＳ Ｐゴシック" charset="0"/>
              </a:rPr>
            </a:br>
            <a:r>
              <a:rPr lang="en-US" sz="4400" u="sng" dirty="0">
                <a:ea typeface="ＭＳ Ｐゴシック" charset="0"/>
              </a:rPr>
              <a:t>Producer</a:t>
            </a:r>
            <a:r>
              <a:rPr lang="en-US" sz="4400" dirty="0" smtClean="0">
                <a:ea typeface="ＭＳ Ｐゴシック" charset="0"/>
              </a:rPr>
              <a:t> must wait for </a:t>
            </a:r>
            <a:r>
              <a:rPr lang="en-US" sz="4400" u="sng" dirty="0" smtClean="0">
                <a:ea typeface="ＭＳ Ｐゴシック" charset="0"/>
              </a:rPr>
              <a:t>Consumer</a:t>
            </a:r>
            <a:r>
              <a:rPr lang="en-US" sz="4400" dirty="0" smtClean="0">
                <a:ea typeface="ＭＳ Ｐゴシック" charset="0"/>
              </a:rPr>
              <a:t> (rendezvous).</a:t>
            </a:r>
          </a:p>
          <a:p>
            <a:pPr lvl="1">
              <a:buFont typeface="Wingdings" charset="0"/>
              <a:buNone/>
            </a:pPr>
            <a:r>
              <a:rPr lang="en-US" sz="4400" dirty="0" smtClean="0">
                <a:ea typeface="ＭＳ Ｐゴシック" charset="0"/>
              </a:rPr>
              <a:t>2.	</a:t>
            </a:r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Bounded</a:t>
            </a:r>
            <a:r>
              <a:rPr lang="en-US" sz="4400" dirty="0" smtClean="0">
                <a:ea typeface="ＭＳ Ｐゴシック" charset="0"/>
              </a:rPr>
              <a:t> capacity – finite length of </a:t>
            </a:r>
            <a:r>
              <a:rPr lang="en-US" sz="4400" i="1" dirty="0" smtClean="0">
                <a:ea typeface="ＭＳ Ｐゴシック" charset="0"/>
              </a:rPr>
              <a:t>n</a:t>
            </a:r>
            <a:r>
              <a:rPr lang="en-US" sz="4400" dirty="0" smtClean="0">
                <a:ea typeface="ＭＳ Ｐゴシック" charset="0"/>
              </a:rPr>
              <a:t> messages</a:t>
            </a:r>
            <a:br>
              <a:rPr lang="en-US" sz="4400" dirty="0" smtClean="0">
                <a:ea typeface="ＭＳ Ｐゴシック" charset="0"/>
              </a:rPr>
            </a:br>
            <a:r>
              <a:rPr lang="en-US" sz="4400" u="sng" dirty="0">
                <a:ea typeface="ＭＳ Ｐゴシック" charset="0"/>
              </a:rPr>
              <a:t>Producer</a:t>
            </a:r>
            <a:r>
              <a:rPr lang="en-US" sz="4400" dirty="0">
                <a:ea typeface="ＭＳ Ｐゴシック" charset="0"/>
              </a:rPr>
              <a:t> </a:t>
            </a:r>
            <a:r>
              <a:rPr lang="en-US" sz="4400" dirty="0" smtClean="0">
                <a:ea typeface="ＭＳ Ｐゴシック" charset="0"/>
              </a:rPr>
              <a:t> must wait if link is full (This happens in practical world like sockets). </a:t>
            </a:r>
          </a:p>
          <a:p>
            <a:pPr lvl="1">
              <a:buFont typeface="Wingdings" charset="0"/>
              <a:buNone/>
            </a:pPr>
            <a:r>
              <a:rPr lang="en-US" sz="4400" dirty="0" smtClean="0">
                <a:ea typeface="ＭＳ Ｐゴシック" charset="0"/>
              </a:rPr>
              <a:t>3.	</a:t>
            </a:r>
            <a:r>
              <a:rPr lang="en-US" sz="4400" dirty="0" smtClean="0">
                <a:solidFill>
                  <a:srgbClr val="FFE066"/>
                </a:solidFill>
                <a:ea typeface="ＭＳ Ｐゴシック" charset="0"/>
              </a:rPr>
              <a:t>Unbounded</a:t>
            </a:r>
            <a:r>
              <a:rPr lang="en-US" sz="4400" dirty="0" smtClean="0">
                <a:ea typeface="ＭＳ Ｐゴシック" charset="0"/>
              </a:rPr>
              <a:t> capacity – “infinite” length </a:t>
            </a:r>
            <a:br>
              <a:rPr lang="en-US" sz="4400" dirty="0" smtClean="0">
                <a:ea typeface="ＭＳ Ｐゴシック" charset="0"/>
              </a:rPr>
            </a:br>
            <a:r>
              <a:rPr lang="en-US" sz="4400" u="sng" dirty="0" smtClean="0">
                <a:ea typeface="ＭＳ Ｐゴシック" charset="0"/>
              </a:rPr>
              <a:t>Producer</a:t>
            </a:r>
            <a:r>
              <a:rPr lang="en-US" sz="4400" dirty="0" smtClean="0">
                <a:ea typeface="ＭＳ Ｐゴシック" charset="0"/>
              </a:rPr>
              <a:t> never waits. (Non-blocking send)</a:t>
            </a:r>
          </a:p>
          <a:p>
            <a:pPr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8490" y="5812283"/>
            <a:ext cx="7044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a typeface="ＭＳ Ｐゴシック" charset="0"/>
              </a:rPr>
              <a:t>** Applies to both Direct and Indirect Communications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91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186415"/>
            <a:ext cx="7772401" cy="725691"/>
          </a:xfrm>
        </p:spPr>
        <p:txBody>
          <a:bodyPr/>
          <a:lstStyle/>
          <a:p>
            <a:r>
              <a:rPr lang="en-US" sz="4800" dirty="0" smtClean="0"/>
              <a:t>Shared Memory</a:t>
            </a:r>
            <a:br>
              <a:rPr lang="en-US" sz="4800" dirty="0" smtClean="0"/>
            </a:br>
            <a:r>
              <a:rPr lang="en-US" sz="2800" i="1" dirty="0" smtClean="0"/>
              <a:t>Bounded Buffer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0" y="1002249"/>
            <a:ext cx="9144000" cy="7445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Tahoma" charset="0"/>
                <a:ea typeface="ＭＳ Ｐゴシック" charset="0"/>
              </a:rPr>
              <a:t>Communication link or media has a bounded space to buffer in-transfer data.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  <p:pic>
        <p:nvPicPr>
          <p:cNvPr id="9" name="Picture 8" descr="Screen Shot 2014-03-09 at 5.16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45" y="1597718"/>
            <a:ext cx="6298794" cy="39576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5096" y="5850054"/>
            <a:ext cx="8194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also (for C++ references):</a:t>
            </a:r>
          </a:p>
          <a:p>
            <a:r>
              <a:rPr lang="en-US" dirty="0" smtClean="0">
                <a:hlinkClick r:id="rId3"/>
              </a:rPr>
              <a:t>Beej's Guide to Unix IPC - shm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8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 and Consumer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CSS430 Operating Systems : Process Management</a:t>
            </a:r>
            <a:endParaRPr lang="en-US" dirty="0"/>
          </a:p>
        </p:txBody>
      </p:sp>
      <p:pic>
        <p:nvPicPr>
          <p:cNvPr id="6" name="Picture 5" descr="Screen Shot 2014-03-09 at 4.5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01" y="1334825"/>
            <a:ext cx="5857686" cy="1519641"/>
          </a:xfrm>
          <a:prstGeom prst="rect">
            <a:avLst/>
          </a:prstGeom>
        </p:spPr>
      </p:pic>
      <p:pic>
        <p:nvPicPr>
          <p:cNvPr id="7" name="Picture 6" descr="Screen Shot 2014-03-09 at 4.59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01" y="3448336"/>
            <a:ext cx="5857686" cy="162384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9825" y="1334825"/>
            <a:ext cx="2796509" cy="15196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Producer Process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65893" y="5173113"/>
            <a:ext cx="4229718" cy="849331"/>
            <a:chOff x="2190595" y="5312383"/>
            <a:chExt cx="4229718" cy="849331"/>
          </a:xfrm>
        </p:grpSpPr>
        <p:sp>
          <p:nvSpPr>
            <p:cNvPr id="9" name="Rectangle 8"/>
            <p:cNvSpPr/>
            <p:nvPr/>
          </p:nvSpPr>
          <p:spPr>
            <a:xfrm>
              <a:off x="3108960" y="5703576"/>
              <a:ext cx="457200" cy="457200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71028" y="5703576"/>
              <a:ext cx="457200" cy="457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57150" cmpd="sng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21444" y="5703576"/>
              <a:ext cx="457200" cy="457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57150" cmpd="sng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83512" y="5703576"/>
              <a:ext cx="457200" cy="457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57150" cmpd="sng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33928" y="5704514"/>
              <a:ext cx="457200" cy="457200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2190595" y="5312383"/>
              <a:ext cx="422971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Consolas"/>
                  <a:cs typeface="Consolas"/>
                </a:rPr>
                <a:t>Buffer[0] [</a:t>
              </a:r>
              <a:r>
                <a:rPr lang="en-US" sz="2000" dirty="0">
                  <a:latin typeface="Consolas"/>
                  <a:cs typeface="Consolas"/>
                </a:rPr>
                <a:t>1</a:t>
              </a:r>
              <a:r>
                <a:rPr lang="en-US" sz="2000" dirty="0" smtClean="0">
                  <a:latin typeface="Consolas"/>
                  <a:cs typeface="Consolas"/>
                </a:rPr>
                <a:t>] [2] [3] [4] </a:t>
              </a:r>
              <a:endParaRPr lang="en-US" sz="2000" dirty="0">
                <a:latin typeface="Consolas"/>
                <a:cs typeface="Consolas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39825" y="3448336"/>
            <a:ext cx="2796509" cy="19223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Consumer Process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2" name="Picture 21" descr="Screen Shot 2014-03-09 at 5.18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1" y="4314650"/>
            <a:ext cx="2621727" cy="757531"/>
          </a:xfrm>
          <a:prstGeom prst="rect">
            <a:avLst/>
          </a:prstGeom>
        </p:spPr>
      </p:pic>
      <p:pic>
        <p:nvPicPr>
          <p:cNvPr id="23" name="Picture 22" descr="Screen Shot 2014-03-09 at 5.19.5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1" y="1957348"/>
            <a:ext cx="2621727" cy="695442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1613443" y="1491312"/>
            <a:ext cx="1754019" cy="746492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493553" y="3635076"/>
            <a:ext cx="978778" cy="957144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0"/>
            <a:endCxn id="13" idx="2"/>
          </p:cNvCxnSpPr>
          <p:nvPr/>
        </p:nvCxnSpPr>
        <p:spPr>
          <a:xfrm flipH="1" flipV="1">
            <a:off x="7237826" y="6022444"/>
            <a:ext cx="3674" cy="27066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895341" y="6293104"/>
            <a:ext cx="69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n=4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9" idx="0"/>
            <a:endCxn id="10" idx="2"/>
          </p:cNvCxnSpPr>
          <p:nvPr/>
        </p:nvCxnSpPr>
        <p:spPr>
          <a:xfrm flipV="1">
            <a:off x="5571969" y="6021506"/>
            <a:ext cx="2957" cy="271598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162354" y="6293104"/>
            <a:ext cx="81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o</a:t>
            </a:r>
            <a:r>
              <a:rPr lang="en-US" dirty="0" smtClean="0">
                <a:latin typeface="Consolas"/>
                <a:cs typeface="Consolas"/>
              </a:rPr>
              <a:t>ut=1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04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1246563"/>
            <a:ext cx="7772400" cy="3486931"/>
          </a:xfrm>
        </p:spPr>
        <p:txBody>
          <a:bodyPr>
            <a:normAutofit/>
          </a:bodyPr>
          <a:lstStyle/>
          <a:p>
            <a:pPr marL="455613" indent="-455613"/>
            <a:r>
              <a:rPr lang="en-US" sz="4000" dirty="0" smtClean="0"/>
              <a:t>Sockets</a:t>
            </a:r>
          </a:p>
          <a:p>
            <a:pPr marL="455613" indent="-455613"/>
            <a:r>
              <a:rPr lang="en-US" sz="4000" dirty="0" smtClean="0"/>
              <a:t>Remote Procedure Calls (RPC)</a:t>
            </a:r>
          </a:p>
          <a:p>
            <a:pPr marL="455613" indent="-455613"/>
            <a:r>
              <a:rPr lang="en-US" sz="4000" dirty="0" smtClean="0"/>
              <a:t>Remote Method Invocation (RMI)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85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12783" b="-12783"/>
          <a:stretch>
            <a:fillRect/>
          </a:stretch>
        </p:blipFill>
        <p:spPr>
          <a:xfrm>
            <a:off x="777875" y="1246188"/>
            <a:ext cx="7772400" cy="5029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79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897" r="-2897"/>
          <a:stretch>
            <a:fillRect/>
          </a:stretch>
        </p:blipFill>
        <p:spPr>
          <a:xfrm>
            <a:off x="777875" y="1246188"/>
            <a:ext cx="7772400" cy="5029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62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Client-Server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08569"/>
              </p:ext>
            </p:extLst>
          </p:nvPr>
        </p:nvGraphicFramePr>
        <p:xfrm>
          <a:off x="506941" y="1289050"/>
          <a:ext cx="3987742" cy="372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3" imgW="5029200" imgH="4279900" progId="Word.Document.12">
                  <p:embed/>
                </p:oleObj>
              </mc:Choice>
              <mc:Fallback>
                <p:oleObj name="Document" r:id="rId3" imgW="5029200" imgH="427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941" y="1289050"/>
                        <a:ext cx="3987742" cy="3724825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568075"/>
              </p:ext>
            </p:extLst>
          </p:nvPr>
        </p:nvGraphicFramePr>
        <p:xfrm>
          <a:off x="4620516" y="1289049"/>
          <a:ext cx="3929124" cy="3724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ocument" r:id="rId5" imgW="4686300" imgH="4102100" progId="Word.Document.12">
                  <p:embed/>
                </p:oleObj>
              </mc:Choice>
              <mc:Fallback>
                <p:oleObj name="Document" r:id="rId5" imgW="4686300" imgH="410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0516" y="1289049"/>
                        <a:ext cx="3929124" cy="3724826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100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43047" r="-430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CSS430 Operating Systems : Process Management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58726" y="1463088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C/C++ Only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UDP 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49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35684" b="-3568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8726" y="1463088"/>
            <a:ext cx="7890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Java Based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TCP Based Communications (i.e. more reliable)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Process State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64618" y="2104860"/>
            <a:ext cx="173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interrupt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9945" y="1975581"/>
            <a:ext cx="173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exit</a:t>
            </a:r>
          </a:p>
        </p:txBody>
      </p:sp>
      <p:sp>
        <p:nvSpPr>
          <p:cNvPr id="15" name="Oval 14"/>
          <p:cNvSpPr/>
          <p:nvPr/>
        </p:nvSpPr>
        <p:spPr>
          <a:xfrm>
            <a:off x="777239" y="1385185"/>
            <a:ext cx="1734207" cy="95469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new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15418" y="4634645"/>
            <a:ext cx="1734207" cy="95469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waiting</a:t>
            </a:r>
          </a:p>
        </p:txBody>
      </p:sp>
      <p:sp>
        <p:nvSpPr>
          <p:cNvPr id="21" name="Oval 20"/>
          <p:cNvSpPr/>
          <p:nvPr/>
        </p:nvSpPr>
        <p:spPr>
          <a:xfrm>
            <a:off x="2465707" y="2887011"/>
            <a:ext cx="1734207" cy="95469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ready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265047" y="2887011"/>
            <a:ext cx="1734207" cy="95469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running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15432" y="1277172"/>
            <a:ext cx="1734207" cy="95469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terminated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5" name="Oval 42"/>
          <p:cNvSpPr/>
          <p:nvPr/>
        </p:nvSpPr>
        <p:spPr>
          <a:xfrm flipV="1">
            <a:off x="3637280" y="2479669"/>
            <a:ext cx="2265680" cy="421395"/>
          </a:xfrm>
          <a:custGeom>
            <a:avLst/>
            <a:gdLst>
              <a:gd name="connsiteX0" fmla="*/ 0 w 1734207"/>
              <a:gd name="connsiteY0" fmla="*/ 477346 h 954691"/>
              <a:gd name="connsiteX1" fmla="*/ 867104 w 1734207"/>
              <a:gd name="connsiteY1" fmla="*/ 0 h 954691"/>
              <a:gd name="connsiteX2" fmla="*/ 1734208 w 1734207"/>
              <a:gd name="connsiteY2" fmla="*/ 477346 h 954691"/>
              <a:gd name="connsiteX3" fmla="*/ 867104 w 1734207"/>
              <a:gd name="connsiteY3" fmla="*/ 954692 h 954691"/>
              <a:gd name="connsiteX4" fmla="*/ 0 w 1734207"/>
              <a:gd name="connsiteY4" fmla="*/ 477346 h 954691"/>
              <a:gd name="connsiteX0" fmla="*/ 867104 w 1734208"/>
              <a:gd name="connsiteY0" fmla="*/ 0 h 954692"/>
              <a:gd name="connsiteX1" fmla="*/ 1734208 w 1734208"/>
              <a:gd name="connsiteY1" fmla="*/ 477346 h 954692"/>
              <a:gd name="connsiteX2" fmla="*/ 867104 w 1734208"/>
              <a:gd name="connsiteY2" fmla="*/ 954692 h 954692"/>
              <a:gd name="connsiteX3" fmla="*/ 0 w 1734208"/>
              <a:gd name="connsiteY3" fmla="*/ 477346 h 954692"/>
              <a:gd name="connsiteX4" fmla="*/ 958544 w 1734208"/>
              <a:gd name="connsiteY4" fmla="*/ 91440 h 954692"/>
              <a:gd name="connsiteX0" fmla="*/ 867104 w 1734208"/>
              <a:gd name="connsiteY0" fmla="*/ 0 h 954692"/>
              <a:gd name="connsiteX1" fmla="*/ 1734208 w 1734208"/>
              <a:gd name="connsiteY1" fmla="*/ 477346 h 954692"/>
              <a:gd name="connsiteX2" fmla="*/ 867104 w 1734208"/>
              <a:gd name="connsiteY2" fmla="*/ 954692 h 954692"/>
              <a:gd name="connsiteX3" fmla="*/ 0 w 1734208"/>
              <a:gd name="connsiteY3" fmla="*/ 477346 h 954692"/>
              <a:gd name="connsiteX0" fmla="*/ 1734208 w 1734208"/>
              <a:gd name="connsiteY0" fmla="*/ 0 h 477346"/>
              <a:gd name="connsiteX1" fmla="*/ 867104 w 1734208"/>
              <a:gd name="connsiteY1" fmla="*/ 477346 h 477346"/>
              <a:gd name="connsiteX2" fmla="*/ 0 w 1734208"/>
              <a:gd name="connsiteY2" fmla="*/ 0 h 477346"/>
              <a:gd name="connsiteX0" fmla="*/ 1734208 w 1734208"/>
              <a:gd name="connsiteY0" fmla="*/ 0 h 488793"/>
              <a:gd name="connsiteX1" fmla="*/ 867104 w 1734208"/>
              <a:gd name="connsiteY1" fmla="*/ 477346 h 488793"/>
              <a:gd name="connsiteX2" fmla="*/ 216611 w 1734208"/>
              <a:gd name="connsiteY2" fmla="*/ 312166 h 488793"/>
              <a:gd name="connsiteX3" fmla="*/ 0 w 1734208"/>
              <a:gd name="connsiteY3" fmla="*/ 0 h 488793"/>
              <a:gd name="connsiteX0" fmla="*/ 1734208 w 1734208"/>
              <a:gd name="connsiteY0" fmla="*/ 0 h 488793"/>
              <a:gd name="connsiteX1" fmla="*/ 1495729 w 1734208"/>
              <a:gd name="connsiteY1" fmla="*/ 335467 h 488793"/>
              <a:gd name="connsiteX2" fmla="*/ 867104 w 1734208"/>
              <a:gd name="connsiteY2" fmla="*/ 477346 h 488793"/>
              <a:gd name="connsiteX3" fmla="*/ 216611 w 1734208"/>
              <a:gd name="connsiteY3" fmla="*/ 312166 h 488793"/>
              <a:gd name="connsiteX4" fmla="*/ 0 w 1734208"/>
              <a:gd name="connsiteY4" fmla="*/ 0 h 488793"/>
              <a:gd name="connsiteX0" fmla="*/ 1517597 w 1517597"/>
              <a:gd name="connsiteY0" fmla="*/ 0 h 488793"/>
              <a:gd name="connsiteX1" fmla="*/ 1279118 w 1517597"/>
              <a:gd name="connsiteY1" fmla="*/ 335467 h 488793"/>
              <a:gd name="connsiteX2" fmla="*/ 650493 w 1517597"/>
              <a:gd name="connsiteY2" fmla="*/ 477346 h 488793"/>
              <a:gd name="connsiteX3" fmla="*/ 0 w 1517597"/>
              <a:gd name="connsiteY3" fmla="*/ 312166 h 488793"/>
              <a:gd name="connsiteX0" fmla="*/ 1279118 w 1279118"/>
              <a:gd name="connsiteY0" fmla="*/ 23301 h 176627"/>
              <a:gd name="connsiteX1" fmla="*/ 650493 w 1279118"/>
              <a:gd name="connsiteY1" fmla="*/ 165180 h 176627"/>
              <a:gd name="connsiteX2" fmla="*/ 0 w 1279118"/>
              <a:gd name="connsiteY2" fmla="*/ 0 h 176627"/>
              <a:gd name="connsiteX0" fmla="*/ 1336931 w 1336931"/>
              <a:gd name="connsiteY0" fmla="*/ 55260 h 197940"/>
              <a:gd name="connsiteX1" fmla="*/ 708306 w 1336931"/>
              <a:gd name="connsiteY1" fmla="*/ 197139 h 197940"/>
              <a:gd name="connsiteX2" fmla="*/ 0 w 1336931"/>
              <a:gd name="connsiteY2" fmla="*/ 0 h 197940"/>
              <a:gd name="connsiteX0" fmla="*/ 1401971 w 1401971"/>
              <a:gd name="connsiteY0" fmla="*/ 28627 h 197313"/>
              <a:gd name="connsiteX1" fmla="*/ 708306 w 1401971"/>
              <a:gd name="connsiteY1" fmla="*/ 197139 h 197313"/>
              <a:gd name="connsiteX2" fmla="*/ 0 w 1401971"/>
              <a:gd name="connsiteY2" fmla="*/ 0 h 197313"/>
              <a:gd name="connsiteX0" fmla="*/ 1407789 w 1407789"/>
              <a:gd name="connsiteY0" fmla="*/ 0 h 211157"/>
              <a:gd name="connsiteX1" fmla="*/ 708306 w 1407789"/>
              <a:gd name="connsiteY1" fmla="*/ 211124 h 211157"/>
              <a:gd name="connsiteX2" fmla="*/ 0 w 1407789"/>
              <a:gd name="connsiteY2" fmla="*/ 13985 h 211157"/>
              <a:gd name="connsiteX0" fmla="*/ 1407789 w 1407789"/>
              <a:gd name="connsiteY0" fmla="*/ 7321 h 218453"/>
              <a:gd name="connsiteX1" fmla="*/ 708306 w 1407789"/>
              <a:gd name="connsiteY1" fmla="*/ 218445 h 218453"/>
              <a:gd name="connsiteX2" fmla="*/ 0 w 1407789"/>
              <a:gd name="connsiteY2" fmla="*/ 0 h 218453"/>
              <a:gd name="connsiteX0" fmla="*/ 1407789 w 1407789"/>
              <a:gd name="connsiteY0" fmla="*/ 7321 h 164035"/>
              <a:gd name="connsiteX1" fmla="*/ 708306 w 1407789"/>
              <a:gd name="connsiteY1" fmla="*/ 164021 h 164035"/>
              <a:gd name="connsiteX2" fmla="*/ 0 w 1407789"/>
              <a:gd name="connsiteY2" fmla="*/ 0 h 16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789" h="164035">
                <a:moveTo>
                  <a:pt x="1407789" y="7321"/>
                </a:moveTo>
                <a:cubicBezTo>
                  <a:pt x="1263272" y="86879"/>
                  <a:pt x="942937" y="165241"/>
                  <a:pt x="708306" y="164021"/>
                </a:cubicBezTo>
                <a:cubicBezTo>
                  <a:pt x="473675" y="162801"/>
                  <a:pt x="144517" y="79558"/>
                  <a:pt x="0" y="0"/>
                </a:cubicBezTo>
              </a:path>
            </a:pathLst>
          </a:custGeom>
          <a:noFill/>
          <a:ln w="31750" cap="rnd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b" anchorCtr="1"/>
          <a:lstStyle/>
          <a:p>
            <a:pPr algn="ctr"/>
            <a:endParaRPr lang="en-US" sz="1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7" name="Oval 42"/>
          <p:cNvSpPr/>
          <p:nvPr/>
        </p:nvSpPr>
        <p:spPr>
          <a:xfrm rot="10800000" flipV="1">
            <a:off x="3637280" y="3841702"/>
            <a:ext cx="2265680" cy="433045"/>
          </a:xfrm>
          <a:custGeom>
            <a:avLst/>
            <a:gdLst>
              <a:gd name="connsiteX0" fmla="*/ 0 w 1734207"/>
              <a:gd name="connsiteY0" fmla="*/ 477346 h 954691"/>
              <a:gd name="connsiteX1" fmla="*/ 867104 w 1734207"/>
              <a:gd name="connsiteY1" fmla="*/ 0 h 954691"/>
              <a:gd name="connsiteX2" fmla="*/ 1734208 w 1734207"/>
              <a:gd name="connsiteY2" fmla="*/ 477346 h 954691"/>
              <a:gd name="connsiteX3" fmla="*/ 867104 w 1734207"/>
              <a:gd name="connsiteY3" fmla="*/ 954692 h 954691"/>
              <a:gd name="connsiteX4" fmla="*/ 0 w 1734207"/>
              <a:gd name="connsiteY4" fmla="*/ 477346 h 954691"/>
              <a:gd name="connsiteX0" fmla="*/ 867104 w 1734208"/>
              <a:gd name="connsiteY0" fmla="*/ 0 h 954692"/>
              <a:gd name="connsiteX1" fmla="*/ 1734208 w 1734208"/>
              <a:gd name="connsiteY1" fmla="*/ 477346 h 954692"/>
              <a:gd name="connsiteX2" fmla="*/ 867104 w 1734208"/>
              <a:gd name="connsiteY2" fmla="*/ 954692 h 954692"/>
              <a:gd name="connsiteX3" fmla="*/ 0 w 1734208"/>
              <a:gd name="connsiteY3" fmla="*/ 477346 h 954692"/>
              <a:gd name="connsiteX4" fmla="*/ 958544 w 1734208"/>
              <a:gd name="connsiteY4" fmla="*/ 91440 h 954692"/>
              <a:gd name="connsiteX0" fmla="*/ 867104 w 1734208"/>
              <a:gd name="connsiteY0" fmla="*/ 0 h 954692"/>
              <a:gd name="connsiteX1" fmla="*/ 1734208 w 1734208"/>
              <a:gd name="connsiteY1" fmla="*/ 477346 h 954692"/>
              <a:gd name="connsiteX2" fmla="*/ 867104 w 1734208"/>
              <a:gd name="connsiteY2" fmla="*/ 954692 h 954692"/>
              <a:gd name="connsiteX3" fmla="*/ 0 w 1734208"/>
              <a:gd name="connsiteY3" fmla="*/ 477346 h 954692"/>
              <a:gd name="connsiteX0" fmla="*/ 1734208 w 1734208"/>
              <a:gd name="connsiteY0" fmla="*/ 0 h 477346"/>
              <a:gd name="connsiteX1" fmla="*/ 867104 w 1734208"/>
              <a:gd name="connsiteY1" fmla="*/ 477346 h 477346"/>
              <a:gd name="connsiteX2" fmla="*/ 0 w 1734208"/>
              <a:gd name="connsiteY2" fmla="*/ 0 h 477346"/>
              <a:gd name="connsiteX0" fmla="*/ 1734208 w 1734208"/>
              <a:gd name="connsiteY0" fmla="*/ 0 h 488793"/>
              <a:gd name="connsiteX1" fmla="*/ 867104 w 1734208"/>
              <a:gd name="connsiteY1" fmla="*/ 477346 h 488793"/>
              <a:gd name="connsiteX2" fmla="*/ 216611 w 1734208"/>
              <a:gd name="connsiteY2" fmla="*/ 312166 h 488793"/>
              <a:gd name="connsiteX3" fmla="*/ 0 w 1734208"/>
              <a:gd name="connsiteY3" fmla="*/ 0 h 488793"/>
              <a:gd name="connsiteX0" fmla="*/ 1734208 w 1734208"/>
              <a:gd name="connsiteY0" fmla="*/ 0 h 488793"/>
              <a:gd name="connsiteX1" fmla="*/ 1495729 w 1734208"/>
              <a:gd name="connsiteY1" fmla="*/ 335467 h 488793"/>
              <a:gd name="connsiteX2" fmla="*/ 867104 w 1734208"/>
              <a:gd name="connsiteY2" fmla="*/ 477346 h 488793"/>
              <a:gd name="connsiteX3" fmla="*/ 216611 w 1734208"/>
              <a:gd name="connsiteY3" fmla="*/ 312166 h 488793"/>
              <a:gd name="connsiteX4" fmla="*/ 0 w 1734208"/>
              <a:gd name="connsiteY4" fmla="*/ 0 h 488793"/>
              <a:gd name="connsiteX0" fmla="*/ 1517597 w 1517597"/>
              <a:gd name="connsiteY0" fmla="*/ 0 h 488793"/>
              <a:gd name="connsiteX1" fmla="*/ 1279118 w 1517597"/>
              <a:gd name="connsiteY1" fmla="*/ 335467 h 488793"/>
              <a:gd name="connsiteX2" fmla="*/ 650493 w 1517597"/>
              <a:gd name="connsiteY2" fmla="*/ 477346 h 488793"/>
              <a:gd name="connsiteX3" fmla="*/ 0 w 1517597"/>
              <a:gd name="connsiteY3" fmla="*/ 312166 h 488793"/>
              <a:gd name="connsiteX0" fmla="*/ 1279118 w 1279118"/>
              <a:gd name="connsiteY0" fmla="*/ 23301 h 176627"/>
              <a:gd name="connsiteX1" fmla="*/ 650493 w 1279118"/>
              <a:gd name="connsiteY1" fmla="*/ 165180 h 176627"/>
              <a:gd name="connsiteX2" fmla="*/ 0 w 1279118"/>
              <a:gd name="connsiteY2" fmla="*/ 0 h 176627"/>
              <a:gd name="connsiteX0" fmla="*/ 1336931 w 1336931"/>
              <a:gd name="connsiteY0" fmla="*/ 55260 h 197940"/>
              <a:gd name="connsiteX1" fmla="*/ 708306 w 1336931"/>
              <a:gd name="connsiteY1" fmla="*/ 197139 h 197940"/>
              <a:gd name="connsiteX2" fmla="*/ 0 w 1336931"/>
              <a:gd name="connsiteY2" fmla="*/ 0 h 197940"/>
              <a:gd name="connsiteX0" fmla="*/ 1401971 w 1401971"/>
              <a:gd name="connsiteY0" fmla="*/ 28627 h 197313"/>
              <a:gd name="connsiteX1" fmla="*/ 708306 w 1401971"/>
              <a:gd name="connsiteY1" fmla="*/ 197139 h 197313"/>
              <a:gd name="connsiteX2" fmla="*/ 0 w 1401971"/>
              <a:gd name="connsiteY2" fmla="*/ 0 h 197313"/>
              <a:gd name="connsiteX0" fmla="*/ 1407789 w 1407789"/>
              <a:gd name="connsiteY0" fmla="*/ 0 h 211157"/>
              <a:gd name="connsiteX1" fmla="*/ 708306 w 1407789"/>
              <a:gd name="connsiteY1" fmla="*/ 211124 h 211157"/>
              <a:gd name="connsiteX2" fmla="*/ 0 w 1407789"/>
              <a:gd name="connsiteY2" fmla="*/ 13985 h 211157"/>
              <a:gd name="connsiteX0" fmla="*/ 1407789 w 1407789"/>
              <a:gd name="connsiteY0" fmla="*/ 7321 h 218453"/>
              <a:gd name="connsiteX1" fmla="*/ 708306 w 1407789"/>
              <a:gd name="connsiteY1" fmla="*/ 218445 h 218453"/>
              <a:gd name="connsiteX2" fmla="*/ 0 w 1407789"/>
              <a:gd name="connsiteY2" fmla="*/ 0 h 218453"/>
              <a:gd name="connsiteX0" fmla="*/ 1407789 w 1407789"/>
              <a:gd name="connsiteY0" fmla="*/ 7321 h 168570"/>
              <a:gd name="connsiteX1" fmla="*/ 708306 w 1407789"/>
              <a:gd name="connsiteY1" fmla="*/ 168557 h 168570"/>
              <a:gd name="connsiteX2" fmla="*/ 0 w 1407789"/>
              <a:gd name="connsiteY2" fmla="*/ 0 h 16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789" h="168570">
                <a:moveTo>
                  <a:pt x="1407789" y="7321"/>
                </a:moveTo>
                <a:cubicBezTo>
                  <a:pt x="1263272" y="86879"/>
                  <a:pt x="942937" y="169777"/>
                  <a:pt x="708306" y="168557"/>
                </a:cubicBezTo>
                <a:cubicBezTo>
                  <a:pt x="473675" y="167337"/>
                  <a:pt x="144517" y="79558"/>
                  <a:pt x="0" y="0"/>
                </a:cubicBezTo>
              </a:path>
            </a:pathLst>
          </a:custGeom>
          <a:noFill/>
          <a:ln w="31750" cap="rnd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48" name="Oval 42"/>
          <p:cNvSpPr/>
          <p:nvPr/>
        </p:nvSpPr>
        <p:spPr>
          <a:xfrm rot="17204452" flipH="1" flipV="1">
            <a:off x="5754042" y="2062302"/>
            <a:ext cx="1305281" cy="461059"/>
          </a:xfrm>
          <a:custGeom>
            <a:avLst/>
            <a:gdLst>
              <a:gd name="connsiteX0" fmla="*/ 0 w 1734207"/>
              <a:gd name="connsiteY0" fmla="*/ 477346 h 954691"/>
              <a:gd name="connsiteX1" fmla="*/ 867104 w 1734207"/>
              <a:gd name="connsiteY1" fmla="*/ 0 h 954691"/>
              <a:gd name="connsiteX2" fmla="*/ 1734208 w 1734207"/>
              <a:gd name="connsiteY2" fmla="*/ 477346 h 954691"/>
              <a:gd name="connsiteX3" fmla="*/ 867104 w 1734207"/>
              <a:gd name="connsiteY3" fmla="*/ 954692 h 954691"/>
              <a:gd name="connsiteX4" fmla="*/ 0 w 1734207"/>
              <a:gd name="connsiteY4" fmla="*/ 477346 h 954691"/>
              <a:gd name="connsiteX0" fmla="*/ 867104 w 1734208"/>
              <a:gd name="connsiteY0" fmla="*/ 0 h 954692"/>
              <a:gd name="connsiteX1" fmla="*/ 1734208 w 1734208"/>
              <a:gd name="connsiteY1" fmla="*/ 477346 h 954692"/>
              <a:gd name="connsiteX2" fmla="*/ 867104 w 1734208"/>
              <a:gd name="connsiteY2" fmla="*/ 954692 h 954692"/>
              <a:gd name="connsiteX3" fmla="*/ 0 w 1734208"/>
              <a:gd name="connsiteY3" fmla="*/ 477346 h 954692"/>
              <a:gd name="connsiteX4" fmla="*/ 958544 w 1734208"/>
              <a:gd name="connsiteY4" fmla="*/ 91440 h 954692"/>
              <a:gd name="connsiteX0" fmla="*/ 867104 w 1734208"/>
              <a:gd name="connsiteY0" fmla="*/ 0 h 954692"/>
              <a:gd name="connsiteX1" fmla="*/ 1734208 w 1734208"/>
              <a:gd name="connsiteY1" fmla="*/ 477346 h 954692"/>
              <a:gd name="connsiteX2" fmla="*/ 867104 w 1734208"/>
              <a:gd name="connsiteY2" fmla="*/ 954692 h 954692"/>
              <a:gd name="connsiteX3" fmla="*/ 0 w 1734208"/>
              <a:gd name="connsiteY3" fmla="*/ 477346 h 954692"/>
              <a:gd name="connsiteX0" fmla="*/ 1734208 w 1734208"/>
              <a:gd name="connsiteY0" fmla="*/ 0 h 477346"/>
              <a:gd name="connsiteX1" fmla="*/ 867104 w 1734208"/>
              <a:gd name="connsiteY1" fmla="*/ 477346 h 477346"/>
              <a:gd name="connsiteX2" fmla="*/ 0 w 1734208"/>
              <a:gd name="connsiteY2" fmla="*/ 0 h 477346"/>
              <a:gd name="connsiteX0" fmla="*/ 1734208 w 1734208"/>
              <a:gd name="connsiteY0" fmla="*/ 0 h 488793"/>
              <a:gd name="connsiteX1" fmla="*/ 867104 w 1734208"/>
              <a:gd name="connsiteY1" fmla="*/ 477346 h 488793"/>
              <a:gd name="connsiteX2" fmla="*/ 216611 w 1734208"/>
              <a:gd name="connsiteY2" fmla="*/ 312166 h 488793"/>
              <a:gd name="connsiteX3" fmla="*/ 0 w 1734208"/>
              <a:gd name="connsiteY3" fmla="*/ 0 h 488793"/>
              <a:gd name="connsiteX0" fmla="*/ 1734208 w 1734208"/>
              <a:gd name="connsiteY0" fmla="*/ 0 h 488793"/>
              <a:gd name="connsiteX1" fmla="*/ 1495729 w 1734208"/>
              <a:gd name="connsiteY1" fmla="*/ 335467 h 488793"/>
              <a:gd name="connsiteX2" fmla="*/ 867104 w 1734208"/>
              <a:gd name="connsiteY2" fmla="*/ 477346 h 488793"/>
              <a:gd name="connsiteX3" fmla="*/ 216611 w 1734208"/>
              <a:gd name="connsiteY3" fmla="*/ 312166 h 488793"/>
              <a:gd name="connsiteX4" fmla="*/ 0 w 1734208"/>
              <a:gd name="connsiteY4" fmla="*/ 0 h 488793"/>
              <a:gd name="connsiteX0" fmla="*/ 1517597 w 1517597"/>
              <a:gd name="connsiteY0" fmla="*/ 0 h 488793"/>
              <a:gd name="connsiteX1" fmla="*/ 1279118 w 1517597"/>
              <a:gd name="connsiteY1" fmla="*/ 335467 h 488793"/>
              <a:gd name="connsiteX2" fmla="*/ 650493 w 1517597"/>
              <a:gd name="connsiteY2" fmla="*/ 477346 h 488793"/>
              <a:gd name="connsiteX3" fmla="*/ 0 w 1517597"/>
              <a:gd name="connsiteY3" fmla="*/ 312166 h 488793"/>
              <a:gd name="connsiteX0" fmla="*/ 1279118 w 1279118"/>
              <a:gd name="connsiteY0" fmla="*/ 23301 h 176627"/>
              <a:gd name="connsiteX1" fmla="*/ 650493 w 1279118"/>
              <a:gd name="connsiteY1" fmla="*/ 165180 h 176627"/>
              <a:gd name="connsiteX2" fmla="*/ 0 w 1279118"/>
              <a:gd name="connsiteY2" fmla="*/ 0 h 176627"/>
              <a:gd name="connsiteX0" fmla="*/ 1336931 w 1336931"/>
              <a:gd name="connsiteY0" fmla="*/ 55260 h 197940"/>
              <a:gd name="connsiteX1" fmla="*/ 708306 w 1336931"/>
              <a:gd name="connsiteY1" fmla="*/ 197139 h 197940"/>
              <a:gd name="connsiteX2" fmla="*/ 0 w 1336931"/>
              <a:gd name="connsiteY2" fmla="*/ 0 h 197940"/>
              <a:gd name="connsiteX0" fmla="*/ 1401971 w 1401971"/>
              <a:gd name="connsiteY0" fmla="*/ 28627 h 197313"/>
              <a:gd name="connsiteX1" fmla="*/ 708306 w 1401971"/>
              <a:gd name="connsiteY1" fmla="*/ 197139 h 197313"/>
              <a:gd name="connsiteX2" fmla="*/ 0 w 1401971"/>
              <a:gd name="connsiteY2" fmla="*/ 0 h 197313"/>
              <a:gd name="connsiteX0" fmla="*/ 1401971 w 1401971"/>
              <a:gd name="connsiteY0" fmla="*/ 28627 h 138334"/>
              <a:gd name="connsiteX1" fmla="*/ 623379 w 1401971"/>
              <a:gd name="connsiteY1" fmla="*/ 137901 h 138334"/>
              <a:gd name="connsiteX2" fmla="*/ 0 w 1401971"/>
              <a:gd name="connsiteY2" fmla="*/ 0 h 138334"/>
              <a:gd name="connsiteX0" fmla="*/ 1245555 w 1245555"/>
              <a:gd name="connsiteY0" fmla="*/ 96953 h 153669"/>
              <a:gd name="connsiteX1" fmla="*/ 623379 w 1245555"/>
              <a:gd name="connsiteY1" fmla="*/ 137901 h 153669"/>
              <a:gd name="connsiteX2" fmla="*/ 0 w 1245555"/>
              <a:gd name="connsiteY2" fmla="*/ 0 h 153669"/>
              <a:gd name="connsiteX0" fmla="*/ 1245555 w 1245555"/>
              <a:gd name="connsiteY0" fmla="*/ 96953 h 143512"/>
              <a:gd name="connsiteX1" fmla="*/ 623379 w 1245555"/>
              <a:gd name="connsiteY1" fmla="*/ 137901 h 143512"/>
              <a:gd name="connsiteX2" fmla="*/ 0 w 1245555"/>
              <a:gd name="connsiteY2" fmla="*/ 0 h 143512"/>
              <a:gd name="connsiteX0" fmla="*/ 1245555 w 1245555"/>
              <a:gd name="connsiteY0" fmla="*/ 96953 h 124753"/>
              <a:gd name="connsiteX1" fmla="*/ 424365 w 1245555"/>
              <a:gd name="connsiteY1" fmla="*/ 112442 h 124753"/>
              <a:gd name="connsiteX2" fmla="*/ 0 w 1245555"/>
              <a:gd name="connsiteY2" fmla="*/ 0 h 124753"/>
              <a:gd name="connsiteX0" fmla="*/ 1245555 w 1245555"/>
              <a:gd name="connsiteY0" fmla="*/ 96953 h 133557"/>
              <a:gd name="connsiteX1" fmla="*/ 424365 w 1245555"/>
              <a:gd name="connsiteY1" fmla="*/ 112442 h 133557"/>
              <a:gd name="connsiteX2" fmla="*/ 0 w 1245555"/>
              <a:gd name="connsiteY2" fmla="*/ 0 h 133557"/>
              <a:gd name="connsiteX0" fmla="*/ 1245555 w 1245555"/>
              <a:gd name="connsiteY0" fmla="*/ 96953 h 147409"/>
              <a:gd name="connsiteX1" fmla="*/ 523344 w 1245555"/>
              <a:gd name="connsiteY1" fmla="*/ 131648 h 147409"/>
              <a:gd name="connsiteX2" fmla="*/ 0 w 1245555"/>
              <a:gd name="connsiteY2" fmla="*/ 0 h 147409"/>
              <a:gd name="connsiteX0" fmla="*/ 1245555 w 1245555"/>
              <a:gd name="connsiteY0" fmla="*/ 96953 h 144120"/>
              <a:gd name="connsiteX1" fmla="*/ 523344 w 1245555"/>
              <a:gd name="connsiteY1" fmla="*/ 131648 h 144120"/>
              <a:gd name="connsiteX2" fmla="*/ 0 w 1245555"/>
              <a:gd name="connsiteY2" fmla="*/ 0 h 144120"/>
              <a:gd name="connsiteX0" fmla="*/ 1245555 w 1245555"/>
              <a:gd name="connsiteY0" fmla="*/ 96953 h 138448"/>
              <a:gd name="connsiteX1" fmla="*/ 523344 w 1245555"/>
              <a:gd name="connsiteY1" fmla="*/ 131648 h 138448"/>
              <a:gd name="connsiteX2" fmla="*/ 0 w 1245555"/>
              <a:gd name="connsiteY2" fmla="*/ 0 h 138448"/>
              <a:gd name="connsiteX0" fmla="*/ 1271660 w 1271660"/>
              <a:gd name="connsiteY0" fmla="*/ 112773 h 143731"/>
              <a:gd name="connsiteX1" fmla="*/ 523344 w 1271660"/>
              <a:gd name="connsiteY1" fmla="*/ 131648 h 143731"/>
              <a:gd name="connsiteX2" fmla="*/ 0 w 1271660"/>
              <a:gd name="connsiteY2" fmla="*/ 0 h 143731"/>
              <a:gd name="connsiteX0" fmla="*/ 1271660 w 1271660"/>
              <a:gd name="connsiteY0" fmla="*/ 112773 h 154546"/>
              <a:gd name="connsiteX1" fmla="*/ 523344 w 1271660"/>
              <a:gd name="connsiteY1" fmla="*/ 131648 h 154546"/>
              <a:gd name="connsiteX2" fmla="*/ 0 w 1271660"/>
              <a:gd name="connsiteY2" fmla="*/ 0 h 154546"/>
              <a:gd name="connsiteX0" fmla="*/ 1271660 w 1271660"/>
              <a:gd name="connsiteY0" fmla="*/ 112773 h 162591"/>
              <a:gd name="connsiteX1" fmla="*/ 510339 w 1271660"/>
              <a:gd name="connsiteY1" fmla="*/ 147050 h 162591"/>
              <a:gd name="connsiteX2" fmla="*/ 0 w 1271660"/>
              <a:gd name="connsiteY2" fmla="*/ 0 h 162591"/>
              <a:gd name="connsiteX0" fmla="*/ 1271660 w 1271660"/>
              <a:gd name="connsiteY0" fmla="*/ 112773 h 162126"/>
              <a:gd name="connsiteX1" fmla="*/ 510339 w 1271660"/>
              <a:gd name="connsiteY1" fmla="*/ 147050 h 162126"/>
              <a:gd name="connsiteX2" fmla="*/ 0 w 1271660"/>
              <a:gd name="connsiteY2" fmla="*/ 0 h 16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660" h="162126">
                <a:moveTo>
                  <a:pt x="1271660" y="112773"/>
                </a:moveTo>
                <a:cubicBezTo>
                  <a:pt x="715097" y="179888"/>
                  <a:pt x="661049" y="164722"/>
                  <a:pt x="510339" y="147050"/>
                </a:cubicBezTo>
                <a:cubicBezTo>
                  <a:pt x="359629" y="129378"/>
                  <a:pt x="144517" y="79558"/>
                  <a:pt x="0" y="0"/>
                </a:cubicBezTo>
              </a:path>
            </a:pathLst>
          </a:custGeom>
          <a:noFill/>
          <a:ln w="31750" cap="rnd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49" name="Oval 42"/>
          <p:cNvSpPr/>
          <p:nvPr/>
        </p:nvSpPr>
        <p:spPr>
          <a:xfrm rot="13738984" flipH="1" flipV="1">
            <a:off x="2929047" y="4273768"/>
            <a:ext cx="1305281" cy="381336"/>
          </a:xfrm>
          <a:custGeom>
            <a:avLst/>
            <a:gdLst>
              <a:gd name="connsiteX0" fmla="*/ 0 w 1734207"/>
              <a:gd name="connsiteY0" fmla="*/ 477346 h 954691"/>
              <a:gd name="connsiteX1" fmla="*/ 867104 w 1734207"/>
              <a:gd name="connsiteY1" fmla="*/ 0 h 954691"/>
              <a:gd name="connsiteX2" fmla="*/ 1734208 w 1734207"/>
              <a:gd name="connsiteY2" fmla="*/ 477346 h 954691"/>
              <a:gd name="connsiteX3" fmla="*/ 867104 w 1734207"/>
              <a:gd name="connsiteY3" fmla="*/ 954692 h 954691"/>
              <a:gd name="connsiteX4" fmla="*/ 0 w 1734207"/>
              <a:gd name="connsiteY4" fmla="*/ 477346 h 954691"/>
              <a:gd name="connsiteX0" fmla="*/ 867104 w 1734208"/>
              <a:gd name="connsiteY0" fmla="*/ 0 h 954692"/>
              <a:gd name="connsiteX1" fmla="*/ 1734208 w 1734208"/>
              <a:gd name="connsiteY1" fmla="*/ 477346 h 954692"/>
              <a:gd name="connsiteX2" fmla="*/ 867104 w 1734208"/>
              <a:gd name="connsiteY2" fmla="*/ 954692 h 954692"/>
              <a:gd name="connsiteX3" fmla="*/ 0 w 1734208"/>
              <a:gd name="connsiteY3" fmla="*/ 477346 h 954692"/>
              <a:gd name="connsiteX4" fmla="*/ 958544 w 1734208"/>
              <a:gd name="connsiteY4" fmla="*/ 91440 h 954692"/>
              <a:gd name="connsiteX0" fmla="*/ 867104 w 1734208"/>
              <a:gd name="connsiteY0" fmla="*/ 0 h 954692"/>
              <a:gd name="connsiteX1" fmla="*/ 1734208 w 1734208"/>
              <a:gd name="connsiteY1" fmla="*/ 477346 h 954692"/>
              <a:gd name="connsiteX2" fmla="*/ 867104 w 1734208"/>
              <a:gd name="connsiteY2" fmla="*/ 954692 h 954692"/>
              <a:gd name="connsiteX3" fmla="*/ 0 w 1734208"/>
              <a:gd name="connsiteY3" fmla="*/ 477346 h 954692"/>
              <a:gd name="connsiteX0" fmla="*/ 1734208 w 1734208"/>
              <a:gd name="connsiteY0" fmla="*/ 0 h 477346"/>
              <a:gd name="connsiteX1" fmla="*/ 867104 w 1734208"/>
              <a:gd name="connsiteY1" fmla="*/ 477346 h 477346"/>
              <a:gd name="connsiteX2" fmla="*/ 0 w 1734208"/>
              <a:gd name="connsiteY2" fmla="*/ 0 h 477346"/>
              <a:gd name="connsiteX0" fmla="*/ 1734208 w 1734208"/>
              <a:gd name="connsiteY0" fmla="*/ 0 h 488793"/>
              <a:gd name="connsiteX1" fmla="*/ 867104 w 1734208"/>
              <a:gd name="connsiteY1" fmla="*/ 477346 h 488793"/>
              <a:gd name="connsiteX2" fmla="*/ 216611 w 1734208"/>
              <a:gd name="connsiteY2" fmla="*/ 312166 h 488793"/>
              <a:gd name="connsiteX3" fmla="*/ 0 w 1734208"/>
              <a:gd name="connsiteY3" fmla="*/ 0 h 488793"/>
              <a:gd name="connsiteX0" fmla="*/ 1734208 w 1734208"/>
              <a:gd name="connsiteY0" fmla="*/ 0 h 488793"/>
              <a:gd name="connsiteX1" fmla="*/ 1495729 w 1734208"/>
              <a:gd name="connsiteY1" fmla="*/ 335467 h 488793"/>
              <a:gd name="connsiteX2" fmla="*/ 867104 w 1734208"/>
              <a:gd name="connsiteY2" fmla="*/ 477346 h 488793"/>
              <a:gd name="connsiteX3" fmla="*/ 216611 w 1734208"/>
              <a:gd name="connsiteY3" fmla="*/ 312166 h 488793"/>
              <a:gd name="connsiteX4" fmla="*/ 0 w 1734208"/>
              <a:gd name="connsiteY4" fmla="*/ 0 h 488793"/>
              <a:gd name="connsiteX0" fmla="*/ 1517597 w 1517597"/>
              <a:gd name="connsiteY0" fmla="*/ 0 h 488793"/>
              <a:gd name="connsiteX1" fmla="*/ 1279118 w 1517597"/>
              <a:gd name="connsiteY1" fmla="*/ 335467 h 488793"/>
              <a:gd name="connsiteX2" fmla="*/ 650493 w 1517597"/>
              <a:gd name="connsiteY2" fmla="*/ 477346 h 488793"/>
              <a:gd name="connsiteX3" fmla="*/ 0 w 1517597"/>
              <a:gd name="connsiteY3" fmla="*/ 312166 h 488793"/>
              <a:gd name="connsiteX0" fmla="*/ 1279118 w 1279118"/>
              <a:gd name="connsiteY0" fmla="*/ 23301 h 176627"/>
              <a:gd name="connsiteX1" fmla="*/ 650493 w 1279118"/>
              <a:gd name="connsiteY1" fmla="*/ 165180 h 176627"/>
              <a:gd name="connsiteX2" fmla="*/ 0 w 1279118"/>
              <a:gd name="connsiteY2" fmla="*/ 0 h 176627"/>
              <a:gd name="connsiteX0" fmla="*/ 1336931 w 1336931"/>
              <a:gd name="connsiteY0" fmla="*/ 55260 h 197940"/>
              <a:gd name="connsiteX1" fmla="*/ 708306 w 1336931"/>
              <a:gd name="connsiteY1" fmla="*/ 197139 h 197940"/>
              <a:gd name="connsiteX2" fmla="*/ 0 w 1336931"/>
              <a:gd name="connsiteY2" fmla="*/ 0 h 197940"/>
              <a:gd name="connsiteX0" fmla="*/ 1401971 w 1401971"/>
              <a:gd name="connsiteY0" fmla="*/ 28627 h 197313"/>
              <a:gd name="connsiteX1" fmla="*/ 708306 w 1401971"/>
              <a:gd name="connsiteY1" fmla="*/ 197139 h 197313"/>
              <a:gd name="connsiteX2" fmla="*/ 0 w 1401971"/>
              <a:gd name="connsiteY2" fmla="*/ 0 h 197313"/>
              <a:gd name="connsiteX0" fmla="*/ 1401971 w 1401971"/>
              <a:gd name="connsiteY0" fmla="*/ 28627 h 138334"/>
              <a:gd name="connsiteX1" fmla="*/ 623379 w 1401971"/>
              <a:gd name="connsiteY1" fmla="*/ 137901 h 138334"/>
              <a:gd name="connsiteX2" fmla="*/ 0 w 1401971"/>
              <a:gd name="connsiteY2" fmla="*/ 0 h 138334"/>
              <a:gd name="connsiteX0" fmla="*/ 1245555 w 1245555"/>
              <a:gd name="connsiteY0" fmla="*/ 96953 h 153669"/>
              <a:gd name="connsiteX1" fmla="*/ 623379 w 1245555"/>
              <a:gd name="connsiteY1" fmla="*/ 137901 h 153669"/>
              <a:gd name="connsiteX2" fmla="*/ 0 w 1245555"/>
              <a:gd name="connsiteY2" fmla="*/ 0 h 153669"/>
              <a:gd name="connsiteX0" fmla="*/ 1245555 w 1245555"/>
              <a:gd name="connsiteY0" fmla="*/ 96953 h 143512"/>
              <a:gd name="connsiteX1" fmla="*/ 623379 w 1245555"/>
              <a:gd name="connsiteY1" fmla="*/ 137901 h 143512"/>
              <a:gd name="connsiteX2" fmla="*/ 0 w 1245555"/>
              <a:gd name="connsiteY2" fmla="*/ 0 h 143512"/>
              <a:gd name="connsiteX0" fmla="*/ 1245555 w 1245555"/>
              <a:gd name="connsiteY0" fmla="*/ 96953 h 124753"/>
              <a:gd name="connsiteX1" fmla="*/ 424365 w 1245555"/>
              <a:gd name="connsiteY1" fmla="*/ 112442 h 124753"/>
              <a:gd name="connsiteX2" fmla="*/ 0 w 1245555"/>
              <a:gd name="connsiteY2" fmla="*/ 0 h 124753"/>
              <a:gd name="connsiteX0" fmla="*/ 1245555 w 1245555"/>
              <a:gd name="connsiteY0" fmla="*/ 96953 h 133557"/>
              <a:gd name="connsiteX1" fmla="*/ 424365 w 1245555"/>
              <a:gd name="connsiteY1" fmla="*/ 112442 h 133557"/>
              <a:gd name="connsiteX2" fmla="*/ 0 w 1245555"/>
              <a:gd name="connsiteY2" fmla="*/ 0 h 133557"/>
              <a:gd name="connsiteX0" fmla="*/ 1245555 w 1245555"/>
              <a:gd name="connsiteY0" fmla="*/ 96953 h 147409"/>
              <a:gd name="connsiteX1" fmla="*/ 523344 w 1245555"/>
              <a:gd name="connsiteY1" fmla="*/ 131648 h 147409"/>
              <a:gd name="connsiteX2" fmla="*/ 0 w 1245555"/>
              <a:gd name="connsiteY2" fmla="*/ 0 h 147409"/>
              <a:gd name="connsiteX0" fmla="*/ 1245555 w 1245555"/>
              <a:gd name="connsiteY0" fmla="*/ 96953 h 144120"/>
              <a:gd name="connsiteX1" fmla="*/ 523344 w 1245555"/>
              <a:gd name="connsiteY1" fmla="*/ 131648 h 144120"/>
              <a:gd name="connsiteX2" fmla="*/ 0 w 1245555"/>
              <a:gd name="connsiteY2" fmla="*/ 0 h 144120"/>
              <a:gd name="connsiteX0" fmla="*/ 1245555 w 1245555"/>
              <a:gd name="connsiteY0" fmla="*/ 96953 h 138448"/>
              <a:gd name="connsiteX1" fmla="*/ 523344 w 1245555"/>
              <a:gd name="connsiteY1" fmla="*/ 131648 h 138448"/>
              <a:gd name="connsiteX2" fmla="*/ 0 w 1245555"/>
              <a:gd name="connsiteY2" fmla="*/ 0 h 138448"/>
              <a:gd name="connsiteX0" fmla="*/ 1271660 w 1271660"/>
              <a:gd name="connsiteY0" fmla="*/ 112773 h 143731"/>
              <a:gd name="connsiteX1" fmla="*/ 523344 w 1271660"/>
              <a:gd name="connsiteY1" fmla="*/ 131648 h 143731"/>
              <a:gd name="connsiteX2" fmla="*/ 0 w 1271660"/>
              <a:gd name="connsiteY2" fmla="*/ 0 h 143731"/>
              <a:gd name="connsiteX0" fmla="*/ 1271660 w 1271660"/>
              <a:gd name="connsiteY0" fmla="*/ 112773 h 154546"/>
              <a:gd name="connsiteX1" fmla="*/ 523344 w 1271660"/>
              <a:gd name="connsiteY1" fmla="*/ 131648 h 154546"/>
              <a:gd name="connsiteX2" fmla="*/ 0 w 1271660"/>
              <a:gd name="connsiteY2" fmla="*/ 0 h 154546"/>
              <a:gd name="connsiteX0" fmla="*/ 1271660 w 1271660"/>
              <a:gd name="connsiteY0" fmla="*/ 112773 h 162591"/>
              <a:gd name="connsiteX1" fmla="*/ 510339 w 1271660"/>
              <a:gd name="connsiteY1" fmla="*/ 147050 h 162591"/>
              <a:gd name="connsiteX2" fmla="*/ 0 w 1271660"/>
              <a:gd name="connsiteY2" fmla="*/ 0 h 162591"/>
              <a:gd name="connsiteX0" fmla="*/ 1271660 w 1271660"/>
              <a:gd name="connsiteY0" fmla="*/ 112773 h 162126"/>
              <a:gd name="connsiteX1" fmla="*/ 510339 w 1271660"/>
              <a:gd name="connsiteY1" fmla="*/ 147050 h 162126"/>
              <a:gd name="connsiteX2" fmla="*/ 0 w 1271660"/>
              <a:gd name="connsiteY2" fmla="*/ 0 h 16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660" h="162126">
                <a:moveTo>
                  <a:pt x="1271660" y="112773"/>
                </a:moveTo>
                <a:cubicBezTo>
                  <a:pt x="715097" y="179888"/>
                  <a:pt x="661049" y="164722"/>
                  <a:pt x="510339" y="147050"/>
                </a:cubicBezTo>
                <a:cubicBezTo>
                  <a:pt x="359629" y="129378"/>
                  <a:pt x="144517" y="79558"/>
                  <a:pt x="0" y="0"/>
                </a:cubicBezTo>
              </a:path>
            </a:pathLst>
          </a:custGeom>
          <a:noFill/>
          <a:ln w="31750" cap="rnd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50" name="Oval 42"/>
          <p:cNvSpPr/>
          <p:nvPr/>
        </p:nvSpPr>
        <p:spPr>
          <a:xfrm rot="6649260" flipH="1" flipV="1">
            <a:off x="5366542" y="4250109"/>
            <a:ext cx="1305281" cy="381336"/>
          </a:xfrm>
          <a:custGeom>
            <a:avLst/>
            <a:gdLst>
              <a:gd name="connsiteX0" fmla="*/ 0 w 1734207"/>
              <a:gd name="connsiteY0" fmla="*/ 477346 h 954691"/>
              <a:gd name="connsiteX1" fmla="*/ 867104 w 1734207"/>
              <a:gd name="connsiteY1" fmla="*/ 0 h 954691"/>
              <a:gd name="connsiteX2" fmla="*/ 1734208 w 1734207"/>
              <a:gd name="connsiteY2" fmla="*/ 477346 h 954691"/>
              <a:gd name="connsiteX3" fmla="*/ 867104 w 1734207"/>
              <a:gd name="connsiteY3" fmla="*/ 954692 h 954691"/>
              <a:gd name="connsiteX4" fmla="*/ 0 w 1734207"/>
              <a:gd name="connsiteY4" fmla="*/ 477346 h 954691"/>
              <a:gd name="connsiteX0" fmla="*/ 867104 w 1734208"/>
              <a:gd name="connsiteY0" fmla="*/ 0 h 954692"/>
              <a:gd name="connsiteX1" fmla="*/ 1734208 w 1734208"/>
              <a:gd name="connsiteY1" fmla="*/ 477346 h 954692"/>
              <a:gd name="connsiteX2" fmla="*/ 867104 w 1734208"/>
              <a:gd name="connsiteY2" fmla="*/ 954692 h 954692"/>
              <a:gd name="connsiteX3" fmla="*/ 0 w 1734208"/>
              <a:gd name="connsiteY3" fmla="*/ 477346 h 954692"/>
              <a:gd name="connsiteX4" fmla="*/ 958544 w 1734208"/>
              <a:gd name="connsiteY4" fmla="*/ 91440 h 954692"/>
              <a:gd name="connsiteX0" fmla="*/ 867104 w 1734208"/>
              <a:gd name="connsiteY0" fmla="*/ 0 h 954692"/>
              <a:gd name="connsiteX1" fmla="*/ 1734208 w 1734208"/>
              <a:gd name="connsiteY1" fmla="*/ 477346 h 954692"/>
              <a:gd name="connsiteX2" fmla="*/ 867104 w 1734208"/>
              <a:gd name="connsiteY2" fmla="*/ 954692 h 954692"/>
              <a:gd name="connsiteX3" fmla="*/ 0 w 1734208"/>
              <a:gd name="connsiteY3" fmla="*/ 477346 h 954692"/>
              <a:gd name="connsiteX0" fmla="*/ 1734208 w 1734208"/>
              <a:gd name="connsiteY0" fmla="*/ 0 h 477346"/>
              <a:gd name="connsiteX1" fmla="*/ 867104 w 1734208"/>
              <a:gd name="connsiteY1" fmla="*/ 477346 h 477346"/>
              <a:gd name="connsiteX2" fmla="*/ 0 w 1734208"/>
              <a:gd name="connsiteY2" fmla="*/ 0 h 477346"/>
              <a:gd name="connsiteX0" fmla="*/ 1734208 w 1734208"/>
              <a:gd name="connsiteY0" fmla="*/ 0 h 488793"/>
              <a:gd name="connsiteX1" fmla="*/ 867104 w 1734208"/>
              <a:gd name="connsiteY1" fmla="*/ 477346 h 488793"/>
              <a:gd name="connsiteX2" fmla="*/ 216611 w 1734208"/>
              <a:gd name="connsiteY2" fmla="*/ 312166 h 488793"/>
              <a:gd name="connsiteX3" fmla="*/ 0 w 1734208"/>
              <a:gd name="connsiteY3" fmla="*/ 0 h 488793"/>
              <a:gd name="connsiteX0" fmla="*/ 1734208 w 1734208"/>
              <a:gd name="connsiteY0" fmla="*/ 0 h 488793"/>
              <a:gd name="connsiteX1" fmla="*/ 1495729 w 1734208"/>
              <a:gd name="connsiteY1" fmla="*/ 335467 h 488793"/>
              <a:gd name="connsiteX2" fmla="*/ 867104 w 1734208"/>
              <a:gd name="connsiteY2" fmla="*/ 477346 h 488793"/>
              <a:gd name="connsiteX3" fmla="*/ 216611 w 1734208"/>
              <a:gd name="connsiteY3" fmla="*/ 312166 h 488793"/>
              <a:gd name="connsiteX4" fmla="*/ 0 w 1734208"/>
              <a:gd name="connsiteY4" fmla="*/ 0 h 488793"/>
              <a:gd name="connsiteX0" fmla="*/ 1517597 w 1517597"/>
              <a:gd name="connsiteY0" fmla="*/ 0 h 488793"/>
              <a:gd name="connsiteX1" fmla="*/ 1279118 w 1517597"/>
              <a:gd name="connsiteY1" fmla="*/ 335467 h 488793"/>
              <a:gd name="connsiteX2" fmla="*/ 650493 w 1517597"/>
              <a:gd name="connsiteY2" fmla="*/ 477346 h 488793"/>
              <a:gd name="connsiteX3" fmla="*/ 0 w 1517597"/>
              <a:gd name="connsiteY3" fmla="*/ 312166 h 488793"/>
              <a:gd name="connsiteX0" fmla="*/ 1279118 w 1279118"/>
              <a:gd name="connsiteY0" fmla="*/ 23301 h 176627"/>
              <a:gd name="connsiteX1" fmla="*/ 650493 w 1279118"/>
              <a:gd name="connsiteY1" fmla="*/ 165180 h 176627"/>
              <a:gd name="connsiteX2" fmla="*/ 0 w 1279118"/>
              <a:gd name="connsiteY2" fmla="*/ 0 h 176627"/>
              <a:gd name="connsiteX0" fmla="*/ 1336931 w 1336931"/>
              <a:gd name="connsiteY0" fmla="*/ 55260 h 197940"/>
              <a:gd name="connsiteX1" fmla="*/ 708306 w 1336931"/>
              <a:gd name="connsiteY1" fmla="*/ 197139 h 197940"/>
              <a:gd name="connsiteX2" fmla="*/ 0 w 1336931"/>
              <a:gd name="connsiteY2" fmla="*/ 0 h 197940"/>
              <a:gd name="connsiteX0" fmla="*/ 1401971 w 1401971"/>
              <a:gd name="connsiteY0" fmla="*/ 28627 h 197313"/>
              <a:gd name="connsiteX1" fmla="*/ 708306 w 1401971"/>
              <a:gd name="connsiteY1" fmla="*/ 197139 h 197313"/>
              <a:gd name="connsiteX2" fmla="*/ 0 w 1401971"/>
              <a:gd name="connsiteY2" fmla="*/ 0 h 197313"/>
              <a:gd name="connsiteX0" fmla="*/ 1401971 w 1401971"/>
              <a:gd name="connsiteY0" fmla="*/ 28627 h 138334"/>
              <a:gd name="connsiteX1" fmla="*/ 623379 w 1401971"/>
              <a:gd name="connsiteY1" fmla="*/ 137901 h 138334"/>
              <a:gd name="connsiteX2" fmla="*/ 0 w 1401971"/>
              <a:gd name="connsiteY2" fmla="*/ 0 h 138334"/>
              <a:gd name="connsiteX0" fmla="*/ 1245555 w 1245555"/>
              <a:gd name="connsiteY0" fmla="*/ 96953 h 153669"/>
              <a:gd name="connsiteX1" fmla="*/ 623379 w 1245555"/>
              <a:gd name="connsiteY1" fmla="*/ 137901 h 153669"/>
              <a:gd name="connsiteX2" fmla="*/ 0 w 1245555"/>
              <a:gd name="connsiteY2" fmla="*/ 0 h 153669"/>
              <a:gd name="connsiteX0" fmla="*/ 1245555 w 1245555"/>
              <a:gd name="connsiteY0" fmla="*/ 96953 h 143512"/>
              <a:gd name="connsiteX1" fmla="*/ 623379 w 1245555"/>
              <a:gd name="connsiteY1" fmla="*/ 137901 h 143512"/>
              <a:gd name="connsiteX2" fmla="*/ 0 w 1245555"/>
              <a:gd name="connsiteY2" fmla="*/ 0 h 143512"/>
              <a:gd name="connsiteX0" fmla="*/ 1245555 w 1245555"/>
              <a:gd name="connsiteY0" fmla="*/ 96953 h 124753"/>
              <a:gd name="connsiteX1" fmla="*/ 424365 w 1245555"/>
              <a:gd name="connsiteY1" fmla="*/ 112442 h 124753"/>
              <a:gd name="connsiteX2" fmla="*/ 0 w 1245555"/>
              <a:gd name="connsiteY2" fmla="*/ 0 h 124753"/>
              <a:gd name="connsiteX0" fmla="*/ 1245555 w 1245555"/>
              <a:gd name="connsiteY0" fmla="*/ 96953 h 133557"/>
              <a:gd name="connsiteX1" fmla="*/ 424365 w 1245555"/>
              <a:gd name="connsiteY1" fmla="*/ 112442 h 133557"/>
              <a:gd name="connsiteX2" fmla="*/ 0 w 1245555"/>
              <a:gd name="connsiteY2" fmla="*/ 0 h 133557"/>
              <a:gd name="connsiteX0" fmla="*/ 1245555 w 1245555"/>
              <a:gd name="connsiteY0" fmla="*/ 96953 h 147409"/>
              <a:gd name="connsiteX1" fmla="*/ 523344 w 1245555"/>
              <a:gd name="connsiteY1" fmla="*/ 131648 h 147409"/>
              <a:gd name="connsiteX2" fmla="*/ 0 w 1245555"/>
              <a:gd name="connsiteY2" fmla="*/ 0 h 147409"/>
              <a:gd name="connsiteX0" fmla="*/ 1245555 w 1245555"/>
              <a:gd name="connsiteY0" fmla="*/ 96953 h 144120"/>
              <a:gd name="connsiteX1" fmla="*/ 523344 w 1245555"/>
              <a:gd name="connsiteY1" fmla="*/ 131648 h 144120"/>
              <a:gd name="connsiteX2" fmla="*/ 0 w 1245555"/>
              <a:gd name="connsiteY2" fmla="*/ 0 h 144120"/>
              <a:gd name="connsiteX0" fmla="*/ 1245555 w 1245555"/>
              <a:gd name="connsiteY0" fmla="*/ 96953 h 138448"/>
              <a:gd name="connsiteX1" fmla="*/ 523344 w 1245555"/>
              <a:gd name="connsiteY1" fmla="*/ 131648 h 138448"/>
              <a:gd name="connsiteX2" fmla="*/ 0 w 1245555"/>
              <a:gd name="connsiteY2" fmla="*/ 0 h 138448"/>
              <a:gd name="connsiteX0" fmla="*/ 1271660 w 1271660"/>
              <a:gd name="connsiteY0" fmla="*/ 112773 h 143731"/>
              <a:gd name="connsiteX1" fmla="*/ 523344 w 1271660"/>
              <a:gd name="connsiteY1" fmla="*/ 131648 h 143731"/>
              <a:gd name="connsiteX2" fmla="*/ 0 w 1271660"/>
              <a:gd name="connsiteY2" fmla="*/ 0 h 143731"/>
              <a:gd name="connsiteX0" fmla="*/ 1271660 w 1271660"/>
              <a:gd name="connsiteY0" fmla="*/ 112773 h 154546"/>
              <a:gd name="connsiteX1" fmla="*/ 523344 w 1271660"/>
              <a:gd name="connsiteY1" fmla="*/ 131648 h 154546"/>
              <a:gd name="connsiteX2" fmla="*/ 0 w 1271660"/>
              <a:gd name="connsiteY2" fmla="*/ 0 h 154546"/>
              <a:gd name="connsiteX0" fmla="*/ 1271660 w 1271660"/>
              <a:gd name="connsiteY0" fmla="*/ 112773 h 162591"/>
              <a:gd name="connsiteX1" fmla="*/ 510339 w 1271660"/>
              <a:gd name="connsiteY1" fmla="*/ 147050 h 162591"/>
              <a:gd name="connsiteX2" fmla="*/ 0 w 1271660"/>
              <a:gd name="connsiteY2" fmla="*/ 0 h 162591"/>
              <a:gd name="connsiteX0" fmla="*/ 1271660 w 1271660"/>
              <a:gd name="connsiteY0" fmla="*/ 112773 h 162126"/>
              <a:gd name="connsiteX1" fmla="*/ 510339 w 1271660"/>
              <a:gd name="connsiteY1" fmla="*/ 147050 h 162126"/>
              <a:gd name="connsiteX2" fmla="*/ 0 w 1271660"/>
              <a:gd name="connsiteY2" fmla="*/ 0 h 16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660" h="162126">
                <a:moveTo>
                  <a:pt x="1271660" y="112773"/>
                </a:moveTo>
                <a:cubicBezTo>
                  <a:pt x="715097" y="179888"/>
                  <a:pt x="661049" y="164722"/>
                  <a:pt x="510339" y="147050"/>
                </a:cubicBezTo>
                <a:cubicBezTo>
                  <a:pt x="359629" y="129378"/>
                  <a:pt x="144517" y="79558"/>
                  <a:pt x="0" y="0"/>
                </a:cubicBezTo>
              </a:path>
            </a:pathLst>
          </a:custGeom>
          <a:noFill/>
          <a:ln w="31750" cap="rnd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51" name="Oval 42"/>
          <p:cNvSpPr/>
          <p:nvPr/>
        </p:nvSpPr>
        <p:spPr>
          <a:xfrm rot="2374275" flipH="1" flipV="1">
            <a:off x="2306682" y="2150322"/>
            <a:ext cx="1305281" cy="358696"/>
          </a:xfrm>
          <a:custGeom>
            <a:avLst/>
            <a:gdLst>
              <a:gd name="connsiteX0" fmla="*/ 0 w 1734207"/>
              <a:gd name="connsiteY0" fmla="*/ 477346 h 954691"/>
              <a:gd name="connsiteX1" fmla="*/ 867104 w 1734207"/>
              <a:gd name="connsiteY1" fmla="*/ 0 h 954691"/>
              <a:gd name="connsiteX2" fmla="*/ 1734208 w 1734207"/>
              <a:gd name="connsiteY2" fmla="*/ 477346 h 954691"/>
              <a:gd name="connsiteX3" fmla="*/ 867104 w 1734207"/>
              <a:gd name="connsiteY3" fmla="*/ 954692 h 954691"/>
              <a:gd name="connsiteX4" fmla="*/ 0 w 1734207"/>
              <a:gd name="connsiteY4" fmla="*/ 477346 h 954691"/>
              <a:gd name="connsiteX0" fmla="*/ 867104 w 1734208"/>
              <a:gd name="connsiteY0" fmla="*/ 0 h 954692"/>
              <a:gd name="connsiteX1" fmla="*/ 1734208 w 1734208"/>
              <a:gd name="connsiteY1" fmla="*/ 477346 h 954692"/>
              <a:gd name="connsiteX2" fmla="*/ 867104 w 1734208"/>
              <a:gd name="connsiteY2" fmla="*/ 954692 h 954692"/>
              <a:gd name="connsiteX3" fmla="*/ 0 w 1734208"/>
              <a:gd name="connsiteY3" fmla="*/ 477346 h 954692"/>
              <a:gd name="connsiteX4" fmla="*/ 958544 w 1734208"/>
              <a:gd name="connsiteY4" fmla="*/ 91440 h 954692"/>
              <a:gd name="connsiteX0" fmla="*/ 867104 w 1734208"/>
              <a:gd name="connsiteY0" fmla="*/ 0 h 954692"/>
              <a:gd name="connsiteX1" fmla="*/ 1734208 w 1734208"/>
              <a:gd name="connsiteY1" fmla="*/ 477346 h 954692"/>
              <a:gd name="connsiteX2" fmla="*/ 867104 w 1734208"/>
              <a:gd name="connsiteY2" fmla="*/ 954692 h 954692"/>
              <a:gd name="connsiteX3" fmla="*/ 0 w 1734208"/>
              <a:gd name="connsiteY3" fmla="*/ 477346 h 954692"/>
              <a:gd name="connsiteX0" fmla="*/ 1734208 w 1734208"/>
              <a:gd name="connsiteY0" fmla="*/ 0 h 477346"/>
              <a:gd name="connsiteX1" fmla="*/ 867104 w 1734208"/>
              <a:gd name="connsiteY1" fmla="*/ 477346 h 477346"/>
              <a:gd name="connsiteX2" fmla="*/ 0 w 1734208"/>
              <a:gd name="connsiteY2" fmla="*/ 0 h 477346"/>
              <a:gd name="connsiteX0" fmla="*/ 1734208 w 1734208"/>
              <a:gd name="connsiteY0" fmla="*/ 0 h 488793"/>
              <a:gd name="connsiteX1" fmla="*/ 867104 w 1734208"/>
              <a:gd name="connsiteY1" fmla="*/ 477346 h 488793"/>
              <a:gd name="connsiteX2" fmla="*/ 216611 w 1734208"/>
              <a:gd name="connsiteY2" fmla="*/ 312166 h 488793"/>
              <a:gd name="connsiteX3" fmla="*/ 0 w 1734208"/>
              <a:gd name="connsiteY3" fmla="*/ 0 h 488793"/>
              <a:gd name="connsiteX0" fmla="*/ 1734208 w 1734208"/>
              <a:gd name="connsiteY0" fmla="*/ 0 h 488793"/>
              <a:gd name="connsiteX1" fmla="*/ 1495729 w 1734208"/>
              <a:gd name="connsiteY1" fmla="*/ 335467 h 488793"/>
              <a:gd name="connsiteX2" fmla="*/ 867104 w 1734208"/>
              <a:gd name="connsiteY2" fmla="*/ 477346 h 488793"/>
              <a:gd name="connsiteX3" fmla="*/ 216611 w 1734208"/>
              <a:gd name="connsiteY3" fmla="*/ 312166 h 488793"/>
              <a:gd name="connsiteX4" fmla="*/ 0 w 1734208"/>
              <a:gd name="connsiteY4" fmla="*/ 0 h 488793"/>
              <a:gd name="connsiteX0" fmla="*/ 1517597 w 1517597"/>
              <a:gd name="connsiteY0" fmla="*/ 0 h 488793"/>
              <a:gd name="connsiteX1" fmla="*/ 1279118 w 1517597"/>
              <a:gd name="connsiteY1" fmla="*/ 335467 h 488793"/>
              <a:gd name="connsiteX2" fmla="*/ 650493 w 1517597"/>
              <a:gd name="connsiteY2" fmla="*/ 477346 h 488793"/>
              <a:gd name="connsiteX3" fmla="*/ 0 w 1517597"/>
              <a:gd name="connsiteY3" fmla="*/ 312166 h 488793"/>
              <a:gd name="connsiteX0" fmla="*/ 1279118 w 1279118"/>
              <a:gd name="connsiteY0" fmla="*/ 23301 h 176627"/>
              <a:gd name="connsiteX1" fmla="*/ 650493 w 1279118"/>
              <a:gd name="connsiteY1" fmla="*/ 165180 h 176627"/>
              <a:gd name="connsiteX2" fmla="*/ 0 w 1279118"/>
              <a:gd name="connsiteY2" fmla="*/ 0 h 176627"/>
              <a:gd name="connsiteX0" fmla="*/ 1336931 w 1336931"/>
              <a:gd name="connsiteY0" fmla="*/ 55260 h 197940"/>
              <a:gd name="connsiteX1" fmla="*/ 708306 w 1336931"/>
              <a:gd name="connsiteY1" fmla="*/ 197139 h 197940"/>
              <a:gd name="connsiteX2" fmla="*/ 0 w 1336931"/>
              <a:gd name="connsiteY2" fmla="*/ 0 h 197940"/>
              <a:gd name="connsiteX0" fmla="*/ 1401971 w 1401971"/>
              <a:gd name="connsiteY0" fmla="*/ 28627 h 197313"/>
              <a:gd name="connsiteX1" fmla="*/ 708306 w 1401971"/>
              <a:gd name="connsiteY1" fmla="*/ 197139 h 197313"/>
              <a:gd name="connsiteX2" fmla="*/ 0 w 1401971"/>
              <a:gd name="connsiteY2" fmla="*/ 0 h 197313"/>
              <a:gd name="connsiteX0" fmla="*/ 1401971 w 1401971"/>
              <a:gd name="connsiteY0" fmla="*/ 28627 h 138334"/>
              <a:gd name="connsiteX1" fmla="*/ 623379 w 1401971"/>
              <a:gd name="connsiteY1" fmla="*/ 137901 h 138334"/>
              <a:gd name="connsiteX2" fmla="*/ 0 w 1401971"/>
              <a:gd name="connsiteY2" fmla="*/ 0 h 138334"/>
              <a:gd name="connsiteX0" fmla="*/ 1245555 w 1245555"/>
              <a:gd name="connsiteY0" fmla="*/ 96953 h 153669"/>
              <a:gd name="connsiteX1" fmla="*/ 623379 w 1245555"/>
              <a:gd name="connsiteY1" fmla="*/ 137901 h 153669"/>
              <a:gd name="connsiteX2" fmla="*/ 0 w 1245555"/>
              <a:gd name="connsiteY2" fmla="*/ 0 h 153669"/>
              <a:gd name="connsiteX0" fmla="*/ 1245555 w 1245555"/>
              <a:gd name="connsiteY0" fmla="*/ 96953 h 143512"/>
              <a:gd name="connsiteX1" fmla="*/ 623379 w 1245555"/>
              <a:gd name="connsiteY1" fmla="*/ 137901 h 143512"/>
              <a:gd name="connsiteX2" fmla="*/ 0 w 1245555"/>
              <a:gd name="connsiteY2" fmla="*/ 0 h 143512"/>
              <a:gd name="connsiteX0" fmla="*/ 1245555 w 1245555"/>
              <a:gd name="connsiteY0" fmla="*/ 96953 h 124753"/>
              <a:gd name="connsiteX1" fmla="*/ 424365 w 1245555"/>
              <a:gd name="connsiteY1" fmla="*/ 112442 h 124753"/>
              <a:gd name="connsiteX2" fmla="*/ 0 w 1245555"/>
              <a:gd name="connsiteY2" fmla="*/ 0 h 124753"/>
              <a:gd name="connsiteX0" fmla="*/ 1245555 w 1245555"/>
              <a:gd name="connsiteY0" fmla="*/ 96953 h 133557"/>
              <a:gd name="connsiteX1" fmla="*/ 424365 w 1245555"/>
              <a:gd name="connsiteY1" fmla="*/ 112442 h 133557"/>
              <a:gd name="connsiteX2" fmla="*/ 0 w 1245555"/>
              <a:gd name="connsiteY2" fmla="*/ 0 h 133557"/>
              <a:gd name="connsiteX0" fmla="*/ 1245555 w 1245555"/>
              <a:gd name="connsiteY0" fmla="*/ 96953 h 147409"/>
              <a:gd name="connsiteX1" fmla="*/ 523344 w 1245555"/>
              <a:gd name="connsiteY1" fmla="*/ 131648 h 147409"/>
              <a:gd name="connsiteX2" fmla="*/ 0 w 1245555"/>
              <a:gd name="connsiteY2" fmla="*/ 0 h 147409"/>
              <a:gd name="connsiteX0" fmla="*/ 1245555 w 1245555"/>
              <a:gd name="connsiteY0" fmla="*/ 96953 h 144120"/>
              <a:gd name="connsiteX1" fmla="*/ 523344 w 1245555"/>
              <a:gd name="connsiteY1" fmla="*/ 131648 h 144120"/>
              <a:gd name="connsiteX2" fmla="*/ 0 w 1245555"/>
              <a:gd name="connsiteY2" fmla="*/ 0 h 144120"/>
              <a:gd name="connsiteX0" fmla="*/ 1245555 w 1245555"/>
              <a:gd name="connsiteY0" fmla="*/ 96953 h 138448"/>
              <a:gd name="connsiteX1" fmla="*/ 523344 w 1245555"/>
              <a:gd name="connsiteY1" fmla="*/ 131648 h 138448"/>
              <a:gd name="connsiteX2" fmla="*/ 0 w 1245555"/>
              <a:gd name="connsiteY2" fmla="*/ 0 h 138448"/>
              <a:gd name="connsiteX0" fmla="*/ 1271660 w 1271660"/>
              <a:gd name="connsiteY0" fmla="*/ 112773 h 143731"/>
              <a:gd name="connsiteX1" fmla="*/ 523344 w 1271660"/>
              <a:gd name="connsiteY1" fmla="*/ 131648 h 143731"/>
              <a:gd name="connsiteX2" fmla="*/ 0 w 1271660"/>
              <a:gd name="connsiteY2" fmla="*/ 0 h 143731"/>
              <a:gd name="connsiteX0" fmla="*/ 1271660 w 1271660"/>
              <a:gd name="connsiteY0" fmla="*/ 112773 h 154546"/>
              <a:gd name="connsiteX1" fmla="*/ 523344 w 1271660"/>
              <a:gd name="connsiteY1" fmla="*/ 131648 h 154546"/>
              <a:gd name="connsiteX2" fmla="*/ 0 w 1271660"/>
              <a:gd name="connsiteY2" fmla="*/ 0 h 154546"/>
              <a:gd name="connsiteX0" fmla="*/ 1271660 w 1271660"/>
              <a:gd name="connsiteY0" fmla="*/ 112773 h 162591"/>
              <a:gd name="connsiteX1" fmla="*/ 510339 w 1271660"/>
              <a:gd name="connsiteY1" fmla="*/ 147050 h 162591"/>
              <a:gd name="connsiteX2" fmla="*/ 0 w 1271660"/>
              <a:gd name="connsiteY2" fmla="*/ 0 h 162591"/>
              <a:gd name="connsiteX0" fmla="*/ 1271660 w 1271660"/>
              <a:gd name="connsiteY0" fmla="*/ 112773 h 162126"/>
              <a:gd name="connsiteX1" fmla="*/ 510339 w 1271660"/>
              <a:gd name="connsiteY1" fmla="*/ 147050 h 162126"/>
              <a:gd name="connsiteX2" fmla="*/ 0 w 1271660"/>
              <a:gd name="connsiteY2" fmla="*/ 0 h 16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660" h="162126">
                <a:moveTo>
                  <a:pt x="1271660" y="112773"/>
                </a:moveTo>
                <a:cubicBezTo>
                  <a:pt x="715097" y="179888"/>
                  <a:pt x="661049" y="164722"/>
                  <a:pt x="510339" y="147050"/>
                </a:cubicBezTo>
                <a:cubicBezTo>
                  <a:pt x="359629" y="129378"/>
                  <a:pt x="144517" y="79558"/>
                  <a:pt x="0" y="0"/>
                </a:cubicBezTo>
              </a:path>
            </a:pathLst>
          </a:custGeom>
          <a:noFill/>
          <a:ln w="31750" cap="rnd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41994" y="1684728"/>
            <a:ext cx="173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admitted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02960" y="4564856"/>
            <a:ext cx="173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I/O or event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wait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40844" y="4435665"/>
            <a:ext cx="173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I/O or event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completion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44632" y="4175204"/>
            <a:ext cx="228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Scheduler dispatch</a:t>
            </a:r>
          </a:p>
        </p:txBody>
      </p:sp>
    </p:spTree>
    <p:extLst>
      <p:ext uri="{BB962C8B-B14F-4D97-AF65-F5344CB8AC3E}">
        <p14:creationId xmlns:p14="http://schemas.microsoft.com/office/powerpoint/2010/main" val="2671564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4367" b="-4367"/>
          <a:stretch>
            <a:fillRect/>
          </a:stretch>
        </p:blipFill>
        <p:spPr>
          <a:xfrm>
            <a:off x="777240" y="725693"/>
            <a:ext cx="7772400" cy="39995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 (RMI)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4725249"/>
            <a:ext cx="7772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dirty="0" smtClean="0">
                <a:solidFill>
                  <a:srgbClr val="FFE066"/>
                </a:solidFill>
              </a:rPr>
              <a:t>Stub</a:t>
            </a:r>
            <a:r>
              <a:rPr lang="en-US" dirty="0" smtClean="0"/>
              <a:t> provides an interface on the client side, which maps to a port on the remote side.</a:t>
            </a:r>
          </a:p>
          <a:p>
            <a:pPr marL="285750" indent="-285750">
              <a:buFont typeface="Wingdings" charset="2"/>
              <a:buChar char="u"/>
            </a:pPr>
            <a:r>
              <a:rPr lang="en-US" dirty="0" smtClean="0">
                <a:solidFill>
                  <a:srgbClr val="FFE066"/>
                </a:solidFill>
              </a:rPr>
              <a:t>Marshalling</a:t>
            </a:r>
            <a:r>
              <a:rPr lang="en-US" dirty="0" smtClean="0"/>
              <a:t> </a:t>
            </a:r>
            <a:r>
              <a:rPr lang="en-US" dirty="0" smtClean="0"/>
              <a:t>- involves </a:t>
            </a:r>
            <a:r>
              <a:rPr lang="en-US" dirty="0"/>
              <a:t>packaging the parameters into a form that can be transmitted </a:t>
            </a:r>
            <a:r>
              <a:rPr lang="en-US" dirty="0" smtClean="0"/>
              <a:t>over a </a:t>
            </a:r>
            <a:r>
              <a:rPr lang="en-US" dirty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2203555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ThreadOS SysLib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884148"/>
              </p:ext>
            </p:extLst>
          </p:nvPr>
        </p:nvGraphicFramePr>
        <p:xfrm>
          <a:off x="1714500" y="1377950"/>
          <a:ext cx="5715000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Document" r:id="rId3" imgW="5715000" imgH="4102100" progId="Word.Document.12">
                  <p:embed/>
                </p:oleObj>
              </mc:Choice>
              <mc:Fallback>
                <p:oleObj name="Document" r:id="rId3" imgW="5715000" imgH="410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00" y="1377950"/>
                        <a:ext cx="5715000" cy="4102100"/>
                      </a:xfrm>
                      <a:prstGeom prst="rect">
                        <a:avLst/>
                      </a:prstGeom>
                      <a:ln w="38100" cmpd="sng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347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Shell.java (starter example)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53873"/>
              </p:ext>
            </p:extLst>
          </p:nvPr>
        </p:nvGraphicFramePr>
        <p:xfrm>
          <a:off x="1960754" y="803101"/>
          <a:ext cx="5098785" cy="5476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Document" r:id="rId3" imgW="5486400" imgH="5892800" progId="Word.Document.12">
                  <p:embed/>
                </p:oleObj>
              </mc:Choice>
              <mc:Fallback>
                <p:oleObj name="Document" r:id="rId3" imgW="5486400" imgH="589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0754" y="803101"/>
                        <a:ext cx="5098785" cy="5476473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3356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2 Homework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373288" y="1248754"/>
            <a:ext cx="8400758" cy="508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4025" indent="-454025">
              <a:lnSpc>
                <a:spcPct val="80000"/>
              </a:lnSpc>
              <a:buSzTx/>
              <a:buFont typeface="Arial" charset="0"/>
              <a:buAutoNum type="arabicPeriod"/>
            </a:pPr>
            <a:r>
              <a:rPr lang="en-US" sz="1600" spc="100" dirty="0" smtClean="0">
                <a:ea typeface="ＭＳ Ｐゴシック" charset="0"/>
              </a:rPr>
              <a:t>In Unix, the first process is called </a:t>
            </a:r>
            <a:r>
              <a:rPr lang="en-US" sz="1600" b="1" spc="100" dirty="0" smtClean="0">
                <a:solidFill>
                  <a:srgbClr val="FFE066"/>
                </a:solidFill>
                <a:ea typeface="ＭＳ Ｐゴシック" charset="0"/>
              </a:rPr>
              <a:t>init</a:t>
            </a:r>
            <a:r>
              <a:rPr lang="en-US" sz="1600" spc="100" dirty="0" smtClean="0">
                <a:ea typeface="ＭＳ Ｐゴシック" charset="0"/>
              </a:rPr>
              <a:t>. All the others are descendants of “init”. The </a:t>
            </a:r>
            <a:r>
              <a:rPr lang="en-US" sz="1600" b="1" spc="100" dirty="0" smtClean="0">
                <a:solidFill>
                  <a:srgbClr val="FFE066"/>
                </a:solidFill>
                <a:ea typeface="ＭＳ Ｐゴシック" charset="0"/>
              </a:rPr>
              <a:t>init</a:t>
            </a:r>
            <a:r>
              <a:rPr lang="en-US" sz="1600" spc="100" dirty="0" smtClean="0">
                <a:ea typeface="ＭＳ Ｐゴシック" charset="0"/>
              </a:rPr>
              <a:t> process spawns a </a:t>
            </a:r>
            <a:r>
              <a:rPr lang="en-US" sz="1600" b="1" spc="100" dirty="0" err="1" smtClean="0">
                <a:solidFill>
                  <a:srgbClr val="FFE066"/>
                </a:solidFill>
                <a:ea typeface="ＭＳ Ｐゴシック" charset="0"/>
              </a:rPr>
              <a:t>sshd</a:t>
            </a:r>
            <a:r>
              <a:rPr lang="en-US" sz="1600" spc="100" dirty="0" smtClean="0">
                <a:ea typeface="ＭＳ Ｐゴシック" charset="0"/>
              </a:rPr>
              <a:t> process that detects a new secure </a:t>
            </a:r>
            <a:r>
              <a:rPr lang="en-US" sz="1600" spc="100" dirty="0" err="1" smtClean="0">
                <a:ea typeface="ＭＳ Ｐゴシック" charset="0"/>
              </a:rPr>
              <a:t>ssh</a:t>
            </a:r>
            <a:r>
              <a:rPr lang="en-US" sz="1600" spc="100" dirty="0" smtClean="0">
                <a:ea typeface="ＭＳ Ｐゴシック" charset="0"/>
              </a:rPr>
              <a:t> requested connection (</a:t>
            </a:r>
            <a:r>
              <a:rPr lang="en-US" sz="1600" spc="100" dirty="0" err="1" smtClean="0">
                <a:ea typeface="ＭＳ Ｐゴシック" charset="0"/>
              </a:rPr>
              <a:t>WKPort</a:t>
            </a:r>
            <a:r>
              <a:rPr lang="en-US" sz="1600" spc="100" dirty="0" smtClean="0">
                <a:ea typeface="ＭＳ Ｐゴシック" charset="0"/>
              </a:rPr>
              <a:t> 22). Upon a new connection, </a:t>
            </a:r>
            <a:r>
              <a:rPr lang="en-US" sz="1600" b="1" spc="100" dirty="0" err="1" smtClean="0">
                <a:solidFill>
                  <a:srgbClr val="FFE066"/>
                </a:solidFill>
                <a:ea typeface="ＭＳ Ｐゴシック" charset="0"/>
              </a:rPr>
              <a:t>sshd</a:t>
            </a:r>
            <a:r>
              <a:rPr lang="en-US" sz="1600" spc="100" dirty="0" smtClean="0">
                <a:ea typeface="ＭＳ Ｐゴシック" charset="0"/>
              </a:rPr>
              <a:t> spawns a login process that then loads a </a:t>
            </a:r>
            <a:r>
              <a:rPr lang="en-US" sz="1600" b="1" spc="100" dirty="0" smtClean="0">
                <a:ea typeface="ＭＳ Ｐゴシック" charset="0"/>
              </a:rPr>
              <a:t>shell</a:t>
            </a:r>
            <a:r>
              <a:rPr lang="en-US" sz="1600" spc="100" dirty="0" smtClean="0">
                <a:ea typeface="ＭＳ Ｐゴシック" charset="0"/>
              </a:rPr>
              <a:t> on it when a user successfully logs into the system. Now, assume that the user types </a:t>
            </a:r>
            <a:r>
              <a:rPr lang="en-US" sz="1600" b="1" spc="100" dirty="0" smtClean="0">
                <a:solidFill>
                  <a:srgbClr val="FFE066"/>
                </a:solidFill>
                <a:ea typeface="ＭＳ Ｐゴシック" charset="0"/>
              </a:rPr>
              <a:t>who | </a:t>
            </a:r>
            <a:r>
              <a:rPr lang="en-US" sz="1600" b="1" spc="100" dirty="0" err="1" smtClean="0">
                <a:solidFill>
                  <a:srgbClr val="FFE066"/>
                </a:solidFill>
                <a:ea typeface="ＭＳ Ｐゴシック" charset="0"/>
              </a:rPr>
              <a:t>grep</a:t>
            </a:r>
            <a:r>
              <a:rPr lang="en-US" sz="1600" b="1" spc="100" dirty="0" smtClean="0">
                <a:solidFill>
                  <a:srgbClr val="FFE066"/>
                </a:solidFill>
                <a:ea typeface="ＭＳ Ｐゴシック" charset="0"/>
              </a:rPr>
              <a:t> &lt;</a:t>
            </a:r>
            <a:r>
              <a:rPr lang="en-US" sz="1600" b="1" spc="100" dirty="0" err="1" smtClean="0">
                <a:solidFill>
                  <a:srgbClr val="FFE066"/>
                </a:solidFill>
                <a:ea typeface="ＭＳ Ｐゴシック" charset="0"/>
              </a:rPr>
              <a:t>uwnetid</a:t>
            </a:r>
            <a:r>
              <a:rPr lang="en-US" sz="1600" b="1" spc="100" dirty="0" smtClean="0">
                <a:solidFill>
                  <a:srgbClr val="FFE066"/>
                </a:solidFill>
                <a:ea typeface="ＭＳ Ｐゴシック" charset="0"/>
              </a:rPr>
              <a:t>&gt; | wc –l</a:t>
            </a:r>
            <a:r>
              <a:rPr lang="en-US" sz="1600" spc="100" dirty="0" smtClean="0">
                <a:ea typeface="ＭＳ Ｐゴシック" charset="0"/>
              </a:rPr>
              <a:t>. Draw a process tree from </a:t>
            </a:r>
            <a:r>
              <a:rPr lang="en-US" sz="1600" b="1" spc="100" dirty="0" smtClean="0">
                <a:solidFill>
                  <a:srgbClr val="FFE066"/>
                </a:solidFill>
                <a:ea typeface="ＭＳ Ｐゴシック" charset="0"/>
              </a:rPr>
              <a:t>init</a:t>
            </a:r>
            <a:r>
              <a:rPr lang="en-US" sz="1600" spc="100" dirty="0" smtClean="0">
                <a:ea typeface="ＭＳ Ｐゴシック" charset="0"/>
              </a:rPr>
              <a:t> to those three commands. Add </a:t>
            </a:r>
            <a:r>
              <a:rPr lang="en-US" sz="1600" b="1" spc="100" dirty="0" smtClean="0">
                <a:solidFill>
                  <a:srgbClr val="FFE066"/>
                </a:solidFill>
                <a:ea typeface="ＭＳ Ｐゴシック" charset="0"/>
              </a:rPr>
              <a:t>fork</a:t>
            </a:r>
            <a:r>
              <a:rPr lang="en-US" sz="1600" spc="100" dirty="0" smtClean="0">
                <a:solidFill>
                  <a:srgbClr val="FFE066"/>
                </a:solidFill>
                <a:ea typeface="ＭＳ Ｐゴシック" charset="0"/>
              </a:rPr>
              <a:t>,</a:t>
            </a:r>
            <a:r>
              <a:rPr lang="en-US" sz="1600" b="1" spc="100" dirty="0" smtClean="0">
                <a:solidFill>
                  <a:srgbClr val="FFE066"/>
                </a:solidFill>
                <a:ea typeface="ＭＳ Ｐゴシック" charset="0"/>
              </a:rPr>
              <a:t> exec</a:t>
            </a:r>
            <a:r>
              <a:rPr lang="en-US" sz="1600" spc="100" dirty="0" smtClean="0">
                <a:solidFill>
                  <a:srgbClr val="FFE066"/>
                </a:solidFill>
                <a:ea typeface="ＭＳ Ｐゴシック" charset="0"/>
              </a:rPr>
              <a:t>,</a:t>
            </a:r>
            <a:r>
              <a:rPr lang="en-US" sz="1600" b="1" spc="100" dirty="0" smtClean="0">
                <a:solidFill>
                  <a:srgbClr val="FFE066"/>
                </a:solidFill>
                <a:ea typeface="ＭＳ Ｐゴシック" charset="0"/>
              </a:rPr>
              <a:t> wait</a:t>
            </a:r>
            <a:r>
              <a:rPr lang="en-US" sz="1600" spc="100" dirty="0" smtClean="0">
                <a:ea typeface="ＭＳ Ｐゴシック" charset="0"/>
              </a:rPr>
              <a:t>, and</a:t>
            </a:r>
            <a:r>
              <a:rPr lang="en-US" sz="1600" b="1" spc="100" dirty="0" smtClean="0">
                <a:ea typeface="ＭＳ Ｐゴシック" charset="0"/>
              </a:rPr>
              <a:t> </a:t>
            </a:r>
            <a:r>
              <a:rPr lang="en-US" sz="1600" b="1" spc="100" dirty="0" smtClean="0">
                <a:solidFill>
                  <a:srgbClr val="FFE066"/>
                </a:solidFill>
                <a:ea typeface="ＭＳ Ｐゴシック" charset="0"/>
              </a:rPr>
              <a:t>pipe</a:t>
            </a:r>
            <a:r>
              <a:rPr lang="en-US" sz="1600" spc="100" dirty="0" smtClean="0">
                <a:ea typeface="ＭＳ Ｐゴシック" charset="0"/>
              </a:rPr>
              <a:t> system calls between any two processes affecting each other.</a:t>
            </a:r>
          </a:p>
          <a:p>
            <a:pPr marL="0" indent="0">
              <a:lnSpc>
                <a:spcPct val="80000"/>
              </a:lnSpc>
              <a:buSzTx/>
              <a:buNone/>
            </a:pPr>
            <a:endParaRPr lang="en-US" sz="1600" dirty="0" smtClean="0">
              <a:ea typeface="ＭＳ Ｐゴシック" charset="0"/>
            </a:endParaRPr>
          </a:p>
          <a:p>
            <a:pPr marL="454025" indent="-454025">
              <a:lnSpc>
                <a:spcPct val="80000"/>
              </a:lnSpc>
              <a:buSzTx/>
              <a:buFont typeface="Arial" charset="0"/>
              <a:buAutoNum type="arabicPeriod"/>
            </a:pPr>
            <a:r>
              <a:rPr lang="en-US" sz="1600" b="1" dirty="0" smtClean="0">
                <a:ea typeface="ＭＳ Ｐゴシック" charset="0"/>
              </a:rPr>
              <a:t>Consider four different types of inter-process communication (IPC).</a:t>
            </a:r>
          </a:p>
          <a:p>
            <a:pPr marL="990600" lvl="1" indent="-533400">
              <a:lnSpc>
                <a:spcPct val="80000"/>
              </a:lnSpc>
              <a:buSzTx/>
              <a:buFont typeface="Arial" charset="0"/>
              <a:buAutoNum type="alphaLcParenR"/>
            </a:pPr>
            <a:r>
              <a:rPr lang="en-US" sz="1600" dirty="0" smtClean="0">
                <a:ea typeface="ＭＳ Ｐゴシック" charset="0"/>
              </a:rPr>
              <a:t>Pipe:			implemented with pipe, read, and write</a:t>
            </a:r>
          </a:p>
          <a:p>
            <a:pPr marL="990600" lvl="1" indent="-533400">
              <a:lnSpc>
                <a:spcPct val="80000"/>
              </a:lnSpc>
              <a:buSzTx/>
              <a:buFont typeface="Arial" charset="0"/>
              <a:buAutoNum type="alphaLcParenR"/>
            </a:pPr>
            <a:r>
              <a:rPr lang="en-US" sz="1600" dirty="0" smtClean="0">
                <a:ea typeface="ＭＳ Ｐゴシック" charset="0"/>
              </a:rPr>
              <a:t>Socket:			implemented with socket, read, and write</a:t>
            </a:r>
          </a:p>
          <a:p>
            <a:pPr marL="990600" lvl="1" indent="-533400">
              <a:lnSpc>
                <a:spcPct val="80000"/>
              </a:lnSpc>
              <a:buSzTx/>
              <a:buFont typeface="Arial" charset="0"/>
              <a:buAutoNum type="alphaLcParenR"/>
            </a:pPr>
            <a:r>
              <a:rPr lang="en-US" sz="1600" dirty="0" smtClean="0">
                <a:ea typeface="ＭＳ Ｐゴシック" charset="0"/>
              </a:rPr>
              <a:t>Shared memory:		implemented shmget, shmat, and memory read/write</a:t>
            </a:r>
          </a:p>
          <a:p>
            <a:pPr marL="990600" lvl="1" indent="-533400">
              <a:lnSpc>
                <a:spcPct val="80000"/>
              </a:lnSpc>
              <a:buSzTx/>
              <a:buFont typeface="Arial" charset="0"/>
              <a:buAutoNum type="alphaLcParenR"/>
            </a:pPr>
            <a:r>
              <a:rPr lang="en-US" sz="1600" dirty="0" smtClean="0">
                <a:ea typeface="ＭＳ Ｐゴシック" charset="0"/>
              </a:rPr>
              <a:t>Shared message queue:	implemented with msgget, msgsnd, and msgrcv</a:t>
            </a:r>
          </a:p>
          <a:p>
            <a:pPr marL="990600" lvl="1" indent="-533400">
              <a:lnSpc>
                <a:spcPct val="80000"/>
              </a:lnSpc>
              <a:buSzTx/>
              <a:buFont typeface="Wingdings" charset="0"/>
              <a:buNone/>
            </a:pPr>
            <a:endParaRPr lang="en-US" sz="1600" dirty="0" smtClean="0">
              <a:ea typeface="ＭＳ Ｐゴシック" charset="0"/>
            </a:endParaRPr>
          </a:p>
          <a:p>
            <a:pPr marL="990600" lvl="1" indent="-533400">
              <a:lnSpc>
                <a:spcPct val="80000"/>
              </a:lnSpc>
              <a:buSzTx/>
              <a:buFont typeface="Arial" charset="0"/>
              <a:buAutoNum type="arabicPeriod"/>
            </a:pPr>
            <a:r>
              <a:rPr lang="en-US" sz="1600" dirty="0" smtClean="0">
                <a:ea typeface="ＭＳ Ｐゴシック" charset="0"/>
              </a:rPr>
              <a:t>Which types are based on direct communication?</a:t>
            </a:r>
          </a:p>
          <a:p>
            <a:pPr marL="990600" lvl="1" indent="-533400">
              <a:lnSpc>
                <a:spcPct val="80000"/>
              </a:lnSpc>
              <a:buSzTx/>
              <a:buFont typeface="Arial" charset="0"/>
              <a:buAutoNum type="arabicPeriod"/>
            </a:pPr>
            <a:r>
              <a:rPr lang="en-US" sz="1600" dirty="0" smtClean="0">
                <a:ea typeface="ＭＳ Ｐゴシック" charset="0"/>
              </a:rPr>
              <a:t>Which types of communication do not require parent/child process relationship?</a:t>
            </a:r>
          </a:p>
          <a:p>
            <a:pPr marL="990600" lvl="1" indent="-533400">
              <a:lnSpc>
                <a:spcPct val="80000"/>
              </a:lnSpc>
              <a:buSzTx/>
              <a:buFont typeface="Arial" charset="0"/>
              <a:buAutoNum type="arabicPeriod"/>
            </a:pPr>
            <a:r>
              <a:rPr lang="en-US" sz="1600" dirty="0" smtClean="0">
                <a:ea typeface="ＭＳ Ｐゴシック" charset="0"/>
              </a:rPr>
              <a:t>If we code a produce/consumer program, which types of communication require us to implement process synchronization?</a:t>
            </a:r>
          </a:p>
          <a:p>
            <a:pPr marL="990600" lvl="1" indent="-533400">
              <a:lnSpc>
                <a:spcPct val="80000"/>
              </a:lnSpc>
              <a:buSzTx/>
              <a:buFont typeface="Arial" charset="0"/>
              <a:buAutoNum type="arabicPeriod"/>
            </a:pPr>
            <a:r>
              <a:rPr lang="en-US" sz="1600" dirty="0" smtClean="0">
                <a:ea typeface="ＭＳ Ｐゴシック" charset="0"/>
              </a:rPr>
              <a:t>Which types of communication can be used to communicate with a process running on a remote computers?</a:t>
            </a:r>
          </a:p>
          <a:p>
            <a:pPr marL="990600" lvl="1" indent="-533400">
              <a:lnSpc>
                <a:spcPct val="80000"/>
              </a:lnSpc>
              <a:buSzTx/>
              <a:buFont typeface="Arial" charset="0"/>
              <a:buAutoNum type="arabicPeriod"/>
            </a:pPr>
            <a:r>
              <a:rPr lang="en-US" sz="1600" dirty="0" smtClean="0">
                <a:ea typeface="ＭＳ Ｐゴシック" charset="0"/>
              </a:rPr>
              <a:t>Which types of communication must use file descriptors?</a:t>
            </a:r>
          </a:p>
          <a:p>
            <a:pPr marL="990600" lvl="1" indent="-533400">
              <a:lnSpc>
                <a:spcPct val="80000"/>
              </a:lnSpc>
              <a:buSzTx/>
              <a:buFont typeface="Arial" charset="0"/>
              <a:buAutoNum type="arabicPeriod"/>
            </a:pPr>
            <a:r>
              <a:rPr lang="en-US" sz="1600" dirty="0" smtClean="0">
                <a:ea typeface="ＭＳ Ｐゴシック" charset="0"/>
              </a:rPr>
              <a:t>Which types of communication need a specific data structure when transferring data?</a:t>
            </a:r>
          </a:p>
          <a:p>
            <a:pPr marL="609600" indent="-609600">
              <a:lnSpc>
                <a:spcPct val="80000"/>
              </a:lnSpc>
            </a:pPr>
            <a:endParaRPr lang="en-US" sz="14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2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Process Control Block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7063" y="141837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All </a:t>
            </a:r>
            <a:r>
              <a:rPr lang="en-US" sz="2800" dirty="0"/>
              <a:t>of the information needed to keep track of a process when </a:t>
            </a:r>
            <a:r>
              <a:rPr lang="en-US" sz="2800" dirty="0" smtClean="0"/>
              <a:t>switching context.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826126" y="1420813"/>
            <a:ext cx="2509203" cy="4299683"/>
            <a:chOff x="6040438" y="962879"/>
            <a:chExt cx="2509203" cy="4299683"/>
          </a:xfrm>
        </p:grpSpPr>
        <p:sp>
          <p:nvSpPr>
            <p:cNvPr id="8" name="Rectangle 7"/>
            <p:cNvSpPr/>
            <p:nvPr/>
          </p:nvSpPr>
          <p:spPr>
            <a:xfrm>
              <a:off x="6040440" y="962879"/>
              <a:ext cx="2509201" cy="46166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PCBx</a:t>
              </a:r>
              <a:endParaRPr lang="en-US" sz="24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040438" y="1420813"/>
              <a:ext cx="2509203" cy="3841749"/>
              <a:chOff x="6040438" y="1420813"/>
              <a:chExt cx="2509203" cy="384174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040439" y="1420813"/>
                <a:ext cx="2509202" cy="3841749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040439" y="1420813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Process ID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040439" y="1825625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Process State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040439" y="2635275"/>
                <a:ext cx="2509202" cy="4048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Program Counter (PC)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40438" y="3040087"/>
                <a:ext cx="2509202" cy="106362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CPU Registers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040439" y="4103713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Memory Limits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040439" y="4508525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List of Open Files</a:t>
                </a: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040439" y="4905375"/>
                <a:ext cx="2509202" cy="357187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More...</a:t>
                </a:r>
                <a:endParaRPr lang="en-US" dirty="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040438" y="2230437"/>
              <a:ext cx="2509202" cy="404812"/>
            </a:xfrm>
            <a:prstGeom prst="rect">
              <a:avLst/>
            </a:prstGeom>
            <a:ln w="28575" cmpd="sng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Flags, Switches, Priority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436688" y="3021772"/>
            <a:ext cx="2190750" cy="1772478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.</a:t>
            </a:r>
          </a:p>
          <a:p>
            <a:pPr algn="ctr"/>
            <a:r>
              <a:rPr lang="en-US" b="1" dirty="0" smtClean="0"/>
              <a:t>.</a:t>
            </a:r>
          </a:p>
          <a:p>
            <a:pPr algn="ctr"/>
            <a:r>
              <a:rPr lang="en-US" dirty="0" smtClean="0"/>
              <a:t>Code (Text)</a:t>
            </a:r>
          </a:p>
          <a:p>
            <a:pPr algn="ctr"/>
            <a:r>
              <a:rPr lang="en-US" b="1" dirty="0" smtClean="0"/>
              <a:t>.</a:t>
            </a:r>
          </a:p>
          <a:p>
            <a:pPr algn="ctr"/>
            <a:r>
              <a:rPr lang="en-US" b="1" dirty="0" smtClean="0"/>
              <a:t>.</a:t>
            </a:r>
          </a:p>
          <a:p>
            <a:pPr algn="ctr"/>
            <a:r>
              <a:rPr lang="en-US" b="1" dirty="0" smtClean="0"/>
              <a:t>.</a:t>
            </a:r>
          </a:p>
          <a:p>
            <a:pPr algn="ctr"/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436688" y="5032375"/>
            <a:ext cx="2190750" cy="865187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11" idx="1"/>
          </p:cNvCxnSpPr>
          <p:nvPr/>
        </p:nvCxnSpPr>
        <p:spPr>
          <a:xfrm>
            <a:off x="3627438" y="3278674"/>
            <a:ext cx="2198689" cy="16941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627438" y="3873500"/>
            <a:ext cx="2351090" cy="1357313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3"/>
          </p:cNvCxnSpPr>
          <p:nvPr/>
        </p:nvCxnSpPr>
        <p:spPr>
          <a:xfrm flipV="1">
            <a:off x="3627438" y="4346541"/>
            <a:ext cx="2351090" cy="111842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98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Context</a:t>
            </a:r>
            <a:r>
              <a:rPr lang="en-US" dirty="0" smtClean="0"/>
              <a:t> Switch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154113"/>
            <a:ext cx="5905351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136767" y="265828"/>
            <a:ext cx="1412873" cy="1828800"/>
            <a:chOff x="6040438" y="962879"/>
            <a:chExt cx="2509203" cy="4299683"/>
          </a:xfrm>
        </p:grpSpPr>
        <p:sp>
          <p:nvSpPr>
            <p:cNvPr id="8" name="Rectangle 7"/>
            <p:cNvSpPr/>
            <p:nvPr/>
          </p:nvSpPr>
          <p:spPr>
            <a:xfrm>
              <a:off x="6040440" y="962879"/>
              <a:ext cx="2509201" cy="50048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900" dirty="0" smtClean="0"/>
                <a:t>PCB1</a:t>
              </a:r>
              <a:endParaRPr lang="en-US" sz="9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040438" y="1420813"/>
              <a:ext cx="2509203" cy="3841749"/>
              <a:chOff x="6040438" y="1420813"/>
              <a:chExt cx="2509203" cy="384174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40439" y="1420813"/>
                <a:ext cx="2509202" cy="3841749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40439" y="1420813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Process ID</a:t>
                </a:r>
                <a:endParaRPr lang="en-US" sz="9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040439" y="1825625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Process State</a:t>
                </a:r>
                <a:endParaRPr lang="en-US" sz="9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040439" y="2635275"/>
                <a:ext cx="2509202" cy="4048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Program Counter (PC)</a:t>
                </a:r>
                <a:endParaRPr lang="en-US" sz="9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040438" y="3040087"/>
                <a:ext cx="2509202" cy="106362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CPU Registers</a:t>
                </a:r>
                <a:endParaRPr lang="en-US" sz="9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040439" y="4103713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Memory Limits</a:t>
                </a:r>
                <a:endParaRPr lang="en-US" sz="9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040439" y="4508525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List of Open Files</a:t>
                </a:r>
                <a:endParaRPr lang="en-US" sz="9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040439" y="4905375"/>
                <a:ext cx="2509202" cy="357187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More...</a:t>
                </a:r>
                <a:endParaRPr lang="en-US" sz="90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040438" y="2230437"/>
              <a:ext cx="2509202" cy="404812"/>
            </a:xfrm>
            <a:prstGeom prst="rect">
              <a:avLst/>
            </a:prstGeom>
            <a:ln w="28575" cmpd="sng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Flags, Switches, Priority</a:t>
              </a:r>
              <a:endParaRPr lang="en-US" sz="9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6768" y="2362916"/>
            <a:ext cx="1412873" cy="1828800"/>
            <a:chOff x="6040438" y="962879"/>
            <a:chExt cx="2509203" cy="4299683"/>
          </a:xfrm>
        </p:grpSpPr>
        <p:sp>
          <p:nvSpPr>
            <p:cNvPr id="44" name="Rectangle 43"/>
            <p:cNvSpPr/>
            <p:nvPr/>
          </p:nvSpPr>
          <p:spPr>
            <a:xfrm>
              <a:off x="6040440" y="962879"/>
              <a:ext cx="2509201" cy="50048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900" dirty="0" smtClean="0"/>
                <a:t>PCB1</a:t>
              </a:r>
              <a:endParaRPr lang="en-US" sz="900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040438" y="1420813"/>
              <a:ext cx="2509203" cy="3841749"/>
              <a:chOff x="6040438" y="1420813"/>
              <a:chExt cx="2509203" cy="3841749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6040439" y="1420813"/>
                <a:ext cx="2509202" cy="3841749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040439" y="1420813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Process ID</a:t>
                </a:r>
                <a:endParaRPr lang="en-US" sz="900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040439" y="1825625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Process State</a:t>
                </a:r>
                <a:endParaRPr lang="en-US" sz="900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040439" y="2635275"/>
                <a:ext cx="2509202" cy="404812"/>
              </a:xfrm>
              <a:prstGeom prst="rect">
                <a:avLst/>
              </a:prstGeom>
              <a:solidFill>
                <a:srgbClr val="00F902"/>
              </a:solidFill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Program Counter (PC)</a:t>
                </a:r>
                <a:endParaRPr lang="en-US" sz="900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040438" y="3040087"/>
                <a:ext cx="2509202" cy="1063626"/>
              </a:xfrm>
              <a:prstGeom prst="rect">
                <a:avLst/>
              </a:prstGeom>
              <a:solidFill>
                <a:srgbClr val="00F902"/>
              </a:solidFill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CPU Registers</a:t>
                </a:r>
                <a:endParaRPr lang="en-US" sz="900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040439" y="4103713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Memory Limits</a:t>
                </a:r>
                <a:endParaRPr lang="en-US" sz="900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040439" y="4508525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List of Open Files</a:t>
                </a:r>
                <a:endParaRPr lang="en-US" sz="9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040439" y="4905375"/>
                <a:ext cx="2509202" cy="357187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More...</a:t>
                </a:r>
                <a:endParaRPr lang="en-US" sz="900" dirty="0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6040438" y="2230437"/>
              <a:ext cx="2509202" cy="404812"/>
            </a:xfrm>
            <a:prstGeom prst="rect">
              <a:avLst/>
            </a:prstGeom>
            <a:ln w="28575" cmpd="sng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Flags, Switches, Priority</a:t>
              </a:r>
              <a:endParaRPr lang="en-US" sz="9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136769" y="4418728"/>
            <a:ext cx="1412873" cy="1828800"/>
            <a:chOff x="6040438" y="962879"/>
            <a:chExt cx="2509203" cy="4299683"/>
          </a:xfrm>
        </p:grpSpPr>
        <p:sp>
          <p:nvSpPr>
            <p:cNvPr id="56" name="Rectangle 55"/>
            <p:cNvSpPr/>
            <p:nvPr/>
          </p:nvSpPr>
          <p:spPr>
            <a:xfrm>
              <a:off x="6040440" y="962879"/>
              <a:ext cx="2509201" cy="50048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900" dirty="0" smtClean="0"/>
                <a:t>PCB1</a:t>
              </a:r>
              <a:endParaRPr lang="en-US" sz="900" dirty="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040438" y="1420813"/>
              <a:ext cx="2509203" cy="3841749"/>
              <a:chOff x="6040438" y="1420813"/>
              <a:chExt cx="2509203" cy="3841749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6040439" y="1420813"/>
                <a:ext cx="2509202" cy="3841749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040439" y="1420813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Process ID</a:t>
                </a:r>
                <a:endParaRPr lang="en-US" sz="900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040439" y="1825625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Process State</a:t>
                </a:r>
                <a:endParaRPr lang="en-US" sz="900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040439" y="2635275"/>
                <a:ext cx="2509202" cy="4048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Program Counter (PC)</a:t>
                </a:r>
                <a:endParaRPr lang="en-US" sz="900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040438" y="3040087"/>
                <a:ext cx="2509202" cy="106362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CPU Registers</a:t>
                </a:r>
                <a:endParaRPr lang="en-US" sz="900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040439" y="4103713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Memory Limits</a:t>
                </a:r>
                <a:endParaRPr lang="en-US" sz="900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040439" y="4508525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List of Open Files</a:t>
                </a:r>
                <a:endParaRPr lang="en-US" sz="9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040439" y="4905375"/>
                <a:ext cx="2509202" cy="357187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More...</a:t>
                </a:r>
                <a:endParaRPr lang="en-US" sz="900" dirty="0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6040438" y="2230437"/>
              <a:ext cx="2509202" cy="404812"/>
            </a:xfrm>
            <a:prstGeom prst="rect">
              <a:avLst/>
            </a:prstGeom>
            <a:ln w="28575" cmpd="sng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Flags, Switches, Priority</a:t>
              </a:r>
              <a:endParaRPr lang="en-US" sz="9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0854" y="355600"/>
            <a:ext cx="1412873" cy="1828800"/>
            <a:chOff x="6040438" y="962879"/>
            <a:chExt cx="2509203" cy="4299683"/>
          </a:xfrm>
        </p:grpSpPr>
        <p:sp>
          <p:nvSpPr>
            <p:cNvPr id="68" name="Rectangle 67"/>
            <p:cNvSpPr/>
            <p:nvPr/>
          </p:nvSpPr>
          <p:spPr>
            <a:xfrm>
              <a:off x="6040440" y="962879"/>
              <a:ext cx="2509201" cy="542708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900" dirty="0" smtClean="0"/>
                <a:t>PCB0</a:t>
              </a:r>
              <a:endParaRPr lang="en-US" sz="900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6040438" y="1420813"/>
              <a:ext cx="2509203" cy="3841749"/>
              <a:chOff x="6040438" y="1420813"/>
              <a:chExt cx="2509203" cy="3841749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6040439" y="1420813"/>
                <a:ext cx="2509202" cy="3841749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040439" y="1420813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Process ID</a:t>
                </a:r>
                <a:endParaRPr lang="en-US" sz="9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040439" y="1825625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Process State</a:t>
                </a:r>
                <a:endParaRPr lang="en-US" sz="900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040439" y="2635275"/>
                <a:ext cx="2509202" cy="404812"/>
              </a:xfrm>
              <a:prstGeom prst="rect">
                <a:avLst/>
              </a:prstGeom>
              <a:solidFill>
                <a:srgbClr val="00F902"/>
              </a:solidFill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Program Counter (PC)</a:t>
                </a:r>
                <a:endParaRPr lang="en-US" sz="9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040438" y="3040087"/>
                <a:ext cx="2509202" cy="1063626"/>
              </a:xfrm>
              <a:prstGeom prst="rect">
                <a:avLst/>
              </a:prstGeom>
              <a:solidFill>
                <a:srgbClr val="00F902"/>
              </a:solidFill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CPU Registers</a:t>
                </a:r>
                <a:endParaRPr lang="en-US" sz="9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040439" y="4103713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Memory Limits</a:t>
                </a:r>
                <a:endParaRPr lang="en-US" sz="9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040439" y="4508525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List of Open Files</a:t>
                </a:r>
                <a:endParaRPr lang="en-US" sz="900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040439" y="4905375"/>
                <a:ext cx="2509202" cy="357187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More...</a:t>
                </a:r>
                <a:endParaRPr lang="en-US" sz="900" dirty="0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6040438" y="2230437"/>
              <a:ext cx="2509202" cy="404812"/>
            </a:xfrm>
            <a:prstGeom prst="rect">
              <a:avLst/>
            </a:prstGeom>
            <a:ln w="28575" cmpd="sng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Flags, Switches, Priority</a:t>
              </a:r>
              <a:endParaRPr lang="en-US" sz="9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70855" y="2452688"/>
            <a:ext cx="1412873" cy="1828800"/>
            <a:chOff x="6040438" y="962879"/>
            <a:chExt cx="2509203" cy="4299683"/>
          </a:xfrm>
        </p:grpSpPr>
        <p:sp>
          <p:nvSpPr>
            <p:cNvPr id="80" name="Rectangle 79"/>
            <p:cNvSpPr/>
            <p:nvPr/>
          </p:nvSpPr>
          <p:spPr>
            <a:xfrm>
              <a:off x="6040440" y="962879"/>
              <a:ext cx="2509201" cy="542708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900" dirty="0" smtClean="0"/>
                <a:t>PCB0</a:t>
              </a:r>
              <a:endParaRPr lang="en-US" sz="900" dirty="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040438" y="1420813"/>
              <a:ext cx="2509203" cy="3841749"/>
              <a:chOff x="6040438" y="1420813"/>
              <a:chExt cx="2509203" cy="3841749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6040439" y="1420813"/>
                <a:ext cx="2509202" cy="3841749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040439" y="1420813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Process ID</a:t>
                </a:r>
                <a:endParaRPr lang="en-US" sz="900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040439" y="1825625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Process State</a:t>
                </a:r>
                <a:endParaRPr lang="en-US" sz="9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040439" y="2635275"/>
                <a:ext cx="2509202" cy="4048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Program Counter (PC)</a:t>
                </a:r>
                <a:endParaRPr lang="en-US" sz="900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040438" y="3040087"/>
                <a:ext cx="2509202" cy="106362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CPU Registers</a:t>
                </a:r>
                <a:endParaRPr lang="en-US" sz="900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040439" y="4103713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Memory Limits</a:t>
                </a:r>
                <a:endParaRPr lang="en-US" sz="900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040439" y="4508525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List of Open Files</a:t>
                </a:r>
                <a:endParaRPr lang="en-US" sz="9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040439" y="4905375"/>
                <a:ext cx="2509202" cy="357187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More...</a:t>
                </a:r>
                <a:endParaRPr lang="en-US" sz="900" dirty="0"/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6040438" y="2230437"/>
              <a:ext cx="2509202" cy="404812"/>
            </a:xfrm>
            <a:prstGeom prst="rect">
              <a:avLst/>
            </a:prstGeom>
            <a:ln w="28575" cmpd="sng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Flags, Switches, Priority</a:t>
              </a:r>
              <a:endParaRPr lang="en-US" sz="900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70856" y="4508500"/>
            <a:ext cx="1412873" cy="1828800"/>
            <a:chOff x="6040438" y="962879"/>
            <a:chExt cx="2509203" cy="4299683"/>
          </a:xfrm>
        </p:grpSpPr>
        <p:sp>
          <p:nvSpPr>
            <p:cNvPr id="92" name="Rectangle 91"/>
            <p:cNvSpPr/>
            <p:nvPr/>
          </p:nvSpPr>
          <p:spPr>
            <a:xfrm>
              <a:off x="6040440" y="962879"/>
              <a:ext cx="2509201" cy="542708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900" dirty="0" smtClean="0"/>
                <a:t>PCB0</a:t>
              </a:r>
              <a:endParaRPr lang="en-US" sz="900" dirty="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6040438" y="1420813"/>
              <a:ext cx="2509203" cy="3841749"/>
              <a:chOff x="6040438" y="1420813"/>
              <a:chExt cx="2509203" cy="3841749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6040439" y="1420813"/>
                <a:ext cx="2509202" cy="3841749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040439" y="1420813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Process ID</a:t>
                </a:r>
                <a:endParaRPr lang="en-US" sz="900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040439" y="1825625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Process State</a:t>
                </a:r>
                <a:endParaRPr lang="en-US" sz="900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040439" y="2635275"/>
                <a:ext cx="2509202" cy="404812"/>
              </a:xfrm>
              <a:prstGeom prst="rect">
                <a:avLst/>
              </a:prstGeom>
              <a:solidFill>
                <a:srgbClr val="00F902"/>
              </a:solidFill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Program Counter (PC)</a:t>
                </a:r>
                <a:endParaRPr lang="en-US" sz="900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040438" y="3040087"/>
                <a:ext cx="2509202" cy="1063626"/>
              </a:xfrm>
              <a:prstGeom prst="rect">
                <a:avLst/>
              </a:prstGeom>
              <a:solidFill>
                <a:srgbClr val="00F902"/>
              </a:solidFill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CPU Registers</a:t>
                </a:r>
                <a:endParaRPr lang="en-US" sz="900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040439" y="4103713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Memory Limits</a:t>
                </a:r>
                <a:endParaRPr lang="en-US" sz="900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040439" y="4508525"/>
                <a:ext cx="2509202" cy="404812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List of Open Files</a:t>
                </a:r>
                <a:endParaRPr lang="en-US" sz="900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040439" y="4905375"/>
                <a:ext cx="2509202" cy="357187"/>
              </a:xfrm>
              <a:prstGeom prst="rect">
                <a:avLst/>
              </a:prstGeom>
              <a:ln w="28575" cmpd="sng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More...</a:t>
                </a:r>
                <a:endParaRPr lang="en-US" sz="900" dirty="0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6040438" y="2230437"/>
              <a:ext cx="2509202" cy="404812"/>
            </a:xfrm>
            <a:prstGeom prst="rect">
              <a:avLst/>
            </a:prstGeom>
            <a:ln w="28575" cmpd="sng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Flags, Switches, Priority</a:t>
              </a:r>
              <a:endParaRPr lang="en-US" sz="900" dirty="0"/>
            </a:p>
          </p:txBody>
        </p:sp>
      </p:grpSp>
      <p:cxnSp>
        <p:nvCxnSpPr>
          <p:cNvPr id="103" name="Straight Arrow Connector 102"/>
          <p:cNvCxnSpPr/>
          <p:nvPr/>
        </p:nvCxnSpPr>
        <p:spPr>
          <a:xfrm>
            <a:off x="1883729" y="1066927"/>
            <a:ext cx="791209" cy="796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1883729" y="1655932"/>
            <a:ext cx="791209" cy="4386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1883730" y="2184400"/>
            <a:ext cx="1815145" cy="9796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1883727" y="4875455"/>
            <a:ext cx="926148" cy="962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98" idx="3"/>
          </p:cNvCxnSpPr>
          <p:nvPr/>
        </p:nvCxnSpPr>
        <p:spPr>
          <a:xfrm flipH="1">
            <a:off x="1883729" y="4703275"/>
            <a:ext cx="926146" cy="6026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1883726" y="2184400"/>
            <a:ext cx="1815149" cy="15144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46" idx="1"/>
          </p:cNvCxnSpPr>
          <p:nvPr/>
        </p:nvCxnSpPr>
        <p:spPr>
          <a:xfrm>
            <a:off x="5873750" y="2902051"/>
            <a:ext cx="1263018" cy="8609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5873749" y="2902051"/>
            <a:ext cx="1263018" cy="79676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62" idx="1"/>
          </p:cNvCxnSpPr>
          <p:nvPr/>
        </p:nvCxnSpPr>
        <p:spPr>
          <a:xfrm>
            <a:off x="5873751" y="3707224"/>
            <a:ext cx="1263019" cy="15089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5873749" y="3707224"/>
            <a:ext cx="1263021" cy="20474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72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Process Scheduling Queues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33" y="1247775"/>
            <a:ext cx="5100637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62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992563"/>
            <a:ext cx="7772400" cy="5029200"/>
          </a:xfrm>
        </p:spPr>
        <p:txBody>
          <a:bodyPr>
            <a:noAutofit/>
          </a:bodyPr>
          <a:lstStyle/>
          <a:p>
            <a:pPr marL="463550" indent="-463550"/>
            <a:r>
              <a:rPr lang="en-US" sz="3200" dirty="0" smtClean="0">
                <a:solidFill>
                  <a:srgbClr val="FFE066"/>
                </a:solidFill>
              </a:rPr>
              <a:t>Long-Term </a:t>
            </a:r>
            <a:r>
              <a:rPr lang="en-US" sz="3200" dirty="0" smtClean="0"/>
              <a:t>Scheduler (“Job Scheduler”)</a:t>
            </a:r>
          </a:p>
          <a:p>
            <a:pPr lvl="1"/>
            <a:r>
              <a:rPr lang="en-US" sz="2800" dirty="0" smtClean="0"/>
              <a:t>Brings processes into the READY list</a:t>
            </a:r>
          </a:p>
          <a:p>
            <a:pPr lvl="1"/>
            <a:r>
              <a:rPr lang="en-US" sz="2800" dirty="0" smtClean="0"/>
              <a:t>Period = seconds to minutes</a:t>
            </a:r>
          </a:p>
          <a:p>
            <a:pPr marL="400050" indent="-400050"/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Medium Term </a:t>
            </a:r>
            <a:r>
              <a:rPr lang="en-US" sz="3200" dirty="0" smtClean="0"/>
              <a:t>Scheduler (“Swapper”)</a:t>
            </a:r>
          </a:p>
          <a:p>
            <a:pPr lvl="1"/>
            <a:r>
              <a:rPr lang="en-US" sz="2800" dirty="0" smtClean="0"/>
              <a:t>Swaps inactive processes to disk</a:t>
            </a:r>
          </a:p>
          <a:p>
            <a:pPr lvl="1"/>
            <a:r>
              <a:rPr lang="en-US" sz="2800" dirty="0" smtClean="0"/>
              <a:t>Brings back swapped processes on demand	</a:t>
            </a:r>
          </a:p>
          <a:p>
            <a:pPr marL="400050" indent="-400050"/>
            <a:r>
              <a:rPr lang="en-US" sz="3200" dirty="0" smtClean="0">
                <a:solidFill>
                  <a:srgbClr val="FFE066"/>
                </a:solidFill>
              </a:rPr>
              <a:t>Short-Term </a:t>
            </a:r>
            <a:r>
              <a:rPr lang="en-US" sz="3200" dirty="0" smtClean="0"/>
              <a:t>Scheduler (“CPU Scheduler”)</a:t>
            </a:r>
          </a:p>
          <a:p>
            <a:pPr lvl="1"/>
            <a:r>
              <a:rPr lang="en-US" sz="2800" dirty="0" smtClean="0"/>
              <a:t>Selects processes from the READY list</a:t>
            </a:r>
          </a:p>
          <a:p>
            <a:pPr lvl="1"/>
            <a:r>
              <a:rPr lang="en-US" sz="2800" dirty="0" smtClean="0"/>
              <a:t>Allocates CPU time to the process</a:t>
            </a:r>
          </a:p>
          <a:p>
            <a:pPr lvl="1"/>
            <a:r>
              <a:rPr lang="en-US" sz="2800" dirty="0" smtClean="0"/>
              <a:t>Period = milliseconds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Schedulers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0"/>
            <a:ext cx="8171588" cy="725691"/>
          </a:xfrm>
        </p:spPr>
        <p:txBody>
          <a:bodyPr/>
          <a:lstStyle/>
          <a:p>
            <a:r>
              <a:rPr lang="en-US" dirty="0"/>
              <a:t>Representation of Process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Process Management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2270760"/>
            <a:ext cx="6513513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461000" y="788681"/>
            <a:ext cx="2840037" cy="107721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Short</a:t>
            </a:r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-term scheduler </a:t>
            </a:r>
          </a:p>
          <a:p>
            <a:pPr algn="ctr" eaLnBrk="1" hangingPunct="1"/>
            <a:r>
              <a: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picks 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up a process </a:t>
            </a:r>
            <a:r>
              <a: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from</a:t>
            </a:r>
          </a:p>
          <a:p>
            <a:pPr algn="ctr" eaLnBrk="1" hangingPunct="1"/>
            <a:r>
              <a: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ready 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queue every </a:t>
            </a:r>
            <a:endParaRPr lang="en-US" sz="1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 eaLnBrk="1" hangingPunct="1"/>
            <a:r>
              <a:rPr lang="en-US" sz="1600" dirty="0" smtClean="0"/>
              <a:t>10-100ms</a:t>
            </a:r>
            <a:endParaRPr lang="en-US" sz="1600" dirty="0"/>
          </a:p>
        </p:txBody>
      </p:sp>
      <p:sp>
        <p:nvSpPr>
          <p:cNvPr id="2" name="Down Arrow 1"/>
          <p:cNvSpPr/>
          <p:nvPr/>
        </p:nvSpPr>
        <p:spPr>
          <a:xfrm rot="15300000">
            <a:off x="5091826" y="1001469"/>
            <a:ext cx="280353" cy="253858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039939" y="788681"/>
            <a:ext cx="2405062" cy="107721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Long-term scheduler </a:t>
            </a:r>
          </a:p>
          <a:p>
            <a:pPr algn="ctr" eaLnBrk="1" hangingPunct="1"/>
            <a:r>
              <a: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picks 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up a process </a:t>
            </a:r>
            <a:r>
              <a: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from</a:t>
            </a:r>
          </a:p>
          <a:p>
            <a:pPr algn="ctr" eaLnBrk="1" hangingPunct="1"/>
            <a:r>
              <a: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ready 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queue every </a:t>
            </a:r>
            <a:endParaRPr lang="en-US" sz="1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 eaLnBrk="1" hangingPunct="1"/>
            <a:r>
              <a:rPr lang="en-US" sz="1600" dirty="0" err="1" smtClean="0"/>
              <a:t>secs</a:t>
            </a:r>
            <a:r>
              <a:rPr lang="en-US" sz="1600" dirty="0" smtClean="0"/>
              <a:t> to </a:t>
            </a:r>
            <a:r>
              <a:rPr lang="en-US" sz="1600" dirty="0" err="1" smtClean="0"/>
              <a:t>mins</a:t>
            </a:r>
            <a:endParaRPr lang="en-US" sz="1600" dirty="0"/>
          </a:p>
        </p:txBody>
      </p:sp>
      <p:sp>
        <p:nvSpPr>
          <p:cNvPr id="13" name="Down Arrow 12"/>
          <p:cNvSpPr/>
          <p:nvPr/>
        </p:nvSpPr>
        <p:spPr>
          <a:xfrm>
            <a:off x="3121183" y="1902719"/>
            <a:ext cx="280353" cy="57943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749103" y="1881188"/>
            <a:ext cx="280353" cy="57943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1451294" y="875127"/>
            <a:ext cx="280353" cy="89693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Magnetic Disk 10"/>
          <p:cNvSpPr/>
          <p:nvPr/>
        </p:nvSpPr>
        <p:spPr>
          <a:xfrm>
            <a:off x="404813" y="788681"/>
            <a:ext cx="1008062" cy="1092507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9338" y="2906713"/>
            <a:ext cx="2161100" cy="1323439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Med-term scheduler </a:t>
            </a:r>
          </a:p>
          <a:p>
            <a:pPr algn="ctr" eaLnBrk="1" hangingPunct="1"/>
            <a:r>
              <a:rPr lang="en-US" sz="1600" dirty="0"/>
              <a:t>swaps I/O waiting processes</a:t>
            </a:r>
          </a:p>
          <a:p>
            <a:pPr algn="ctr" eaLnBrk="1" hangingPunct="1"/>
            <a:r>
              <a:rPr lang="en-US" sz="1600" dirty="0" smtClean="0"/>
              <a:t>in </a:t>
            </a:r>
            <a:r>
              <a:rPr lang="en-US" sz="1600" dirty="0"/>
              <a:t>and out of memory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1002824" y="1902718"/>
            <a:ext cx="280353" cy="93096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637059" y="1902717"/>
            <a:ext cx="280353" cy="93096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35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ustom 5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FCC00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6600CC"/>
      </a:accent6>
      <a:hlink>
        <a:srgbClr val="D2D200"/>
      </a:hlink>
      <a:folHlink>
        <a:srgbClr val="D0B9F8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31528</TotalTime>
  <Words>2189</Words>
  <Application>Microsoft Macintosh PowerPoint</Application>
  <PresentationFormat>On-screen Show (4:3)</PresentationFormat>
  <Paragraphs>478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Elemental</vt:lpstr>
      <vt:lpstr>Document</vt:lpstr>
      <vt:lpstr>Microsoft Word Document</vt:lpstr>
      <vt:lpstr>CSS430  Process Management Textbook Chapter 3</vt:lpstr>
      <vt:lpstr>WKP 17</vt:lpstr>
      <vt:lpstr>Process Concept</vt:lpstr>
      <vt:lpstr>Process State</vt:lpstr>
      <vt:lpstr>Process Control Block</vt:lpstr>
      <vt:lpstr>Context Switch</vt:lpstr>
      <vt:lpstr>Process Scheduling Queues</vt:lpstr>
      <vt:lpstr>Process Schedulers</vt:lpstr>
      <vt:lpstr>Representation of Process Scheduling</vt:lpstr>
      <vt:lpstr>Process Creation</vt:lpstr>
      <vt:lpstr>C - Forking a Separate Process</vt:lpstr>
      <vt:lpstr>A Tree of Processes On A Typical Unix System</vt:lpstr>
      <vt:lpstr>Process Termination</vt:lpstr>
      <vt:lpstr>Discussion 1</vt:lpstr>
      <vt:lpstr>Cooperating Processes</vt:lpstr>
      <vt:lpstr>Communication Models</vt:lpstr>
      <vt:lpstr>Message Passing </vt:lpstr>
      <vt:lpstr>Direct Communication</vt:lpstr>
      <vt:lpstr>Direct Communication</vt:lpstr>
      <vt:lpstr>Producer-Consumer Problems</vt:lpstr>
      <vt:lpstr>Direct Communication</vt:lpstr>
      <vt:lpstr>pipe, dup2 in C++</vt:lpstr>
      <vt:lpstr>pipe, dup2, execlp in C++</vt:lpstr>
      <vt:lpstr>Indirect Communication (non-hard coded IDs)</vt:lpstr>
      <vt:lpstr>Indirect Communication (Message Queues)</vt:lpstr>
      <vt:lpstr>Example: Message Queues</vt:lpstr>
      <vt:lpstr>msg_snd.cpp  msg_rcv.cpp</vt:lpstr>
      <vt:lpstr>Shared Mailbox (Java)</vt:lpstr>
      <vt:lpstr>Synchronization</vt:lpstr>
      <vt:lpstr>Discussion 2</vt:lpstr>
      <vt:lpstr>Buffering**</vt:lpstr>
      <vt:lpstr>Shared Memory Bounded Buffer</vt:lpstr>
      <vt:lpstr>Producer and Consumer Processes</vt:lpstr>
      <vt:lpstr>Client-Server Systems</vt:lpstr>
      <vt:lpstr>Client-Server Connections</vt:lpstr>
      <vt:lpstr>Socket Connection</vt:lpstr>
      <vt:lpstr>Socket Client-Server</vt:lpstr>
      <vt:lpstr>RPC</vt:lpstr>
      <vt:lpstr>RMI</vt:lpstr>
      <vt:lpstr>Sequence Diagram (RMI)</vt:lpstr>
      <vt:lpstr>ThreadOS SysLib</vt:lpstr>
      <vt:lpstr>Shell.java (starter example)</vt:lpstr>
      <vt:lpstr>Week 2 Homework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 Bothell CSS430</dc:title>
  <dc:creator>Stephen Dame</dc:creator>
  <cp:lastModifiedBy>Stephen Dame</cp:lastModifiedBy>
  <cp:revision>172</cp:revision>
  <cp:lastPrinted>2014-03-10T15:12:14Z</cp:lastPrinted>
  <dcterms:created xsi:type="dcterms:W3CDTF">2014-02-16T23:16:53Z</dcterms:created>
  <dcterms:modified xsi:type="dcterms:W3CDTF">2014-04-11T02:10:20Z</dcterms:modified>
</cp:coreProperties>
</file>