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61"/>
  </p:notesMasterIdLst>
  <p:handoutMasterIdLst>
    <p:handoutMasterId r:id="rId62"/>
  </p:handoutMasterIdLst>
  <p:sldIdLst>
    <p:sldId id="256" r:id="rId2"/>
    <p:sldId id="366" r:id="rId3"/>
    <p:sldId id="321" r:id="rId4"/>
    <p:sldId id="320" r:id="rId5"/>
    <p:sldId id="322" r:id="rId6"/>
    <p:sldId id="367" r:id="rId7"/>
    <p:sldId id="323" r:id="rId8"/>
    <p:sldId id="368" r:id="rId9"/>
    <p:sldId id="324" r:id="rId10"/>
    <p:sldId id="325" r:id="rId11"/>
    <p:sldId id="326" r:id="rId12"/>
    <p:sldId id="327" r:id="rId13"/>
    <p:sldId id="331" r:id="rId14"/>
    <p:sldId id="332" r:id="rId15"/>
    <p:sldId id="369" r:id="rId16"/>
    <p:sldId id="381" r:id="rId17"/>
    <p:sldId id="329" r:id="rId18"/>
    <p:sldId id="370" r:id="rId19"/>
    <p:sldId id="377" r:id="rId20"/>
    <p:sldId id="337" r:id="rId21"/>
    <p:sldId id="375" r:id="rId22"/>
    <p:sldId id="376" r:id="rId23"/>
    <p:sldId id="328" r:id="rId24"/>
    <p:sldId id="335" r:id="rId25"/>
    <p:sldId id="371" r:id="rId26"/>
    <p:sldId id="338" r:id="rId27"/>
    <p:sldId id="339" r:id="rId28"/>
    <p:sldId id="378" r:id="rId29"/>
    <p:sldId id="372" r:id="rId30"/>
    <p:sldId id="340" r:id="rId31"/>
    <p:sldId id="374" r:id="rId32"/>
    <p:sldId id="342" r:id="rId33"/>
    <p:sldId id="341" r:id="rId34"/>
    <p:sldId id="373" r:id="rId35"/>
    <p:sldId id="345" r:id="rId36"/>
    <p:sldId id="346" r:id="rId37"/>
    <p:sldId id="347" r:id="rId38"/>
    <p:sldId id="348" r:id="rId39"/>
    <p:sldId id="349" r:id="rId40"/>
    <p:sldId id="379" r:id="rId41"/>
    <p:sldId id="380" r:id="rId42"/>
    <p:sldId id="350" r:id="rId43"/>
    <p:sldId id="353" r:id="rId44"/>
    <p:sldId id="363" r:id="rId45"/>
    <p:sldId id="351" r:id="rId46"/>
    <p:sldId id="352" r:id="rId47"/>
    <p:sldId id="354" r:id="rId48"/>
    <p:sldId id="355" r:id="rId49"/>
    <p:sldId id="356" r:id="rId50"/>
    <p:sldId id="357" r:id="rId51"/>
    <p:sldId id="358" r:id="rId52"/>
    <p:sldId id="359" r:id="rId53"/>
    <p:sldId id="360" r:id="rId54"/>
    <p:sldId id="362" r:id="rId55"/>
    <p:sldId id="361" r:id="rId56"/>
    <p:sldId id="364" r:id="rId57"/>
    <p:sldId id="315" r:id="rId58"/>
    <p:sldId id="365" r:id="rId59"/>
    <p:sldId id="333"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1"/>
    <a:srgbClr val="00F902"/>
    <a:srgbClr val="350267"/>
    <a:srgbClr val="2E138D"/>
    <a:srgbClr val="4636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79" autoAdjust="0"/>
    <p:restoredTop sz="94683" autoAdjust="0"/>
  </p:normalViewPr>
  <p:slideViewPr>
    <p:cSldViewPr snapToGrid="0" snapToObjects="1">
      <p:cViewPr varScale="1">
        <p:scale>
          <a:sx n="117" d="100"/>
          <a:sy n="117" d="100"/>
        </p:scale>
        <p:origin x="-104"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BB515-E9A7-DE40-BE3F-955F5D7B476A}" type="datetime1">
              <a:rPr lang="en-US" smtClean="0"/>
              <a:t>4/24/14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5710DC-8555-BB45-8865-7E3B44370170}" type="slidenum">
              <a:rPr lang="en-US" smtClean="0"/>
              <a:t>‹#›</a:t>
            </a:fld>
            <a:endParaRPr lang="en-US"/>
          </a:p>
        </p:txBody>
      </p:sp>
    </p:spTree>
    <p:extLst>
      <p:ext uri="{BB962C8B-B14F-4D97-AF65-F5344CB8AC3E}">
        <p14:creationId xmlns:p14="http://schemas.microsoft.com/office/powerpoint/2010/main" val="2909121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98AB2-A6D6-F34B-96C9-B77AAEDA43EC}" type="datetime1">
              <a:rPr lang="en-US" smtClean="0"/>
              <a:t>4/24/14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81EB7-0D21-1E4A-9532-62A2E243AD37}" type="slidenum">
              <a:rPr lang="en-US" smtClean="0"/>
              <a:t>‹#›</a:t>
            </a:fld>
            <a:endParaRPr lang="en-US"/>
          </a:p>
        </p:txBody>
      </p:sp>
    </p:spTree>
    <p:extLst>
      <p:ext uri="{BB962C8B-B14F-4D97-AF65-F5344CB8AC3E}">
        <p14:creationId xmlns:p14="http://schemas.microsoft.com/office/powerpoint/2010/main" val="31051574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28560" cy="2152650"/>
          </a:xfrm>
        </p:spPr>
        <p:txBody>
          <a:bodyPr>
            <a:noAutofit/>
          </a:bodyPr>
          <a:lstStyle>
            <a:lvl1pPr>
              <a:defRPr sz="4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77240" y="3387372"/>
            <a:ext cx="75438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Date Placeholder 14"/>
          <p:cNvSpPr>
            <a:spLocks noGrp="1"/>
          </p:cNvSpPr>
          <p:nvPr>
            <p:ph type="dt" sz="half" idx="10"/>
          </p:nvPr>
        </p:nvSpPr>
        <p:spPr>
          <a:xfrm>
            <a:off x="5394960" y="6337300"/>
            <a:ext cx="2133600" cy="365125"/>
          </a:xfrm>
        </p:spPr>
        <p:txBody>
          <a:bodyPr/>
          <a:lstStyle/>
          <a:p>
            <a:fld id="{21AA6DDB-2BD0-1446-AABB-F73E723D8CD3}" type="datetime1">
              <a:rPr lang="en-US" smtClean="0"/>
              <a:t>4/24/14</a:t>
            </a:fld>
            <a:endParaRPr lang="en-US" dirty="0"/>
          </a:p>
        </p:txBody>
      </p:sp>
      <p:sp>
        <p:nvSpPr>
          <p:cNvPr id="16" name="Slide Number Placeholder 15"/>
          <p:cNvSpPr>
            <a:spLocks noGrp="1"/>
          </p:cNvSpPr>
          <p:nvPr>
            <p:ph type="sldNum" sz="quarter" idx="11"/>
          </p:nvPr>
        </p:nvSpPr>
        <p:spPr>
          <a:xfrm>
            <a:off x="7528560" y="6337300"/>
            <a:ext cx="1370088" cy="365125"/>
          </a:xfrm>
        </p:spPr>
        <p:txBody>
          <a:bodyPr/>
          <a:lstStyle>
            <a:lvl1pPr algn="r">
              <a:defRPr/>
            </a:lvl1p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a:xfrm>
            <a:off x="822960" y="6337300"/>
            <a:ext cx="4572000" cy="365125"/>
          </a:xfrm>
        </p:spPr>
        <p:txBody>
          <a:bodyPr/>
          <a:lstStyle/>
          <a:p>
            <a:r>
              <a:rPr lang="en-US" smtClean="0"/>
              <a:t>CSS430 Operating Systems : Process Synchronization</a:t>
            </a:r>
            <a:endParaRPr lang="en-US" dirty="0"/>
          </a:p>
        </p:txBody>
      </p:sp>
      <p:pic>
        <p:nvPicPr>
          <p:cNvPr id="9" name="Picture 8" descr="Screen Shot 2014-02-16 at 3.42.39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569" y="299975"/>
            <a:ext cx="3150402" cy="221457"/>
          </a:xfrm>
          <a:prstGeom prst="rect">
            <a:avLst/>
          </a:prstGeom>
        </p:spPr>
      </p:pic>
      <p:pic>
        <p:nvPicPr>
          <p:cNvPr id="10" name="Picture 9" descr="Screen Shot 2014-02-16 at 3.41.14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19569" cy="5261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7933B-C84D-AE43-B9B7-3274563E2CA6}" type="datetime1">
              <a:rPr lang="en-US" smtClean="0"/>
              <a:t>4/24/14</a:t>
            </a:fld>
            <a:endParaRPr lang="en-US"/>
          </a:p>
        </p:txBody>
      </p:sp>
      <p:sp>
        <p:nvSpPr>
          <p:cNvPr id="5" name="Footer Placeholder 4"/>
          <p:cNvSpPr>
            <a:spLocks noGrp="1"/>
          </p:cNvSpPr>
          <p:nvPr>
            <p:ph type="ftr" sz="quarter" idx="11"/>
          </p:nvPr>
        </p:nvSpPr>
        <p:spPr/>
        <p:txBody>
          <a:bodyPr/>
          <a:lstStyle/>
          <a:p>
            <a:r>
              <a:rPr lang="en-US" smtClean="0"/>
              <a:t>CSS430 Operating Systems : Process Synchronization</a:t>
            </a:r>
            <a:endParaRPr lang="en-US" dirty="0"/>
          </a:p>
        </p:txBody>
      </p:sp>
      <p:sp>
        <p:nvSpPr>
          <p:cNvPr id="6" name="Slide Number Placeholder 5"/>
          <p:cNvSpPr>
            <a:spLocks noGrp="1"/>
          </p:cNvSpPr>
          <p:nvPr>
            <p:ph type="sldNum" sz="quarter" idx="12"/>
          </p:nvPr>
        </p:nvSpPr>
        <p:spPr/>
        <p:txBody>
          <a:bodyPr/>
          <a:lstStyle/>
          <a:p>
            <a:fld id="{93B08CBD-4BA7-2F4C-A6A5-A7119939D9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71D9B-8BB5-954D-8723-95D3CED4D65D}" type="datetime1">
              <a:rPr lang="en-US" smtClean="0"/>
              <a:t>4/24/14</a:t>
            </a:fld>
            <a:endParaRPr lang="en-US"/>
          </a:p>
        </p:txBody>
      </p:sp>
      <p:sp>
        <p:nvSpPr>
          <p:cNvPr id="5" name="Footer Placeholder 4"/>
          <p:cNvSpPr>
            <a:spLocks noGrp="1"/>
          </p:cNvSpPr>
          <p:nvPr>
            <p:ph type="ftr" sz="quarter" idx="11"/>
          </p:nvPr>
        </p:nvSpPr>
        <p:spPr/>
        <p:txBody>
          <a:bodyPr/>
          <a:lstStyle/>
          <a:p>
            <a:r>
              <a:rPr lang="en-US" smtClean="0"/>
              <a:t>CSS430 Operating Systems : Process Synchronization</a:t>
            </a:r>
            <a:endParaRPr lang="en-US"/>
          </a:p>
        </p:txBody>
      </p:sp>
      <p:sp>
        <p:nvSpPr>
          <p:cNvPr id="6" name="Slide Number Placeholder 5"/>
          <p:cNvSpPr>
            <a:spLocks noGrp="1"/>
          </p:cNvSpPr>
          <p:nvPr>
            <p:ph type="sldNum" sz="quarter" idx="12"/>
          </p:nvPr>
        </p:nvSpPr>
        <p:spPr/>
        <p:txBody>
          <a:bodyPr/>
          <a:lstStyle/>
          <a:p>
            <a:fld id="{93B08CBD-4BA7-2F4C-A6A5-A7119939D9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1246563"/>
            <a:ext cx="7772400" cy="5029200"/>
          </a:xfrm>
        </p:spPr>
        <p:txBody>
          <a:bodyPr/>
          <a:lstStyle>
            <a:lvl1pPr>
              <a:defRPr>
                <a:latin typeface="Tahoma"/>
                <a:cs typeface="Tahoma"/>
              </a:defRPr>
            </a:lvl1pPr>
            <a:lvl2pPr>
              <a:defRPr>
                <a:latin typeface="Tahoma"/>
                <a:cs typeface="Tahoma"/>
              </a:defRPr>
            </a:lvl2pPr>
            <a:lvl3pPr>
              <a:defRPr>
                <a:latin typeface="Tahoma"/>
                <a:cs typeface="Tahoma"/>
              </a:defRPr>
            </a:lvl3pPr>
            <a:lvl4pPr>
              <a:defRPr>
                <a:latin typeface="Tahoma"/>
                <a:cs typeface="Tahoma"/>
              </a:defRPr>
            </a:lvl4pPr>
            <a:lvl5pPr>
              <a:defRPr>
                <a:latin typeface="Tahoma"/>
                <a:cs typeface="Tahom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777239" y="1"/>
            <a:ext cx="7772401" cy="725691"/>
          </a:xfrm>
        </p:spPr>
        <p:txBody>
          <a:bodyPr anchor="ctr"/>
          <a:lstStyle>
            <a:lvl1pPr algn="ctr">
              <a:defRPr sz="4000"/>
            </a:lvl1pPr>
          </a:lstStyle>
          <a:p>
            <a:r>
              <a:rPr lang="en-US" dirty="0" smtClean="0"/>
              <a:t>Click to edit Master title style</a:t>
            </a:r>
            <a:endParaRPr lang="en-US" dirty="0"/>
          </a:p>
        </p:txBody>
      </p:sp>
      <p:sp>
        <p:nvSpPr>
          <p:cNvPr id="7" name="Date Placeholder 14"/>
          <p:cNvSpPr>
            <a:spLocks noGrp="1"/>
          </p:cNvSpPr>
          <p:nvPr>
            <p:ph type="dt" sz="half" idx="10"/>
          </p:nvPr>
        </p:nvSpPr>
        <p:spPr>
          <a:xfrm>
            <a:off x="6795630" y="6337300"/>
            <a:ext cx="732929" cy="365125"/>
          </a:xfrm>
        </p:spPr>
        <p:txBody>
          <a:bodyPr anchor="ctr"/>
          <a:lstStyle>
            <a:lvl1pPr>
              <a:defRPr>
                <a:latin typeface="Calisto MT"/>
                <a:cs typeface="Calisto MT"/>
              </a:defRPr>
            </a:lvl1pPr>
          </a:lstStyle>
          <a:p>
            <a:fld id="{BA7DD9D4-3009-874F-8083-1D6C6EF803D3}" type="datetime1">
              <a:rPr lang="en-US" smtClean="0"/>
              <a:t>4/24/14</a:t>
            </a:fld>
            <a:endParaRPr lang="en-US" dirty="0"/>
          </a:p>
        </p:txBody>
      </p:sp>
      <p:sp>
        <p:nvSpPr>
          <p:cNvPr id="8" name="Slide Number Placeholder 15"/>
          <p:cNvSpPr>
            <a:spLocks noGrp="1"/>
          </p:cNvSpPr>
          <p:nvPr>
            <p:ph type="sldNum" sz="quarter" idx="11"/>
          </p:nvPr>
        </p:nvSpPr>
        <p:spPr>
          <a:xfrm>
            <a:off x="7528560" y="6337300"/>
            <a:ext cx="1021080" cy="365125"/>
          </a:xfrm>
        </p:spPr>
        <p:txBody>
          <a:bodyPr anchor="ctr"/>
          <a:lstStyle>
            <a:lvl1pPr algn="r">
              <a:defRPr>
                <a:latin typeface="Calibri"/>
                <a:cs typeface="Calibri"/>
              </a:defRPr>
            </a:lvl1pPr>
          </a:lstStyle>
          <a:p>
            <a:fld id="{1789C0F2-17E0-497A-9BBE-0C73201AAFE3}" type="slidenum">
              <a:rPr lang="en-US" smtClean="0"/>
              <a:pPr/>
              <a:t>‹#›</a:t>
            </a:fld>
            <a:endParaRPr lang="en-US" dirty="0"/>
          </a:p>
        </p:txBody>
      </p:sp>
      <p:sp>
        <p:nvSpPr>
          <p:cNvPr id="9" name="Footer Placeholder 16"/>
          <p:cNvSpPr>
            <a:spLocks noGrp="1"/>
          </p:cNvSpPr>
          <p:nvPr>
            <p:ph type="ftr" sz="quarter" idx="12"/>
          </p:nvPr>
        </p:nvSpPr>
        <p:spPr>
          <a:xfrm>
            <a:off x="777239" y="6337300"/>
            <a:ext cx="4617721" cy="365125"/>
          </a:xfrm>
        </p:spPr>
        <p:txBody>
          <a:bodyPr anchor="ctr"/>
          <a:lstStyle>
            <a:lvl1pPr>
              <a:defRPr>
                <a:latin typeface="Calisto MT"/>
                <a:cs typeface="Calisto MT"/>
              </a:defRPr>
            </a:lvl1pPr>
          </a:lstStyle>
          <a:p>
            <a:r>
              <a:rPr lang="en-US" smtClean="0"/>
              <a:t>CSS430 Operating Systems : Process Synchronization</a:t>
            </a:r>
            <a:endParaRPr lang="en-US" dirty="0"/>
          </a:p>
        </p:txBody>
      </p:sp>
      <p:pic>
        <p:nvPicPr>
          <p:cNvPr id="11" name="Picture 10" descr="Screen Shot 2014-02-16 at 3.41.14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19569" cy="52614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AB7412D-5210-BC46-B3C4-F467E6D4A7ED}" type="datetime1">
              <a:rPr lang="en-US" smtClean="0"/>
              <a:t>4/24/14</a:t>
            </a:fld>
            <a:endParaRPr lang="en-US"/>
          </a:p>
        </p:txBody>
      </p:sp>
      <p:sp>
        <p:nvSpPr>
          <p:cNvPr id="13" name="Slide Number Placeholder 12"/>
          <p:cNvSpPr>
            <a:spLocks noGrp="1"/>
          </p:cNvSpPr>
          <p:nvPr>
            <p:ph type="sldNum" sz="quarter" idx="11"/>
          </p:nvPr>
        </p:nvSpPr>
        <p:spPr/>
        <p:txBody>
          <a:bodyPr/>
          <a:lstStyle/>
          <a:p>
            <a:fld id="{93B08CBD-4BA7-2F4C-A6A5-A7119939D983}"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CSS430 Operating Systems : Process Synchronization</a:t>
            </a:r>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4A53692-8196-7440-B496-F93E860FE337}" type="datetime1">
              <a:rPr lang="en-US" smtClean="0"/>
              <a:t>4/24/14</a:t>
            </a:fld>
            <a:endParaRPr lang="en-US"/>
          </a:p>
        </p:txBody>
      </p:sp>
      <p:sp>
        <p:nvSpPr>
          <p:cNvPr id="9" name="Slide Number Placeholder 8"/>
          <p:cNvSpPr>
            <a:spLocks noGrp="1"/>
          </p:cNvSpPr>
          <p:nvPr>
            <p:ph type="sldNum" sz="quarter" idx="11"/>
          </p:nvPr>
        </p:nvSpPr>
        <p:spPr/>
        <p:txBody>
          <a:bodyPr/>
          <a:lstStyle/>
          <a:p>
            <a:fld id="{93B08CBD-4BA7-2F4C-A6A5-A7119939D983}" type="slidenum">
              <a:rPr lang="en-US" smtClean="0"/>
              <a:t>‹#›</a:t>
            </a:fld>
            <a:endParaRPr lang="en-US"/>
          </a:p>
        </p:txBody>
      </p:sp>
      <p:sp>
        <p:nvSpPr>
          <p:cNvPr id="10" name="Footer Placeholder 9"/>
          <p:cNvSpPr>
            <a:spLocks noGrp="1"/>
          </p:cNvSpPr>
          <p:nvPr>
            <p:ph type="ftr" sz="quarter" idx="12"/>
          </p:nvPr>
        </p:nvSpPr>
        <p:spPr/>
        <p:txBody>
          <a:bodyPr/>
          <a:lstStyle/>
          <a:p>
            <a:r>
              <a:rPr lang="en-US" smtClean="0"/>
              <a:t>CSS430 Operating Systems : Process Synchronization</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B6F3C18-E402-024C-8C06-48315B8D2CAD}" type="datetime1">
              <a:rPr lang="en-US" smtClean="0"/>
              <a:t>4/24/14</a:t>
            </a:fld>
            <a:endParaRPr lang="en-US"/>
          </a:p>
        </p:txBody>
      </p:sp>
      <p:sp>
        <p:nvSpPr>
          <p:cNvPr id="15" name="Slide Number Placeholder 14"/>
          <p:cNvSpPr>
            <a:spLocks noGrp="1"/>
          </p:cNvSpPr>
          <p:nvPr>
            <p:ph type="sldNum" sz="quarter" idx="11"/>
          </p:nvPr>
        </p:nvSpPr>
        <p:spPr/>
        <p:txBody>
          <a:bodyPr/>
          <a:lstStyle/>
          <a:p>
            <a:fld id="{93B08CBD-4BA7-2F4C-A6A5-A7119939D983}" type="slidenum">
              <a:rPr lang="en-US" smtClean="0"/>
              <a:t>‹#›</a:t>
            </a:fld>
            <a:endParaRPr lang="en-US"/>
          </a:p>
        </p:txBody>
      </p:sp>
      <p:sp>
        <p:nvSpPr>
          <p:cNvPr id="16" name="Footer Placeholder 15"/>
          <p:cNvSpPr>
            <a:spLocks noGrp="1"/>
          </p:cNvSpPr>
          <p:nvPr>
            <p:ph type="ftr" sz="quarter" idx="12"/>
          </p:nvPr>
        </p:nvSpPr>
        <p:spPr/>
        <p:txBody>
          <a:bodyPr/>
          <a:lstStyle/>
          <a:p>
            <a:r>
              <a:rPr lang="en-US" smtClean="0"/>
              <a:t>CSS430 Operating Systems : Process Synchronization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2815063-5028-554D-AF32-6CF0B0D9190F}" type="datetime1">
              <a:rPr lang="en-US" smtClean="0"/>
              <a:t>4/24/14</a:t>
            </a:fld>
            <a:endParaRPr lang="en-US"/>
          </a:p>
        </p:txBody>
      </p:sp>
      <p:sp>
        <p:nvSpPr>
          <p:cNvPr id="8" name="Slide Number Placeholder 7"/>
          <p:cNvSpPr>
            <a:spLocks noGrp="1"/>
          </p:cNvSpPr>
          <p:nvPr>
            <p:ph type="sldNum" sz="quarter" idx="11"/>
          </p:nvPr>
        </p:nvSpPr>
        <p:spPr/>
        <p:txBody>
          <a:bodyPr/>
          <a:lstStyle/>
          <a:p>
            <a:fld id="{93B08CBD-4BA7-2F4C-A6A5-A7119939D983}" type="slidenum">
              <a:rPr lang="en-US" smtClean="0"/>
              <a:t>‹#›</a:t>
            </a:fld>
            <a:endParaRPr lang="en-US"/>
          </a:p>
        </p:txBody>
      </p:sp>
      <p:sp>
        <p:nvSpPr>
          <p:cNvPr id="9" name="Footer Placeholder 8"/>
          <p:cNvSpPr>
            <a:spLocks noGrp="1"/>
          </p:cNvSpPr>
          <p:nvPr>
            <p:ph type="ftr" sz="quarter" idx="12"/>
          </p:nvPr>
        </p:nvSpPr>
        <p:spPr/>
        <p:txBody>
          <a:bodyPr/>
          <a:lstStyle/>
          <a:p>
            <a:r>
              <a:rPr lang="en-US" smtClean="0"/>
              <a:t>CSS430 Operating Systems : Process Synchronization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C6B2D5-6221-6C41-8C5A-FE38B8B0DAFC}" type="datetime1">
              <a:rPr lang="en-US" smtClean="0"/>
              <a:t>4/24/14</a:t>
            </a:fld>
            <a:endParaRPr lang="en-US"/>
          </a:p>
        </p:txBody>
      </p:sp>
      <p:sp>
        <p:nvSpPr>
          <p:cNvPr id="6" name="Slide Number Placeholder 5"/>
          <p:cNvSpPr>
            <a:spLocks noGrp="1"/>
          </p:cNvSpPr>
          <p:nvPr>
            <p:ph type="sldNum" sz="quarter" idx="11"/>
          </p:nvPr>
        </p:nvSpPr>
        <p:spPr/>
        <p:txBody>
          <a:bodyPr/>
          <a:lstStyle/>
          <a:p>
            <a:fld id="{93B08CBD-4BA7-2F4C-A6A5-A7119939D983}" type="slidenum">
              <a:rPr lang="en-US" smtClean="0"/>
              <a:t>‹#›</a:t>
            </a:fld>
            <a:endParaRPr lang="en-US"/>
          </a:p>
        </p:txBody>
      </p:sp>
      <p:sp>
        <p:nvSpPr>
          <p:cNvPr id="7" name="Footer Placeholder 6"/>
          <p:cNvSpPr>
            <a:spLocks noGrp="1"/>
          </p:cNvSpPr>
          <p:nvPr>
            <p:ph type="ftr" sz="quarter" idx="12"/>
          </p:nvPr>
        </p:nvSpPr>
        <p:spPr/>
        <p:txBody>
          <a:bodyPr/>
          <a:lstStyle/>
          <a:p>
            <a:r>
              <a:rPr lang="en-US" smtClean="0"/>
              <a:t>CSS430 Operating Systems : Process Synchronization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56BDD10-46CC-2944-8476-C8D32FFA07A7}" type="datetime1">
              <a:rPr lang="en-US" smtClean="0"/>
              <a:t>4/24/14</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smtClean="0"/>
              <a:t>CSS430 Operating Systems : Process Synchronization</a:t>
            </a:r>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ED04A97-C9F5-A94E-99A3-95B645A10B42}" type="datetime1">
              <a:rPr lang="en-US" smtClean="0"/>
              <a:t>4/24/14</a:t>
            </a:fld>
            <a:endParaRPr lang="en-US"/>
          </a:p>
        </p:txBody>
      </p:sp>
      <p:sp>
        <p:nvSpPr>
          <p:cNvPr id="14" name="Slide Number Placeholder 13"/>
          <p:cNvSpPr>
            <a:spLocks noGrp="1"/>
          </p:cNvSpPr>
          <p:nvPr>
            <p:ph type="sldNum" sz="quarter" idx="11"/>
          </p:nvPr>
        </p:nvSpPr>
        <p:spPr/>
        <p:txBody>
          <a:bodyPr/>
          <a:lstStyle/>
          <a:p>
            <a:fld id="{93B08CBD-4BA7-2F4C-A6A5-A7119939D983}" type="slidenum">
              <a:rPr lang="en-US" smtClean="0"/>
              <a:t>‹#›</a:t>
            </a:fld>
            <a:endParaRPr lang="en-US"/>
          </a:p>
        </p:txBody>
      </p:sp>
      <p:sp>
        <p:nvSpPr>
          <p:cNvPr id="15" name="Footer Placeholder 14"/>
          <p:cNvSpPr>
            <a:spLocks noGrp="1"/>
          </p:cNvSpPr>
          <p:nvPr>
            <p:ph type="ftr" sz="quarter" idx="12"/>
          </p:nvPr>
        </p:nvSpPr>
        <p:spPr/>
        <p:txBody>
          <a:bodyPr/>
          <a:lstStyle/>
          <a:p>
            <a:r>
              <a:rPr lang="en-US" smtClean="0"/>
              <a:t>CSS430 Operating Systems : Process Synchronization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63673"/>
            </a:gs>
            <a:gs pos="47000">
              <a:srgbClr val="350267"/>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F043942-B2FA-4249-9DC8-EF5D024EAC24}" type="datetime1">
              <a:rPr lang="en-US" smtClean="0"/>
              <a:t>4/24/14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US" smtClean="0"/>
              <a:t>CSS430 Operating Systems : Process Synchronization</a:t>
            </a:r>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3B08CBD-4BA7-2F4C-A6A5-A7119939D983}" type="slidenum">
              <a:rPr lang="en-US" smtClean="0"/>
              <a:t>‹#›</a:t>
            </a:fld>
            <a:endParaRPr lang="en-US"/>
          </a:p>
        </p:txBody>
      </p:sp>
      <p:sp>
        <p:nvSpPr>
          <p:cNvPr id="11" name="Rectangle 10"/>
          <p:cNvSpPr/>
          <p:nvPr userDrawn="1"/>
        </p:nvSpPr>
        <p:spPr>
          <a:xfrm>
            <a:off x="21262" y="6488668"/>
            <a:ext cx="538742" cy="307777"/>
          </a:xfrm>
          <a:prstGeom prst="rect">
            <a:avLst/>
          </a:prstGeom>
        </p:spPr>
        <p:txBody>
          <a:bodyPr wrap="none">
            <a:spAutoFit/>
          </a:bodyPr>
          <a:lstStyle/>
          <a:p>
            <a:r>
              <a:rPr lang="en-US" sz="1400" dirty="0" smtClean="0"/>
              <a:t>V0.3</a:t>
            </a:r>
            <a:endParaRPr lang="en-US" sz="1400" dirty="0"/>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Tahoma"/>
          <a:ea typeface="+mj-ea"/>
          <a:cs typeface="Tahom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13.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7.docx"/><Relationship Id="rId4"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8.docx"/><Relationship Id="rId4" Type="http://schemas.openxmlformats.org/officeDocument/2006/relationships/image" Target="../media/image1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9.docx"/><Relationship Id="rId4" Type="http://schemas.openxmlformats.org/officeDocument/2006/relationships/image" Target="../media/image16.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0.docx"/><Relationship Id="rId4" Type="http://schemas.openxmlformats.org/officeDocument/2006/relationships/image" Target="../media/image17.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1.docx"/><Relationship Id="rId4" Type="http://schemas.openxmlformats.org/officeDocument/2006/relationships/image" Target="../media/image18.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2.docx"/><Relationship Id="rId4" Type="http://schemas.openxmlformats.org/officeDocument/2006/relationships/image" Target="../media/image19.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3.docx"/><Relationship Id="rId4" Type="http://schemas.openxmlformats.org/officeDocument/2006/relationships/image" Target="../media/image21.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4.docx"/><Relationship Id="rId4"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5.docx"/><Relationship Id="rId4" Type="http://schemas.openxmlformats.org/officeDocument/2006/relationships/image" Target="../media/image23.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16.docx"/><Relationship Id="rId4" Type="http://schemas.openxmlformats.org/officeDocument/2006/relationships/image" Target="../media/image25.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7.docx"/><Relationship Id="rId4" Type="http://schemas.openxmlformats.org/officeDocument/2006/relationships/image" Target="../media/image26.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18.docx"/><Relationship Id="rId4" Type="http://schemas.openxmlformats.org/officeDocument/2006/relationships/image" Target="../media/image27.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9.docx"/><Relationship Id="rId4" Type="http://schemas.openxmlformats.org/officeDocument/2006/relationships/image" Target="../media/image28.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20.docx"/><Relationship Id="rId4" Type="http://schemas.openxmlformats.org/officeDocument/2006/relationships/image" Target="../media/image29.png"/><Relationship Id="rId5" Type="http://schemas.openxmlformats.org/officeDocument/2006/relationships/package" Target="../embeddings/Microsoft_Word_Document21.docx"/><Relationship Id="rId6" Type="http://schemas.openxmlformats.org/officeDocument/2006/relationships/image" Target="../media/image30.png"/><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22.docx"/><Relationship Id="rId4" Type="http://schemas.openxmlformats.org/officeDocument/2006/relationships/image" Target="../media/image31.png"/><Relationship Id="rId5" Type="http://schemas.openxmlformats.org/officeDocument/2006/relationships/package" Target="../embeddings/Microsoft_Word_Document23.docx"/><Relationship Id="rId6" Type="http://schemas.openxmlformats.org/officeDocument/2006/relationships/image" Target="../media/image32.png"/><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24.docx"/><Relationship Id="rId4" Type="http://schemas.openxmlformats.org/officeDocument/2006/relationships/image" Target="../media/image33.png"/><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docs.oracle.com/javase/tutorial/essential/concurrency/sync.html" TargetMode="External"/><Relationship Id="rId5" Type="http://schemas.openxmlformats.org/officeDocument/2006/relationships/package" Target="../embeddings/Microsoft_Word_Document25.docx"/><Relationship Id="rId6" Type="http://schemas.openxmlformats.org/officeDocument/2006/relationships/image" Target="../media/image34.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package" Target="../embeddings/Microsoft_Word_Document26.docx"/><Relationship Id="rId5" Type="http://schemas.openxmlformats.org/officeDocument/2006/relationships/image" Target="../media/image37.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27.docx"/><Relationship Id="rId4" Type="http://schemas.openxmlformats.org/officeDocument/2006/relationships/image" Target="../media/image39.emf"/><Relationship Id="rId5" Type="http://schemas.openxmlformats.org/officeDocument/2006/relationships/package" Target="../embeddings/Microsoft_Word_Document28.docx"/><Relationship Id="rId6" Type="http://schemas.openxmlformats.org/officeDocument/2006/relationships/image" Target="../media/image40.png"/><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29.docx"/><Relationship Id="rId4" Type="http://schemas.openxmlformats.org/officeDocument/2006/relationships/image" Target="../media/image41.png"/><Relationship Id="rId5" Type="http://schemas.openxmlformats.org/officeDocument/2006/relationships/package" Target="../embeddings/Microsoft_Word_Document30.docx"/><Relationship Id="rId6" Type="http://schemas.openxmlformats.org/officeDocument/2006/relationships/image" Target="../media/image42.png"/><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31.docx"/><Relationship Id="rId4" Type="http://schemas.openxmlformats.org/officeDocument/2006/relationships/image" Target="../media/image43.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32.docx"/><Relationship Id="rId4" Type="http://schemas.openxmlformats.org/officeDocument/2006/relationships/image" Target="../media/image44.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33.docx"/><Relationship Id="rId4" Type="http://schemas.openxmlformats.org/officeDocument/2006/relationships/image" Target="../media/image45.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package" Target="../embeddings/Microsoft_Word_Document34.docx"/><Relationship Id="rId5" Type="http://schemas.openxmlformats.org/officeDocument/2006/relationships/image" Target="../media/image47.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aptiste-wicht.com/2010/09/java-concurrency-part-5-monitors-locks-and-conditions/" TargetMode="External"/><Relationship Id="rId4" Type="http://schemas.openxmlformats.org/officeDocument/2006/relationships/hyperlink" Target="http://docs.oracle.com/javase/7/docs/api/javax/management/monitor/Monitor.html" TargetMode="External"/><Relationship Id="rId5" Type="http://schemas.openxmlformats.org/officeDocument/2006/relationships/hyperlink" Target="http://pages.cs.wisc.edu/~remzi/OSTEP/threads-monitors.pdf" TargetMode="External"/><Relationship Id="rId6" Type="http://schemas.openxmlformats.org/officeDocument/2006/relationships/package" Target="../embeddings/Microsoft_Word_Document35.docx"/><Relationship Id="rId7" Type="http://schemas.openxmlformats.org/officeDocument/2006/relationships/image" Target="../media/image49.e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36.docx"/><Relationship Id="rId4" Type="http://schemas.openxmlformats.org/officeDocument/2006/relationships/image" Target="../media/image50.png"/><Relationship Id="rId5" Type="http://schemas.openxmlformats.org/officeDocument/2006/relationships/hyperlink" Target="http://www.baptiste-wicht.com/2010/09/java-concurrency-part-5-monitors-locks-and-conditions/" TargetMode="External"/><Relationship Id="rId6" Type="http://schemas.openxmlformats.org/officeDocument/2006/relationships/hyperlink" Target="http://docs.oracle.com/javase/7/docs/api/javax/management/monitor/Monitor.html" TargetMode="External"/><Relationship Id="rId7" Type="http://schemas.openxmlformats.org/officeDocument/2006/relationships/hyperlink" Target="http://pages.cs.wisc.edu/~remzi/OSTEP/threads-monitors.pdf" TargetMode="External"/><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research.microsoft.com/en-us/um/people/lamport/pubs/bakery.pdf" TargetMode="External"/><Relationship Id="rId4" Type="http://schemas.openxmlformats.org/officeDocument/2006/relationships/hyperlink" Target="http://research.microsoft.com/en-us/um/people/lamport/pubs/pubs.html%23bakery" TargetMode="External"/><Relationship Id="rId5" Type="http://schemas.openxmlformats.org/officeDocument/2006/relationships/hyperlink" Target="http://en.wikipedia.org/wiki/Lamport's_bakery_algorithm" TargetMode="External"/><Relationship Id="rId6" Type="http://schemas.openxmlformats.org/officeDocument/2006/relationships/package" Target="../embeddings/Microsoft_Word_Document37.docx"/><Relationship Id="rId7" Type="http://schemas.openxmlformats.org/officeDocument/2006/relationships/image" Target="../media/image51.png"/><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eterson's_algorithm" TargetMode="External"/><Relationship Id="rId3" Type="http://schemas.openxmlformats.org/officeDocument/2006/relationships/hyperlink" Target="http://cs.nyu.edu/~lerner/spring12/Read03-MutualExclusion.pdf" TargetMode="Externa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t>CSS430 </a:t>
            </a:r>
            <a:r>
              <a:rPr lang="en-US" sz="4400" dirty="0" smtClean="0"/>
              <a:t/>
            </a:r>
            <a:br>
              <a:rPr lang="en-US" sz="4400" dirty="0" smtClean="0"/>
            </a:br>
            <a:r>
              <a:rPr lang="en-US" sz="4400" dirty="0" smtClean="0"/>
              <a:t>Process Synchronization</a:t>
            </a:r>
            <a:r>
              <a:rPr lang="en-US" sz="2400" dirty="0"/>
              <a:t/>
            </a:r>
            <a:br>
              <a:rPr lang="en-US" sz="2400" dirty="0"/>
            </a:br>
            <a:r>
              <a:rPr lang="en-US" sz="2400" dirty="0" smtClean="0"/>
              <a:t>Textbook Chapter </a:t>
            </a:r>
            <a:r>
              <a:rPr lang="en-US" sz="2400" dirty="0"/>
              <a:t>6</a:t>
            </a:r>
          </a:p>
        </p:txBody>
      </p:sp>
      <p:sp>
        <p:nvSpPr>
          <p:cNvPr id="3" name="Subtitle 2"/>
          <p:cNvSpPr>
            <a:spLocks noGrp="1"/>
          </p:cNvSpPr>
          <p:nvPr>
            <p:ph type="subTitle" idx="1"/>
          </p:nvPr>
        </p:nvSpPr>
        <p:spPr>
          <a:xfrm>
            <a:off x="777240" y="4412131"/>
            <a:ext cx="7543800" cy="685800"/>
          </a:xfrm>
        </p:spPr>
        <p:txBody>
          <a:bodyPr>
            <a:normAutofit fontScale="55000" lnSpcReduction="20000"/>
          </a:bodyPr>
          <a:lstStyle/>
          <a:p>
            <a:pPr algn="ctr"/>
            <a:r>
              <a:rPr lang="en-US" dirty="0" smtClean="0"/>
              <a:t>Instructor:  Stephen G. Dame</a:t>
            </a:r>
          </a:p>
          <a:p>
            <a:pPr algn="ctr"/>
            <a:r>
              <a:rPr lang="en-US" dirty="0">
                <a:latin typeface="Consolas"/>
                <a:cs typeface="Consolas"/>
              </a:rPr>
              <a:t>e</a:t>
            </a:r>
            <a:r>
              <a:rPr lang="en-US" dirty="0" smtClean="0">
                <a:latin typeface="Consolas"/>
                <a:cs typeface="Consolas"/>
              </a:rPr>
              <a:t>-mail: sdame@uw.edu</a:t>
            </a:r>
            <a:endParaRPr lang="en-US" dirty="0">
              <a:latin typeface="Consolas"/>
              <a:cs typeface="Consolas"/>
            </a:endParaRPr>
          </a:p>
        </p:txBody>
      </p:sp>
      <p:sp>
        <p:nvSpPr>
          <p:cNvPr id="4" name="TextBox 3"/>
          <p:cNvSpPr txBox="1"/>
          <p:nvPr/>
        </p:nvSpPr>
        <p:spPr>
          <a:xfrm>
            <a:off x="777240" y="5237655"/>
            <a:ext cx="7543800" cy="1231106"/>
          </a:xfrm>
          <a:prstGeom prst="rect">
            <a:avLst/>
          </a:prstGeom>
          <a:noFill/>
        </p:spPr>
        <p:txBody>
          <a:bodyPr wrap="square" rtlCol="0">
            <a:spAutoFit/>
          </a:bodyPr>
          <a:lstStyle/>
          <a:p>
            <a:pPr algn="ctr"/>
            <a:endParaRPr lang="en-US" altLang="ja-JP" sz="2800" dirty="0" smtClean="0">
              <a:latin typeface="Times New Roman" charset="0"/>
            </a:endParaRPr>
          </a:p>
          <a:p>
            <a:r>
              <a:rPr lang="en-US" altLang="ja-JP" sz="1400" dirty="0" smtClean="0">
                <a:latin typeface="Cambria"/>
                <a:cs typeface="Cambria"/>
              </a:rPr>
              <a:t>These slides </a:t>
            </a:r>
            <a:r>
              <a:rPr lang="en-US" altLang="ja-JP" sz="1400" smtClean="0">
                <a:latin typeface="Cambria"/>
                <a:cs typeface="Cambria"/>
              </a:rPr>
              <a:t>were  adapted </a:t>
            </a:r>
            <a:r>
              <a:rPr lang="en-US" altLang="ja-JP" sz="1400" dirty="0" smtClean="0">
                <a:latin typeface="Cambria"/>
                <a:cs typeface="Cambria"/>
              </a:rPr>
              <a:t>from the OSC textbook slides (Silberschatz, Galvin, and Gagne), Professor Munehiro Fukuda and the instructor’s class materials.</a:t>
            </a:r>
          </a:p>
          <a:p>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1</a:t>
            </a:fld>
            <a:endParaRPr lang="en-US" dirty="0"/>
          </a:p>
        </p:txBody>
      </p:sp>
      <p:sp>
        <p:nvSpPr>
          <p:cNvPr id="7" name="Footer Placeholder 6"/>
          <p:cNvSpPr>
            <a:spLocks noGrp="1"/>
          </p:cNvSpPr>
          <p:nvPr>
            <p:ph type="ftr" sz="quarter" idx="12"/>
          </p:nvPr>
        </p:nvSpPr>
        <p:spPr/>
        <p:txBody>
          <a:bodyPr/>
          <a:lstStyle/>
          <a:p>
            <a:r>
              <a:rPr lang="en-US" smtClean="0"/>
              <a:t>CSS430 Operating Systems : Process Synchronization</a:t>
            </a:r>
            <a:endParaRPr lang="en-US" dirty="0"/>
          </a:p>
        </p:txBody>
      </p:sp>
    </p:spTree>
    <p:extLst>
      <p:ext uri="{BB962C8B-B14F-4D97-AF65-F5344CB8AC3E}">
        <p14:creationId xmlns:p14="http://schemas.microsoft.com/office/powerpoint/2010/main" val="1480216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30323870"/>
              </p:ext>
            </p:extLst>
          </p:nvPr>
        </p:nvGraphicFramePr>
        <p:xfrm>
          <a:off x="990599" y="1398587"/>
          <a:ext cx="7405955" cy="4577292"/>
        </p:xfrm>
        <a:graphic>
          <a:graphicData uri="http://schemas.openxmlformats.org/presentationml/2006/ole">
            <mc:AlternateContent xmlns:mc="http://schemas.openxmlformats.org/markup-compatibility/2006">
              <mc:Choice xmlns:v="urn:schemas-microsoft-com:vml" Requires="v">
                <p:oleObj spid="_x0000_s1057" name="Document" r:id="rId3" imgW="5486400" imgH="3390900" progId="Word.Document.12">
                  <p:embed/>
                </p:oleObj>
              </mc:Choice>
              <mc:Fallback>
                <p:oleObj name="Document" r:id="rId3" imgW="5486400" imgH="3390900" progId="Word.Document.12">
                  <p:embed/>
                  <p:pic>
                    <p:nvPicPr>
                      <p:cNvPr id="0" name=""/>
                      <p:cNvPicPr/>
                      <p:nvPr/>
                    </p:nvPicPr>
                    <p:blipFill>
                      <a:blip r:embed="rId4"/>
                      <a:stretch>
                        <a:fillRect/>
                      </a:stretch>
                    </p:blipFill>
                    <p:spPr>
                      <a:xfrm>
                        <a:off x="990599" y="1398587"/>
                        <a:ext cx="7405955" cy="4577292"/>
                      </a:xfrm>
                      <a:prstGeom prst="rect">
                        <a:avLst/>
                      </a:prstGeom>
                      <a:ln w="38100" cmpd="sng">
                        <a:solidFill>
                          <a:srgbClr val="F5EDC7"/>
                        </a:solidFill>
                      </a:ln>
                    </p:spPr>
                  </p:pic>
                </p:oleObj>
              </mc:Fallback>
            </mc:AlternateContent>
          </a:graphicData>
        </a:graphic>
      </p:graphicFrame>
      <p:sp>
        <p:nvSpPr>
          <p:cNvPr id="3" name="Title 2"/>
          <p:cNvSpPr>
            <a:spLocks noGrp="1"/>
          </p:cNvSpPr>
          <p:nvPr>
            <p:ph type="title"/>
          </p:nvPr>
        </p:nvSpPr>
        <p:spPr/>
        <p:txBody>
          <a:bodyPr/>
          <a:lstStyle/>
          <a:p>
            <a:r>
              <a:rPr lang="en-US" dirty="0" smtClean="0"/>
              <a:t>Worker Thread</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10</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7" name="Oval 6"/>
          <p:cNvSpPr/>
          <p:nvPr/>
        </p:nvSpPr>
        <p:spPr>
          <a:xfrm>
            <a:off x="1557867" y="3280833"/>
            <a:ext cx="1405466" cy="3302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Oval 7"/>
          <p:cNvSpPr/>
          <p:nvPr/>
        </p:nvSpPr>
        <p:spPr>
          <a:xfrm>
            <a:off x="1875367" y="4284133"/>
            <a:ext cx="1405466" cy="3302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Oval 8"/>
          <p:cNvSpPr/>
          <p:nvPr/>
        </p:nvSpPr>
        <p:spPr>
          <a:xfrm>
            <a:off x="1943100" y="4741333"/>
            <a:ext cx="1405466" cy="3302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04955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29622542"/>
              </p:ext>
            </p:extLst>
          </p:nvPr>
        </p:nvGraphicFramePr>
        <p:xfrm>
          <a:off x="846569" y="1498071"/>
          <a:ext cx="7527861" cy="3832012"/>
        </p:xfrm>
        <a:graphic>
          <a:graphicData uri="http://schemas.openxmlformats.org/presentationml/2006/ole">
            <mc:AlternateContent xmlns:mc="http://schemas.openxmlformats.org/markup-compatibility/2006">
              <mc:Choice xmlns:v="urn:schemas-microsoft-com:vml" Requires="v">
                <p:oleObj spid="_x0000_s39953" name="Document" r:id="rId3" imgW="4914900" imgH="2501900" progId="Word.Document.12">
                  <p:embed/>
                </p:oleObj>
              </mc:Choice>
              <mc:Fallback>
                <p:oleObj name="Document" r:id="rId3" imgW="4914900" imgH="2501900" progId="Word.Document.12">
                  <p:embed/>
                  <p:pic>
                    <p:nvPicPr>
                      <p:cNvPr id="0" name=""/>
                      <p:cNvPicPr/>
                      <p:nvPr/>
                    </p:nvPicPr>
                    <p:blipFill>
                      <a:blip r:embed="rId4"/>
                      <a:stretch>
                        <a:fillRect/>
                      </a:stretch>
                    </p:blipFill>
                    <p:spPr>
                      <a:xfrm>
                        <a:off x="846569" y="1498071"/>
                        <a:ext cx="7527861" cy="3832012"/>
                      </a:xfrm>
                      <a:prstGeom prst="rect">
                        <a:avLst/>
                      </a:prstGeom>
                      <a:solidFill>
                        <a:srgbClr val="FFFFFF"/>
                      </a:solidFill>
                      <a:ln w="38100" cmpd="sng">
                        <a:solidFill>
                          <a:schemeClr val="accent2">
                            <a:lumMod val="60000"/>
                            <a:lumOff val="40000"/>
                          </a:schemeClr>
                        </a:solidFill>
                      </a:ln>
                    </p:spPr>
                  </p:pic>
                </p:oleObj>
              </mc:Fallback>
            </mc:AlternateContent>
          </a:graphicData>
        </a:graphic>
      </p:graphicFrame>
      <p:sp>
        <p:nvSpPr>
          <p:cNvPr id="3" name="Title 2"/>
          <p:cNvSpPr>
            <a:spLocks noGrp="1"/>
          </p:cNvSpPr>
          <p:nvPr>
            <p:ph type="title"/>
          </p:nvPr>
        </p:nvSpPr>
        <p:spPr>
          <a:xfrm>
            <a:off x="777239" y="1"/>
            <a:ext cx="7772401" cy="1142999"/>
          </a:xfrm>
        </p:spPr>
        <p:txBody>
          <a:bodyPr/>
          <a:lstStyle/>
          <a:p>
            <a:r>
              <a:rPr lang="en-US" altLang="ja-JP" dirty="0">
                <a:latin typeface="Tahoma" charset="0"/>
                <a:ea typeface="ＭＳ Ｐゴシック" charset="0"/>
                <a:cs typeface="ＭＳ Ｐゴシック" charset="0"/>
              </a:rPr>
              <a:t>Test Algorithm </a:t>
            </a:r>
            <a:r>
              <a:rPr lang="en-US" altLang="ja-JP" dirty="0" smtClean="0">
                <a:latin typeface="Tahoma" charset="0"/>
                <a:ea typeface="ＭＳ Ｐゴシック" charset="0"/>
                <a:cs typeface="ＭＳ Ｐゴシック" charset="0"/>
              </a:rPr>
              <a:t/>
            </a:r>
            <a:br>
              <a:rPr lang="en-US" altLang="ja-JP" dirty="0" smtClean="0">
                <a:latin typeface="Tahoma" charset="0"/>
                <a:ea typeface="ＭＳ Ｐゴシック" charset="0"/>
                <a:cs typeface="ＭＳ Ｐゴシック" charset="0"/>
              </a:rPr>
            </a:br>
            <a:r>
              <a:rPr lang="en-US" altLang="ja-JP" dirty="0" smtClean="0">
                <a:latin typeface="Tahoma" charset="0"/>
                <a:ea typeface="ＭＳ Ｐゴシック" charset="0"/>
                <a:cs typeface="ＭＳ Ｐゴシック" charset="0"/>
              </a:rPr>
              <a:t>(Algorithm Factory</a:t>
            </a:r>
            <a:r>
              <a:rPr lang="en-US" altLang="ja-JP" dirty="0">
                <a:latin typeface="Tahoma" charset="0"/>
                <a:ea typeface="ＭＳ Ｐゴシック" charset="0"/>
                <a:cs typeface="ＭＳ Ｐゴシック" charset="0"/>
              </a:rPr>
              <a: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11</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7" name="Oval 6"/>
          <p:cNvSpPr/>
          <p:nvPr/>
        </p:nvSpPr>
        <p:spPr>
          <a:xfrm>
            <a:off x="3467099" y="2302933"/>
            <a:ext cx="901699" cy="3302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Oval 7"/>
          <p:cNvSpPr/>
          <p:nvPr/>
        </p:nvSpPr>
        <p:spPr>
          <a:xfrm>
            <a:off x="6771923" y="3984865"/>
            <a:ext cx="901699" cy="3302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Oval 8"/>
          <p:cNvSpPr/>
          <p:nvPr/>
        </p:nvSpPr>
        <p:spPr>
          <a:xfrm>
            <a:off x="6784625" y="3654665"/>
            <a:ext cx="901699" cy="330200"/>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0" name="Straight Arrow Connector 9"/>
          <p:cNvCxnSpPr>
            <a:stCxn id="7" idx="5"/>
          </p:cNvCxnSpPr>
          <p:nvPr/>
        </p:nvCxnSpPr>
        <p:spPr>
          <a:xfrm>
            <a:off x="4236747" y="2584776"/>
            <a:ext cx="2840963" cy="1432657"/>
          </a:xfrm>
          <a:prstGeom prst="straightConnector1">
            <a:avLst/>
          </a:prstGeom>
          <a:ln w="28575"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4955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Algorithm 1　(yielding by turn)</a:t>
            </a:r>
          </a:p>
        </p:txBody>
      </p:sp>
      <p:sp>
        <p:nvSpPr>
          <p:cNvPr id="4" name="Slide Number Placeholder 3"/>
          <p:cNvSpPr>
            <a:spLocks noGrp="1"/>
          </p:cNvSpPr>
          <p:nvPr>
            <p:ph type="sldNum" sz="quarter" idx="11"/>
          </p:nvPr>
        </p:nvSpPr>
        <p:spPr/>
        <p:txBody>
          <a:bodyPr/>
          <a:lstStyle/>
          <a:p>
            <a:fld id="{1789C0F2-17E0-497A-9BBE-0C73201AAFE3}" type="slidenum">
              <a:rPr lang="en-US" smtClean="0"/>
              <a:pPr/>
              <a:t>12</a:t>
            </a:fld>
            <a:endParaRPr lang="en-US" dirty="0"/>
          </a:p>
        </p:txBody>
      </p:sp>
      <p:sp>
        <p:nvSpPr>
          <p:cNvPr id="5" name="Footer Placeholder 4"/>
          <p:cNvSpPr>
            <a:spLocks noGrp="1"/>
          </p:cNvSpPr>
          <p:nvPr>
            <p:ph type="ftr" sz="quarter" idx="12"/>
          </p:nvPr>
        </p:nvSpPr>
        <p:spPr>
          <a:xfrm>
            <a:off x="789939" y="6337300"/>
            <a:ext cx="4617721" cy="365125"/>
          </a:xfrm>
        </p:spPr>
        <p:txBody>
          <a:bodyPr/>
          <a:lstStyle/>
          <a:p>
            <a:r>
              <a:rPr lang="en-US" dirty="0" smtClean="0"/>
              <a:t>CSS430 Operating Systems : Process Synchronization</a:t>
            </a:r>
            <a:endParaRPr lang="en-US" dirty="0"/>
          </a:p>
        </p:txBody>
      </p:sp>
      <p:sp>
        <p:nvSpPr>
          <p:cNvPr id="7" name="Rectangle 5"/>
          <p:cNvSpPr txBox="1">
            <a:spLocks noChangeArrowheads="1"/>
          </p:cNvSpPr>
          <p:nvPr/>
        </p:nvSpPr>
        <p:spPr>
          <a:xfrm>
            <a:off x="789939" y="4732338"/>
            <a:ext cx="7628375" cy="882650"/>
          </a:xfrm>
          <a:prstGeom prst="rect">
            <a:avLst/>
          </a:prstGeom>
          <a:noFill/>
        </p:spPr>
        <p:txBody>
          <a:bodyPr vert="horz" lIns="91440" tIns="45720" rIns="91440" bIns="45720" rtlCol="0" anchor="ctr">
            <a:no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nSpc>
                <a:spcPct val="90000"/>
              </a:lnSpc>
            </a:pPr>
            <a:r>
              <a:rPr lang="en-US" altLang="ja-JP" sz="2800" dirty="0" smtClean="0">
                <a:solidFill>
                  <a:srgbClr val="FF0000"/>
                </a:solidFill>
                <a:latin typeface="Tahoma" charset="0"/>
                <a:ea typeface="ＭＳ Ｐゴシック" charset="0"/>
                <a:cs typeface="ＭＳ Ｐゴシック" charset="0"/>
              </a:rPr>
              <a:t>Violates</a:t>
            </a:r>
            <a:r>
              <a:rPr lang="en-US" altLang="ja-JP" sz="2800" dirty="0" smtClean="0">
                <a:latin typeface="Tahoma" charset="0"/>
                <a:ea typeface="ＭＳ Ｐゴシック" charset="0"/>
                <a:cs typeface="ＭＳ Ｐゴシック" charset="0"/>
              </a:rPr>
              <a:t> CS rule #</a:t>
            </a:r>
            <a:r>
              <a:rPr lang="en-US" altLang="ja-JP" sz="2800" dirty="0">
                <a:latin typeface="Tahoma" charset="0"/>
                <a:ea typeface="ＭＳ Ｐゴシック" charset="0"/>
                <a:cs typeface="ＭＳ Ｐゴシック" charset="0"/>
              </a:rPr>
              <a:t>1</a:t>
            </a:r>
            <a:r>
              <a:rPr lang="en-US" altLang="ja-JP" sz="2800" dirty="0" smtClean="0">
                <a:latin typeface="Tahoma" charset="0"/>
                <a:ea typeface="ＭＳ Ｐゴシック" charset="0"/>
                <a:cs typeface="ＭＳ Ｐゴシック" charset="0"/>
              </a:rPr>
              <a:t> – </a:t>
            </a:r>
            <a:r>
              <a:rPr lang="en-US" altLang="ja-JP" sz="2800" dirty="0" smtClean="0">
                <a:solidFill>
                  <a:srgbClr val="FFE066"/>
                </a:solidFill>
                <a:latin typeface="Tahoma" charset="0"/>
                <a:ea typeface="ＭＳ Ｐゴシック" charset="0"/>
                <a:cs typeface="ＭＳ Ｐゴシック" charset="0"/>
              </a:rPr>
              <a:t>mutual exclusion</a:t>
            </a:r>
          </a:p>
          <a:p>
            <a:pPr lvl="1">
              <a:lnSpc>
                <a:spcPct val="90000"/>
              </a:lnSpc>
            </a:pPr>
            <a:r>
              <a:rPr lang="en-US" altLang="ja-JP" sz="2800" dirty="0" smtClean="0">
                <a:latin typeface="Tahoma" charset="0"/>
                <a:ea typeface="ＭＳ Ｐゴシック" charset="0"/>
              </a:rPr>
              <a:t>Both threads 0 and 1 cannot be in CS at same time.</a:t>
            </a:r>
            <a:r>
              <a:rPr lang="en-US" altLang="ja-JP" sz="3600" dirty="0" smtClean="0">
                <a:latin typeface="Tahoma" charset="0"/>
                <a:ea typeface="ＭＳ Ｐゴシック" charset="0"/>
              </a:rPr>
              <a:t> </a:t>
            </a:r>
            <a:endParaRPr lang="en-US" altLang="ja-JP" sz="3600" dirty="0">
              <a:latin typeface="Tahoma" charset="0"/>
              <a:ea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86433020"/>
              </p:ext>
            </p:extLst>
          </p:nvPr>
        </p:nvGraphicFramePr>
        <p:xfrm>
          <a:off x="777239" y="829904"/>
          <a:ext cx="7490728" cy="3512319"/>
        </p:xfrm>
        <a:graphic>
          <a:graphicData uri="http://schemas.openxmlformats.org/presentationml/2006/ole">
            <mc:AlternateContent xmlns:mc="http://schemas.openxmlformats.org/markup-compatibility/2006">
              <mc:Choice xmlns:v="urn:schemas-microsoft-com:vml" Requires="v">
                <p:oleObj spid="_x0000_s40978" name="Document" r:id="rId3" imgW="5715000" imgH="2679700" progId="Word.Document.12">
                  <p:embed/>
                </p:oleObj>
              </mc:Choice>
              <mc:Fallback>
                <p:oleObj name="Document" r:id="rId3" imgW="5715000" imgH="2679700" progId="Word.Document.12">
                  <p:embed/>
                  <p:pic>
                    <p:nvPicPr>
                      <p:cNvPr id="0" name=""/>
                      <p:cNvPicPr/>
                      <p:nvPr/>
                    </p:nvPicPr>
                    <p:blipFill>
                      <a:blip r:embed="rId4"/>
                      <a:stretch>
                        <a:fillRect/>
                      </a:stretch>
                    </p:blipFill>
                    <p:spPr>
                      <a:xfrm>
                        <a:off x="777239" y="829904"/>
                        <a:ext cx="7490728" cy="3512319"/>
                      </a:xfrm>
                      <a:prstGeom prst="rect">
                        <a:avLst/>
                      </a:prstGeom>
                      <a:ln w="38100" cmpd="sng">
                        <a:solidFill>
                          <a:srgbClr val="F5EDC7"/>
                        </a:solidFill>
                      </a:ln>
                    </p:spPr>
                  </p:pic>
                </p:oleObj>
              </mc:Fallback>
            </mc:AlternateContent>
          </a:graphicData>
        </a:graphic>
      </p:graphicFrame>
    </p:spTree>
    <p:extLst>
      <p:ext uri="{BB962C8B-B14F-4D97-AF65-F5344CB8AC3E}">
        <p14:creationId xmlns:p14="http://schemas.microsoft.com/office/powerpoint/2010/main" val="22104955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Algorithm 2 </a:t>
            </a:r>
            <a:r>
              <a:rPr lang="en-US" dirty="0" smtClean="0"/>
              <a:t>(flag I’m using…)</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13</a:t>
            </a:fld>
            <a:endParaRPr lang="en-US" dirty="0"/>
          </a:p>
        </p:txBody>
      </p:sp>
      <p:sp>
        <p:nvSpPr>
          <p:cNvPr id="5" name="Footer Placeholder 4"/>
          <p:cNvSpPr>
            <a:spLocks noGrp="1"/>
          </p:cNvSpPr>
          <p:nvPr>
            <p:ph type="ftr" sz="quarter" idx="12"/>
          </p:nvPr>
        </p:nvSpPr>
        <p:spPr/>
        <p:txBody>
          <a:bodyPr/>
          <a:lstStyle/>
          <a:p>
            <a:r>
              <a:rPr lang="en-US" dirty="0" smtClean="0"/>
              <a:t>CSS430 Operating Systems : Process Synchronization</a:t>
            </a:r>
            <a:endParaRPr lang="en-US" dirty="0"/>
          </a:p>
        </p:txBody>
      </p:sp>
      <p:sp>
        <p:nvSpPr>
          <p:cNvPr id="8" name="Rectangle 3"/>
          <p:cNvSpPr txBox="1">
            <a:spLocks noChangeArrowheads="1"/>
          </p:cNvSpPr>
          <p:nvPr/>
        </p:nvSpPr>
        <p:spPr>
          <a:xfrm>
            <a:off x="5522913" y="1133475"/>
            <a:ext cx="3530600" cy="3933825"/>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nSpc>
                <a:spcPct val="90000"/>
              </a:lnSpc>
            </a:pPr>
            <a:r>
              <a:rPr lang="en-US" altLang="ja-JP" sz="1800" dirty="0" smtClean="0">
                <a:solidFill>
                  <a:srgbClr val="FF0000"/>
                </a:solidFill>
                <a:latin typeface="Tahoma" charset="0"/>
                <a:ea typeface="ＭＳ Ｐゴシック" charset="0"/>
                <a:cs typeface="ＭＳ Ｐゴシック" charset="0"/>
              </a:rPr>
              <a:t>Violates</a:t>
            </a:r>
            <a:r>
              <a:rPr lang="en-US" altLang="ja-JP" sz="1800" dirty="0" smtClean="0">
                <a:latin typeface="Tahoma" charset="0"/>
                <a:ea typeface="ＭＳ Ｐゴシック" charset="0"/>
                <a:cs typeface="ＭＳ Ｐゴシック" charset="0"/>
              </a:rPr>
              <a:t> CS rule #2, #3 – </a:t>
            </a:r>
            <a:r>
              <a:rPr lang="en-US" altLang="ja-JP" sz="1800" dirty="0" smtClean="0">
                <a:solidFill>
                  <a:schemeClr val="accent1">
                    <a:lumMod val="60000"/>
                    <a:lumOff val="40000"/>
                  </a:schemeClr>
                </a:solidFill>
                <a:latin typeface="Tahoma" charset="0"/>
                <a:ea typeface="ＭＳ Ｐゴシック" charset="0"/>
                <a:cs typeface="ＭＳ Ｐゴシック" charset="0"/>
              </a:rPr>
              <a:t>progress + bounded waiting</a:t>
            </a:r>
          </a:p>
          <a:p>
            <a:pPr lvl="1">
              <a:lnSpc>
                <a:spcPct val="90000"/>
              </a:lnSpc>
            </a:pPr>
            <a:r>
              <a:rPr lang="en-US" altLang="ja-JP" sz="1800" dirty="0" smtClean="0">
                <a:latin typeface="Tahoma" charset="0"/>
                <a:ea typeface="ＭＳ Ｐゴシック" charset="0"/>
              </a:rPr>
              <a:t>Thread 0 sets flag[0] true.</a:t>
            </a:r>
          </a:p>
          <a:p>
            <a:pPr lvl="1">
              <a:lnSpc>
                <a:spcPct val="90000"/>
              </a:lnSpc>
            </a:pPr>
            <a:r>
              <a:rPr lang="en-US" altLang="ja-JP" sz="1800" dirty="0" smtClean="0">
                <a:latin typeface="Tahoma" charset="0"/>
                <a:ea typeface="ＭＳ Ｐゴシック" charset="0"/>
              </a:rPr>
              <a:t>A context switch occurs.</a:t>
            </a:r>
          </a:p>
          <a:p>
            <a:pPr lvl="1">
              <a:lnSpc>
                <a:spcPct val="90000"/>
              </a:lnSpc>
            </a:pPr>
            <a:r>
              <a:rPr lang="en-US" altLang="ja-JP" sz="1800" dirty="0" smtClean="0">
                <a:latin typeface="Tahoma" charset="0"/>
                <a:ea typeface="ＭＳ Ｐゴシック" charset="0"/>
              </a:rPr>
              <a:t>Thread 1 sets flag[1].</a:t>
            </a:r>
          </a:p>
          <a:p>
            <a:pPr lvl="1">
              <a:lnSpc>
                <a:spcPct val="90000"/>
              </a:lnSpc>
            </a:pPr>
            <a:r>
              <a:rPr lang="en-US" altLang="ja-JP" sz="1800" dirty="0" smtClean="0">
                <a:latin typeface="Tahoma" charset="0"/>
                <a:ea typeface="ＭＳ Ｐゴシック" charset="0"/>
              </a:rPr>
              <a:t>Thread 1 finds out flag[0] is true, and waits for Thread 0.</a:t>
            </a:r>
          </a:p>
          <a:p>
            <a:pPr lvl="1">
              <a:lnSpc>
                <a:spcPct val="90000"/>
              </a:lnSpc>
            </a:pPr>
            <a:r>
              <a:rPr lang="en-US" altLang="ja-JP" sz="1800" dirty="0" smtClean="0">
                <a:latin typeface="Tahoma" charset="0"/>
                <a:ea typeface="ＭＳ Ｐゴシック" charset="0"/>
              </a:rPr>
              <a:t>A context switch occurs.</a:t>
            </a:r>
          </a:p>
          <a:p>
            <a:pPr lvl="1">
              <a:lnSpc>
                <a:spcPct val="90000"/>
              </a:lnSpc>
            </a:pPr>
            <a:r>
              <a:rPr lang="en-US" altLang="ja-JP" sz="1800" dirty="0" smtClean="0">
                <a:latin typeface="Tahoma" charset="0"/>
                <a:ea typeface="ＭＳ Ｐゴシック" charset="0"/>
              </a:rPr>
              <a:t>Thread 0 finds out flag[1] is true, and waits for Thread 1.</a:t>
            </a:r>
          </a:p>
          <a:p>
            <a:pPr lvl="1">
              <a:lnSpc>
                <a:spcPct val="90000"/>
              </a:lnSpc>
            </a:pPr>
            <a:endParaRPr lang="en-US" altLang="ja-JP" sz="1800" dirty="0">
              <a:latin typeface="Tahoma" charset="0"/>
              <a:ea typeface="ＭＳ Ｐゴシック"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55369202"/>
              </p:ext>
            </p:extLst>
          </p:nvPr>
        </p:nvGraphicFramePr>
        <p:xfrm>
          <a:off x="335866" y="1307935"/>
          <a:ext cx="5187047" cy="3642199"/>
        </p:xfrm>
        <a:graphic>
          <a:graphicData uri="http://schemas.openxmlformats.org/presentationml/2006/ole">
            <mc:AlternateContent xmlns:mc="http://schemas.openxmlformats.org/markup-compatibility/2006">
              <mc:Choice xmlns:v="urn:schemas-microsoft-com:vml" Requires="v">
                <p:oleObj spid="_x0000_s42002" name="Document" r:id="rId3" imgW="5486400" imgH="3035300" progId="Word.Document.12">
                  <p:embed/>
                </p:oleObj>
              </mc:Choice>
              <mc:Fallback>
                <p:oleObj name="Document" r:id="rId3" imgW="5486400" imgH="3035300" progId="Word.Document.12">
                  <p:embed/>
                  <p:pic>
                    <p:nvPicPr>
                      <p:cNvPr id="0" name=""/>
                      <p:cNvPicPr/>
                      <p:nvPr/>
                    </p:nvPicPr>
                    <p:blipFill>
                      <a:blip r:embed="rId4"/>
                      <a:stretch>
                        <a:fillRect/>
                      </a:stretch>
                    </p:blipFill>
                    <p:spPr>
                      <a:xfrm>
                        <a:off x="335866" y="1307935"/>
                        <a:ext cx="5187047" cy="3642199"/>
                      </a:xfrm>
                      <a:prstGeom prst="rect">
                        <a:avLst/>
                      </a:prstGeom>
                      <a:solidFill>
                        <a:srgbClr val="FFFFFF"/>
                      </a:solidFill>
                      <a:ln w="38100" cmpd="sng">
                        <a:solidFill>
                          <a:srgbClr val="F5EDC7"/>
                        </a:solidFill>
                      </a:ln>
                    </p:spPr>
                  </p:pic>
                </p:oleObj>
              </mc:Fallback>
            </mc:AlternateContent>
          </a:graphicData>
        </a:graphic>
      </p:graphicFrame>
    </p:spTree>
    <p:extLst>
      <p:ext uri="{BB962C8B-B14F-4D97-AF65-F5344CB8AC3E}">
        <p14:creationId xmlns:p14="http://schemas.microsoft.com/office/powerpoint/2010/main" val="6908550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206500"/>
          </a:xfrm>
        </p:spPr>
        <p:txBody>
          <a:bodyPr/>
          <a:lstStyle/>
          <a:p>
            <a:r>
              <a:rPr lang="en-US" altLang="ja-JP" dirty="0">
                <a:latin typeface="Tahoma" charset="0"/>
                <a:ea typeface="ＭＳ Ｐゴシック" charset="0"/>
                <a:cs typeface="ＭＳ Ｐゴシック" charset="0"/>
              </a:rPr>
              <a:t>Algorithm 3 (Mixed of 1 and 2</a:t>
            </a:r>
            <a:r>
              <a:rPr lang="en-US" altLang="ja-JP" dirty="0" smtClean="0">
                <a:latin typeface="Tahoma" charset="0"/>
                <a:ea typeface="ＭＳ Ｐゴシック" charset="0"/>
                <a:cs typeface="ＭＳ Ｐゴシック" charset="0"/>
              </a:rPr>
              <a:t>)</a:t>
            </a:r>
            <a:br>
              <a:rPr lang="en-US" altLang="ja-JP" dirty="0" smtClean="0">
                <a:latin typeface="Tahoma" charset="0"/>
                <a:ea typeface="ＭＳ Ｐゴシック" charset="0"/>
                <a:cs typeface="ＭＳ Ｐゴシック" charset="0"/>
              </a:rPr>
            </a:br>
            <a:r>
              <a:rPr lang="en-US" altLang="ja-JP" dirty="0" smtClean="0">
                <a:latin typeface="Tahoma" charset="0"/>
                <a:ea typeface="ＭＳ Ｐゴシック" charset="0"/>
                <a:cs typeface="ＭＳ Ｐゴシック" charset="0"/>
              </a:rPr>
              <a:t>(Peterson’s Solution)</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14</a:t>
            </a:fld>
            <a:endParaRPr lang="en-US" dirty="0"/>
          </a:p>
        </p:txBody>
      </p:sp>
      <p:sp>
        <p:nvSpPr>
          <p:cNvPr id="5" name="Footer Placeholder 4"/>
          <p:cNvSpPr>
            <a:spLocks noGrp="1"/>
          </p:cNvSpPr>
          <p:nvPr>
            <p:ph type="ftr" sz="quarter" idx="12"/>
          </p:nvPr>
        </p:nvSpPr>
        <p:spPr/>
        <p:txBody>
          <a:bodyPr/>
          <a:lstStyle/>
          <a:p>
            <a:r>
              <a:rPr lang="en-US" dirty="0" smtClean="0"/>
              <a:t>CSS430 Operating Systems : Process Synchronization</a:t>
            </a:r>
            <a:endParaRPr lang="en-US" dirty="0"/>
          </a:p>
        </p:txBody>
      </p:sp>
      <p:sp>
        <p:nvSpPr>
          <p:cNvPr id="8" name="Rectangle 5"/>
          <p:cNvSpPr txBox="1">
            <a:spLocks noChangeArrowheads="1"/>
          </p:cNvSpPr>
          <p:nvPr/>
        </p:nvSpPr>
        <p:spPr>
          <a:xfrm>
            <a:off x="1003300" y="4902200"/>
            <a:ext cx="7315200" cy="1155700"/>
          </a:xfrm>
          <a:prstGeom prst="rect">
            <a:avLst/>
          </a:prstGeom>
          <a:noFill/>
        </p:spPr>
        <p:txBody>
          <a:bodyPr vert="horz" lIns="91440" tIns="45720" rIns="91440" bIns="45720" rtlCol="0" anchor="ctr">
            <a:normAutofit fontScale="92500" lnSpcReduction="20000"/>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altLang="ja-JP" sz="2000" dirty="0" smtClean="0">
                <a:solidFill>
                  <a:srgbClr val="00BA01"/>
                </a:solidFill>
                <a:latin typeface="Tahoma" charset="0"/>
                <a:ea typeface="ＭＳ Ｐゴシック" charset="0"/>
                <a:cs typeface="ＭＳ Ｐゴシック" charset="0"/>
              </a:rPr>
              <a:t>Complies</a:t>
            </a:r>
            <a:r>
              <a:rPr lang="en-US" altLang="ja-JP" sz="2000" dirty="0" smtClean="0">
                <a:latin typeface="Tahoma" charset="0"/>
                <a:ea typeface="ＭＳ Ｐゴシック" charset="0"/>
                <a:cs typeface="ＭＳ Ｐゴシック" charset="0"/>
              </a:rPr>
              <a:t> with all three CS rules–  </a:t>
            </a:r>
          </a:p>
          <a:p>
            <a:pPr lvl="1"/>
            <a:r>
              <a:rPr lang="en-US" altLang="ja-JP" sz="2000" dirty="0" smtClean="0">
                <a:latin typeface="Tahoma" charset="0"/>
                <a:ea typeface="ＭＳ Ｐゴシック" charset="0"/>
              </a:rPr>
              <a:t>Even in case both threads declared, will enter CS in an orderly manner</a:t>
            </a:r>
          </a:p>
          <a:p>
            <a:pPr lvl="1"/>
            <a:r>
              <a:rPr lang="en-US" altLang="ja-JP" sz="2000" dirty="0" smtClean="0">
                <a:latin typeface="Tahoma" charset="0"/>
                <a:ea typeface="ＭＳ Ｐゴシック" charset="0"/>
              </a:rPr>
              <a:t>Turn eventually points to either thread A or B!</a:t>
            </a:r>
          </a:p>
        </p:txBody>
      </p:sp>
      <p:graphicFrame>
        <p:nvGraphicFramePr>
          <p:cNvPr id="9" name="Object 8"/>
          <p:cNvGraphicFramePr>
            <a:graphicFrameLocks noChangeAspect="1"/>
          </p:cNvGraphicFramePr>
          <p:nvPr>
            <p:extLst>
              <p:ext uri="{D42A27DB-BD31-4B8C-83A1-F6EECF244321}">
                <p14:modId xmlns:p14="http://schemas.microsoft.com/office/powerpoint/2010/main" val="1521289154"/>
              </p:ext>
            </p:extLst>
          </p:nvPr>
        </p:nvGraphicFramePr>
        <p:xfrm>
          <a:off x="1373761" y="1266940"/>
          <a:ext cx="6154799" cy="3635260"/>
        </p:xfrm>
        <a:graphic>
          <a:graphicData uri="http://schemas.openxmlformats.org/presentationml/2006/ole">
            <mc:AlternateContent xmlns:mc="http://schemas.openxmlformats.org/markup-compatibility/2006">
              <mc:Choice xmlns:v="urn:schemas-microsoft-com:vml" Requires="v">
                <p:oleObj spid="_x0000_s43027" name="Document" r:id="rId3" imgW="5486400" imgH="3924300" progId="Word.Document.12">
                  <p:embed/>
                </p:oleObj>
              </mc:Choice>
              <mc:Fallback>
                <p:oleObj name="Document" r:id="rId3" imgW="5486400" imgH="3924300" progId="Word.Document.12">
                  <p:embed/>
                  <p:pic>
                    <p:nvPicPr>
                      <p:cNvPr id="0" name=""/>
                      <p:cNvPicPr/>
                      <p:nvPr/>
                    </p:nvPicPr>
                    <p:blipFill>
                      <a:blip r:embed="rId4"/>
                      <a:stretch>
                        <a:fillRect/>
                      </a:stretch>
                    </p:blipFill>
                    <p:spPr>
                      <a:xfrm>
                        <a:off x="1373761" y="1266940"/>
                        <a:ext cx="6154799" cy="3635260"/>
                      </a:xfrm>
                      <a:prstGeom prst="rect">
                        <a:avLst/>
                      </a:prstGeom>
                    </p:spPr>
                  </p:pic>
                </p:oleObj>
              </mc:Fallback>
            </mc:AlternateContent>
          </a:graphicData>
        </a:graphic>
      </p:graphicFrame>
    </p:spTree>
    <p:extLst>
      <p:ext uri="{BB962C8B-B14F-4D97-AF65-F5344CB8AC3E}">
        <p14:creationId xmlns:p14="http://schemas.microsoft.com/office/powerpoint/2010/main" val="6908550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39" y="1595765"/>
            <a:ext cx="7483433" cy="3289235"/>
          </a:xfrm>
          <a:solidFill>
            <a:schemeClr val="bg1"/>
          </a:solidFill>
        </p:spPr>
        <p:txBody>
          <a:bodyPr/>
          <a:lstStyle/>
          <a:p>
            <a:pPr marL="0" indent="0" algn="ctr">
              <a:buNone/>
            </a:pPr>
            <a:r>
              <a:rPr lang="en-US" dirty="0" smtClean="0"/>
              <a:t>There </a:t>
            </a:r>
            <a:r>
              <a:rPr lang="en-US" dirty="0" smtClean="0">
                <a:solidFill>
                  <a:srgbClr val="FF0000"/>
                </a:solidFill>
              </a:rPr>
              <a:t>no </a:t>
            </a:r>
            <a:r>
              <a:rPr lang="en-US" dirty="0">
                <a:solidFill>
                  <a:srgbClr val="FF0000"/>
                </a:solidFill>
              </a:rPr>
              <a:t>guarantees </a:t>
            </a:r>
            <a:r>
              <a:rPr lang="en-US" dirty="0"/>
              <a:t>that </a:t>
            </a:r>
            <a:r>
              <a:rPr lang="en-US" dirty="0" smtClean="0"/>
              <a:t>Peterson’s solution </a:t>
            </a:r>
            <a:r>
              <a:rPr lang="en-US" dirty="0"/>
              <a:t>will work correctly </a:t>
            </a:r>
            <a:r>
              <a:rPr lang="en-US" dirty="0" smtClean="0"/>
              <a:t>on modern computer architectures due to complex load and store instructions</a:t>
            </a:r>
            <a:endParaRPr lang="en-US" dirty="0"/>
          </a:p>
        </p:txBody>
      </p:sp>
      <p:sp>
        <p:nvSpPr>
          <p:cNvPr id="3" name="Title 2"/>
          <p:cNvSpPr>
            <a:spLocks noGrp="1"/>
          </p:cNvSpPr>
          <p:nvPr>
            <p:ph type="title"/>
          </p:nvPr>
        </p:nvSpPr>
        <p:spPr/>
        <p:txBody>
          <a:bodyPr/>
          <a:lstStyle/>
          <a:p>
            <a:r>
              <a:rPr lang="en-US" dirty="0" smtClean="0"/>
              <a:t>No Guarantees!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15</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Tree>
    <p:extLst>
      <p:ext uri="{BB962C8B-B14F-4D97-AF65-F5344CB8AC3E}">
        <p14:creationId xmlns:p14="http://schemas.microsoft.com/office/powerpoint/2010/main" val="6901949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latin typeface="Tahoma" charset="0"/>
                <a:ea typeface="ＭＳ Ｐゴシック" charset="0"/>
                <a:cs typeface="ＭＳ Ｐゴシック" charset="0"/>
              </a:rPr>
              <a:t>Discussion 1</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16</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3"/>
          <p:cNvSpPr txBox="1">
            <a:spLocks noChangeArrowheads="1"/>
          </p:cNvSpPr>
          <p:nvPr/>
        </p:nvSpPr>
        <p:spPr>
          <a:xfrm>
            <a:off x="750888" y="897086"/>
            <a:ext cx="7910512" cy="2006600"/>
          </a:xfrm>
          <a:prstGeom prst="rect">
            <a:avLst/>
          </a:prstGeom>
        </p:spPr>
        <p:txBody>
          <a:bodyPr vert="horz" lIns="91440" tIns="45720" rIns="91440" bIns="45720" rtlCol="0" anchor="ctr">
            <a:no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533400" indent="-533400">
              <a:lnSpc>
                <a:spcPct val="80000"/>
              </a:lnSpc>
              <a:buSzPct val="100000"/>
              <a:buFont typeface="+mj-ea"/>
              <a:buAutoNum type="circleNumDbPlain"/>
            </a:pPr>
            <a:r>
              <a:rPr lang="en-US" altLang="ja-JP" sz="2000" b="1" dirty="0" smtClean="0">
                <a:latin typeface="Tahoma" charset="0"/>
                <a:ea typeface="ＭＳ Ｐゴシック" charset="0"/>
                <a:cs typeface="ＭＳ Ｐゴシック" charset="0"/>
              </a:rPr>
              <a:t>W</a:t>
            </a:r>
            <a:r>
              <a:rPr lang="en-US" altLang="ja-JP" sz="2000" dirty="0" smtClean="0">
                <a:latin typeface="Tahoma" charset="0"/>
                <a:ea typeface="ＭＳ Ｐゴシック" charset="0"/>
                <a:cs typeface="ＭＳ Ｐゴシック" charset="0"/>
              </a:rPr>
              <a:t>hat is the definition of atomicity, and where does it apply?</a:t>
            </a:r>
            <a:endParaRPr lang="en-US" altLang="ja-JP" sz="2000" dirty="0" smtClean="0">
              <a:latin typeface="Tahoma" charset="0"/>
              <a:ea typeface="ＭＳ Ｐゴシック" charset="0"/>
              <a:cs typeface="ＭＳ Ｐゴシック" charset="0"/>
            </a:endParaRPr>
          </a:p>
          <a:p>
            <a:pPr marL="0" indent="0">
              <a:lnSpc>
                <a:spcPct val="80000"/>
              </a:lnSpc>
              <a:buSzPct val="100000"/>
              <a:buNone/>
            </a:pPr>
            <a:endParaRPr lang="en-US" altLang="ja-JP" sz="2000" dirty="0" smtClean="0">
              <a:latin typeface="Tahoma" charset="0"/>
              <a:ea typeface="ＭＳ Ｐゴシック" charset="0"/>
              <a:cs typeface="ＭＳ Ｐゴシック" charset="0"/>
            </a:endParaRPr>
          </a:p>
          <a:p>
            <a:pPr marL="533400" indent="-533400">
              <a:lnSpc>
                <a:spcPct val="80000"/>
              </a:lnSpc>
              <a:buSzPct val="100000"/>
              <a:buFont typeface="+mj-ea"/>
              <a:buAutoNum type="circleNumDbPlain"/>
            </a:pPr>
            <a:r>
              <a:rPr lang="en-US" altLang="ja-JP" sz="2000" b="1" dirty="0" smtClean="0">
                <a:latin typeface="Tahoma" charset="0"/>
                <a:ea typeface="ＭＳ Ｐゴシック" charset="0"/>
                <a:cs typeface="ＭＳ Ｐゴシック" charset="0"/>
              </a:rPr>
              <a:t>W</a:t>
            </a:r>
            <a:r>
              <a:rPr lang="en-US" altLang="ja-JP" sz="2000" dirty="0" smtClean="0">
                <a:latin typeface="Tahoma" charset="0"/>
                <a:ea typeface="ＭＳ Ｐゴシック" charset="0"/>
                <a:cs typeface="ＭＳ Ｐゴシック" charset="0"/>
              </a:rPr>
              <a:t>hat is the meaning of </a:t>
            </a:r>
            <a:r>
              <a:rPr lang="en-US" altLang="ja-JP" sz="2000" i="1" dirty="0" smtClean="0">
                <a:latin typeface="Tahoma" charset="0"/>
                <a:ea typeface="ＭＳ Ｐゴシック" charset="0"/>
                <a:cs typeface="ＭＳ Ｐゴシック" charset="0"/>
              </a:rPr>
              <a:t>busy waiting</a:t>
            </a:r>
            <a:r>
              <a:rPr lang="en-US" altLang="ja-JP" sz="2000" dirty="0" smtClean="0">
                <a:latin typeface="Tahoma" charset="0"/>
                <a:ea typeface="ＭＳ Ｐゴシック" charset="0"/>
                <a:cs typeface="ＭＳ Ｐゴシック" charset="0"/>
              </a:rPr>
              <a:t>?  What is an alternative to </a:t>
            </a:r>
            <a:r>
              <a:rPr lang="en-US" altLang="ja-JP" sz="2000" i="1" dirty="0" smtClean="0">
                <a:latin typeface="Tahoma" charset="0"/>
                <a:ea typeface="ＭＳ Ｐゴシック" charset="0"/>
                <a:cs typeface="ＭＳ Ｐゴシック" charset="0"/>
              </a:rPr>
              <a:t>busy waiting</a:t>
            </a:r>
            <a:r>
              <a:rPr lang="en-US" altLang="ja-JP" sz="2000" dirty="0" smtClean="0">
                <a:latin typeface="Tahoma" charset="0"/>
                <a:ea typeface="ＭＳ Ｐゴシック" charset="0"/>
                <a:cs typeface="ＭＳ Ｐゴシック" charset="0"/>
              </a:rPr>
              <a:t>?</a:t>
            </a:r>
            <a:endParaRPr lang="en-US" altLang="ja-JP" sz="2000" dirty="0" smtClean="0">
              <a:latin typeface="Tahoma" charset="0"/>
              <a:ea typeface="ＭＳ Ｐゴシック" charset="0"/>
              <a:cs typeface="ＭＳ Ｐゴシック" charset="0"/>
            </a:endParaRPr>
          </a:p>
          <a:p>
            <a:pPr marL="533400" indent="-533400">
              <a:lnSpc>
                <a:spcPct val="80000"/>
              </a:lnSpc>
              <a:buSzPct val="100000"/>
              <a:buFont typeface="+mj-ea"/>
              <a:buAutoNum type="circleNumDbPlain"/>
            </a:pPr>
            <a:endParaRPr lang="en-US" altLang="ja-JP" sz="2000" dirty="0" smtClean="0">
              <a:latin typeface="Tahoma" charset="0"/>
              <a:ea typeface="ＭＳ Ｐゴシック" charset="0"/>
              <a:cs typeface="ＭＳ Ｐゴシック" charset="0"/>
            </a:endParaRPr>
          </a:p>
          <a:p>
            <a:pPr marL="533400" indent="-533400">
              <a:lnSpc>
                <a:spcPct val="80000"/>
              </a:lnSpc>
              <a:buSzPct val="100000"/>
              <a:buFont typeface="+mj-ea"/>
              <a:buAutoNum type="circleNumDbPlain"/>
            </a:pPr>
            <a:r>
              <a:rPr lang="en-US" altLang="ja-JP" sz="2000" b="1" dirty="0" smtClean="0">
                <a:latin typeface="Tahoma" charset="0"/>
                <a:ea typeface="ＭＳ Ｐゴシック" charset="0"/>
                <a:cs typeface="ＭＳ Ｐゴシック" charset="0"/>
              </a:rPr>
              <a:t>F</a:t>
            </a:r>
            <a:r>
              <a:rPr lang="en-US" altLang="ja-JP" sz="2000" dirty="0" smtClean="0">
                <a:latin typeface="Tahoma" charset="0"/>
                <a:ea typeface="ＭＳ Ｐゴシック" charset="0"/>
                <a:cs typeface="ＭＳ Ｐゴシック" charset="0"/>
              </a:rPr>
              <a:t>ill out the following </a:t>
            </a:r>
            <a:r>
              <a:rPr lang="en-US" altLang="ja-JP" sz="2000" dirty="0" smtClean="0">
                <a:latin typeface="Tahoma" charset="0"/>
                <a:ea typeface="ＭＳ Ｐゴシック" charset="0"/>
                <a:cs typeface="ＭＳ Ｐゴシック" charset="0"/>
              </a:rPr>
              <a:t>table with your analysis of the different CS methods:</a:t>
            </a:r>
            <a:endParaRPr lang="en-US" altLang="ja-JP" sz="2000" dirty="0">
              <a:latin typeface="Tahoma" charset="0"/>
              <a:ea typeface="ＭＳ Ｐゴシック" charset="0"/>
              <a:cs typeface="ＭＳ Ｐゴシック" charset="0"/>
            </a:endParaRPr>
          </a:p>
        </p:txBody>
      </p:sp>
      <p:graphicFrame>
        <p:nvGraphicFramePr>
          <p:cNvPr id="7" name="Group 68"/>
          <p:cNvGraphicFramePr>
            <a:graphicFrameLocks noGrp="1"/>
          </p:cNvGraphicFramePr>
          <p:nvPr>
            <p:ph sz="half" idx="4294967295"/>
            <p:extLst>
              <p:ext uri="{D42A27DB-BD31-4B8C-83A1-F6EECF244321}">
                <p14:modId xmlns:p14="http://schemas.microsoft.com/office/powerpoint/2010/main" val="4062313343"/>
              </p:ext>
            </p:extLst>
          </p:nvPr>
        </p:nvGraphicFramePr>
        <p:xfrm>
          <a:off x="530225" y="3155742"/>
          <a:ext cx="8091488" cy="2351088"/>
        </p:xfrm>
        <a:graphic>
          <a:graphicData uri="http://schemas.openxmlformats.org/drawingml/2006/table">
            <a:tbl>
              <a:tblPr/>
              <a:tblGrid>
                <a:gridCol w="1158875"/>
                <a:gridCol w="2366963"/>
                <a:gridCol w="2279650"/>
                <a:gridCol w="2286000"/>
              </a:tblGrid>
              <a:tr h="587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dirty="0" smtClean="0">
                          <a:ln>
                            <a:noFill/>
                          </a:ln>
                          <a:solidFill>
                            <a:schemeClr val="tx1"/>
                          </a:solidFill>
                          <a:effectLst/>
                          <a:latin typeface="Tahoma" charset="0"/>
                          <a:ea typeface="ＭＳ Ｐゴシック" charset="0"/>
                          <a:cs typeface="ＭＳ Ｐゴシック" charset="0"/>
                        </a:rPr>
                        <a:t>Advantages</a:t>
                      </a:r>
                      <a:endParaRPr kumimoji="1" lang="en-US" altLang="ja-JP" sz="1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dirty="0" smtClean="0">
                          <a:ln>
                            <a:noFill/>
                          </a:ln>
                          <a:solidFill>
                            <a:schemeClr val="tx1"/>
                          </a:solidFill>
                          <a:effectLst/>
                          <a:latin typeface="Tahoma" charset="0"/>
                          <a:ea typeface="ＭＳ Ｐゴシック" charset="0"/>
                          <a:cs typeface="ＭＳ Ｐゴシック" charset="0"/>
                        </a:rPr>
                        <a:t>Disadvantages</a:t>
                      </a:r>
                      <a:endParaRPr kumimoji="1" lang="en-US" altLang="ja-JP" sz="1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a:ln>
                            <a:noFill/>
                          </a:ln>
                          <a:solidFill>
                            <a:schemeClr val="tx1"/>
                          </a:solidFill>
                          <a:effectLst/>
                          <a:latin typeface="Tahoma" charset="0"/>
                          <a:ea typeface="ＭＳ Ｐゴシック" charset="0"/>
                          <a:cs typeface="ＭＳ Ｐゴシック" charset="0"/>
                        </a:rPr>
                        <a:t>Implementation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a:ln>
                            <a:noFill/>
                          </a:ln>
                          <a:solidFill>
                            <a:schemeClr val="tx1"/>
                          </a:solidFill>
                          <a:effectLst/>
                          <a:latin typeface="Tahoma" charset="0"/>
                          <a:ea typeface="ＭＳ Ｐゴシック" charset="0"/>
                          <a:cs typeface="ＭＳ Ｐゴシック" charset="0"/>
                        </a:rPr>
                        <a:t>(HW, OS, or Language)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dirty="0" smtClean="0">
                          <a:ln>
                            <a:noFill/>
                          </a:ln>
                          <a:solidFill>
                            <a:schemeClr val="tx1"/>
                          </a:solidFill>
                          <a:effectLst/>
                          <a:latin typeface="Tahoma" charset="0"/>
                          <a:ea typeface="ＭＳ Ｐゴシック" charset="0"/>
                          <a:cs typeface="ＭＳ Ｐゴシック" charset="0"/>
                        </a:rPr>
                        <a:t>TestandSet,</a:t>
                      </a:r>
                      <a:endParaRPr kumimoji="1" lang="en-US" altLang="ja-JP" sz="1400" b="0" i="0" u="none" strike="noStrike" cap="none" normalizeH="0" baseline="0" dirty="0">
                        <a:ln>
                          <a:noFill/>
                        </a:ln>
                        <a:solidFill>
                          <a:schemeClr val="tx1"/>
                        </a:solidFill>
                        <a:effectLst/>
                        <a:latin typeface="Tahoma"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dirty="0">
                          <a:ln>
                            <a:noFill/>
                          </a:ln>
                          <a:solidFill>
                            <a:schemeClr val="tx1"/>
                          </a:solidFill>
                          <a:effectLst/>
                          <a:latin typeface="Tahoma" charset="0"/>
                          <a:ea typeface="ＭＳ Ｐゴシック" charset="0"/>
                          <a:cs typeface="ＭＳ Ｐゴシック" charset="0"/>
                        </a:rPr>
                        <a:t>Swap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a:ln>
                            <a:noFill/>
                          </a:ln>
                          <a:solidFill>
                            <a:schemeClr val="tx1"/>
                          </a:solidFill>
                          <a:effectLst/>
                          <a:latin typeface="Tahoma" charset="0"/>
                          <a:ea typeface="ＭＳ Ｐゴシック" charset="0"/>
                          <a:cs typeface="ＭＳ Ｐゴシック" charset="0"/>
                        </a:rPr>
                        <a:t>Semaphore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altLang="ja-JP" sz="1400" b="0" i="0" u="none" strike="noStrike" cap="none" normalizeH="0" baseline="0" dirty="0">
                          <a:ln>
                            <a:noFill/>
                          </a:ln>
                          <a:solidFill>
                            <a:schemeClr val="tx1"/>
                          </a:solidFill>
                          <a:effectLst/>
                          <a:latin typeface="Tahoma" charset="0"/>
                          <a:ea typeface="ＭＳ Ｐゴシック" charset="0"/>
                          <a:cs typeface="ＭＳ Ｐゴシック" charset="0"/>
                        </a:rPr>
                        <a:t>Monitor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1" lang="en-US" sz="1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28438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789C0F2-17E0-497A-9BBE-0C73201AAFE3}" type="slidenum">
              <a:rPr lang="en-US" smtClean="0"/>
              <a:pPr/>
              <a:t>17</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2"/>
          <p:cNvSpPr>
            <a:spLocks noGrp="1" noChangeArrowheads="1"/>
          </p:cNvSpPr>
          <p:nvPr>
            <p:ph type="title"/>
          </p:nvPr>
        </p:nvSpPr>
        <p:spPr>
          <a:xfrm>
            <a:off x="909639" y="33338"/>
            <a:ext cx="7640002" cy="728662"/>
          </a:xfrm>
        </p:spPr>
        <p:txBody>
          <a:bodyPr/>
          <a:lstStyle/>
          <a:p>
            <a:pPr eaLnBrk="1" hangingPunct="1"/>
            <a:r>
              <a:rPr lang="en-US" altLang="ja-JP" dirty="0" smtClean="0">
                <a:latin typeface="Tahoma" charset="0"/>
                <a:ea typeface="ＭＳ Ｐゴシック" charset="0"/>
                <a:cs typeface="ＭＳ Ｐゴシック" charset="0"/>
              </a:rPr>
              <a:t>Synchronization</a:t>
            </a:r>
            <a:endParaRPr lang="en-US" altLang="ja-JP" dirty="0">
              <a:latin typeface="Tahoma" charset="0"/>
              <a:ea typeface="ＭＳ Ｐゴシック" charset="0"/>
              <a:cs typeface="ＭＳ Ｐゴシック" charset="0"/>
            </a:endParaRPr>
          </a:p>
        </p:txBody>
      </p:sp>
      <p:sp>
        <p:nvSpPr>
          <p:cNvPr id="7" name="Rectangle 3"/>
          <p:cNvSpPr txBox="1">
            <a:spLocks noChangeArrowheads="1"/>
          </p:cNvSpPr>
          <p:nvPr/>
        </p:nvSpPr>
        <p:spPr>
          <a:xfrm>
            <a:off x="484188" y="1279525"/>
            <a:ext cx="8399462" cy="4635500"/>
          </a:xfrm>
          <a:prstGeom prst="rect">
            <a:avLst/>
          </a:prstGeom>
        </p:spPr>
        <p:txBody>
          <a:bodyPr vert="horz" lIns="91440" tIns="45720" rIns="91440" bIns="45720" rtlCol="0" anchor="ctr">
            <a:normAutofit fontScale="92500" lnSpcReduction="20000"/>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lvl="2">
              <a:lnSpc>
                <a:spcPct val="90000"/>
              </a:lnSpc>
            </a:pPr>
            <a:endParaRPr lang="en-US" altLang="ja-JP" sz="2000" dirty="0">
              <a:solidFill>
                <a:srgbClr val="FF0000"/>
              </a:solidFill>
              <a:latin typeface="Tahoma" charset="0"/>
              <a:ea typeface="ＭＳ Ｐゴシック" charset="0"/>
            </a:endParaRPr>
          </a:p>
          <a:p>
            <a:pPr>
              <a:lnSpc>
                <a:spcPct val="90000"/>
              </a:lnSpc>
            </a:pPr>
            <a:r>
              <a:rPr lang="en-US" altLang="ja-JP" sz="2000" b="1" dirty="0">
                <a:latin typeface="Tahoma" charset="0"/>
                <a:ea typeface="ＭＳ Ｐゴシック" charset="0"/>
                <a:cs typeface="ＭＳ Ｐゴシック" charset="0"/>
              </a:rPr>
              <a:t>Software solutions</a:t>
            </a:r>
            <a:r>
              <a:rPr lang="en-US" altLang="ja-JP" sz="2000" dirty="0">
                <a:latin typeface="Tahoma" charset="0"/>
                <a:ea typeface="ＭＳ Ｐゴシック" charset="0"/>
                <a:cs typeface="ＭＳ Ｐゴシック" charset="0"/>
              </a:rPr>
              <a:t>:</a:t>
            </a:r>
          </a:p>
          <a:p>
            <a:pPr lvl="1">
              <a:lnSpc>
                <a:spcPct val="90000"/>
              </a:lnSpc>
            </a:pPr>
            <a:r>
              <a:rPr lang="en-US" altLang="ja-JP" sz="2000" u="sng" dirty="0">
                <a:latin typeface="Tahoma" charset="0"/>
                <a:ea typeface="ＭＳ Ｐゴシック" charset="0"/>
              </a:rPr>
              <a:t>Algorithm </a:t>
            </a:r>
            <a:r>
              <a:rPr lang="en-US" altLang="ja-JP" sz="2000" u="sng" dirty="0" smtClean="0">
                <a:latin typeface="Tahoma" charset="0"/>
                <a:ea typeface="ＭＳ Ｐゴシック" charset="0"/>
              </a:rPr>
              <a:t>3 </a:t>
            </a:r>
            <a:r>
              <a:rPr lang="en-US" altLang="ja-JP" sz="2000" dirty="0" smtClean="0">
                <a:latin typeface="Tahoma" charset="0"/>
                <a:ea typeface="ＭＳ Ｐゴシック" charset="0"/>
              </a:rPr>
              <a:t>(Peterson’s Solution) </a:t>
            </a:r>
            <a:r>
              <a:rPr lang="en-US" altLang="ja-JP" sz="2000" dirty="0">
                <a:latin typeface="Tahoma" charset="0"/>
                <a:ea typeface="ＭＳ Ｐゴシック" charset="0"/>
              </a:rPr>
              <a:t>works only for a </a:t>
            </a:r>
            <a:r>
              <a:rPr lang="en-US" altLang="ja-JP" sz="2000" u="sng" dirty="0">
                <a:solidFill>
                  <a:srgbClr val="FFE066"/>
                </a:solidFill>
                <a:latin typeface="Tahoma" charset="0"/>
                <a:ea typeface="ＭＳ Ｐゴシック" charset="0"/>
              </a:rPr>
              <a:t>pair</a:t>
            </a:r>
            <a:r>
              <a:rPr lang="en-US" altLang="ja-JP" sz="2000" dirty="0">
                <a:latin typeface="Tahoma" charset="0"/>
                <a:ea typeface="ＭＳ Ｐゴシック" charset="0"/>
              </a:rPr>
              <a:t> of threads. How about a mutual execution </a:t>
            </a:r>
            <a:r>
              <a:rPr lang="en-US" altLang="ja-JP" sz="2000" dirty="0" smtClean="0">
                <a:latin typeface="Tahoma" charset="0"/>
                <a:ea typeface="ＭＳ Ｐゴシック" charset="0"/>
              </a:rPr>
              <a:t>(n &gt; 2) threads</a:t>
            </a:r>
            <a:r>
              <a:rPr lang="en-US" altLang="ja-JP" sz="2000" dirty="0">
                <a:latin typeface="Tahoma" charset="0"/>
                <a:ea typeface="ＭＳ Ｐゴシック" charset="0"/>
              </a:rPr>
              <a:t>? </a:t>
            </a:r>
          </a:p>
          <a:p>
            <a:pPr marL="1036638" lvl="2" indent="0">
              <a:lnSpc>
                <a:spcPct val="90000"/>
              </a:lnSpc>
              <a:buNone/>
            </a:pPr>
            <a:r>
              <a:rPr lang="en-US" altLang="ja-JP" sz="2000" dirty="0" smtClean="0">
                <a:solidFill>
                  <a:srgbClr val="FFE066"/>
                </a:solidFill>
                <a:latin typeface="Tahoma" charset="0"/>
                <a:ea typeface="ＭＳ Ｐゴシック" charset="0"/>
              </a:rPr>
              <a:t>Lamport’s </a:t>
            </a:r>
            <a:r>
              <a:rPr lang="en-US" altLang="ja-JP" sz="2000" dirty="0">
                <a:solidFill>
                  <a:srgbClr val="FFE066"/>
                </a:solidFill>
                <a:latin typeface="Tahoma" charset="0"/>
                <a:ea typeface="ＭＳ Ｐゴシック" charset="0"/>
              </a:rPr>
              <a:t>Algorithm (See Appendix).</a:t>
            </a:r>
          </a:p>
          <a:p>
            <a:pPr lvl="1">
              <a:lnSpc>
                <a:spcPct val="90000"/>
              </a:lnSpc>
            </a:pPr>
            <a:r>
              <a:rPr lang="en-US" altLang="ja-JP" sz="2000" dirty="0">
                <a:latin typeface="Tahoma" charset="0"/>
                <a:ea typeface="ＭＳ Ｐゴシック" charset="0"/>
              </a:rPr>
              <a:t>Interrupt Masking:</a:t>
            </a:r>
          </a:p>
          <a:p>
            <a:pPr lvl="2">
              <a:lnSpc>
                <a:spcPct val="90000"/>
              </a:lnSpc>
            </a:pPr>
            <a:r>
              <a:rPr lang="en-US" altLang="ja-JP" sz="2000" dirty="0">
                <a:latin typeface="Tahoma" charset="0"/>
                <a:ea typeface="ＭＳ Ｐゴシック" charset="0"/>
              </a:rPr>
              <a:t>D</a:t>
            </a:r>
            <a:r>
              <a:rPr lang="en-US" altLang="ja-JP" sz="2000" dirty="0" smtClean="0">
                <a:latin typeface="Tahoma" charset="0"/>
                <a:ea typeface="ＭＳ Ｐゴシック" charset="0"/>
              </a:rPr>
              <a:t>isables </a:t>
            </a:r>
            <a:r>
              <a:rPr lang="en-US" altLang="ja-JP" sz="2000" dirty="0">
                <a:latin typeface="Tahoma" charset="0"/>
                <a:ea typeface="ＭＳ Ｐゴシック" charset="0"/>
              </a:rPr>
              <a:t>even time interrupts, thus not allowing preemption. </a:t>
            </a:r>
            <a:endParaRPr lang="en-US" altLang="ja-JP" sz="2000" dirty="0" smtClean="0">
              <a:latin typeface="Tahoma" charset="0"/>
              <a:ea typeface="ＭＳ Ｐゴシック" charset="0"/>
            </a:endParaRPr>
          </a:p>
          <a:p>
            <a:pPr lvl="2">
              <a:lnSpc>
                <a:spcPct val="90000"/>
              </a:lnSpc>
            </a:pPr>
            <a:r>
              <a:rPr lang="en-US" altLang="ja-JP" sz="2000" dirty="0" smtClean="0">
                <a:latin typeface="Tahoma" charset="0"/>
                <a:ea typeface="ＭＳ Ｐゴシック" charset="0"/>
              </a:rPr>
              <a:t>Malicious </a:t>
            </a:r>
            <a:r>
              <a:rPr lang="en-US" altLang="ja-JP" sz="2000" dirty="0">
                <a:latin typeface="Tahoma" charset="0"/>
                <a:ea typeface="ＭＳ Ｐゴシック" charset="0"/>
              </a:rPr>
              <a:t>user program may hog CPU forever</a:t>
            </a:r>
            <a:r>
              <a:rPr lang="en-US" altLang="ja-JP" sz="2000" dirty="0" smtClean="0">
                <a:latin typeface="Tahoma" charset="0"/>
                <a:ea typeface="ＭＳ Ｐゴシック" charset="0"/>
              </a:rPr>
              <a:t>.</a:t>
            </a:r>
          </a:p>
          <a:p>
            <a:pPr lvl="2">
              <a:lnSpc>
                <a:spcPct val="90000"/>
              </a:lnSpc>
            </a:pPr>
            <a:r>
              <a:rPr lang="en-US" altLang="ja-JP" sz="2000" dirty="0">
                <a:latin typeface="Tahoma" charset="0"/>
                <a:ea typeface="ＭＳ Ｐゴシック" charset="0"/>
              </a:rPr>
              <a:t>Operating systems using this technique are not broadly scalable</a:t>
            </a:r>
          </a:p>
          <a:p>
            <a:pPr marL="749808" lvl="2" indent="0">
              <a:lnSpc>
                <a:spcPct val="90000"/>
              </a:lnSpc>
              <a:buNone/>
            </a:pPr>
            <a:endParaRPr lang="en-US" altLang="ja-JP" sz="2000" dirty="0">
              <a:latin typeface="Tahoma" charset="0"/>
              <a:ea typeface="ＭＳ Ｐゴシック" charset="0"/>
            </a:endParaRPr>
          </a:p>
          <a:p>
            <a:pPr>
              <a:lnSpc>
                <a:spcPct val="90000"/>
              </a:lnSpc>
            </a:pPr>
            <a:r>
              <a:rPr lang="en-US" altLang="ja-JP" sz="2000" b="1" dirty="0">
                <a:latin typeface="Tahoma" charset="0"/>
                <a:ea typeface="ＭＳ Ｐゴシック" charset="0"/>
                <a:cs typeface="ＭＳ Ｐゴシック" charset="0"/>
              </a:rPr>
              <a:t>Hardware solutions</a:t>
            </a:r>
            <a:r>
              <a:rPr lang="en-US" altLang="ja-JP" sz="2000" dirty="0" smtClean="0">
                <a:latin typeface="Tahoma" charset="0"/>
                <a:ea typeface="ＭＳ Ｐゴシック" charset="0"/>
                <a:cs typeface="ＭＳ Ｐゴシック" charset="0"/>
              </a:rPr>
              <a:t>:</a:t>
            </a:r>
          </a:p>
          <a:p>
            <a:pPr marL="806450" lvl="3" indent="-365125">
              <a:lnSpc>
                <a:spcPct val="90000"/>
              </a:lnSpc>
              <a:buFont typeface="Wingdings" charset="2"/>
              <a:buChar char="ü"/>
            </a:pPr>
            <a:r>
              <a:rPr lang="en-US" altLang="ja-JP" sz="2300" dirty="0">
                <a:latin typeface="Tahoma" charset="0"/>
                <a:ea typeface="ＭＳ Ｐゴシック" charset="0"/>
              </a:rPr>
              <a:t>Modern machines provide special atomic hardware </a:t>
            </a:r>
            <a:r>
              <a:rPr lang="en-US" altLang="ja-JP" sz="2300" dirty="0" smtClean="0">
                <a:latin typeface="Tahoma" charset="0"/>
                <a:ea typeface="ＭＳ Ｐゴシック" charset="0"/>
              </a:rPr>
              <a:t>instructions</a:t>
            </a:r>
          </a:p>
          <a:p>
            <a:pPr marL="806450" lvl="3" indent="-365125">
              <a:lnSpc>
                <a:spcPct val="90000"/>
              </a:lnSpc>
              <a:buFont typeface="Wingdings" charset="2"/>
              <a:buChar char="ü"/>
            </a:pPr>
            <a:r>
              <a:rPr lang="en-US" altLang="ja-JP" sz="2000" dirty="0">
                <a:latin typeface="Tahoma" charset="0"/>
                <a:ea typeface="ＭＳ Ｐゴシック" charset="0"/>
              </a:rPr>
              <a:t>Many systems provide hardware support for critical section </a:t>
            </a:r>
            <a:r>
              <a:rPr lang="en-US" altLang="ja-JP" sz="2000" dirty="0" smtClean="0">
                <a:latin typeface="Tahoma" charset="0"/>
                <a:ea typeface="ＭＳ Ｐゴシック" charset="0"/>
              </a:rPr>
              <a:t>code</a:t>
            </a:r>
          </a:p>
          <a:p>
            <a:pPr marL="806450" lvl="3" indent="-365125">
              <a:lnSpc>
                <a:spcPct val="90000"/>
              </a:lnSpc>
              <a:buFont typeface="Wingdings" charset="2"/>
              <a:buChar char="ü"/>
            </a:pPr>
            <a:r>
              <a:rPr lang="en-US" altLang="ja-JP" sz="2000" dirty="0">
                <a:latin typeface="Tahoma" charset="0"/>
                <a:ea typeface="ＭＳ Ｐゴシック" charset="0"/>
              </a:rPr>
              <a:t>Atomic </a:t>
            </a:r>
            <a:r>
              <a:rPr lang="en-US" altLang="ja-JP" sz="2000" dirty="0" smtClean="0">
                <a:latin typeface="Tahoma" charset="0"/>
                <a:ea typeface="ＭＳ Ｐゴシック" charset="0"/>
              </a:rPr>
              <a:t>= </a:t>
            </a:r>
            <a:r>
              <a:rPr lang="en-US" altLang="ja-JP" sz="2000" dirty="0">
                <a:latin typeface="Tahoma" charset="0"/>
                <a:ea typeface="ＭＳ Ｐゴシック" charset="0"/>
              </a:rPr>
              <a:t>non</a:t>
            </a:r>
            <a:r>
              <a:rPr lang="en-US" altLang="ja-JP" sz="2000" dirty="0" smtClean="0">
                <a:latin typeface="Tahoma" charset="0"/>
                <a:ea typeface="ＭＳ Ｐゴシック" charset="0"/>
              </a:rPr>
              <a:t>-interruptible sequence of instructions</a:t>
            </a:r>
            <a:endParaRPr lang="en-US" altLang="ja-JP" sz="2000" dirty="0">
              <a:latin typeface="Tahoma" charset="0"/>
              <a:ea typeface="ＭＳ Ｐゴシック" charset="0"/>
              <a:cs typeface="ＭＳ Ｐゴシック" charset="0"/>
            </a:endParaRPr>
          </a:p>
          <a:p>
            <a:pPr lvl="2">
              <a:lnSpc>
                <a:spcPct val="90000"/>
              </a:lnSpc>
            </a:pPr>
            <a:r>
              <a:rPr lang="en-US" altLang="ja-JP" sz="2000" dirty="0" smtClean="0">
                <a:solidFill>
                  <a:schemeClr val="accent1">
                    <a:lumMod val="60000"/>
                    <a:lumOff val="40000"/>
                  </a:schemeClr>
                </a:solidFill>
                <a:latin typeface="Tahoma" charset="0"/>
                <a:ea typeface="ＭＳ Ｐゴシック" charset="0"/>
              </a:rPr>
              <a:t>Test</a:t>
            </a:r>
            <a:r>
              <a:rPr lang="en-US" altLang="ja-JP" sz="2000" dirty="0">
                <a:solidFill>
                  <a:schemeClr val="accent1">
                    <a:lumMod val="60000"/>
                    <a:lumOff val="40000"/>
                  </a:schemeClr>
                </a:solidFill>
                <a:latin typeface="Tahoma" charset="0"/>
                <a:ea typeface="ＭＳ Ｐゴシック" charset="0"/>
              </a:rPr>
              <a:t>-and-set </a:t>
            </a:r>
            <a:r>
              <a:rPr lang="en-US" altLang="ja-JP" sz="2000" dirty="0">
                <a:latin typeface="Tahoma" charset="0"/>
                <a:ea typeface="ＭＳ Ｐゴシック" charset="0"/>
              </a:rPr>
              <a:t>(or read-modify-write)</a:t>
            </a:r>
          </a:p>
          <a:p>
            <a:pPr lvl="2">
              <a:lnSpc>
                <a:spcPct val="90000"/>
              </a:lnSpc>
            </a:pPr>
            <a:r>
              <a:rPr lang="en-US" altLang="ja-JP" sz="2000" dirty="0" smtClean="0">
                <a:solidFill>
                  <a:srgbClr val="FFE066"/>
                </a:solidFill>
                <a:latin typeface="Tahoma" charset="0"/>
                <a:ea typeface="ＭＳ Ｐゴシック" charset="0"/>
              </a:rPr>
              <a:t>Swap</a:t>
            </a:r>
            <a:r>
              <a:rPr lang="en-US" altLang="ja-JP" sz="2000" dirty="0" smtClean="0">
                <a:latin typeface="Tahoma" charset="0"/>
                <a:ea typeface="ＭＳ Ｐゴシック" charset="0"/>
              </a:rPr>
              <a:t> contents </a:t>
            </a:r>
            <a:r>
              <a:rPr lang="en-US" altLang="ja-JP" sz="2000" dirty="0">
                <a:latin typeface="Tahoma" charset="0"/>
                <a:ea typeface="ＭＳ Ｐゴシック" charset="0"/>
              </a:rPr>
              <a:t>of two memory words</a:t>
            </a:r>
            <a:endParaRPr lang="en-US" altLang="ja-JP" sz="2000" dirty="0" smtClean="0">
              <a:latin typeface="Tahoma" charset="0"/>
              <a:ea typeface="ＭＳ Ｐゴシック" charset="0"/>
            </a:endParaRPr>
          </a:p>
          <a:p>
            <a:pPr marL="749808" lvl="2" indent="0">
              <a:lnSpc>
                <a:spcPct val="90000"/>
              </a:lnSpc>
              <a:buNone/>
            </a:pPr>
            <a:endParaRPr lang="en-US" altLang="ja-JP" sz="2300" dirty="0">
              <a:latin typeface="Tahoma" charset="0"/>
              <a:ea typeface="ＭＳ Ｐゴシック" charset="0"/>
            </a:endParaRPr>
          </a:p>
        </p:txBody>
      </p:sp>
    </p:spTree>
    <p:extLst>
      <p:ext uri="{BB962C8B-B14F-4D97-AF65-F5344CB8AC3E}">
        <p14:creationId xmlns:p14="http://schemas.microsoft.com/office/powerpoint/2010/main" val="25864094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Critical Section (“CS”) </a:t>
            </a:r>
            <a:r>
              <a:rPr lang="en-US" i="1" dirty="0" smtClean="0"/>
              <a:t>Locks</a:t>
            </a:r>
            <a:endParaRPr lang="en-US" i="1"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18</a:t>
            </a:fld>
            <a:endParaRPr lang="en-US" dirty="0"/>
          </a:p>
        </p:txBody>
      </p:sp>
      <p:sp>
        <p:nvSpPr>
          <p:cNvPr id="5" name="Footer Placeholder 4"/>
          <p:cNvSpPr>
            <a:spLocks noGrp="1"/>
          </p:cNvSpPr>
          <p:nvPr>
            <p:ph type="ftr" sz="quarter" idx="12"/>
          </p:nvPr>
        </p:nvSpPr>
        <p:spPr/>
        <p:txBody>
          <a:bodyPr/>
          <a:lstStyle/>
          <a:p>
            <a:r>
              <a:rPr lang="en-US" dirty="0" smtClean="0"/>
              <a:t>CSS430 Operating Systems : Process Synchronization</a:t>
            </a:r>
            <a:endParaRPr lang="en-US" dirty="0"/>
          </a:p>
        </p:txBody>
      </p:sp>
      <p:sp>
        <p:nvSpPr>
          <p:cNvPr id="6" name="Rectangle 5"/>
          <p:cNvSpPr/>
          <p:nvPr/>
        </p:nvSpPr>
        <p:spPr>
          <a:xfrm>
            <a:off x="2039607" y="1803126"/>
            <a:ext cx="4614521" cy="2800767"/>
          </a:xfrm>
          <a:prstGeom prst="rect">
            <a:avLst/>
          </a:prstGeom>
          <a:solidFill>
            <a:schemeClr val="bg1"/>
          </a:solidFill>
          <a:ln w="38100" cmpd="sng">
            <a:solidFill>
              <a:schemeClr val="accent2">
                <a:lumMod val="60000"/>
                <a:lumOff val="40000"/>
              </a:schemeClr>
            </a:solidFill>
          </a:ln>
        </p:spPr>
        <p:txBody>
          <a:bodyPr wrap="square">
            <a:spAutoFit/>
          </a:bodyPr>
          <a:lstStyle/>
          <a:p>
            <a:r>
              <a:rPr lang="en-US" sz="2800" b="1" dirty="0">
                <a:solidFill>
                  <a:schemeClr val="tx2">
                    <a:lumMod val="75000"/>
                  </a:schemeClr>
                </a:solidFill>
                <a:latin typeface="Consolas"/>
                <a:cs typeface="Consolas"/>
              </a:rPr>
              <a:t>while</a:t>
            </a:r>
            <a:r>
              <a:rPr lang="en-US" sz="2800" dirty="0">
                <a:latin typeface="Consolas"/>
                <a:cs typeface="Consolas"/>
              </a:rPr>
              <a:t> (</a:t>
            </a:r>
            <a:r>
              <a:rPr lang="en-US" sz="2800" dirty="0">
                <a:solidFill>
                  <a:srgbClr val="00BA01"/>
                </a:solidFill>
                <a:latin typeface="Consolas"/>
                <a:cs typeface="Consolas"/>
              </a:rPr>
              <a:t>true</a:t>
            </a:r>
            <a:r>
              <a:rPr lang="en-US" sz="2800" dirty="0">
                <a:latin typeface="Consolas"/>
                <a:cs typeface="Consolas"/>
              </a:rPr>
              <a:t>) </a:t>
            </a:r>
            <a:r>
              <a:rPr lang="en-US" sz="2800" dirty="0" smtClean="0">
                <a:latin typeface="Consolas"/>
                <a:cs typeface="Consolas"/>
              </a:rPr>
              <a:t>{</a:t>
            </a:r>
            <a:endParaRPr lang="en-US" sz="2800" dirty="0">
              <a:latin typeface="Consolas"/>
              <a:cs typeface="Consolas"/>
            </a:endParaRPr>
          </a:p>
          <a:p>
            <a:pPr lvl="1"/>
            <a:r>
              <a:rPr lang="en-US" sz="3200" b="1" i="1" dirty="0" smtClean="0">
                <a:latin typeface="+mj-lt"/>
                <a:cs typeface="Calibri"/>
              </a:rPr>
              <a:t>acquire lock</a:t>
            </a:r>
            <a:endParaRPr lang="en-US" sz="3200" b="1" i="1" dirty="0">
              <a:latin typeface="+mj-lt"/>
              <a:cs typeface="Calibri"/>
            </a:endParaRPr>
          </a:p>
          <a:p>
            <a:pPr lvl="1"/>
            <a:r>
              <a:rPr lang="en-US" sz="2800" dirty="0">
                <a:solidFill>
                  <a:srgbClr val="FF0000"/>
                </a:solidFill>
                <a:latin typeface="Consolas"/>
                <a:cs typeface="Consolas"/>
              </a:rPr>
              <a:t>critical </a:t>
            </a:r>
            <a:r>
              <a:rPr lang="en-US" sz="2800" dirty="0" smtClean="0">
                <a:solidFill>
                  <a:srgbClr val="FF0000"/>
                </a:solidFill>
                <a:latin typeface="Consolas"/>
                <a:cs typeface="Consolas"/>
              </a:rPr>
              <a:t>section</a:t>
            </a:r>
            <a:endParaRPr lang="en-US" sz="2800" dirty="0">
              <a:solidFill>
                <a:srgbClr val="FF0000"/>
              </a:solidFill>
              <a:latin typeface="Consolas"/>
              <a:cs typeface="Consolas"/>
            </a:endParaRPr>
          </a:p>
          <a:p>
            <a:pPr lvl="1"/>
            <a:r>
              <a:rPr lang="en-US" sz="3200" b="1" i="1" dirty="0">
                <a:latin typeface="+mj-lt"/>
                <a:cs typeface="Consolas"/>
              </a:rPr>
              <a:t>r</a:t>
            </a:r>
            <a:r>
              <a:rPr lang="en-US" sz="3200" b="1" i="1" dirty="0" smtClean="0">
                <a:latin typeface="+mj-lt"/>
                <a:cs typeface="Consolas"/>
              </a:rPr>
              <a:t>elease lock</a:t>
            </a:r>
            <a:endParaRPr lang="en-US" sz="3200" b="1" i="1" dirty="0">
              <a:latin typeface="+mj-lt"/>
              <a:cs typeface="Consolas"/>
            </a:endParaRPr>
          </a:p>
          <a:p>
            <a:pPr lvl="1"/>
            <a:r>
              <a:rPr lang="en-US" sz="2800" dirty="0">
                <a:latin typeface="Consolas"/>
                <a:cs typeface="Consolas"/>
              </a:rPr>
              <a:t>remainder </a:t>
            </a:r>
            <a:r>
              <a:rPr lang="en-US" sz="2800" dirty="0" smtClean="0">
                <a:latin typeface="Consolas"/>
                <a:cs typeface="Consolas"/>
              </a:rPr>
              <a:t>section</a:t>
            </a:r>
            <a:endParaRPr lang="en-US" sz="2800" dirty="0">
              <a:latin typeface="Consolas"/>
              <a:cs typeface="Consolas"/>
            </a:endParaRPr>
          </a:p>
          <a:p>
            <a:r>
              <a:rPr lang="en-US" sz="2800" dirty="0">
                <a:latin typeface="Consolas"/>
                <a:cs typeface="Consolas"/>
              </a:rPr>
              <a:t>}</a:t>
            </a:r>
          </a:p>
        </p:txBody>
      </p:sp>
      <p:sp>
        <p:nvSpPr>
          <p:cNvPr id="7" name="Rectangle 6"/>
          <p:cNvSpPr/>
          <p:nvPr/>
        </p:nvSpPr>
        <p:spPr>
          <a:xfrm>
            <a:off x="2527287" y="2340897"/>
            <a:ext cx="2679911" cy="514117"/>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27287" y="3213243"/>
            <a:ext cx="2679911" cy="521905"/>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9473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Data Simulator</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19</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4885953"/>
              </p:ext>
            </p:extLst>
          </p:nvPr>
        </p:nvGraphicFramePr>
        <p:xfrm>
          <a:off x="1828800" y="844550"/>
          <a:ext cx="5486400" cy="5168900"/>
        </p:xfrm>
        <a:graphic>
          <a:graphicData uri="http://schemas.openxmlformats.org/presentationml/2006/ole">
            <mc:AlternateContent xmlns:mc="http://schemas.openxmlformats.org/markup-compatibility/2006">
              <mc:Choice xmlns:v="urn:schemas-microsoft-com:vml" Requires="v">
                <p:oleObj spid="_x0000_s64523" name="Document" r:id="rId3" imgW="5486400" imgH="5168900" progId="Word.Document.12">
                  <p:embed/>
                </p:oleObj>
              </mc:Choice>
              <mc:Fallback>
                <p:oleObj name="Document" r:id="rId3" imgW="5486400" imgH="5168900" progId="Word.Document.12">
                  <p:embed/>
                  <p:pic>
                    <p:nvPicPr>
                      <p:cNvPr id="0" name=""/>
                      <p:cNvPicPr/>
                      <p:nvPr/>
                    </p:nvPicPr>
                    <p:blipFill>
                      <a:blip r:embed="rId4"/>
                      <a:stretch>
                        <a:fillRect/>
                      </a:stretch>
                    </p:blipFill>
                    <p:spPr>
                      <a:xfrm>
                        <a:off x="1828800" y="844550"/>
                        <a:ext cx="5486400" cy="5168900"/>
                      </a:xfrm>
                      <a:prstGeom prst="rect">
                        <a:avLst/>
                      </a:prstGeom>
                      <a:solidFill>
                        <a:srgbClr val="FFFFFF"/>
                      </a:solidFill>
                      <a:ln w="57150" cmpd="sng">
                        <a:solidFill>
                          <a:srgbClr val="F5EDC7"/>
                        </a:solidFill>
                      </a:ln>
                    </p:spPr>
                  </p:pic>
                </p:oleObj>
              </mc:Fallback>
            </mc:AlternateContent>
          </a:graphicData>
        </a:graphic>
      </p:graphicFrame>
    </p:spTree>
    <p:extLst>
      <p:ext uri="{BB962C8B-B14F-4D97-AF65-F5344CB8AC3E}">
        <p14:creationId xmlns:p14="http://schemas.microsoft.com/office/powerpoint/2010/main" val="28173623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WKP 17</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a:t>
            </a:fld>
            <a:endParaRPr lang="en-US" dirty="0"/>
          </a:p>
        </p:txBody>
      </p:sp>
      <p:sp>
        <p:nvSpPr>
          <p:cNvPr id="6" name="Rectangle 5"/>
          <p:cNvSpPr/>
          <p:nvPr/>
        </p:nvSpPr>
        <p:spPr>
          <a:xfrm>
            <a:off x="848359" y="2297837"/>
            <a:ext cx="7772401" cy="1446550"/>
          </a:xfrm>
          <a:prstGeom prst="rect">
            <a:avLst/>
          </a:prstGeom>
        </p:spPr>
        <p:txBody>
          <a:bodyPr wrap="square">
            <a:spAutoFit/>
          </a:bodyPr>
          <a:lstStyle/>
          <a:p>
            <a:pPr algn="ctr"/>
            <a:r>
              <a:rPr lang="en-US" sz="3200" dirty="0" smtClean="0"/>
              <a:t>“Programming </a:t>
            </a:r>
            <a:r>
              <a:rPr lang="en-US" sz="3200" dirty="0"/>
              <a:t>is the process of converting caffeine into error </a:t>
            </a:r>
            <a:r>
              <a:rPr lang="en-US" sz="3200" dirty="0" smtClean="0"/>
              <a:t>messages”  </a:t>
            </a:r>
            <a:r>
              <a:rPr lang="en-US" sz="3200" dirty="0"/>
              <a:t>- </a:t>
            </a:r>
            <a:r>
              <a:rPr lang="en-US" sz="2400" dirty="0"/>
              <a:t>Unknown</a:t>
            </a:r>
          </a:p>
        </p:txBody>
      </p:sp>
    </p:spTree>
    <p:extLst>
      <p:ext uri="{BB962C8B-B14F-4D97-AF65-F5344CB8AC3E}">
        <p14:creationId xmlns:p14="http://schemas.microsoft.com/office/powerpoint/2010/main" val="28622116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Sleep Utilities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20</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182891638"/>
              </p:ext>
            </p:extLst>
          </p:nvPr>
        </p:nvGraphicFramePr>
        <p:xfrm>
          <a:off x="2057400" y="933450"/>
          <a:ext cx="5029200" cy="4991100"/>
        </p:xfrm>
        <a:graphic>
          <a:graphicData uri="http://schemas.openxmlformats.org/presentationml/2006/ole">
            <mc:AlternateContent xmlns:mc="http://schemas.openxmlformats.org/markup-compatibility/2006">
              <mc:Choice xmlns:v="urn:schemas-microsoft-com:vml" Requires="v">
                <p:oleObj spid="_x0000_s63500" name="Document" r:id="rId3" imgW="5029200" imgH="4991100" progId="Word.Document.12">
                  <p:embed/>
                </p:oleObj>
              </mc:Choice>
              <mc:Fallback>
                <p:oleObj name="Document" r:id="rId3" imgW="5029200" imgH="4991100" progId="Word.Document.12">
                  <p:embed/>
                  <p:pic>
                    <p:nvPicPr>
                      <p:cNvPr id="0" name=""/>
                      <p:cNvPicPr/>
                      <p:nvPr/>
                    </p:nvPicPr>
                    <p:blipFill>
                      <a:blip r:embed="rId4"/>
                      <a:stretch>
                        <a:fillRect/>
                      </a:stretch>
                    </p:blipFill>
                    <p:spPr>
                      <a:xfrm>
                        <a:off x="2057400" y="933450"/>
                        <a:ext cx="5029200" cy="4991100"/>
                      </a:xfrm>
                      <a:prstGeom prst="rect">
                        <a:avLst/>
                      </a:prstGeom>
                      <a:ln w="57150" cmpd="sng">
                        <a:solidFill>
                          <a:schemeClr val="accent2">
                            <a:lumMod val="60000"/>
                            <a:lumOff val="40000"/>
                          </a:schemeClr>
                        </a:solidFill>
                      </a:ln>
                    </p:spPr>
                  </p:pic>
                </p:oleObj>
              </mc:Fallback>
            </mc:AlternateContent>
          </a:graphicData>
        </a:graphic>
      </p:graphicFrame>
    </p:spTree>
    <p:extLst>
      <p:ext uri="{BB962C8B-B14F-4D97-AF65-F5344CB8AC3E}">
        <p14:creationId xmlns:p14="http://schemas.microsoft.com/office/powerpoint/2010/main" val="28641263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Mutual Exclusion</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21</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25583395"/>
              </p:ext>
            </p:extLst>
          </p:nvPr>
        </p:nvGraphicFramePr>
        <p:xfrm>
          <a:off x="721587" y="1233617"/>
          <a:ext cx="7769046" cy="3542829"/>
        </p:xfrm>
        <a:graphic>
          <a:graphicData uri="http://schemas.openxmlformats.org/presentationml/2006/ole">
            <mc:AlternateContent xmlns:mc="http://schemas.openxmlformats.org/markup-compatibility/2006">
              <mc:Choice xmlns:v="urn:schemas-microsoft-com:vml" Requires="v">
                <p:oleObj spid="_x0000_s65547" name="Document" r:id="rId3" imgW="5486400" imgH="2501900" progId="Word.Document.12">
                  <p:embed/>
                </p:oleObj>
              </mc:Choice>
              <mc:Fallback>
                <p:oleObj name="Document" r:id="rId3" imgW="5486400" imgH="2501900" progId="Word.Document.12">
                  <p:embed/>
                  <p:pic>
                    <p:nvPicPr>
                      <p:cNvPr id="0" name=""/>
                      <p:cNvPicPr/>
                      <p:nvPr/>
                    </p:nvPicPr>
                    <p:blipFill>
                      <a:blip r:embed="rId4"/>
                      <a:stretch>
                        <a:fillRect/>
                      </a:stretch>
                    </p:blipFill>
                    <p:spPr>
                      <a:xfrm>
                        <a:off x="721587" y="1233617"/>
                        <a:ext cx="7769046" cy="3542829"/>
                      </a:xfrm>
                      <a:prstGeom prst="rect">
                        <a:avLst/>
                      </a:prstGeom>
                      <a:ln w="57150" cmpd="sng">
                        <a:solidFill>
                          <a:srgbClr val="F5EDC7"/>
                        </a:solidFill>
                      </a:ln>
                    </p:spPr>
                  </p:pic>
                </p:oleObj>
              </mc:Fallback>
            </mc:AlternateContent>
          </a:graphicData>
        </a:graphic>
      </p:graphicFrame>
    </p:spTree>
    <p:extLst>
      <p:ext uri="{BB962C8B-B14F-4D97-AF65-F5344CB8AC3E}">
        <p14:creationId xmlns:p14="http://schemas.microsoft.com/office/powerpoint/2010/main" val="27363855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 Thread – Test and Set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22</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26600516"/>
              </p:ext>
            </p:extLst>
          </p:nvPr>
        </p:nvGraphicFramePr>
        <p:xfrm>
          <a:off x="1485900" y="1022350"/>
          <a:ext cx="6172200" cy="4813300"/>
        </p:xfrm>
        <a:graphic>
          <a:graphicData uri="http://schemas.openxmlformats.org/presentationml/2006/ole">
            <mc:AlternateContent xmlns:mc="http://schemas.openxmlformats.org/markup-compatibility/2006">
              <mc:Choice xmlns:v="urn:schemas-microsoft-com:vml" Requires="v">
                <p:oleObj spid="_x0000_s66570" name="Document" r:id="rId3" imgW="6172200" imgH="4813300" progId="Word.Document.12">
                  <p:embed/>
                </p:oleObj>
              </mc:Choice>
              <mc:Fallback>
                <p:oleObj name="Document" r:id="rId3" imgW="6172200" imgH="4813300" progId="Word.Document.12">
                  <p:embed/>
                  <p:pic>
                    <p:nvPicPr>
                      <p:cNvPr id="0" name=""/>
                      <p:cNvPicPr/>
                      <p:nvPr/>
                    </p:nvPicPr>
                    <p:blipFill>
                      <a:blip r:embed="rId4"/>
                      <a:stretch>
                        <a:fillRect/>
                      </a:stretch>
                    </p:blipFill>
                    <p:spPr>
                      <a:xfrm>
                        <a:off x="1485900" y="1022350"/>
                        <a:ext cx="6172200" cy="48133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7363855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H/W Algorithm </a:t>
            </a:r>
            <a:r>
              <a:rPr lang="en-US" dirty="0" smtClean="0">
                <a:sym typeface="Wingdings"/>
              </a:rPr>
              <a:t> </a:t>
            </a:r>
            <a:r>
              <a:rPr lang="en-US" dirty="0" smtClean="0"/>
              <a:t>Test and Set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23</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046288338"/>
              </p:ext>
            </p:extLst>
          </p:nvPr>
        </p:nvGraphicFramePr>
        <p:xfrm>
          <a:off x="1828800" y="844550"/>
          <a:ext cx="5486400" cy="5168900"/>
        </p:xfrm>
        <a:graphic>
          <a:graphicData uri="http://schemas.openxmlformats.org/presentationml/2006/ole">
            <mc:AlternateContent xmlns:mc="http://schemas.openxmlformats.org/markup-compatibility/2006">
              <mc:Choice xmlns:v="urn:schemas-microsoft-com:vml" Requires="v">
                <p:oleObj spid="_x0000_s68617" name="Document" r:id="rId3" imgW="5486400" imgH="5168900" progId="Word.Document.12">
                  <p:embed/>
                </p:oleObj>
              </mc:Choice>
              <mc:Fallback>
                <p:oleObj name="Document" r:id="rId3" imgW="5486400" imgH="5168900" progId="Word.Document.12">
                  <p:embed/>
                  <p:pic>
                    <p:nvPicPr>
                      <p:cNvPr id="0" name=""/>
                      <p:cNvPicPr/>
                      <p:nvPr/>
                    </p:nvPicPr>
                    <p:blipFill>
                      <a:blip r:embed="rId4"/>
                      <a:stretch>
                        <a:fillRect/>
                      </a:stretch>
                    </p:blipFill>
                    <p:spPr>
                      <a:xfrm>
                        <a:off x="1828800" y="844550"/>
                        <a:ext cx="5486400" cy="5168900"/>
                      </a:xfrm>
                      <a:prstGeom prst="rect">
                        <a:avLst/>
                      </a:prstGeom>
                      <a:solidFill>
                        <a:srgbClr val="FFFFFF"/>
                      </a:solidFill>
                      <a:ln w="57150" cmpd="sng">
                        <a:solidFill>
                          <a:srgbClr val="F5EDC7"/>
                        </a:solidFill>
                      </a:ln>
                    </p:spPr>
                  </p:pic>
                </p:oleObj>
              </mc:Fallback>
            </mc:AlternateContent>
          </a:graphicData>
        </a:graphic>
      </p:graphicFrame>
      <p:sp>
        <p:nvSpPr>
          <p:cNvPr id="2" name="Oval 1"/>
          <p:cNvSpPr/>
          <p:nvPr/>
        </p:nvSpPr>
        <p:spPr>
          <a:xfrm>
            <a:off x="1454573" y="3419501"/>
            <a:ext cx="6415319" cy="1313523"/>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04955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142999"/>
          </a:xfrm>
        </p:spPr>
        <p:txBody>
          <a:bodyPr/>
          <a:lstStyle/>
          <a:p>
            <a:r>
              <a:rPr lang="en-US" altLang="ja-JP" dirty="0" smtClean="0">
                <a:latin typeface="Tahoma" charset="0"/>
                <a:ea typeface="ＭＳ Ｐゴシック" charset="0"/>
                <a:cs typeface="ＭＳ Ｐゴシック" charset="0"/>
              </a:rPr>
              <a:t>Test and Set Factory</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24</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337681335"/>
              </p:ext>
            </p:extLst>
          </p:nvPr>
        </p:nvGraphicFramePr>
        <p:xfrm>
          <a:off x="406792" y="1333371"/>
          <a:ext cx="8537932" cy="3616763"/>
        </p:xfrm>
        <a:graphic>
          <a:graphicData uri="http://schemas.openxmlformats.org/presentationml/2006/ole">
            <mc:AlternateContent xmlns:mc="http://schemas.openxmlformats.org/markup-compatibility/2006">
              <mc:Choice xmlns:v="urn:schemas-microsoft-com:vml" Requires="v">
                <p:oleObj spid="_x0000_s67593" name="Document" r:id="rId3" imgW="5486400" imgH="2324100" progId="Word.Document.12">
                  <p:embed/>
                </p:oleObj>
              </mc:Choice>
              <mc:Fallback>
                <p:oleObj name="Document" r:id="rId3" imgW="5486400" imgH="2324100" progId="Word.Document.12">
                  <p:embed/>
                  <p:pic>
                    <p:nvPicPr>
                      <p:cNvPr id="0" name=""/>
                      <p:cNvPicPr/>
                      <p:nvPr/>
                    </p:nvPicPr>
                    <p:blipFill>
                      <a:blip r:embed="rId4"/>
                      <a:stretch>
                        <a:fillRect/>
                      </a:stretch>
                    </p:blipFill>
                    <p:spPr>
                      <a:xfrm>
                        <a:off x="406792" y="1333371"/>
                        <a:ext cx="8537932" cy="3616763"/>
                      </a:xfrm>
                      <a:prstGeom prst="rect">
                        <a:avLst/>
                      </a:prstGeom>
                      <a:solidFill>
                        <a:srgbClr val="FFFFFF"/>
                      </a:solidFill>
                      <a:ln w="57150" cmpd="sng">
                        <a:solidFill>
                          <a:srgbClr val="F5EDC7"/>
                        </a:solidFill>
                      </a:ln>
                    </p:spPr>
                  </p:pic>
                </p:oleObj>
              </mc:Fallback>
            </mc:AlternateContent>
          </a:graphicData>
        </a:graphic>
      </p:graphicFrame>
    </p:spTree>
    <p:extLst>
      <p:ext uri="{BB962C8B-B14F-4D97-AF65-F5344CB8AC3E}">
        <p14:creationId xmlns:p14="http://schemas.microsoft.com/office/powerpoint/2010/main" val="31228387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789C0F2-17E0-497A-9BBE-0C73201AAFE3}" type="slidenum">
              <a:rPr lang="en-US" smtClean="0"/>
              <a:pPr/>
              <a:t>25</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2"/>
          <p:cNvSpPr>
            <a:spLocks noGrp="1" noChangeArrowheads="1"/>
          </p:cNvSpPr>
          <p:nvPr>
            <p:ph type="title"/>
          </p:nvPr>
        </p:nvSpPr>
        <p:spPr>
          <a:xfrm>
            <a:off x="823913" y="0"/>
            <a:ext cx="7793037" cy="723900"/>
          </a:xfrm>
        </p:spPr>
        <p:txBody>
          <a:bodyPr/>
          <a:lstStyle/>
          <a:p>
            <a:pPr eaLnBrk="1" hangingPunct="1"/>
            <a:r>
              <a:rPr lang="en-US" altLang="ja-JP" dirty="0" smtClean="0">
                <a:latin typeface="Tahoma" charset="0"/>
                <a:ea typeface="ＭＳ Ｐゴシック" charset="0"/>
                <a:cs typeface="ＭＳ Ｐゴシック" charset="0"/>
              </a:rPr>
              <a:t>Run!</a:t>
            </a:r>
            <a:endParaRPr lang="en-US" altLang="ja-JP" dirty="0">
              <a:latin typeface="Tahoma" charset="0"/>
              <a:ea typeface="ＭＳ Ｐゴシック" charset="0"/>
              <a:cs typeface="ＭＳ Ｐゴシック" charset="0"/>
            </a:endParaRPr>
          </a:p>
        </p:txBody>
      </p:sp>
      <p:sp>
        <p:nvSpPr>
          <p:cNvPr id="7" name="Rectangle 3"/>
          <p:cNvSpPr txBox="1">
            <a:spLocks noChangeArrowheads="1"/>
          </p:cNvSpPr>
          <p:nvPr/>
        </p:nvSpPr>
        <p:spPr>
          <a:xfrm>
            <a:off x="764539" y="1208087"/>
            <a:ext cx="7772400" cy="4114800"/>
          </a:xfrm>
          <a:prstGeom prst="rect">
            <a:avLst/>
          </a:prstGeom>
          <a:solidFill>
            <a:schemeClr val="bg1"/>
          </a:solidFill>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endParaRPr lang="en-US" altLang="ja-JP" sz="2800" dirty="0" smtClean="0">
              <a:latin typeface="Tahoma" charset="0"/>
              <a:ea typeface="ＭＳ Ｐゴシック" charset="0"/>
              <a:cs typeface="ＭＳ Ｐゴシック" charset="0"/>
            </a:endParaRPr>
          </a:p>
          <a:p>
            <a:endParaRPr lang="en-US" altLang="ja-JP" sz="2800" dirty="0">
              <a:latin typeface="Tahoma" charset="0"/>
              <a:ea typeface="ＭＳ Ｐゴシック" charset="0"/>
              <a:cs typeface="ＭＳ Ｐゴシック" charset="0"/>
            </a:endParaRPr>
          </a:p>
          <a:p>
            <a:pPr marL="0" indent="0">
              <a:buNone/>
            </a:pPr>
            <a:endParaRPr lang="en-US" altLang="ja-JP" sz="2800" dirty="0" smtClean="0">
              <a:latin typeface="Tahoma" charset="0"/>
              <a:ea typeface="ＭＳ Ｐゴシック" charset="0"/>
              <a:cs typeface="ＭＳ Ｐゴシック" charset="0"/>
            </a:endParaRPr>
          </a:p>
          <a:p>
            <a:endParaRPr lang="en-US" altLang="ja-JP" sz="2800" dirty="0" smtClean="0">
              <a:latin typeface="Tahoma" charset="0"/>
              <a:ea typeface="ＭＳ Ｐゴシック" charset="0"/>
              <a:cs typeface="ＭＳ Ｐゴシック" charset="0"/>
            </a:endParaRPr>
          </a:p>
          <a:p>
            <a:endParaRPr lang="en-US" altLang="ja-JP" sz="2800" dirty="0" smtClean="0">
              <a:latin typeface="Tahoma" charset="0"/>
              <a:ea typeface="ＭＳ Ｐゴシック" charset="0"/>
              <a:cs typeface="ＭＳ Ｐゴシック" charset="0"/>
            </a:endParaRPr>
          </a:p>
          <a:p>
            <a:pPr marL="0" indent="0" algn="ctr">
              <a:buNone/>
            </a:pPr>
            <a:r>
              <a:rPr lang="en-US" altLang="ja-JP" sz="4400" dirty="0" smtClean="0">
                <a:latin typeface="Tahoma" charset="0"/>
                <a:ea typeface="ＭＳ Ｐゴシック" charset="0"/>
                <a:cs typeface="ＭＳ Ｐゴシック" charset="0"/>
              </a:rPr>
              <a:t>Test and Set</a:t>
            </a:r>
          </a:p>
          <a:p>
            <a:pPr marL="0" indent="0">
              <a:buNone/>
            </a:pPr>
            <a:endParaRPr lang="en-US" altLang="ja-JP" sz="2800" dirty="0" smtClean="0">
              <a:latin typeface="Tahoma" charset="0"/>
              <a:ea typeface="ＭＳ Ｐゴシック" charset="0"/>
              <a:cs typeface="ＭＳ Ｐゴシック" charset="0"/>
            </a:endParaRPr>
          </a:p>
          <a:p>
            <a:pPr marL="0" indent="0" algn="ctr">
              <a:buNone/>
            </a:pPr>
            <a:endParaRPr lang="en-US" altLang="ja-JP" sz="2800" dirty="0" smtClean="0">
              <a:latin typeface="Tahoma" charset="0"/>
              <a:ea typeface="ＭＳ Ｐゴシック" charset="0"/>
              <a:cs typeface="ＭＳ Ｐゴシック" charset="0"/>
            </a:endParaRPr>
          </a:p>
        </p:txBody>
      </p:sp>
      <p:pic>
        <p:nvPicPr>
          <p:cNvPr id="2" name="Picture 1" descr="Screen Shot 2014-04-24 at 12.37.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289" y="1400480"/>
            <a:ext cx="2273300" cy="2082800"/>
          </a:xfrm>
          <a:prstGeom prst="rect">
            <a:avLst/>
          </a:prstGeom>
        </p:spPr>
      </p:pic>
    </p:spTree>
    <p:extLst>
      <p:ext uri="{BB962C8B-B14F-4D97-AF65-F5344CB8AC3E}">
        <p14:creationId xmlns:p14="http://schemas.microsoft.com/office/powerpoint/2010/main" val="12146012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H/W Algorithm </a:t>
            </a:r>
            <a:r>
              <a:rPr lang="en-US" dirty="0" smtClean="0">
                <a:sym typeface="Wingdings"/>
              </a:rPr>
              <a:t> </a:t>
            </a:r>
            <a:r>
              <a:rPr lang="en-US" dirty="0" smtClean="0"/>
              <a:t>Swap</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26</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60647315"/>
              </p:ext>
            </p:extLst>
          </p:nvPr>
        </p:nvGraphicFramePr>
        <p:xfrm>
          <a:off x="1828800" y="844550"/>
          <a:ext cx="5486400" cy="5168900"/>
        </p:xfrm>
        <a:graphic>
          <a:graphicData uri="http://schemas.openxmlformats.org/presentationml/2006/ole">
            <mc:AlternateContent xmlns:mc="http://schemas.openxmlformats.org/markup-compatibility/2006">
              <mc:Choice xmlns:v="urn:schemas-microsoft-com:vml" Requires="v">
                <p:oleObj spid="_x0000_s69641" name="Document" r:id="rId3" imgW="5486400" imgH="5168900" progId="Word.Document.12">
                  <p:embed/>
                </p:oleObj>
              </mc:Choice>
              <mc:Fallback>
                <p:oleObj name="Document" r:id="rId3" imgW="5486400" imgH="5168900" progId="Word.Document.12">
                  <p:embed/>
                  <p:pic>
                    <p:nvPicPr>
                      <p:cNvPr id="0" name=""/>
                      <p:cNvPicPr/>
                      <p:nvPr/>
                    </p:nvPicPr>
                    <p:blipFill>
                      <a:blip r:embed="rId4"/>
                      <a:stretch>
                        <a:fillRect/>
                      </a:stretch>
                    </p:blipFill>
                    <p:spPr>
                      <a:xfrm>
                        <a:off x="1828800" y="844550"/>
                        <a:ext cx="5486400" cy="5168900"/>
                      </a:xfrm>
                      <a:prstGeom prst="rect">
                        <a:avLst/>
                      </a:prstGeom>
                      <a:solidFill>
                        <a:srgbClr val="FFFFFF"/>
                      </a:solidFill>
                      <a:ln w="57150" cmpd="sng">
                        <a:solidFill>
                          <a:srgbClr val="F5EDC7"/>
                        </a:solidFill>
                      </a:ln>
                    </p:spPr>
                  </p:pic>
                </p:oleObj>
              </mc:Fallback>
            </mc:AlternateContent>
          </a:graphicData>
        </a:graphic>
      </p:graphicFrame>
      <p:sp>
        <p:nvSpPr>
          <p:cNvPr id="7" name="Oval 6"/>
          <p:cNvSpPr/>
          <p:nvPr/>
        </p:nvSpPr>
        <p:spPr>
          <a:xfrm>
            <a:off x="1454573" y="4602757"/>
            <a:ext cx="6415319" cy="1313523"/>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818530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Worker Thread - Swap</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27</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838198683"/>
              </p:ext>
            </p:extLst>
          </p:nvPr>
        </p:nvGraphicFramePr>
        <p:xfrm>
          <a:off x="1282700" y="749300"/>
          <a:ext cx="6578600" cy="5359400"/>
        </p:xfrm>
        <a:graphic>
          <a:graphicData uri="http://schemas.openxmlformats.org/presentationml/2006/ole">
            <mc:AlternateContent xmlns:mc="http://schemas.openxmlformats.org/markup-compatibility/2006">
              <mc:Choice xmlns:v="urn:schemas-microsoft-com:vml" Requires="v">
                <p:oleObj spid="_x0000_s70665" name="Document" r:id="rId3" imgW="6578600" imgH="5359400" progId="Word.Document.12">
                  <p:embed/>
                </p:oleObj>
              </mc:Choice>
              <mc:Fallback>
                <p:oleObj name="Document" r:id="rId3" imgW="6578600" imgH="5359400" progId="Word.Document.12">
                  <p:embed/>
                  <p:pic>
                    <p:nvPicPr>
                      <p:cNvPr id="0" name=""/>
                      <p:cNvPicPr/>
                      <p:nvPr/>
                    </p:nvPicPr>
                    <p:blipFill>
                      <a:blip r:embed="rId4"/>
                      <a:stretch>
                        <a:fillRect/>
                      </a:stretch>
                    </p:blipFill>
                    <p:spPr>
                      <a:xfrm>
                        <a:off x="1282700" y="749300"/>
                        <a:ext cx="6578600" cy="5359400"/>
                      </a:xfrm>
                      <a:prstGeom prst="rect">
                        <a:avLst/>
                      </a:prstGeom>
                      <a:solidFill>
                        <a:srgbClr val="FFFFFF"/>
                      </a:solidFill>
                      <a:ln w="57150" cmpd="sng">
                        <a:solidFill>
                          <a:srgbClr val="F5EDC7"/>
                        </a:solidFill>
                      </a:ln>
                    </p:spPr>
                  </p:pic>
                </p:oleObj>
              </mc:Fallback>
            </mc:AlternateContent>
          </a:graphicData>
        </a:graphic>
      </p:graphicFrame>
    </p:spTree>
    <p:extLst>
      <p:ext uri="{BB962C8B-B14F-4D97-AF65-F5344CB8AC3E}">
        <p14:creationId xmlns:p14="http://schemas.microsoft.com/office/powerpoint/2010/main" val="40968099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142999"/>
          </a:xfrm>
        </p:spPr>
        <p:txBody>
          <a:bodyPr/>
          <a:lstStyle/>
          <a:p>
            <a:r>
              <a:rPr lang="en-US" altLang="ja-JP" dirty="0" smtClean="0">
                <a:latin typeface="Tahoma" charset="0"/>
                <a:ea typeface="ＭＳ Ｐゴシック" charset="0"/>
                <a:cs typeface="ＭＳ Ｐゴシック" charset="0"/>
              </a:rPr>
              <a:t>Swap Factory</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28</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81754606"/>
              </p:ext>
            </p:extLst>
          </p:nvPr>
        </p:nvGraphicFramePr>
        <p:xfrm>
          <a:off x="1112369" y="1350971"/>
          <a:ext cx="7079970" cy="3458041"/>
        </p:xfrm>
        <a:graphic>
          <a:graphicData uri="http://schemas.openxmlformats.org/presentationml/2006/ole">
            <mc:AlternateContent xmlns:mc="http://schemas.openxmlformats.org/markup-compatibility/2006">
              <mc:Choice xmlns:v="urn:schemas-microsoft-com:vml" Requires="v">
                <p:oleObj spid="_x0000_s71689" name="Document" r:id="rId3" imgW="5486400" imgH="2679700" progId="Word.Document.12">
                  <p:embed/>
                </p:oleObj>
              </mc:Choice>
              <mc:Fallback>
                <p:oleObj name="Document" r:id="rId3" imgW="5486400" imgH="2679700" progId="Word.Document.12">
                  <p:embed/>
                  <p:pic>
                    <p:nvPicPr>
                      <p:cNvPr id="0" name=""/>
                      <p:cNvPicPr/>
                      <p:nvPr/>
                    </p:nvPicPr>
                    <p:blipFill>
                      <a:blip r:embed="rId4"/>
                      <a:stretch>
                        <a:fillRect/>
                      </a:stretch>
                    </p:blipFill>
                    <p:spPr>
                      <a:xfrm>
                        <a:off x="1112369" y="1350971"/>
                        <a:ext cx="7079970" cy="3458041"/>
                      </a:xfrm>
                      <a:prstGeom prst="rect">
                        <a:avLst/>
                      </a:prstGeom>
                      <a:solidFill>
                        <a:srgbClr val="FFFFFF"/>
                      </a:solidFill>
                      <a:ln w="57150" cmpd="sng">
                        <a:solidFill>
                          <a:schemeClr val="accent2">
                            <a:lumMod val="60000"/>
                            <a:lumOff val="40000"/>
                          </a:schemeClr>
                        </a:solidFill>
                      </a:ln>
                    </p:spPr>
                  </p:pic>
                </p:oleObj>
              </mc:Fallback>
            </mc:AlternateContent>
          </a:graphicData>
        </a:graphic>
      </p:graphicFrame>
    </p:spTree>
    <p:extLst>
      <p:ext uri="{BB962C8B-B14F-4D97-AF65-F5344CB8AC3E}">
        <p14:creationId xmlns:p14="http://schemas.microsoft.com/office/powerpoint/2010/main" val="8409437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789C0F2-17E0-497A-9BBE-0C73201AAFE3}" type="slidenum">
              <a:rPr lang="en-US" smtClean="0"/>
              <a:pPr/>
              <a:t>29</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2"/>
          <p:cNvSpPr>
            <a:spLocks noGrp="1" noChangeArrowheads="1"/>
          </p:cNvSpPr>
          <p:nvPr>
            <p:ph type="title"/>
          </p:nvPr>
        </p:nvSpPr>
        <p:spPr>
          <a:xfrm>
            <a:off x="823913" y="0"/>
            <a:ext cx="7793037" cy="723900"/>
          </a:xfrm>
        </p:spPr>
        <p:txBody>
          <a:bodyPr/>
          <a:lstStyle/>
          <a:p>
            <a:pPr eaLnBrk="1" hangingPunct="1"/>
            <a:r>
              <a:rPr lang="en-US" altLang="ja-JP" dirty="0" smtClean="0">
                <a:latin typeface="Tahoma" charset="0"/>
                <a:ea typeface="ＭＳ Ｐゴシック" charset="0"/>
                <a:cs typeface="ＭＳ Ｐゴシック" charset="0"/>
              </a:rPr>
              <a:t>Run!</a:t>
            </a:r>
            <a:endParaRPr lang="en-US" altLang="ja-JP" dirty="0">
              <a:latin typeface="Tahoma" charset="0"/>
              <a:ea typeface="ＭＳ Ｐゴシック" charset="0"/>
              <a:cs typeface="ＭＳ Ｐゴシック" charset="0"/>
            </a:endParaRPr>
          </a:p>
        </p:txBody>
      </p:sp>
      <p:sp>
        <p:nvSpPr>
          <p:cNvPr id="7" name="Rectangle 3"/>
          <p:cNvSpPr txBox="1">
            <a:spLocks noChangeArrowheads="1"/>
          </p:cNvSpPr>
          <p:nvPr/>
        </p:nvSpPr>
        <p:spPr>
          <a:xfrm>
            <a:off x="764539" y="1208087"/>
            <a:ext cx="7772400" cy="4114800"/>
          </a:xfrm>
          <a:prstGeom prst="rect">
            <a:avLst/>
          </a:prstGeom>
          <a:solidFill>
            <a:schemeClr val="bg1"/>
          </a:solidFill>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endParaRPr lang="en-US" altLang="ja-JP" sz="2800" dirty="0" smtClean="0">
              <a:latin typeface="Tahoma" charset="0"/>
              <a:ea typeface="ＭＳ Ｐゴシック" charset="0"/>
              <a:cs typeface="ＭＳ Ｐゴシック" charset="0"/>
            </a:endParaRPr>
          </a:p>
          <a:p>
            <a:endParaRPr lang="en-US" altLang="ja-JP" sz="2800" dirty="0">
              <a:latin typeface="Tahoma" charset="0"/>
              <a:ea typeface="ＭＳ Ｐゴシック" charset="0"/>
              <a:cs typeface="ＭＳ Ｐゴシック" charset="0"/>
            </a:endParaRPr>
          </a:p>
          <a:p>
            <a:pPr marL="0" indent="0">
              <a:buNone/>
            </a:pPr>
            <a:endParaRPr lang="en-US" altLang="ja-JP" sz="2800" dirty="0" smtClean="0">
              <a:latin typeface="Tahoma" charset="0"/>
              <a:ea typeface="ＭＳ Ｐゴシック" charset="0"/>
              <a:cs typeface="ＭＳ Ｐゴシック" charset="0"/>
            </a:endParaRPr>
          </a:p>
          <a:p>
            <a:endParaRPr lang="en-US" altLang="ja-JP" sz="2800" dirty="0" smtClean="0">
              <a:latin typeface="Tahoma" charset="0"/>
              <a:ea typeface="ＭＳ Ｐゴシック" charset="0"/>
              <a:cs typeface="ＭＳ Ｐゴシック" charset="0"/>
            </a:endParaRPr>
          </a:p>
          <a:p>
            <a:endParaRPr lang="en-US" altLang="ja-JP" sz="2800" dirty="0" smtClean="0">
              <a:latin typeface="Tahoma" charset="0"/>
              <a:ea typeface="ＭＳ Ｐゴシック" charset="0"/>
              <a:cs typeface="ＭＳ Ｐゴシック" charset="0"/>
            </a:endParaRPr>
          </a:p>
          <a:p>
            <a:pPr marL="0" indent="0" algn="ctr">
              <a:buNone/>
            </a:pPr>
            <a:r>
              <a:rPr lang="en-US" altLang="ja-JP" sz="4400" dirty="0" smtClean="0">
                <a:latin typeface="Tahoma" charset="0"/>
                <a:ea typeface="ＭＳ Ｐゴシック" charset="0"/>
                <a:cs typeface="ＭＳ Ｐゴシック" charset="0"/>
              </a:rPr>
              <a:t>Swap</a:t>
            </a:r>
          </a:p>
          <a:p>
            <a:pPr marL="0" indent="0">
              <a:buNone/>
            </a:pPr>
            <a:endParaRPr lang="en-US" altLang="ja-JP" sz="2800" dirty="0" smtClean="0">
              <a:latin typeface="Tahoma" charset="0"/>
              <a:ea typeface="ＭＳ Ｐゴシック" charset="0"/>
              <a:cs typeface="ＭＳ Ｐゴシック" charset="0"/>
            </a:endParaRPr>
          </a:p>
          <a:p>
            <a:pPr marL="0" indent="0" algn="ctr">
              <a:buNone/>
            </a:pPr>
            <a:endParaRPr lang="en-US" altLang="ja-JP" sz="2800" dirty="0" smtClean="0">
              <a:latin typeface="Tahoma" charset="0"/>
              <a:ea typeface="ＭＳ Ｐゴシック" charset="0"/>
              <a:cs typeface="ＭＳ Ｐゴシック" charset="0"/>
            </a:endParaRPr>
          </a:p>
        </p:txBody>
      </p:sp>
      <p:pic>
        <p:nvPicPr>
          <p:cNvPr id="2" name="Picture 1" descr="Screen Shot 2014-04-24 at 12.37.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289" y="1400480"/>
            <a:ext cx="2273300" cy="2082800"/>
          </a:xfrm>
          <a:prstGeom prst="rect">
            <a:avLst/>
          </a:prstGeom>
        </p:spPr>
      </p:pic>
    </p:spTree>
    <p:extLst>
      <p:ext uri="{BB962C8B-B14F-4D97-AF65-F5344CB8AC3E}">
        <p14:creationId xmlns:p14="http://schemas.microsoft.com/office/powerpoint/2010/main" val="3459680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1" y="1"/>
            <a:ext cx="8636000" cy="725691"/>
          </a:xfrm>
        </p:spPr>
        <p:txBody>
          <a:bodyPr/>
          <a:lstStyle/>
          <a:p>
            <a:r>
              <a:rPr lang="en-US" dirty="0" smtClean="0"/>
              <a:t>Learning Objectives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5"/>
          <p:cNvSpPr txBox="1">
            <a:spLocks noChangeArrowheads="1"/>
          </p:cNvSpPr>
          <p:nvPr/>
        </p:nvSpPr>
        <p:spPr>
          <a:xfrm>
            <a:off x="508001" y="1205399"/>
            <a:ext cx="8041639" cy="4326194"/>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charset="2"/>
              <a:buChar char="u"/>
              <a:defRPr sz="2100" kern="1200">
                <a:solidFill>
                  <a:schemeClr val="tx1"/>
                </a:solidFill>
                <a:effectLst>
                  <a:outerShdw blurRad="38100" dist="38100" dir="2700000" algn="tl">
                    <a:srgbClr val="000000">
                      <a:alpha val="43137"/>
                    </a:srgbClr>
                  </a:outerShdw>
                </a:effectLst>
                <a:latin typeface="Cambria"/>
                <a:ea typeface="+mn-ea"/>
                <a:cs typeface="Cambria"/>
              </a:defRPr>
            </a:lvl1pPr>
            <a:lvl2pPr marL="640080" indent="-256032" algn="l" defTabSz="914400" rtl="0" eaLnBrk="1" latinLnBrk="0" hangingPunct="1">
              <a:spcBef>
                <a:spcPct val="20000"/>
              </a:spcBef>
              <a:buSzPct val="60000"/>
              <a:buFont typeface="Wingdings" charset="2"/>
              <a:buChar char="ü"/>
              <a:defRPr sz="1900" kern="1200">
                <a:solidFill>
                  <a:schemeClr val="tx1"/>
                </a:solidFill>
                <a:effectLst>
                  <a:outerShdw blurRad="38100" dist="38100" dir="2700000" algn="tl">
                    <a:srgbClr val="000000">
                      <a:alpha val="43137"/>
                    </a:srgbClr>
                  </a:outerShdw>
                </a:effectLst>
                <a:latin typeface="Cambria"/>
                <a:ea typeface="+mn-ea"/>
                <a:cs typeface="Cambria"/>
              </a:defRPr>
            </a:lvl2pPr>
            <a:lvl3pPr marL="1005840" indent="-256032" algn="l" defTabSz="914400" rtl="0" eaLnBrk="1" latinLnBrk="0" hangingPunct="1">
              <a:spcBef>
                <a:spcPct val="20000"/>
              </a:spcBef>
              <a:buSzPct val="60000"/>
              <a:buFont typeface="Wingdings" charset="2"/>
              <a:buChar char="v"/>
              <a:defRPr sz="1700" kern="1200">
                <a:solidFill>
                  <a:schemeClr val="tx1"/>
                </a:solidFill>
                <a:effectLst>
                  <a:outerShdw blurRad="38100" dist="38100" dir="2700000" algn="tl">
                    <a:srgbClr val="000000">
                      <a:alpha val="43137"/>
                    </a:srgbClr>
                  </a:outerShdw>
                </a:effectLst>
                <a:latin typeface="Cambria"/>
                <a:ea typeface="+mn-ea"/>
                <a:cs typeface="Cambria"/>
              </a:defRPr>
            </a:lvl3pPr>
            <a:lvl4pPr marL="1371600" indent="-256032" algn="l" defTabSz="914400" rtl="0" eaLnBrk="1" latinLnBrk="0" hangingPunct="1">
              <a:spcBef>
                <a:spcPct val="20000"/>
              </a:spcBef>
              <a:buSzPct val="60000"/>
              <a:buFont typeface="Courier New"/>
              <a:buChar char="o"/>
              <a:defRPr sz="1600" kern="1200">
                <a:solidFill>
                  <a:schemeClr val="tx1"/>
                </a:solidFill>
                <a:effectLst>
                  <a:outerShdw blurRad="38100" dist="38100" dir="2700000" algn="tl">
                    <a:srgbClr val="000000">
                      <a:alpha val="43137"/>
                    </a:srgbClr>
                  </a:outerShdw>
                </a:effectLst>
                <a:latin typeface="Cambria"/>
                <a:ea typeface="+mn-ea"/>
                <a:cs typeface="Cambria"/>
              </a:defRPr>
            </a:lvl4pPr>
            <a:lvl5pPr marL="1645920" indent="-256032" algn="l" defTabSz="914400" rtl="0" eaLnBrk="1" latinLnBrk="0" hangingPunct="1">
              <a:spcBef>
                <a:spcPct val="20000"/>
              </a:spcBef>
              <a:buSzPct val="60000"/>
              <a:buFont typeface="Arial"/>
              <a:buChar char="•"/>
              <a:defRPr sz="1500" kern="1200">
                <a:solidFill>
                  <a:schemeClr val="tx1"/>
                </a:solidFill>
                <a:effectLst>
                  <a:outerShdw blurRad="38100" dist="38100" dir="2700000" algn="tl">
                    <a:srgbClr val="000000">
                      <a:alpha val="43137"/>
                    </a:srgbClr>
                  </a:outerShdw>
                </a:effectLst>
                <a:latin typeface="Cambria"/>
                <a:ea typeface="+mn-ea"/>
                <a:cs typeface="Cambri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455613" indent="-455613">
              <a:lnSpc>
                <a:spcPct val="90000"/>
              </a:lnSpc>
            </a:pPr>
            <a:r>
              <a:rPr lang="en-US" altLang="ja-JP" sz="2800" dirty="0">
                <a:latin typeface="Tahoma"/>
                <a:cs typeface="Tahoma"/>
              </a:rPr>
              <a:t>Introduction to the Critical-Section Problem</a:t>
            </a:r>
          </a:p>
          <a:p>
            <a:pPr marL="455613" indent="-455613">
              <a:lnSpc>
                <a:spcPct val="90000"/>
              </a:lnSpc>
            </a:pPr>
            <a:r>
              <a:rPr lang="en-US" altLang="ja-JP" sz="2800" dirty="0" smtClean="0">
                <a:latin typeface="Tahoma"/>
                <a:cs typeface="Tahoma"/>
              </a:rPr>
              <a:t>Discuss HW &amp; SW solutions to C-S Problem</a:t>
            </a:r>
            <a:endParaRPr lang="en-US" altLang="ja-JP" sz="2800" dirty="0">
              <a:latin typeface="Tahoma"/>
              <a:cs typeface="Tahoma"/>
            </a:endParaRPr>
          </a:p>
          <a:p>
            <a:pPr marL="455613" indent="-455613">
              <a:lnSpc>
                <a:spcPct val="90000"/>
              </a:lnSpc>
            </a:pPr>
            <a:r>
              <a:rPr lang="en-US" altLang="ja-JP" sz="2800" dirty="0" smtClean="0">
                <a:latin typeface="Tahoma"/>
                <a:cs typeface="Tahoma"/>
              </a:rPr>
              <a:t>Atomic Transactions and mechanisms</a:t>
            </a:r>
          </a:p>
          <a:p>
            <a:pPr marL="455613" indent="-455613">
              <a:lnSpc>
                <a:spcPct val="90000"/>
              </a:lnSpc>
            </a:pPr>
            <a:r>
              <a:rPr lang="en-US" altLang="ja-JP" sz="2800" dirty="0" smtClean="0">
                <a:latin typeface="Tahoma"/>
                <a:cs typeface="Tahoma"/>
              </a:rPr>
              <a:t>Java Synchronization techniques:</a:t>
            </a:r>
          </a:p>
          <a:p>
            <a:pPr marL="821373" lvl="1" indent="-455613">
              <a:lnSpc>
                <a:spcPct val="90000"/>
              </a:lnSpc>
            </a:pPr>
            <a:r>
              <a:rPr lang="en-US" altLang="ja-JP" sz="2600" dirty="0" smtClean="0">
                <a:latin typeface="Tahoma"/>
                <a:cs typeface="Tahoma"/>
              </a:rPr>
              <a:t>Mutex</a:t>
            </a:r>
          </a:p>
          <a:p>
            <a:pPr marL="821373" lvl="1" indent="-455613">
              <a:lnSpc>
                <a:spcPct val="90000"/>
              </a:lnSpc>
            </a:pPr>
            <a:r>
              <a:rPr lang="en-US" altLang="ja-JP" sz="2600" dirty="0" smtClean="0">
                <a:latin typeface="Tahoma"/>
                <a:cs typeface="Tahoma"/>
              </a:rPr>
              <a:t>Semaphores</a:t>
            </a:r>
          </a:p>
          <a:p>
            <a:pPr marL="821373" lvl="1" indent="-455613">
              <a:lnSpc>
                <a:spcPct val="90000"/>
              </a:lnSpc>
            </a:pPr>
            <a:r>
              <a:rPr lang="en-US" altLang="ja-JP" sz="2600" dirty="0" smtClean="0">
                <a:latin typeface="Tahoma"/>
                <a:cs typeface="Tahoma"/>
              </a:rPr>
              <a:t>Monitors</a:t>
            </a:r>
          </a:p>
          <a:p>
            <a:pPr marL="0" indent="0">
              <a:lnSpc>
                <a:spcPct val="90000"/>
              </a:lnSpc>
              <a:buNone/>
            </a:pPr>
            <a:endParaRPr lang="en-US" altLang="ja-JP" sz="2800" dirty="0" smtClean="0">
              <a:latin typeface="Tahoma"/>
              <a:cs typeface="Tahoma"/>
            </a:endParaRPr>
          </a:p>
        </p:txBody>
      </p:sp>
    </p:spTree>
    <p:extLst>
      <p:ext uri="{BB962C8B-B14F-4D97-AF65-F5344CB8AC3E}">
        <p14:creationId xmlns:p14="http://schemas.microsoft.com/office/powerpoint/2010/main" val="618158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Semaphore</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30</a:t>
            </a:fld>
            <a:endParaRPr lang="en-US" dirty="0"/>
          </a:p>
        </p:txBody>
      </p:sp>
      <p:sp>
        <p:nvSpPr>
          <p:cNvPr id="5" name="Footer Placeholder 4"/>
          <p:cNvSpPr>
            <a:spLocks noGrp="1"/>
          </p:cNvSpPr>
          <p:nvPr>
            <p:ph type="ftr" sz="quarter" idx="12"/>
          </p:nvPr>
        </p:nvSpPr>
        <p:spPr/>
        <p:txBody>
          <a:bodyPr/>
          <a:lstStyle/>
          <a:p>
            <a:r>
              <a:rPr lang="en-US" dirty="0" smtClean="0"/>
              <a:t>CSS430 Operating Systems : Process Synchronization</a:t>
            </a:r>
            <a:endParaRPr lang="en-US" dirty="0"/>
          </a:p>
        </p:txBody>
      </p:sp>
      <p:sp>
        <p:nvSpPr>
          <p:cNvPr id="6" name="Rectangle 3"/>
          <p:cNvSpPr txBox="1">
            <a:spLocks noChangeArrowheads="1"/>
          </p:cNvSpPr>
          <p:nvPr/>
        </p:nvSpPr>
        <p:spPr bwMode="auto">
          <a:xfrm>
            <a:off x="427038" y="1045510"/>
            <a:ext cx="8448675" cy="467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spcBef>
                <a:spcPct val="35000"/>
              </a:spcBef>
              <a:buClr>
                <a:schemeClr val="bg2"/>
              </a:buClr>
              <a:buSzPct val="90000"/>
              <a:buFont typeface="Wingdings" charset="0"/>
              <a:buChar char="n"/>
            </a:pPr>
            <a:r>
              <a:rPr lang="en-US" altLang="ja-JP" sz="2000" b="0" dirty="0">
                <a:solidFill>
                  <a:schemeClr val="tx1"/>
                </a:solidFill>
              </a:rPr>
              <a:t>Synchronization tool that does not require busy waiting </a:t>
            </a:r>
            <a:r>
              <a:rPr lang="en-US" altLang="ja-JP" sz="2000" b="0" u="sng" dirty="0">
                <a:solidFill>
                  <a:schemeClr val="tx1"/>
                </a:solidFill>
              </a:rPr>
              <a:t>at a user level </a:t>
            </a:r>
            <a:endParaRPr lang="en-US" altLang="ja-JP" sz="2000" b="0" i="1" u="sng" dirty="0">
              <a:solidFill>
                <a:schemeClr val="tx2"/>
              </a:solidFill>
            </a:endParaRPr>
          </a:p>
          <a:p>
            <a:pPr eaLnBrk="1" hangingPunct="1">
              <a:spcBef>
                <a:spcPct val="35000"/>
              </a:spcBef>
              <a:buClr>
                <a:schemeClr val="bg2"/>
              </a:buClr>
              <a:buSzPct val="90000"/>
              <a:buFont typeface="Wingdings" charset="0"/>
              <a:buChar char="n"/>
            </a:pPr>
            <a:r>
              <a:rPr lang="en-US" altLang="ja-JP" sz="2000" b="0" dirty="0">
                <a:solidFill>
                  <a:schemeClr val="tx1"/>
                </a:solidFill>
              </a:rPr>
              <a:t>Semaphore </a:t>
            </a:r>
            <a:r>
              <a:rPr lang="en-US" altLang="ja-JP" sz="2000" b="0" i="1" dirty="0">
                <a:solidFill>
                  <a:schemeClr val="tx1"/>
                </a:solidFill>
              </a:rPr>
              <a:t>S</a:t>
            </a:r>
            <a:r>
              <a:rPr lang="en-US" altLang="ja-JP" sz="2000" b="0" dirty="0">
                <a:solidFill>
                  <a:schemeClr val="tx1"/>
                </a:solidFill>
              </a:rPr>
              <a:t> – integer variable</a:t>
            </a:r>
          </a:p>
          <a:p>
            <a:pPr eaLnBrk="1" hangingPunct="1">
              <a:spcBef>
                <a:spcPct val="35000"/>
              </a:spcBef>
              <a:buClr>
                <a:schemeClr val="bg2"/>
              </a:buClr>
              <a:buSzPct val="90000"/>
              <a:buFont typeface="Wingdings" charset="0"/>
              <a:buChar char="n"/>
            </a:pPr>
            <a:r>
              <a:rPr lang="en-US" altLang="ja-JP" sz="2000" b="0" dirty="0">
                <a:solidFill>
                  <a:schemeClr val="tx1"/>
                </a:solidFill>
              </a:rPr>
              <a:t>Two standard operations modify S: </a:t>
            </a:r>
            <a:r>
              <a:rPr lang="en-US" altLang="ja-JP" sz="2000" b="0" dirty="0" smtClean="0">
                <a:solidFill>
                  <a:schemeClr val="accent1">
                    <a:lumMod val="60000"/>
                    <a:lumOff val="40000"/>
                  </a:schemeClr>
                </a:solidFill>
              </a:rPr>
              <a:t>acquire(</a:t>
            </a:r>
            <a:r>
              <a:rPr lang="en-US" altLang="ja-JP" sz="2000" b="0" dirty="0">
                <a:solidFill>
                  <a:schemeClr val="accent1">
                    <a:lumMod val="60000"/>
                    <a:lumOff val="40000"/>
                  </a:schemeClr>
                </a:solidFill>
              </a:rPr>
              <a:t>) </a:t>
            </a:r>
            <a:r>
              <a:rPr lang="en-US" altLang="ja-JP" sz="2000" b="0" dirty="0">
                <a:solidFill>
                  <a:schemeClr val="tx1"/>
                </a:solidFill>
              </a:rPr>
              <a:t>and </a:t>
            </a:r>
            <a:r>
              <a:rPr lang="en-US" altLang="ja-JP" sz="2000" b="0" dirty="0" smtClean="0">
                <a:solidFill>
                  <a:srgbClr val="FFE066"/>
                </a:solidFill>
              </a:rPr>
              <a:t>release(</a:t>
            </a:r>
            <a:r>
              <a:rPr lang="en-US" altLang="ja-JP" sz="2000" b="0" dirty="0">
                <a:solidFill>
                  <a:srgbClr val="FFE066"/>
                </a:solidFill>
              </a:rPr>
              <a:t>)</a:t>
            </a:r>
          </a:p>
          <a:p>
            <a:pPr lvl="1" eaLnBrk="1" hangingPunct="1">
              <a:spcBef>
                <a:spcPct val="35000"/>
              </a:spcBef>
              <a:buClr>
                <a:srgbClr val="FF3300"/>
              </a:buClr>
              <a:buSzPct val="80000"/>
              <a:buFont typeface="Wingdings" charset="0"/>
              <a:buChar char="l"/>
            </a:pPr>
            <a:r>
              <a:rPr lang="en-US" altLang="ja-JP" sz="1800" b="0" dirty="0">
                <a:solidFill>
                  <a:schemeClr val="tx1"/>
                </a:solidFill>
              </a:rPr>
              <a:t>Originally called </a:t>
            </a:r>
            <a:r>
              <a:rPr lang="en-US" altLang="ja-JP" sz="1800" b="0" dirty="0">
                <a:solidFill>
                  <a:schemeClr val="accent1">
                    <a:lumMod val="60000"/>
                    <a:lumOff val="40000"/>
                  </a:schemeClr>
                </a:solidFill>
              </a:rPr>
              <a:t>P() </a:t>
            </a:r>
            <a:r>
              <a:rPr lang="en-US" altLang="ja-JP" sz="1800" b="0" dirty="0">
                <a:solidFill>
                  <a:schemeClr val="tx1"/>
                </a:solidFill>
              </a:rPr>
              <a:t>and</a:t>
            </a:r>
            <a:r>
              <a:rPr lang="en-US" altLang="ja-JP" sz="1800" b="0" i="1" dirty="0">
                <a:solidFill>
                  <a:schemeClr val="tx1"/>
                </a:solidFill>
              </a:rPr>
              <a:t> </a:t>
            </a:r>
            <a:r>
              <a:rPr lang="en-US" altLang="ja-JP" sz="1800" b="0" dirty="0">
                <a:solidFill>
                  <a:srgbClr val="FFE066"/>
                </a:solidFill>
              </a:rPr>
              <a:t>V(</a:t>
            </a:r>
            <a:r>
              <a:rPr lang="en-US" altLang="ja-JP" sz="1800" b="0" dirty="0" smtClean="0">
                <a:solidFill>
                  <a:srgbClr val="FFE066"/>
                </a:solidFill>
              </a:rPr>
              <a:t>) </a:t>
            </a:r>
            <a:r>
              <a:rPr lang="en-US" altLang="ja-JP" sz="1800" b="0" dirty="0">
                <a:solidFill>
                  <a:schemeClr val="tx1"/>
                </a:solidFill>
              </a:rPr>
              <a:t>[</a:t>
            </a:r>
            <a:r>
              <a:rPr lang="en-US" altLang="ja-JP" sz="1800" b="0" dirty="0" smtClean="0">
                <a:solidFill>
                  <a:schemeClr val="tx1"/>
                </a:solidFill>
              </a:rPr>
              <a:t>Dutch P </a:t>
            </a:r>
            <a:r>
              <a:rPr lang="en-US" altLang="ja-JP" sz="1800" b="0" i="1" dirty="0">
                <a:solidFill>
                  <a:schemeClr val="accent1">
                    <a:lumMod val="60000"/>
                    <a:lumOff val="40000"/>
                  </a:schemeClr>
                </a:solidFill>
              </a:rPr>
              <a:t>proberen</a:t>
            </a:r>
            <a:r>
              <a:rPr lang="en-US" altLang="ja-JP" sz="1800" b="0" dirty="0">
                <a:solidFill>
                  <a:schemeClr val="tx1"/>
                </a:solidFill>
              </a:rPr>
              <a:t>, </a:t>
            </a:r>
            <a:r>
              <a:rPr lang="en-US" altLang="ja-JP" sz="1800" b="0" dirty="0" smtClean="0">
                <a:solidFill>
                  <a:schemeClr val="tx1"/>
                </a:solidFill>
              </a:rPr>
              <a:t>meaning “</a:t>
            </a:r>
            <a:r>
              <a:rPr lang="en-US" altLang="ja-JP" sz="1800" b="0" dirty="0">
                <a:solidFill>
                  <a:schemeClr val="tx1"/>
                </a:solidFill>
              </a:rPr>
              <a:t>to test ”) and V (from </a:t>
            </a:r>
            <a:r>
              <a:rPr lang="en-US" altLang="ja-JP" sz="1800" b="0" i="1" dirty="0">
                <a:solidFill>
                  <a:srgbClr val="FFE066"/>
                </a:solidFill>
              </a:rPr>
              <a:t>verhogen</a:t>
            </a:r>
            <a:r>
              <a:rPr lang="en-US" altLang="ja-JP" sz="1800" b="0" dirty="0">
                <a:solidFill>
                  <a:schemeClr val="tx1"/>
                </a:solidFill>
              </a:rPr>
              <a:t>, meaning  “to increment</a:t>
            </a:r>
            <a:r>
              <a:rPr lang="en-US" altLang="ja-JP" sz="1800" b="0" dirty="0" smtClean="0">
                <a:solidFill>
                  <a:schemeClr val="tx1"/>
                </a:solidFill>
              </a:rPr>
              <a:t>”]</a:t>
            </a:r>
            <a:endParaRPr lang="en-US" altLang="ja-JP" sz="1800" b="0" dirty="0">
              <a:solidFill>
                <a:srgbClr val="FFE066"/>
              </a:solidFill>
            </a:endParaRPr>
          </a:p>
          <a:p>
            <a:pPr eaLnBrk="1" hangingPunct="1">
              <a:spcBef>
                <a:spcPct val="35000"/>
              </a:spcBef>
              <a:buClr>
                <a:schemeClr val="bg2"/>
              </a:buClr>
              <a:buSzPct val="90000"/>
              <a:buFont typeface="Wingdings" charset="0"/>
              <a:buChar char="n"/>
            </a:pPr>
            <a:r>
              <a:rPr lang="en-US" altLang="ja-JP" sz="2000" b="0" dirty="0">
                <a:solidFill>
                  <a:schemeClr val="tx1"/>
                </a:solidFill>
              </a:rPr>
              <a:t>Less </a:t>
            </a:r>
            <a:r>
              <a:rPr lang="en-US" altLang="ja-JP" sz="2000" b="0" dirty="0" smtClean="0">
                <a:solidFill>
                  <a:schemeClr val="tx1"/>
                </a:solidFill>
              </a:rPr>
              <a:t>complicated (AND implemented </a:t>
            </a:r>
            <a:r>
              <a:rPr lang="en-US" altLang="ja-JP" sz="2000" b="0" dirty="0">
                <a:solidFill>
                  <a:srgbClr val="FFE066"/>
                </a:solidFill>
              </a:rPr>
              <a:t>by import </a:t>
            </a:r>
            <a:r>
              <a:rPr lang="en-US" altLang="ja-JP" sz="2000" b="0" dirty="0" err="1">
                <a:solidFill>
                  <a:srgbClr val="FFE066"/>
                </a:solidFill>
              </a:rPr>
              <a:t>java.util.concurrent</a:t>
            </a:r>
            <a:r>
              <a:rPr lang="en-US" altLang="ja-JP" sz="2000" b="0" dirty="0">
                <a:solidFill>
                  <a:srgbClr val="FFE066"/>
                </a:solidFill>
              </a:rPr>
              <a:t>.*</a:t>
            </a:r>
            <a:r>
              <a:rPr lang="en-US" altLang="ja-JP" sz="2000" b="0" dirty="0">
                <a:solidFill>
                  <a:schemeClr val="tx1"/>
                </a:solidFill>
              </a:rPr>
              <a:t>)</a:t>
            </a:r>
            <a:endParaRPr lang="en-US" altLang="ja-JP" sz="2000" b="0" dirty="0">
              <a:solidFill>
                <a:schemeClr val="tx1"/>
              </a:solidFill>
            </a:endParaRPr>
          </a:p>
          <a:p>
            <a:pPr eaLnBrk="1" hangingPunct="1">
              <a:spcBef>
                <a:spcPct val="35000"/>
              </a:spcBef>
              <a:buClr>
                <a:schemeClr val="bg2"/>
              </a:buClr>
              <a:buSzPct val="90000"/>
              <a:buFont typeface="Wingdings" charset="0"/>
              <a:buChar char="n"/>
            </a:pPr>
            <a:r>
              <a:rPr lang="en-US" altLang="ja-JP" sz="2000" b="0" dirty="0">
                <a:solidFill>
                  <a:schemeClr val="tx1"/>
                </a:solidFill>
              </a:rPr>
              <a:t>Can only be accessed via two indivisible (atomic) operations</a:t>
            </a:r>
          </a:p>
        </p:txBody>
      </p:sp>
      <p:grpSp>
        <p:nvGrpSpPr>
          <p:cNvPr id="7" name="Group 30"/>
          <p:cNvGrpSpPr>
            <a:grpSpLocks/>
          </p:cNvGrpSpPr>
          <p:nvPr/>
        </p:nvGrpSpPr>
        <p:grpSpPr bwMode="auto">
          <a:xfrm>
            <a:off x="4822825" y="4243388"/>
            <a:ext cx="4089400" cy="1836737"/>
            <a:chOff x="3004" y="2214"/>
            <a:chExt cx="2576" cy="1157"/>
          </a:xfrm>
          <a:solidFill>
            <a:schemeClr val="tx1"/>
          </a:solidFill>
        </p:grpSpPr>
        <p:grpSp>
          <p:nvGrpSpPr>
            <p:cNvPr id="8" name="Group 29"/>
            <p:cNvGrpSpPr>
              <a:grpSpLocks/>
            </p:cNvGrpSpPr>
            <p:nvPr/>
          </p:nvGrpSpPr>
          <p:grpSpPr bwMode="auto">
            <a:xfrm>
              <a:off x="3004" y="2214"/>
              <a:ext cx="2553" cy="299"/>
              <a:chOff x="2225" y="2090"/>
              <a:chExt cx="3332" cy="423"/>
            </a:xfrm>
            <a:grpFill/>
          </p:grpSpPr>
          <p:pic>
            <p:nvPicPr>
              <p:cNvPr id="23" name="Picture 4" descr="BD0628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 y="2150"/>
                <a:ext cx="650" cy="3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Line 5"/>
              <p:cNvSpPr>
                <a:spLocks noChangeShapeType="1"/>
              </p:cNvSpPr>
              <p:nvPr/>
            </p:nvSpPr>
            <p:spPr bwMode="auto">
              <a:xfrm>
                <a:off x="2225" y="2485"/>
                <a:ext cx="3332" cy="0"/>
              </a:xfrm>
              <a:prstGeom prst="line">
                <a:avLst/>
              </a:prstGeom>
              <a:grpFill/>
              <a:ln w="9525">
                <a:solidFill>
                  <a:schemeClr val="tx1"/>
                </a:solidFill>
                <a:miter lim="800000"/>
                <a:headEnd/>
                <a:tailEnd/>
              </a:ln>
              <a:extLst/>
            </p:spPr>
            <p:txBody>
              <a:bodyPr wrap="none"/>
              <a:lstStyle/>
              <a:p>
                <a:endParaRPr lang="en-US"/>
              </a:p>
            </p:txBody>
          </p:sp>
          <p:sp>
            <p:nvSpPr>
              <p:cNvPr id="25" name="Line 6"/>
              <p:cNvSpPr>
                <a:spLocks noChangeShapeType="1"/>
              </p:cNvSpPr>
              <p:nvPr/>
            </p:nvSpPr>
            <p:spPr bwMode="auto">
              <a:xfrm>
                <a:off x="3219" y="2090"/>
                <a:ext cx="0" cy="395"/>
              </a:xfrm>
              <a:prstGeom prst="line">
                <a:avLst/>
              </a:prstGeom>
              <a:grpFill/>
              <a:ln w="9525">
                <a:solidFill>
                  <a:schemeClr val="tx1"/>
                </a:solidFill>
                <a:miter lim="800000"/>
                <a:headEnd/>
                <a:tailEnd/>
              </a:ln>
              <a:extLst/>
            </p:spPr>
            <p:txBody>
              <a:bodyPr wrap="none"/>
              <a:lstStyle/>
              <a:p>
                <a:endParaRPr lang="en-US"/>
              </a:p>
            </p:txBody>
          </p:sp>
          <p:sp>
            <p:nvSpPr>
              <p:cNvPr id="26" name="Line 7"/>
              <p:cNvSpPr>
                <a:spLocks noChangeShapeType="1"/>
              </p:cNvSpPr>
              <p:nvPr/>
            </p:nvSpPr>
            <p:spPr bwMode="auto">
              <a:xfrm>
                <a:off x="3151" y="2135"/>
                <a:ext cx="147" cy="113"/>
              </a:xfrm>
              <a:prstGeom prst="line">
                <a:avLst/>
              </a:prstGeom>
              <a:grpFill/>
              <a:ln w="9525">
                <a:solidFill>
                  <a:srgbClr val="008000"/>
                </a:solidFill>
                <a:miter lim="800000"/>
                <a:headEnd/>
                <a:tailEnd/>
              </a:ln>
              <a:extLst/>
            </p:spPr>
            <p:txBody>
              <a:bodyPr wrap="none"/>
              <a:lstStyle/>
              <a:p>
                <a:endParaRPr lang="en-US"/>
              </a:p>
            </p:txBody>
          </p:sp>
          <p:sp>
            <p:nvSpPr>
              <p:cNvPr id="27" name="Line 9"/>
              <p:cNvSpPr>
                <a:spLocks noChangeShapeType="1"/>
              </p:cNvSpPr>
              <p:nvPr/>
            </p:nvSpPr>
            <p:spPr bwMode="auto">
              <a:xfrm>
                <a:off x="4332" y="2118"/>
                <a:ext cx="0" cy="395"/>
              </a:xfrm>
              <a:prstGeom prst="line">
                <a:avLst/>
              </a:prstGeom>
              <a:grpFill/>
              <a:ln w="9525">
                <a:solidFill>
                  <a:schemeClr val="tx1"/>
                </a:solidFill>
                <a:miter lim="800000"/>
                <a:headEnd/>
                <a:tailEnd/>
              </a:ln>
              <a:extLst/>
            </p:spPr>
            <p:txBody>
              <a:bodyPr wrap="none"/>
              <a:lstStyle/>
              <a:p>
                <a:endParaRPr lang="en-US"/>
              </a:p>
            </p:txBody>
          </p:sp>
          <p:sp>
            <p:nvSpPr>
              <p:cNvPr id="28" name="Line 10"/>
              <p:cNvSpPr>
                <a:spLocks noChangeShapeType="1"/>
              </p:cNvSpPr>
              <p:nvPr/>
            </p:nvSpPr>
            <p:spPr bwMode="auto">
              <a:xfrm>
                <a:off x="4264" y="2163"/>
                <a:ext cx="147" cy="113"/>
              </a:xfrm>
              <a:prstGeom prst="line">
                <a:avLst/>
              </a:prstGeom>
              <a:grpFill/>
              <a:ln w="9525">
                <a:solidFill>
                  <a:srgbClr val="008000"/>
                </a:solidFill>
                <a:miter lim="800000"/>
                <a:headEnd/>
                <a:tailEnd/>
              </a:ln>
              <a:extLst/>
            </p:spPr>
            <p:txBody>
              <a:bodyPr wrap="none"/>
              <a:lstStyle/>
              <a:p>
                <a:endParaRPr lang="en-US"/>
              </a:p>
            </p:txBody>
          </p:sp>
        </p:grpSp>
        <p:grpSp>
          <p:nvGrpSpPr>
            <p:cNvPr id="9" name="Group 27"/>
            <p:cNvGrpSpPr>
              <a:grpSpLocks/>
            </p:cNvGrpSpPr>
            <p:nvPr/>
          </p:nvGrpSpPr>
          <p:grpSpPr bwMode="auto">
            <a:xfrm>
              <a:off x="3039" y="2648"/>
              <a:ext cx="2541" cy="300"/>
              <a:chOff x="2428" y="2683"/>
              <a:chExt cx="3332" cy="423"/>
            </a:xfrm>
            <a:grpFill/>
          </p:grpSpPr>
          <p:pic>
            <p:nvPicPr>
              <p:cNvPr id="17" name="Picture 13" descr="BD0628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 y="2764"/>
                <a:ext cx="650" cy="3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Line 14"/>
              <p:cNvSpPr>
                <a:spLocks noChangeShapeType="1"/>
              </p:cNvSpPr>
              <p:nvPr/>
            </p:nvSpPr>
            <p:spPr bwMode="auto">
              <a:xfrm>
                <a:off x="2428" y="3078"/>
                <a:ext cx="3332" cy="0"/>
              </a:xfrm>
              <a:prstGeom prst="line">
                <a:avLst/>
              </a:prstGeom>
              <a:grpFill/>
              <a:ln w="9525">
                <a:solidFill>
                  <a:schemeClr val="tx1"/>
                </a:solidFill>
                <a:miter lim="800000"/>
                <a:headEnd/>
                <a:tailEnd/>
              </a:ln>
              <a:extLst/>
            </p:spPr>
            <p:txBody>
              <a:bodyPr wrap="none"/>
              <a:lstStyle/>
              <a:p>
                <a:endParaRPr lang="en-US"/>
              </a:p>
            </p:txBody>
          </p:sp>
          <p:sp>
            <p:nvSpPr>
              <p:cNvPr id="19" name="Line 15"/>
              <p:cNvSpPr>
                <a:spLocks noChangeShapeType="1"/>
              </p:cNvSpPr>
              <p:nvPr/>
            </p:nvSpPr>
            <p:spPr bwMode="auto">
              <a:xfrm>
                <a:off x="3422" y="2683"/>
                <a:ext cx="0" cy="395"/>
              </a:xfrm>
              <a:prstGeom prst="line">
                <a:avLst/>
              </a:prstGeom>
              <a:grpFill/>
              <a:ln w="9525">
                <a:solidFill>
                  <a:schemeClr val="tx1"/>
                </a:solidFill>
                <a:miter lim="800000"/>
                <a:headEnd/>
                <a:tailEnd/>
              </a:ln>
              <a:extLst/>
            </p:spPr>
            <p:txBody>
              <a:bodyPr wrap="none"/>
              <a:lstStyle/>
              <a:p>
                <a:endParaRPr lang="en-US"/>
              </a:p>
            </p:txBody>
          </p:sp>
          <p:sp>
            <p:nvSpPr>
              <p:cNvPr id="20" name="Line 16"/>
              <p:cNvSpPr>
                <a:spLocks noChangeShapeType="1"/>
              </p:cNvSpPr>
              <p:nvPr/>
            </p:nvSpPr>
            <p:spPr bwMode="auto">
              <a:xfrm flipH="1">
                <a:off x="3354" y="2728"/>
                <a:ext cx="147" cy="113"/>
              </a:xfrm>
              <a:prstGeom prst="line">
                <a:avLst/>
              </a:prstGeom>
              <a:grpFill/>
              <a:ln w="9525">
                <a:solidFill>
                  <a:schemeClr val="hlink"/>
                </a:solidFill>
                <a:miter lim="800000"/>
                <a:headEnd/>
                <a:tailEnd/>
              </a:ln>
              <a:extLst/>
            </p:spPr>
            <p:txBody>
              <a:bodyPr wrap="none"/>
              <a:lstStyle/>
              <a:p>
                <a:endParaRPr lang="en-US"/>
              </a:p>
            </p:txBody>
          </p:sp>
          <p:sp>
            <p:nvSpPr>
              <p:cNvPr id="21" name="Line 17"/>
              <p:cNvSpPr>
                <a:spLocks noChangeShapeType="1"/>
              </p:cNvSpPr>
              <p:nvPr/>
            </p:nvSpPr>
            <p:spPr bwMode="auto">
              <a:xfrm>
                <a:off x="4535" y="2711"/>
                <a:ext cx="0" cy="395"/>
              </a:xfrm>
              <a:prstGeom prst="line">
                <a:avLst/>
              </a:prstGeom>
              <a:grpFill/>
              <a:ln w="9525">
                <a:solidFill>
                  <a:schemeClr val="tx1"/>
                </a:solidFill>
                <a:miter lim="800000"/>
                <a:headEnd/>
                <a:tailEnd/>
              </a:ln>
              <a:extLst/>
            </p:spPr>
            <p:txBody>
              <a:bodyPr wrap="none"/>
              <a:lstStyle/>
              <a:p>
                <a:endParaRPr lang="en-US"/>
              </a:p>
            </p:txBody>
          </p:sp>
          <p:sp>
            <p:nvSpPr>
              <p:cNvPr id="22" name="Line 18"/>
              <p:cNvSpPr>
                <a:spLocks noChangeShapeType="1"/>
              </p:cNvSpPr>
              <p:nvPr/>
            </p:nvSpPr>
            <p:spPr bwMode="auto">
              <a:xfrm flipH="1">
                <a:off x="4467" y="2756"/>
                <a:ext cx="147" cy="113"/>
              </a:xfrm>
              <a:prstGeom prst="line">
                <a:avLst/>
              </a:prstGeom>
              <a:grpFill/>
              <a:ln w="9525">
                <a:solidFill>
                  <a:schemeClr val="hlink"/>
                </a:solidFill>
                <a:miter lim="800000"/>
                <a:headEnd/>
                <a:tailEnd/>
              </a:ln>
              <a:extLst/>
            </p:spPr>
            <p:txBody>
              <a:bodyPr wrap="none"/>
              <a:lstStyle/>
              <a:p>
                <a:endParaRPr lang="en-US"/>
              </a:p>
            </p:txBody>
          </p:sp>
        </p:grpSp>
        <p:grpSp>
          <p:nvGrpSpPr>
            <p:cNvPr id="10" name="Group 28"/>
            <p:cNvGrpSpPr>
              <a:grpSpLocks/>
            </p:cNvGrpSpPr>
            <p:nvPr/>
          </p:nvGrpSpPr>
          <p:grpSpPr bwMode="auto">
            <a:xfrm>
              <a:off x="3083" y="3106"/>
              <a:ext cx="2474" cy="265"/>
              <a:chOff x="2248" y="3468"/>
              <a:chExt cx="3332" cy="423"/>
            </a:xfrm>
            <a:grpFill/>
          </p:grpSpPr>
          <p:pic>
            <p:nvPicPr>
              <p:cNvPr id="11" name="Picture 20" descr="BD0628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 y="3528"/>
                <a:ext cx="650" cy="3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Line 21"/>
              <p:cNvSpPr>
                <a:spLocks noChangeShapeType="1"/>
              </p:cNvSpPr>
              <p:nvPr/>
            </p:nvSpPr>
            <p:spPr bwMode="auto">
              <a:xfrm>
                <a:off x="2248" y="3863"/>
                <a:ext cx="3332" cy="0"/>
              </a:xfrm>
              <a:prstGeom prst="line">
                <a:avLst/>
              </a:prstGeom>
              <a:grpFill/>
              <a:ln w="9525">
                <a:solidFill>
                  <a:schemeClr val="tx1"/>
                </a:solidFill>
                <a:miter lim="800000"/>
                <a:headEnd/>
                <a:tailEnd/>
              </a:ln>
              <a:extLst/>
            </p:spPr>
            <p:txBody>
              <a:bodyPr wrap="none"/>
              <a:lstStyle/>
              <a:p>
                <a:endParaRPr lang="en-US"/>
              </a:p>
            </p:txBody>
          </p:sp>
          <p:sp>
            <p:nvSpPr>
              <p:cNvPr id="13" name="Line 22"/>
              <p:cNvSpPr>
                <a:spLocks noChangeShapeType="1"/>
              </p:cNvSpPr>
              <p:nvPr/>
            </p:nvSpPr>
            <p:spPr bwMode="auto">
              <a:xfrm>
                <a:off x="3242" y="3468"/>
                <a:ext cx="0" cy="395"/>
              </a:xfrm>
              <a:prstGeom prst="line">
                <a:avLst/>
              </a:prstGeom>
              <a:grpFill/>
              <a:ln w="9525">
                <a:solidFill>
                  <a:schemeClr val="tx1"/>
                </a:solidFill>
                <a:miter lim="800000"/>
                <a:headEnd/>
                <a:tailEnd/>
              </a:ln>
              <a:extLst/>
            </p:spPr>
            <p:txBody>
              <a:bodyPr wrap="none"/>
              <a:lstStyle/>
              <a:p>
                <a:endParaRPr lang="en-US"/>
              </a:p>
            </p:txBody>
          </p:sp>
          <p:sp>
            <p:nvSpPr>
              <p:cNvPr id="14" name="Line 23"/>
              <p:cNvSpPr>
                <a:spLocks noChangeShapeType="1"/>
              </p:cNvSpPr>
              <p:nvPr/>
            </p:nvSpPr>
            <p:spPr bwMode="auto">
              <a:xfrm>
                <a:off x="3174" y="3513"/>
                <a:ext cx="147" cy="113"/>
              </a:xfrm>
              <a:prstGeom prst="line">
                <a:avLst/>
              </a:prstGeom>
              <a:grpFill/>
              <a:ln w="9525">
                <a:solidFill>
                  <a:srgbClr val="008000"/>
                </a:solidFill>
                <a:miter lim="800000"/>
                <a:headEnd/>
                <a:tailEnd/>
              </a:ln>
              <a:extLst/>
            </p:spPr>
            <p:txBody>
              <a:bodyPr wrap="none"/>
              <a:lstStyle/>
              <a:p>
                <a:endParaRPr lang="en-US"/>
              </a:p>
            </p:txBody>
          </p:sp>
          <p:sp>
            <p:nvSpPr>
              <p:cNvPr id="15" name="Line 24"/>
              <p:cNvSpPr>
                <a:spLocks noChangeShapeType="1"/>
              </p:cNvSpPr>
              <p:nvPr/>
            </p:nvSpPr>
            <p:spPr bwMode="auto">
              <a:xfrm>
                <a:off x="4355" y="3496"/>
                <a:ext cx="0" cy="395"/>
              </a:xfrm>
              <a:prstGeom prst="line">
                <a:avLst/>
              </a:prstGeom>
              <a:grpFill/>
              <a:ln w="9525">
                <a:solidFill>
                  <a:schemeClr val="tx1"/>
                </a:solidFill>
                <a:miter lim="800000"/>
                <a:headEnd/>
                <a:tailEnd/>
              </a:ln>
              <a:extLst/>
            </p:spPr>
            <p:txBody>
              <a:bodyPr wrap="none"/>
              <a:lstStyle/>
              <a:p>
                <a:endParaRPr lang="en-US"/>
              </a:p>
            </p:txBody>
          </p:sp>
          <p:sp>
            <p:nvSpPr>
              <p:cNvPr id="16" name="Line 25"/>
              <p:cNvSpPr>
                <a:spLocks noChangeShapeType="1"/>
              </p:cNvSpPr>
              <p:nvPr/>
            </p:nvSpPr>
            <p:spPr bwMode="auto">
              <a:xfrm>
                <a:off x="4287" y="3541"/>
                <a:ext cx="147" cy="113"/>
              </a:xfrm>
              <a:prstGeom prst="line">
                <a:avLst/>
              </a:prstGeom>
              <a:grpFill/>
              <a:ln w="9525">
                <a:solidFill>
                  <a:srgbClr val="008000"/>
                </a:solidFill>
                <a:miter lim="800000"/>
                <a:headEnd/>
                <a:tailEnd/>
              </a:ln>
              <a:extLst/>
            </p:spPr>
            <p:txBody>
              <a:bodyPr wrap="none"/>
              <a:lstStyle/>
              <a:p>
                <a:endParaRPr lang="en-US"/>
              </a:p>
            </p:txBody>
          </p:sp>
        </p:grpSp>
      </p:grpSp>
      <p:sp>
        <p:nvSpPr>
          <p:cNvPr id="29" name="Text Box 31"/>
          <p:cNvSpPr txBox="1">
            <a:spLocks noChangeArrowheads="1"/>
          </p:cNvSpPr>
          <p:nvPr/>
        </p:nvSpPr>
        <p:spPr bwMode="auto">
          <a:xfrm>
            <a:off x="5895975" y="38401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a:solidFill>
                  <a:schemeClr val="tx1"/>
                </a:solidFill>
              </a:rPr>
              <a:t>P</a:t>
            </a:r>
          </a:p>
        </p:txBody>
      </p:sp>
      <p:sp>
        <p:nvSpPr>
          <p:cNvPr id="30" name="Text Box 34"/>
          <p:cNvSpPr txBox="1">
            <a:spLocks noChangeArrowheads="1"/>
          </p:cNvSpPr>
          <p:nvPr/>
        </p:nvSpPr>
        <p:spPr bwMode="auto">
          <a:xfrm>
            <a:off x="7223125" y="3876675"/>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a:solidFill>
                  <a:schemeClr val="tx1"/>
                </a:solidFill>
              </a:rPr>
              <a:t>V</a:t>
            </a:r>
          </a:p>
        </p:txBody>
      </p:sp>
      <p:sp>
        <p:nvSpPr>
          <p:cNvPr id="31" name="Text Box 35"/>
          <p:cNvSpPr txBox="1">
            <a:spLocks noChangeArrowheads="1"/>
          </p:cNvSpPr>
          <p:nvPr/>
        </p:nvSpPr>
        <p:spPr bwMode="auto">
          <a:xfrm>
            <a:off x="5922963" y="4638675"/>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a:solidFill>
                  <a:schemeClr val="tx1"/>
                </a:solidFill>
              </a:rPr>
              <a:t>P</a:t>
            </a:r>
          </a:p>
        </p:txBody>
      </p:sp>
      <p:sp>
        <p:nvSpPr>
          <p:cNvPr id="32" name="Text Box 36"/>
          <p:cNvSpPr txBox="1">
            <a:spLocks noChangeArrowheads="1"/>
          </p:cNvSpPr>
          <p:nvPr/>
        </p:nvSpPr>
        <p:spPr bwMode="auto">
          <a:xfrm>
            <a:off x="7250113" y="463867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a:solidFill>
                  <a:schemeClr val="tx1"/>
                </a:solidFill>
              </a:rPr>
              <a:t>V</a:t>
            </a:r>
          </a:p>
        </p:txBody>
      </p:sp>
      <p:sp>
        <p:nvSpPr>
          <p:cNvPr id="33" name="Text Box 37"/>
          <p:cNvSpPr txBox="1">
            <a:spLocks noChangeArrowheads="1"/>
          </p:cNvSpPr>
          <p:nvPr/>
        </p:nvSpPr>
        <p:spPr bwMode="auto">
          <a:xfrm>
            <a:off x="6003925" y="5346700"/>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a:solidFill>
                  <a:schemeClr val="tx1"/>
                </a:solidFill>
              </a:rPr>
              <a:t>P</a:t>
            </a:r>
          </a:p>
        </p:txBody>
      </p:sp>
      <p:sp>
        <p:nvSpPr>
          <p:cNvPr id="34" name="Text Box 38"/>
          <p:cNvSpPr txBox="1">
            <a:spLocks noChangeArrowheads="1"/>
          </p:cNvSpPr>
          <p:nvPr/>
        </p:nvSpPr>
        <p:spPr bwMode="auto">
          <a:xfrm>
            <a:off x="7277100" y="53467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a:solidFill>
                  <a:schemeClr val="tx1"/>
                </a:solidFill>
              </a:rPr>
              <a:t>V</a:t>
            </a:r>
          </a:p>
        </p:txBody>
      </p:sp>
      <p:sp>
        <p:nvSpPr>
          <p:cNvPr id="35" name="TextBox 36"/>
          <p:cNvSpPr txBox="1">
            <a:spLocks noChangeArrowheads="1"/>
          </p:cNvSpPr>
          <p:nvPr/>
        </p:nvSpPr>
        <p:spPr bwMode="auto">
          <a:xfrm>
            <a:off x="1304566" y="3832225"/>
            <a:ext cx="22320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dirty="0" smtClean="0">
                <a:solidFill>
                  <a:schemeClr val="tx1"/>
                </a:solidFill>
                <a:latin typeface="Courier New" charset="0"/>
              </a:rPr>
              <a:t>acquire</a:t>
            </a:r>
            <a:r>
              <a:rPr lang="en-US" altLang="ja-JP" dirty="0">
                <a:solidFill>
                  <a:schemeClr val="tx1"/>
                </a:solidFill>
                <a:latin typeface="Courier New" charset="0"/>
              </a:rPr>
              <a:t>( ) {</a:t>
            </a:r>
          </a:p>
          <a:p>
            <a:pPr eaLnBrk="1" hangingPunct="1"/>
            <a:r>
              <a:rPr lang="en-US" altLang="ja-JP" dirty="0">
                <a:latin typeface="Courier New" charset="0"/>
              </a:rPr>
              <a:t>   </a:t>
            </a:r>
            <a:r>
              <a:rPr lang="en-US" altLang="ja-JP" dirty="0">
                <a:solidFill>
                  <a:srgbClr val="FFFFFF"/>
                </a:solidFill>
                <a:latin typeface="Courier New" charset="0"/>
              </a:rPr>
              <a:t>while value &lt;= 0</a:t>
            </a:r>
          </a:p>
          <a:p>
            <a:pPr eaLnBrk="1" hangingPunct="1"/>
            <a:r>
              <a:rPr lang="en-US" altLang="ja-JP" dirty="0">
                <a:solidFill>
                  <a:srgbClr val="FFFFFF"/>
                </a:solidFill>
                <a:latin typeface="Courier New" charset="0"/>
              </a:rPr>
              <a:t>      ;  // no-op</a:t>
            </a:r>
          </a:p>
          <a:p>
            <a:pPr eaLnBrk="1" hangingPunct="1"/>
            <a:r>
              <a:rPr lang="en-US" altLang="ja-JP" dirty="0">
                <a:solidFill>
                  <a:srgbClr val="FFFFFF"/>
                </a:solidFill>
                <a:latin typeface="Courier New" charset="0"/>
              </a:rPr>
              <a:t>   value--;</a:t>
            </a:r>
          </a:p>
          <a:p>
            <a:pPr eaLnBrk="1" hangingPunct="1"/>
            <a:r>
              <a:rPr lang="en-US" altLang="ja-JP" dirty="0">
                <a:solidFill>
                  <a:srgbClr val="FFFFFF"/>
                </a:solidFill>
                <a:latin typeface="Courier New" charset="0"/>
              </a:rPr>
              <a:t>}</a:t>
            </a:r>
          </a:p>
          <a:p>
            <a:pPr eaLnBrk="1" hangingPunct="1"/>
            <a:endParaRPr lang="en-US" altLang="ja-JP" dirty="0">
              <a:solidFill>
                <a:srgbClr val="FFFFFF"/>
              </a:solidFill>
              <a:latin typeface="Courier New" charset="0"/>
            </a:endParaRPr>
          </a:p>
          <a:p>
            <a:pPr eaLnBrk="1" hangingPunct="1"/>
            <a:r>
              <a:rPr lang="en-US" altLang="ja-JP" dirty="0">
                <a:solidFill>
                  <a:srgbClr val="FFFFFF"/>
                </a:solidFill>
                <a:latin typeface="Courier New" charset="0"/>
              </a:rPr>
              <a:t>release( ) {</a:t>
            </a:r>
          </a:p>
          <a:p>
            <a:pPr eaLnBrk="1" hangingPunct="1"/>
            <a:r>
              <a:rPr lang="en-US" altLang="ja-JP" dirty="0">
                <a:solidFill>
                  <a:srgbClr val="FFFFFF"/>
                </a:solidFill>
                <a:latin typeface="Courier New" charset="0"/>
              </a:rPr>
              <a:t>   value++;</a:t>
            </a:r>
          </a:p>
          <a:p>
            <a:pPr eaLnBrk="1" hangingPunct="1"/>
            <a:r>
              <a:rPr lang="en-US" altLang="ja-JP" dirty="0">
                <a:solidFill>
                  <a:srgbClr val="FFFFFF"/>
                </a:solidFill>
                <a:latin typeface="Courier New" charset="0"/>
              </a:rPr>
              <a:t>   wakeup( );</a:t>
            </a:r>
          </a:p>
          <a:p>
            <a:pPr eaLnBrk="1" hangingPunct="1"/>
            <a:r>
              <a:rPr lang="en-US" altLang="ja-JP" dirty="0">
                <a:solidFill>
                  <a:srgbClr val="FFFFFF"/>
                </a:solidFill>
                <a:latin typeface="Courier New" charset="0"/>
              </a:rPr>
              <a:t>}</a:t>
            </a:r>
            <a:endParaRPr lang="ja-JP" altLang="en-US" dirty="0">
              <a:solidFill>
                <a:srgbClr val="FFFFFF"/>
              </a:solidFill>
              <a:latin typeface="Courier New" charset="0"/>
            </a:endParaRPr>
          </a:p>
        </p:txBody>
      </p:sp>
    </p:spTree>
    <p:extLst>
      <p:ext uri="{BB962C8B-B14F-4D97-AF65-F5344CB8AC3E}">
        <p14:creationId xmlns:p14="http://schemas.microsoft.com/office/powerpoint/2010/main" val="38781437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p:cNvCxnSpPr/>
          <p:nvPr/>
        </p:nvCxnSpPr>
        <p:spPr>
          <a:xfrm>
            <a:off x="6141011" y="6219826"/>
            <a:ext cx="632523" cy="0"/>
          </a:xfrm>
          <a:prstGeom prst="straightConnector1">
            <a:avLst/>
          </a:prstGeom>
          <a:ln w="28575" cmpd="sng">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777239" y="1"/>
            <a:ext cx="7772401" cy="1055256"/>
          </a:xfrm>
        </p:spPr>
        <p:txBody>
          <a:bodyPr/>
          <a:lstStyle/>
          <a:p>
            <a:r>
              <a:rPr lang="en-US" altLang="ja-JP" dirty="0">
                <a:latin typeface="Tahoma" charset="0"/>
                <a:ea typeface="ＭＳ Ｐゴシック" charset="0"/>
                <a:cs typeface="ＭＳ Ｐゴシック" charset="0"/>
              </a:rPr>
              <a:t>Semaphore </a:t>
            </a:r>
            <a:r>
              <a:rPr lang="en-US" altLang="ja-JP" dirty="0" smtClean="0">
                <a:latin typeface="Tahoma" charset="0"/>
                <a:ea typeface="ＭＳ Ｐゴシック" charset="0"/>
                <a:cs typeface="ＭＳ Ｐゴシック" charset="0"/>
              </a:rPr>
              <a:t/>
            </a:r>
            <a:br>
              <a:rPr lang="en-US" altLang="ja-JP" dirty="0" smtClean="0">
                <a:latin typeface="Tahoma" charset="0"/>
                <a:ea typeface="ＭＳ Ｐゴシック" charset="0"/>
                <a:cs typeface="ＭＳ Ｐゴシック" charset="0"/>
              </a:rPr>
            </a:br>
            <a:r>
              <a:rPr lang="en-US" altLang="ja-JP" dirty="0" smtClean="0">
                <a:latin typeface="Tahoma" charset="0"/>
                <a:ea typeface="ＭＳ Ｐゴシック" charset="0"/>
                <a:cs typeface="ＭＳ Ｐゴシック" charset="0"/>
              </a:rPr>
              <a:t>Eliminating </a:t>
            </a:r>
            <a:r>
              <a:rPr lang="en-US" altLang="ja-JP" dirty="0">
                <a:latin typeface="Tahoma" charset="0"/>
                <a:ea typeface="ＭＳ Ｐゴシック" charset="0"/>
                <a:cs typeface="ＭＳ Ｐゴシック" charset="0"/>
              </a:rPr>
              <a:t>Busy-Waiting</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31</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pSp>
        <p:nvGrpSpPr>
          <p:cNvPr id="6" name="Group 5"/>
          <p:cNvGrpSpPr>
            <a:grpSpLocks/>
          </p:cNvGrpSpPr>
          <p:nvPr/>
        </p:nvGrpSpPr>
        <p:grpSpPr bwMode="auto">
          <a:xfrm>
            <a:off x="5110163" y="2260601"/>
            <a:ext cx="4033837" cy="1884362"/>
            <a:chOff x="3073" y="2519"/>
            <a:chExt cx="2541" cy="1187"/>
          </a:xfrm>
        </p:grpSpPr>
        <p:grpSp>
          <p:nvGrpSpPr>
            <p:cNvPr id="7" name="Group 6"/>
            <p:cNvGrpSpPr>
              <a:grpSpLocks/>
            </p:cNvGrpSpPr>
            <p:nvPr/>
          </p:nvGrpSpPr>
          <p:grpSpPr bwMode="auto">
            <a:xfrm>
              <a:off x="3073" y="3404"/>
              <a:ext cx="2541" cy="302"/>
              <a:chOff x="3073" y="3279"/>
              <a:chExt cx="2541" cy="302"/>
            </a:xfrm>
          </p:grpSpPr>
          <p:sp>
            <p:nvSpPr>
              <p:cNvPr id="15" name="Line 7"/>
              <p:cNvSpPr>
                <a:spLocks noChangeShapeType="1"/>
              </p:cNvSpPr>
              <p:nvPr/>
            </p:nvSpPr>
            <p:spPr bwMode="auto">
              <a:xfrm>
                <a:off x="3073" y="3561"/>
                <a:ext cx="254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8"/>
              <p:cNvSpPr>
                <a:spLocks noChangeShapeType="1"/>
              </p:cNvSpPr>
              <p:nvPr/>
            </p:nvSpPr>
            <p:spPr bwMode="auto">
              <a:xfrm>
                <a:off x="3831" y="3281"/>
                <a:ext cx="0" cy="2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 name="Line 9"/>
              <p:cNvSpPr>
                <a:spLocks noChangeShapeType="1"/>
              </p:cNvSpPr>
              <p:nvPr/>
            </p:nvSpPr>
            <p:spPr bwMode="auto">
              <a:xfrm flipH="1">
                <a:off x="3779" y="3313"/>
                <a:ext cx="112" cy="8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 name="Line 10"/>
              <p:cNvSpPr>
                <a:spLocks noChangeShapeType="1"/>
              </p:cNvSpPr>
              <p:nvPr/>
            </p:nvSpPr>
            <p:spPr bwMode="auto">
              <a:xfrm>
                <a:off x="4680" y="3301"/>
                <a:ext cx="0" cy="2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 name="Line 11"/>
              <p:cNvSpPr>
                <a:spLocks noChangeShapeType="1"/>
              </p:cNvSpPr>
              <p:nvPr/>
            </p:nvSpPr>
            <p:spPr bwMode="auto">
              <a:xfrm flipH="1">
                <a:off x="4628" y="3333"/>
                <a:ext cx="112" cy="8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 name="Rectangle 12"/>
              <p:cNvSpPr>
                <a:spLocks noChangeArrowheads="1"/>
              </p:cNvSpPr>
              <p:nvPr/>
            </p:nvSpPr>
            <p:spPr bwMode="auto">
              <a:xfrm>
                <a:off x="3986" y="3279"/>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Bee1</a:t>
                </a:r>
                <a:endParaRPr lang="en-US" altLang="ja-JP" sz="2400" b="0" dirty="0">
                  <a:solidFill>
                    <a:schemeClr val="tx1"/>
                  </a:solidFill>
                </a:endParaRPr>
              </a:p>
            </p:txBody>
          </p:sp>
        </p:grpSp>
        <p:grpSp>
          <p:nvGrpSpPr>
            <p:cNvPr id="8" name="Group 13"/>
            <p:cNvGrpSpPr>
              <a:grpSpLocks/>
            </p:cNvGrpSpPr>
            <p:nvPr/>
          </p:nvGrpSpPr>
          <p:grpSpPr bwMode="auto">
            <a:xfrm>
              <a:off x="3119" y="2519"/>
              <a:ext cx="576" cy="1146"/>
              <a:chOff x="3119" y="2519"/>
              <a:chExt cx="576" cy="1146"/>
            </a:xfrm>
          </p:grpSpPr>
          <p:sp>
            <p:nvSpPr>
              <p:cNvPr id="11" name="Rectangle 14"/>
              <p:cNvSpPr>
                <a:spLocks noChangeArrowheads="1"/>
              </p:cNvSpPr>
              <p:nvPr/>
            </p:nvSpPr>
            <p:spPr bwMode="auto">
              <a:xfrm>
                <a:off x="3119" y="3405"/>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Bee3</a:t>
                </a:r>
                <a:endParaRPr lang="en-US" altLang="ja-JP" sz="2400" b="0" dirty="0">
                  <a:solidFill>
                    <a:schemeClr val="tx1"/>
                  </a:solidFill>
                </a:endParaRPr>
              </a:p>
            </p:txBody>
          </p:sp>
          <p:sp>
            <p:nvSpPr>
              <p:cNvPr id="12" name="Rectangle 15"/>
              <p:cNvSpPr>
                <a:spLocks noChangeArrowheads="1"/>
              </p:cNvSpPr>
              <p:nvPr/>
            </p:nvSpPr>
            <p:spPr bwMode="auto">
              <a:xfrm>
                <a:off x="3119" y="3110"/>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Bee0</a:t>
                </a:r>
                <a:endParaRPr lang="en-US" altLang="ja-JP" sz="2400" b="0" dirty="0">
                  <a:solidFill>
                    <a:schemeClr val="tx1"/>
                  </a:solidFill>
                </a:endParaRPr>
              </a:p>
            </p:txBody>
          </p:sp>
          <p:sp>
            <p:nvSpPr>
              <p:cNvPr id="13" name="Rectangle 16"/>
              <p:cNvSpPr>
                <a:spLocks noChangeArrowheads="1"/>
              </p:cNvSpPr>
              <p:nvPr/>
            </p:nvSpPr>
            <p:spPr bwMode="auto">
              <a:xfrm>
                <a:off x="3119" y="2814"/>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Bee2</a:t>
                </a:r>
                <a:endParaRPr lang="en-US" altLang="ja-JP" sz="2400" b="0" dirty="0">
                  <a:solidFill>
                    <a:schemeClr val="tx1"/>
                  </a:solidFill>
                </a:endParaRPr>
              </a:p>
            </p:txBody>
          </p:sp>
          <p:sp>
            <p:nvSpPr>
              <p:cNvPr id="14" name="Rectangle 17"/>
              <p:cNvSpPr>
                <a:spLocks noChangeArrowheads="1"/>
              </p:cNvSpPr>
              <p:nvPr/>
            </p:nvSpPr>
            <p:spPr bwMode="auto">
              <a:xfrm>
                <a:off x="3119" y="2519"/>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Bee4</a:t>
                </a:r>
                <a:endParaRPr lang="en-US" altLang="ja-JP" sz="2400" b="0" dirty="0">
                  <a:solidFill>
                    <a:schemeClr val="tx1"/>
                  </a:solidFill>
                </a:endParaRPr>
              </a:p>
            </p:txBody>
          </p:sp>
        </p:grpSp>
        <p:sp>
          <p:nvSpPr>
            <p:cNvPr id="9" name="Text Box 18"/>
            <p:cNvSpPr txBox="1">
              <a:spLocks noChangeArrowheads="1"/>
            </p:cNvSpPr>
            <p:nvPr/>
          </p:nvSpPr>
          <p:spPr bwMode="auto">
            <a:xfrm>
              <a:off x="3754" y="3160"/>
              <a:ext cx="2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a:solidFill>
                    <a:schemeClr val="tx1"/>
                  </a:solidFill>
                </a:rPr>
                <a:t>P</a:t>
              </a:r>
            </a:p>
          </p:txBody>
        </p:sp>
        <p:sp>
          <p:nvSpPr>
            <p:cNvPr id="10" name="Text Box 19"/>
            <p:cNvSpPr txBox="1">
              <a:spLocks noChangeArrowheads="1"/>
            </p:cNvSpPr>
            <p:nvPr/>
          </p:nvSpPr>
          <p:spPr bwMode="auto">
            <a:xfrm>
              <a:off x="4571" y="3178"/>
              <a:ext cx="2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a:solidFill>
                    <a:schemeClr val="tx1"/>
                  </a:solidFill>
                </a:rPr>
                <a:t>V</a:t>
              </a:r>
            </a:p>
          </p:txBody>
        </p:sp>
      </p:grpSp>
      <p:sp>
        <p:nvSpPr>
          <p:cNvPr id="21" name="Line 22"/>
          <p:cNvSpPr>
            <a:spLocks noChangeShapeType="1"/>
          </p:cNvSpPr>
          <p:nvPr/>
        </p:nvSpPr>
        <p:spPr bwMode="auto">
          <a:xfrm>
            <a:off x="5110163" y="6454776"/>
            <a:ext cx="403383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 name="Line 23"/>
          <p:cNvSpPr>
            <a:spLocks noChangeShapeType="1"/>
          </p:cNvSpPr>
          <p:nvPr/>
        </p:nvSpPr>
        <p:spPr bwMode="auto">
          <a:xfrm>
            <a:off x="6313488" y="6010276"/>
            <a:ext cx="0" cy="4445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 name="Line 24"/>
          <p:cNvSpPr>
            <a:spLocks noChangeShapeType="1"/>
          </p:cNvSpPr>
          <p:nvPr/>
        </p:nvSpPr>
        <p:spPr bwMode="auto">
          <a:xfrm flipH="1">
            <a:off x="6230938" y="6061076"/>
            <a:ext cx="177800" cy="12700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 name="Line 25"/>
          <p:cNvSpPr>
            <a:spLocks noChangeShapeType="1"/>
          </p:cNvSpPr>
          <p:nvPr/>
        </p:nvSpPr>
        <p:spPr bwMode="auto">
          <a:xfrm>
            <a:off x="7661275" y="6042026"/>
            <a:ext cx="0" cy="4445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 name="Line 26"/>
          <p:cNvSpPr>
            <a:spLocks noChangeShapeType="1"/>
          </p:cNvSpPr>
          <p:nvPr/>
        </p:nvSpPr>
        <p:spPr bwMode="auto">
          <a:xfrm flipH="1">
            <a:off x="7578725" y="6092826"/>
            <a:ext cx="177800" cy="12700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 name="Rectangle 27"/>
          <p:cNvSpPr>
            <a:spLocks noChangeArrowheads="1"/>
          </p:cNvSpPr>
          <p:nvPr/>
        </p:nvSpPr>
        <p:spPr bwMode="auto">
          <a:xfrm>
            <a:off x="7778750" y="6008031"/>
            <a:ext cx="914400" cy="4127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Bee1</a:t>
            </a:r>
            <a:endParaRPr lang="en-US" altLang="ja-JP" sz="2400" b="0" dirty="0">
              <a:solidFill>
                <a:schemeClr val="tx1"/>
              </a:solidFill>
            </a:endParaRPr>
          </a:p>
        </p:txBody>
      </p:sp>
      <p:grpSp>
        <p:nvGrpSpPr>
          <p:cNvPr id="27" name="Group 28"/>
          <p:cNvGrpSpPr>
            <a:grpSpLocks/>
          </p:cNvGrpSpPr>
          <p:nvPr/>
        </p:nvGrpSpPr>
        <p:grpSpPr bwMode="auto">
          <a:xfrm>
            <a:off x="5183222" y="4602163"/>
            <a:ext cx="1069982" cy="1819275"/>
            <a:chOff x="3119" y="2519"/>
            <a:chExt cx="674" cy="1146"/>
          </a:xfrm>
        </p:grpSpPr>
        <p:sp>
          <p:nvSpPr>
            <p:cNvPr id="28" name="Rectangle 29"/>
            <p:cNvSpPr>
              <a:spLocks noChangeArrowheads="1"/>
            </p:cNvSpPr>
            <p:nvPr/>
          </p:nvSpPr>
          <p:spPr bwMode="auto">
            <a:xfrm>
              <a:off x="3217" y="3405"/>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Bee3</a:t>
              </a:r>
              <a:endParaRPr lang="en-US" altLang="ja-JP" sz="2400" b="0" dirty="0">
                <a:solidFill>
                  <a:schemeClr val="tx1"/>
                </a:solidFill>
              </a:endParaRPr>
            </a:p>
          </p:txBody>
        </p:sp>
        <p:sp>
          <p:nvSpPr>
            <p:cNvPr id="29" name="Rectangle 30"/>
            <p:cNvSpPr>
              <a:spLocks noChangeArrowheads="1"/>
            </p:cNvSpPr>
            <p:nvPr/>
          </p:nvSpPr>
          <p:spPr bwMode="auto">
            <a:xfrm>
              <a:off x="3119" y="3110"/>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Bee0</a:t>
              </a:r>
              <a:endParaRPr lang="en-US" altLang="ja-JP" sz="2400" b="0" dirty="0">
                <a:solidFill>
                  <a:schemeClr val="tx1"/>
                </a:solidFill>
              </a:endParaRPr>
            </a:p>
          </p:txBody>
        </p:sp>
        <p:sp>
          <p:nvSpPr>
            <p:cNvPr id="30" name="Rectangle 31"/>
            <p:cNvSpPr>
              <a:spLocks noChangeArrowheads="1"/>
            </p:cNvSpPr>
            <p:nvPr/>
          </p:nvSpPr>
          <p:spPr bwMode="auto">
            <a:xfrm>
              <a:off x="3119" y="2814"/>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Bee2</a:t>
              </a:r>
              <a:endParaRPr lang="en-US" altLang="ja-JP" sz="2400" b="0" dirty="0">
                <a:solidFill>
                  <a:schemeClr val="tx1"/>
                </a:solidFill>
              </a:endParaRPr>
            </a:p>
          </p:txBody>
        </p:sp>
        <p:sp>
          <p:nvSpPr>
            <p:cNvPr id="31" name="Rectangle 32"/>
            <p:cNvSpPr>
              <a:spLocks noChangeArrowheads="1"/>
            </p:cNvSpPr>
            <p:nvPr/>
          </p:nvSpPr>
          <p:spPr bwMode="auto">
            <a:xfrm>
              <a:off x="3119" y="2519"/>
              <a:ext cx="576" cy="26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smtClean="0">
                  <a:solidFill>
                    <a:schemeClr val="tx1"/>
                  </a:solidFill>
                </a:rPr>
                <a:t>Bee4</a:t>
              </a:r>
              <a:endParaRPr lang="en-US" altLang="ja-JP" sz="2400" b="0" dirty="0">
                <a:solidFill>
                  <a:schemeClr val="tx1"/>
                </a:solidFill>
              </a:endParaRPr>
            </a:p>
          </p:txBody>
        </p:sp>
      </p:grpSp>
      <p:sp>
        <p:nvSpPr>
          <p:cNvPr id="32" name="Text Box 33"/>
          <p:cNvSpPr txBox="1">
            <a:spLocks noChangeArrowheads="1"/>
          </p:cNvSpPr>
          <p:nvPr/>
        </p:nvSpPr>
        <p:spPr bwMode="auto">
          <a:xfrm>
            <a:off x="6191437" y="56182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a:solidFill>
                  <a:schemeClr val="tx1"/>
                </a:solidFill>
              </a:rPr>
              <a:t>P</a:t>
            </a:r>
          </a:p>
        </p:txBody>
      </p:sp>
      <p:sp>
        <p:nvSpPr>
          <p:cNvPr id="33" name="Text Box 34"/>
          <p:cNvSpPr txBox="1">
            <a:spLocks noChangeArrowheads="1"/>
          </p:cNvSpPr>
          <p:nvPr/>
        </p:nvSpPr>
        <p:spPr bwMode="auto">
          <a:xfrm>
            <a:off x="7488986" y="5647024"/>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a:solidFill>
                  <a:schemeClr val="tx1"/>
                </a:solidFill>
              </a:rPr>
              <a:t>V</a:t>
            </a:r>
          </a:p>
        </p:txBody>
      </p:sp>
      <p:sp>
        <p:nvSpPr>
          <p:cNvPr id="34" name="Text Box 35"/>
          <p:cNvSpPr txBox="1">
            <a:spLocks noChangeArrowheads="1"/>
          </p:cNvSpPr>
          <p:nvPr/>
        </p:nvSpPr>
        <p:spPr bwMode="auto">
          <a:xfrm>
            <a:off x="4799012" y="1783732"/>
            <a:ext cx="175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a:solidFill>
                  <a:schemeClr val="tx1"/>
                </a:solidFill>
              </a:rPr>
              <a:t>Waiting List</a:t>
            </a:r>
          </a:p>
        </p:txBody>
      </p:sp>
      <p:sp>
        <p:nvSpPr>
          <p:cNvPr id="35" name="Text Box 36"/>
          <p:cNvSpPr txBox="1">
            <a:spLocks noChangeArrowheads="1"/>
          </p:cNvSpPr>
          <p:nvPr/>
        </p:nvSpPr>
        <p:spPr bwMode="auto">
          <a:xfrm>
            <a:off x="4799012" y="4162426"/>
            <a:ext cx="175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a:solidFill>
                  <a:schemeClr val="tx1"/>
                </a:solidFill>
              </a:rPr>
              <a:t>Waiting List</a:t>
            </a:r>
          </a:p>
        </p:txBody>
      </p:sp>
      <p:sp>
        <p:nvSpPr>
          <p:cNvPr id="36" name="Freeform 37"/>
          <p:cNvSpPr>
            <a:spLocks/>
          </p:cNvSpPr>
          <p:nvPr/>
        </p:nvSpPr>
        <p:spPr bwMode="auto">
          <a:xfrm>
            <a:off x="6096000" y="4878388"/>
            <a:ext cx="2519363" cy="1165225"/>
          </a:xfrm>
          <a:custGeom>
            <a:avLst/>
            <a:gdLst>
              <a:gd name="T0" fmla="*/ 2312988 w 1587"/>
              <a:gd name="T1" fmla="*/ 1165225 h 734"/>
              <a:gd name="T2" fmla="*/ 2133601 w 1587"/>
              <a:gd name="T3" fmla="*/ 627062 h 734"/>
              <a:gd name="T4" fmla="*/ 0 w 1587"/>
              <a:gd name="T5" fmla="*/ 0 h 734"/>
              <a:gd name="T6" fmla="*/ 0 60000 65536"/>
              <a:gd name="T7" fmla="*/ 0 60000 65536"/>
              <a:gd name="T8" fmla="*/ 0 60000 65536"/>
              <a:gd name="T9" fmla="*/ 0 w 1587"/>
              <a:gd name="T10" fmla="*/ 0 h 734"/>
              <a:gd name="T11" fmla="*/ 1587 w 1587"/>
              <a:gd name="T12" fmla="*/ 734 h 734"/>
            </a:gdLst>
            <a:ahLst/>
            <a:cxnLst>
              <a:cxn ang="T6">
                <a:pos x="T0" y="T1"/>
              </a:cxn>
              <a:cxn ang="T7">
                <a:pos x="T2" y="T3"/>
              </a:cxn>
              <a:cxn ang="T8">
                <a:pos x="T4" y="T5"/>
              </a:cxn>
            </a:cxnLst>
            <a:rect l="T9" t="T10" r="T11" b="T12"/>
            <a:pathLst>
              <a:path w="1587" h="734">
                <a:moveTo>
                  <a:pt x="1457" y="734"/>
                </a:moveTo>
                <a:cubicBezTo>
                  <a:pt x="1522" y="625"/>
                  <a:pt x="1587" y="517"/>
                  <a:pt x="1344" y="395"/>
                </a:cubicBezTo>
                <a:cubicBezTo>
                  <a:pt x="1101" y="273"/>
                  <a:pt x="224" y="66"/>
                  <a:pt x="0" y="0"/>
                </a:cubicBezTo>
              </a:path>
            </a:pathLst>
          </a:custGeom>
          <a:noFill/>
          <a:ln w="9525">
            <a:solidFill>
              <a:schemeClr val="tx1"/>
            </a:solidFill>
            <a:miter lim="800000"/>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37" name="Text Box 38"/>
          <p:cNvSpPr txBox="1">
            <a:spLocks noChangeArrowheads="1"/>
          </p:cNvSpPr>
          <p:nvPr/>
        </p:nvSpPr>
        <p:spPr bwMode="auto">
          <a:xfrm>
            <a:off x="6918325" y="4727576"/>
            <a:ext cx="1959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a:solidFill>
                  <a:schemeClr val="tx1"/>
                </a:solidFill>
              </a:rPr>
              <a:t>Wake </a:t>
            </a:r>
            <a:r>
              <a:rPr lang="en-US" altLang="ja-JP" sz="2400" b="0" dirty="0" smtClean="0">
                <a:solidFill>
                  <a:schemeClr val="tx1"/>
                </a:solidFill>
              </a:rPr>
              <a:t>one up</a:t>
            </a:r>
            <a:endParaRPr lang="en-US" altLang="ja-JP" sz="2400" b="0" dirty="0">
              <a:solidFill>
                <a:schemeClr val="tx1"/>
              </a:solidFill>
            </a:endParaRPr>
          </a:p>
        </p:txBody>
      </p:sp>
      <p:grpSp>
        <p:nvGrpSpPr>
          <p:cNvPr id="44" name="Group 43"/>
          <p:cNvGrpSpPr/>
          <p:nvPr/>
        </p:nvGrpSpPr>
        <p:grpSpPr>
          <a:xfrm>
            <a:off x="242817" y="2484817"/>
            <a:ext cx="3464272" cy="3190118"/>
            <a:chOff x="429573" y="1994658"/>
            <a:chExt cx="3464272" cy="3190118"/>
          </a:xfrm>
        </p:grpSpPr>
        <p:sp>
          <p:nvSpPr>
            <p:cNvPr id="42" name="Rounded Rectangle 41"/>
            <p:cNvSpPr/>
            <p:nvPr/>
          </p:nvSpPr>
          <p:spPr>
            <a:xfrm>
              <a:off x="429573" y="1994658"/>
              <a:ext cx="3464272" cy="3190118"/>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3647682988"/>
                </p:ext>
              </p:extLst>
            </p:nvPr>
          </p:nvGraphicFramePr>
          <p:xfrm>
            <a:off x="530908" y="2087564"/>
            <a:ext cx="3263900" cy="3035300"/>
          </p:xfrm>
          <a:graphic>
            <a:graphicData uri="http://schemas.openxmlformats.org/presentationml/2006/ole">
              <mc:AlternateContent xmlns:mc="http://schemas.openxmlformats.org/markup-compatibility/2006">
                <mc:Choice xmlns:v="urn:schemas-microsoft-com:vml" Requires="v">
                  <p:oleObj spid="_x0000_s62476" name="Document" r:id="rId3" imgW="3263900" imgH="3035300" progId="Word.Document.12">
                    <p:embed/>
                  </p:oleObj>
                </mc:Choice>
                <mc:Fallback>
                  <p:oleObj name="Document" r:id="rId3" imgW="3263900" imgH="3035300" progId="Word.Document.12">
                    <p:embed/>
                    <p:pic>
                      <p:nvPicPr>
                        <p:cNvPr id="0" name=""/>
                        <p:cNvPicPr/>
                        <p:nvPr/>
                      </p:nvPicPr>
                      <p:blipFill>
                        <a:blip r:embed="rId4"/>
                        <a:stretch>
                          <a:fillRect/>
                        </a:stretch>
                      </p:blipFill>
                      <p:spPr>
                        <a:xfrm>
                          <a:off x="530908" y="2087564"/>
                          <a:ext cx="3263900" cy="3035300"/>
                        </a:xfrm>
                        <a:prstGeom prst="rect">
                          <a:avLst/>
                        </a:prstGeom>
                      </p:spPr>
                    </p:pic>
                  </p:oleObj>
                </mc:Fallback>
              </mc:AlternateContent>
            </a:graphicData>
          </a:graphic>
        </p:graphicFrame>
      </p:grpSp>
      <p:cxnSp>
        <p:nvCxnSpPr>
          <p:cNvPr id="45" name="Straight Arrow Connector 44"/>
          <p:cNvCxnSpPr/>
          <p:nvPr/>
        </p:nvCxnSpPr>
        <p:spPr>
          <a:xfrm>
            <a:off x="3800468" y="5070476"/>
            <a:ext cx="1239321" cy="0"/>
          </a:xfrm>
          <a:prstGeom prst="straightConnector1">
            <a:avLst/>
          </a:prstGeom>
          <a:ln w="5715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800468" y="3164085"/>
            <a:ext cx="1239321" cy="0"/>
          </a:xfrm>
          <a:prstGeom prst="straightConnector1">
            <a:avLst/>
          </a:prstGeom>
          <a:ln w="5715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7621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443833773"/>
              </p:ext>
            </p:extLst>
          </p:nvPr>
        </p:nvGraphicFramePr>
        <p:xfrm>
          <a:off x="4147431" y="789989"/>
          <a:ext cx="4102503" cy="5491710"/>
        </p:xfrm>
        <a:graphic>
          <a:graphicData uri="http://schemas.openxmlformats.org/presentationml/2006/ole">
            <mc:AlternateContent xmlns:mc="http://schemas.openxmlformats.org/markup-compatibility/2006">
              <mc:Choice xmlns:v="urn:schemas-microsoft-com:vml" Requires="v">
                <p:oleObj spid="_x0000_s13363" name="Document" r:id="rId3" imgW="4800600" imgH="6426200" progId="Word.Document.12">
                  <p:embed/>
                </p:oleObj>
              </mc:Choice>
              <mc:Fallback>
                <p:oleObj name="Document" r:id="rId3" imgW="4800600" imgH="6426200" progId="Word.Document.12">
                  <p:embed/>
                  <p:pic>
                    <p:nvPicPr>
                      <p:cNvPr id="0" name=""/>
                      <p:cNvPicPr/>
                      <p:nvPr/>
                    </p:nvPicPr>
                    <p:blipFill>
                      <a:blip r:embed="rId4"/>
                      <a:stretch>
                        <a:fillRect/>
                      </a:stretch>
                    </p:blipFill>
                    <p:spPr>
                      <a:xfrm>
                        <a:off x="4147431" y="789989"/>
                        <a:ext cx="4102503" cy="5491710"/>
                      </a:xfrm>
                      <a:prstGeom prst="rect">
                        <a:avLst/>
                      </a:prstGeom>
                      <a:ln w="57150" cmpd="sng">
                        <a:solidFill>
                          <a:srgbClr val="F5EDC7"/>
                        </a:solidFill>
                      </a:ln>
                    </p:spPr>
                  </p:pic>
                </p:oleObj>
              </mc:Fallback>
            </mc:AlternateContent>
          </a:graphicData>
        </a:graphic>
      </p:graphicFrame>
      <p:sp>
        <p:nvSpPr>
          <p:cNvPr id="3" name="Title 2"/>
          <p:cNvSpPr>
            <a:spLocks noGrp="1"/>
          </p:cNvSpPr>
          <p:nvPr>
            <p:ph type="title"/>
          </p:nvPr>
        </p:nvSpPr>
        <p:spPr/>
        <p:txBody>
          <a:bodyPr/>
          <a:lstStyle/>
          <a:p>
            <a:r>
              <a:rPr lang="en-US" dirty="0" smtClean="0"/>
              <a:t>Semaphore Worker Thread</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32</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11" name="Right Brace 10"/>
          <p:cNvSpPr/>
          <p:nvPr/>
        </p:nvSpPr>
        <p:spPr>
          <a:xfrm rot="10800000">
            <a:off x="3539212" y="1435894"/>
            <a:ext cx="334948" cy="1267139"/>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2139731" y="1473251"/>
            <a:ext cx="1465065" cy="1015663"/>
          </a:xfrm>
          <a:prstGeom prst="rect">
            <a:avLst/>
          </a:prstGeom>
        </p:spPr>
        <p:txBody>
          <a:bodyPr wrap="none">
            <a:spAutoFit/>
          </a:bodyPr>
          <a:lstStyle/>
          <a:p>
            <a:pPr algn="ctr"/>
            <a:r>
              <a:rPr lang="en-US" altLang="ja-JP" sz="2000" dirty="0" smtClean="0">
                <a:latin typeface="Calibri"/>
                <a:cs typeface="Calibri"/>
              </a:rPr>
              <a:t>Private Data</a:t>
            </a:r>
          </a:p>
          <a:p>
            <a:pPr algn="ctr"/>
            <a:r>
              <a:rPr lang="en-US" sz="2000" dirty="0" smtClean="0">
                <a:latin typeface="Calibri"/>
                <a:cs typeface="Calibri"/>
              </a:rPr>
              <a:t>+ </a:t>
            </a:r>
          </a:p>
          <a:p>
            <a:pPr algn="ctr"/>
            <a:r>
              <a:rPr lang="en-US" sz="2000" dirty="0" smtClean="0">
                <a:latin typeface="Calibri"/>
                <a:cs typeface="Calibri"/>
              </a:rPr>
              <a:t>Constructor</a:t>
            </a:r>
            <a:endParaRPr lang="en-US" sz="2000" dirty="0">
              <a:latin typeface="Calibri"/>
              <a:cs typeface="Calibri"/>
            </a:endParaRPr>
          </a:p>
        </p:txBody>
      </p:sp>
      <p:sp>
        <p:nvSpPr>
          <p:cNvPr id="13" name="Right Brace 12"/>
          <p:cNvSpPr/>
          <p:nvPr/>
        </p:nvSpPr>
        <p:spPr>
          <a:xfrm rot="10800000">
            <a:off x="3539213" y="2904286"/>
            <a:ext cx="334945" cy="1699617"/>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13"/>
          <p:cNvSpPr/>
          <p:nvPr/>
        </p:nvSpPr>
        <p:spPr>
          <a:xfrm>
            <a:off x="529956" y="3554040"/>
            <a:ext cx="2867943" cy="400110"/>
          </a:xfrm>
          <a:prstGeom prst="rect">
            <a:avLst/>
          </a:prstGeom>
        </p:spPr>
        <p:txBody>
          <a:bodyPr wrap="none">
            <a:spAutoFit/>
          </a:bodyPr>
          <a:lstStyle/>
          <a:p>
            <a:pPr algn="ctr"/>
            <a:r>
              <a:rPr lang="en-US" altLang="ja-JP" sz="2000" dirty="0" smtClean="0">
                <a:latin typeface="Calibri"/>
                <a:cs typeface="Calibri"/>
              </a:rPr>
              <a:t>Main Body of Worker BEE</a:t>
            </a:r>
            <a:endParaRPr lang="en-US" sz="2000" dirty="0">
              <a:latin typeface="Calibri"/>
              <a:cs typeface="Calibri"/>
            </a:endParaRPr>
          </a:p>
        </p:txBody>
      </p:sp>
      <p:sp>
        <p:nvSpPr>
          <p:cNvPr id="15" name="Right Brace 14"/>
          <p:cNvSpPr/>
          <p:nvPr/>
        </p:nvSpPr>
        <p:spPr>
          <a:xfrm rot="10800000">
            <a:off x="3539213" y="4936019"/>
            <a:ext cx="334945" cy="1171393"/>
          </a:xfrm>
          <a:prstGeom prst="rightBrace">
            <a:avLst>
              <a:gd name="adj1" fmla="val 4761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982102" y="5132815"/>
            <a:ext cx="2557110" cy="707886"/>
          </a:xfrm>
          <a:prstGeom prst="rect">
            <a:avLst/>
          </a:prstGeom>
        </p:spPr>
        <p:txBody>
          <a:bodyPr wrap="none">
            <a:spAutoFit/>
          </a:bodyPr>
          <a:lstStyle/>
          <a:p>
            <a:pPr algn="ctr"/>
            <a:r>
              <a:rPr lang="en-US" altLang="ja-JP" sz="2000" dirty="0" smtClean="0">
                <a:latin typeface="Calibri"/>
                <a:cs typeface="Calibri"/>
              </a:rPr>
              <a:t>Critical and Remainder </a:t>
            </a:r>
          </a:p>
          <a:p>
            <a:pPr algn="ctr"/>
            <a:r>
              <a:rPr lang="en-US" altLang="ja-JP" sz="2000" dirty="0" smtClean="0">
                <a:latin typeface="Calibri"/>
                <a:cs typeface="Calibri"/>
              </a:rPr>
              <a:t>Sections </a:t>
            </a:r>
            <a:r>
              <a:rPr lang="en-US" sz="2000" dirty="0" err="1" smtClean="0">
                <a:latin typeface="Calibri"/>
                <a:cs typeface="Calibri"/>
              </a:rPr>
              <a:t>Sim</a:t>
            </a:r>
            <a:endParaRPr lang="en-US" sz="2000" dirty="0">
              <a:latin typeface="Calibri"/>
              <a:cs typeface="Calibri"/>
            </a:endParaRPr>
          </a:p>
        </p:txBody>
      </p:sp>
      <p:cxnSp>
        <p:nvCxnSpPr>
          <p:cNvPr id="25" name="Straight Arrow Connector 24"/>
          <p:cNvCxnSpPr/>
          <p:nvPr/>
        </p:nvCxnSpPr>
        <p:spPr>
          <a:xfrm>
            <a:off x="3397899" y="3754095"/>
            <a:ext cx="1137109" cy="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1437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latin typeface="Tahoma" charset="0"/>
                <a:ea typeface="ＭＳ Ｐゴシック" charset="0"/>
                <a:cs typeface="ＭＳ Ｐゴシック" charset="0"/>
              </a:rPr>
              <a:t>Semaphore Factory</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33</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8" name="TextBox 7"/>
          <p:cNvSpPr txBox="1"/>
          <p:nvPr/>
        </p:nvSpPr>
        <p:spPr>
          <a:xfrm>
            <a:off x="1783548" y="725692"/>
            <a:ext cx="5745012" cy="707886"/>
          </a:xfrm>
          <a:prstGeom prst="rect">
            <a:avLst/>
          </a:prstGeom>
          <a:noFill/>
        </p:spPr>
        <p:txBody>
          <a:bodyPr wrap="square" rtlCol="0">
            <a:spAutoFit/>
          </a:bodyPr>
          <a:lstStyle/>
          <a:p>
            <a:r>
              <a:rPr lang="en-US" sz="2000" dirty="0" smtClean="0">
                <a:solidFill>
                  <a:srgbClr val="FFE066"/>
                </a:solidFill>
                <a:latin typeface="Tahoma"/>
                <a:cs typeface="Tahoma"/>
              </a:rPr>
              <a:t>SemaphoreFactory</a:t>
            </a:r>
          </a:p>
          <a:p>
            <a:r>
              <a:rPr lang="en-US" sz="2000" dirty="0" smtClean="0">
                <a:latin typeface="Tahoma"/>
                <a:cs typeface="Tahoma"/>
              </a:rPr>
              <a:t>Initialize and Start N “worker bees”</a:t>
            </a:r>
            <a:endParaRPr lang="en-US" sz="2000" dirty="0">
              <a:latin typeface="Tahoma"/>
              <a:cs typeface="Tahoma"/>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79302803"/>
              </p:ext>
            </p:extLst>
          </p:nvPr>
        </p:nvGraphicFramePr>
        <p:xfrm>
          <a:off x="1058092" y="1572772"/>
          <a:ext cx="6990255" cy="4093830"/>
        </p:xfrm>
        <a:graphic>
          <a:graphicData uri="http://schemas.openxmlformats.org/presentationml/2006/ole">
            <mc:AlternateContent xmlns:mc="http://schemas.openxmlformats.org/markup-compatibility/2006">
              <mc:Choice xmlns:v="urn:schemas-microsoft-com:vml" Requires="v">
                <p:oleObj spid="_x0000_s12319" name="Document" r:id="rId3" imgW="5486400" imgH="3213100" progId="Word.Document.12">
                  <p:embed/>
                </p:oleObj>
              </mc:Choice>
              <mc:Fallback>
                <p:oleObj name="Document" r:id="rId3" imgW="5486400" imgH="3213100" progId="Word.Document.12">
                  <p:embed/>
                  <p:pic>
                    <p:nvPicPr>
                      <p:cNvPr id="0" name=""/>
                      <p:cNvPicPr/>
                      <p:nvPr/>
                    </p:nvPicPr>
                    <p:blipFill>
                      <a:blip r:embed="rId4"/>
                      <a:stretch>
                        <a:fillRect/>
                      </a:stretch>
                    </p:blipFill>
                    <p:spPr>
                      <a:xfrm>
                        <a:off x="1058092" y="1572772"/>
                        <a:ext cx="6990255" cy="4093830"/>
                      </a:xfrm>
                      <a:prstGeom prst="rect">
                        <a:avLst/>
                      </a:prstGeom>
                      <a:solidFill>
                        <a:schemeClr val="tx1"/>
                      </a:solidFill>
                      <a:ln w="57150" cmpd="sng">
                        <a:solidFill>
                          <a:srgbClr val="F5EDC7"/>
                        </a:solidFill>
                      </a:ln>
                    </p:spPr>
                  </p:pic>
                </p:oleObj>
              </mc:Fallback>
            </mc:AlternateContent>
          </a:graphicData>
        </a:graphic>
      </p:graphicFrame>
    </p:spTree>
    <p:extLst>
      <p:ext uri="{BB962C8B-B14F-4D97-AF65-F5344CB8AC3E}">
        <p14:creationId xmlns:p14="http://schemas.microsoft.com/office/powerpoint/2010/main" val="38781437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789C0F2-17E0-497A-9BBE-0C73201AAFE3}" type="slidenum">
              <a:rPr lang="en-US" smtClean="0"/>
              <a:pPr/>
              <a:t>34</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2"/>
          <p:cNvSpPr>
            <a:spLocks noGrp="1" noChangeArrowheads="1"/>
          </p:cNvSpPr>
          <p:nvPr>
            <p:ph type="title"/>
          </p:nvPr>
        </p:nvSpPr>
        <p:spPr>
          <a:xfrm>
            <a:off x="823913" y="0"/>
            <a:ext cx="7793037" cy="723900"/>
          </a:xfrm>
        </p:spPr>
        <p:txBody>
          <a:bodyPr/>
          <a:lstStyle/>
          <a:p>
            <a:pPr eaLnBrk="1" hangingPunct="1"/>
            <a:r>
              <a:rPr lang="en-US" altLang="ja-JP" dirty="0" smtClean="0">
                <a:latin typeface="Tahoma" charset="0"/>
                <a:ea typeface="ＭＳ Ｐゴシック" charset="0"/>
                <a:cs typeface="ＭＳ Ｐゴシック" charset="0"/>
              </a:rPr>
              <a:t>Run!</a:t>
            </a:r>
            <a:endParaRPr lang="en-US" altLang="ja-JP" dirty="0">
              <a:latin typeface="Tahoma" charset="0"/>
              <a:ea typeface="ＭＳ Ｐゴシック" charset="0"/>
              <a:cs typeface="ＭＳ Ｐゴシック" charset="0"/>
            </a:endParaRPr>
          </a:p>
        </p:txBody>
      </p:sp>
      <p:sp>
        <p:nvSpPr>
          <p:cNvPr id="7" name="Rectangle 3"/>
          <p:cNvSpPr txBox="1">
            <a:spLocks noChangeArrowheads="1"/>
          </p:cNvSpPr>
          <p:nvPr/>
        </p:nvSpPr>
        <p:spPr>
          <a:xfrm>
            <a:off x="764539" y="1208087"/>
            <a:ext cx="7772400" cy="4114800"/>
          </a:xfrm>
          <a:prstGeom prst="rect">
            <a:avLst/>
          </a:prstGeom>
          <a:solidFill>
            <a:schemeClr val="bg1"/>
          </a:solidFill>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endParaRPr lang="en-US" altLang="ja-JP" sz="2800" dirty="0" smtClean="0">
              <a:latin typeface="Tahoma" charset="0"/>
              <a:ea typeface="ＭＳ Ｐゴシック" charset="0"/>
              <a:cs typeface="ＭＳ Ｐゴシック" charset="0"/>
            </a:endParaRPr>
          </a:p>
          <a:p>
            <a:endParaRPr lang="en-US" altLang="ja-JP" sz="2800" dirty="0">
              <a:latin typeface="Tahoma" charset="0"/>
              <a:ea typeface="ＭＳ Ｐゴシック" charset="0"/>
              <a:cs typeface="ＭＳ Ｐゴシック" charset="0"/>
            </a:endParaRPr>
          </a:p>
          <a:p>
            <a:pPr marL="0" indent="0">
              <a:buNone/>
            </a:pPr>
            <a:endParaRPr lang="en-US" altLang="ja-JP" sz="2800" dirty="0" smtClean="0">
              <a:latin typeface="Tahoma" charset="0"/>
              <a:ea typeface="ＭＳ Ｐゴシック" charset="0"/>
              <a:cs typeface="ＭＳ Ｐゴシック" charset="0"/>
            </a:endParaRPr>
          </a:p>
          <a:p>
            <a:endParaRPr lang="en-US" altLang="ja-JP" sz="2800" dirty="0" smtClean="0">
              <a:latin typeface="Tahoma" charset="0"/>
              <a:ea typeface="ＭＳ Ｐゴシック" charset="0"/>
              <a:cs typeface="ＭＳ Ｐゴシック" charset="0"/>
            </a:endParaRPr>
          </a:p>
          <a:p>
            <a:endParaRPr lang="en-US" altLang="ja-JP" sz="2800" dirty="0" smtClean="0">
              <a:latin typeface="Tahoma" charset="0"/>
              <a:ea typeface="ＭＳ Ｐゴシック" charset="0"/>
              <a:cs typeface="ＭＳ Ｐゴシック" charset="0"/>
            </a:endParaRPr>
          </a:p>
          <a:p>
            <a:pPr marL="0" indent="0" algn="ctr">
              <a:buNone/>
            </a:pPr>
            <a:r>
              <a:rPr lang="en-US" altLang="ja-JP" sz="4400" dirty="0" smtClean="0">
                <a:latin typeface="Tahoma" charset="0"/>
                <a:ea typeface="ＭＳ Ｐゴシック" charset="0"/>
                <a:cs typeface="ＭＳ Ｐゴシック" charset="0"/>
              </a:rPr>
              <a:t>Semaphore</a:t>
            </a:r>
          </a:p>
          <a:p>
            <a:pPr marL="0" indent="0">
              <a:buNone/>
            </a:pPr>
            <a:endParaRPr lang="en-US" altLang="ja-JP" sz="2800" dirty="0" smtClean="0">
              <a:latin typeface="Tahoma" charset="0"/>
              <a:ea typeface="ＭＳ Ｐゴシック" charset="0"/>
              <a:cs typeface="ＭＳ Ｐゴシック" charset="0"/>
            </a:endParaRPr>
          </a:p>
          <a:p>
            <a:pPr marL="0" indent="0" algn="ctr">
              <a:buNone/>
            </a:pPr>
            <a:endParaRPr lang="en-US" altLang="ja-JP" sz="2800" dirty="0" smtClean="0">
              <a:latin typeface="Tahoma" charset="0"/>
              <a:ea typeface="ＭＳ Ｐゴシック" charset="0"/>
              <a:cs typeface="ＭＳ Ｐゴシック" charset="0"/>
            </a:endParaRPr>
          </a:p>
        </p:txBody>
      </p:sp>
      <p:pic>
        <p:nvPicPr>
          <p:cNvPr id="2" name="Picture 1" descr="Screen Shot 2014-04-24 at 12.37.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289" y="1400480"/>
            <a:ext cx="2273300" cy="2082800"/>
          </a:xfrm>
          <a:prstGeom prst="rect">
            <a:avLst/>
          </a:prstGeom>
        </p:spPr>
      </p:pic>
    </p:spTree>
    <p:extLst>
      <p:ext uri="{BB962C8B-B14F-4D97-AF65-F5344CB8AC3E}">
        <p14:creationId xmlns:p14="http://schemas.microsoft.com/office/powerpoint/2010/main" val="7861905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latin typeface="Tahoma" charset="0"/>
                <a:ea typeface="ＭＳ Ｐゴシック" charset="0"/>
                <a:cs typeface="ＭＳ Ｐゴシック" charset="0"/>
              </a:rPr>
              <a:t>Deadlock and Starvation</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35</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3"/>
          <p:cNvSpPr txBox="1">
            <a:spLocks noChangeArrowheads="1"/>
          </p:cNvSpPr>
          <p:nvPr/>
        </p:nvSpPr>
        <p:spPr>
          <a:xfrm>
            <a:off x="679450" y="1149227"/>
            <a:ext cx="8275638" cy="4419600"/>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altLang="ja-JP" sz="2000" smtClean="0">
                <a:latin typeface="Tahoma" charset="0"/>
                <a:ea typeface="ＭＳ Ｐゴシック" charset="0"/>
                <a:cs typeface="ＭＳ Ｐゴシック" charset="0"/>
              </a:rPr>
              <a:t>Deadlock – two or more processes are waiting indefinitely for an event that can be caused by only one of the waiting processes.</a:t>
            </a:r>
          </a:p>
          <a:p>
            <a:r>
              <a:rPr lang="en-US" altLang="ja-JP" sz="2000" smtClean="0">
                <a:latin typeface="Tahoma" charset="0"/>
                <a:ea typeface="ＭＳ Ｐゴシック" charset="0"/>
                <a:cs typeface="ＭＳ Ｐゴシック" charset="0"/>
              </a:rPr>
              <a:t>Let </a:t>
            </a:r>
            <a:r>
              <a:rPr lang="en-US" altLang="ja-JP" sz="2000" i="1" smtClean="0">
                <a:latin typeface="Tahoma" charset="0"/>
                <a:ea typeface="ＭＳ Ｐゴシック" charset="0"/>
                <a:cs typeface="ＭＳ Ｐゴシック" charset="0"/>
              </a:rPr>
              <a:t>S</a:t>
            </a:r>
            <a:r>
              <a:rPr lang="en-US" altLang="ja-JP" sz="2000" smtClean="0">
                <a:latin typeface="Tahoma" charset="0"/>
                <a:ea typeface="ＭＳ Ｐゴシック" charset="0"/>
                <a:cs typeface="ＭＳ Ｐゴシック" charset="0"/>
              </a:rPr>
              <a:t> and </a:t>
            </a:r>
            <a:r>
              <a:rPr lang="en-US" altLang="ja-JP" sz="2000" i="1" smtClean="0">
                <a:latin typeface="Tahoma" charset="0"/>
                <a:ea typeface="ＭＳ Ｐゴシック" charset="0"/>
                <a:cs typeface="ＭＳ Ｐゴシック" charset="0"/>
              </a:rPr>
              <a:t>Q</a:t>
            </a:r>
            <a:r>
              <a:rPr lang="en-US" altLang="ja-JP" sz="2000" smtClean="0">
                <a:latin typeface="Tahoma" charset="0"/>
                <a:ea typeface="ＭＳ Ｐゴシック" charset="0"/>
                <a:cs typeface="ＭＳ Ｐゴシック" charset="0"/>
              </a:rPr>
              <a:t> be two semaphores initialized to 1</a:t>
            </a:r>
          </a:p>
          <a:p>
            <a:pPr>
              <a:buFont typeface="Wingdings" charset="0"/>
              <a:buNone/>
            </a:pPr>
            <a:r>
              <a:rPr lang="en-US" altLang="ja-JP" sz="2000" smtClean="0">
                <a:latin typeface="Tahoma" charset="0"/>
                <a:ea typeface="ＭＳ Ｐゴシック" charset="0"/>
                <a:cs typeface="ＭＳ Ｐゴシック" charset="0"/>
              </a:rPr>
              <a:t>		</a:t>
            </a:r>
            <a:r>
              <a:rPr lang="en-US" altLang="ja-JP" sz="2000" i="1" smtClean="0">
                <a:latin typeface="Tahoma" charset="0"/>
                <a:ea typeface="ＭＳ Ｐゴシック" charset="0"/>
                <a:cs typeface="ＭＳ Ｐゴシック" charset="0"/>
              </a:rPr>
              <a:t>P</a:t>
            </a:r>
            <a:r>
              <a:rPr lang="en-US" altLang="ja-JP" sz="2000" i="1" baseline="-25000" smtClean="0">
                <a:latin typeface="Tahoma" charset="0"/>
                <a:ea typeface="ＭＳ Ｐゴシック" charset="0"/>
                <a:cs typeface="ＭＳ Ｐゴシック" charset="0"/>
              </a:rPr>
              <a:t>0</a:t>
            </a:r>
            <a:r>
              <a:rPr lang="en-US" altLang="ja-JP" sz="2000" smtClean="0">
                <a:latin typeface="Tahoma" charset="0"/>
                <a:ea typeface="ＭＳ Ｐゴシック" charset="0"/>
                <a:cs typeface="ＭＳ Ｐゴシック" charset="0"/>
              </a:rPr>
              <a:t>	</a:t>
            </a:r>
            <a:r>
              <a:rPr lang="en-US" altLang="ja-JP" sz="2000" i="1" smtClean="0">
                <a:latin typeface="Tahoma" charset="0"/>
                <a:ea typeface="ＭＳ Ｐゴシック" charset="0"/>
                <a:cs typeface="ＭＳ Ｐゴシック" charset="0"/>
              </a:rPr>
              <a:t>P</a:t>
            </a:r>
            <a:r>
              <a:rPr lang="en-US" altLang="ja-JP" sz="2000" i="1" baseline="-25000" smtClean="0">
                <a:latin typeface="Tahoma" charset="0"/>
                <a:ea typeface="ＭＳ Ｐゴシック" charset="0"/>
                <a:cs typeface="ＭＳ Ｐゴシック" charset="0"/>
              </a:rPr>
              <a:t>1</a:t>
            </a:r>
            <a:endParaRPr lang="en-US" altLang="ja-JP" sz="2000" i="1" smtClean="0">
              <a:latin typeface="Tahoma" charset="0"/>
              <a:ea typeface="ＭＳ Ｐゴシック" charset="0"/>
              <a:cs typeface="ＭＳ Ｐゴシック" charset="0"/>
            </a:endParaRPr>
          </a:p>
          <a:p>
            <a:pPr>
              <a:buFont typeface="Wingdings" charset="0"/>
              <a:buNone/>
            </a:pPr>
            <a:r>
              <a:rPr lang="en-US" altLang="ja-JP" sz="2000" smtClean="0">
                <a:latin typeface="Tahoma" charset="0"/>
                <a:ea typeface="ＭＳ Ｐゴシック" charset="0"/>
                <a:cs typeface="ＭＳ Ｐゴシック" charset="0"/>
              </a:rPr>
              <a:t>		</a:t>
            </a:r>
            <a:r>
              <a:rPr lang="en-US" altLang="ja-JP" sz="2000" i="1" smtClean="0">
                <a:latin typeface="Tahoma" charset="0"/>
                <a:ea typeface="ＭＳ Ｐゴシック" charset="0"/>
                <a:cs typeface="ＭＳ Ｐゴシック" charset="0"/>
              </a:rPr>
              <a:t>P</a:t>
            </a:r>
            <a:r>
              <a:rPr lang="en-US" altLang="ja-JP" sz="2000" smtClean="0">
                <a:latin typeface="Tahoma" charset="0"/>
                <a:ea typeface="ＭＳ Ｐゴシック" charset="0"/>
                <a:cs typeface="ＭＳ Ｐゴシック" charset="0"/>
              </a:rPr>
              <a:t>(</a:t>
            </a:r>
            <a:r>
              <a:rPr lang="en-US" altLang="ja-JP" sz="2000" i="1" smtClean="0">
                <a:latin typeface="Tahoma" charset="0"/>
                <a:ea typeface="ＭＳ Ｐゴシック" charset="0"/>
                <a:cs typeface="ＭＳ Ｐゴシック" charset="0"/>
              </a:rPr>
              <a:t>S</a:t>
            </a:r>
            <a:r>
              <a:rPr lang="en-US" altLang="ja-JP" sz="2000" smtClean="0">
                <a:latin typeface="Tahoma" charset="0"/>
                <a:ea typeface="ＭＳ Ｐゴシック" charset="0"/>
                <a:cs typeface="ＭＳ Ｐゴシック" charset="0"/>
              </a:rPr>
              <a:t>);	</a:t>
            </a:r>
            <a:r>
              <a:rPr lang="en-US" altLang="ja-JP" sz="2000" i="1" smtClean="0">
                <a:latin typeface="Tahoma" charset="0"/>
                <a:ea typeface="ＭＳ Ｐゴシック" charset="0"/>
                <a:cs typeface="ＭＳ Ｐゴシック" charset="0"/>
              </a:rPr>
              <a:t>P</a:t>
            </a:r>
            <a:r>
              <a:rPr lang="en-US" altLang="ja-JP" sz="2000" smtClean="0">
                <a:latin typeface="Tahoma" charset="0"/>
                <a:ea typeface="ＭＳ Ｐゴシック" charset="0"/>
                <a:cs typeface="ＭＳ Ｐゴシック" charset="0"/>
              </a:rPr>
              <a:t>(</a:t>
            </a:r>
            <a:r>
              <a:rPr lang="en-US" altLang="ja-JP" sz="2000" i="1" smtClean="0">
                <a:latin typeface="Tahoma" charset="0"/>
                <a:ea typeface="ＭＳ Ｐゴシック" charset="0"/>
                <a:cs typeface="ＭＳ Ｐゴシック" charset="0"/>
              </a:rPr>
              <a:t>Q</a:t>
            </a:r>
            <a:r>
              <a:rPr lang="en-US" altLang="ja-JP" sz="2000" smtClean="0">
                <a:latin typeface="Tahoma" charset="0"/>
                <a:ea typeface="ＭＳ Ｐゴシック" charset="0"/>
                <a:cs typeface="ＭＳ Ｐゴシック" charset="0"/>
              </a:rPr>
              <a:t>);</a:t>
            </a:r>
          </a:p>
          <a:p>
            <a:pPr>
              <a:buFont typeface="Wingdings" charset="0"/>
              <a:buNone/>
            </a:pPr>
            <a:r>
              <a:rPr lang="en-US" altLang="ja-JP" sz="2000" smtClean="0">
                <a:latin typeface="Tahoma" charset="0"/>
                <a:ea typeface="ＭＳ Ｐゴシック" charset="0"/>
                <a:cs typeface="ＭＳ Ｐゴシック" charset="0"/>
              </a:rPr>
              <a:t>		P(</a:t>
            </a:r>
            <a:r>
              <a:rPr lang="en-US" altLang="ja-JP" sz="2000" i="1" smtClean="0">
                <a:latin typeface="Tahoma" charset="0"/>
                <a:ea typeface="ＭＳ Ｐゴシック" charset="0"/>
                <a:cs typeface="ＭＳ Ｐゴシック" charset="0"/>
              </a:rPr>
              <a:t>Q</a:t>
            </a:r>
            <a:r>
              <a:rPr lang="en-US" altLang="ja-JP" sz="2000" smtClean="0">
                <a:latin typeface="Tahoma" charset="0"/>
                <a:ea typeface="ＭＳ Ｐゴシック" charset="0"/>
                <a:cs typeface="ＭＳ Ｐゴシック" charset="0"/>
              </a:rPr>
              <a:t>);	P(</a:t>
            </a:r>
            <a:r>
              <a:rPr lang="en-US" altLang="ja-JP" sz="2000" i="1" smtClean="0">
                <a:latin typeface="Tahoma" charset="0"/>
                <a:ea typeface="ＭＳ Ｐゴシック" charset="0"/>
                <a:cs typeface="ＭＳ Ｐゴシック" charset="0"/>
              </a:rPr>
              <a:t>S</a:t>
            </a:r>
            <a:r>
              <a:rPr lang="en-US" altLang="ja-JP" sz="2000" smtClean="0">
                <a:latin typeface="Tahoma" charset="0"/>
                <a:ea typeface="ＭＳ Ｐゴシック" charset="0"/>
                <a:cs typeface="ＭＳ Ｐゴシック" charset="0"/>
              </a:rPr>
              <a:t>);</a:t>
            </a:r>
          </a:p>
          <a:p>
            <a:pPr>
              <a:buFont typeface="Wingdings" charset="0"/>
              <a:buNone/>
            </a:pPr>
            <a:r>
              <a:rPr lang="en-US" altLang="ja-JP" sz="2000" smtClean="0">
                <a:latin typeface="Tahoma" charset="0"/>
                <a:ea typeface="ＭＳ Ｐゴシック" charset="0"/>
                <a:cs typeface="ＭＳ Ｐゴシック" charset="0"/>
              </a:rPr>
              <a:t>		 </a:t>
            </a:r>
            <a:r>
              <a:rPr lang="en-US" altLang="ja-JP" sz="2000" smtClean="0">
                <a:latin typeface="Tahoma" charset="0"/>
                <a:ea typeface="ＭＳ Ｐゴシック" charset="0"/>
                <a:cs typeface="ＭＳ Ｐゴシック" charset="0"/>
                <a:sym typeface="MT Extra" charset="0"/>
              </a:rPr>
              <a:t>	 </a:t>
            </a:r>
          </a:p>
          <a:p>
            <a:pPr>
              <a:buFont typeface="Wingdings" charset="0"/>
              <a:buNone/>
            </a:pPr>
            <a:r>
              <a:rPr lang="en-US" altLang="ja-JP" sz="2000" smtClean="0">
                <a:latin typeface="Tahoma" charset="0"/>
                <a:ea typeface="ＭＳ Ｐゴシック" charset="0"/>
                <a:cs typeface="ＭＳ Ｐゴシック" charset="0"/>
                <a:sym typeface="MT Extra" charset="0"/>
              </a:rPr>
              <a:t>		V(Q);	V(S);</a:t>
            </a:r>
          </a:p>
          <a:p>
            <a:pPr>
              <a:buFont typeface="Wingdings" charset="0"/>
              <a:buNone/>
            </a:pPr>
            <a:r>
              <a:rPr lang="en-US" altLang="ja-JP" sz="2000" smtClean="0">
                <a:latin typeface="Tahoma" charset="0"/>
                <a:ea typeface="ＭＳ Ｐゴシック" charset="0"/>
                <a:cs typeface="ＭＳ Ｐゴシック" charset="0"/>
                <a:sym typeface="MT Extra" charset="0"/>
              </a:rPr>
              <a:t>		V(S);	V(Q);</a:t>
            </a:r>
          </a:p>
          <a:p>
            <a:r>
              <a:rPr lang="en-US" altLang="ja-JP" sz="2000" smtClean="0">
                <a:latin typeface="Tahoma" charset="0"/>
                <a:ea typeface="ＭＳ Ｐゴシック" charset="0"/>
                <a:cs typeface="ＭＳ Ｐゴシック" charset="0"/>
                <a:sym typeface="MT Extra" charset="0"/>
              </a:rPr>
              <a:t>Starvation </a:t>
            </a:r>
            <a:r>
              <a:rPr lang="en-US" altLang="ja-JP" sz="2000" smtClean="0">
                <a:latin typeface="Tahoma" charset="0"/>
                <a:ea typeface="ＭＳ Ｐゴシック" charset="0"/>
                <a:cs typeface="ＭＳ Ｐゴシック" charset="0"/>
              </a:rPr>
              <a:t> – indefinite blocking.  A process may never be removed from the semaphore queue in which it is suspended.</a:t>
            </a:r>
          </a:p>
          <a:p>
            <a:pPr lvl="1"/>
            <a:r>
              <a:rPr lang="en-US" altLang="ja-JP" sz="1800" smtClean="0">
                <a:latin typeface="Tahoma" charset="0"/>
                <a:ea typeface="ＭＳ Ｐゴシック" charset="0"/>
              </a:rPr>
              <a:t>What if processes are waiting at P(S) in LIFO order</a:t>
            </a:r>
            <a:endParaRPr lang="en-US" altLang="ja-JP" sz="1800" dirty="0">
              <a:latin typeface="Tahoma" charset="0"/>
              <a:ea typeface="ＭＳ Ｐゴシック" charset="0"/>
            </a:endParaRPr>
          </a:p>
        </p:txBody>
      </p:sp>
    </p:spTree>
    <p:extLst>
      <p:ext uri="{BB962C8B-B14F-4D97-AF65-F5344CB8AC3E}">
        <p14:creationId xmlns:p14="http://schemas.microsoft.com/office/powerpoint/2010/main" val="38781437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16201" y="1196980"/>
            <a:ext cx="8182813" cy="514032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fld id="{1789C0F2-17E0-497A-9BBE-0C73201AAFE3}" type="slidenum">
              <a:rPr lang="en-US" smtClean="0"/>
              <a:pPr/>
              <a:t>36</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3074"/>
          <p:cNvSpPr>
            <a:spLocks noGrp="1" noChangeArrowheads="1"/>
          </p:cNvSpPr>
          <p:nvPr>
            <p:ph type="title"/>
          </p:nvPr>
        </p:nvSpPr>
        <p:spPr>
          <a:xfrm>
            <a:off x="777239" y="1"/>
            <a:ext cx="7772401" cy="1101948"/>
          </a:xfrm>
        </p:spPr>
        <p:txBody>
          <a:bodyPr/>
          <a:lstStyle/>
          <a:p>
            <a:pPr eaLnBrk="1" hangingPunct="1"/>
            <a:r>
              <a:rPr lang="en-US" altLang="ja-JP" dirty="0">
                <a:latin typeface="Tahoma" charset="0"/>
                <a:ea typeface="ＭＳ Ｐゴシック" charset="0"/>
                <a:cs typeface="ＭＳ Ｐゴシック" charset="0"/>
              </a:rPr>
              <a:t>Classical problem 1:</a:t>
            </a:r>
            <a:br>
              <a:rPr lang="en-US" altLang="ja-JP" dirty="0">
                <a:latin typeface="Tahoma" charset="0"/>
                <a:ea typeface="ＭＳ Ｐゴシック" charset="0"/>
                <a:cs typeface="ＭＳ Ｐゴシック" charset="0"/>
              </a:rPr>
            </a:br>
            <a:r>
              <a:rPr lang="en-US" altLang="ja-JP" dirty="0">
                <a:latin typeface="Tahoma" charset="0"/>
                <a:ea typeface="ＭＳ Ｐゴシック" charset="0"/>
                <a:cs typeface="ＭＳ Ｐゴシック" charset="0"/>
              </a:rPr>
              <a:t>Bounded-Buffer Problem</a:t>
            </a:r>
          </a:p>
        </p:txBody>
      </p:sp>
      <p:graphicFrame>
        <p:nvGraphicFramePr>
          <p:cNvPr id="7" name="Object 6"/>
          <p:cNvGraphicFramePr>
            <a:graphicFrameLocks noChangeAspect="1"/>
          </p:cNvGraphicFramePr>
          <p:nvPr>
            <p:extLst>
              <p:ext uri="{D42A27DB-BD31-4B8C-83A1-F6EECF244321}">
                <p14:modId xmlns:p14="http://schemas.microsoft.com/office/powerpoint/2010/main" val="1659624899"/>
              </p:ext>
            </p:extLst>
          </p:nvPr>
        </p:nvGraphicFramePr>
        <p:xfrm>
          <a:off x="676490" y="1276324"/>
          <a:ext cx="7493733" cy="3035300"/>
        </p:xfrm>
        <a:graphic>
          <a:graphicData uri="http://schemas.openxmlformats.org/presentationml/2006/ole">
            <mc:AlternateContent xmlns:mc="http://schemas.openxmlformats.org/markup-compatibility/2006">
              <mc:Choice xmlns:v="urn:schemas-microsoft-com:vml" Requires="v">
                <p:oleObj spid="_x0000_s17440" name="Document" r:id="rId3" imgW="7607300" imgH="3035300" progId="Word.Document.12">
                  <p:embed/>
                </p:oleObj>
              </mc:Choice>
              <mc:Fallback>
                <p:oleObj name="Document" r:id="rId3" imgW="7607300" imgH="3035300" progId="Word.Document.12">
                  <p:embed/>
                  <p:pic>
                    <p:nvPicPr>
                      <p:cNvPr id="0" name=""/>
                      <p:cNvPicPr/>
                      <p:nvPr/>
                    </p:nvPicPr>
                    <p:blipFill>
                      <a:blip r:embed="rId4"/>
                      <a:stretch>
                        <a:fillRect/>
                      </a:stretch>
                    </p:blipFill>
                    <p:spPr>
                      <a:xfrm>
                        <a:off x="676490" y="1276324"/>
                        <a:ext cx="7493733" cy="3035300"/>
                      </a:xfrm>
                      <a:prstGeom prst="rect">
                        <a:avLst/>
                      </a:prstGeom>
                    </p:spPr>
                  </p:pic>
                </p:oleObj>
              </mc:Fallback>
            </mc:AlternateContent>
          </a:graphicData>
        </a:graphic>
      </p:graphicFrame>
      <p:grpSp>
        <p:nvGrpSpPr>
          <p:cNvPr id="11" name="Group 3090"/>
          <p:cNvGrpSpPr>
            <a:grpSpLocks/>
          </p:cNvGrpSpPr>
          <p:nvPr/>
        </p:nvGrpSpPr>
        <p:grpSpPr bwMode="auto">
          <a:xfrm>
            <a:off x="3976510" y="3456806"/>
            <a:ext cx="4710448" cy="2730163"/>
            <a:chOff x="2748" y="2425"/>
            <a:chExt cx="3061" cy="1839"/>
          </a:xfrm>
        </p:grpSpPr>
        <p:sp>
          <p:nvSpPr>
            <p:cNvPr id="12" name="Rectangle 3077"/>
            <p:cNvSpPr>
              <a:spLocks noChangeArrowheads="1"/>
            </p:cNvSpPr>
            <p:nvPr/>
          </p:nvSpPr>
          <p:spPr bwMode="auto">
            <a:xfrm>
              <a:off x="4035" y="3113"/>
              <a:ext cx="395" cy="61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ja-JP" altLang="en-US"/>
            </a:p>
          </p:txBody>
        </p:sp>
        <p:sp>
          <p:nvSpPr>
            <p:cNvPr id="13" name="Text Box 3078"/>
            <p:cNvSpPr txBox="1">
              <a:spLocks noChangeArrowheads="1"/>
            </p:cNvSpPr>
            <p:nvPr/>
          </p:nvSpPr>
          <p:spPr bwMode="auto">
            <a:xfrm>
              <a:off x="3961" y="2911"/>
              <a:ext cx="745" cy="22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600" b="0" dirty="0">
                  <a:solidFill>
                    <a:srgbClr val="000000"/>
                  </a:solidFill>
                </a:rPr>
                <a:t>mutex.P( )</a:t>
              </a:r>
            </a:p>
          </p:txBody>
        </p:sp>
        <p:sp>
          <p:nvSpPr>
            <p:cNvPr id="14" name="Text Box 3079"/>
            <p:cNvSpPr txBox="1">
              <a:spLocks noChangeArrowheads="1"/>
            </p:cNvSpPr>
            <p:nvPr/>
          </p:nvSpPr>
          <p:spPr bwMode="auto">
            <a:xfrm>
              <a:off x="3896" y="3680"/>
              <a:ext cx="751" cy="22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600" b="0" dirty="0">
                  <a:solidFill>
                    <a:srgbClr val="000000"/>
                  </a:solidFill>
                </a:rPr>
                <a:t>mutex.V( )</a:t>
              </a:r>
            </a:p>
          </p:txBody>
        </p:sp>
        <p:sp>
          <p:nvSpPr>
            <p:cNvPr id="15" name="Text Box 3080"/>
            <p:cNvSpPr txBox="1">
              <a:spLocks noChangeArrowheads="1"/>
            </p:cNvSpPr>
            <p:nvPr/>
          </p:nvSpPr>
          <p:spPr bwMode="auto">
            <a:xfrm>
              <a:off x="3179" y="2759"/>
              <a:ext cx="892" cy="4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000" b="0" dirty="0">
                  <a:solidFill>
                    <a:srgbClr val="000000"/>
                  </a:solidFill>
                </a:rPr>
                <a:t>empty.P( )</a:t>
              </a:r>
            </a:p>
            <a:p>
              <a:pPr eaLnBrk="1" hangingPunct="1"/>
              <a:r>
                <a:rPr lang="en-US" altLang="ja-JP" sz="1600" b="0" dirty="0">
                  <a:solidFill>
                    <a:srgbClr val="000000"/>
                  </a:solidFill>
                </a:rPr>
                <a:t>(empty--)</a:t>
              </a:r>
            </a:p>
          </p:txBody>
        </p:sp>
        <p:sp>
          <p:nvSpPr>
            <p:cNvPr id="16" name="Text Box 3081"/>
            <p:cNvSpPr txBox="1">
              <a:spLocks noChangeArrowheads="1"/>
            </p:cNvSpPr>
            <p:nvPr/>
          </p:nvSpPr>
          <p:spPr bwMode="auto">
            <a:xfrm>
              <a:off x="4730" y="3832"/>
              <a:ext cx="898" cy="4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000" b="0" dirty="0">
                  <a:solidFill>
                    <a:srgbClr val="000000"/>
                  </a:solidFill>
                </a:rPr>
                <a:t>empty.V( )</a:t>
              </a:r>
            </a:p>
            <a:p>
              <a:pPr eaLnBrk="1" hangingPunct="1"/>
              <a:r>
                <a:rPr lang="en-US" altLang="ja-JP" sz="1600" b="0" dirty="0">
                  <a:solidFill>
                    <a:srgbClr val="000000"/>
                  </a:solidFill>
                </a:rPr>
                <a:t>(empty++)</a:t>
              </a:r>
            </a:p>
          </p:txBody>
        </p:sp>
        <p:sp>
          <p:nvSpPr>
            <p:cNvPr id="17" name="Text Box 3082"/>
            <p:cNvSpPr txBox="1">
              <a:spLocks noChangeArrowheads="1"/>
            </p:cNvSpPr>
            <p:nvPr/>
          </p:nvSpPr>
          <p:spPr bwMode="auto">
            <a:xfrm>
              <a:off x="4655" y="2733"/>
              <a:ext cx="658" cy="4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000" b="0" dirty="0">
                  <a:solidFill>
                    <a:srgbClr val="000000"/>
                  </a:solidFill>
                </a:rPr>
                <a:t>full.P( )</a:t>
              </a:r>
            </a:p>
            <a:p>
              <a:pPr eaLnBrk="1" hangingPunct="1"/>
              <a:r>
                <a:rPr lang="en-US" altLang="ja-JP" sz="1600" b="0" dirty="0">
                  <a:solidFill>
                    <a:srgbClr val="000000"/>
                  </a:solidFill>
                </a:rPr>
                <a:t>(full--)</a:t>
              </a:r>
            </a:p>
          </p:txBody>
        </p:sp>
        <p:sp>
          <p:nvSpPr>
            <p:cNvPr id="18" name="Text Box 3083"/>
            <p:cNvSpPr txBox="1">
              <a:spLocks noChangeArrowheads="1"/>
            </p:cNvSpPr>
            <p:nvPr/>
          </p:nvSpPr>
          <p:spPr bwMode="auto">
            <a:xfrm>
              <a:off x="3005" y="3832"/>
              <a:ext cx="665" cy="4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000" b="0" dirty="0">
                  <a:solidFill>
                    <a:srgbClr val="000000"/>
                  </a:solidFill>
                </a:rPr>
                <a:t>full.V( )</a:t>
              </a:r>
            </a:p>
            <a:p>
              <a:pPr eaLnBrk="1" hangingPunct="1"/>
              <a:r>
                <a:rPr lang="en-US" altLang="ja-JP" sz="1600" b="0" dirty="0">
                  <a:solidFill>
                    <a:srgbClr val="000000"/>
                  </a:solidFill>
                </a:rPr>
                <a:t>(full++)</a:t>
              </a:r>
            </a:p>
          </p:txBody>
        </p:sp>
        <p:sp>
          <p:nvSpPr>
            <p:cNvPr id="19" name="Line 3084"/>
            <p:cNvSpPr>
              <a:spLocks noChangeShapeType="1"/>
            </p:cNvSpPr>
            <p:nvPr/>
          </p:nvSpPr>
          <p:spPr bwMode="auto">
            <a:xfrm flipV="1">
              <a:off x="3625" y="3083"/>
              <a:ext cx="1033" cy="825"/>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wrap="none"/>
            <a:lstStyle/>
            <a:p>
              <a:endParaRPr lang="en-US"/>
            </a:p>
          </p:txBody>
        </p:sp>
        <p:sp>
          <p:nvSpPr>
            <p:cNvPr id="20" name="Line 3085"/>
            <p:cNvSpPr>
              <a:spLocks noChangeShapeType="1"/>
            </p:cNvSpPr>
            <p:nvPr/>
          </p:nvSpPr>
          <p:spPr bwMode="auto">
            <a:xfrm flipH="1" flipV="1">
              <a:off x="3750" y="3001"/>
              <a:ext cx="1106" cy="895"/>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wrap="none"/>
            <a:lstStyle/>
            <a:p>
              <a:endParaRPr lang="en-US"/>
            </a:p>
          </p:txBody>
        </p:sp>
        <p:sp>
          <p:nvSpPr>
            <p:cNvPr id="21" name="Text Box 3086"/>
            <p:cNvSpPr txBox="1">
              <a:spLocks noChangeArrowheads="1"/>
            </p:cNvSpPr>
            <p:nvPr/>
          </p:nvSpPr>
          <p:spPr bwMode="auto">
            <a:xfrm rot="2276353">
              <a:off x="4428" y="3495"/>
              <a:ext cx="416" cy="18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lnSpc>
                  <a:spcPct val="85000"/>
                </a:lnSpc>
              </a:pPr>
              <a:r>
                <a:rPr lang="en-US" altLang="ja-JP" b="0" dirty="0">
                  <a:solidFill>
                    <a:srgbClr val="FF0000"/>
                  </a:solidFill>
                </a:rPr>
                <a:t>signal</a:t>
              </a:r>
            </a:p>
          </p:txBody>
        </p:sp>
        <p:sp>
          <p:nvSpPr>
            <p:cNvPr id="22" name="Text Box 3087"/>
            <p:cNvSpPr txBox="1">
              <a:spLocks noChangeArrowheads="1"/>
            </p:cNvSpPr>
            <p:nvPr/>
          </p:nvSpPr>
          <p:spPr bwMode="auto">
            <a:xfrm rot="19306478">
              <a:off x="3607" y="3545"/>
              <a:ext cx="416" cy="18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lnSpc>
                  <a:spcPct val="85000"/>
                </a:lnSpc>
              </a:pPr>
              <a:r>
                <a:rPr lang="en-US" altLang="ja-JP" b="0" dirty="0">
                  <a:solidFill>
                    <a:srgbClr val="FF0000"/>
                  </a:solidFill>
                </a:rPr>
                <a:t>signal</a:t>
              </a:r>
            </a:p>
          </p:txBody>
        </p:sp>
        <p:sp>
          <p:nvSpPr>
            <p:cNvPr id="23" name="Oval 3088"/>
            <p:cNvSpPr>
              <a:spLocks noChangeArrowheads="1"/>
            </p:cNvSpPr>
            <p:nvPr/>
          </p:nvSpPr>
          <p:spPr bwMode="auto">
            <a:xfrm>
              <a:off x="2748" y="2440"/>
              <a:ext cx="683" cy="418"/>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b="0" dirty="0">
                  <a:solidFill>
                    <a:schemeClr val="bg1"/>
                  </a:solidFill>
                  <a:latin typeface="Tahoma"/>
                  <a:cs typeface="Tahoma"/>
                </a:rPr>
                <a:t>producer</a:t>
              </a:r>
            </a:p>
          </p:txBody>
        </p:sp>
        <p:sp>
          <p:nvSpPr>
            <p:cNvPr id="24" name="Oval 3089"/>
            <p:cNvSpPr>
              <a:spLocks noChangeArrowheads="1"/>
            </p:cNvSpPr>
            <p:nvPr/>
          </p:nvSpPr>
          <p:spPr bwMode="auto">
            <a:xfrm>
              <a:off x="5056" y="2425"/>
              <a:ext cx="753" cy="418"/>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b="0" dirty="0">
                  <a:solidFill>
                    <a:srgbClr val="000000"/>
                  </a:solidFill>
                  <a:latin typeface="Tahoma"/>
                  <a:cs typeface="Tahoma"/>
                </a:rPr>
                <a:t>consumer</a:t>
              </a:r>
            </a:p>
          </p:txBody>
        </p:sp>
      </p:grpSp>
    </p:spTree>
    <p:extLst>
      <p:ext uri="{BB962C8B-B14F-4D97-AF65-F5344CB8AC3E}">
        <p14:creationId xmlns:p14="http://schemas.microsoft.com/office/powerpoint/2010/main" val="38781437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41932" y="3478570"/>
            <a:ext cx="7516894" cy="2073983"/>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1241932" y="1084917"/>
            <a:ext cx="7516894" cy="1810033"/>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Insert and Remove Methods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37</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709393067"/>
              </p:ext>
            </p:extLst>
          </p:nvPr>
        </p:nvGraphicFramePr>
        <p:xfrm>
          <a:off x="1353284" y="1200101"/>
          <a:ext cx="7315200" cy="1600200"/>
        </p:xfrm>
        <a:graphic>
          <a:graphicData uri="http://schemas.openxmlformats.org/presentationml/2006/ole">
            <mc:AlternateContent xmlns:mc="http://schemas.openxmlformats.org/markup-compatibility/2006">
              <mc:Choice xmlns:v="urn:schemas-microsoft-com:vml" Requires="v">
                <p:oleObj spid="_x0000_s18487" name="Document" r:id="rId3" imgW="7315200" imgH="1600200" progId="Word.Document.12">
                  <p:embed/>
                </p:oleObj>
              </mc:Choice>
              <mc:Fallback>
                <p:oleObj name="Document" r:id="rId3" imgW="7315200" imgH="1600200" progId="Word.Document.12">
                  <p:embed/>
                  <p:pic>
                    <p:nvPicPr>
                      <p:cNvPr id="0" name=""/>
                      <p:cNvPicPr/>
                      <p:nvPr/>
                    </p:nvPicPr>
                    <p:blipFill>
                      <a:blip r:embed="rId4"/>
                      <a:stretch>
                        <a:fillRect/>
                      </a:stretch>
                    </p:blipFill>
                    <p:spPr>
                      <a:xfrm>
                        <a:off x="1353284" y="1200101"/>
                        <a:ext cx="7315200" cy="160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3698710"/>
              </p:ext>
            </p:extLst>
          </p:nvPr>
        </p:nvGraphicFramePr>
        <p:xfrm>
          <a:off x="1353284" y="3584053"/>
          <a:ext cx="7315200" cy="1968500"/>
        </p:xfrm>
        <a:graphic>
          <a:graphicData uri="http://schemas.openxmlformats.org/presentationml/2006/ole">
            <mc:AlternateContent xmlns:mc="http://schemas.openxmlformats.org/markup-compatibility/2006">
              <mc:Choice xmlns:v="urn:schemas-microsoft-com:vml" Requires="v">
                <p:oleObj spid="_x0000_s18488" name="Document" r:id="rId5" imgW="7315200" imgH="1968500" progId="Word.Document.12">
                  <p:embed/>
                </p:oleObj>
              </mc:Choice>
              <mc:Fallback>
                <p:oleObj name="Document" r:id="rId5" imgW="7315200" imgH="1968500" progId="Word.Document.12">
                  <p:embed/>
                  <p:pic>
                    <p:nvPicPr>
                      <p:cNvPr id="0" name=""/>
                      <p:cNvPicPr/>
                      <p:nvPr/>
                    </p:nvPicPr>
                    <p:blipFill>
                      <a:blip r:embed="rId6"/>
                      <a:stretch>
                        <a:fillRect/>
                      </a:stretch>
                    </p:blipFill>
                    <p:spPr>
                      <a:xfrm>
                        <a:off x="1353284" y="3584053"/>
                        <a:ext cx="7315200" cy="1968500"/>
                      </a:xfrm>
                      <a:prstGeom prst="rect">
                        <a:avLst/>
                      </a:prstGeom>
                    </p:spPr>
                  </p:pic>
                </p:oleObj>
              </mc:Fallback>
            </mc:AlternateContent>
          </a:graphicData>
        </a:graphic>
      </p:graphicFrame>
      <p:sp>
        <p:nvSpPr>
          <p:cNvPr id="10" name="Right Brace 9"/>
          <p:cNvSpPr/>
          <p:nvPr/>
        </p:nvSpPr>
        <p:spPr>
          <a:xfrm rot="10800000">
            <a:off x="1031153" y="1375005"/>
            <a:ext cx="167476" cy="387120"/>
          </a:xfrm>
          <a:prstGeom prst="rightBrace">
            <a:avLst>
              <a:gd name="adj1" fmla="val 3041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441061" y="1336905"/>
            <a:ext cx="652793" cy="400110"/>
          </a:xfrm>
          <a:prstGeom prst="rect">
            <a:avLst/>
          </a:prstGeom>
        </p:spPr>
        <p:txBody>
          <a:bodyPr wrap="none">
            <a:spAutoFit/>
          </a:bodyPr>
          <a:lstStyle/>
          <a:p>
            <a:pPr algn="ctr"/>
            <a:r>
              <a:rPr lang="en-US" altLang="ja-JP" sz="2000" dirty="0" smtClean="0">
                <a:latin typeface="Calibri"/>
                <a:cs typeface="Calibri"/>
              </a:rPr>
              <a:t>Lock</a:t>
            </a:r>
            <a:endParaRPr lang="en-US" sz="2000" dirty="0">
              <a:latin typeface="Calibri"/>
              <a:cs typeface="Calibri"/>
            </a:endParaRPr>
          </a:p>
        </p:txBody>
      </p:sp>
      <p:sp>
        <p:nvSpPr>
          <p:cNvPr id="13" name="Rectangle 12"/>
          <p:cNvSpPr/>
          <p:nvPr/>
        </p:nvSpPr>
        <p:spPr>
          <a:xfrm>
            <a:off x="186268" y="2240721"/>
            <a:ext cx="945934" cy="400110"/>
          </a:xfrm>
          <a:prstGeom prst="rect">
            <a:avLst/>
          </a:prstGeom>
        </p:spPr>
        <p:txBody>
          <a:bodyPr wrap="square">
            <a:spAutoFit/>
          </a:bodyPr>
          <a:lstStyle/>
          <a:p>
            <a:pPr algn="ctr"/>
            <a:r>
              <a:rPr lang="en-US" altLang="ja-JP" sz="2000" dirty="0" smtClean="0">
                <a:latin typeface="Calibri"/>
                <a:cs typeface="Calibri"/>
              </a:rPr>
              <a:t>Unlock</a:t>
            </a:r>
            <a:endParaRPr lang="en-US" sz="2000" dirty="0">
              <a:latin typeface="Calibri"/>
              <a:cs typeface="Calibri"/>
            </a:endParaRPr>
          </a:p>
        </p:txBody>
      </p:sp>
      <p:sp>
        <p:nvSpPr>
          <p:cNvPr id="14" name="Right Brace 13"/>
          <p:cNvSpPr/>
          <p:nvPr/>
        </p:nvSpPr>
        <p:spPr>
          <a:xfrm rot="10800000">
            <a:off x="1031152" y="2289405"/>
            <a:ext cx="167476" cy="387120"/>
          </a:xfrm>
          <a:prstGeom prst="rightBrace">
            <a:avLst>
              <a:gd name="adj1" fmla="val 3041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1</a:t>
            </a:r>
            <a:endParaRPr lang="en-US" dirty="0"/>
          </a:p>
        </p:txBody>
      </p:sp>
      <p:cxnSp>
        <p:nvCxnSpPr>
          <p:cNvPr id="15" name="Straight Arrow Connector 14"/>
          <p:cNvCxnSpPr/>
          <p:nvPr/>
        </p:nvCxnSpPr>
        <p:spPr>
          <a:xfrm>
            <a:off x="1224029" y="2289405"/>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224029" y="2676755"/>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224029" y="1375235"/>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224029" y="1762585"/>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sp>
        <p:nvSpPr>
          <p:cNvPr id="21" name="Right Brace 20"/>
          <p:cNvSpPr/>
          <p:nvPr/>
        </p:nvSpPr>
        <p:spPr>
          <a:xfrm rot="10800000">
            <a:off x="1049056" y="3762605"/>
            <a:ext cx="167476" cy="387120"/>
          </a:xfrm>
          <a:prstGeom prst="rightBrace">
            <a:avLst>
              <a:gd name="adj1" fmla="val 3041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p:cNvSpPr/>
          <p:nvPr/>
        </p:nvSpPr>
        <p:spPr>
          <a:xfrm>
            <a:off x="458964" y="3724505"/>
            <a:ext cx="652793" cy="400110"/>
          </a:xfrm>
          <a:prstGeom prst="rect">
            <a:avLst/>
          </a:prstGeom>
        </p:spPr>
        <p:txBody>
          <a:bodyPr wrap="none">
            <a:spAutoFit/>
          </a:bodyPr>
          <a:lstStyle/>
          <a:p>
            <a:pPr algn="ctr"/>
            <a:r>
              <a:rPr lang="en-US" altLang="ja-JP" sz="2000" dirty="0" smtClean="0">
                <a:latin typeface="Calibri"/>
                <a:cs typeface="Calibri"/>
              </a:rPr>
              <a:t>Lock</a:t>
            </a:r>
            <a:endParaRPr lang="en-US" sz="2000" dirty="0">
              <a:latin typeface="Calibri"/>
              <a:cs typeface="Calibri"/>
            </a:endParaRPr>
          </a:p>
        </p:txBody>
      </p:sp>
      <p:sp>
        <p:nvSpPr>
          <p:cNvPr id="23" name="Rectangle 22"/>
          <p:cNvSpPr/>
          <p:nvPr/>
        </p:nvSpPr>
        <p:spPr>
          <a:xfrm>
            <a:off x="212638" y="4602920"/>
            <a:ext cx="945934" cy="400110"/>
          </a:xfrm>
          <a:prstGeom prst="rect">
            <a:avLst/>
          </a:prstGeom>
        </p:spPr>
        <p:txBody>
          <a:bodyPr wrap="square">
            <a:spAutoFit/>
          </a:bodyPr>
          <a:lstStyle/>
          <a:p>
            <a:pPr algn="ctr"/>
            <a:r>
              <a:rPr lang="en-US" altLang="ja-JP" sz="2000" dirty="0" smtClean="0">
                <a:latin typeface="Calibri"/>
                <a:cs typeface="Calibri"/>
              </a:rPr>
              <a:t>Unlock</a:t>
            </a:r>
            <a:endParaRPr lang="en-US" sz="2000" dirty="0">
              <a:latin typeface="Calibri"/>
              <a:cs typeface="Calibri"/>
            </a:endParaRPr>
          </a:p>
        </p:txBody>
      </p:sp>
      <p:sp>
        <p:nvSpPr>
          <p:cNvPr id="24" name="Right Brace 23"/>
          <p:cNvSpPr/>
          <p:nvPr/>
        </p:nvSpPr>
        <p:spPr>
          <a:xfrm rot="10800000">
            <a:off x="1049055" y="4677005"/>
            <a:ext cx="167476" cy="336548"/>
          </a:xfrm>
          <a:prstGeom prst="rightBrace">
            <a:avLst>
              <a:gd name="adj1" fmla="val 3041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1</a:t>
            </a:r>
            <a:endParaRPr lang="en-US" dirty="0"/>
          </a:p>
        </p:txBody>
      </p:sp>
      <p:cxnSp>
        <p:nvCxnSpPr>
          <p:cNvPr id="25" name="Straight Arrow Connector 24"/>
          <p:cNvCxnSpPr/>
          <p:nvPr/>
        </p:nvCxnSpPr>
        <p:spPr>
          <a:xfrm>
            <a:off x="1241932" y="4677005"/>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241932" y="5013553"/>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241932" y="3762835"/>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241932" y="4150185"/>
            <a:ext cx="631572" cy="0"/>
          </a:xfrm>
          <a:prstGeom prst="straightConnector1">
            <a:avLst/>
          </a:prstGeom>
          <a:ln>
            <a:solidFill>
              <a:srgbClr val="FF0000"/>
            </a:solidFill>
            <a:prstDash val="dash"/>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1437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50240" y="640080"/>
            <a:ext cx="4876800" cy="3251199"/>
            <a:chOff x="650240" y="640080"/>
            <a:chExt cx="4876800" cy="3251199"/>
          </a:xfrm>
        </p:grpSpPr>
        <p:sp>
          <p:nvSpPr>
            <p:cNvPr id="10" name="Rounded Rectangle 9"/>
            <p:cNvSpPr/>
            <p:nvPr/>
          </p:nvSpPr>
          <p:spPr>
            <a:xfrm>
              <a:off x="650240" y="640080"/>
              <a:ext cx="4876800" cy="3251199"/>
            </a:xfrm>
            <a:prstGeom prst="roundRect">
              <a:avLst>
                <a:gd name="adj" fmla="val 27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20226459"/>
                </p:ext>
              </p:extLst>
            </p:nvPr>
          </p:nvGraphicFramePr>
          <p:xfrm>
            <a:off x="777239" y="747282"/>
            <a:ext cx="4635500" cy="3035300"/>
          </p:xfrm>
          <a:graphic>
            <a:graphicData uri="http://schemas.openxmlformats.org/presentationml/2006/ole">
              <mc:AlternateContent xmlns:mc="http://schemas.openxmlformats.org/markup-compatibility/2006">
                <mc:Choice xmlns:v="urn:schemas-microsoft-com:vml" Requires="v">
                  <p:oleObj spid="_x0000_s19507" name="Document" r:id="rId3" imgW="4635500" imgH="3035300" progId="Word.Document.12">
                    <p:embed/>
                  </p:oleObj>
                </mc:Choice>
                <mc:Fallback>
                  <p:oleObj name="Document" r:id="rId3" imgW="4635500" imgH="3035300" progId="Word.Document.12">
                    <p:embed/>
                    <p:pic>
                      <p:nvPicPr>
                        <p:cNvPr id="0" name=""/>
                        <p:cNvPicPr/>
                        <p:nvPr/>
                      </p:nvPicPr>
                      <p:blipFill>
                        <a:blip r:embed="rId4"/>
                        <a:stretch>
                          <a:fillRect/>
                        </a:stretch>
                      </p:blipFill>
                      <p:spPr>
                        <a:xfrm>
                          <a:off x="777239" y="747282"/>
                          <a:ext cx="4635500" cy="3035300"/>
                        </a:xfrm>
                        <a:prstGeom prst="rect">
                          <a:avLst/>
                        </a:prstGeom>
                      </p:spPr>
                    </p:pic>
                  </p:oleObj>
                </mc:Fallback>
              </mc:AlternateContent>
            </a:graphicData>
          </a:graphic>
        </p:graphicFrame>
      </p:grpSp>
      <p:sp>
        <p:nvSpPr>
          <p:cNvPr id="11" name="Rounded Rectangle 10"/>
          <p:cNvSpPr/>
          <p:nvPr/>
        </p:nvSpPr>
        <p:spPr>
          <a:xfrm>
            <a:off x="4277360" y="3352800"/>
            <a:ext cx="4272279" cy="3159759"/>
          </a:xfrm>
          <a:prstGeom prst="roundRect">
            <a:avLst>
              <a:gd name="adj" fmla="val 27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altLang="ja-JP" dirty="0">
                <a:latin typeface="Tahoma" charset="0"/>
                <a:ea typeface="ＭＳ Ｐゴシック" charset="0"/>
                <a:cs typeface="ＭＳ Ｐゴシック" charset="0"/>
              </a:rPr>
              <a:t>Producer and Consumer Threads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38</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127107366"/>
              </p:ext>
            </p:extLst>
          </p:nvPr>
        </p:nvGraphicFramePr>
        <p:xfrm>
          <a:off x="4410710" y="3479800"/>
          <a:ext cx="4000500" cy="2857500"/>
        </p:xfrm>
        <a:graphic>
          <a:graphicData uri="http://schemas.openxmlformats.org/presentationml/2006/ole">
            <mc:AlternateContent xmlns:mc="http://schemas.openxmlformats.org/markup-compatibility/2006">
              <mc:Choice xmlns:v="urn:schemas-microsoft-com:vml" Requires="v">
                <p:oleObj spid="_x0000_s19508" name="Document" r:id="rId5" imgW="4000500" imgH="2857500" progId="Word.Document.12">
                  <p:embed/>
                </p:oleObj>
              </mc:Choice>
              <mc:Fallback>
                <p:oleObj name="Document" r:id="rId5" imgW="4000500" imgH="2857500" progId="Word.Document.12">
                  <p:embed/>
                  <p:pic>
                    <p:nvPicPr>
                      <p:cNvPr id="0" name=""/>
                      <p:cNvPicPr/>
                      <p:nvPr/>
                    </p:nvPicPr>
                    <p:blipFill>
                      <a:blip r:embed="rId6"/>
                      <a:stretch>
                        <a:fillRect/>
                      </a:stretch>
                    </p:blipFill>
                    <p:spPr>
                      <a:xfrm>
                        <a:off x="4410710" y="3479800"/>
                        <a:ext cx="4000500" cy="2857500"/>
                      </a:xfrm>
                      <a:prstGeom prst="rect">
                        <a:avLst/>
                      </a:prstGeom>
                    </p:spPr>
                  </p:pic>
                </p:oleObj>
              </mc:Fallback>
            </mc:AlternateContent>
          </a:graphicData>
        </a:graphic>
      </p:graphicFrame>
      <p:sp>
        <p:nvSpPr>
          <p:cNvPr id="14" name="Rectangle 3077"/>
          <p:cNvSpPr>
            <a:spLocks noChangeArrowheads="1"/>
          </p:cNvSpPr>
          <p:nvPr/>
        </p:nvSpPr>
        <p:spPr bwMode="auto">
          <a:xfrm>
            <a:off x="1445982" y="4732205"/>
            <a:ext cx="1764578" cy="905601"/>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dirty="0" smtClean="0">
                <a:latin typeface="Tahoma"/>
                <a:cs typeface="Tahoma"/>
              </a:rPr>
              <a:t>buffer</a:t>
            </a:r>
            <a:endParaRPr lang="ja-JP" altLang="en-US" dirty="0">
              <a:latin typeface="Tahoma"/>
              <a:cs typeface="Tahoma"/>
            </a:endParaRPr>
          </a:p>
        </p:txBody>
      </p:sp>
      <p:cxnSp>
        <p:nvCxnSpPr>
          <p:cNvPr id="15" name="Straight Arrow Connector 14"/>
          <p:cNvCxnSpPr/>
          <p:nvPr/>
        </p:nvCxnSpPr>
        <p:spPr>
          <a:xfrm>
            <a:off x="2328271" y="3479800"/>
            <a:ext cx="0" cy="1376680"/>
          </a:xfrm>
          <a:prstGeom prst="straightConnector1">
            <a:avLst/>
          </a:pr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017520" y="5185006"/>
            <a:ext cx="2265680" cy="372514"/>
          </a:xfrm>
          <a:prstGeom prst="straightConnector1">
            <a:avLst/>
          </a:pr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0872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03452" y="1714837"/>
            <a:ext cx="8054468" cy="3283883"/>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altLang="ja-JP" dirty="0">
                <a:latin typeface="Tahoma" charset="0"/>
                <a:ea typeface="ＭＳ Ｐゴシック" charset="0"/>
                <a:cs typeface="ＭＳ Ｐゴシック" charset="0"/>
              </a:rPr>
              <a:t>Bounded Buffer Problem: Factory</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39</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92597929"/>
              </p:ext>
            </p:extLst>
          </p:nvPr>
        </p:nvGraphicFramePr>
        <p:xfrm>
          <a:off x="863599" y="1858010"/>
          <a:ext cx="7768613" cy="3039110"/>
        </p:xfrm>
        <a:graphic>
          <a:graphicData uri="http://schemas.openxmlformats.org/presentationml/2006/ole">
            <mc:AlternateContent xmlns:mc="http://schemas.openxmlformats.org/markup-compatibility/2006">
              <mc:Choice xmlns:v="urn:schemas-microsoft-com:vml" Requires="v">
                <p:oleObj spid="_x0000_s20509" name="Document" r:id="rId3" imgW="5486400" imgH="2146300" progId="Word.Document.12">
                  <p:embed/>
                </p:oleObj>
              </mc:Choice>
              <mc:Fallback>
                <p:oleObj name="Document" r:id="rId3" imgW="5486400" imgH="2146300" progId="Word.Document.12">
                  <p:embed/>
                  <p:pic>
                    <p:nvPicPr>
                      <p:cNvPr id="0" name=""/>
                      <p:cNvPicPr/>
                      <p:nvPr/>
                    </p:nvPicPr>
                    <p:blipFill>
                      <a:blip r:embed="rId4"/>
                      <a:stretch>
                        <a:fillRect/>
                      </a:stretch>
                    </p:blipFill>
                    <p:spPr>
                      <a:xfrm>
                        <a:off x="863599" y="1858010"/>
                        <a:ext cx="7768613" cy="3039110"/>
                      </a:xfrm>
                      <a:prstGeom prst="rect">
                        <a:avLst/>
                      </a:prstGeom>
                    </p:spPr>
                  </p:pic>
                </p:oleObj>
              </mc:Fallback>
            </mc:AlternateContent>
          </a:graphicData>
        </a:graphic>
      </p:graphicFrame>
    </p:spTree>
    <p:extLst>
      <p:ext uri="{BB962C8B-B14F-4D97-AF65-F5344CB8AC3E}">
        <p14:creationId xmlns:p14="http://schemas.microsoft.com/office/powerpoint/2010/main" val="40467189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034428"/>
          </a:xfrm>
        </p:spPr>
        <p:txBody>
          <a:bodyPr/>
          <a:lstStyle/>
          <a:p>
            <a:r>
              <a:rPr lang="en-US" dirty="0"/>
              <a:t>Revisiting Bounded Buffer</a:t>
            </a:r>
          </a:p>
        </p:txBody>
      </p:sp>
      <p:sp>
        <p:nvSpPr>
          <p:cNvPr id="4" name="Slide Number Placeholder 3"/>
          <p:cNvSpPr>
            <a:spLocks noGrp="1"/>
          </p:cNvSpPr>
          <p:nvPr>
            <p:ph type="sldNum" sz="quarter" idx="11"/>
          </p:nvPr>
        </p:nvSpPr>
        <p:spPr/>
        <p:txBody>
          <a:bodyPr/>
          <a:lstStyle/>
          <a:p>
            <a:fld id="{1789C0F2-17E0-497A-9BBE-0C73201AAFE3}" type="slidenum">
              <a:rPr lang="en-US" smtClean="0"/>
              <a:pPr/>
              <a:t>4</a:t>
            </a:fld>
            <a:endParaRPr lang="en-US" dirty="0"/>
          </a:p>
        </p:txBody>
      </p:sp>
      <p:sp>
        <p:nvSpPr>
          <p:cNvPr id="5" name="Footer Placeholder 4"/>
          <p:cNvSpPr>
            <a:spLocks noGrp="1"/>
          </p:cNvSpPr>
          <p:nvPr>
            <p:ph type="ftr" sz="quarter" idx="12"/>
          </p:nvPr>
        </p:nvSpPr>
        <p:spPr/>
        <p:txBody>
          <a:bodyPr/>
          <a:lstStyle/>
          <a:p>
            <a:r>
              <a:rPr lang="en-US" dirty="0" smtClean="0"/>
              <a:t>CSS430 Operating Systems : Process Synchronization</a:t>
            </a:r>
            <a:endParaRPr lang="en-US" dirty="0"/>
          </a:p>
        </p:txBody>
      </p:sp>
      <p:pic>
        <p:nvPicPr>
          <p:cNvPr id="6" name="Picture 5" descr="Screen Shot 2014-03-09 at 4.58.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201" y="1334825"/>
            <a:ext cx="5857686" cy="1519641"/>
          </a:xfrm>
          <a:prstGeom prst="rect">
            <a:avLst/>
          </a:prstGeom>
        </p:spPr>
      </p:pic>
      <p:pic>
        <p:nvPicPr>
          <p:cNvPr id="7" name="Picture 6" descr="Screen Shot 2014-03-09 at 4.59.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201" y="3448336"/>
            <a:ext cx="5857686" cy="1623845"/>
          </a:xfrm>
          <a:prstGeom prst="rect">
            <a:avLst/>
          </a:prstGeom>
        </p:spPr>
      </p:pic>
      <p:sp>
        <p:nvSpPr>
          <p:cNvPr id="8" name="Rounded Rectangle 7"/>
          <p:cNvSpPr/>
          <p:nvPr/>
        </p:nvSpPr>
        <p:spPr>
          <a:xfrm>
            <a:off x="139825" y="1334825"/>
            <a:ext cx="2796509" cy="1519642"/>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dirty="0" smtClean="0">
                <a:latin typeface="Calibri"/>
                <a:cs typeface="Calibri"/>
              </a:rPr>
              <a:t>Producer Process</a:t>
            </a:r>
            <a:endParaRPr lang="en-US" dirty="0">
              <a:latin typeface="Calibri"/>
              <a:cs typeface="Calibri"/>
            </a:endParaRPr>
          </a:p>
        </p:txBody>
      </p:sp>
      <p:grpSp>
        <p:nvGrpSpPr>
          <p:cNvPr id="16" name="Group 15"/>
          <p:cNvGrpSpPr/>
          <p:nvPr/>
        </p:nvGrpSpPr>
        <p:grpSpPr>
          <a:xfrm>
            <a:off x="3865893" y="5173113"/>
            <a:ext cx="4229718" cy="849331"/>
            <a:chOff x="2190595" y="5312383"/>
            <a:chExt cx="4229718" cy="849331"/>
          </a:xfrm>
        </p:grpSpPr>
        <p:sp>
          <p:nvSpPr>
            <p:cNvPr id="9" name="Rectangle 8"/>
            <p:cNvSpPr/>
            <p:nvPr/>
          </p:nvSpPr>
          <p:spPr>
            <a:xfrm>
              <a:off x="3108960" y="5703576"/>
              <a:ext cx="457200" cy="457200"/>
            </a:xfrm>
            <a:prstGeom prst="rect">
              <a:avLst/>
            </a:prstGeom>
            <a:solidFill>
              <a:srgbClr val="FFFFFF"/>
            </a:solidFill>
            <a:ln w="57150" cmpd="sng">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3671028" y="5703576"/>
              <a:ext cx="457200" cy="457200"/>
            </a:xfrm>
            <a:prstGeom prst="rect">
              <a:avLst/>
            </a:prstGeom>
            <a:solidFill>
              <a:schemeClr val="accent2">
                <a:lumMod val="50000"/>
              </a:schemeClr>
            </a:solidFill>
            <a:ln w="57150" cmpd="sng">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a:t>
              </a:r>
              <a:endParaRPr lang="en-US" dirty="0"/>
            </a:p>
          </p:txBody>
        </p:sp>
        <p:sp>
          <p:nvSpPr>
            <p:cNvPr id="11" name="Rectangle 10"/>
            <p:cNvSpPr/>
            <p:nvPr/>
          </p:nvSpPr>
          <p:spPr>
            <a:xfrm>
              <a:off x="4221444" y="5703576"/>
              <a:ext cx="457200" cy="457200"/>
            </a:xfrm>
            <a:prstGeom prst="rect">
              <a:avLst/>
            </a:prstGeom>
            <a:solidFill>
              <a:schemeClr val="accent2">
                <a:lumMod val="50000"/>
              </a:schemeClr>
            </a:solidFill>
            <a:ln w="57150" cmpd="sng">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a:t>
              </a:r>
              <a:endParaRPr lang="en-US" dirty="0"/>
            </a:p>
          </p:txBody>
        </p:sp>
        <p:sp>
          <p:nvSpPr>
            <p:cNvPr id="12" name="Rectangle 11"/>
            <p:cNvSpPr/>
            <p:nvPr/>
          </p:nvSpPr>
          <p:spPr>
            <a:xfrm>
              <a:off x="4783512" y="5703576"/>
              <a:ext cx="457200" cy="457200"/>
            </a:xfrm>
            <a:prstGeom prst="rect">
              <a:avLst/>
            </a:prstGeom>
            <a:solidFill>
              <a:schemeClr val="accent2">
                <a:lumMod val="50000"/>
              </a:schemeClr>
            </a:solidFill>
            <a:ln w="57150" cmpd="sng">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a:t>
              </a:r>
              <a:endParaRPr lang="en-US" dirty="0"/>
            </a:p>
          </p:txBody>
        </p:sp>
        <p:sp>
          <p:nvSpPr>
            <p:cNvPr id="13" name="Rectangle 12"/>
            <p:cNvSpPr/>
            <p:nvPr/>
          </p:nvSpPr>
          <p:spPr>
            <a:xfrm>
              <a:off x="5333928" y="5704514"/>
              <a:ext cx="457200" cy="457200"/>
            </a:xfrm>
            <a:prstGeom prst="rect">
              <a:avLst/>
            </a:prstGeom>
            <a:solidFill>
              <a:srgbClr val="FFFFFF"/>
            </a:solidFill>
            <a:ln w="57150" cmpd="sng">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 Box 26"/>
            <p:cNvSpPr txBox="1">
              <a:spLocks noChangeArrowheads="1"/>
            </p:cNvSpPr>
            <p:nvPr/>
          </p:nvSpPr>
          <p:spPr bwMode="auto">
            <a:xfrm>
              <a:off x="2190595" y="5312383"/>
              <a:ext cx="42297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Consolas"/>
                  <a:cs typeface="Consolas"/>
                </a:rPr>
                <a:t>Buffer[0] [</a:t>
              </a:r>
              <a:r>
                <a:rPr lang="en-US" sz="2000" dirty="0">
                  <a:latin typeface="Consolas"/>
                  <a:cs typeface="Consolas"/>
                </a:rPr>
                <a:t>1</a:t>
              </a:r>
              <a:r>
                <a:rPr lang="en-US" sz="2000" dirty="0" smtClean="0">
                  <a:latin typeface="Consolas"/>
                  <a:cs typeface="Consolas"/>
                </a:rPr>
                <a:t>] [2] [3] [4] </a:t>
              </a:r>
              <a:endParaRPr lang="en-US" sz="2000" dirty="0">
                <a:latin typeface="Consolas"/>
                <a:cs typeface="Consolas"/>
              </a:endParaRPr>
            </a:p>
          </p:txBody>
        </p:sp>
      </p:grpSp>
      <p:sp>
        <p:nvSpPr>
          <p:cNvPr id="17" name="Rounded Rectangle 16"/>
          <p:cNvSpPr/>
          <p:nvPr/>
        </p:nvSpPr>
        <p:spPr>
          <a:xfrm>
            <a:off x="139825" y="3448336"/>
            <a:ext cx="2796509" cy="1922396"/>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dirty="0" smtClean="0">
                <a:latin typeface="Calibri"/>
                <a:cs typeface="Calibri"/>
              </a:rPr>
              <a:t>Consumer Process</a:t>
            </a:r>
            <a:endParaRPr lang="en-US" dirty="0">
              <a:latin typeface="Calibri"/>
              <a:cs typeface="Calibri"/>
            </a:endParaRPr>
          </a:p>
        </p:txBody>
      </p:sp>
      <p:pic>
        <p:nvPicPr>
          <p:cNvPr id="22" name="Picture 21" descr="Screen Shot 2014-03-09 at 5.18.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41" y="4314650"/>
            <a:ext cx="2621727" cy="757531"/>
          </a:xfrm>
          <a:prstGeom prst="rect">
            <a:avLst/>
          </a:prstGeom>
        </p:spPr>
      </p:pic>
      <p:pic>
        <p:nvPicPr>
          <p:cNvPr id="23" name="Picture 22" descr="Screen Shot 2014-03-09 at 5.19.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41" y="1957348"/>
            <a:ext cx="2621727" cy="695442"/>
          </a:xfrm>
          <a:prstGeom prst="rect">
            <a:avLst/>
          </a:prstGeom>
        </p:spPr>
      </p:pic>
      <p:cxnSp>
        <p:nvCxnSpPr>
          <p:cNvPr id="19" name="Straight Arrow Connector 18"/>
          <p:cNvCxnSpPr>
            <a:endCxn id="25" idx="3"/>
          </p:cNvCxnSpPr>
          <p:nvPr/>
        </p:nvCxnSpPr>
        <p:spPr>
          <a:xfrm flipV="1">
            <a:off x="2854768" y="2189447"/>
            <a:ext cx="718520" cy="3571928"/>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26" idx="3"/>
          </p:cNvCxnSpPr>
          <p:nvPr/>
        </p:nvCxnSpPr>
        <p:spPr>
          <a:xfrm flipV="1">
            <a:off x="3085201" y="4495728"/>
            <a:ext cx="488087" cy="1172878"/>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4" idx="0"/>
            <a:endCxn id="13" idx="2"/>
          </p:cNvCxnSpPr>
          <p:nvPr/>
        </p:nvCxnSpPr>
        <p:spPr>
          <a:xfrm flipH="1" flipV="1">
            <a:off x="7237826" y="6022444"/>
            <a:ext cx="3674" cy="27066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6895341" y="6293104"/>
            <a:ext cx="692317" cy="369332"/>
          </a:xfrm>
          <a:prstGeom prst="rect">
            <a:avLst/>
          </a:prstGeom>
        </p:spPr>
        <p:txBody>
          <a:bodyPr wrap="none">
            <a:spAutoFit/>
          </a:bodyPr>
          <a:lstStyle/>
          <a:p>
            <a:r>
              <a:rPr lang="en-US" dirty="0">
                <a:latin typeface="Consolas"/>
                <a:cs typeface="Consolas"/>
              </a:rPr>
              <a:t>i</a:t>
            </a:r>
            <a:r>
              <a:rPr lang="en-US" dirty="0" smtClean="0">
                <a:latin typeface="Consolas"/>
                <a:cs typeface="Consolas"/>
              </a:rPr>
              <a:t>n=4</a:t>
            </a:r>
            <a:endParaRPr lang="en-US" dirty="0"/>
          </a:p>
        </p:txBody>
      </p:sp>
      <p:cxnSp>
        <p:nvCxnSpPr>
          <p:cNvPr id="38" name="Straight Arrow Connector 37"/>
          <p:cNvCxnSpPr>
            <a:stCxn id="39" idx="0"/>
            <a:endCxn id="10" idx="2"/>
          </p:cNvCxnSpPr>
          <p:nvPr/>
        </p:nvCxnSpPr>
        <p:spPr>
          <a:xfrm flipV="1">
            <a:off x="5571969" y="6021506"/>
            <a:ext cx="2957" cy="271598"/>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162354" y="6293104"/>
            <a:ext cx="819230" cy="369332"/>
          </a:xfrm>
          <a:prstGeom prst="rect">
            <a:avLst/>
          </a:prstGeom>
        </p:spPr>
        <p:txBody>
          <a:bodyPr wrap="none">
            <a:spAutoFit/>
          </a:bodyPr>
          <a:lstStyle/>
          <a:p>
            <a:r>
              <a:rPr lang="en-US" dirty="0">
                <a:latin typeface="Consolas"/>
                <a:cs typeface="Consolas"/>
              </a:rPr>
              <a:t>o</a:t>
            </a:r>
            <a:r>
              <a:rPr lang="en-US" dirty="0" smtClean="0">
                <a:latin typeface="Consolas"/>
                <a:cs typeface="Consolas"/>
              </a:rPr>
              <a:t>ut=1</a:t>
            </a:r>
            <a:endParaRPr lang="en-US" dirty="0"/>
          </a:p>
        </p:txBody>
      </p:sp>
      <p:sp>
        <p:nvSpPr>
          <p:cNvPr id="25" name="Oval 24"/>
          <p:cNvSpPr/>
          <p:nvPr/>
        </p:nvSpPr>
        <p:spPr>
          <a:xfrm>
            <a:off x="3367462" y="1907604"/>
            <a:ext cx="1405466" cy="330200"/>
          </a:xfrm>
          <a:prstGeom prst="ellipse">
            <a:avLst/>
          </a:prstGeom>
          <a:noFill/>
          <a:ln w="28575" cmpd="sng"/>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 name="Oval 25"/>
          <p:cNvSpPr/>
          <p:nvPr/>
        </p:nvSpPr>
        <p:spPr>
          <a:xfrm>
            <a:off x="3367462" y="4213885"/>
            <a:ext cx="1405466" cy="330200"/>
          </a:xfrm>
          <a:prstGeom prst="ellipse">
            <a:avLst/>
          </a:prstGeom>
          <a:noFill/>
          <a:ln w="28575" cmpd="sng"/>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7" name="Text Box 25"/>
          <p:cNvSpPr txBox="1">
            <a:spLocks noChangeArrowheads="1"/>
          </p:cNvSpPr>
          <p:nvPr/>
        </p:nvSpPr>
        <p:spPr bwMode="auto">
          <a:xfrm>
            <a:off x="523731" y="5668606"/>
            <a:ext cx="3671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400" b="0" dirty="0" smtClean="0">
                <a:solidFill>
                  <a:srgbClr val="FF0000"/>
                </a:solidFill>
              </a:rPr>
              <a:t>Let’s Dissect the problem!</a:t>
            </a:r>
            <a:endParaRPr lang="en-US" altLang="ja-JP" sz="2400" b="0" dirty="0">
              <a:solidFill>
                <a:srgbClr val="FF0000"/>
              </a:solidFill>
            </a:endParaRPr>
          </a:p>
        </p:txBody>
      </p:sp>
    </p:spTree>
    <p:extLst>
      <p:ext uri="{BB962C8B-B14F-4D97-AF65-F5344CB8AC3E}">
        <p14:creationId xmlns:p14="http://schemas.microsoft.com/office/powerpoint/2010/main" val="579886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Concurrent Programming</a:t>
            </a:r>
          </a:p>
        </p:txBody>
      </p:sp>
      <p:sp>
        <p:nvSpPr>
          <p:cNvPr id="4" name="Slide Number Placeholder 3"/>
          <p:cNvSpPr>
            <a:spLocks noGrp="1"/>
          </p:cNvSpPr>
          <p:nvPr>
            <p:ph type="sldNum" sz="quarter" idx="11"/>
          </p:nvPr>
        </p:nvSpPr>
        <p:spPr/>
        <p:txBody>
          <a:bodyPr/>
          <a:lstStyle/>
          <a:p>
            <a:fld id="{1789C0F2-17E0-497A-9BBE-0C73201AAFE3}" type="slidenum">
              <a:rPr lang="en-US" smtClean="0"/>
              <a:pPr/>
              <a:t>40</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7"/>
          <p:cNvSpPr txBox="1">
            <a:spLocks noChangeArrowheads="1"/>
          </p:cNvSpPr>
          <p:nvPr/>
        </p:nvSpPr>
        <p:spPr>
          <a:xfrm>
            <a:off x="1178560" y="1270000"/>
            <a:ext cx="7111999" cy="5191760"/>
          </a:xfrm>
          <a:prstGeom prst="rect">
            <a:avLst/>
          </a:prstGeom>
          <a:noFill/>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charset="2"/>
              <a:buChar char="u"/>
              <a:defRPr sz="2100" kern="1200">
                <a:solidFill>
                  <a:schemeClr val="tx1"/>
                </a:solidFill>
                <a:effectLst>
                  <a:outerShdw blurRad="38100" dist="38100" dir="2700000" algn="tl">
                    <a:srgbClr val="000000">
                      <a:alpha val="43137"/>
                    </a:srgbClr>
                  </a:outerShdw>
                </a:effectLst>
                <a:latin typeface="Cambria"/>
                <a:ea typeface="+mn-ea"/>
                <a:cs typeface="Cambria"/>
              </a:defRPr>
            </a:lvl1pPr>
            <a:lvl2pPr marL="640080" indent="-256032" algn="l" defTabSz="914400" rtl="0" eaLnBrk="1" latinLnBrk="0" hangingPunct="1">
              <a:spcBef>
                <a:spcPct val="20000"/>
              </a:spcBef>
              <a:buSzPct val="60000"/>
              <a:buFont typeface="Wingdings" charset="2"/>
              <a:buChar char="ü"/>
              <a:defRPr sz="1900" kern="1200">
                <a:solidFill>
                  <a:schemeClr val="tx1"/>
                </a:solidFill>
                <a:effectLst>
                  <a:outerShdw blurRad="38100" dist="38100" dir="2700000" algn="tl">
                    <a:srgbClr val="000000">
                      <a:alpha val="43137"/>
                    </a:srgbClr>
                  </a:outerShdw>
                </a:effectLst>
                <a:latin typeface="Cambria"/>
                <a:ea typeface="+mn-ea"/>
                <a:cs typeface="Cambria"/>
              </a:defRPr>
            </a:lvl2pPr>
            <a:lvl3pPr marL="1005840" indent="-256032" algn="l" defTabSz="914400" rtl="0" eaLnBrk="1" latinLnBrk="0" hangingPunct="1">
              <a:spcBef>
                <a:spcPct val="20000"/>
              </a:spcBef>
              <a:buSzPct val="60000"/>
              <a:buFont typeface="Wingdings" charset="2"/>
              <a:buChar char="v"/>
              <a:defRPr sz="1700" kern="1200">
                <a:solidFill>
                  <a:schemeClr val="tx1"/>
                </a:solidFill>
                <a:effectLst>
                  <a:outerShdw blurRad="38100" dist="38100" dir="2700000" algn="tl">
                    <a:srgbClr val="000000">
                      <a:alpha val="43137"/>
                    </a:srgbClr>
                  </a:outerShdw>
                </a:effectLst>
                <a:latin typeface="Cambria"/>
                <a:ea typeface="+mn-ea"/>
                <a:cs typeface="Cambria"/>
              </a:defRPr>
            </a:lvl3pPr>
            <a:lvl4pPr marL="1371600" indent="-256032" algn="l" defTabSz="914400" rtl="0" eaLnBrk="1" latinLnBrk="0" hangingPunct="1">
              <a:spcBef>
                <a:spcPct val="20000"/>
              </a:spcBef>
              <a:buSzPct val="60000"/>
              <a:buFont typeface="Courier New"/>
              <a:buChar char="o"/>
              <a:defRPr sz="1600" kern="1200">
                <a:solidFill>
                  <a:schemeClr val="tx1"/>
                </a:solidFill>
                <a:effectLst>
                  <a:outerShdw blurRad="38100" dist="38100" dir="2700000" algn="tl">
                    <a:srgbClr val="000000">
                      <a:alpha val="43137"/>
                    </a:srgbClr>
                  </a:outerShdw>
                </a:effectLst>
                <a:latin typeface="Cambria"/>
                <a:ea typeface="+mn-ea"/>
                <a:cs typeface="Cambria"/>
              </a:defRPr>
            </a:lvl4pPr>
            <a:lvl5pPr marL="1645920" indent="-256032" algn="l" defTabSz="914400" rtl="0" eaLnBrk="1" latinLnBrk="0" hangingPunct="1">
              <a:spcBef>
                <a:spcPct val="20000"/>
              </a:spcBef>
              <a:buSzPct val="60000"/>
              <a:buFont typeface="Arial"/>
              <a:buChar char="•"/>
              <a:defRPr sz="1500" kern="1200">
                <a:solidFill>
                  <a:schemeClr val="tx1"/>
                </a:solidFill>
                <a:effectLst>
                  <a:outerShdw blurRad="38100" dist="38100" dir="2700000" algn="tl">
                    <a:srgbClr val="000000">
                      <a:alpha val="43137"/>
                    </a:srgbClr>
                  </a:outerShdw>
                </a:effectLst>
                <a:latin typeface="Cambria"/>
                <a:ea typeface="+mn-ea"/>
                <a:cs typeface="Cambri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lnSpc>
                <a:spcPct val="90000"/>
              </a:lnSpc>
              <a:buNone/>
            </a:pPr>
            <a:r>
              <a:rPr lang="en-US" altLang="ja-JP" sz="2400" dirty="0" smtClean="0">
                <a:latin typeface="Tahoma" charset="0"/>
                <a:ea typeface="ＭＳ Ｐゴシック" charset="0"/>
                <a:cs typeface="ＭＳ Ｐゴシック" charset="0"/>
              </a:rPr>
              <a:t>“Programming concurrent applications is a difficult and error-prone undertaking” – Dietel</a:t>
            </a:r>
            <a:r>
              <a:rPr lang="en-US" altLang="ja-JP" sz="2000" dirty="0" smtClean="0">
                <a:latin typeface="Tahoma" charset="0"/>
                <a:ea typeface="ＭＳ Ｐゴシック" charset="0"/>
                <a:cs typeface="ＭＳ Ｐゴシック" charset="0"/>
              </a:rPr>
              <a:t>**</a:t>
            </a:r>
            <a:endParaRPr lang="en-US" altLang="ja-JP" sz="2000" dirty="0">
              <a:latin typeface="Tahoma" charset="0"/>
              <a:ea typeface="ＭＳ Ｐゴシック" charset="0"/>
              <a:cs typeface="ＭＳ Ｐゴシック" charset="0"/>
            </a:endParaRPr>
          </a:p>
          <a:p>
            <a:pPr marL="0" indent="0" algn="ctr">
              <a:lnSpc>
                <a:spcPct val="90000"/>
              </a:lnSpc>
              <a:buNone/>
            </a:pPr>
            <a:endParaRPr lang="en-US" altLang="ja-JP" sz="2400" dirty="0" smtClean="0">
              <a:latin typeface="Tahoma" charset="0"/>
              <a:ea typeface="ＭＳ Ｐゴシック" charset="0"/>
              <a:cs typeface="ＭＳ Ｐゴシック" charset="0"/>
            </a:endParaRPr>
          </a:p>
          <a:p>
            <a:pPr marL="0" indent="0">
              <a:lnSpc>
                <a:spcPct val="90000"/>
              </a:lnSpc>
              <a:buNone/>
            </a:pPr>
            <a:r>
              <a:rPr lang="en-US" altLang="ja-JP" sz="2400" dirty="0" smtClean="0">
                <a:latin typeface="Tahoma" charset="0"/>
                <a:ea typeface="ＭＳ Ｐゴシック" charset="0"/>
                <a:cs typeface="ＭＳ Ｐゴシック" charset="0"/>
              </a:rPr>
              <a:t>When thread synchronization is required use the following guidelines (in order of complexity): </a:t>
            </a:r>
          </a:p>
          <a:p>
            <a:pPr marL="457200" indent="-457200">
              <a:lnSpc>
                <a:spcPct val="90000"/>
              </a:lnSpc>
              <a:buSzPct val="100000"/>
              <a:buFont typeface="+mj-ea"/>
              <a:buAutoNum type="circleNumDbPlain"/>
            </a:pPr>
            <a:r>
              <a:rPr lang="en-US" altLang="ja-JP" sz="2400" dirty="0" smtClean="0">
                <a:latin typeface="Tahoma" charset="0"/>
                <a:ea typeface="ＭＳ Ｐゴシック" charset="0"/>
                <a:cs typeface="ＭＳ Ｐゴシック" charset="0"/>
              </a:rPr>
              <a:t>Use existing classes from the Java API (e.g. </a:t>
            </a:r>
            <a:r>
              <a:rPr lang="en-US" altLang="ja-JP" sz="2400" dirty="0" smtClean="0">
                <a:solidFill>
                  <a:srgbClr val="FFE066"/>
                </a:solidFill>
                <a:latin typeface="Tahoma" charset="0"/>
                <a:ea typeface="ＭＳ Ｐゴシック" charset="0"/>
                <a:cs typeface="ＭＳ Ｐゴシック" charset="0"/>
              </a:rPr>
              <a:t>import</a:t>
            </a:r>
            <a:r>
              <a:rPr lang="en-US" altLang="ja-JP" sz="2400" dirty="0" smtClean="0">
                <a:latin typeface="Tahoma" charset="0"/>
                <a:ea typeface="ＭＳ Ｐゴシック" charset="0"/>
                <a:cs typeface="ＭＳ Ｐゴシック" charset="0"/>
              </a:rPr>
              <a:t> </a:t>
            </a:r>
            <a:r>
              <a:rPr lang="en-US" altLang="ja-JP" sz="2400" dirty="0" smtClean="0">
                <a:solidFill>
                  <a:srgbClr val="FFE066"/>
                </a:solidFill>
                <a:latin typeface="Consolas"/>
                <a:ea typeface="ＭＳ Ｐゴシック" charset="0"/>
                <a:cs typeface="Consolas"/>
              </a:rPr>
              <a:t>java.util.concurrent.*</a:t>
            </a:r>
            <a:r>
              <a:rPr lang="en-US" altLang="ja-JP" sz="2400" dirty="0" smtClean="0">
                <a:latin typeface="Tahoma" charset="0"/>
                <a:ea typeface="ＭＳ Ｐゴシック" charset="0"/>
                <a:cs typeface="ＭＳ Ｐゴシック" charset="0"/>
              </a:rPr>
              <a:t>)</a:t>
            </a:r>
          </a:p>
          <a:p>
            <a:pPr marL="0" indent="0">
              <a:lnSpc>
                <a:spcPct val="90000"/>
              </a:lnSpc>
              <a:buSzPct val="80000"/>
              <a:buNone/>
            </a:pPr>
            <a:endParaRPr lang="en-US" altLang="ja-JP" sz="2400" dirty="0" smtClean="0">
              <a:latin typeface="Tahoma" charset="0"/>
              <a:ea typeface="ＭＳ Ｐゴシック" charset="0"/>
              <a:cs typeface="ＭＳ Ｐゴシック" charset="0"/>
            </a:endParaRPr>
          </a:p>
          <a:p>
            <a:pPr marL="457200" indent="-457200">
              <a:lnSpc>
                <a:spcPct val="90000"/>
              </a:lnSpc>
              <a:buSzPct val="100000"/>
              <a:buFont typeface="+mj-ea"/>
              <a:buAutoNum type="circleNumDbPlain"/>
            </a:pPr>
            <a:r>
              <a:rPr lang="en-US" altLang="ja-JP" sz="2400" dirty="0" smtClean="0">
                <a:latin typeface="Tahoma" charset="0"/>
                <a:ea typeface="ＭＳ Ｐゴシック" charset="0"/>
                <a:cs typeface="ＭＳ Ｐゴシック" charset="0"/>
              </a:rPr>
              <a:t>Use </a:t>
            </a:r>
            <a:r>
              <a:rPr lang="en-US" altLang="ja-JP" sz="2400" dirty="0" smtClean="0">
                <a:latin typeface="Consolas"/>
                <a:ea typeface="ＭＳ Ｐゴシック" charset="0"/>
                <a:cs typeface="Consolas"/>
              </a:rPr>
              <a:t>synchronized</a:t>
            </a:r>
            <a:r>
              <a:rPr lang="en-US" altLang="ja-JP" sz="2400" dirty="0" smtClean="0">
                <a:latin typeface="Tahoma" charset="0"/>
                <a:ea typeface="ＭＳ Ｐゴシック" charset="0"/>
                <a:cs typeface="ＭＳ Ｐゴシック" charset="0"/>
              </a:rPr>
              <a:t> keyword and Object methods </a:t>
            </a:r>
            <a:r>
              <a:rPr lang="en-US" altLang="ja-JP" sz="2400" dirty="0" smtClean="0">
                <a:solidFill>
                  <a:srgbClr val="FFE066"/>
                </a:solidFill>
                <a:latin typeface="Consolas"/>
                <a:ea typeface="ＭＳ Ｐゴシック" charset="0"/>
                <a:cs typeface="Consolas"/>
              </a:rPr>
              <a:t>wait</a:t>
            </a:r>
            <a:r>
              <a:rPr lang="en-US" altLang="ja-JP" sz="2400" dirty="0" smtClean="0">
                <a:latin typeface="Tahoma" charset="0"/>
                <a:ea typeface="ＭＳ Ｐゴシック" charset="0"/>
                <a:cs typeface="ＭＳ Ｐゴシック" charset="0"/>
              </a:rPr>
              <a:t>, </a:t>
            </a:r>
            <a:r>
              <a:rPr lang="en-US" altLang="ja-JP" sz="2400" dirty="0" smtClean="0">
                <a:solidFill>
                  <a:srgbClr val="FFE066"/>
                </a:solidFill>
                <a:latin typeface="Consolas"/>
                <a:ea typeface="ＭＳ Ｐゴシック" charset="0"/>
                <a:cs typeface="Consolas"/>
              </a:rPr>
              <a:t>notif</a:t>
            </a:r>
            <a:r>
              <a:rPr lang="en-US" altLang="ja-JP" sz="2400" dirty="0" smtClean="0">
                <a:solidFill>
                  <a:schemeClr val="accent1">
                    <a:lumMod val="60000"/>
                    <a:lumOff val="40000"/>
                  </a:schemeClr>
                </a:solidFill>
                <a:latin typeface="Consolas"/>
                <a:ea typeface="ＭＳ Ｐゴシック" charset="0"/>
                <a:cs typeface="Consolas"/>
              </a:rPr>
              <a:t>y</a:t>
            </a:r>
            <a:r>
              <a:rPr lang="en-US" altLang="ja-JP" sz="2400" dirty="0" smtClean="0">
                <a:latin typeface="Tahoma" charset="0"/>
                <a:ea typeface="ＭＳ Ｐゴシック" charset="0"/>
                <a:cs typeface="ＭＳ Ｐゴシック" charset="0"/>
              </a:rPr>
              <a:t> and </a:t>
            </a:r>
            <a:r>
              <a:rPr lang="en-US" altLang="ja-JP" sz="2400" dirty="0" smtClean="0">
                <a:solidFill>
                  <a:srgbClr val="FFE066"/>
                </a:solidFill>
                <a:latin typeface="Consolas"/>
                <a:ea typeface="ＭＳ Ｐゴシック" charset="0"/>
                <a:cs typeface="Consolas"/>
              </a:rPr>
              <a:t>notifyAll</a:t>
            </a:r>
          </a:p>
          <a:p>
            <a:pPr marL="0" indent="0">
              <a:lnSpc>
                <a:spcPct val="90000"/>
              </a:lnSpc>
              <a:buSzPct val="80000"/>
              <a:buNone/>
            </a:pPr>
            <a:endParaRPr lang="en-US" altLang="ja-JP" sz="2400" dirty="0" smtClean="0">
              <a:solidFill>
                <a:srgbClr val="FFE066"/>
              </a:solidFill>
              <a:latin typeface="Consolas"/>
              <a:ea typeface="ＭＳ Ｐゴシック" charset="0"/>
              <a:cs typeface="Consolas"/>
            </a:endParaRPr>
          </a:p>
          <a:p>
            <a:pPr marL="457200" indent="-457200">
              <a:lnSpc>
                <a:spcPct val="90000"/>
              </a:lnSpc>
              <a:buSzPct val="100000"/>
              <a:buFont typeface="+mj-ea"/>
              <a:buAutoNum type="circleNumDbPlain"/>
            </a:pPr>
            <a:r>
              <a:rPr lang="en-US" altLang="ja-JP" sz="2400" dirty="0" smtClean="0">
                <a:latin typeface="Tahoma" charset="0"/>
                <a:ea typeface="ＭＳ Ｐゴシック" charset="0"/>
                <a:cs typeface="ＭＳ Ｐゴシック" charset="0"/>
              </a:rPr>
              <a:t>Use </a:t>
            </a:r>
            <a:r>
              <a:rPr lang="en-US" altLang="ja-JP" sz="2400" dirty="0" smtClean="0">
                <a:solidFill>
                  <a:srgbClr val="FFE066"/>
                </a:solidFill>
                <a:latin typeface="Consolas"/>
                <a:ea typeface="ＭＳ Ｐゴシック" charset="0"/>
                <a:cs typeface="Consolas"/>
              </a:rPr>
              <a:t>Lock</a:t>
            </a:r>
            <a:r>
              <a:rPr lang="en-US" altLang="ja-JP" sz="2400" dirty="0" smtClean="0">
                <a:latin typeface="Tahoma" charset="0"/>
                <a:ea typeface="ＭＳ Ｐゴシック" charset="0"/>
                <a:cs typeface="ＭＳ Ｐゴシック" charset="0"/>
              </a:rPr>
              <a:t> and </a:t>
            </a:r>
            <a:r>
              <a:rPr lang="en-US" altLang="ja-JP" sz="2400" dirty="0" smtClean="0">
                <a:solidFill>
                  <a:srgbClr val="FFE066"/>
                </a:solidFill>
                <a:latin typeface="Consolas"/>
                <a:ea typeface="ＭＳ Ｐゴシック" charset="0"/>
                <a:cs typeface="Consolas"/>
              </a:rPr>
              <a:t>Condition</a:t>
            </a:r>
            <a:r>
              <a:rPr lang="en-US" altLang="ja-JP" sz="2400" dirty="0" smtClean="0">
                <a:latin typeface="Tahoma" charset="0"/>
                <a:ea typeface="ＭＳ Ｐゴシック" charset="0"/>
                <a:cs typeface="ＭＳ Ｐゴシック" charset="0"/>
              </a:rPr>
              <a:t> interfaces</a:t>
            </a:r>
          </a:p>
          <a:p>
            <a:pPr marL="0" indent="0">
              <a:lnSpc>
                <a:spcPct val="90000"/>
              </a:lnSpc>
              <a:buNone/>
            </a:pPr>
            <a:endParaRPr lang="en-US" altLang="ja-JP" sz="1400" dirty="0" smtClean="0">
              <a:latin typeface="Tahoma" charset="0"/>
              <a:ea typeface="ＭＳ Ｐゴシック" charset="0"/>
              <a:cs typeface="ＭＳ Ｐゴシック" charset="0"/>
            </a:endParaRPr>
          </a:p>
          <a:p>
            <a:pPr marL="0" indent="0">
              <a:lnSpc>
                <a:spcPct val="90000"/>
              </a:lnSpc>
              <a:buNone/>
            </a:pPr>
            <a:r>
              <a:rPr lang="en-US" altLang="ja-JP" sz="1400" dirty="0" smtClean="0">
                <a:latin typeface="Tahoma" charset="0"/>
                <a:ea typeface="ＭＳ Ｐゴシック" charset="0"/>
                <a:cs typeface="ＭＳ Ｐゴシック" charset="0"/>
              </a:rPr>
              <a:t>*</a:t>
            </a:r>
            <a:r>
              <a:rPr lang="en-US" altLang="ja-JP" sz="1400" dirty="0">
                <a:latin typeface="Tahoma" charset="0"/>
                <a:ea typeface="ＭＳ Ｐゴシック" charset="0"/>
                <a:cs typeface="ＭＳ Ｐゴシック" charset="0"/>
              </a:rPr>
              <a:t>* </a:t>
            </a:r>
            <a:r>
              <a:rPr lang="en-US" altLang="ja-JP" sz="1400" dirty="0" smtClean="0">
                <a:latin typeface="Tahoma" charset="0"/>
                <a:ea typeface="ＭＳ Ｐゴシック" charset="0"/>
                <a:cs typeface="ＭＳ Ｐゴシック" charset="0"/>
              </a:rPr>
              <a:t>(p.678) Java </a:t>
            </a:r>
            <a:r>
              <a:rPr lang="en-US" altLang="ja-JP" sz="1400" dirty="0">
                <a:latin typeface="Tahoma" charset="0"/>
                <a:ea typeface="ＭＳ Ｐゴシック" charset="0"/>
                <a:cs typeface="ＭＳ Ｐゴシック" charset="0"/>
              </a:rPr>
              <a:t>for Programmers, </a:t>
            </a:r>
            <a:r>
              <a:rPr lang="en-US" altLang="ja-JP" sz="1400" dirty="0" err="1">
                <a:latin typeface="Tahoma" charset="0"/>
                <a:ea typeface="ＭＳ Ｐゴシック" charset="0"/>
                <a:cs typeface="ＭＳ Ｐゴシック" charset="0"/>
              </a:rPr>
              <a:t>Deitel</a:t>
            </a:r>
            <a:r>
              <a:rPr lang="en-US" altLang="ja-JP" sz="1400" dirty="0">
                <a:latin typeface="Tahoma" charset="0"/>
                <a:ea typeface="ＭＳ Ｐゴシック" charset="0"/>
                <a:cs typeface="ＭＳ Ｐゴシック" charset="0"/>
              </a:rPr>
              <a:t> &amp; </a:t>
            </a:r>
            <a:r>
              <a:rPr lang="en-US" altLang="ja-JP" sz="1400" dirty="0" err="1">
                <a:latin typeface="Tahoma" charset="0"/>
                <a:ea typeface="ＭＳ Ｐゴシック" charset="0"/>
                <a:cs typeface="ＭＳ Ｐゴシック" charset="0"/>
              </a:rPr>
              <a:t>Deitel</a:t>
            </a:r>
            <a:r>
              <a:rPr lang="en-US" altLang="ja-JP" sz="1400" dirty="0">
                <a:latin typeface="Tahoma" charset="0"/>
                <a:ea typeface="ＭＳ Ｐゴシック" charset="0"/>
                <a:cs typeface="ＭＳ Ｐゴシック" charset="0"/>
              </a:rPr>
              <a:t>, 2nd Edition, Prentice Hall, </a:t>
            </a:r>
            <a:r>
              <a:rPr lang="en-US" altLang="ja-JP" sz="1400" dirty="0" smtClean="0">
                <a:latin typeface="Tahoma" charset="0"/>
                <a:ea typeface="ＭＳ Ｐゴシック" charset="0"/>
                <a:cs typeface="ＭＳ Ｐゴシック" charset="0"/>
              </a:rPr>
              <a:t>2011</a:t>
            </a:r>
          </a:p>
        </p:txBody>
      </p:sp>
    </p:spTree>
    <p:extLst>
      <p:ext uri="{BB962C8B-B14F-4D97-AF65-F5344CB8AC3E}">
        <p14:creationId xmlns:p14="http://schemas.microsoft.com/office/powerpoint/2010/main" val="14393952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Thread Model</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41</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Oval 5"/>
          <p:cNvSpPr/>
          <p:nvPr/>
        </p:nvSpPr>
        <p:spPr>
          <a:xfrm>
            <a:off x="5303121" y="5266571"/>
            <a:ext cx="411480" cy="411480"/>
          </a:xfrm>
          <a:prstGeom prst="ellipse">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Arrow Connector 6"/>
          <p:cNvCxnSpPr/>
          <p:nvPr/>
        </p:nvCxnSpPr>
        <p:spPr>
          <a:xfrm flipV="1">
            <a:off x="7933681" y="2644109"/>
            <a:ext cx="0" cy="1374364"/>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5400000">
            <a:off x="4568973" y="3214632"/>
            <a:ext cx="945075" cy="523220"/>
          </a:xfrm>
          <a:prstGeom prst="rect">
            <a:avLst/>
          </a:prstGeom>
          <a:noFill/>
        </p:spPr>
        <p:txBody>
          <a:bodyPr wrap="square" rtlCol="0">
            <a:spAutoFit/>
          </a:bodyPr>
          <a:lstStyle/>
          <a:p>
            <a:pPr algn="ctr"/>
            <a:r>
              <a:rPr lang="en-US" sz="1400" dirty="0" smtClean="0">
                <a:latin typeface="Calibri"/>
                <a:cs typeface="Calibri"/>
              </a:rPr>
              <a:t>task completes</a:t>
            </a:r>
            <a:endParaRPr lang="en-US" sz="1400" dirty="0">
              <a:latin typeface="Calibri"/>
              <a:cs typeface="Calibri"/>
            </a:endParaRPr>
          </a:p>
        </p:txBody>
      </p:sp>
      <p:sp>
        <p:nvSpPr>
          <p:cNvPr id="9" name="Rounded Rectangle 8"/>
          <p:cNvSpPr/>
          <p:nvPr/>
        </p:nvSpPr>
        <p:spPr>
          <a:xfrm>
            <a:off x="3994636" y="1219200"/>
            <a:ext cx="1097280" cy="5486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New</a:t>
            </a:r>
            <a:endParaRPr lang="en-US" dirty="0">
              <a:latin typeface="Calibri"/>
              <a:cs typeface="Calibri"/>
            </a:endParaRPr>
          </a:p>
        </p:txBody>
      </p:sp>
      <p:sp>
        <p:nvSpPr>
          <p:cNvPr id="10" name="Rounded Rectangle 9"/>
          <p:cNvSpPr/>
          <p:nvPr/>
        </p:nvSpPr>
        <p:spPr>
          <a:xfrm>
            <a:off x="3743176" y="2524760"/>
            <a:ext cx="1600200" cy="5486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runnable</a:t>
            </a:r>
            <a:endParaRPr lang="en-US" dirty="0">
              <a:latin typeface="Calibri"/>
              <a:cs typeface="Calibri"/>
            </a:endParaRPr>
          </a:p>
        </p:txBody>
      </p:sp>
      <p:sp>
        <p:nvSpPr>
          <p:cNvPr id="11" name="Rounded Rectangle 10"/>
          <p:cNvSpPr/>
          <p:nvPr/>
        </p:nvSpPr>
        <p:spPr>
          <a:xfrm>
            <a:off x="2763519" y="4013200"/>
            <a:ext cx="1600200" cy="5486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libri"/>
                <a:cs typeface="Calibri"/>
              </a:rPr>
              <a:t>t</a:t>
            </a:r>
            <a:r>
              <a:rPr lang="en-US" dirty="0" smtClean="0">
                <a:latin typeface="Calibri"/>
                <a:cs typeface="Calibri"/>
              </a:rPr>
              <a:t>imed waiting</a:t>
            </a:r>
            <a:endParaRPr lang="en-US" dirty="0">
              <a:latin typeface="Calibri"/>
              <a:cs typeface="Calibri"/>
            </a:endParaRPr>
          </a:p>
        </p:txBody>
      </p:sp>
      <p:sp>
        <p:nvSpPr>
          <p:cNvPr id="12" name="Rounded Rectangle 11"/>
          <p:cNvSpPr/>
          <p:nvPr/>
        </p:nvSpPr>
        <p:spPr>
          <a:xfrm>
            <a:off x="4709160" y="4013200"/>
            <a:ext cx="1600200" cy="5486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terminated</a:t>
            </a:r>
            <a:endParaRPr lang="en-US" dirty="0">
              <a:latin typeface="Calibri"/>
              <a:cs typeface="Calibri"/>
            </a:endParaRPr>
          </a:p>
        </p:txBody>
      </p:sp>
      <p:sp>
        <p:nvSpPr>
          <p:cNvPr id="13" name="Rounded Rectangle 12"/>
          <p:cNvSpPr/>
          <p:nvPr/>
        </p:nvSpPr>
        <p:spPr>
          <a:xfrm>
            <a:off x="777239" y="4013200"/>
            <a:ext cx="1600200" cy="5486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waiting</a:t>
            </a:r>
            <a:endParaRPr lang="en-US" dirty="0">
              <a:latin typeface="Calibri"/>
              <a:cs typeface="Calibri"/>
            </a:endParaRPr>
          </a:p>
        </p:txBody>
      </p:sp>
      <p:sp>
        <p:nvSpPr>
          <p:cNvPr id="14" name="Rounded Rectangle 13"/>
          <p:cNvSpPr/>
          <p:nvPr/>
        </p:nvSpPr>
        <p:spPr>
          <a:xfrm>
            <a:off x="6764020" y="4013200"/>
            <a:ext cx="1600200" cy="5486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blocked</a:t>
            </a:r>
            <a:endParaRPr lang="en-US" dirty="0">
              <a:latin typeface="Calibri"/>
              <a:cs typeface="Calibri"/>
            </a:endParaRPr>
          </a:p>
        </p:txBody>
      </p:sp>
      <p:cxnSp>
        <p:nvCxnSpPr>
          <p:cNvPr id="15" name="Straight Arrow Connector 14"/>
          <p:cNvCxnSpPr>
            <a:stCxn id="9" idx="2"/>
            <a:endCxn id="10" idx="0"/>
          </p:cNvCxnSpPr>
          <p:nvPr/>
        </p:nvCxnSpPr>
        <p:spPr>
          <a:xfrm>
            <a:off x="4543276" y="1767840"/>
            <a:ext cx="0" cy="75692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2082800" y="3073400"/>
            <a:ext cx="1660376" cy="93980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34214" y="2370871"/>
            <a:ext cx="1874104" cy="523220"/>
          </a:xfrm>
          <a:prstGeom prst="rect">
            <a:avLst/>
          </a:prstGeom>
          <a:noFill/>
        </p:spPr>
        <p:txBody>
          <a:bodyPr wrap="square" rtlCol="0">
            <a:spAutoFit/>
          </a:bodyPr>
          <a:lstStyle/>
          <a:p>
            <a:pPr algn="ctr"/>
            <a:r>
              <a:rPr lang="en-US" sz="1400" dirty="0">
                <a:latin typeface="Calibri"/>
                <a:cs typeface="Calibri"/>
              </a:rPr>
              <a:t>a</a:t>
            </a:r>
            <a:r>
              <a:rPr lang="en-US" sz="1400" dirty="0" smtClean="0">
                <a:latin typeface="Calibri"/>
                <a:cs typeface="Calibri"/>
              </a:rPr>
              <a:t>cquire lock, interrupt,</a:t>
            </a:r>
          </a:p>
          <a:p>
            <a:pPr algn="ctr"/>
            <a:r>
              <a:rPr lang="en-US" sz="1400" dirty="0" smtClean="0">
                <a:latin typeface="Calibri"/>
                <a:cs typeface="Calibri"/>
              </a:rPr>
              <a:t>I/O completes</a:t>
            </a:r>
          </a:p>
        </p:txBody>
      </p:sp>
      <p:cxnSp>
        <p:nvCxnSpPr>
          <p:cNvPr id="18" name="Straight Arrow Connector 17"/>
          <p:cNvCxnSpPr>
            <a:stCxn id="13" idx="0"/>
            <a:endCxn id="10" idx="1"/>
          </p:cNvCxnSpPr>
          <p:nvPr/>
        </p:nvCxnSpPr>
        <p:spPr>
          <a:xfrm flipV="1">
            <a:off x="1577339" y="2799080"/>
            <a:ext cx="2165837" cy="121412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19794271">
            <a:off x="1399747" y="3078720"/>
            <a:ext cx="1874104" cy="523220"/>
          </a:xfrm>
          <a:prstGeom prst="rect">
            <a:avLst/>
          </a:prstGeom>
          <a:noFill/>
        </p:spPr>
        <p:txBody>
          <a:bodyPr wrap="square" rtlCol="0">
            <a:spAutoFit/>
          </a:bodyPr>
          <a:lstStyle/>
          <a:p>
            <a:pPr algn="ctr"/>
            <a:r>
              <a:rPr lang="en-US" sz="1400" dirty="0">
                <a:latin typeface="Calibri"/>
                <a:cs typeface="Calibri"/>
              </a:rPr>
              <a:t>n</a:t>
            </a:r>
            <a:r>
              <a:rPr lang="en-US" sz="1400" dirty="0" smtClean="0">
                <a:latin typeface="Calibri"/>
                <a:cs typeface="Calibri"/>
              </a:rPr>
              <a:t>otify</a:t>
            </a:r>
          </a:p>
          <a:p>
            <a:pPr algn="ctr"/>
            <a:r>
              <a:rPr lang="en-US" sz="1400" dirty="0" smtClean="0">
                <a:latin typeface="Calibri"/>
                <a:cs typeface="Calibri"/>
              </a:rPr>
              <a:t>notifyAll</a:t>
            </a:r>
            <a:endParaRPr lang="en-US" sz="1400" dirty="0">
              <a:latin typeface="Calibri"/>
              <a:cs typeface="Calibri"/>
            </a:endParaRPr>
          </a:p>
        </p:txBody>
      </p:sp>
      <p:sp>
        <p:nvSpPr>
          <p:cNvPr id="20" name="TextBox 19"/>
          <p:cNvSpPr txBox="1"/>
          <p:nvPr/>
        </p:nvSpPr>
        <p:spPr>
          <a:xfrm rot="19800000">
            <a:off x="1954846" y="3468324"/>
            <a:ext cx="1874104" cy="307777"/>
          </a:xfrm>
          <a:prstGeom prst="rect">
            <a:avLst/>
          </a:prstGeom>
          <a:noFill/>
        </p:spPr>
        <p:txBody>
          <a:bodyPr wrap="square" rtlCol="0">
            <a:spAutoFit/>
          </a:bodyPr>
          <a:lstStyle/>
          <a:p>
            <a:pPr algn="ctr"/>
            <a:r>
              <a:rPr lang="en-US" sz="1400" dirty="0" smtClean="0">
                <a:latin typeface="Calibri"/>
                <a:cs typeface="Calibri"/>
              </a:rPr>
              <a:t>wait</a:t>
            </a:r>
            <a:endParaRPr lang="en-US" sz="1400" dirty="0">
              <a:latin typeface="Calibri"/>
              <a:cs typeface="Calibri"/>
            </a:endParaRPr>
          </a:p>
        </p:txBody>
      </p:sp>
      <p:cxnSp>
        <p:nvCxnSpPr>
          <p:cNvPr id="21" name="Straight Arrow Connector 20"/>
          <p:cNvCxnSpPr/>
          <p:nvPr/>
        </p:nvCxnSpPr>
        <p:spPr>
          <a:xfrm>
            <a:off x="3905764" y="3073400"/>
            <a:ext cx="0" cy="93980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182072" y="3073400"/>
            <a:ext cx="0" cy="939800"/>
          </a:xfrm>
          <a:prstGeom prst="straightConnector1">
            <a:avLst/>
          </a:prstGeom>
          <a:ln>
            <a:headEnd type="arrow"/>
            <a:tailEnd type="non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026193" y="3073400"/>
            <a:ext cx="0" cy="93980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3"/>
            <a:endCxn id="14" idx="0"/>
          </p:cNvCxnSpPr>
          <p:nvPr/>
        </p:nvCxnSpPr>
        <p:spPr>
          <a:xfrm>
            <a:off x="5343376" y="2799080"/>
            <a:ext cx="2220744" cy="1214120"/>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800000">
            <a:off x="5145758" y="3366278"/>
            <a:ext cx="1874104" cy="307777"/>
          </a:xfrm>
          <a:prstGeom prst="rect">
            <a:avLst/>
          </a:prstGeom>
          <a:noFill/>
        </p:spPr>
        <p:txBody>
          <a:bodyPr wrap="square" rtlCol="0">
            <a:spAutoFit/>
          </a:bodyPr>
          <a:lstStyle/>
          <a:p>
            <a:pPr algn="ctr"/>
            <a:r>
              <a:rPr lang="en-US" sz="1400" dirty="0">
                <a:latin typeface="Calibri"/>
                <a:cs typeface="Calibri"/>
              </a:rPr>
              <a:t>i</a:t>
            </a:r>
            <a:r>
              <a:rPr lang="en-US" sz="1400" dirty="0" smtClean="0">
                <a:latin typeface="Calibri"/>
                <a:cs typeface="Calibri"/>
              </a:rPr>
              <a:t>ssue I/O request</a:t>
            </a:r>
            <a:endParaRPr lang="en-US" sz="1400" dirty="0">
              <a:latin typeface="Calibri"/>
              <a:cs typeface="Calibri"/>
            </a:endParaRPr>
          </a:p>
        </p:txBody>
      </p:sp>
      <p:cxnSp>
        <p:nvCxnSpPr>
          <p:cNvPr id="26" name="Straight Arrow Connector 25"/>
          <p:cNvCxnSpPr/>
          <p:nvPr/>
        </p:nvCxnSpPr>
        <p:spPr>
          <a:xfrm>
            <a:off x="5343376" y="3020415"/>
            <a:ext cx="1758083" cy="99278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795350">
            <a:off x="5349076" y="3007532"/>
            <a:ext cx="1874104" cy="523220"/>
          </a:xfrm>
          <a:prstGeom prst="rect">
            <a:avLst/>
          </a:prstGeom>
          <a:noFill/>
        </p:spPr>
        <p:txBody>
          <a:bodyPr wrap="square" rtlCol="0">
            <a:spAutoFit/>
          </a:bodyPr>
          <a:lstStyle/>
          <a:p>
            <a:pPr algn="ctr"/>
            <a:r>
              <a:rPr lang="en-US" sz="1400" dirty="0">
                <a:latin typeface="Calibri"/>
                <a:cs typeface="Calibri"/>
              </a:rPr>
              <a:t>e</a:t>
            </a:r>
            <a:r>
              <a:rPr lang="en-US" sz="1400" dirty="0" smtClean="0">
                <a:latin typeface="Calibri"/>
                <a:cs typeface="Calibri"/>
              </a:rPr>
              <a:t>nter synchronized</a:t>
            </a:r>
          </a:p>
          <a:p>
            <a:pPr algn="ctr"/>
            <a:r>
              <a:rPr lang="en-US" sz="1400" dirty="0" smtClean="0">
                <a:latin typeface="Calibri"/>
                <a:cs typeface="Calibri"/>
              </a:rPr>
              <a:t>statement</a:t>
            </a:r>
            <a:endParaRPr lang="en-US" sz="1400" dirty="0">
              <a:latin typeface="Calibri"/>
              <a:cs typeface="Calibri"/>
            </a:endParaRPr>
          </a:p>
        </p:txBody>
      </p:sp>
      <p:cxnSp>
        <p:nvCxnSpPr>
          <p:cNvPr id="28" name="Straight Arrow Connector 27"/>
          <p:cNvCxnSpPr/>
          <p:nvPr/>
        </p:nvCxnSpPr>
        <p:spPr>
          <a:xfrm flipH="1">
            <a:off x="5343485" y="2644109"/>
            <a:ext cx="25901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16200000">
            <a:off x="3891181" y="3190835"/>
            <a:ext cx="945075" cy="746358"/>
          </a:xfrm>
          <a:prstGeom prst="rect">
            <a:avLst/>
          </a:prstGeom>
          <a:noFill/>
        </p:spPr>
        <p:txBody>
          <a:bodyPr wrap="square" rtlCol="0">
            <a:spAutoFit/>
          </a:bodyPr>
          <a:lstStyle/>
          <a:p>
            <a:pPr algn="ctr"/>
            <a:r>
              <a:rPr lang="en-US" sz="1050" dirty="0" smtClean="0">
                <a:latin typeface="Calibri"/>
                <a:cs typeface="Calibri"/>
              </a:rPr>
              <a:t>Interval expires </a:t>
            </a:r>
          </a:p>
          <a:p>
            <a:pPr algn="ctr"/>
            <a:r>
              <a:rPr lang="en-US" sz="1050" dirty="0" smtClean="0">
                <a:latin typeface="Calibri"/>
                <a:cs typeface="Calibri"/>
              </a:rPr>
              <a:t>Notify</a:t>
            </a:r>
          </a:p>
          <a:p>
            <a:pPr algn="ctr"/>
            <a:r>
              <a:rPr lang="en-US" sz="1100" dirty="0" smtClean="0">
                <a:latin typeface="Calibri"/>
                <a:cs typeface="Calibri"/>
              </a:rPr>
              <a:t>notifyAll</a:t>
            </a:r>
            <a:endParaRPr lang="en-US" sz="1100" dirty="0">
              <a:latin typeface="Calibri"/>
              <a:cs typeface="Calibri"/>
            </a:endParaRPr>
          </a:p>
        </p:txBody>
      </p:sp>
      <p:sp>
        <p:nvSpPr>
          <p:cNvPr id="30" name="TextBox 29"/>
          <p:cNvSpPr txBox="1"/>
          <p:nvPr/>
        </p:nvSpPr>
        <p:spPr>
          <a:xfrm rot="5400000">
            <a:off x="3262859" y="3302405"/>
            <a:ext cx="945075" cy="523220"/>
          </a:xfrm>
          <a:prstGeom prst="rect">
            <a:avLst/>
          </a:prstGeom>
          <a:noFill/>
        </p:spPr>
        <p:txBody>
          <a:bodyPr wrap="square" rtlCol="0">
            <a:spAutoFit/>
          </a:bodyPr>
          <a:lstStyle/>
          <a:p>
            <a:pPr algn="ctr"/>
            <a:r>
              <a:rPr lang="en-US" sz="1400" dirty="0">
                <a:latin typeface="Calibri"/>
                <a:cs typeface="Calibri"/>
              </a:rPr>
              <a:t>w</a:t>
            </a:r>
            <a:r>
              <a:rPr lang="en-US" sz="1400" dirty="0" smtClean="0">
                <a:latin typeface="Calibri"/>
                <a:cs typeface="Calibri"/>
              </a:rPr>
              <a:t>ait</a:t>
            </a:r>
          </a:p>
          <a:p>
            <a:pPr algn="ctr"/>
            <a:r>
              <a:rPr lang="en-US" sz="1400" dirty="0" smtClean="0">
                <a:latin typeface="Calibri"/>
                <a:cs typeface="Calibri"/>
              </a:rPr>
              <a:t>sleep</a:t>
            </a:r>
            <a:endParaRPr lang="en-US" sz="1400" dirty="0">
              <a:latin typeface="Calibri"/>
              <a:cs typeface="Calibri"/>
            </a:endParaRPr>
          </a:p>
        </p:txBody>
      </p:sp>
      <p:sp>
        <p:nvSpPr>
          <p:cNvPr id="31" name="Oval 30"/>
          <p:cNvSpPr/>
          <p:nvPr/>
        </p:nvSpPr>
        <p:spPr>
          <a:xfrm>
            <a:off x="3266124" y="1355144"/>
            <a:ext cx="274320" cy="278773"/>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Arrow Connector 31"/>
          <p:cNvCxnSpPr>
            <a:stCxn id="31" idx="6"/>
            <a:endCxn id="9" idx="1"/>
          </p:cNvCxnSpPr>
          <p:nvPr/>
        </p:nvCxnSpPr>
        <p:spPr>
          <a:xfrm flipV="1">
            <a:off x="3540444" y="1493520"/>
            <a:ext cx="454192" cy="1011"/>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5372100" y="5327655"/>
            <a:ext cx="274320" cy="278773"/>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Arrow Connector 33"/>
          <p:cNvCxnSpPr>
            <a:stCxn id="12" idx="2"/>
            <a:endCxn id="6" idx="0"/>
          </p:cNvCxnSpPr>
          <p:nvPr/>
        </p:nvCxnSpPr>
        <p:spPr>
          <a:xfrm flipH="1">
            <a:off x="5508861" y="4561840"/>
            <a:ext cx="399" cy="704731"/>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8740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Monitors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42</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8" name="Rectangle 1027"/>
          <p:cNvSpPr txBox="1">
            <a:spLocks noChangeArrowheads="1"/>
          </p:cNvSpPr>
          <p:nvPr/>
        </p:nvSpPr>
        <p:spPr>
          <a:xfrm>
            <a:off x="3067685" y="1527175"/>
            <a:ext cx="5781675" cy="3343275"/>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altLang="ja-JP" sz="1800" dirty="0" smtClean="0">
                <a:latin typeface="Tahoma" charset="0"/>
                <a:ea typeface="ＭＳ Ｐゴシック" charset="0"/>
                <a:cs typeface="ＭＳ Ｐゴシック" charset="0"/>
              </a:rPr>
              <a:t>High-level language construct</a:t>
            </a:r>
          </a:p>
          <a:p>
            <a:r>
              <a:rPr lang="en-US" altLang="ja-JP" sz="1800" dirty="0" smtClean="0">
                <a:latin typeface="Tahoma" charset="0"/>
                <a:ea typeface="ＭＳ Ｐゴシック" charset="0"/>
                <a:cs typeface="ＭＳ Ｐゴシック" charset="0"/>
              </a:rPr>
              <a:t>Only one process allowed in a monitor, thus executing its method</a:t>
            </a:r>
          </a:p>
          <a:p>
            <a:r>
              <a:rPr lang="en-US" altLang="ja-JP" sz="1800" dirty="0" smtClean="0">
                <a:latin typeface="Tahoma" charset="0"/>
                <a:ea typeface="ＭＳ Ｐゴシック" charset="0"/>
                <a:cs typeface="ＭＳ Ｐゴシック" charset="0"/>
              </a:rPr>
              <a:t>A process in the monitor can wait on a condition variable, say x, thus relinquishing the monitor and allowing another process to enter</a:t>
            </a:r>
          </a:p>
          <a:p>
            <a:r>
              <a:rPr lang="en-US" altLang="ja-JP" sz="1800" dirty="0" smtClean="0">
                <a:latin typeface="Tahoma" charset="0"/>
                <a:ea typeface="ＭＳ Ｐゴシック" charset="0"/>
                <a:cs typeface="ＭＳ Ｐゴシック" charset="0"/>
              </a:rPr>
              <a:t>A process can signal another process waiting on a condition variable (on x).</a:t>
            </a:r>
          </a:p>
          <a:p>
            <a:r>
              <a:rPr lang="en-US" altLang="ja-JP" sz="1800" dirty="0" smtClean="0">
                <a:latin typeface="Tahoma" charset="0"/>
                <a:ea typeface="ＭＳ Ｐゴシック" charset="0"/>
                <a:cs typeface="ＭＳ Ｐゴシック" charset="0"/>
              </a:rPr>
              <a:t>A process signaling another process should exit from the monitor, because the signal process may have begun to work in the monitor.</a:t>
            </a:r>
            <a:endParaRPr lang="en-US" altLang="ja-JP" sz="1800" dirty="0">
              <a:latin typeface="Tahoma" charset="0"/>
              <a:ea typeface="ＭＳ Ｐゴシック" charset="0"/>
              <a:cs typeface="ＭＳ Ｐゴシック" charset="0"/>
            </a:endParaRPr>
          </a:p>
        </p:txBody>
      </p:sp>
      <p:sp>
        <p:nvSpPr>
          <p:cNvPr id="9" name="AutoShape 1030"/>
          <p:cNvSpPr>
            <a:spLocks noChangeArrowheads="1"/>
          </p:cNvSpPr>
          <p:nvPr/>
        </p:nvSpPr>
        <p:spPr bwMode="auto">
          <a:xfrm>
            <a:off x="284480" y="1417637"/>
            <a:ext cx="2519680" cy="3765550"/>
          </a:xfrm>
          <a:prstGeom prst="roundRect">
            <a:avLst>
              <a:gd name="adj" fmla="val 7796"/>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ja-JP" altLang="en-US"/>
          </a:p>
        </p:txBody>
      </p:sp>
      <p:sp>
        <p:nvSpPr>
          <p:cNvPr id="10" name="Rectangle 1031"/>
          <p:cNvSpPr>
            <a:spLocks noChangeArrowheads="1"/>
          </p:cNvSpPr>
          <p:nvPr/>
        </p:nvSpPr>
        <p:spPr bwMode="auto">
          <a:xfrm>
            <a:off x="372110" y="2405062"/>
            <a:ext cx="2312988" cy="20447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11" name="Rectangle 1032"/>
          <p:cNvSpPr>
            <a:spLocks noChangeArrowheads="1"/>
          </p:cNvSpPr>
          <p:nvPr/>
        </p:nvSpPr>
        <p:spPr bwMode="auto">
          <a:xfrm>
            <a:off x="443548" y="2492375"/>
            <a:ext cx="1666875" cy="1327150"/>
          </a:xfrm>
          <a:prstGeom prst="rect">
            <a:avLst/>
          </a:prstGeom>
          <a:solidFill>
            <a:srgbClr val="9999FF"/>
          </a:solidFill>
          <a:ln w="9525">
            <a:solidFill>
              <a:schemeClr val="tx1"/>
            </a:solidFill>
            <a:miter lim="800000"/>
            <a:headEnd/>
            <a:tailEnd/>
          </a:ln>
        </p:spPr>
        <p:txBody>
          <a:bodyPr wrap="none" tIns="0"/>
          <a:lstStyle/>
          <a:p>
            <a:pPr algn="ctr"/>
            <a:r>
              <a:rPr lang="en-US" altLang="ja-JP" sz="1800" b="0">
                <a:solidFill>
                  <a:schemeClr val="tx1"/>
                </a:solidFill>
              </a:rPr>
              <a:t>MethodA</a:t>
            </a:r>
          </a:p>
        </p:txBody>
      </p:sp>
      <p:sp>
        <p:nvSpPr>
          <p:cNvPr id="12" name="Rectangle 1035"/>
          <p:cNvSpPr>
            <a:spLocks noChangeArrowheads="1"/>
          </p:cNvSpPr>
          <p:nvPr/>
        </p:nvSpPr>
        <p:spPr bwMode="auto">
          <a:xfrm>
            <a:off x="630873" y="2735262"/>
            <a:ext cx="1666875" cy="1327150"/>
          </a:xfrm>
          <a:prstGeom prst="rect">
            <a:avLst/>
          </a:prstGeom>
          <a:solidFill>
            <a:srgbClr val="9999FF"/>
          </a:solidFill>
          <a:ln w="9525">
            <a:solidFill>
              <a:schemeClr val="tx1"/>
            </a:solidFill>
            <a:miter lim="800000"/>
            <a:headEnd/>
            <a:tailEnd/>
          </a:ln>
        </p:spPr>
        <p:txBody>
          <a:bodyPr wrap="none" tIns="0"/>
          <a:lstStyle/>
          <a:p>
            <a:pPr algn="ctr"/>
            <a:r>
              <a:rPr lang="en-US" altLang="ja-JP" sz="1800" b="0">
                <a:solidFill>
                  <a:schemeClr val="tx1"/>
                </a:solidFill>
              </a:rPr>
              <a:t>MethodB</a:t>
            </a:r>
          </a:p>
        </p:txBody>
      </p:sp>
      <p:sp>
        <p:nvSpPr>
          <p:cNvPr id="13" name="Rectangle 1036"/>
          <p:cNvSpPr>
            <a:spLocks noChangeArrowheads="1"/>
          </p:cNvSpPr>
          <p:nvPr/>
        </p:nvSpPr>
        <p:spPr bwMode="auto">
          <a:xfrm>
            <a:off x="837248" y="2941637"/>
            <a:ext cx="1666875" cy="1327150"/>
          </a:xfrm>
          <a:prstGeom prst="rect">
            <a:avLst/>
          </a:prstGeom>
          <a:solidFill>
            <a:srgbClr val="9999FF"/>
          </a:solidFill>
          <a:ln w="9525">
            <a:solidFill>
              <a:schemeClr val="tx1"/>
            </a:solidFill>
            <a:miter lim="800000"/>
            <a:headEnd/>
            <a:tailEnd/>
          </a:ln>
        </p:spPr>
        <p:txBody>
          <a:bodyPr wrap="none" tIns="0"/>
          <a:lstStyle/>
          <a:p>
            <a:pPr algn="ctr">
              <a:lnSpc>
                <a:spcPct val="95000"/>
              </a:lnSpc>
            </a:pPr>
            <a:r>
              <a:rPr lang="en-US" altLang="ja-JP" sz="1800" b="0">
                <a:solidFill>
                  <a:schemeClr val="tx1"/>
                </a:solidFill>
              </a:rPr>
              <a:t>MethodC</a:t>
            </a:r>
          </a:p>
          <a:p>
            <a:pPr algn="ctr">
              <a:lnSpc>
                <a:spcPct val="95000"/>
              </a:lnSpc>
            </a:pPr>
            <a:r>
              <a:rPr lang="en-US" altLang="ja-JP" sz="1800" b="0">
                <a:solidFill>
                  <a:schemeClr val="tx1"/>
                </a:solidFill>
              </a:rPr>
              <a:t>x.wait( );</a:t>
            </a:r>
          </a:p>
          <a:p>
            <a:pPr algn="ctr">
              <a:lnSpc>
                <a:spcPct val="95000"/>
              </a:lnSpc>
            </a:pPr>
            <a:endParaRPr lang="en-US" altLang="ja-JP" sz="1800" b="0">
              <a:solidFill>
                <a:schemeClr val="tx1"/>
              </a:solidFill>
            </a:endParaRPr>
          </a:p>
          <a:p>
            <a:pPr algn="ctr">
              <a:lnSpc>
                <a:spcPct val="95000"/>
              </a:lnSpc>
            </a:pPr>
            <a:endParaRPr lang="en-US" altLang="ja-JP" sz="1800" b="0">
              <a:solidFill>
                <a:schemeClr val="tx1"/>
              </a:solidFill>
            </a:endParaRPr>
          </a:p>
          <a:p>
            <a:pPr algn="ctr">
              <a:lnSpc>
                <a:spcPct val="95000"/>
              </a:lnSpc>
            </a:pPr>
            <a:r>
              <a:rPr lang="en-US" altLang="ja-JP" sz="1800" b="0">
                <a:solidFill>
                  <a:schemeClr val="tx1"/>
                </a:solidFill>
              </a:rPr>
              <a:t>x.signal( )</a:t>
            </a:r>
          </a:p>
        </p:txBody>
      </p:sp>
      <p:sp>
        <p:nvSpPr>
          <p:cNvPr id="14" name="Text Box 1037"/>
          <p:cNvSpPr txBox="1">
            <a:spLocks noChangeArrowheads="1"/>
          </p:cNvSpPr>
          <p:nvPr/>
        </p:nvSpPr>
        <p:spPr bwMode="auto">
          <a:xfrm>
            <a:off x="619760" y="1527175"/>
            <a:ext cx="3730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600" b="0">
                <a:solidFill>
                  <a:schemeClr val="bg1"/>
                </a:solidFill>
              </a:rPr>
              <a:t>X:</a:t>
            </a:r>
          </a:p>
          <a:p>
            <a:pPr eaLnBrk="1" hangingPunct="1"/>
            <a:endParaRPr lang="en-US" altLang="ja-JP" sz="1600" b="0">
              <a:solidFill>
                <a:schemeClr val="bg1"/>
              </a:solidFill>
            </a:endParaRPr>
          </a:p>
          <a:p>
            <a:pPr eaLnBrk="1" hangingPunct="1"/>
            <a:r>
              <a:rPr lang="en-US" altLang="ja-JP" sz="1600" b="0">
                <a:solidFill>
                  <a:schemeClr val="bg1"/>
                </a:solidFill>
              </a:rPr>
              <a:t>Y:</a:t>
            </a:r>
          </a:p>
        </p:txBody>
      </p:sp>
      <p:sp>
        <p:nvSpPr>
          <p:cNvPr id="15" name="Rectangle 1040"/>
          <p:cNvSpPr>
            <a:spLocks noChangeArrowheads="1"/>
          </p:cNvSpPr>
          <p:nvPr/>
        </p:nvSpPr>
        <p:spPr bwMode="auto">
          <a:xfrm>
            <a:off x="1535748" y="1992312"/>
            <a:ext cx="395287" cy="4111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dirty="0">
                <a:solidFill>
                  <a:schemeClr val="tx1"/>
                </a:solidFill>
              </a:rPr>
              <a:t>p5</a:t>
            </a:r>
          </a:p>
        </p:txBody>
      </p:sp>
      <p:sp>
        <p:nvSpPr>
          <p:cNvPr id="16" name="Rectangle 1044"/>
          <p:cNvSpPr>
            <a:spLocks noChangeArrowheads="1"/>
          </p:cNvSpPr>
          <p:nvPr/>
        </p:nvSpPr>
        <p:spPr bwMode="auto">
          <a:xfrm>
            <a:off x="2110423" y="1509712"/>
            <a:ext cx="395287" cy="4111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a:solidFill>
                  <a:schemeClr val="tx1"/>
                </a:solidFill>
              </a:rPr>
              <a:t>p1</a:t>
            </a:r>
          </a:p>
        </p:txBody>
      </p:sp>
      <p:sp>
        <p:nvSpPr>
          <p:cNvPr id="17" name="Rectangle 1045"/>
          <p:cNvSpPr>
            <a:spLocks noChangeArrowheads="1"/>
          </p:cNvSpPr>
          <p:nvPr/>
        </p:nvSpPr>
        <p:spPr bwMode="auto">
          <a:xfrm>
            <a:off x="1545273" y="1500187"/>
            <a:ext cx="395287" cy="4111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a:solidFill>
                  <a:schemeClr val="tx1"/>
                </a:solidFill>
              </a:rPr>
              <a:t>p4</a:t>
            </a:r>
          </a:p>
        </p:txBody>
      </p:sp>
      <p:sp>
        <p:nvSpPr>
          <p:cNvPr id="18" name="Rectangle 1046"/>
          <p:cNvSpPr>
            <a:spLocks noChangeArrowheads="1"/>
          </p:cNvSpPr>
          <p:nvPr/>
        </p:nvSpPr>
        <p:spPr bwMode="auto">
          <a:xfrm>
            <a:off x="1500823" y="3517900"/>
            <a:ext cx="395287" cy="41116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a:solidFill>
                  <a:srgbClr val="000000"/>
                </a:solidFill>
              </a:rPr>
              <a:t>p1</a:t>
            </a:r>
          </a:p>
        </p:txBody>
      </p:sp>
      <p:sp>
        <p:nvSpPr>
          <p:cNvPr id="19" name="Rectangle 1047"/>
          <p:cNvSpPr>
            <a:spLocks noChangeArrowheads="1"/>
          </p:cNvSpPr>
          <p:nvPr/>
        </p:nvSpPr>
        <p:spPr bwMode="auto">
          <a:xfrm>
            <a:off x="1024573" y="1966912"/>
            <a:ext cx="395287" cy="4111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a:solidFill>
                  <a:schemeClr val="tx1"/>
                </a:solidFill>
              </a:rPr>
              <a:t>p3</a:t>
            </a:r>
          </a:p>
        </p:txBody>
      </p:sp>
      <p:sp>
        <p:nvSpPr>
          <p:cNvPr id="20" name="Rectangle 1048"/>
          <p:cNvSpPr>
            <a:spLocks noChangeArrowheads="1"/>
          </p:cNvSpPr>
          <p:nvPr/>
        </p:nvSpPr>
        <p:spPr bwMode="auto">
          <a:xfrm>
            <a:off x="999173" y="1492250"/>
            <a:ext cx="395287" cy="41116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2400" b="0">
                <a:solidFill>
                  <a:schemeClr val="tx1"/>
                </a:solidFill>
              </a:rPr>
              <a:t>p2</a:t>
            </a:r>
          </a:p>
        </p:txBody>
      </p:sp>
      <p:sp>
        <p:nvSpPr>
          <p:cNvPr id="21" name="Line 1051"/>
          <p:cNvSpPr>
            <a:spLocks noChangeShapeType="1"/>
          </p:cNvSpPr>
          <p:nvPr/>
        </p:nvSpPr>
        <p:spPr bwMode="auto">
          <a:xfrm>
            <a:off x="1338898" y="1687512"/>
            <a:ext cx="196850" cy="0"/>
          </a:xfrm>
          <a:prstGeom prst="line">
            <a:avLst/>
          </a:prstGeom>
          <a:noFill/>
          <a:ln w="9525">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2" name="Line 1052"/>
          <p:cNvSpPr>
            <a:spLocks noChangeShapeType="1"/>
          </p:cNvSpPr>
          <p:nvPr/>
        </p:nvSpPr>
        <p:spPr bwMode="auto">
          <a:xfrm>
            <a:off x="1923098" y="1677987"/>
            <a:ext cx="196850" cy="0"/>
          </a:xfrm>
          <a:prstGeom prst="line">
            <a:avLst/>
          </a:prstGeom>
          <a:noFill/>
          <a:ln w="9525">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3" name="Line 1053"/>
          <p:cNvSpPr>
            <a:spLocks noChangeShapeType="1"/>
          </p:cNvSpPr>
          <p:nvPr/>
        </p:nvSpPr>
        <p:spPr bwMode="auto">
          <a:xfrm>
            <a:off x="1394460" y="2225675"/>
            <a:ext cx="196850" cy="0"/>
          </a:xfrm>
          <a:prstGeom prst="line">
            <a:avLst/>
          </a:prstGeom>
          <a:noFill/>
          <a:ln w="9525">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en-US"/>
          </a:p>
        </p:txBody>
      </p:sp>
      <p:grpSp>
        <p:nvGrpSpPr>
          <p:cNvPr id="24" name="Group 1058"/>
          <p:cNvGrpSpPr>
            <a:grpSpLocks/>
          </p:cNvGrpSpPr>
          <p:nvPr/>
        </p:nvGrpSpPr>
        <p:grpSpPr bwMode="auto">
          <a:xfrm>
            <a:off x="3220085" y="1039495"/>
            <a:ext cx="1579563" cy="428625"/>
            <a:chOff x="1846" y="1305"/>
            <a:chExt cx="995" cy="270"/>
          </a:xfrm>
        </p:grpSpPr>
        <p:sp>
          <p:nvSpPr>
            <p:cNvPr id="25" name="Rectangle 1041"/>
            <p:cNvSpPr>
              <a:spLocks noChangeArrowheads="1"/>
            </p:cNvSpPr>
            <p:nvPr/>
          </p:nvSpPr>
          <p:spPr bwMode="auto">
            <a:xfrm>
              <a:off x="2592" y="1305"/>
              <a:ext cx="249" cy="259"/>
            </a:xfrm>
            <a:prstGeom prst="rect">
              <a:avLst/>
            </a:prstGeom>
            <a:solidFill>
              <a:srgbClr val="C0C0C0"/>
            </a:solidFill>
            <a:ln w="9525">
              <a:solidFill>
                <a:schemeClr val="tx1"/>
              </a:solidFill>
              <a:miter lim="800000"/>
              <a:headEnd/>
              <a:tailEnd/>
            </a:ln>
          </p:spPr>
          <p:txBody>
            <a:bodyPr wrap="none" anchor="ctr"/>
            <a:lstStyle/>
            <a:p>
              <a:pPr algn="ctr"/>
              <a:r>
                <a:rPr lang="en-US" altLang="ja-JP" sz="2400" b="0" dirty="0">
                  <a:solidFill>
                    <a:schemeClr val="tx1"/>
                  </a:solidFill>
                </a:rPr>
                <a:t>p8</a:t>
              </a:r>
            </a:p>
          </p:txBody>
        </p:sp>
        <p:sp>
          <p:nvSpPr>
            <p:cNvPr id="26" name="Rectangle 1042"/>
            <p:cNvSpPr>
              <a:spLocks noChangeArrowheads="1"/>
            </p:cNvSpPr>
            <p:nvPr/>
          </p:nvSpPr>
          <p:spPr bwMode="auto">
            <a:xfrm>
              <a:off x="2236" y="1310"/>
              <a:ext cx="249" cy="259"/>
            </a:xfrm>
            <a:prstGeom prst="rect">
              <a:avLst/>
            </a:prstGeom>
            <a:solidFill>
              <a:srgbClr val="C0C0C0"/>
            </a:solidFill>
            <a:ln w="9525">
              <a:solidFill>
                <a:schemeClr val="tx1"/>
              </a:solidFill>
              <a:miter lim="800000"/>
              <a:headEnd/>
              <a:tailEnd/>
            </a:ln>
          </p:spPr>
          <p:txBody>
            <a:bodyPr wrap="none" anchor="ctr"/>
            <a:lstStyle/>
            <a:p>
              <a:pPr algn="ctr"/>
              <a:r>
                <a:rPr lang="en-US" altLang="ja-JP" sz="2400" b="0">
                  <a:solidFill>
                    <a:schemeClr val="tx1"/>
                  </a:solidFill>
                </a:rPr>
                <a:t>p7</a:t>
              </a:r>
            </a:p>
          </p:txBody>
        </p:sp>
        <p:sp>
          <p:nvSpPr>
            <p:cNvPr id="27" name="Rectangle 1043"/>
            <p:cNvSpPr>
              <a:spLocks noChangeArrowheads="1"/>
            </p:cNvSpPr>
            <p:nvPr/>
          </p:nvSpPr>
          <p:spPr bwMode="auto">
            <a:xfrm>
              <a:off x="1846" y="1316"/>
              <a:ext cx="249" cy="259"/>
            </a:xfrm>
            <a:prstGeom prst="rect">
              <a:avLst/>
            </a:prstGeom>
            <a:solidFill>
              <a:srgbClr val="C0C0C0"/>
            </a:solidFill>
            <a:ln w="9525">
              <a:solidFill>
                <a:schemeClr val="tx1"/>
              </a:solidFill>
              <a:miter lim="800000"/>
              <a:headEnd/>
              <a:tailEnd/>
            </a:ln>
          </p:spPr>
          <p:txBody>
            <a:bodyPr wrap="none" anchor="ctr"/>
            <a:lstStyle/>
            <a:p>
              <a:pPr algn="ctr"/>
              <a:r>
                <a:rPr lang="en-US" altLang="ja-JP" sz="2400" b="0">
                  <a:solidFill>
                    <a:schemeClr val="tx1"/>
                  </a:solidFill>
                </a:rPr>
                <a:t>p6</a:t>
              </a:r>
            </a:p>
          </p:txBody>
        </p:sp>
        <p:sp>
          <p:nvSpPr>
            <p:cNvPr id="28" name="Line 1054"/>
            <p:cNvSpPr>
              <a:spLocks noChangeShapeType="1"/>
            </p:cNvSpPr>
            <p:nvPr/>
          </p:nvSpPr>
          <p:spPr bwMode="auto">
            <a:xfrm>
              <a:off x="2073" y="1428"/>
              <a:ext cx="124" cy="0"/>
            </a:xfrm>
            <a:prstGeom prst="line">
              <a:avLst/>
            </a:prstGeom>
            <a:noFill/>
            <a:ln w="9525">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9" name="Line 1055"/>
            <p:cNvSpPr>
              <a:spLocks noChangeShapeType="1"/>
            </p:cNvSpPr>
            <p:nvPr/>
          </p:nvSpPr>
          <p:spPr bwMode="auto">
            <a:xfrm>
              <a:off x="2485" y="1422"/>
              <a:ext cx="124" cy="0"/>
            </a:xfrm>
            <a:prstGeom prst="line">
              <a:avLst/>
            </a:prstGeom>
            <a:noFill/>
            <a:ln w="9525">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en-US"/>
            </a:p>
          </p:txBody>
        </p:sp>
      </p:grpSp>
      <p:sp>
        <p:nvSpPr>
          <p:cNvPr id="30" name="Text Box 1059"/>
          <p:cNvSpPr txBox="1">
            <a:spLocks noChangeArrowheads="1"/>
          </p:cNvSpPr>
          <p:nvPr/>
        </p:nvSpPr>
        <p:spPr bwMode="auto">
          <a:xfrm>
            <a:off x="1920558" y="963732"/>
            <a:ext cx="2398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600" b="0" dirty="0" smtClean="0">
                <a:solidFill>
                  <a:schemeClr val="tx1"/>
                </a:solidFill>
              </a:rPr>
              <a:t>Entry queue</a:t>
            </a:r>
            <a:endParaRPr lang="en-US" altLang="ja-JP" sz="1600" b="0" dirty="0">
              <a:solidFill>
                <a:schemeClr val="tx1"/>
              </a:solidFill>
            </a:endParaRPr>
          </a:p>
        </p:txBody>
      </p:sp>
      <p:sp>
        <p:nvSpPr>
          <p:cNvPr id="31" name="Rectangle 30"/>
          <p:cNvSpPr/>
          <p:nvPr/>
        </p:nvSpPr>
        <p:spPr>
          <a:xfrm>
            <a:off x="3067684" y="5132208"/>
            <a:ext cx="5781675" cy="923330"/>
          </a:xfrm>
          <a:prstGeom prst="rect">
            <a:avLst/>
          </a:prstGeom>
          <a:ln w="38100" cmpd="sng">
            <a:solidFill>
              <a:schemeClr val="accent1">
                <a:lumMod val="60000"/>
                <a:lumOff val="40000"/>
              </a:schemeClr>
            </a:solidFill>
          </a:ln>
        </p:spPr>
        <p:txBody>
          <a:bodyPr wrap="square">
            <a:spAutoFit/>
          </a:bodyPr>
          <a:lstStyle/>
          <a:p>
            <a:r>
              <a:rPr lang="en-US" dirty="0" smtClean="0"/>
              <a:t>“…the </a:t>
            </a:r>
            <a:r>
              <a:rPr lang="en-US" i="1" dirty="0">
                <a:solidFill>
                  <a:schemeClr val="accent1">
                    <a:lumMod val="60000"/>
                    <a:lumOff val="40000"/>
                  </a:schemeClr>
                </a:solidFill>
              </a:rPr>
              <a:t>happens-before </a:t>
            </a:r>
            <a:r>
              <a:rPr lang="en-US" dirty="0"/>
              <a:t>relationship</a:t>
            </a:r>
            <a:r>
              <a:rPr lang="en-US" dirty="0" smtClean="0"/>
              <a:t>. </a:t>
            </a:r>
            <a:r>
              <a:rPr lang="en-US" dirty="0"/>
              <a:t>This relationship is simply a guarantee that memory writes by one specific statement are visible to another specific statement. </a:t>
            </a:r>
            <a:r>
              <a:rPr lang="en-US" dirty="0" smtClean="0"/>
              <a:t>“</a:t>
            </a:r>
            <a:endParaRPr lang="en-US" dirty="0"/>
          </a:p>
        </p:txBody>
      </p:sp>
    </p:spTree>
    <p:extLst>
      <p:ext uri="{BB962C8B-B14F-4D97-AF65-F5344CB8AC3E}">
        <p14:creationId xmlns:p14="http://schemas.microsoft.com/office/powerpoint/2010/main" val="40467189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452880" y="1003637"/>
            <a:ext cx="6543040" cy="2288203"/>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495172" y="3413144"/>
            <a:ext cx="8374508" cy="2693015"/>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Java Synchronization</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43</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604" t="29247" r="203" b="29498"/>
          <a:stretch>
            <a:fillRect/>
          </a:stretch>
        </p:blipFill>
        <p:spPr bwMode="auto">
          <a:xfrm>
            <a:off x="1647825" y="1125220"/>
            <a:ext cx="624522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77238" y="6075680"/>
            <a:ext cx="7115811" cy="369332"/>
          </a:xfrm>
          <a:prstGeom prst="rect">
            <a:avLst/>
          </a:prstGeom>
          <a:noFill/>
        </p:spPr>
        <p:txBody>
          <a:bodyPr wrap="square" rtlCol="0">
            <a:spAutoFit/>
          </a:bodyPr>
          <a:lstStyle/>
          <a:p>
            <a:r>
              <a:rPr lang="en-US" dirty="0" smtClean="0">
                <a:latin typeface="Tahoma"/>
                <a:cs typeface="Tahoma"/>
                <a:hlinkClick r:id="rId4"/>
              </a:rPr>
              <a:t>JavaSE Reference on Synchronization (PLEASE READ IN DETAIL!)</a:t>
            </a:r>
            <a:endParaRPr lang="en-US" dirty="0">
              <a:latin typeface="Tahoma"/>
              <a:cs typeface="Tahoma"/>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357903483"/>
              </p:ext>
            </p:extLst>
          </p:nvPr>
        </p:nvGraphicFramePr>
        <p:xfrm>
          <a:off x="568960" y="3510280"/>
          <a:ext cx="8229600" cy="2514600"/>
        </p:xfrm>
        <a:graphic>
          <a:graphicData uri="http://schemas.openxmlformats.org/presentationml/2006/ole">
            <mc:AlternateContent xmlns:mc="http://schemas.openxmlformats.org/markup-compatibility/2006">
              <mc:Choice xmlns:v="urn:schemas-microsoft-com:vml" Requires="v">
                <p:oleObj spid="_x0000_s22556" name="Document" r:id="rId5" imgW="8229600" imgH="2514600" progId="Word.Document.12">
                  <p:embed/>
                </p:oleObj>
              </mc:Choice>
              <mc:Fallback>
                <p:oleObj name="Document" r:id="rId5" imgW="8229600" imgH="2514600" progId="Word.Document.12">
                  <p:embed/>
                  <p:pic>
                    <p:nvPicPr>
                      <p:cNvPr id="0" name=""/>
                      <p:cNvPicPr/>
                      <p:nvPr/>
                    </p:nvPicPr>
                    <p:blipFill>
                      <a:blip r:embed="rId6"/>
                      <a:stretch>
                        <a:fillRect/>
                      </a:stretch>
                    </p:blipFill>
                    <p:spPr>
                      <a:xfrm>
                        <a:off x="568960" y="3510280"/>
                        <a:ext cx="8229600" cy="2514600"/>
                      </a:xfrm>
                      <a:prstGeom prst="rect">
                        <a:avLst/>
                      </a:prstGeom>
                    </p:spPr>
                  </p:pic>
                </p:oleObj>
              </mc:Fallback>
            </mc:AlternateContent>
          </a:graphicData>
        </a:graphic>
      </p:graphicFrame>
      <p:sp>
        <p:nvSpPr>
          <p:cNvPr id="11" name="Rectangle 10"/>
          <p:cNvSpPr/>
          <p:nvPr/>
        </p:nvSpPr>
        <p:spPr>
          <a:xfrm>
            <a:off x="2051855" y="586799"/>
            <a:ext cx="4897585" cy="369332"/>
          </a:xfrm>
          <a:prstGeom prst="rect">
            <a:avLst/>
          </a:prstGeom>
        </p:spPr>
        <p:txBody>
          <a:bodyPr wrap="square">
            <a:spAutoFit/>
          </a:bodyPr>
          <a:lstStyle/>
          <a:p>
            <a:pPr algn="ctr"/>
            <a:r>
              <a:rPr lang="en-US" i="1" dirty="0">
                <a:latin typeface="Tahoma"/>
                <a:cs typeface="Tahoma"/>
              </a:rPr>
              <a:t>intrinsic </a:t>
            </a:r>
            <a:r>
              <a:rPr lang="en-US" i="1" dirty="0" smtClean="0">
                <a:latin typeface="Tahoma"/>
                <a:cs typeface="Tahoma"/>
              </a:rPr>
              <a:t>lock = monitor lock </a:t>
            </a:r>
            <a:endParaRPr lang="en-US" i="1" dirty="0">
              <a:latin typeface="Tahoma"/>
              <a:cs typeface="Tahoma"/>
            </a:endParaRPr>
          </a:p>
        </p:txBody>
      </p:sp>
    </p:spTree>
    <p:extLst>
      <p:ext uri="{BB962C8B-B14F-4D97-AF65-F5344CB8AC3E}">
        <p14:creationId xmlns:p14="http://schemas.microsoft.com/office/powerpoint/2010/main" val="29391836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Monitor</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44</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pSp>
        <p:nvGrpSpPr>
          <p:cNvPr id="8" name="Group 7"/>
          <p:cNvGrpSpPr/>
          <p:nvPr/>
        </p:nvGrpSpPr>
        <p:grpSpPr>
          <a:xfrm>
            <a:off x="1666240" y="1308796"/>
            <a:ext cx="6004560" cy="4228404"/>
            <a:chOff x="1930400" y="2019996"/>
            <a:chExt cx="5496560" cy="3777806"/>
          </a:xfrm>
        </p:grpSpPr>
        <p:sp>
          <p:nvSpPr>
            <p:cNvPr id="12" name="Rounded Rectangle 11"/>
            <p:cNvSpPr/>
            <p:nvPr/>
          </p:nvSpPr>
          <p:spPr>
            <a:xfrm>
              <a:off x="1930400" y="2019996"/>
              <a:ext cx="5496560" cy="3777806"/>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 name="Picture 1" descr="Screen Shot 2014-03-24 at 9.26.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240" y="2091115"/>
              <a:ext cx="5217160" cy="3706686"/>
            </a:xfrm>
            <a:prstGeom prst="rect">
              <a:avLst/>
            </a:prstGeom>
          </p:spPr>
        </p:pic>
      </p:grpSp>
    </p:spTree>
    <p:extLst>
      <p:ext uri="{BB962C8B-B14F-4D97-AF65-F5344CB8AC3E}">
        <p14:creationId xmlns:p14="http://schemas.microsoft.com/office/powerpoint/2010/main" val="42363519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1"/>
            <a:ext cx="8635999" cy="725691"/>
          </a:xfrm>
        </p:spPr>
        <p:txBody>
          <a:bodyPr/>
          <a:lstStyle/>
          <a:p>
            <a:r>
              <a:rPr lang="en-US" dirty="0" smtClean="0"/>
              <a:t>Java Monitor - synchronized method</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45</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pSp>
        <p:nvGrpSpPr>
          <p:cNvPr id="15" name="Group 14"/>
          <p:cNvGrpSpPr/>
          <p:nvPr/>
        </p:nvGrpSpPr>
        <p:grpSpPr>
          <a:xfrm>
            <a:off x="291972" y="1014155"/>
            <a:ext cx="8709788" cy="2013525"/>
            <a:chOff x="291972" y="2091115"/>
            <a:chExt cx="8709788" cy="2013525"/>
          </a:xfrm>
        </p:grpSpPr>
        <p:sp>
          <p:nvSpPr>
            <p:cNvPr id="12" name="Rounded Rectangle 11"/>
            <p:cNvSpPr/>
            <p:nvPr/>
          </p:nvSpPr>
          <p:spPr>
            <a:xfrm>
              <a:off x="291972" y="2091115"/>
              <a:ext cx="8709788" cy="2013525"/>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l="813" t="36272" r="813" b="36272"/>
            <a:stretch>
              <a:fillRect/>
            </a:stretch>
          </p:blipFill>
          <p:spPr bwMode="auto">
            <a:xfrm>
              <a:off x="372110" y="2133283"/>
              <a:ext cx="847090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291972" y="3350300"/>
            <a:ext cx="8709788" cy="2519680"/>
            <a:chOff x="291972" y="4191000"/>
            <a:chExt cx="8709788" cy="2230120"/>
          </a:xfrm>
        </p:grpSpPr>
        <p:sp>
          <p:nvSpPr>
            <p:cNvPr id="13" name="Rounded Rectangle 12"/>
            <p:cNvSpPr/>
            <p:nvPr/>
          </p:nvSpPr>
          <p:spPr>
            <a:xfrm>
              <a:off x="291972" y="4191000"/>
              <a:ext cx="8709788" cy="223012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283898010"/>
                </p:ext>
              </p:extLst>
            </p:nvPr>
          </p:nvGraphicFramePr>
          <p:xfrm>
            <a:off x="372110" y="4191000"/>
            <a:ext cx="8229600" cy="2146300"/>
          </p:xfrm>
          <a:graphic>
            <a:graphicData uri="http://schemas.openxmlformats.org/presentationml/2006/ole">
              <mc:AlternateContent xmlns:mc="http://schemas.openxmlformats.org/markup-compatibility/2006">
                <mc:Choice xmlns:v="urn:schemas-microsoft-com:vml" Requires="v">
                  <p:oleObj spid="_x0000_s23580" name="Document" r:id="rId4" imgW="8229600" imgH="2146300" progId="Word.Document.12">
                    <p:embed/>
                  </p:oleObj>
                </mc:Choice>
                <mc:Fallback>
                  <p:oleObj name="Document" r:id="rId4" imgW="8229600" imgH="2146300" progId="Word.Document.12">
                    <p:embed/>
                    <p:pic>
                      <p:nvPicPr>
                        <p:cNvPr id="0" name=""/>
                        <p:cNvPicPr/>
                        <p:nvPr/>
                      </p:nvPicPr>
                      <p:blipFill>
                        <a:blip r:embed="rId5"/>
                        <a:stretch>
                          <a:fillRect/>
                        </a:stretch>
                      </p:blipFill>
                      <p:spPr>
                        <a:xfrm>
                          <a:off x="372110" y="4191000"/>
                          <a:ext cx="8229600" cy="2146300"/>
                        </a:xfrm>
                        <a:prstGeom prst="rect">
                          <a:avLst/>
                        </a:prstGeom>
                        <a:solidFill>
                          <a:schemeClr val="tx1"/>
                        </a:solidFill>
                      </p:spPr>
                    </p:pic>
                  </p:oleObj>
                </mc:Fallback>
              </mc:AlternateContent>
            </a:graphicData>
          </a:graphic>
        </p:graphicFrame>
      </p:grpSp>
      <p:sp>
        <p:nvSpPr>
          <p:cNvPr id="10" name="TextBox 9"/>
          <p:cNvSpPr txBox="1"/>
          <p:nvPr/>
        </p:nvSpPr>
        <p:spPr>
          <a:xfrm>
            <a:off x="6649720" y="4020860"/>
            <a:ext cx="2352040" cy="2031325"/>
          </a:xfrm>
          <a:prstGeom prst="rect">
            <a:avLst/>
          </a:prstGeom>
          <a:solidFill>
            <a:schemeClr val="tx1">
              <a:lumMod val="75000"/>
            </a:schemeClr>
          </a:solidFill>
        </p:spPr>
        <p:txBody>
          <a:bodyPr wrap="square" rtlCol="0">
            <a:spAutoFit/>
          </a:bodyPr>
          <a:lstStyle/>
          <a:p>
            <a:pPr marL="285750" indent="-285750">
              <a:buFont typeface="Arial"/>
              <a:buChar char="•"/>
            </a:pPr>
            <a:r>
              <a:rPr lang="en-US" i="1" dirty="0" smtClean="0">
                <a:solidFill>
                  <a:schemeClr val="bg1"/>
                </a:solidFill>
              </a:rPr>
              <a:t>Every </a:t>
            </a:r>
            <a:r>
              <a:rPr lang="en-US" i="1" dirty="0">
                <a:solidFill>
                  <a:schemeClr val="bg1"/>
                </a:solidFill>
              </a:rPr>
              <a:t>object has an </a:t>
            </a:r>
            <a:r>
              <a:rPr lang="en-US" b="1" i="1" u="sng" dirty="0">
                <a:solidFill>
                  <a:schemeClr val="bg1"/>
                </a:solidFill>
              </a:rPr>
              <a:t>intrinsic lock</a:t>
            </a:r>
            <a:r>
              <a:rPr lang="en-US" i="1" dirty="0">
                <a:solidFill>
                  <a:schemeClr val="bg1"/>
                </a:solidFill>
              </a:rPr>
              <a:t> associated with </a:t>
            </a:r>
            <a:r>
              <a:rPr lang="en-US" i="1" dirty="0" smtClean="0">
                <a:solidFill>
                  <a:schemeClr val="bg1"/>
                </a:solidFill>
              </a:rPr>
              <a:t>it.</a:t>
            </a:r>
            <a:endParaRPr lang="en-US" dirty="0">
              <a:solidFill>
                <a:schemeClr val="bg1"/>
              </a:solidFill>
            </a:endParaRPr>
          </a:p>
          <a:p>
            <a:pPr marL="285750" indent="-285750">
              <a:buFont typeface="Arial"/>
              <a:buChar char="•"/>
            </a:pPr>
            <a:r>
              <a:rPr lang="en-US" i="1" dirty="0" smtClean="0">
                <a:solidFill>
                  <a:schemeClr val="bg1"/>
                </a:solidFill>
              </a:rPr>
              <a:t>Calling </a:t>
            </a:r>
            <a:r>
              <a:rPr lang="en-US" i="1" dirty="0">
                <a:solidFill>
                  <a:schemeClr val="bg1"/>
                </a:solidFill>
              </a:rPr>
              <a:t>a synchronized method requires ”owning” the lock</a:t>
            </a:r>
            <a:r>
              <a:rPr lang="en-US" i="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0467189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Statement vs. Method Sync </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46</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7" name="Rectangle 6"/>
          <p:cNvSpPr/>
          <p:nvPr/>
        </p:nvSpPr>
        <p:spPr>
          <a:xfrm>
            <a:off x="4775200" y="1071843"/>
            <a:ext cx="3774439" cy="1938992"/>
          </a:xfrm>
          <a:prstGeom prst="rect">
            <a:avLst/>
          </a:prstGeom>
        </p:spPr>
        <p:txBody>
          <a:bodyPr wrap="square">
            <a:spAutoFit/>
          </a:bodyPr>
          <a:lstStyle/>
          <a:p>
            <a:pPr algn="ctr"/>
            <a:r>
              <a:rPr lang="en-US" sz="2000" dirty="0" smtClean="0"/>
              <a:t>Another </a:t>
            </a:r>
            <a:r>
              <a:rPr lang="en-US" sz="2000" dirty="0"/>
              <a:t>way to create synchronized code is with synchronized </a:t>
            </a:r>
            <a:r>
              <a:rPr lang="en-US" sz="2000" dirty="0">
                <a:solidFill>
                  <a:srgbClr val="FFE066"/>
                </a:solidFill>
              </a:rPr>
              <a:t>statements</a:t>
            </a:r>
            <a:r>
              <a:rPr lang="en-US" sz="2000" dirty="0"/>
              <a:t>. </a:t>
            </a:r>
          </a:p>
          <a:p>
            <a:pPr algn="ctr"/>
            <a:r>
              <a:rPr lang="en-US" sz="2000" dirty="0" smtClean="0"/>
              <a:t>Synchronized </a:t>
            </a:r>
            <a:r>
              <a:rPr lang="en-US" sz="2000" dirty="0"/>
              <a:t>statements must specify the object (i.e. "</a:t>
            </a:r>
            <a:r>
              <a:rPr lang="en-US" sz="2000" dirty="0">
                <a:solidFill>
                  <a:srgbClr val="FFE066"/>
                </a:solidFill>
              </a:rPr>
              <a:t>this</a:t>
            </a:r>
            <a:r>
              <a:rPr lang="en-US" sz="2000" dirty="0"/>
              <a:t>") </a:t>
            </a:r>
            <a:r>
              <a:rPr lang="en-US" sz="2000" dirty="0" smtClean="0"/>
              <a:t>that </a:t>
            </a:r>
            <a:r>
              <a:rPr lang="en-US" sz="2000" dirty="0"/>
              <a:t>provides the intrinsic lock</a:t>
            </a:r>
            <a:r>
              <a:rPr lang="en-US" sz="2000" dirty="0" smtClean="0"/>
              <a:t>:</a:t>
            </a:r>
            <a:endParaRPr lang="en-US" sz="2000" dirty="0"/>
          </a:p>
        </p:txBody>
      </p:sp>
      <p:sp>
        <p:nvSpPr>
          <p:cNvPr id="8" name="Rectangle 7"/>
          <p:cNvSpPr/>
          <p:nvPr/>
        </p:nvSpPr>
        <p:spPr>
          <a:xfrm>
            <a:off x="896747" y="1271633"/>
            <a:ext cx="3408680" cy="1323439"/>
          </a:xfrm>
          <a:prstGeom prst="rect">
            <a:avLst/>
          </a:prstGeom>
        </p:spPr>
        <p:txBody>
          <a:bodyPr wrap="square">
            <a:spAutoFit/>
          </a:bodyPr>
          <a:lstStyle/>
          <a:p>
            <a:pPr algn="ctr"/>
            <a:r>
              <a:rPr lang="en-US" sz="2000" dirty="0" smtClean="0"/>
              <a:t>To </a:t>
            </a:r>
            <a:r>
              <a:rPr lang="en-US" sz="2000" dirty="0"/>
              <a:t>make a </a:t>
            </a:r>
            <a:r>
              <a:rPr lang="en-US" sz="2000" dirty="0">
                <a:solidFill>
                  <a:schemeClr val="accent1">
                    <a:lumMod val="60000"/>
                    <a:lumOff val="40000"/>
                  </a:schemeClr>
                </a:solidFill>
              </a:rPr>
              <a:t>method</a:t>
            </a:r>
            <a:r>
              <a:rPr lang="en-US" sz="2000" dirty="0"/>
              <a:t> synchronized, simply add the synchronized keyword to its declaration:</a:t>
            </a:r>
          </a:p>
        </p:txBody>
      </p:sp>
      <p:grpSp>
        <p:nvGrpSpPr>
          <p:cNvPr id="14" name="Group 13"/>
          <p:cNvGrpSpPr/>
          <p:nvPr/>
        </p:nvGrpSpPr>
        <p:grpSpPr>
          <a:xfrm>
            <a:off x="777239" y="2649066"/>
            <a:ext cx="3711068" cy="2946300"/>
            <a:chOff x="5138292" y="2832796"/>
            <a:chExt cx="3711068" cy="2946300"/>
          </a:xfrm>
        </p:grpSpPr>
        <p:sp>
          <p:nvSpPr>
            <p:cNvPr id="13" name="Rounded Rectangle 12"/>
            <p:cNvSpPr/>
            <p:nvPr/>
          </p:nvSpPr>
          <p:spPr>
            <a:xfrm>
              <a:off x="5138292" y="2832796"/>
              <a:ext cx="3711068" cy="294630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89592576"/>
                </p:ext>
              </p:extLst>
            </p:nvPr>
          </p:nvGraphicFramePr>
          <p:xfrm>
            <a:off x="5257800" y="3009900"/>
            <a:ext cx="3492500" cy="2679700"/>
          </p:xfrm>
          <a:graphic>
            <a:graphicData uri="http://schemas.openxmlformats.org/presentationml/2006/ole">
              <mc:AlternateContent xmlns:mc="http://schemas.openxmlformats.org/markup-compatibility/2006">
                <mc:Choice xmlns:v="urn:schemas-microsoft-com:vml" Requires="v">
                  <p:oleObj spid="_x0000_s24625" name="Document" r:id="rId3" imgW="3492500" imgH="2679700" progId="Word.Document.12">
                    <p:embed/>
                  </p:oleObj>
                </mc:Choice>
                <mc:Fallback>
                  <p:oleObj name="Document" r:id="rId3" imgW="3492500" imgH="2679700" progId="Word.Document.12">
                    <p:embed/>
                    <p:pic>
                      <p:nvPicPr>
                        <p:cNvPr id="0" name=""/>
                        <p:cNvPicPr/>
                        <p:nvPr/>
                      </p:nvPicPr>
                      <p:blipFill>
                        <a:blip r:embed="rId4"/>
                        <a:stretch>
                          <a:fillRect/>
                        </a:stretch>
                      </p:blipFill>
                      <p:spPr>
                        <a:xfrm>
                          <a:off x="5257800" y="3009900"/>
                          <a:ext cx="3492500" cy="2679700"/>
                        </a:xfrm>
                        <a:prstGeom prst="rect">
                          <a:avLst/>
                        </a:prstGeom>
                      </p:spPr>
                    </p:pic>
                  </p:oleObj>
                </mc:Fallback>
              </mc:AlternateContent>
            </a:graphicData>
          </a:graphic>
        </p:graphicFrame>
      </p:grpSp>
      <p:grpSp>
        <p:nvGrpSpPr>
          <p:cNvPr id="12" name="Group 11"/>
          <p:cNvGrpSpPr/>
          <p:nvPr/>
        </p:nvGrpSpPr>
        <p:grpSpPr>
          <a:xfrm>
            <a:off x="5039360" y="3340795"/>
            <a:ext cx="3317241" cy="1569567"/>
            <a:chOff x="777239" y="3462715"/>
            <a:chExt cx="3317241" cy="1569567"/>
          </a:xfrm>
        </p:grpSpPr>
        <p:sp>
          <p:nvSpPr>
            <p:cNvPr id="11" name="Rounded Rectangle 10"/>
            <p:cNvSpPr/>
            <p:nvPr/>
          </p:nvSpPr>
          <p:spPr>
            <a:xfrm>
              <a:off x="777239" y="3462715"/>
              <a:ext cx="3317241" cy="1569567"/>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127511214"/>
                </p:ext>
              </p:extLst>
            </p:nvPr>
          </p:nvGraphicFramePr>
          <p:xfrm>
            <a:off x="873760" y="3561080"/>
            <a:ext cx="3139440" cy="1471202"/>
          </p:xfrm>
          <a:graphic>
            <a:graphicData uri="http://schemas.openxmlformats.org/presentationml/2006/ole">
              <mc:AlternateContent xmlns:mc="http://schemas.openxmlformats.org/markup-compatibility/2006">
                <mc:Choice xmlns:v="urn:schemas-microsoft-com:vml" Requires="v">
                  <p:oleObj spid="_x0000_s24626" name="Document" r:id="rId5" imgW="3035300" imgH="1422400" progId="Word.Document.12">
                    <p:embed/>
                  </p:oleObj>
                </mc:Choice>
                <mc:Fallback>
                  <p:oleObj name="Document" r:id="rId5" imgW="3035300" imgH="1422400" progId="Word.Document.12">
                    <p:embed/>
                    <p:pic>
                      <p:nvPicPr>
                        <p:cNvPr id="0" name=""/>
                        <p:cNvPicPr/>
                        <p:nvPr/>
                      </p:nvPicPr>
                      <p:blipFill>
                        <a:blip r:embed="rId6"/>
                        <a:stretch>
                          <a:fillRect/>
                        </a:stretch>
                      </p:blipFill>
                      <p:spPr>
                        <a:xfrm>
                          <a:off x="873760" y="3561080"/>
                          <a:ext cx="3139440" cy="1471202"/>
                        </a:xfrm>
                        <a:prstGeom prst="rect">
                          <a:avLst/>
                        </a:prstGeom>
                      </p:spPr>
                    </p:pic>
                  </p:oleObj>
                </mc:Fallback>
              </mc:AlternateContent>
            </a:graphicData>
          </a:graphic>
        </p:graphicFrame>
      </p:grpSp>
    </p:spTree>
    <p:extLst>
      <p:ext uri="{BB962C8B-B14F-4D97-AF65-F5344CB8AC3E}">
        <p14:creationId xmlns:p14="http://schemas.microsoft.com/office/powerpoint/2010/main" val="40467189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16241" y="3125590"/>
            <a:ext cx="3891599" cy="218809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ounded Rectangle 12"/>
          <p:cNvSpPr/>
          <p:nvPr/>
        </p:nvSpPr>
        <p:spPr>
          <a:xfrm>
            <a:off x="5232399" y="3127435"/>
            <a:ext cx="3677921" cy="2186245"/>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77239" y="1"/>
            <a:ext cx="8041641" cy="1107439"/>
          </a:xfrm>
        </p:spPr>
        <p:txBody>
          <a:bodyPr/>
          <a:lstStyle/>
          <a:p>
            <a:r>
              <a:rPr lang="en-US" dirty="0" smtClean="0"/>
              <a:t>Insert and Remove with Java Synchronization (i.e. Monitors)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47</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Oval 6"/>
          <p:cNvSpPr>
            <a:spLocks noChangeArrowheads="1"/>
          </p:cNvSpPr>
          <p:nvPr/>
        </p:nvSpPr>
        <p:spPr bwMode="auto">
          <a:xfrm>
            <a:off x="1899602" y="1855469"/>
            <a:ext cx="914400" cy="9144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1600" b="0" dirty="0">
                <a:solidFill>
                  <a:schemeClr val="bg1"/>
                </a:solidFill>
                <a:latin typeface="Tahoma"/>
                <a:cs typeface="Tahoma"/>
              </a:rPr>
              <a:t>Producer</a:t>
            </a:r>
          </a:p>
        </p:txBody>
      </p:sp>
      <p:sp>
        <p:nvSpPr>
          <p:cNvPr id="7" name="Oval 7"/>
          <p:cNvSpPr>
            <a:spLocks noChangeArrowheads="1"/>
          </p:cNvSpPr>
          <p:nvPr/>
        </p:nvSpPr>
        <p:spPr bwMode="auto">
          <a:xfrm>
            <a:off x="6614160" y="1855469"/>
            <a:ext cx="914400" cy="914400"/>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1400" b="0" dirty="0">
                <a:solidFill>
                  <a:schemeClr val="bg1"/>
                </a:solidFill>
                <a:latin typeface="Tahoma"/>
                <a:cs typeface="Tahoma"/>
              </a:rPr>
              <a:t>Consumer</a:t>
            </a:r>
          </a:p>
        </p:txBody>
      </p:sp>
      <p:graphicFrame>
        <p:nvGraphicFramePr>
          <p:cNvPr id="10" name="Object 9"/>
          <p:cNvGraphicFramePr>
            <a:graphicFrameLocks noChangeAspect="1"/>
          </p:cNvGraphicFramePr>
          <p:nvPr>
            <p:extLst>
              <p:ext uri="{D42A27DB-BD31-4B8C-83A1-F6EECF244321}">
                <p14:modId xmlns:p14="http://schemas.microsoft.com/office/powerpoint/2010/main" val="3272482692"/>
              </p:ext>
            </p:extLst>
          </p:nvPr>
        </p:nvGraphicFramePr>
        <p:xfrm>
          <a:off x="477520" y="3227705"/>
          <a:ext cx="3759200" cy="1916904"/>
        </p:xfrm>
        <a:graphic>
          <a:graphicData uri="http://schemas.openxmlformats.org/presentationml/2006/ole">
            <mc:AlternateContent xmlns:mc="http://schemas.openxmlformats.org/markup-compatibility/2006">
              <mc:Choice xmlns:v="urn:schemas-microsoft-com:vml" Requires="v">
                <p:oleObj spid="_x0000_s25645" name="Document" r:id="rId3" imgW="4064000" imgH="1790700" progId="Word.Document.12">
                  <p:embed/>
                </p:oleObj>
              </mc:Choice>
              <mc:Fallback>
                <p:oleObj name="Document" r:id="rId3" imgW="4064000" imgH="1790700" progId="Word.Document.12">
                  <p:embed/>
                  <p:pic>
                    <p:nvPicPr>
                      <p:cNvPr id="0" name=""/>
                      <p:cNvPicPr/>
                      <p:nvPr/>
                    </p:nvPicPr>
                    <p:blipFill>
                      <a:blip r:embed="rId4"/>
                      <a:stretch>
                        <a:fillRect/>
                      </a:stretch>
                    </p:blipFill>
                    <p:spPr>
                      <a:xfrm>
                        <a:off x="477520" y="3227705"/>
                        <a:ext cx="3759200" cy="1916904"/>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12013692"/>
              </p:ext>
            </p:extLst>
          </p:nvPr>
        </p:nvGraphicFramePr>
        <p:xfrm>
          <a:off x="5336540" y="3227705"/>
          <a:ext cx="3492500" cy="1998184"/>
        </p:xfrm>
        <a:graphic>
          <a:graphicData uri="http://schemas.openxmlformats.org/presentationml/2006/ole">
            <mc:AlternateContent xmlns:mc="http://schemas.openxmlformats.org/markup-compatibility/2006">
              <mc:Choice xmlns:v="urn:schemas-microsoft-com:vml" Requires="v">
                <p:oleObj spid="_x0000_s25646" name="Document" r:id="rId5" imgW="3949700" imgH="2146300" progId="Word.Document.12">
                  <p:embed/>
                </p:oleObj>
              </mc:Choice>
              <mc:Fallback>
                <p:oleObj name="Document" r:id="rId5" imgW="3949700" imgH="2146300" progId="Word.Document.12">
                  <p:embed/>
                  <p:pic>
                    <p:nvPicPr>
                      <p:cNvPr id="0" name=""/>
                      <p:cNvPicPr/>
                      <p:nvPr/>
                    </p:nvPicPr>
                    <p:blipFill>
                      <a:blip r:embed="rId6"/>
                      <a:stretch>
                        <a:fillRect/>
                      </a:stretch>
                    </p:blipFill>
                    <p:spPr>
                      <a:xfrm>
                        <a:off x="5336540" y="3227705"/>
                        <a:ext cx="3492500" cy="1998184"/>
                      </a:xfrm>
                      <a:prstGeom prst="rect">
                        <a:avLst/>
                      </a:prstGeom>
                    </p:spPr>
                  </p:pic>
                </p:oleObj>
              </mc:Fallback>
            </mc:AlternateContent>
          </a:graphicData>
        </a:graphic>
      </p:graphicFrame>
      <p:sp>
        <p:nvSpPr>
          <p:cNvPr id="16" name="Freeform 10"/>
          <p:cNvSpPr>
            <a:spLocks/>
          </p:cNvSpPr>
          <p:nvPr/>
        </p:nvSpPr>
        <p:spPr bwMode="auto">
          <a:xfrm>
            <a:off x="1493520" y="3817440"/>
            <a:ext cx="4673600" cy="1139222"/>
          </a:xfrm>
          <a:custGeom>
            <a:avLst/>
            <a:gdLst>
              <a:gd name="T0" fmla="*/ 0 w 2586"/>
              <a:gd name="T1" fmla="*/ 1360487 h 1009"/>
              <a:gd name="T2" fmla="*/ 1900238 w 2586"/>
              <a:gd name="T3" fmla="*/ 1412875 h 1009"/>
              <a:gd name="T4" fmla="*/ 3262313 w 2586"/>
              <a:gd name="T5" fmla="*/ 230187 h 1009"/>
              <a:gd name="T6" fmla="*/ 4105275 w 2586"/>
              <a:gd name="T7" fmla="*/ 33337 h 1009"/>
              <a:gd name="T8" fmla="*/ 0 60000 65536"/>
              <a:gd name="T9" fmla="*/ 0 60000 65536"/>
              <a:gd name="T10" fmla="*/ 0 60000 65536"/>
              <a:gd name="T11" fmla="*/ 0 60000 65536"/>
              <a:gd name="T12" fmla="*/ 0 w 2586"/>
              <a:gd name="T13" fmla="*/ 0 h 1009"/>
              <a:gd name="T14" fmla="*/ 2586 w 2586"/>
              <a:gd name="T15" fmla="*/ 1009 h 1009"/>
              <a:gd name="connsiteX0" fmla="*/ 0 w 10000"/>
              <a:gd name="connsiteY0" fmla="*/ 8286 h 8536"/>
              <a:gd name="connsiteX1" fmla="*/ 6042 w 10000"/>
              <a:gd name="connsiteY1" fmla="*/ 6786 h 8536"/>
              <a:gd name="connsiteX2" fmla="*/ 7947 w 10000"/>
              <a:gd name="connsiteY2" fmla="*/ 1229 h 8536"/>
              <a:gd name="connsiteX3" fmla="*/ 10000 w 10000"/>
              <a:gd name="connsiteY3" fmla="*/ 0 h 8536"/>
            </a:gdLst>
            <a:ahLst/>
            <a:cxnLst>
              <a:cxn ang="0">
                <a:pos x="connsiteX0" y="connsiteY0"/>
              </a:cxn>
              <a:cxn ang="0">
                <a:pos x="connsiteX1" y="connsiteY1"/>
              </a:cxn>
              <a:cxn ang="0">
                <a:pos x="connsiteX2" y="connsiteY2"/>
              </a:cxn>
              <a:cxn ang="0">
                <a:pos x="connsiteX3" y="connsiteY3"/>
              </a:cxn>
            </a:cxnLst>
            <a:rect l="l" t="t" r="r" b="b"/>
            <a:pathLst>
              <a:path w="10000" h="8536">
                <a:moveTo>
                  <a:pt x="0" y="8286"/>
                </a:moveTo>
                <a:cubicBezTo>
                  <a:pt x="1651" y="9039"/>
                  <a:pt x="4719" y="7965"/>
                  <a:pt x="6042" y="6786"/>
                </a:cubicBezTo>
                <a:cubicBezTo>
                  <a:pt x="7364" y="5606"/>
                  <a:pt x="7053" y="2666"/>
                  <a:pt x="7947" y="1229"/>
                </a:cubicBezTo>
                <a:cubicBezTo>
                  <a:pt x="8840" y="-208"/>
                  <a:pt x="9660" y="208"/>
                  <a:pt x="10000" y="0"/>
                </a:cubicBezTo>
              </a:path>
            </a:pathLst>
          </a:custGeom>
          <a:noFill/>
          <a:ln w="19050" cmpd="sng">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7" name="Freeform 9"/>
          <p:cNvSpPr>
            <a:spLocks/>
          </p:cNvSpPr>
          <p:nvPr/>
        </p:nvSpPr>
        <p:spPr bwMode="auto">
          <a:xfrm>
            <a:off x="1818640" y="3870242"/>
            <a:ext cx="3736023" cy="988777"/>
          </a:xfrm>
          <a:custGeom>
            <a:avLst/>
            <a:gdLst>
              <a:gd name="T0" fmla="*/ 3459163 w 2179"/>
              <a:gd name="T1" fmla="*/ 1387475 h 874"/>
              <a:gd name="T2" fmla="*/ 2563812 w 2179"/>
              <a:gd name="T3" fmla="*/ 723900 h 874"/>
              <a:gd name="T4" fmla="*/ 2079625 w 2179"/>
              <a:gd name="T5" fmla="*/ 114300 h 874"/>
              <a:gd name="T6" fmla="*/ 0 w 2179"/>
              <a:gd name="T7" fmla="*/ 41275 h 874"/>
              <a:gd name="T8" fmla="*/ 0 60000 65536"/>
              <a:gd name="T9" fmla="*/ 0 60000 65536"/>
              <a:gd name="T10" fmla="*/ 0 60000 65536"/>
              <a:gd name="T11" fmla="*/ 0 60000 65536"/>
              <a:gd name="T12" fmla="*/ 0 w 2179"/>
              <a:gd name="T13" fmla="*/ 0 h 874"/>
              <a:gd name="T14" fmla="*/ 2179 w 2179"/>
              <a:gd name="T15" fmla="*/ 874 h 874"/>
              <a:gd name="connsiteX0" fmla="*/ 10000 w 10000"/>
              <a:gd name="connsiteY0" fmla="*/ 9819 h 9819"/>
              <a:gd name="connsiteX1" fmla="*/ 7766 w 10000"/>
              <a:gd name="connsiteY1" fmla="*/ 4629 h 9819"/>
              <a:gd name="connsiteX2" fmla="*/ 6012 w 10000"/>
              <a:gd name="connsiteY2" fmla="*/ 643 h 9819"/>
              <a:gd name="connsiteX3" fmla="*/ 0 w 10000"/>
              <a:gd name="connsiteY3" fmla="*/ 116 h 9819"/>
              <a:gd name="connsiteX0" fmla="*/ 10000 w 10000"/>
              <a:gd name="connsiteY0" fmla="*/ 10088 h 10088"/>
              <a:gd name="connsiteX1" fmla="*/ 7766 w 10000"/>
              <a:gd name="connsiteY1" fmla="*/ 4802 h 10088"/>
              <a:gd name="connsiteX2" fmla="*/ 5468 w 10000"/>
              <a:gd name="connsiteY2" fmla="*/ 536 h 10088"/>
              <a:gd name="connsiteX3" fmla="*/ 0 w 10000"/>
              <a:gd name="connsiteY3" fmla="*/ 206 h 10088"/>
            </a:gdLst>
            <a:ahLst/>
            <a:cxnLst>
              <a:cxn ang="0">
                <a:pos x="connsiteX0" y="connsiteY0"/>
              </a:cxn>
              <a:cxn ang="0">
                <a:pos x="connsiteX1" y="connsiteY1"/>
              </a:cxn>
              <a:cxn ang="0">
                <a:pos x="connsiteX2" y="connsiteY2"/>
              </a:cxn>
              <a:cxn ang="0">
                <a:pos x="connsiteX3" y="connsiteY3"/>
              </a:cxn>
            </a:cxnLst>
            <a:rect l="l" t="t" r="r" b="b"/>
            <a:pathLst>
              <a:path w="10000" h="10088">
                <a:moveTo>
                  <a:pt x="10000" y="10088"/>
                </a:moveTo>
                <a:cubicBezTo>
                  <a:pt x="9036" y="8433"/>
                  <a:pt x="8521" y="6394"/>
                  <a:pt x="7766" y="4802"/>
                </a:cubicBezTo>
                <a:cubicBezTo>
                  <a:pt x="7011" y="3210"/>
                  <a:pt x="6702" y="1375"/>
                  <a:pt x="5468" y="536"/>
                </a:cubicBezTo>
                <a:cubicBezTo>
                  <a:pt x="4233" y="-303"/>
                  <a:pt x="2386" y="55"/>
                  <a:pt x="0" y="206"/>
                </a:cubicBezTo>
              </a:path>
            </a:pathLst>
          </a:custGeom>
          <a:noFill/>
          <a:ln w="19050" cmpd="sng">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8" name="AutoShape 8"/>
          <p:cNvSpPr>
            <a:spLocks noChangeArrowheads="1"/>
          </p:cNvSpPr>
          <p:nvPr/>
        </p:nvSpPr>
        <p:spPr bwMode="auto">
          <a:xfrm>
            <a:off x="4541520" y="2939415"/>
            <a:ext cx="470853" cy="2509838"/>
          </a:xfrm>
          <a:prstGeom prst="upDownArrow">
            <a:avLst>
              <a:gd name="adj1" fmla="val 50000"/>
              <a:gd name="adj2" fmla="val 155763"/>
            </a:avLst>
          </a:prstGeom>
          <a:ln>
            <a:headEnd/>
            <a:tailEnd/>
          </a:ln>
        </p:spPr>
        <p:style>
          <a:lnRef idx="1">
            <a:schemeClr val="dk1"/>
          </a:lnRef>
          <a:fillRef idx="2">
            <a:schemeClr val="dk1"/>
          </a:fillRef>
          <a:effectRef idx="1">
            <a:schemeClr val="dk1"/>
          </a:effectRef>
          <a:fontRef idx="minor">
            <a:schemeClr val="dk1"/>
          </a:fontRef>
        </p:style>
        <p:txBody>
          <a:bodyPr vert="vert270" wrap="none" anchor="ctr"/>
          <a:lstStyle/>
          <a:p>
            <a:pPr algn="ctr"/>
            <a:r>
              <a:rPr lang="en-US" altLang="ja-JP" b="0" dirty="0">
                <a:solidFill>
                  <a:srgbClr val="000000"/>
                </a:solidFill>
              </a:rPr>
              <a:t>CS</a:t>
            </a:r>
          </a:p>
        </p:txBody>
      </p:sp>
    </p:spTree>
    <p:extLst>
      <p:ext uri="{BB962C8B-B14F-4D97-AF65-F5344CB8AC3E}">
        <p14:creationId xmlns:p14="http://schemas.microsoft.com/office/powerpoint/2010/main" val="325985673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097279"/>
          </a:xfrm>
        </p:spPr>
        <p:txBody>
          <a:bodyPr/>
          <a:lstStyle/>
          <a:p>
            <a:r>
              <a:rPr lang="en-US" altLang="ja-JP" dirty="0">
                <a:latin typeface="Tahoma" charset="0"/>
                <a:ea typeface="ＭＳ Ｐゴシック" charset="0"/>
                <a:cs typeface="ＭＳ Ｐゴシック" charset="0"/>
              </a:rPr>
              <a:t>Classical Problem 2:</a:t>
            </a:r>
            <a:br>
              <a:rPr lang="en-US" altLang="ja-JP" dirty="0">
                <a:latin typeface="Tahoma" charset="0"/>
                <a:ea typeface="ＭＳ Ｐゴシック" charset="0"/>
                <a:cs typeface="ＭＳ Ｐゴシック" charset="0"/>
              </a:rPr>
            </a:br>
            <a:r>
              <a:rPr lang="en-US" altLang="ja-JP" dirty="0">
                <a:latin typeface="Tahoma" charset="0"/>
                <a:ea typeface="ＭＳ Ｐゴシック" charset="0"/>
                <a:cs typeface="ＭＳ Ｐゴシック" charset="0"/>
              </a:rPr>
              <a:t>The Readers-Writers Problem</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48</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3"/>
          <p:cNvSpPr txBox="1">
            <a:spLocks noChangeArrowheads="1"/>
          </p:cNvSpPr>
          <p:nvPr/>
        </p:nvSpPr>
        <p:spPr>
          <a:xfrm>
            <a:off x="815976" y="1539558"/>
            <a:ext cx="7807325" cy="565150"/>
          </a:xfrm>
          <a:prstGeom prst="rect">
            <a:avLst/>
          </a:prstGeom>
        </p:spPr>
        <p:txBody>
          <a:bodyPr vert="horz" lIns="91440" tIns="45720" rIns="91440" bIns="45720" rtlCol="0" anchor="ctr">
            <a:normAutofit fontScale="92500"/>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altLang="ja-JP" sz="2800" smtClean="0">
                <a:latin typeface="Tahoma" charset="0"/>
                <a:ea typeface="ＭＳ Ｐゴシック" charset="0"/>
                <a:cs typeface="ＭＳ Ｐゴシック" charset="0"/>
              </a:rPr>
              <a:t>Multiple readers or a single writer can use DB.</a:t>
            </a:r>
            <a:endParaRPr lang="en-US" altLang="ja-JP" sz="2800">
              <a:latin typeface="Tahoma" charset="0"/>
              <a:ea typeface="ＭＳ Ｐゴシック" charset="0"/>
              <a:cs typeface="ＭＳ Ｐゴシック" charset="0"/>
            </a:endParaRPr>
          </a:p>
        </p:txBody>
      </p:sp>
      <p:sp>
        <p:nvSpPr>
          <p:cNvPr id="7" name="AutoShape 5"/>
          <p:cNvSpPr>
            <a:spLocks noChangeArrowheads="1"/>
          </p:cNvSpPr>
          <p:nvPr/>
        </p:nvSpPr>
        <p:spPr bwMode="auto">
          <a:xfrm>
            <a:off x="1265238" y="2225358"/>
            <a:ext cx="1809750" cy="3406775"/>
          </a:xfrm>
          <a:prstGeom prst="can">
            <a:avLst>
              <a:gd name="adj" fmla="val 47061"/>
            </a:avLst>
          </a:prstGeom>
          <a:solidFill>
            <a:schemeClr val="tx2"/>
          </a:solidFill>
          <a:ln w="9525">
            <a:solidFill>
              <a:schemeClr val="tx1"/>
            </a:solidFill>
            <a:miter lim="800000"/>
            <a:headEnd/>
            <a:tailEnd/>
          </a:ln>
        </p:spPr>
        <p:txBody>
          <a:bodyPr wrap="none" anchor="ctr"/>
          <a:lstStyle/>
          <a:p>
            <a:endParaRPr lang="ja-JP" altLang="en-US"/>
          </a:p>
        </p:txBody>
      </p:sp>
      <p:sp>
        <p:nvSpPr>
          <p:cNvPr id="8" name="Oval 6"/>
          <p:cNvSpPr>
            <a:spLocks noChangeArrowheads="1"/>
          </p:cNvSpPr>
          <p:nvPr/>
        </p:nvSpPr>
        <p:spPr bwMode="auto">
          <a:xfrm>
            <a:off x="98426" y="3034983"/>
            <a:ext cx="914400" cy="860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1600" b="0">
                <a:solidFill>
                  <a:schemeClr val="tx1"/>
                </a:solidFill>
              </a:rPr>
              <a:t>writer</a:t>
            </a:r>
          </a:p>
        </p:txBody>
      </p:sp>
      <p:sp>
        <p:nvSpPr>
          <p:cNvPr id="9" name="Oval 7"/>
          <p:cNvSpPr>
            <a:spLocks noChangeArrowheads="1"/>
          </p:cNvSpPr>
          <p:nvPr/>
        </p:nvSpPr>
        <p:spPr bwMode="auto">
          <a:xfrm>
            <a:off x="53976" y="4173220"/>
            <a:ext cx="914400" cy="860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1600" b="0">
                <a:solidFill>
                  <a:schemeClr val="tx1"/>
                </a:solidFill>
              </a:rPr>
              <a:t>writer</a:t>
            </a:r>
          </a:p>
        </p:txBody>
      </p:sp>
      <p:sp>
        <p:nvSpPr>
          <p:cNvPr id="10" name="Oval 8"/>
          <p:cNvSpPr>
            <a:spLocks noChangeArrowheads="1"/>
          </p:cNvSpPr>
          <p:nvPr/>
        </p:nvSpPr>
        <p:spPr bwMode="auto">
          <a:xfrm>
            <a:off x="1882776" y="4514533"/>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11" name="Oval 9"/>
          <p:cNvSpPr>
            <a:spLocks noChangeArrowheads="1"/>
          </p:cNvSpPr>
          <p:nvPr/>
        </p:nvSpPr>
        <p:spPr bwMode="auto">
          <a:xfrm>
            <a:off x="3308351" y="3034983"/>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12" name="Oval 10"/>
          <p:cNvSpPr>
            <a:spLocks noChangeArrowheads="1"/>
          </p:cNvSpPr>
          <p:nvPr/>
        </p:nvSpPr>
        <p:spPr bwMode="auto">
          <a:xfrm>
            <a:off x="1543051" y="3849370"/>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13" name="Oval 11"/>
          <p:cNvSpPr>
            <a:spLocks noChangeArrowheads="1"/>
          </p:cNvSpPr>
          <p:nvPr/>
        </p:nvSpPr>
        <p:spPr bwMode="auto">
          <a:xfrm>
            <a:off x="1766888" y="3123883"/>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14" name="Freeform 12"/>
          <p:cNvSpPr>
            <a:spLocks/>
          </p:cNvSpPr>
          <p:nvPr/>
        </p:nvSpPr>
        <p:spPr bwMode="auto">
          <a:xfrm>
            <a:off x="2752726" y="3157220"/>
            <a:ext cx="609600" cy="128588"/>
          </a:xfrm>
          <a:custGeom>
            <a:avLst/>
            <a:gdLst>
              <a:gd name="T0" fmla="*/ 609600 w 384"/>
              <a:gd name="T1" fmla="*/ 111125 h 81"/>
              <a:gd name="T2" fmla="*/ 322262 w 384"/>
              <a:gd name="T3" fmla="*/ 3175 h 81"/>
              <a:gd name="T4" fmla="*/ 0 w 384"/>
              <a:gd name="T5" fmla="*/ 128588 h 81"/>
              <a:gd name="T6" fmla="*/ 0 60000 65536"/>
              <a:gd name="T7" fmla="*/ 0 60000 65536"/>
              <a:gd name="T8" fmla="*/ 0 60000 65536"/>
              <a:gd name="T9" fmla="*/ 0 w 384"/>
              <a:gd name="T10" fmla="*/ 0 h 81"/>
              <a:gd name="T11" fmla="*/ 384 w 384"/>
              <a:gd name="T12" fmla="*/ 81 h 81"/>
            </a:gdLst>
            <a:ahLst/>
            <a:cxnLst>
              <a:cxn ang="T6">
                <a:pos x="T0" y="T1"/>
              </a:cxn>
              <a:cxn ang="T7">
                <a:pos x="T2" y="T3"/>
              </a:cxn>
              <a:cxn ang="T8">
                <a:pos x="T4" y="T5"/>
              </a:cxn>
            </a:cxnLst>
            <a:rect l="T9" t="T10" r="T11" b="T12"/>
            <a:pathLst>
              <a:path w="384" h="81">
                <a:moveTo>
                  <a:pt x="384" y="70"/>
                </a:moveTo>
                <a:cubicBezTo>
                  <a:pt x="325" y="35"/>
                  <a:pt x="267" y="0"/>
                  <a:pt x="203" y="2"/>
                </a:cubicBezTo>
                <a:cubicBezTo>
                  <a:pt x="139" y="4"/>
                  <a:pt x="69" y="42"/>
                  <a:pt x="0" y="81"/>
                </a:cubicBezTo>
              </a:path>
            </a:pathLst>
          </a:custGeom>
          <a:noFill/>
          <a:ln w="28575">
            <a:solidFill>
              <a:schemeClr val="tx1"/>
            </a:solidFill>
            <a:miter lim="800000"/>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 name="AutoShape 15"/>
          <p:cNvSpPr>
            <a:spLocks noChangeArrowheads="1"/>
          </p:cNvSpPr>
          <p:nvPr/>
        </p:nvSpPr>
        <p:spPr bwMode="auto">
          <a:xfrm>
            <a:off x="5935663" y="2179320"/>
            <a:ext cx="1809750" cy="3406775"/>
          </a:xfrm>
          <a:prstGeom prst="can">
            <a:avLst>
              <a:gd name="adj" fmla="val 47061"/>
            </a:avLst>
          </a:prstGeom>
          <a:solidFill>
            <a:schemeClr val="tx2"/>
          </a:solidFill>
          <a:ln w="9525">
            <a:solidFill>
              <a:schemeClr val="tx1"/>
            </a:solidFill>
            <a:miter lim="800000"/>
            <a:headEnd/>
            <a:tailEnd/>
          </a:ln>
        </p:spPr>
        <p:txBody>
          <a:bodyPr wrap="none" anchor="ctr"/>
          <a:lstStyle/>
          <a:p>
            <a:endParaRPr lang="ja-JP" altLang="en-US"/>
          </a:p>
        </p:txBody>
      </p:sp>
      <p:sp>
        <p:nvSpPr>
          <p:cNvPr id="16" name="Oval 16"/>
          <p:cNvSpPr>
            <a:spLocks noChangeArrowheads="1"/>
          </p:cNvSpPr>
          <p:nvPr/>
        </p:nvSpPr>
        <p:spPr bwMode="auto">
          <a:xfrm>
            <a:off x="4768851" y="2988945"/>
            <a:ext cx="914400" cy="860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1600" b="0">
                <a:solidFill>
                  <a:schemeClr val="tx1"/>
                </a:solidFill>
              </a:rPr>
              <a:t>writer</a:t>
            </a:r>
          </a:p>
        </p:txBody>
      </p:sp>
      <p:sp>
        <p:nvSpPr>
          <p:cNvPr id="17" name="Oval 17"/>
          <p:cNvSpPr>
            <a:spLocks noChangeArrowheads="1"/>
          </p:cNvSpPr>
          <p:nvPr/>
        </p:nvSpPr>
        <p:spPr bwMode="auto">
          <a:xfrm>
            <a:off x="6410326" y="3696970"/>
            <a:ext cx="914400" cy="86042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1600" b="0">
                <a:solidFill>
                  <a:schemeClr val="tx1"/>
                </a:solidFill>
              </a:rPr>
              <a:t>writer</a:t>
            </a:r>
          </a:p>
        </p:txBody>
      </p:sp>
      <p:sp>
        <p:nvSpPr>
          <p:cNvPr id="18" name="Oval 18"/>
          <p:cNvSpPr>
            <a:spLocks noChangeArrowheads="1"/>
          </p:cNvSpPr>
          <p:nvPr/>
        </p:nvSpPr>
        <p:spPr bwMode="auto">
          <a:xfrm>
            <a:off x="7843838" y="4576445"/>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19" name="Oval 19"/>
          <p:cNvSpPr>
            <a:spLocks noChangeArrowheads="1"/>
          </p:cNvSpPr>
          <p:nvPr/>
        </p:nvSpPr>
        <p:spPr bwMode="auto">
          <a:xfrm>
            <a:off x="7978776" y="2988945"/>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20" name="Oval 20"/>
          <p:cNvSpPr>
            <a:spLocks noChangeArrowheads="1"/>
          </p:cNvSpPr>
          <p:nvPr/>
        </p:nvSpPr>
        <p:spPr bwMode="auto">
          <a:xfrm>
            <a:off x="8059738" y="4017645"/>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21" name="Oval 21"/>
          <p:cNvSpPr>
            <a:spLocks noChangeArrowheads="1"/>
          </p:cNvSpPr>
          <p:nvPr/>
        </p:nvSpPr>
        <p:spPr bwMode="auto">
          <a:xfrm>
            <a:off x="7835901" y="3616008"/>
            <a:ext cx="914400" cy="860425"/>
          </a:xfrm>
          <a:prstGeom prst="ellipse">
            <a:avLst/>
          </a:prstGeom>
          <a:solidFill>
            <a:srgbClr val="9999FF"/>
          </a:solidFill>
          <a:ln w="9525">
            <a:solidFill>
              <a:schemeClr val="tx1"/>
            </a:solidFill>
            <a:miter lim="800000"/>
            <a:headEnd/>
            <a:tailEnd/>
          </a:ln>
        </p:spPr>
        <p:txBody>
          <a:bodyPr wrap="none" anchor="ctr"/>
          <a:lstStyle/>
          <a:p>
            <a:pPr algn="ctr"/>
            <a:r>
              <a:rPr lang="en-US" altLang="ja-JP" sz="1600" b="0">
                <a:solidFill>
                  <a:schemeClr val="tx1"/>
                </a:solidFill>
              </a:rPr>
              <a:t>reader</a:t>
            </a:r>
          </a:p>
        </p:txBody>
      </p:sp>
      <p:sp>
        <p:nvSpPr>
          <p:cNvPr id="22" name="Freeform 22"/>
          <p:cNvSpPr>
            <a:spLocks/>
          </p:cNvSpPr>
          <p:nvPr/>
        </p:nvSpPr>
        <p:spPr bwMode="auto">
          <a:xfrm>
            <a:off x="7423151" y="3111183"/>
            <a:ext cx="609600" cy="128587"/>
          </a:xfrm>
          <a:custGeom>
            <a:avLst/>
            <a:gdLst>
              <a:gd name="T0" fmla="*/ 609600 w 384"/>
              <a:gd name="T1" fmla="*/ 111125 h 81"/>
              <a:gd name="T2" fmla="*/ 322262 w 384"/>
              <a:gd name="T3" fmla="*/ 3175 h 81"/>
              <a:gd name="T4" fmla="*/ 0 w 384"/>
              <a:gd name="T5" fmla="*/ 128587 h 81"/>
              <a:gd name="T6" fmla="*/ 0 60000 65536"/>
              <a:gd name="T7" fmla="*/ 0 60000 65536"/>
              <a:gd name="T8" fmla="*/ 0 60000 65536"/>
              <a:gd name="T9" fmla="*/ 0 w 384"/>
              <a:gd name="T10" fmla="*/ 0 h 81"/>
              <a:gd name="T11" fmla="*/ 384 w 384"/>
              <a:gd name="T12" fmla="*/ 81 h 81"/>
            </a:gdLst>
            <a:ahLst/>
            <a:cxnLst>
              <a:cxn ang="T6">
                <a:pos x="T0" y="T1"/>
              </a:cxn>
              <a:cxn ang="T7">
                <a:pos x="T2" y="T3"/>
              </a:cxn>
              <a:cxn ang="T8">
                <a:pos x="T4" y="T5"/>
              </a:cxn>
            </a:cxnLst>
            <a:rect l="T9" t="T10" r="T11" b="T12"/>
            <a:pathLst>
              <a:path w="384" h="81">
                <a:moveTo>
                  <a:pt x="384" y="70"/>
                </a:moveTo>
                <a:cubicBezTo>
                  <a:pt x="325" y="35"/>
                  <a:pt x="267" y="0"/>
                  <a:pt x="203" y="2"/>
                </a:cubicBezTo>
                <a:cubicBezTo>
                  <a:pt x="139" y="4"/>
                  <a:pt x="69" y="42"/>
                  <a:pt x="0" y="81"/>
                </a:cubicBezTo>
              </a:path>
            </a:pathLst>
          </a:custGeom>
          <a:noFill/>
          <a:ln w="28575">
            <a:solidFill>
              <a:schemeClr val="tx1"/>
            </a:solidFill>
            <a:miter lim="800000"/>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nvGrpSpPr>
          <p:cNvPr id="23" name="Group 27"/>
          <p:cNvGrpSpPr>
            <a:grpSpLocks/>
          </p:cNvGrpSpPr>
          <p:nvPr/>
        </p:nvGrpSpPr>
        <p:grpSpPr bwMode="auto">
          <a:xfrm>
            <a:off x="1006476" y="2976245"/>
            <a:ext cx="609600" cy="519113"/>
            <a:chOff x="685" y="2244"/>
            <a:chExt cx="384" cy="327"/>
          </a:xfrm>
        </p:grpSpPr>
        <p:sp>
          <p:nvSpPr>
            <p:cNvPr id="24" name="Freeform 23"/>
            <p:cNvSpPr>
              <a:spLocks/>
            </p:cNvSpPr>
            <p:nvPr/>
          </p:nvSpPr>
          <p:spPr bwMode="auto">
            <a:xfrm flipH="1">
              <a:off x="685" y="2387"/>
              <a:ext cx="384" cy="81"/>
            </a:xfrm>
            <a:custGeom>
              <a:avLst/>
              <a:gdLst>
                <a:gd name="T0" fmla="*/ 384 w 384"/>
                <a:gd name="T1" fmla="*/ 70 h 81"/>
                <a:gd name="T2" fmla="*/ 203 w 384"/>
                <a:gd name="T3" fmla="*/ 2 h 81"/>
                <a:gd name="T4" fmla="*/ 0 w 384"/>
                <a:gd name="T5" fmla="*/ 81 h 81"/>
                <a:gd name="T6" fmla="*/ 0 60000 65536"/>
                <a:gd name="T7" fmla="*/ 0 60000 65536"/>
                <a:gd name="T8" fmla="*/ 0 60000 65536"/>
                <a:gd name="T9" fmla="*/ 0 w 384"/>
                <a:gd name="T10" fmla="*/ 0 h 81"/>
                <a:gd name="T11" fmla="*/ 384 w 384"/>
                <a:gd name="T12" fmla="*/ 81 h 81"/>
              </a:gdLst>
              <a:ahLst/>
              <a:cxnLst>
                <a:cxn ang="T6">
                  <a:pos x="T0" y="T1"/>
                </a:cxn>
                <a:cxn ang="T7">
                  <a:pos x="T2" y="T3"/>
                </a:cxn>
                <a:cxn ang="T8">
                  <a:pos x="T4" y="T5"/>
                </a:cxn>
              </a:cxnLst>
              <a:rect l="T9" t="T10" r="T11" b="T12"/>
              <a:pathLst>
                <a:path w="384" h="81">
                  <a:moveTo>
                    <a:pt x="384" y="70"/>
                  </a:moveTo>
                  <a:cubicBezTo>
                    <a:pt x="325" y="35"/>
                    <a:pt x="267" y="0"/>
                    <a:pt x="203" y="2"/>
                  </a:cubicBezTo>
                  <a:cubicBezTo>
                    <a:pt x="139" y="4"/>
                    <a:pt x="69" y="42"/>
                    <a:pt x="0" y="81"/>
                  </a:cubicBezTo>
                </a:path>
              </a:pathLst>
            </a:custGeom>
            <a:noFill/>
            <a:ln w="28575">
              <a:solidFill>
                <a:schemeClr val="tx1"/>
              </a:solidFill>
              <a:miter lim="800000"/>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25" name="Text Box 24"/>
            <p:cNvSpPr txBox="1">
              <a:spLocks noChangeArrowheads="1"/>
            </p:cNvSpPr>
            <p:nvPr/>
          </p:nvSpPr>
          <p:spPr bwMode="auto">
            <a:xfrm>
              <a:off x="709" y="2244"/>
              <a:ext cx="2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800">
                  <a:solidFill>
                    <a:schemeClr val="hlink"/>
                  </a:solidFill>
                </a:rPr>
                <a:t>X</a:t>
              </a:r>
            </a:p>
          </p:txBody>
        </p:sp>
      </p:grpSp>
      <p:sp>
        <p:nvSpPr>
          <p:cNvPr id="26" name="Text Box 26"/>
          <p:cNvSpPr txBox="1">
            <a:spLocks noChangeArrowheads="1"/>
          </p:cNvSpPr>
          <p:nvPr/>
        </p:nvSpPr>
        <p:spPr bwMode="auto">
          <a:xfrm>
            <a:off x="7615238" y="2895283"/>
            <a:ext cx="427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800">
                <a:solidFill>
                  <a:schemeClr val="hlink"/>
                </a:solidFill>
              </a:rPr>
              <a:t>X</a:t>
            </a:r>
          </a:p>
        </p:txBody>
      </p:sp>
      <p:grpSp>
        <p:nvGrpSpPr>
          <p:cNvPr id="27" name="Group 28"/>
          <p:cNvGrpSpPr>
            <a:grpSpLocks/>
          </p:cNvGrpSpPr>
          <p:nvPr/>
        </p:nvGrpSpPr>
        <p:grpSpPr bwMode="auto">
          <a:xfrm>
            <a:off x="5605463" y="2912745"/>
            <a:ext cx="609600" cy="519113"/>
            <a:chOff x="685" y="2244"/>
            <a:chExt cx="384" cy="327"/>
          </a:xfrm>
        </p:grpSpPr>
        <p:sp>
          <p:nvSpPr>
            <p:cNvPr id="28" name="Freeform 29"/>
            <p:cNvSpPr>
              <a:spLocks/>
            </p:cNvSpPr>
            <p:nvPr/>
          </p:nvSpPr>
          <p:spPr bwMode="auto">
            <a:xfrm flipH="1">
              <a:off x="685" y="2387"/>
              <a:ext cx="384" cy="81"/>
            </a:xfrm>
            <a:custGeom>
              <a:avLst/>
              <a:gdLst>
                <a:gd name="T0" fmla="*/ 384 w 384"/>
                <a:gd name="T1" fmla="*/ 70 h 81"/>
                <a:gd name="T2" fmla="*/ 203 w 384"/>
                <a:gd name="T3" fmla="*/ 2 h 81"/>
                <a:gd name="T4" fmla="*/ 0 w 384"/>
                <a:gd name="T5" fmla="*/ 81 h 81"/>
                <a:gd name="T6" fmla="*/ 0 60000 65536"/>
                <a:gd name="T7" fmla="*/ 0 60000 65536"/>
                <a:gd name="T8" fmla="*/ 0 60000 65536"/>
                <a:gd name="T9" fmla="*/ 0 w 384"/>
                <a:gd name="T10" fmla="*/ 0 h 81"/>
                <a:gd name="T11" fmla="*/ 384 w 384"/>
                <a:gd name="T12" fmla="*/ 81 h 81"/>
              </a:gdLst>
              <a:ahLst/>
              <a:cxnLst>
                <a:cxn ang="T6">
                  <a:pos x="T0" y="T1"/>
                </a:cxn>
                <a:cxn ang="T7">
                  <a:pos x="T2" y="T3"/>
                </a:cxn>
                <a:cxn ang="T8">
                  <a:pos x="T4" y="T5"/>
                </a:cxn>
              </a:cxnLst>
              <a:rect l="T9" t="T10" r="T11" b="T12"/>
              <a:pathLst>
                <a:path w="384" h="81">
                  <a:moveTo>
                    <a:pt x="384" y="70"/>
                  </a:moveTo>
                  <a:cubicBezTo>
                    <a:pt x="325" y="35"/>
                    <a:pt x="267" y="0"/>
                    <a:pt x="203" y="2"/>
                  </a:cubicBezTo>
                  <a:cubicBezTo>
                    <a:pt x="139" y="4"/>
                    <a:pt x="69" y="42"/>
                    <a:pt x="0" y="81"/>
                  </a:cubicBezTo>
                </a:path>
              </a:pathLst>
            </a:custGeom>
            <a:noFill/>
            <a:ln w="28575">
              <a:solidFill>
                <a:schemeClr val="tx1"/>
              </a:solidFill>
              <a:miter lim="800000"/>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29" name="Text Box 30"/>
            <p:cNvSpPr txBox="1">
              <a:spLocks noChangeArrowheads="1"/>
            </p:cNvSpPr>
            <p:nvPr/>
          </p:nvSpPr>
          <p:spPr bwMode="auto">
            <a:xfrm>
              <a:off x="709" y="2244"/>
              <a:ext cx="2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2800">
                  <a:solidFill>
                    <a:schemeClr val="hlink"/>
                  </a:solidFill>
                </a:rPr>
                <a:t>X</a:t>
              </a:r>
            </a:p>
          </p:txBody>
        </p:sp>
      </p:grpSp>
    </p:spTree>
    <p:extLst>
      <p:ext uri="{BB962C8B-B14F-4D97-AF65-F5344CB8AC3E}">
        <p14:creationId xmlns:p14="http://schemas.microsoft.com/office/powerpoint/2010/main" val="38680432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0481" y="1379340"/>
            <a:ext cx="6675439" cy="384290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Database</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49</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44704609"/>
              </p:ext>
            </p:extLst>
          </p:nvPr>
        </p:nvGraphicFramePr>
        <p:xfrm>
          <a:off x="1428750" y="1555750"/>
          <a:ext cx="6286500" cy="3746500"/>
        </p:xfrm>
        <a:graphic>
          <a:graphicData uri="http://schemas.openxmlformats.org/presentationml/2006/ole">
            <mc:AlternateContent xmlns:mc="http://schemas.openxmlformats.org/markup-compatibility/2006">
              <mc:Choice xmlns:v="urn:schemas-microsoft-com:vml" Requires="v">
                <p:oleObj spid="_x0000_s27672" name="Document" r:id="rId3" imgW="6286500" imgH="3746500" progId="Word.Document.12">
                  <p:embed/>
                </p:oleObj>
              </mc:Choice>
              <mc:Fallback>
                <p:oleObj name="Document" r:id="rId3" imgW="6286500" imgH="3746500" progId="Word.Document.12">
                  <p:embed/>
                  <p:pic>
                    <p:nvPicPr>
                      <p:cNvPr id="0" name=""/>
                      <p:cNvPicPr/>
                      <p:nvPr/>
                    </p:nvPicPr>
                    <p:blipFill>
                      <a:blip r:embed="rId4"/>
                      <a:stretch>
                        <a:fillRect/>
                      </a:stretch>
                    </p:blipFill>
                    <p:spPr>
                      <a:xfrm>
                        <a:off x="1428750" y="1555750"/>
                        <a:ext cx="6286500" cy="3746500"/>
                      </a:xfrm>
                      <a:prstGeom prst="rect">
                        <a:avLst/>
                      </a:prstGeom>
                    </p:spPr>
                  </p:pic>
                </p:oleObj>
              </mc:Fallback>
            </mc:AlternateContent>
          </a:graphicData>
        </a:graphic>
      </p:graphicFrame>
    </p:spTree>
    <p:extLst>
      <p:ext uri="{BB962C8B-B14F-4D97-AF65-F5344CB8AC3E}">
        <p14:creationId xmlns:p14="http://schemas.microsoft.com/office/powerpoint/2010/main" val="38680432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Race Condition</a:t>
            </a:r>
          </a:p>
        </p:txBody>
      </p:sp>
      <p:sp>
        <p:nvSpPr>
          <p:cNvPr id="4" name="Slide Number Placeholder 3"/>
          <p:cNvSpPr>
            <a:spLocks noGrp="1"/>
          </p:cNvSpPr>
          <p:nvPr>
            <p:ph type="sldNum" sz="quarter" idx="11"/>
          </p:nvPr>
        </p:nvSpPr>
        <p:spPr/>
        <p:txBody>
          <a:bodyPr/>
          <a:lstStyle/>
          <a:p>
            <a:fld id="{1789C0F2-17E0-497A-9BBE-0C73201AAFE3}" type="slidenum">
              <a:rPr lang="en-US" smtClean="0"/>
              <a:pPr/>
              <a:t>5</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3"/>
          <p:cNvSpPr txBox="1">
            <a:spLocks noChangeArrowheads="1"/>
          </p:cNvSpPr>
          <p:nvPr/>
        </p:nvSpPr>
        <p:spPr>
          <a:xfrm>
            <a:off x="777239" y="4448176"/>
            <a:ext cx="7772401" cy="1196975"/>
          </a:xfrm>
          <a:prstGeom prst="rect">
            <a:avLst/>
          </a:prstGeom>
        </p:spPr>
        <p:txBody>
          <a:bodyPr vert="horz" lIns="91440" tIns="45720" rIns="91440" bIns="45720" rtlCol="0" anchor="ctr">
            <a:normAutofit lnSpcReduction="10000"/>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nSpc>
                <a:spcPct val="90000"/>
              </a:lnSpc>
              <a:buNone/>
            </a:pPr>
            <a:r>
              <a:rPr lang="en-US" altLang="ja-JP" sz="2800" dirty="0" smtClean="0">
                <a:latin typeface="Tahoma" charset="0"/>
                <a:ea typeface="ＭＳ Ｐゴシック" charset="0"/>
                <a:cs typeface="ＭＳ Ｐゴシック" charset="0"/>
              </a:rPr>
              <a:t>The outcome of concurrent thread execution depends on the particular order in which the access takes place </a:t>
            </a:r>
            <a:r>
              <a:rPr lang="en-US" altLang="ja-JP" sz="2800" dirty="0" smtClean="0">
                <a:latin typeface="Tahoma" charset="0"/>
                <a:ea typeface="ＭＳ Ｐゴシック" charset="0"/>
                <a:cs typeface="ＭＳ Ｐゴシック" charset="0"/>
                <a:sym typeface="Wingdings"/>
              </a:rPr>
              <a:t></a:t>
            </a:r>
            <a:r>
              <a:rPr lang="en-US" altLang="ja-JP" sz="2800" dirty="0" smtClean="0">
                <a:latin typeface="Tahoma" charset="0"/>
                <a:ea typeface="ＭＳ Ｐゴシック" charset="0"/>
                <a:cs typeface="ＭＳ Ｐゴシック" charset="0"/>
              </a:rPr>
              <a:t> </a:t>
            </a:r>
            <a:r>
              <a:rPr lang="en-US" altLang="ja-JP" sz="2800" dirty="0" smtClean="0">
                <a:solidFill>
                  <a:srgbClr val="FF0000"/>
                </a:solidFill>
                <a:latin typeface="Tahoma" charset="0"/>
                <a:ea typeface="ＭＳ Ｐゴシック" charset="0"/>
                <a:cs typeface="ＭＳ Ｐゴシック" charset="0"/>
              </a:rPr>
              <a:t>race condition!</a:t>
            </a:r>
            <a:endParaRPr lang="en-US" altLang="ja-JP" sz="2800" dirty="0">
              <a:latin typeface="Tahoma" charset="0"/>
              <a:ea typeface="ＭＳ Ｐゴシック" charset="0"/>
              <a:cs typeface="ＭＳ Ｐゴシック" charset="0"/>
            </a:endParaRPr>
          </a:p>
        </p:txBody>
      </p:sp>
      <p:sp>
        <p:nvSpPr>
          <p:cNvPr id="7" name="Text Box 4"/>
          <p:cNvSpPr txBox="1">
            <a:spLocks noChangeArrowheads="1"/>
          </p:cNvSpPr>
          <p:nvPr/>
        </p:nvSpPr>
        <p:spPr bwMode="auto">
          <a:xfrm>
            <a:off x="246063" y="1608138"/>
            <a:ext cx="318293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800" b="0" dirty="0">
                <a:solidFill>
                  <a:srgbClr val="00F902"/>
                </a:solidFill>
              </a:rPr>
              <a:t>++count:</a:t>
            </a:r>
          </a:p>
          <a:p>
            <a:pPr eaLnBrk="1" hangingPunct="1"/>
            <a:r>
              <a:rPr lang="en-US" altLang="ja-JP" sz="1800" b="0" dirty="0">
                <a:solidFill>
                  <a:srgbClr val="00F902"/>
                </a:solidFill>
              </a:rPr>
              <a:t>	reg1 = mem[count];</a:t>
            </a:r>
          </a:p>
          <a:p>
            <a:pPr eaLnBrk="1" hangingPunct="1"/>
            <a:r>
              <a:rPr lang="en-US" altLang="ja-JP" sz="1800" b="0" dirty="0">
                <a:solidFill>
                  <a:srgbClr val="00F902"/>
                </a:solidFill>
              </a:rPr>
              <a:t>	reg1 = reg1 + 1;</a:t>
            </a:r>
          </a:p>
          <a:p>
            <a:pPr eaLnBrk="1" hangingPunct="1"/>
            <a:r>
              <a:rPr lang="en-US" altLang="ja-JP" sz="1800" b="0" dirty="0">
                <a:solidFill>
                  <a:srgbClr val="00F902"/>
                </a:solidFill>
              </a:rPr>
              <a:t>	mem[count] = reg1;</a:t>
            </a:r>
          </a:p>
          <a:p>
            <a:pPr eaLnBrk="1" hangingPunct="1">
              <a:buFontTx/>
              <a:buChar char="-"/>
            </a:pPr>
            <a:r>
              <a:rPr lang="en-US" altLang="ja-JP" sz="1800" b="0" dirty="0">
                <a:solidFill>
                  <a:srgbClr val="FF0000"/>
                </a:solidFill>
              </a:rPr>
              <a:t>- count:</a:t>
            </a:r>
          </a:p>
          <a:p>
            <a:pPr lvl="2" eaLnBrk="1" hangingPunct="1"/>
            <a:r>
              <a:rPr lang="en-US" altLang="ja-JP" sz="1800" b="0" dirty="0">
                <a:solidFill>
                  <a:srgbClr val="FF0000"/>
                </a:solidFill>
              </a:rPr>
              <a:t>reg2 = mem[count];</a:t>
            </a:r>
          </a:p>
          <a:p>
            <a:pPr lvl="2" eaLnBrk="1" hangingPunct="1"/>
            <a:r>
              <a:rPr lang="en-US" altLang="ja-JP" sz="1800" b="0" dirty="0">
                <a:solidFill>
                  <a:srgbClr val="FF0000"/>
                </a:solidFill>
              </a:rPr>
              <a:t>reg2 = reg2 – 1;</a:t>
            </a:r>
          </a:p>
          <a:p>
            <a:pPr lvl="2" eaLnBrk="1" hangingPunct="1"/>
            <a:r>
              <a:rPr lang="en-US" altLang="ja-JP" sz="1800" b="0" dirty="0">
                <a:solidFill>
                  <a:srgbClr val="FF0000"/>
                </a:solidFill>
              </a:rPr>
              <a:t>mem[count] = reg2;</a:t>
            </a:r>
          </a:p>
        </p:txBody>
      </p:sp>
      <p:sp>
        <p:nvSpPr>
          <p:cNvPr id="8" name="Text Box 5"/>
          <p:cNvSpPr txBox="1">
            <a:spLocks noChangeArrowheads="1"/>
          </p:cNvSpPr>
          <p:nvPr/>
        </p:nvSpPr>
        <p:spPr bwMode="auto">
          <a:xfrm>
            <a:off x="3616130" y="1670051"/>
            <a:ext cx="4714977"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800" b="0" dirty="0">
                <a:solidFill>
                  <a:srgbClr val="00F902"/>
                </a:solidFill>
              </a:rPr>
              <a:t>Producer: reg1 = mem[count];	</a:t>
            </a:r>
            <a:r>
              <a:rPr lang="en-US" altLang="ja-JP" sz="1800" b="0" dirty="0" smtClean="0">
                <a:solidFill>
                  <a:srgbClr val="00F902"/>
                </a:solidFill>
              </a:rPr>
              <a:t>   {</a:t>
            </a:r>
            <a:r>
              <a:rPr lang="en-US" altLang="ja-JP" sz="1800" b="0" dirty="0">
                <a:solidFill>
                  <a:srgbClr val="00F902"/>
                </a:solidFill>
              </a:rPr>
              <a:t>reg1=5}</a:t>
            </a:r>
          </a:p>
          <a:p>
            <a:pPr eaLnBrk="1" hangingPunct="1"/>
            <a:r>
              <a:rPr lang="en-US" altLang="ja-JP" sz="1800" b="0" dirty="0">
                <a:solidFill>
                  <a:srgbClr val="00F902"/>
                </a:solidFill>
              </a:rPr>
              <a:t>Producer: reg1 = reg1 + 1;	</a:t>
            </a:r>
            <a:r>
              <a:rPr lang="en-US" altLang="ja-JP" sz="1800" b="0" dirty="0" smtClean="0">
                <a:solidFill>
                  <a:srgbClr val="00F902"/>
                </a:solidFill>
              </a:rPr>
              <a:t>   {</a:t>
            </a:r>
            <a:r>
              <a:rPr lang="en-US" altLang="ja-JP" sz="1800" b="0" dirty="0">
                <a:solidFill>
                  <a:srgbClr val="00F902"/>
                </a:solidFill>
              </a:rPr>
              <a:t>reg1=6}</a:t>
            </a:r>
          </a:p>
          <a:p>
            <a:pPr eaLnBrk="1" hangingPunct="1"/>
            <a:r>
              <a:rPr lang="en-US" altLang="ja-JP" sz="1800" b="0" dirty="0">
                <a:solidFill>
                  <a:srgbClr val="FF0000"/>
                </a:solidFill>
              </a:rPr>
              <a:t>Consumer: reg2 = mem[count</a:t>
            </a:r>
            <a:r>
              <a:rPr lang="en-US" altLang="ja-JP" sz="1800" b="0" dirty="0" smtClean="0">
                <a:solidFill>
                  <a:srgbClr val="FF0000"/>
                </a:solidFill>
              </a:rPr>
              <a:t>];  {</a:t>
            </a:r>
            <a:r>
              <a:rPr lang="en-US" altLang="ja-JP" sz="1800" b="0" dirty="0">
                <a:solidFill>
                  <a:srgbClr val="FF0000"/>
                </a:solidFill>
              </a:rPr>
              <a:t>reg2=5}</a:t>
            </a:r>
          </a:p>
          <a:p>
            <a:pPr eaLnBrk="1" hangingPunct="1"/>
            <a:r>
              <a:rPr lang="en-US" altLang="ja-JP" sz="1800" b="0" dirty="0">
                <a:solidFill>
                  <a:srgbClr val="FF0000"/>
                </a:solidFill>
              </a:rPr>
              <a:t>Consumer: reg2 = reg2 – 1;	</a:t>
            </a:r>
            <a:r>
              <a:rPr lang="en-US" altLang="ja-JP" sz="1800" b="0" dirty="0" smtClean="0">
                <a:solidFill>
                  <a:srgbClr val="FF0000"/>
                </a:solidFill>
              </a:rPr>
              <a:t>   {</a:t>
            </a:r>
            <a:r>
              <a:rPr lang="en-US" altLang="ja-JP" sz="1800" b="0" dirty="0">
                <a:solidFill>
                  <a:srgbClr val="FF0000"/>
                </a:solidFill>
              </a:rPr>
              <a:t>reg2=4}</a:t>
            </a:r>
          </a:p>
          <a:p>
            <a:pPr eaLnBrk="1" hangingPunct="1"/>
            <a:r>
              <a:rPr lang="en-US" altLang="ja-JP" sz="1800" b="0" dirty="0">
                <a:solidFill>
                  <a:srgbClr val="00F902"/>
                </a:solidFill>
              </a:rPr>
              <a:t>Producer: mem[count] = reg1;	</a:t>
            </a:r>
            <a:r>
              <a:rPr lang="en-US" altLang="ja-JP" sz="1800" b="0" dirty="0" smtClean="0">
                <a:solidFill>
                  <a:srgbClr val="00F902"/>
                </a:solidFill>
              </a:rPr>
              <a:t>   {</a:t>
            </a:r>
            <a:r>
              <a:rPr lang="en-US" altLang="ja-JP" sz="1800" b="0" dirty="0">
                <a:solidFill>
                  <a:srgbClr val="00F902"/>
                </a:solidFill>
              </a:rPr>
              <a:t>count=6}</a:t>
            </a:r>
          </a:p>
          <a:p>
            <a:pPr eaLnBrk="1" hangingPunct="1"/>
            <a:r>
              <a:rPr lang="en-US" altLang="ja-JP" sz="1800" b="0" dirty="0">
                <a:solidFill>
                  <a:srgbClr val="FF0000"/>
                </a:solidFill>
              </a:rPr>
              <a:t>Consumer: mem[count] = reg2</a:t>
            </a:r>
            <a:r>
              <a:rPr lang="en-US" altLang="ja-JP" sz="1800" b="0" dirty="0" smtClean="0">
                <a:solidFill>
                  <a:srgbClr val="FF0000"/>
                </a:solidFill>
              </a:rPr>
              <a:t>;  {</a:t>
            </a:r>
            <a:r>
              <a:rPr lang="en-US" altLang="ja-JP" sz="1800" b="0" dirty="0">
                <a:solidFill>
                  <a:srgbClr val="FF0000"/>
                </a:solidFill>
              </a:rPr>
              <a:t>count=4}</a:t>
            </a:r>
          </a:p>
        </p:txBody>
      </p:sp>
    </p:spTree>
    <p:extLst>
      <p:ext uri="{BB962C8B-B14F-4D97-AF65-F5344CB8AC3E}">
        <p14:creationId xmlns:p14="http://schemas.microsoft.com/office/powerpoint/2010/main" val="688680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Readers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50</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9" name="Rounded Rectangle 8"/>
          <p:cNvSpPr/>
          <p:nvPr/>
        </p:nvSpPr>
        <p:spPr>
          <a:xfrm>
            <a:off x="1016000" y="1818640"/>
            <a:ext cx="7426960" cy="397256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6148480"/>
              </p:ext>
            </p:extLst>
          </p:nvPr>
        </p:nvGraphicFramePr>
        <p:xfrm>
          <a:off x="1192213" y="1901825"/>
          <a:ext cx="7010400" cy="3790950"/>
        </p:xfrm>
        <a:graphic>
          <a:graphicData uri="http://schemas.openxmlformats.org/presentationml/2006/ole">
            <mc:AlternateContent xmlns:mc="http://schemas.openxmlformats.org/markup-compatibility/2006">
              <mc:Choice xmlns:v="urn:schemas-microsoft-com:vml" Requires="v">
                <p:oleObj spid="_x0000_s33815" name="Document" r:id="rId3" imgW="6172200" imgH="3035300" progId="Word.Document.12">
                  <p:embed/>
                </p:oleObj>
              </mc:Choice>
              <mc:Fallback>
                <p:oleObj name="Document" r:id="rId3" imgW="6172200" imgH="3035300" progId="Word.Document.12">
                  <p:embed/>
                  <p:pic>
                    <p:nvPicPr>
                      <p:cNvPr id="0" name=""/>
                      <p:cNvPicPr/>
                      <p:nvPr/>
                    </p:nvPicPr>
                    <p:blipFill>
                      <a:blip r:embed="rId4"/>
                      <a:stretch>
                        <a:fillRect/>
                      </a:stretch>
                    </p:blipFill>
                    <p:spPr>
                      <a:xfrm>
                        <a:off x="1192213" y="1901825"/>
                        <a:ext cx="7010400" cy="3790950"/>
                      </a:xfrm>
                      <a:prstGeom prst="rect">
                        <a:avLst/>
                      </a:prstGeom>
                    </p:spPr>
                  </p:pic>
                </p:oleObj>
              </mc:Fallback>
            </mc:AlternateContent>
          </a:graphicData>
        </a:graphic>
      </p:graphicFrame>
    </p:spTree>
    <p:extLst>
      <p:ext uri="{BB962C8B-B14F-4D97-AF65-F5344CB8AC3E}">
        <p14:creationId xmlns:p14="http://schemas.microsoft.com/office/powerpoint/2010/main" val="386804327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Writers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51</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7" name="Rectangle 5"/>
          <p:cNvSpPr txBox="1">
            <a:spLocks noChangeArrowheads="1"/>
          </p:cNvSpPr>
          <p:nvPr/>
        </p:nvSpPr>
        <p:spPr>
          <a:xfrm>
            <a:off x="1336675" y="5506720"/>
            <a:ext cx="7807325" cy="565150"/>
          </a:xfrm>
          <a:prstGeom prst="rect">
            <a:avLst/>
          </a:prstGeom>
          <a:noFill/>
        </p:spPr>
        <p:txBody>
          <a:bodyPr vert="horz" lIns="91440" tIns="45720" rIns="91440" bIns="45720" rtlCol="0" anchor="ctr">
            <a:normAutofit fontScale="77500" lnSpcReduction="20000"/>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nSpc>
                <a:spcPct val="90000"/>
              </a:lnSpc>
            </a:pPr>
            <a:r>
              <a:rPr lang="en-US" altLang="ja-JP" sz="2400" dirty="0" smtClean="0">
                <a:latin typeface="Tahoma" charset="0"/>
                <a:ea typeface="ＭＳ Ｐゴシック" charset="0"/>
                <a:cs typeface="ＭＳ Ｐゴシック" charset="0"/>
              </a:rPr>
              <a:t>Why do we have to use </a:t>
            </a:r>
            <a:r>
              <a:rPr lang="en-US" altLang="ja-JP" sz="2400" dirty="0" smtClean="0">
                <a:solidFill>
                  <a:srgbClr val="FFFF00"/>
                </a:solidFill>
                <a:latin typeface="Tahoma" charset="0"/>
                <a:ea typeface="ＭＳ Ｐゴシック" charset="0"/>
                <a:cs typeface="ＭＳ Ｐゴシック" charset="0"/>
              </a:rPr>
              <a:t>notifyAll</a:t>
            </a:r>
            <a:r>
              <a:rPr lang="en-US" altLang="ja-JP" sz="2400" dirty="0" smtClean="0">
                <a:latin typeface="Tahoma" charset="0"/>
                <a:ea typeface="ＭＳ Ｐゴシック" charset="0"/>
                <a:cs typeface="ＭＳ Ｐゴシック" charset="0"/>
              </a:rPr>
              <a:t> rather than </a:t>
            </a:r>
            <a:r>
              <a:rPr lang="en-US" altLang="ja-JP" sz="2400" dirty="0" smtClean="0">
                <a:solidFill>
                  <a:srgbClr val="FFFF00"/>
                </a:solidFill>
                <a:latin typeface="Tahoma" charset="0"/>
                <a:ea typeface="ＭＳ Ｐゴシック" charset="0"/>
                <a:cs typeface="ＭＳ Ｐゴシック" charset="0"/>
              </a:rPr>
              <a:t>notify</a:t>
            </a:r>
            <a:r>
              <a:rPr lang="en-US" altLang="ja-JP" sz="2400" dirty="0" smtClean="0">
                <a:latin typeface="Tahoma" charset="0"/>
                <a:ea typeface="ＭＳ Ｐゴシック" charset="0"/>
                <a:cs typeface="ＭＳ Ｐゴシック" charset="0"/>
              </a:rPr>
              <a:t>?</a:t>
            </a:r>
          </a:p>
          <a:p>
            <a:pPr>
              <a:lnSpc>
                <a:spcPct val="90000"/>
              </a:lnSpc>
            </a:pPr>
            <a:r>
              <a:rPr lang="en-US" altLang="ja-JP" sz="2400" dirty="0" smtClean="0">
                <a:latin typeface="Tahoma" charset="0"/>
                <a:ea typeface="ＭＳ Ｐゴシック" charset="0"/>
                <a:cs typeface="ＭＳ Ｐゴシック" charset="0"/>
              </a:rPr>
              <a:t>Is this algorithm perfect?</a:t>
            </a:r>
            <a:endParaRPr lang="en-US" altLang="ja-JP" sz="2400" dirty="0">
              <a:latin typeface="Tahoma" charset="0"/>
              <a:ea typeface="ＭＳ Ｐゴシック" charset="0"/>
              <a:cs typeface="ＭＳ Ｐゴシック" charset="0"/>
            </a:endParaRPr>
          </a:p>
        </p:txBody>
      </p:sp>
      <p:grpSp>
        <p:nvGrpSpPr>
          <p:cNvPr id="8" name="Group 7"/>
          <p:cNvGrpSpPr/>
          <p:nvPr/>
        </p:nvGrpSpPr>
        <p:grpSpPr>
          <a:xfrm>
            <a:off x="1706880" y="1351280"/>
            <a:ext cx="6248400" cy="3972560"/>
            <a:chOff x="1412240" y="1493520"/>
            <a:chExt cx="6248400" cy="3972560"/>
          </a:xfrm>
        </p:grpSpPr>
        <p:sp>
          <p:nvSpPr>
            <p:cNvPr id="6" name="Rounded Rectangle 5"/>
            <p:cNvSpPr/>
            <p:nvPr/>
          </p:nvSpPr>
          <p:spPr>
            <a:xfrm>
              <a:off x="1412240" y="1493520"/>
              <a:ext cx="6248400" cy="397256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7501852"/>
                </p:ext>
              </p:extLst>
            </p:nvPr>
          </p:nvGraphicFramePr>
          <p:xfrm>
            <a:off x="1600200" y="1733550"/>
            <a:ext cx="5943600" cy="3390900"/>
          </p:xfrm>
          <a:graphic>
            <a:graphicData uri="http://schemas.openxmlformats.org/presentationml/2006/ole">
              <mc:AlternateContent xmlns:mc="http://schemas.openxmlformats.org/markup-compatibility/2006">
                <mc:Choice xmlns:v="urn:schemas-microsoft-com:vml" Requires="v">
                  <p:oleObj spid="_x0000_s34838" name="Document" r:id="rId3" imgW="5943600" imgH="3390900" progId="Word.Document.12">
                    <p:embed/>
                  </p:oleObj>
                </mc:Choice>
                <mc:Fallback>
                  <p:oleObj name="Document" r:id="rId3" imgW="5943600" imgH="3390900" progId="Word.Document.12">
                    <p:embed/>
                    <p:pic>
                      <p:nvPicPr>
                        <p:cNvPr id="0" name=""/>
                        <p:cNvPicPr/>
                        <p:nvPr/>
                      </p:nvPicPr>
                      <p:blipFill>
                        <a:blip r:embed="rId4"/>
                        <a:stretch>
                          <a:fillRect/>
                        </a:stretch>
                      </p:blipFill>
                      <p:spPr>
                        <a:xfrm>
                          <a:off x="1600200" y="1733550"/>
                          <a:ext cx="5943600" cy="3390900"/>
                        </a:xfrm>
                        <a:prstGeom prst="rect">
                          <a:avLst/>
                        </a:prstGeom>
                      </p:spPr>
                    </p:pic>
                  </p:oleObj>
                </mc:Fallback>
              </mc:AlternateContent>
            </a:graphicData>
          </a:graphic>
        </p:graphicFrame>
      </p:grpSp>
    </p:spTree>
    <p:extLst>
      <p:ext uri="{BB962C8B-B14F-4D97-AF65-F5344CB8AC3E}">
        <p14:creationId xmlns:p14="http://schemas.microsoft.com/office/powerpoint/2010/main" val="1121683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087119"/>
          </a:xfrm>
        </p:spPr>
        <p:txBody>
          <a:bodyPr/>
          <a:lstStyle/>
          <a:p>
            <a:r>
              <a:rPr lang="en-US" altLang="ja-JP" dirty="0">
                <a:latin typeface="Tahoma" charset="0"/>
                <a:ea typeface="ＭＳ Ｐゴシック" charset="0"/>
                <a:cs typeface="ＭＳ Ｐゴシック" charset="0"/>
              </a:rPr>
              <a:t>Classical Problem 3:</a:t>
            </a:r>
            <a:br>
              <a:rPr lang="en-US" altLang="ja-JP" dirty="0">
                <a:latin typeface="Tahoma" charset="0"/>
                <a:ea typeface="ＭＳ Ｐゴシック" charset="0"/>
                <a:cs typeface="ＭＳ Ｐゴシック" charset="0"/>
              </a:rPr>
            </a:br>
            <a:r>
              <a:rPr lang="en-US" altLang="ja-JP" dirty="0">
                <a:latin typeface="Tahoma" charset="0"/>
                <a:ea typeface="ＭＳ Ｐゴシック" charset="0"/>
                <a:cs typeface="ＭＳ Ｐゴシック" charset="0"/>
              </a:rPr>
              <a:t>Dining Philosophers Problem</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52</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3"/>
          <p:cNvSpPr txBox="1">
            <a:spLocks noChangeArrowheads="1"/>
          </p:cNvSpPr>
          <p:nvPr/>
        </p:nvSpPr>
        <p:spPr>
          <a:xfrm>
            <a:off x="735013" y="5260975"/>
            <a:ext cx="7772400" cy="889000"/>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nSpc>
                <a:spcPct val="90000"/>
              </a:lnSpc>
            </a:pPr>
            <a:r>
              <a:rPr lang="en-US" altLang="ja-JP" sz="2400" dirty="0" smtClean="0">
                <a:latin typeface="Tahoma" charset="0"/>
                <a:ea typeface="ＭＳ Ｐゴシック" charset="0"/>
                <a:cs typeface="ＭＳ Ｐゴシック" charset="0"/>
              </a:rPr>
              <a:t>Shared data </a:t>
            </a:r>
          </a:p>
          <a:p>
            <a:pPr>
              <a:lnSpc>
                <a:spcPct val="90000"/>
              </a:lnSpc>
              <a:buFont typeface="Wingdings" charset="0"/>
              <a:buNone/>
            </a:pPr>
            <a:r>
              <a:rPr lang="en-US" altLang="ja-JP" sz="2400" dirty="0" smtClean="0">
                <a:latin typeface="Tahoma" charset="0"/>
                <a:ea typeface="ＭＳ Ｐゴシック" charset="0"/>
                <a:cs typeface="ＭＳ Ｐゴシック" charset="0"/>
              </a:rPr>
              <a:t>		Semaphore chopStick[]  = new Semaphore[5];</a:t>
            </a:r>
            <a:endParaRPr lang="en-US" altLang="ja-JP" sz="2400" dirty="0">
              <a:latin typeface="Tahoma" charset="0"/>
              <a:ea typeface="ＭＳ Ｐゴシック" charset="0"/>
              <a:cs typeface="ＭＳ Ｐゴシック" charset="0"/>
            </a:endParaRPr>
          </a:p>
        </p:txBody>
      </p:sp>
      <p:sp>
        <p:nvSpPr>
          <p:cNvPr id="7" name="Text Box 5"/>
          <p:cNvSpPr txBox="1">
            <a:spLocks noChangeArrowheads="1"/>
          </p:cNvSpPr>
          <p:nvPr/>
        </p:nvSpPr>
        <p:spPr bwMode="auto">
          <a:xfrm>
            <a:off x="6808536" y="2819400"/>
            <a:ext cx="159911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algn="ctr" eaLnBrk="1" hangingPunct="1"/>
            <a:r>
              <a:rPr lang="en-US" altLang="ja-JP" sz="2400" b="0" dirty="0">
                <a:solidFill>
                  <a:schemeClr val="tx1"/>
                </a:solidFill>
              </a:rPr>
              <a:t>THINKING</a:t>
            </a:r>
          </a:p>
          <a:p>
            <a:pPr algn="ctr" eaLnBrk="1" hangingPunct="1"/>
            <a:r>
              <a:rPr lang="en-US" altLang="ja-JP" sz="2400" b="0" dirty="0">
                <a:solidFill>
                  <a:schemeClr val="tx1"/>
                </a:solidFill>
              </a:rPr>
              <a:t>HUNGRY</a:t>
            </a:r>
          </a:p>
          <a:p>
            <a:pPr algn="ctr" eaLnBrk="1" hangingPunct="1"/>
            <a:r>
              <a:rPr lang="en-US" altLang="ja-JP" sz="2400" b="0" dirty="0">
                <a:solidFill>
                  <a:schemeClr val="tx1"/>
                </a:solidFill>
              </a:rPr>
              <a:t>EATING</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758" y="1732598"/>
            <a:ext cx="348932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62351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904239"/>
          </a:xfrm>
        </p:spPr>
        <p:txBody>
          <a:bodyPr/>
          <a:lstStyle/>
          <a:p>
            <a:r>
              <a:rPr lang="en-US" altLang="ja-JP" dirty="0">
                <a:latin typeface="Tahoma" charset="0"/>
                <a:ea typeface="ＭＳ Ｐゴシック" charset="0"/>
                <a:cs typeface="ＭＳ Ｐゴシック" charset="0"/>
              </a:rPr>
              <a:t>The Structure of Philosopher </a:t>
            </a:r>
            <a:r>
              <a:rPr lang="en-US" altLang="ja-JP" dirty="0">
                <a:latin typeface="Consolas"/>
                <a:ea typeface="ＭＳ Ｐゴシック" charset="0"/>
                <a:cs typeface="Consolas"/>
              </a:rPr>
              <a:t>i</a:t>
            </a:r>
            <a:endParaRPr lang="en-US" dirty="0">
              <a:latin typeface="Consolas"/>
              <a:cs typeface="Consolas"/>
            </a:endParaRPr>
          </a:p>
        </p:txBody>
      </p:sp>
      <p:sp>
        <p:nvSpPr>
          <p:cNvPr id="4" name="Slide Number Placeholder 3"/>
          <p:cNvSpPr>
            <a:spLocks noGrp="1"/>
          </p:cNvSpPr>
          <p:nvPr>
            <p:ph type="sldNum" sz="quarter" idx="11"/>
          </p:nvPr>
        </p:nvSpPr>
        <p:spPr/>
        <p:txBody>
          <a:bodyPr/>
          <a:lstStyle/>
          <a:p>
            <a:fld id="{1789C0F2-17E0-497A-9BBE-0C73201AAFE3}" type="slidenum">
              <a:rPr lang="en-US" smtClean="0"/>
              <a:pPr/>
              <a:t>53</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l="9184" t="752" r="9151" b="710"/>
          <a:stretch>
            <a:fillRect/>
          </a:stretch>
        </p:blipFill>
        <p:spPr bwMode="auto">
          <a:xfrm>
            <a:off x="5122228" y="1798638"/>
            <a:ext cx="29432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5203508" y="4770120"/>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algn="ctr" eaLnBrk="1" hangingPunct="1"/>
            <a:r>
              <a:rPr lang="en-US" altLang="ja-JP" sz="2400" b="0" dirty="0">
                <a:solidFill>
                  <a:schemeClr val="tx1"/>
                </a:solidFill>
              </a:rPr>
              <a:t>A deadlock occurs!</a:t>
            </a:r>
          </a:p>
        </p:txBody>
      </p:sp>
      <p:sp>
        <p:nvSpPr>
          <p:cNvPr id="8" name="Line 7"/>
          <p:cNvSpPr>
            <a:spLocks noChangeShapeType="1"/>
          </p:cNvSpPr>
          <p:nvPr/>
        </p:nvSpPr>
        <p:spPr bwMode="auto">
          <a:xfrm flipV="1">
            <a:off x="6905943" y="3845878"/>
            <a:ext cx="215900" cy="393700"/>
          </a:xfrm>
          <a:prstGeom prst="line">
            <a:avLst/>
          </a:prstGeom>
          <a:noFill/>
          <a:ln w="28575">
            <a:solidFill>
              <a:srgbClr val="339966"/>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n-US"/>
          </a:p>
        </p:txBody>
      </p:sp>
      <p:sp>
        <p:nvSpPr>
          <p:cNvPr id="9" name="Line 9"/>
          <p:cNvSpPr>
            <a:spLocks noChangeShapeType="1"/>
          </p:cNvSpPr>
          <p:nvPr/>
        </p:nvSpPr>
        <p:spPr bwMode="auto">
          <a:xfrm flipH="1" flipV="1">
            <a:off x="7472680" y="2850516"/>
            <a:ext cx="287338" cy="430212"/>
          </a:xfrm>
          <a:prstGeom prst="line">
            <a:avLst/>
          </a:prstGeom>
          <a:noFill/>
          <a:ln w="28575">
            <a:solidFill>
              <a:srgbClr val="339966"/>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n-US"/>
          </a:p>
        </p:txBody>
      </p:sp>
      <p:sp>
        <p:nvSpPr>
          <p:cNvPr id="10" name="Line 10"/>
          <p:cNvSpPr>
            <a:spLocks noChangeShapeType="1"/>
          </p:cNvSpPr>
          <p:nvPr/>
        </p:nvSpPr>
        <p:spPr bwMode="auto">
          <a:xfrm flipH="1">
            <a:off x="6567805" y="2052003"/>
            <a:ext cx="520700" cy="250825"/>
          </a:xfrm>
          <a:prstGeom prst="line">
            <a:avLst/>
          </a:prstGeom>
          <a:noFill/>
          <a:ln w="28575">
            <a:solidFill>
              <a:srgbClr val="339966"/>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n-US"/>
          </a:p>
        </p:txBody>
      </p:sp>
      <p:sp>
        <p:nvSpPr>
          <p:cNvPr id="11" name="Line 11"/>
          <p:cNvSpPr>
            <a:spLocks noChangeShapeType="1"/>
          </p:cNvSpPr>
          <p:nvPr/>
        </p:nvSpPr>
        <p:spPr bwMode="auto">
          <a:xfrm>
            <a:off x="5716905" y="2437766"/>
            <a:ext cx="34925" cy="468312"/>
          </a:xfrm>
          <a:prstGeom prst="line">
            <a:avLst/>
          </a:prstGeom>
          <a:noFill/>
          <a:ln w="28575">
            <a:solidFill>
              <a:srgbClr val="339966"/>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n-US"/>
          </a:p>
        </p:txBody>
      </p:sp>
      <p:sp>
        <p:nvSpPr>
          <p:cNvPr id="12" name="Line 12"/>
          <p:cNvSpPr>
            <a:spLocks noChangeShapeType="1"/>
          </p:cNvSpPr>
          <p:nvPr/>
        </p:nvSpPr>
        <p:spPr bwMode="auto">
          <a:xfrm>
            <a:off x="5616893" y="3776028"/>
            <a:ext cx="466725" cy="142875"/>
          </a:xfrm>
          <a:prstGeom prst="line">
            <a:avLst/>
          </a:prstGeom>
          <a:noFill/>
          <a:ln w="28575">
            <a:solidFill>
              <a:srgbClr val="339966"/>
            </a:solidFill>
            <a:miter lim="800000"/>
            <a:headEnd type="triangle" w="lg" len="lg"/>
            <a:tailEnd/>
          </a:ln>
          <a:extLst>
            <a:ext uri="{909E8E84-426E-40dd-AFC4-6F175D3DCCD1}">
              <a14:hiddenFill xmlns:a14="http://schemas.microsoft.com/office/drawing/2010/main">
                <a:noFill/>
              </a14:hiddenFill>
            </a:ext>
          </a:extLst>
        </p:spPr>
        <p:txBody>
          <a:bodyPr wrap="none"/>
          <a:lstStyle/>
          <a:p>
            <a:endParaRPr lang="en-US"/>
          </a:p>
        </p:txBody>
      </p:sp>
      <p:sp>
        <p:nvSpPr>
          <p:cNvPr id="13" name="Line 13"/>
          <p:cNvSpPr>
            <a:spLocks noChangeShapeType="1"/>
          </p:cNvSpPr>
          <p:nvPr/>
        </p:nvSpPr>
        <p:spPr bwMode="auto">
          <a:xfrm flipH="1" flipV="1">
            <a:off x="6315393" y="3880803"/>
            <a:ext cx="71437" cy="377825"/>
          </a:xfrm>
          <a:prstGeom prst="line">
            <a:avLst/>
          </a:prstGeom>
          <a:noFill/>
          <a:ln w="28575">
            <a:solidFill>
              <a:srgbClr val="FF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4" name="Line 14"/>
          <p:cNvSpPr>
            <a:spLocks noChangeShapeType="1"/>
          </p:cNvSpPr>
          <p:nvPr/>
        </p:nvSpPr>
        <p:spPr bwMode="auto">
          <a:xfrm flipH="1" flipV="1">
            <a:off x="7237730" y="3674428"/>
            <a:ext cx="358775" cy="127000"/>
          </a:xfrm>
          <a:prstGeom prst="line">
            <a:avLst/>
          </a:prstGeom>
          <a:noFill/>
          <a:ln w="28575">
            <a:solidFill>
              <a:srgbClr val="FF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5" name="Line 15"/>
          <p:cNvSpPr>
            <a:spLocks noChangeShapeType="1"/>
          </p:cNvSpPr>
          <p:nvPr/>
        </p:nvSpPr>
        <p:spPr bwMode="auto">
          <a:xfrm flipH="1">
            <a:off x="7372668" y="2410778"/>
            <a:ext cx="144462" cy="339725"/>
          </a:xfrm>
          <a:prstGeom prst="line">
            <a:avLst/>
          </a:prstGeom>
          <a:noFill/>
          <a:ln w="28575">
            <a:solidFill>
              <a:srgbClr val="FF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6" name="Line 16"/>
          <p:cNvSpPr>
            <a:spLocks noChangeShapeType="1"/>
          </p:cNvSpPr>
          <p:nvPr/>
        </p:nvSpPr>
        <p:spPr bwMode="auto">
          <a:xfrm>
            <a:off x="6218555" y="2096453"/>
            <a:ext cx="195263" cy="339725"/>
          </a:xfrm>
          <a:prstGeom prst="line">
            <a:avLst/>
          </a:prstGeom>
          <a:noFill/>
          <a:ln w="28575">
            <a:solidFill>
              <a:srgbClr val="FF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7" name="Line 17"/>
          <p:cNvSpPr>
            <a:spLocks noChangeShapeType="1"/>
          </p:cNvSpPr>
          <p:nvPr/>
        </p:nvSpPr>
        <p:spPr bwMode="auto">
          <a:xfrm flipV="1">
            <a:off x="5464493" y="3099753"/>
            <a:ext cx="322262" cy="144463"/>
          </a:xfrm>
          <a:prstGeom prst="line">
            <a:avLst/>
          </a:prstGeom>
          <a:noFill/>
          <a:ln w="28575">
            <a:solidFill>
              <a:srgbClr val="FF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grpSp>
        <p:nvGrpSpPr>
          <p:cNvPr id="19" name="Group 18"/>
          <p:cNvGrpSpPr/>
          <p:nvPr/>
        </p:nvGrpSpPr>
        <p:grpSpPr>
          <a:xfrm>
            <a:off x="965200" y="1566387"/>
            <a:ext cx="3638868" cy="3660933"/>
            <a:chOff x="1564640" y="1615757"/>
            <a:chExt cx="3027680" cy="2841625"/>
          </a:xfrm>
        </p:grpSpPr>
        <p:sp>
          <p:nvSpPr>
            <p:cNvPr id="18" name="Rounded Rectangle 17"/>
            <p:cNvSpPr/>
            <p:nvPr/>
          </p:nvSpPr>
          <p:spPr>
            <a:xfrm>
              <a:off x="1564640" y="1615757"/>
              <a:ext cx="3027680" cy="2841625"/>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90665057"/>
                </p:ext>
              </p:extLst>
            </p:nvPr>
          </p:nvGraphicFramePr>
          <p:xfrm>
            <a:off x="1673225" y="1711325"/>
            <a:ext cx="2628900" cy="2679700"/>
          </p:xfrm>
          <a:graphic>
            <a:graphicData uri="http://schemas.openxmlformats.org/presentationml/2006/ole">
              <mc:AlternateContent xmlns:mc="http://schemas.openxmlformats.org/markup-compatibility/2006">
                <mc:Choice xmlns:v="urn:schemas-microsoft-com:vml" Requires="v">
                  <p:oleObj spid="_x0000_s29720" name="Document" r:id="rId4" imgW="2628900" imgH="2679700" progId="Word.Document.12">
                    <p:embed/>
                  </p:oleObj>
                </mc:Choice>
                <mc:Fallback>
                  <p:oleObj name="Document" r:id="rId4" imgW="2628900" imgH="2679700" progId="Word.Document.12">
                    <p:embed/>
                    <p:pic>
                      <p:nvPicPr>
                        <p:cNvPr id="0" name=""/>
                        <p:cNvPicPr/>
                        <p:nvPr/>
                      </p:nvPicPr>
                      <p:blipFill>
                        <a:blip r:embed="rId5"/>
                        <a:stretch>
                          <a:fillRect/>
                        </a:stretch>
                      </p:blipFill>
                      <p:spPr>
                        <a:xfrm>
                          <a:off x="1673225" y="1711325"/>
                          <a:ext cx="2628900" cy="2679700"/>
                        </a:xfrm>
                        <a:prstGeom prst="rect">
                          <a:avLst/>
                        </a:prstGeom>
                      </p:spPr>
                    </p:pic>
                  </p:oleObj>
                </mc:Fallback>
              </mc:AlternateContent>
            </a:graphicData>
          </a:graphic>
        </p:graphicFrame>
      </p:grpSp>
    </p:spTree>
    <p:extLst>
      <p:ext uri="{BB962C8B-B14F-4D97-AF65-F5344CB8AC3E}">
        <p14:creationId xmlns:p14="http://schemas.microsoft.com/office/powerpoint/2010/main" val="205562351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63601" y="1452881"/>
            <a:ext cx="4175759" cy="3774440"/>
          </a:xfrm>
          <a:prstGeom prst="roundRect">
            <a:avLst>
              <a:gd name="adj" fmla="val 271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77239" y="1"/>
            <a:ext cx="7772401" cy="1188719"/>
          </a:xfrm>
        </p:spPr>
        <p:txBody>
          <a:bodyPr/>
          <a:lstStyle/>
          <a:p>
            <a:pPr algn="l"/>
            <a:r>
              <a:rPr lang="en-US" altLang="ja-JP" dirty="0">
                <a:latin typeface="Tahoma" charset="0"/>
                <a:ea typeface="ＭＳ Ｐゴシック" charset="0"/>
                <a:cs typeface="ＭＳ Ｐゴシック" charset="0"/>
              </a:rPr>
              <a:t>Dining-Philosophers Problem Using a </a:t>
            </a:r>
            <a:r>
              <a:rPr lang="en-US" altLang="ja-JP" dirty="0" smtClean="0">
                <a:latin typeface="Tahoma" charset="0"/>
                <a:ea typeface="ＭＳ Ｐゴシック" charset="0"/>
                <a:cs typeface="ＭＳ Ｐゴシック" charset="0"/>
              </a:rPr>
              <a:t>Monitor (</a:t>
            </a:r>
            <a:r>
              <a:rPr lang="en-US" altLang="ja-JP" i="1" dirty="0" smtClean="0">
                <a:latin typeface="Tahoma" charset="0"/>
                <a:ea typeface="ＭＳ Ｐゴシック" charset="0"/>
                <a:cs typeface="ＭＳ Ｐゴシック" charset="0"/>
              </a:rPr>
              <a:t>intrinsic lock</a:t>
            </a:r>
            <a:r>
              <a:rPr lang="en-US" altLang="ja-JP" dirty="0" smtClean="0">
                <a:latin typeface="Tahoma" charset="0"/>
                <a:ea typeface="ＭＳ Ｐゴシック" charset="0"/>
                <a:cs typeface="ＭＳ Ｐゴシック" charset="0"/>
              </a:rPr>
              <a:t>)</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54</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2" name="Rectangle 1"/>
          <p:cNvSpPr/>
          <p:nvPr/>
        </p:nvSpPr>
        <p:spPr>
          <a:xfrm>
            <a:off x="777239" y="5988626"/>
            <a:ext cx="7112000" cy="369332"/>
          </a:xfrm>
          <a:prstGeom prst="rect">
            <a:avLst/>
          </a:prstGeom>
        </p:spPr>
        <p:txBody>
          <a:bodyPr wrap="square">
            <a:spAutoFit/>
          </a:bodyPr>
          <a:lstStyle/>
          <a:p>
            <a:r>
              <a:rPr lang="en-US" dirty="0" smtClean="0">
                <a:hlinkClick r:id="rId3"/>
              </a:rPr>
              <a:t>URL: java-concurrency-part-5-monitors-locks-and-conditions</a:t>
            </a:r>
            <a:endParaRPr lang="en-US" dirty="0"/>
          </a:p>
        </p:txBody>
      </p:sp>
      <p:sp>
        <p:nvSpPr>
          <p:cNvPr id="6" name="Rectangle 5"/>
          <p:cNvSpPr/>
          <p:nvPr/>
        </p:nvSpPr>
        <p:spPr>
          <a:xfrm>
            <a:off x="777239" y="5656263"/>
            <a:ext cx="4572000" cy="369332"/>
          </a:xfrm>
          <a:prstGeom prst="rect">
            <a:avLst/>
          </a:prstGeom>
        </p:spPr>
        <p:txBody>
          <a:bodyPr>
            <a:spAutoFit/>
          </a:bodyPr>
          <a:lstStyle/>
          <a:p>
            <a:r>
              <a:rPr lang="en-US" dirty="0" smtClean="0">
                <a:hlinkClick r:id="rId4"/>
              </a:rPr>
              <a:t>JavaSE : Monitor</a:t>
            </a:r>
            <a:endParaRPr lang="en-US" dirty="0"/>
          </a:p>
        </p:txBody>
      </p:sp>
      <p:sp>
        <p:nvSpPr>
          <p:cNvPr id="7" name="Rectangle 6"/>
          <p:cNvSpPr/>
          <p:nvPr/>
        </p:nvSpPr>
        <p:spPr>
          <a:xfrm>
            <a:off x="777239" y="5323901"/>
            <a:ext cx="4572000" cy="369332"/>
          </a:xfrm>
          <a:prstGeom prst="rect">
            <a:avLst/>
          </a:prstGeom>
        </p:spPr>
        <p:txBody>
          <a:bodyPr>
            <a:spAutoFit/>
          </a:bodyPr>
          <a:lstStyle/>
          <a:p>
            <a:r>
              <a:rPr lang="en-US" dirty="0" smtClean="0">
                <a:hlinkClick r:id="rId5"/>
              </a:rPr>
              <a:t>Monitors (Deprecated)</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576705180"/>
              </p:ext>
            </p:extLst>
          </p:nvPr>
        </p:nvGraphicFramePr>
        <p:xfrm>
          <a:off x="966788" y="1541463"/>
          <a:ext cx="4072572" cy="3746500"/>
        </p:xfrm>
        <a:graphic>
          <a:graphicData uri="http://schemas.openxmlformats.org/presentationml/2006/ole">
            <mc:AlternateContent xmlns:mc="http://schemas.openxmlformats.org/markup-compatibility/2006">
              <mc:Choice xmlns:v="urn:schemas-microsoft-com:vml" Requires="v">
                <p:oleObj spid="_x0000_s31767" name="Document" r:id="rId6" imgW="4406900" imgH="3746500" progId="Word.Document.12">
                  <p:embed/>
                </p:oleObj>
              </mc:Choice>
              <mc:Fallback>
                <p:oleObj name="Document" r:id="rId6" imgW="4406900" imgH="3746500" progId="Word.Document.12">
                  <p:embed/>
                  <p:pic>
                    <p:nvPicPr>
                      <p:cNvPr id="0" name=""/>
                      <p:cNvPicPr/>
                      <p:nvPr/>
                    </p:nvPicPr>
                    <p:blipFill>
                      <a:blip r:embed="rId7"/>
                      <a:stretch>
                        <a:fillRect/>
                      </a:stretch>
                    </p:blipFill>
                    <p:spPr>
                      <a:xfrm>
                        <a:off x="966788" y="1541463"/>
                        <a:ext cx="4072572" cy="3746500"/>
                      </a:xfrm>
                      <a:prstGeom prst="rect">
                        <a:avLst/>
                      </a:prstGeom>
                    </p:spPr>
                  </p:pic>
                </p:oleObj>
              </mc:Fallback>
            </mc:AlternateContent>
          </a:graphicData>
        </a:graphic>
      </p:graphicFrame>
    </p:spTree>
    <p:extLst>
      <p:ext uri="{BB962C8B-B14F-4D97-AF65-F5344CB8AC3E}">
        <p14:creationId xmlns:p14="http://schemas.microsoft.com/office/powerpoint/2010/main" val="270136044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789C0F2-17E0-497A-9BBE-0C73201AAFE3}" type="slidenum">
              <a:rPr lang="en-US" smtClean="0"/>
              <a:pPr/>
              <a:t>55</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595521409"/>
              </p:ext>
            </p:extLst>
          </p:nvPr>
        </p:nvGraphicFramePr>
        <p:xfrm>
          <a:off x="577850" y="1159510"/>
          <a:ext cx="4563110" cy="5267253"/>
        </p:xfrm>
        <a:graphic>
          <a:graphicData uri="http://schemas.openxmlformats.org/presentationml/2006/ole">
            <mc:AlternateContent xmlns:mc="http://schemas.openxmlformats.org/markup-compatibility/2006">
              <mc:Choice xmlns:v="urn:schemas-microsoft-com:vml" Requires="v">
                <p:oleObj spid="_x0000_s32790" name="Document" r:id="rId3" imgW="5143500" imgH="6426200" progId="Word.Document.12">
                  <p:embed/>
                </p:oleObj>
              </mc:Choice>
              <mc:Fallback>
                <p:oleObj name="Document" r:id="rId3" imgW="5143500" imgH="6426200" progId="Word.Document.12">
                  <p:embed/>
                  <p:pic>
                    <p:nvPicPr>
                      <p:cNvPr id="0" name=""/>
                      <p:cNvPicPr/>
                      <p:nvPr/>
                    </p:nvPicPr>
                    <p:blipFill>
                      <a:blip r:embed="rId4"/>
                      <a:stretch>
                        <a:fillRect/>
                      </a:stretch>
                    </p:blipFill>
                    <p:spPr>
                      <a:xfrm>
                        <a:off x="577850" y="1159510"/>
                        <a:ext cx="4563110" cy="5267253"/>
                      </a:xfrm>
                      <a:prstGeom prst="rect">
                        <a:avLst/>
                      </a:prstGeom>
                    </p:spPr>
                  </p:pic>
                </p:oleObj>
              </mc:Fallback>
            </mc:AlternateContent>
          </a:graphicData>
        </a:graphic>
      </p:graphicFrame>
      <p:sp>
        <p:nvSpPr>
          <p:cNvPr id="7" name="Title 2"/>
          <p:cNvSpPr>
            <a:spLocks noGrp="1"/>
          </p:cNvSpPr>
          <p:nvPr>
            <p:ph type="title"/>
          </p:nvPr>
        </p:nvSpPr>
        <p:spPr>
          <a:xfrm>
            <a:off x="577850" y="0"/>
            <a:ext cx="7772401" cy="1036319"/>
          </a:xfrm>
        </p:spPr>
        <p:txBody>
          <a:bodyPr/>
          <a:lstStyle/>
          <a:p>
            <a:pPr algn="l"/>
            <a:r>
              <a:rPr lang="en-US" altLang="ja-JP" dirty="0">
                <a:latin typeface="Tahoma" charset="0"/>
                <a:ea typeface="ＭＳ Ｐゴシック" charset="0"/>
                <a:cs typeface="ＭＳ Ｐゴシック" charset="0"/>
              </a:rPr>
              <a:t>Dining-Philosophers Problem Using a </a:t>
            </a:r>
            <a:r>
              <a:rPr lang="en-US" altLang="ja-JP" dirty="0" smtClean="0">
                <a:latin typeface="Tahoma" charset="0"/>
                <a:ea typeface="ＭＳ Ｐゴシック" charset="0"/>
                <a:cs typeface="ＭＳ Ｐゴシック" charset="0"/>
              </a:rPr>
              <a:t>Monitor (</a:t>
            </a:r>
            <a:r>
              <a:rPr lang="en-US" altLang="ja-JP" i="1" dirty="0" smtClean="0">
                <a:latin typeface="Tahoma" charset="0"/>
                <a:ea typeface="ＭＳ Ｐゴシック" charset="0"/>
                <a:cs typeface="ＭＳ Ｐゴシック" charset="0"/>
              </a:rPr>
              <a:t>intrinsic lock</a:t>
            </a:r>
            <a:r>
              <a:rPr lang="en-US" altLang="ja-JP" dirty="0" smtClean="0">
                <a:latin typeface="Tahoma" charset="0"/>
                <a:ea typeface="ＭＳ Ｐゴシック" charset="0"/>
                <a:cs typeface="ＭＳ Ｐゴシック" charset="0"/>
              </a:rPr>
              <a:t>)</a:t>
            </a:r>
            <a:endParaRPr lang="en-US" dirty="0"/>
          </a:p>
        </p:txBody>
      </p:sp>
      <p:sp>
        <p:nvSpPr>
          <p:cNvPr id="8" name="Rectangle 7"/>
          <p:cNvSpPr/>
          <p:nvPr/>
        </p:nvSpPr>
        <p:spPr>
          <a:xfrm>
            <a:off x="5713731" y="5501661"/>
            <a:ext cx="3180080" cy="646331"/>
          </a:xfrm>
          <a:prstGeom prst="rect">
            <a:avLst/>
          </a:prstGeom>
        </p:spPr>
        <p:txBody>
          <a:bodyPr wrap="square">
            <a:spAutoFit/>
          </a:bodyPr>
          <a:lstStyle/>
          <a:p>
            <a:r>
              <a:rPr lang="en-US" dirty="0" smtClean="0">
                <a:hlinkClick r:id="rId5"/>
              </a:rPr>
              <a:t>URL: monitors-locks-and-conditions</a:t>
            </a:r>
            <a:endParaRPr lang="en-US" dirty="0"/>
          </a:p>
        </p:txBody>
      </p:sp>
      <p:sp>
        <p:nvSpPr>
          <p:cNvPr id="9" name="Rectangle 8"/>
          <p:cNvSpPr/>
          <p:nvPr/>
        </p:nvSpPr>
        <p:spPr>
          <a:xfrm>
            <a:off x="5713731" y="5117783"/>
            <a:ext cx="2815589" cy="369332"/>
          </a:xfrm>
          <a:prstGeom prst="rect">
            <a:avLst/>
          </a:prstGeom>
        </p:spPr>
        <p:txBody>
          <a:bodyPr wrap="square">
            <a:spAutoFit/>
          </a:bodyPr>
          <a:lstStyle/>
          <a:p>
            <a:r>
              <a:rPr lang="en-US" dirty="0" smtClean="0">
                <a:hlinkClick r:id="rId6"/>
              </a:rPr>
              <a:t>JavaSE : Monitor</a:t>
            </a:r>
            <a:endParaRPr lang="en-US" dirty="0"/>
          </a:p>
        </p:txBody>
      </p:sp>
      <p:sp>
        <p:nvSpPr>
          <p:cNvPr id="10" name="Rectangle 9"/>
          <p:cNvSpPr/>
          <p:nvPr/>
        </p:nvSpPr>
        <p:spPr>
          <a:xfrm>
            <a:off x="5713731" y="4785421"/>
            <a:ext cx="2815589" cy="369332"/>
          </a:xfrm>
          <a:prstGeom prst="rect">
            <a:avLst/>
          </a:prstGeom>
        </p:spPr>
        <p:txBody>
          <a:bodyPr wrap="square">
            <a:spAutoFit/>
          </a:bodyPr>
          <a:lstStyle/>
          <a:p>
            <a:r>
              <a:rPr lang="en-US" dirty="0" smtClean="0">
                <a:hlinkClick r:id="rId7"/>
              </a:rPr>
              <a:t>Monitors (Deprecated)</a:t>
            </a:r>
            <a:endParaRPr lang="en-US" dirty="0"/>
          </a:p>
        </p:txBody>
      </p:sp>
      <p:sp>
        <p:nvSpPr>
          <p:cNvPr id="11" name="Text Box 6"/>
          <p:cNvSpPr txBox="1">
            <a:spLocks noChangeArrowheads="1"/>
          </p:cNvSpPr>
          <p:nvPr/>
        </p:nvSpPr>
        <p:spPr bwMode="auto">
          <a:xfrm>
            <a:off x="5527834" y="1159510"/>
            <a:ext cx="32089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marL="342900" indent="-342900" eaLnBrk="1" hangingPunct="1">
              <a:buFont typeface="Arial"/>
              <a:buChar char="•"/>
            </a:pPr>
            <a:r>
              <a:rPr lang="en-US" altLang="ja-JP" sz="2000" b="0" dirty="0">
                <a:solidFill>
                  <a:schemeClr val="tx1"/>
                </a:solidFill>
              </a:rPr>
              <a:t>Java monitor has only one condition.</a:t>
            </a:r>
          </a:p>
          <a:p>
            <a:pPr marL="342900" indent="-342900" eaLnBrk="1" hangingPunct="1">
              <a:buFont typeface="Arial"/>
              <a:buChar char="•"/>
            </a:pPr>
            <a:r>
              <a:rPr lang="en-US" altLang="ja-JP" sz="2000" b="0" dirty="0">
                <a:solidFill>
                  <a:schemeClr val="tx1"/>
                </a:solidFill>
              </a:rPr>
              <a:t>Thus, this </a:t>
            </a:r>
            <a:r>
              <a:rPr lang="en-US" altLang="ja-JP" sz="2000" b="0" i="1" u="sng" dirty="0">
                <a:solidFill>
                  <a:srgbClr val="FFFF00"/>
                </a:solidFill>
              </a:rPr>
              <a:t>abstract code </a:t>
            </a:r>
            <a:r>
              <a:rPr lang="en-US" altLang="ja-JP" sz="2000" b="0" dirty="0">
                <a:solidFill>
                  <a:schemeClr val="tx1"/>
                </a:solidFill>
              </a:rPr>
              <a:t>must be modified.</a:t>
            </a:r>
          </a:p>
        </p:txBody>
      </p:sp>
    </p:spTree>
    <p:extLst>
      <p:ext uri="{BB962C8B-B14F-4D97-AF65-F5344CB8AC3E}">
        <p14:creationId xmlns:p14="http://schemas.microsoft.com/office/powerpoint/2010/main" val="205562351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39" y="1"/>
            <a:ext cx="7772401" cy="1148079"/>
          </a:xfrm>
        </p:spPr>
        <p:txBody>
          <a:bodyPr/>
          <a:lstStyle/>
          <a:p>
            <a:r>
              <a:rPr lang="en-US" altLang="ja-JP" dirty="0">
                <a:latin typeface="Tahoma" charset="0"/>
                <a:ea typeface="ＭＳ Ｐゴシック" charset="0"/>
                <a:cs typeface="ＭＳ Ｐゴシック" charset="0"/>
              </a:rPr>
              <a:t>Transactional Memory and Concurrency Control</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56</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Content Placeholder 6"/>
          <p:cNvSpPr>
            <a:spLocks noGrp="1"/>
          </p:cNvSpPr>
          <p:nvPr/>
        </p:nvSpPr>
        <p:spPr bwMode="auto">
          <a:xfrm>
            <a:off x="365761" y="1561465"/>
            <a:ext cx="383032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charset="0"/>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charset="0"/>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9pPr>
          </a:lstStyle>
          <a:p>
            <a:pPr marL="0" indent="0" algn="ctr">
              <a:buNone/>
            </a:pPr>
            <a:r>
              <a:rPr lang="en-US" sz="2000" dirty="0">
                <a:latin typeface="Tahoma" charset="0"/>
                <a:ea typeface="ＭＳ Ｐゴシック" charset="0"/>
                <a:cs typeface="ＭＳ Ｐゴシック" charset="0"/>
              </a:rPr>
              <a:t>Transactional Memory</a:t>
            </a:r>
          </a:p>
        </p:txBody>
      </p:sp>
      <p:sp>
        <p:nvSpPr>
          <p:cNvPr id="7" name="TextBox 6"/>
          <p:cNvSpPr txBox="1">
            <a:spLocks noChangeArrowheads="1"/>
          </p:cNvSpPr>
          <p:nvPr/>
        </p:nvSpPr>
        <p:spPr bwMode="auto">
          <a:xfrm>
            <a:off x="561181" y="2258377"/>
            <a:ext cx="34877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1pPr>
            <a:lvl2pPr marL="4572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2pPr>
            <a:lvl3pPr marL="9144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3pPr>
            <a:lvl4pPr marL="13716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4pPr>
            <a:lvl5pPr marL="18288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5pPr>
            <a:lvl6pPr marL="2286000" algn="l" defTabSz="457200" rtl="0" eaLnBrk="1" latinLnBrk="0" hangingPunct="1">
              <a:defRPr kumimoji="1" sz="1400" b="1" kern="1200">
                <a:solidFill>
                  <a:schemeClr val="folHlink"/>
                </a:solidFill>
                <a:latin typeface="Tahoma" charset="0"/>
                <a:ea typeface="ＭＳ Ｐゴシック" charset="0"/>
                <a:cs typeface="ＭＳ Ｐゴシック" charset="0"/>
              </a:defRPr>
            </a:lvl6pPr>
            <a:lvl7pPr marL="2743200" algn="l" defTabSz="457200" rtl="0" eaLnBrk="1" latinLnBrk="0" hangingPunct="1">
              <a:defRPr kumimoji="1" sz="1400" b="1" kern="1200">
                <a:solidFill>
                  <a:schemeClr val="folHlink"/>
                </a:solidFill>
                <a:latin typeface="Tahoma" charset="0"/>
                <a:ea typeface="ＭＳ Ｐゴシック" charset="0"/>
                <a:cs typeface="ＭＳ Ｐゴシック" charset="0"/>
              </a:defRPr>
            </a:lvl7pPr>
            <a:lvl8pPr marL="3200400" algn="l" defTabSz="457200" rtl="0" eaLnBrk="1" latinLnBrk="0" hangingPunct="1">
              <a:defRPr kumimoji="1" sz="1400" b="1" kern="1200">
                <a:solidFill>
                  <a:schemeClr val="folHlink"/>
                </a:solidFill>
                <a:latin typeface="Tahoma" charset="0"/>
                <a:ea typeface="ＭＳ Ｐゴシック" charset="0"/>
                <a:cs typeface="ＭＳ Ｐゴシック" charset="0"/>
              </a:defRPr>
            </a:lvl8pPr>
            <a:lvl9pPr marL="3657600" algn="l" defTabSz="457200" rtl="0" eaLnBrk="1" latinLnBrk="0" hangingPunct="1">
              <a:defRPr kumimoji="1" sz="1400" b="1" kern="1200">
                <a:solidFill>
                  <a:schemeClr val="folHlink"/>
                </a:solidFill>
                <a:latin typeface="Tahoma" charset="0"/>
                <a:ea typeface="ＭＳ Ｐゴシック" charset="0"/>
                <a:cs typeface="ＭＳ Ｐゴシック" charset="0"/>
              </a:defRPr>
            </a:lvl9pPr>
          </a:lstStyle>
          <a:p>
            <a:pPr eaLnBrk="1" hangingPunct="1"/>
            <a:r>
              <a:rPr lang="en-US" dirty="0"/>
              <a:t>update ( ) {</a:t>
            </a:r>
          </a:p>
          <a:p>
            <a:pPr eaLnBrk="1" hangingPunct="1"/>
            <a:r>
              <a:rPr lang="en-US" dirty="0"/>
              <a:t>   atomic {</a:t>
            </a:r>
          </a:p>
          <a:p>
            <a:pPr eaLnBrk="1" hangingPunct="1"/>
            <a:r>
              <a:rPr lang="en-US" dirty="0"/>
              <a:t>      /* read and write shared data */</a:t>
            </a:r>
          </a:p>
          <a:p>
            <a:pPr eaLnBrk="1" hangingPunct="1"/>
            <a:r>
              <a:rPr lang="en-US" dirty="0"/>
              <a:t>   }</a:t>
            </a:r>
          </a:p>
          <a:p>
            <a:pPr eaLnBrk="1" hangingPunct="1"/>
            <a:r>
              <a:rPr lang="en-US" dirty="0"/>
              <a:t>}</a:t>
            </a:r>
          </a:p>
        </p:txBody>
      </p:sp>
      <p:sp>
        <p:nvSpPr>
          <p:cNvPr id="8" name="TextBox 7"/>
          <p:cNvSpPr txBox="1">
            <a:spLocks noChangeArrowheads="1"/>
          </p:cNvSpPr>
          <p:nvPr/>
        </p:nvSpPr>
        <p:spPr bwMode="auto">
          <a:xfrm>
            <a:off x="623094" y="3901440"/>
            <a:ext cx="34893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1pPr>
            <a:lvl2pPr marL="4572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2pPr>
            <a:lvl3pPr marL="9144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3pPr>
            <a:lvl4pPr marL="13716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4pPr>
            <a:lvl5pPr marL="18288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5pPr>
            <a:lvl6pPr marL="2286000" algn="l" defTabSz="457200" rtl="0" eaLnBrk="1" latinLnBrk="0" hangingPunct="1">
              <a:defRPr kumimoji="1" sz="1400" b="1" kern="1200">
                <a:solidFill>
                  <a:schemeClr val="folHlink"/>
                </a:solidFill>
                <a:latin typeface="Tahoma" charset="0"/>
                <a:ea typeface="ＭＳ Ｐゴシック" charset="0"/>
                <a:cs typeface="ＭＳ Ｐゴシック" charset="0"/>
              </a:defRPr>
            </a:lvl6pPr>
            <a:lvl7pPr marL="2743200" algn="l" defTabSz="457200" rtl="0" eaLnBrk="1" latinLnBrk="0" hangingPunct="1">
              <a:defRPr kumimoji="1" sz="1400" b="1" kern="1200">
                <a:solidFill>
                  <a:schemeClr val="folHlink"/>
                </a:solidFill>
                <a:latin typeface="Tahoma" charset="0"/>
                <a:ea typeface="ＭＳ Ｐゴシック" charset="0"/>
                <a:cs typeface="ＭＳ Ｐゴシック" charset="0"/>
              </a:defRPr>
            </a:lvl7pPr>
            <a:lvl8pPr marL="3200400" algn="l" defTabSz="457200" rtl="0" eaLnBrk="1" latinLnBrk="0" hangingPunct="1">
              <a:defRPr kumimoji="1" sz="1400" b="1" kern="1200">
                <a:solidFill>
                  <a:schemeClr val="folHlink"/>
                </a:solidFill>
                <a:latin typeface="Tahoma" charset="0"/>
                <a:ea typeface="ＭＳ Ｐゴシック" charset="0"/>
                <a:cs typeface="ＭＳ Ｐゴシック" charset="0"/>
              </a:defRPr>
            </a:lvl8pPr>
            <a:lvl9pPr marL="3657600" algn="l" defTabSz="457200" rtl="0" eaLnBrk="1" latinLnBrk="0" hangingPunct="1">
              <a:defRPr kumimoji="1" sz="1400" b="1" kern="1200">
                <a:solidFill>
                  <a:schemeClr val="folHlink"/>
                </a:solidFill>
                <a:latin typeface="Tahoma" charset="0"/>
                <a:ea typeface="ＭＳ Ｐゴシック" charset="0"/>
                <a:cs typeface="ＭＳ Ｐゴシック" charset="0"/>
              </a:defRPr>
            </a:lvl9pPr>
          </a:lstStyle>
          <a:p>
            <a:pPr eaLnBrk="1" hangingPunct="1"/>
            <a:r>
              <a:rPr lang="en-US" dirty="0"/>
              <a:t>update ( ) {</a:t>
            </a:r>
          </a:p>
          <a:p>
            <a:pPr eaLnBrk="1" hangingPunct="1"/>
            <a:r>
              <a:rPr lang="en-US" dirty="0"/>
              <a:t>   acquire( );</a:t>
            </a:r>
          </a:p>
          <a:p>
            <a:pPr eaLnBrk="1" hangingPunct="1"/>
            <a:r>
              <a:rPr lang="en-US" dirty="0"/>
              <a:t>      /* read and write shared data */</a:t>
            </a:r>
          </a:p>
          <a:p>
            <a:pPr eaLnBrk="1" hangingPunct="1"/>
            <a:r>
              <a:rPr lang="en-US" dirty="0"/>
              <a:t>   release( );</a:t>
            </a:r>
          </a:p>
          <a:p>
            <a:pPr eaLnBrk="1" hangingPunct="1"/>
            <a:r>
              <a:rPr lang="en-US" dirty="0"/>
              <a:t>}</a:t>
            </a:r>
          </a:p>
        </p:txBody>
      </p:sp>
      <p:sp>
        <p:nvSpPr>
          <p:cNvPr id="9" name="Line 19"/>
          <p:cNvSpPr>
            <a:spLocks noChangeShapeType="1"/>
          </p:cNvSpPr>
          <p:nvPr/>
        </p:nvSpPr>
        <p:spPr bwMode="auto">
          <a:xfrm>
            <a:off x="2229644" y="3234690"/>
            <a:ext cx="0" cy="865187"/>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ja-JP"/>
            </a:defPPr>
            <a:lvl1pPr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1pPr>
            <a:lvl2pPr marL="4572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2pPr>
            <a:lvl3pPr marL="9144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3pPr>
            <a:lvl4pPr marL="13716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4pPr>
            <a:lvl5pPr marL="18288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5pPr>
            <a:lvl6pPr marL="2286000" algn="l" defTabSz="457200" rtl="0" eaLnBrk="1" latinLnBrk="0" hangingPunct="1">
              <a:defRPr kumimoji="1" sz="1400" b="1" kern="1200">
                <a:solidFill>
                  <a:schemeClr val="folHlink"/>
                </a:solidFill>
                <a:latin typeface="Tahoma" charset="0"/>
                <a:ea typeface="ＭＳ Ｐゴシック" charset="0"/>
                <a:cs typeface="ＭＳ Ｐゴシック" charset="0"/>
              </a:defRPr>
            </a:lvl6pPr>
            <a:lvl7pPr marL="2743200" algn="l" defTabSz="457200" rtl="0" eaLnBrk="1" latinLnBrk="0" hangingPunct="1">
              <a:defRPr kumimoji="1" sz="1400" b="1" kern="1200">
                <a:solidFill>
                  <a:schemeClr val="folHlink"/>
                </a:solidFill>
                <a:latin typeface="Tahoma" charset="0"/>
                <a:ea typeface="ＭＳ Ｐゴシック" charset="0"/>
                <a:cs typeface="ＭＳ Ｐゴシック" charset="0"/>
              </a:defRPr>
            </a:lvl7pPr>
            <a:lvl8pPr marL="3200400" algn="l" defTabSz="457200" rtl="0" eaLnBrk="1" latinLnBrk="0" hangingPunct="1">
              <a:defRPr kumimoji="1" sz="1400" b="1" kern="1200">
                <a:solidFill>
                  <a:schemeClr val="folHlink"/>
                </a:solidFill>
                <a:latin typeface="Tahoma" charset="0"/>
                <a:ea typeface="ＭＳ Ｐゴシック" charset="0"/>
                <a:cs typeface="ＭＳ Ｐゴシック" charset="0"/>
              </a:defRPr>
            </a:lvl8pPr>
            <a:lvl9pPr marL="3657600" algn="l" defTabSz="457200" rtl="0" eaLnBrk="1" latinLnBrk="0" hangingPunct="1">
              <a:defRPr kumimoji="1" sz="1400" b="1" kern="1200">
                <a:solidFill>
                  <a:schemeClr val="folHlink"/>
                </a:solidFill>
                <a:latin typeface="Tahoma" charset="0"/>
                <a:ea typeface="ＭＳ Ｐゴシック" charset="0"/>
                <a:cs typeface="ＭＳ Ｐゴシック" charset="0"/>
              </a:defRPr>
            </a:lvl9pPr>
          </a:lstStyle>
          <a:p>
            <a:endParaRPr lang="en-US"/>
          </a:p>
        </p:txBody>
      </p:sp>
      <p:sp>
        <p:nvSpPr>
          <p:cNvPr id="10" name="TextBox 9"/>
          <p:cNvSpPr txBox="1">
            <a:spLocks noChangeArrowheads="1"/>
          </p:cNvSpPr>
          <p:nvPr/>
        </p:nvSpPr>
        <p:spPr bwMode="auto">
          <a:xfrm>
            <a:off x="1275556" y="3429952"/>
            <a:ext cx="247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1pPr>
            <a:lvl2pPr marL="4572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2pPr>
            <a:lvl3pPr marL="9144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3pPr>
            <a:lvl4pPr marL="13716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4pPr>
            <a:lvl5pPr marL="18288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5pPr>
            <a:lvl6pPr marL="2286000" algn="l" defTabSz="457200" rtl="0" eaLnBrk="1" latinLnBrk="0" hangingPunct="1">
              <a:defRPr kumimoji="1" sz="1400" b="1" kern="1200">
                <a:solidFill>
                  <a:schemeClr val="folHlink"/>
                </a:solidFill>
                <a:latin typeface="Tahoma" charset="0"/>
                <a:ea typeface="ＭＳ Ｐゴシック" charset="0"/>
                <a:cs typeface="ＭＳ Ｐゴシック" charset="0"/>
              </a:defRPr>
            </a:lvl6pPr>
            <a:lvl7pPr marL="2743200" algn="l" defTabSz="457200" rtl="0" eaLnBrk="1" latinLnBrk="0" hangingPunct="1">
              <a:defRPr kumimoji="1" sz="1400" b="1" kern="1200">
                <a:solidFill>
                  <a:schemeClr val="folHlink"/>
                </a:solidFill>
                <a:latin typeface="Tahoma" charset="0"/>
                <a:ea typeface="ＭＳ Ｐゴシック" charset="0"/>
                <a:cs typeface="ＭＳ Ｐゴシック" charset="0"/>
              </a:defRPr>
            </a:lvl7pPr>
            <a:lvl8pPr marL="3200400" algn="l" defTabSz="457200" rtl="0" eaLnBrk="1" latinLnBrk="0" hangingPunct="1">
              <a:defRPr kumimoji="1" sz="1400" b="1" kern="1200">
                <a:solidFill>
                  <a:schemeClr val="folHlink"/>
                </a:solidFill>
                <a:latin typeface="Tahoma" charset="0"/>
                <a:ea typeface="ＭＳ Ｐゴシック" charset="0"/>
                <a:cs typeface="ＭＳ Ｐゴシック" charset="0"/>
              </a:defRPr>
            </a:lvl8pPr>
            <a:lvl9pPr marL="3657600" algn="l" defTabSz="457200" rtl="0" eaLnBrk="1" latinLnBrk="0" hangingPunct="1">
              <a:defRPr kumimoji="1" sz="1400" b="1" kern="1200">
                <a:solidFill>
                  <a:schemeClr val="folHlink"/>
                </a:solidFill>
                <a:latin typeface="Tahoma" charset="0"/>
                <a:ea typeface="ＭＳ Ｐゴシック" charset="0"/>
                <a:cs typeface="ＭＳ Ｐゴシック" charset="0"/>
              </a:defRPr>
            </a:lvl9pPr>
          </a:lstStyle>
          <a:p>
            <a:pPr eaLnBrk="1" hangingPunct="1"/>
            <a:r>
              <a:rPr lang="en-US" dirty="0">
                <a:solidFill>
                  <a:srgbClr val="9999FF"/>
                </a:solidFill>
              </a:rPr>
              <a:t>Compiler-generated code</a:t>
            </a:r>
          </a:p>
        </p:txBody>
      </p:sp>
      <p:sp>
        <p:nvSpPr>
          <p:cNvPr id="11" name="Text Placeholder 5"/>
          <p:cNvSpPr txBox="1">
            <a:spLocks/>
          </p:cNvSpPr>
          <p:nvPr/>
        </p:nvSpPr>
        <p:spPr>
          <a:xfrm>
            <a:off x="4565650" y="1455421"/>
            <a:ext cx="4165600" cy="603250"/>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buNone/>
            </a:pPr>
            <a:endParaRPr lang="en-US" sz="2000" dirty="0">
              <a:latin typeface="Tahoma" charset="0"/>
              <a:ea typeface="ＭＳ Ｐゴシック" charset="0"/>
              <a:cs typeface="ＭＳ Ｐゴシック" charset="0"/>
            </a:endParaRPr>
          </a:p>
        </p:txBody>
      </p:sp>
      <p:grpSp>
        <p:nvGrpSpPr>
          <p:cNvPr id="12" name="Group 51"/>
          <p:cNvGrpSpPr>
            <a:grpSpLocks/>
          </p:cNvGrpSpPr>
          <p:nvPr/>
        </p:nvGrpSpPr>
        <p:grpSpPr bwMode="auto">
          <a:xfrm>
            <a:off x="4756150" y="2146618"/>
            <a:ext cx="3503613" cy="3817938"/>
            <a:chOff x="288925" y="2241550"/>
            <a:chExt cx="3503613" cy="3817938"/>
          </a:xfrm>
        </p:grpSpPr>
        <p:grpSp>
          <p:nvGrpSpPr>
            <p:cNvPr id="13" name="Group 37"/>
            <p:cNvGrpSpPr>
              <a:grpSpLocks/>
            </p:cNvGrpSpPr>
            <p:nvPr/>
          </p:nvGrpSpPr>
          <p:grpSpPr bwMode="auto">
            <a:xfrm>
              <a:off x="609600" y="2628900"/>
              <a:ext cx="368300" cy="1663700"/>
              <a:chOff x="440" y="1656"/>
              <a:chExt cx="232" cy="1048"/>
            </a:xfrm>
          </p:grpSpPr>
          <p:sp>
            <p:nvSpPr>
              <p:cNvPr id="53" name="Rectangle 8"/>
              <p:cNvSpPr>
                <a:spLocks noChangeArrowheads="1"/>
              </p:cNvSpPr>
              <p:nvPr/>
            </p:nvSpPr>
            <p:spPr bwMode="auto">
              <a:xfrm>
                <a:off x="440" y="1656"/>
                <a:ext cx="23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R1</a:t>
                </a:r>
              </a:p>
              <a:p>
                <a:pPr algn="ctr"/>
                <a:r>
                  <a:rPr lang="en-US"/>
                  <a:t>R2</a:t>
                </a:r>
              </a:p>
              <a:p>
                <a:pPr algn="ctr"/>
                <a:r>
                  <a:rPr lang="en-US"/>
                  <a:t>W3</a:t>
                </a:r>
              </a:p>
              <a:p>
                <a:pPr algn="ctr"/>
                <a:r>
                  <a:rPr lang="en-US"/>
                  <a:t>R4</a:t>
                </a:r>
              </a:p>
              <a:p>
                <a:pPr algn="ctr"/>
                <a:r>
                  <a:rPr lang="en-US"/>
                  <a:t>W5</a:t>
                </a:r>
              </a:p>
            </p:txBody>
          </p:sp>
          <p:grpSp>
            <p:nvGrpSpPr>
              <p:cNvPr id="54" name="Group 24"/>
              <p:cNvGrpSpPr>
                <a:grpSpLocks/>
              </p:cNvGrpSpPr>
              <p:nvPr/>
            </p:nvGrpSpPr>
            <p:grpSpPr bwMode="auto">
              <a:xfrm>
                <a:off x="440" y="2376"/>
                <a:ext cx="232" cy="328"/>
                <a:chOff x="440" y="2376"/>
                <a:chExt cx="232" cy="328"/>
              </a:xfrm>
            </p:grpSpPr>
            <p:sp>
              <p:nvSpPr>
                <p:cNvPr id="55" name="Rectangle 9"/>
                <p:cNvSpPr>
                  <a:spLocks noChangeArrowheads="1"/>
                </p:cNvSpPr>
                <p:nvPr/>
              </p:nvSpPr>
              <p:spPr bwMode="auto">
                <a:xfrm>
                  <a:off x="440" y="2376"/>
                  <a:ext cx="232" cy="168"/>
                </a:xfrm>
                <a:prstGeom prst="rect">
                  <a:avLst/>
                </a:prstGeom>
                <a:solidFill>
                  <a:srgbClr val="FFCC99"/>
                </a:solidFill>
                <a:ln w="9525">
                  <a:solidFill>
                    <a:schemeClr val="tx1"/>
                  </a:solidFill>
                  <a:miter lim="800000"/>
                  <a:headEnd/>
                  <a:tailEnd/>
                </a:ln>
              </p:spPr>
              <p:txBody>
                <a:bodyPr wrap="none" anchor="ctr"/>
                <a:lstStyle/>
                <a:p>
                  <a:pPr algn="ctr"/>
                  <a:endParaRPr lang="en-US"/>
                </a:p>
              </p:txBody>
            </p:sp>
            <p:sp>
              <p:nvSpPr>
                <p:cNvPr id="56" name="Rectangle 10"/>
                <p:cNvSpPr>
                  <a:spLocks noChangeArrowheads="1"/>
                </p:cNvSpPr>
                <p:nvPr/>
              </p:nvSpPr>
              <p:spPr bwMode="auto">
                <a:xfrm>
                  <a:off x="440" y="2536"/>
                  <a:ext cx="232" cy="16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grpSp>
        <p:grpSp>
          <p:nvGrpSpPr>
            <p:cNvPr id="14" name="Group 36"/>
            <p:cNvGrpSpPr>
              <a:grpSpLocks/>
            </p:cNvGrpSpPr>
            <p:nvPr/>
          </p:nvGrpSpPr>
          <p:grpSpPr bwMode="auto">
            <a:xfrm>
              <a:off x="1333500" y="3213100"/>
              <a:ext cx="368300" cy="1651000"/>
              <a:chOff x="1008" y="2264"/>
              <a:chExt cx="232" cy="1040"/>
            </a:xfrm>
          </p:grpSpPr>
          <p:sp>
            <p:nvSpPr>
              <p:cNvPr id="49" name="Rectangle 13"/>
              <p:cNvSpPr>
                <a:spLocks noChangeArrowheads="1"/>
              </p:cNvSpPr>
              <p:nvPr/>
            </p:nvSpPr>
            <p:spPr bwMode="auto">
              <a:xfrm>
                <a:off x="1008" y="2264"/>
                <a:ext cx="23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R1</a:t>
                </a:r>
              </a:p>
              <a:p>
                <a:pPr algn="ctr"/>
                <a:r>
                  <a:rPr lang="en-US"/>
                  <a:t>R2</a:t>
                </a:r>
              </a:p>
              <a:p>
                <a:pPr algn="ctr"/>
                <a:r>
                  <a:rPr lang="en-US"/>
                  <a:t>W6</a:t>
                </a:r>
              </a:p>
              <a:p>
                <a:pPr algn="ctr"/>
                <a:r>
                  <a:rPr lang="en-US"/>
                  <a:t>R4</a:t>
                </a:r>
              </a:p>
              <a:p>
                <a:pPr algn="ctr"/>
                <a:r>
                  <a:rPr lang="en-US"/>
                  <a:t>W7</a:t>
                </a:r>
              </a:p>
            </p:txBody>
          </p:sp>
          <p:grpSp>
            <p:nvGrpSpPr>
              <p:cNvPr id="50" name="Group 25"/>
              <p:cNvGrpSpPr>
                <a:grpSpLocks/>
              </p:cNvGrpSpPr>
              <p:nvPr/>
            </p:nvGrpSpPr>
            <p:grpSpPr bwMode="auto">
              <a:xfrm>
                <a:off x="1008" y="2976"/>
                <a:ext cx="232" cy="328"/>
                <a:chOff x="440" y="2376"/>
                <a:chExt cx="232" cy="328"/>
              </a:xfrm>
            </p:grpSpPr>
            <p:sp>
              <p:nvSpPr>
                <p:cNvPr id="51" name="Rectangle 26"/>
                <p:cNvSpPr>
                  <a:spLocks noChangeArrowheads="1"/>
                </p:cNvSpPr>
                <p:nvPr/>
              </p:nvSpPr>
              <p:spPr bwMode="auto">
                <a:xfrm>
                  <a:off x="440" y="2376"/>
                  <a:ext cx="232" cy="168"/>
                </a:xfrm>
                <a:prstGeom prst="rect">
                  <a:avLst/>
                </a:prstGeom>
                <a:solidFill>
                  <a:srgbClr val="FFCC99"/>
                </a:solidFill>
                <a:ln w="9525">
                  <a:solidFill>
                    <a:schemeClr val="tx1"/>
                  </a:solidFill>
                  <a:miter lim="800000"/>
                  <a:headEnd/>
                  <a:tailEnd/>
                </a:ln>
              </p:spPr>
              <p:txBody>
                <a:bodyPr wrap="none" anchor="ctr"/>
                <a:lstStyle/>
                <a:p>
                  <a:pPr algn="ctr"/>
                  <a:endParaRPr lang="en-US"/>
                </a:p>
              </p:txBody>
            </p:sp>
            <p:sp>
              <p:nvSpPr>
                <p:cNvPr id="52" name="Rectangle 27"/>
                <p:cNvSpPr>
                  <a:spLocks noChangeArrowheads="1"/>
                </p:cNvSpPr>
                <p:nvPr/>
              </p:nvSpPr>
              <p:spPr bwMode="auto">
                <a:xfrm>
                  <a:off x="440" y="2536"/>
                  <a:ext cx="232" cy="16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grpSp>
        <p:grpSp>
          <p:nvGrpSpPr>
            <p:cNvPr id="15" name="Group 35"/>
            <p:cNvGrpSpPr>
              <a:grpSpLocks/>
            </p:cNvGrpSpPr>
            <p:nvPr/>
          </p:nvGrpSpPr>
          <p:grpSpPr bwMode="auto">
            <a:xfrm>
              <a:off x="2044700" y="3759200"/>
              <a:ext cx="368300" cy="1663700"/>
              <a:chOff x="1536" y="2872"/>
              <a:chExt cx="232" cy="1048"/>
            </a:xfrm>
          </p:grpSpPr>
          <p:sp>
            <p:nvSpPr>
              <p:cNvPr id="45" name="Rectangle 17"/>
              <p:cNvSpPr>
                <a:spLocks noChangeArrowheads="1"/>
              </p:cNvSpPr>
              <p:nvPr/>
            </p:nvSpPr>
            <p:spPr bwMode="auto">
              <a:xfrm>
                <a:off x="1536" y="2872"/>
                <a:ext cx="232"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R1</a:t>
                </a:r>
              </a:p>
              <a:p>
                <a:pPr algn="ctr"/>
                <a:r>
                  <a:rPr lang="en-US"/>
                  <a:t>R2</a:t>
                </a:r>
              </a:p>
              <a:p>
                <a:pPr algn="ctr"/>
                <a:r>
                  <a:rPr lang="en-US"/>
                  <a:t>W9</a:t>
                </a:r>
              </a:p>
              <a:p>
                <a:pPr algn="ctr"/>
                <a:r>
                  <a:rPr lang="en-US"/>
                  <a:t>R4</a:t>
                </a:r>
              </a:p>
              <a:p>
                <a:pPr algn="ctr"/>
                <a:r>
                  <a:rPr lang="en-US"/>
                  <a:t>W8</a:t>
                </a:r>
              </a:p>
            </p:txBody>
          </p:sp>
          <p:grpSp>
            <p:nvGrpSpPr>
              <p:cNvPr id="46" name="Group 28"/>
              <p:cNvGrpSpPr>
                <a:grpSpLocks/>
              </p:cNvGrpSpPr>
              <p:nvPr/>
            </p:nvGrpSpPr>
            <p:grpSpPr bwMode="auto">
              <a:xfrm>
                <a:off x="1536" y="3592"/>
                <a:ext cx="232" cy="328"/>
                <a:chOff x="440" y="2376"/>
                <a:chExt cx="232" cy="328"/>
              </a:xfrm>
            </p:grpSpPr>
            <p:sp>
              <p:nvSpPr>
                <p:cNvPr id="47" name="Rectangle 29"/>
                <p:cNvSpPr>
                  <a:spLocks noChangeArrowheads="1"/>
                </p:cNvSpPr>
                <p:nvPr/>
              </p:nvSpPr>
              <p:spPr bwMode="auto">
                <a:xfrm>
                  <a:off x="440" y="2376"/>
                  <a:ext cx="232" cy="168"/>
                </a:xfrm>
                <a:prstGeom prst="rect">
                  <a:avLst/>
                </a:prstGeom>
                <a:solidFill>
                  <a:srgbClr val="FFCC99"/>
                </a:solidFill>
                <a:ln w="9525">
                  <a:solidFill>
                    <a:schemeClr val="tx1"/>
                  </a:solidFill>
                  <a:miter lim="800000"/>
                  <a:headEnd/>
                  <a:tailEnd/>
                </a:ln>
              </p:spPr>
              <p:txBody>
                <a:bodyPr wrap="none" anchor="ctr"/>
                <a:lstStyle/>
                <a:p>
                  <a:pPr algn="ctr"/>
                  <a:endParaRPr lang="en-US"/>
                </a:p>
              </p:txBody>
            </p:sp>
            <p:sp>
              <p:nvSpPr>
                <p:cNvPr id="48" name="Rectangle 30"/>
                <p:cNvSpPr>
                  <a:spLocks noChangeArrowheads="1"/>
                </p:cNvSpPr>
                <p:nvPr/>
              </p:nvSpPr>
              <p:spPr bwMode="auto">
                <a:xfrm>
                  <a:off x="440" y="2536"/>
                  <a:ext cx="232" cy="16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grpSp>
        <p:sp>
          <p:nvSpPr>
            <p:cNvPr id="16" name="Rectangle 21"/>
            <p:cNvSpPr>
              <a:spLocks noChangeArrowheads="1"/>
            </p:cNvSpPr>
            <p:nvPr/>
          </p:nvSpPr>
          <p:spPr bwMode="auto">
            <a:xfrm>
              <a:off x="2755900" y="4305300"/>
              <a:ext cx="3683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R1</a:t>
              </a:r>
            </a:p>
            <a:p>
              <a:pPr algn="ctr"/>
              <a:r>
                <a:rPr lang="en-US"/>
                <a:t>R2</a:t>
              </a:r>
            </a:p>
            <a:p>
              <a:pPr algn="ctr"/>
              <a:r>
                <a:rPr lang="en-US"/>
                <a:t>R6</a:t>
              </a:r>
            </a:p>
            <a:p>
              <a:pPr algn="ctr"/>
              <a:r>
                <a:rPr lang="en-US"/>
                <a:t>R8</a:t>
              </a:r>
            </a:p>
            <a:p>
              <a:pPr algn="ctr"/>
              <a:r>
                <a:rPr lang="en-US"/>
                <a:t>W8</a:t>
              </a:r>
            </a:p>
          </p:txBody>
        </p:sp>
        <p:sp>
          <p:nvSpPr>
            <p:cNvPr id="17" name="Rectangle 32"/>
            <p:cNvSpPr>
              <a:spLocks noChangeArrowheads="1"/>
            </p:cNvSpPr>
            <p:nvPr/>
          </p:nvSpPr>
          <p:spPr bwMode="auto">
            <a:xfrm>
              <a:off x="2755900" y="5448300"/>
              <a:ext cx="368300" cy="266700"/>
            </a:xfrm>
            <a:prstGeom prst="rect">
              <a:avLst/>
            </a:prstGeom>
            <a:solidFill>
              <a:srgbClr val="FFCC99"/>
            </a:solidFill>
            <a:ln w="9525">
              <a:solidFill>
                <a:schemeClr val="tx1"/>
              </a:solidFill>
              <a:miter lim="800000"/>
              <a:headEnd/>
              <a:tailEnd/>
            </a:ln>
          </p:spPr>
          <p:txBody>
            <a:bodyPr wrap="none" anchor="ctr"/>
            <a:lstStyle/>
            <a:p>
              <a:pPr algn="ctr"/>
              <a:endParaRPr lang="en-US"/>
            </a:p>
          </p:txBody>
        </p:sp>
        <p:sp>
          <p:nvSpPr>
            <p:cNvPr id="18" name="Line 38"/>
            <p:cNvSpPr>
              <a:spLocks noChangeShapeType="1"/>
            </p:cNvSpPr>
            <p:nvPr/>
          </p:nvSpPr>
          <p:spPr bwMode="auto">
            <a:xfrm flipH="1" flipV="1">
              <a:off x="977900" y="3505200"/>
              <a:ext cx="355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9"/>
            <p:cNvSpPr>
              <a:spLocks noChangeShapeType="1"/>
            </p:cNvSpPr>
            <p:nvPr/>
          </p:nvSpPr>
          <p:spPr bwMode="auto">
            <a:xfrm flipH="1" flipV="1">
              <a:off x="977900" y="3048000"/>
              <a:ext cx="355600" cy="4953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Line 40"/>
            <p:cNvSpPr>
              <a:spLocks noChangeShapeType="1"/>
            </p:cNvSpPr>
            <p:nvPr/>
          </p:nvSpPr>
          <p:spPr bwMode="auto">
            <a:xfrm flipH="1" flipV="1">
              <a:off x="977900" y="2844800"/>
              <a:ext cx="35560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 name="Line 41"/>
            <p:cNvSpPr>
              <a:spLocks noChangeShapeType="1"/>
            </p:cNvSpPr>
            <p:nvPr/>
          </p:nvSpPr>
          <p:spPr bwMode="auto">
            <a:xfrm flipH="1" flipV="1">
              <a:off x="1689100" y="4051300"/>
              <a:ext cx="355600" cy="482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 name="Line 42"/>
            <p:cNvSpPr>
              <a:spLocks noChangeShapeType="1"/>
            </p:cNvSpPr>
            <p:nvPr/>
          </p:nvSpPr>
          <p:spPr bwMode="auto">
            <a:xfrm flipH="1" flipV="1">
              <a:off x="1689100" y="3632200"/>
              <a:ext cx="355600" cy="4699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 name="Line 43"/>
            <p:cNvSpPr>
              <a:spLocks noChangeShapeType="1"/>
            </p:cNvSpPr>
            <p:nvPr/>
          </p:nvSpPr>
          <p:spPr bwMode="auto">
            <a:xfrm flipH="1" flipV="1">
              <a:off x="1689100" y="3416300"/>
              <a:ext cx="342900" cy="4445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 name="Line 44"/>
            <p:cNvSpPr>
              <a:spLocks noChangeShapeType="1"/>
            </p:cNvSpPr>
            <p:nvPr/>
          </p:nvSpPr>
          <p:spPr bwMode="auto">
            <a:xfrm flipH="1" flipV="1">
              <a:off x="2400300" y="3975100"/>
              <a:ext cx="342900" cy="4699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 name="Line 45"/>
            <p:cNvSpPr>
              <a:spLocks noChangeShapeType="1"/>
            </p:cNvSpPr>
            <p:nvPr/>
          </p:nvSpPr>
          <p:spPr bwMode="auto">
            <a:xfrm flipH="1" flipV="1">
              <a:off x="2413000" y="4203700"/>
              <a:ext cx="355600" cy="431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Line 46"/>
            <p:cNvSpPr>
              <a:spLocks noChangeShapeType="1"/>
            </p:cNvSpPr>
            <p:nvPr/>
          </p:nvSpPr>
          <p:spPr bwMode="auto">
            <a:xfrm flipH="1" flipV="1">
              <a:off x="1689100" y="3835400"/>
              <a:ext cx="1066800" cy="104140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 name="Line 47"/>
            <p:cNvSpPr>
              <a:spLocks noChangeShapeType="1"/>
            </p:cNvSpPr>
            <p:nvPr/>
          </p:nvSpPr>
          <p:spPr bwMode="auto">
            <a:xfrm flipH="1" flipV="1">
              <a:off x="2413000" y="4775200"/>
              <a:ext cx="355600" cy="31750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9" name="Text Box 49"/>
            <p:cNvSpPr txBox="1">
              <a:spLocks noChangeArrowheads="1"/>
            </p:cNvSpPr>
            <p:nvPr/>
          </p:nvSpPr>
          <p:spPr bwMode="auto">
            <a:xfrm>
              <a:off x="339725" y="2432050"/>
              <a:ext cx="949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Trans_start</a:t>
              </a:r>
            </a:p>
          </p:txBody>
        </p:sp>
        <p:sp>
          <p:nvSpPr>
            <p:cNvPr id="30" name="Text Box 50"/>
            <p:cNvSpPr txBox="1">
              <a:spLocks noChangeArrowheads="1"/>
            </p:cNvSpPr>
            <p:nvPr/>
          </p:nvSpPr>
          <p:spPr bwMode="auto">
            <a:xfrm>
              <a:off x="1063625" y="2978150"/>
              <a:ext cx="949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Trans_start</a:t>
              </a:r>
            </a:p>
          </p:txBody>
        </p:sp>
        <p:sp>
          <p:nvSpPr>
            <p:cNvPr id="31" name="Text Box 51"/>
            <p:cNvSpPr txBox="1">
              <a:spLocks noChangeArrowheads="1"/>
            </p:cNvSpPr>
            <p:nvPr/>
          </p:nvSpPr>
          <p:spPr bwMode="auto">
            <a:xfrm>
              <a:off x="1787525" y="3498850"/>
              <a:ext cx="949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dirty="0" err="1"/>
                <a:t>Trans_start</a:t>
              </a:r>
              <a:endParaRPr lang="en-US" sz="1200" dirty="0"/>
            </a:p>
          </p:txBody>
        </p:sp>
        <p:sp>
          <p:nvSpPr>
            <p:cNvPr id="32" name="Text Box 52"/>
            <p:cNvSpPr txBox="1">
              <a:spLocks noChangeArrowheads="1"/>
            </p:cNvSpPr>
            <p:nvPr/>
          </p:nvSpPr>
          <p:spPr bwMode="auto">
            <a:xfrm>
              <a:off x="2524125" y="4083050"/>
              <a:ext cx="949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Trans_start</a:t>
              </a:r>
            </a:p>
          </p:txBody>
        </p:sp>
        <p:sp>
          <p:nvSpPr>
            <p:cNvPr id="33" name="Text Box 53"/>
            <p:cNvSpPr txBox="1">
              <a:spLocks noChangeArrowheads="1"/>
            </p:cNvSpPr>
            <p:nvPr/>
          </p:nvSpPr>
          <p:spPr bwMode="auto">
            <a:xfrm>
              <a:off x="288925" y="4235450"/>
              <a:ext cx="89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Trans_end</a:t>
              </a:r>
            </a:p>
          </p:txBody>
        </p:sp>
        <p:sp>
          <p:nvSpPr>
            <p:cNvPr id="34" name="Text Box 54"/>
            <p:cNvSpPr txBox="1">
              <a:spLocks noChangeArrowheads="1"/>
            </p:cNvSpPr>
            <p:nvPr/>
          </p:nvSpPr>
          <p:spPr bwMode="auto">
            <a:xfrm>
              <a:off x="1050925" y="4768850"/>
              <a:ext cx="89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Trans_end</a:t>
              </a:r>
            </a:p>
          </p:txBody>
        </p:sp>
        <p:sp>
          <p:nvSpPr>
            <p:cNvPr id="35" name="Text Box 55"/>
            <p:cNvSpPr txBox="1">
              <a:spLocks noChangeArrowheads="1"/>
            </p:cNvSpPr>
            <p:nvPr/>
          </p:nvSpPr>
          <p:spPr bwMode="auto">
            <a:xfrm>
              <a:off x="1749425" y="5340350"/>
              <a:ext cx="89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Trans_end</a:t>
              </a:r>
            </a:p>
          </p:txBody>
        </p:sp>
        <p:sp>
          <p:nvSpPr>
            <p:cNvPr id="36" name="Text Box 56"/>
            <p:cNvSpPr txBox="1">
              <a:spLocks noChangeArrowheads="1"/>
            </p:cNvSpPr>
            <p:nvPr/>
          </p:nvSpPr>
          <p:spPr bwMode="auto">
            <a:xfrm>
              <a:off x="2536825" y="5619750"/>
              <a:ext cx="996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Trans_abort</a:t>
              </a:r>
            </a:p>
          </p:txBody>
        </p:sp>
        <p:sp>
          <p:nvSpPr>
            <p:cNvPr id="37" name="Text Box 57"/>
            <p:cNvSpPr txBox="1">
              <a:spLocks noChangeArrowheads="1"/>
            </p:cNvSpPr>
            <p:nvPr/>
          </p:nvSpPr>
          <p:spPr bwMode="auto">
            <a:xfrm>
              <a:off x="2524125" y="5784850"/>
              <a:ext cx="108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Trans_restart</a:t>
              </a:r>
            </a:p>
          </p:txBody>
        </p:sp>
        <p:sp>
          <p:nvSpPr>
            <p:cNvPr id="38" name="Text Box 58"/>
            <p:cNvSpPr txBox="1">
              <a:spLocks noChangeArrowheads="1"/>
            </p:cNvSpPr>
            <p:nvPr/>
          </p:nvSpPr>
          <p:spPr bwMode="auto">
            <a:xfrm>
              <a:off x="352425" y="3790950"/>
              <a:ext cx="827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validation</a:t>
              </a:r>
            </a:p>
          </p:txBody>
        </p:sp>
        <p:sp>
          <p:nvSpPr>
            <p:cNvPr id="39" name="Text Box 59"/>
            <p:cNvSpPr txBox="1">
              <a:spLocks noChangeArrowheads="1"/>
            </p:cNvSpPr>
            <p:nvPr/>
          </p:nvSpPr>
          <p:spPr bwMode="auto">
            <a:xfrm>
              <a:off x="288925" y="4019550"/>
              <a:ext cx="1047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Commitment</a:t>
              </a:r>
            </a:p>
          </p:txBody>
        </p:sp>
        <p:sp>
          <p:nvSpPr>
            <p:cNvPr id="40" name="Text Box 60"/>
            <p:cNvSpPr txBox="1">
              <a:spLocks noChangeArrowheads="1"/>
            </p:cNvSpPr>
            <p:nvPr/>
          </p:nvSpPr>
          <p:spPr bwMode="auto">
            <a:xfrm>
              <a:off x="415925" y="2241550"/>
              <a:ext cx="652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CPU A</a:t>
              </a:r>
            </a:p>
          </p:txBody>
        </p:sp>
        <p:sp>
          <p:nvSpPr>
            <p:cNvPr id="41" name="Text Box 62"/>
            <p:cNvSpPr txBox="1">
              <a:spLocks noChangeArrowheads="1"/>
            </p:cNvSpPr>
            <p:nvPr/>
          </p:nvSpPr>
          <p:spPr bwMode="auto">
            <a:xfrm>
              <a:off x="1190625" y="2241550"/>
              <a:ext cx="652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CPU B</a:t>
              </a:r>
            </a:p>
          </p:txBody>
        </p:sp>
        <p:sp>
          <p:nvSpPr>
            <p:cNvPr id="42" name="Text Box 63"/>
            <p:cNvSpPr txBox="1">
              <a:spLocks noChangeArrowheads="1"/>
            </p:cNvSpPr>
            <p:nvPr/>
          </p:nvSpPr>
          <p:spPr bwMode="auto">
            <a:xfrm>
              <a:off x="1965325" y="2254250"/>
              <a:ext cx="649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CPU C</a:t>
              </a:r>
            </a:p>
          </p:txBody>
        </p:sp>
        <p:sp>
          <p:nvSpPr>
            <p:cNvPr id="43" name="Text Box 64"/>
            <p:cNvSpPr txBox="1">
              <a:spLocks noChangeArrowheads="1"/>
            </p:cNvSpPr>
            <p:nvPr/>
          </p:nvSpPr>
          <p:spPr bwMode="auto">
            <a:xfrm>
              <a:off x="2714625" y="2254250"/>
              <a:ext cx="663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CPU D</a:t>
              </a:r>
            </a:p>
          </p:txBody>
        </p:sp>
        <p:sp>
          <p:nvSpPr>
            <p:cNvPr id="44" name="Text Box 119"/>
            <p:cNvSpPr txBox="1">
              <a:spLocks noChangeArrowheads="1"/>
            </p:cNvSpPr>
            <p:nvPr/>
          </p:nvSpPr>
          <p:spPr bwMode="auto">
            <a:xfrm>
              <a:off x="2257425" y="2584450"/>
              <a:ext cx="1535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sz="1200"/>
                <a:t>Compare reads with</a:t>
              </a:r>
            </a:p>
            <a:p>
              <a:pPr eaLnBrk="1" hangingPunct="1"/>
              <a:r>
                <a:rPr lang="en-US" sz="1200"/>
                <a:t>former writes</a:t>
              </a:r>
            </a:p>
          </p:txBody>
        </p:sp>
      </p:grpSp>
      <p:sp>
        <p:nvSpPr>
          <p:cNvPr id="57" name="Content Placeholder 6"/>
          <p:cNvSpPr>
            <a:spLocks noGrp="1"/>
          </p:cNvSpPr>
          <p:nvPr/>
        </p:nvSpPr>
        <p:spPr bwMode="auto">
          <a:xfrm>
            <a:off x="4395433" y="1561465"/>
            <a:ext cx="415420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charset="0"/>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charset="0"/>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2"/>
              <a:buChar char="n"/>
              <a:defRPr kumimoji="1" sz="2000">
                <a:solidFill>
                  <a:schemeClr val="tx1"/>
                </a:solidFill>
                <a:latin typeface="+mn-lt"/>
                <a:ea typeface="+mn-ea"/>
              </a:defRPr>
            </a:lvl9pPr>
          </a:lstStyle>
          <a:p>
            <a:pPr marL="0" indent="0" algn="ctr">
              <a:buNone/>
            </a:pPr>
            <a:r>
              <a:rPr lang="en-US" sz="2000" dirty="0" smtClean="0">
                <a:latin typeface="Tahoma" charset="0"/>
                <a:ea typeface="ＭＳ Ｐゴシック" charset="0"/>
                <a:cs typeface="ＭＳ Ｐゴシック" charset="0"/>
              </a:rPr>
              <a:t>Concurrency Control</a:t>
            </a:r>
            <a:endParaRPr lang="en-US" sz="2000" dirty="0">
              <a:latin typeface="Tahoma" charset="0"/>
              <a:ea typeface="ＭＳ Ｐゴシック" charset="0"/>
              <a:cs typeface="ＭＳ Ｐゴシック" charset="0"/>
            </a:endParaRPr>
          </a:p>
        </p:txBody>
      </p:sp>
      <p:sp>
        <p:nvSpPr>
          <p:cNvPr id="58" name="Rectangle 57"/>
          <p:cNvSpPr/>
          <p:nvPr/>
        </p:nvSpPr>
        <p:spPr>
          <a:xfrm>
            <a:off x="365760" y="2058671"/>
            <a:ext cx="3830320" cy="390588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Rectangle 58"/>
          <p:cNvSpPr/>
          <p:nvPr/>
        </p:nvSpPr>
        <p:spPr>
          <a:xfrm>
            <a:off x="4395432" y="2065021"/>
            <a:ext cx="4154207" cy="389953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TextBox 59"/>
          <p:cNvSpPr txBox="1">
            <a:spLocks noChangeArrowheads="1"/>
          </p:cNvSpPr>
          <p:nvPr/>
        </p:nvSpPr>
        <p:spPr bwMode="auto">
          <a:xfrm rot="19883053">
            <a:off x="2282288" y="2372580"/>
            <a:ext cx="4560739"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1pPr>
            <a:lvl2pPr marL="4572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2pPr>
            <a:lvl3pPr marL="9144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3pPr>
            <a:lvl4pPr marL="13716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4pPr>
            <a:lvl5pPr marL="1828800" algn="l" rtl="0" fontAlgn="base">
              <a:spcBef>
                <a:spcPct val="0"/>
              </a:spcBef>
              <a:spcAft>
                <a:spcPct val="0"/>
              </a:spcAft>
              <a:defRPr kumimoji="1" sz="1400" b="1" kern="1200">
                <a:solidFill>
                  <a:schemeClr val="folHlink"/>
                </a:solidFill>
                <a:latin typeface="Tahoma" charset="0"/>
                <a:ea typeface="ＭＳ Ｐゴシック" charset="0"/>
                <a:cs typeface="ＭＳ Ｐゴシック" charset="0"/>
              </a:defRPr>
            </a:lvl5pPr>
            <a:lvl6pPr marL="2286000" algn="l" defTabSz="457200" rtl="0" eaLnBrk="1" latinLnBrk="0" hangingPunct="1">
              <a:defRPr kumimoji="1" sz="1400" b="1" kern="1200">
                <a:solidFill>
                  <a:schemeClr val="folHlink"/>
                </a:solidFill>
                <a:latin typeface="Tahoma" charset="0"/>
                <a:ea typeface="ＭＳ Ｐゴシック" charset="0"/>
                <a:cs typeface="ＭＳ Ｐゴシック" charset="0"/>
              </a:defRPr>
            </a:lvl6pPr>
            <a:lvl7pPr marL="2743200" algn="l" defTabSz="457200" rtl="0" eaLnBrk="1" latinLnBrk="0" hangingPunct="1">
              <a:defRPr kumimoji="1" sz="1400" b="1" kern="1200">
                <a:solidFill>
                  <a:schemeClr val="folHlink"/>
                </a:solidFill>
                <a:latin typeface="Tahoma" charset="0"/>
                <a:ea typeface="ＭＳ Ｐゴシック" charset="0"/>
                <a:cs typeface="ＭＳ Ｐゴシック" charset="0"/>
              </a:defRPr>
            </a:lvl7pPr>
            <a:lvl8pPr marL="3200400" algn="l" defTabSz="457200" rtl="0" eaLnBrk="1" latinLnBrk="0" hangingPunct="1">
              <a:defRPr kumimoji="1" sz="1400" b="1" kern="1200">
                <a:solidFill>
                  <a:schemeClr val="folHlink"/>
                </a:solidFill>
                <a:latin typeface="Tahoma" charset="0"/>
                <a:ea typeface="ＭＳ Ｐゴシック" charset="0"/>
                <a:cs typeface="ＭＳ Ｐゴシック" charset="0"/>
              </a:defRPr>
            </a:lvl8pPr>
            <a:lvl9pPr marL="3657600" algn="l" defTabSz="457200" rtl="0" eaLnBrk="1" latinLnBrk="0" hangingPunct="1">
              <a:defRPr kumimoji="1" sz="1400" b="1" kern="1200">
                <a:solidFill>
                  <a:schemeClr val="folHlink"/>
                </a:solidFill>
                <a:latin typeface="Tahoma" charset="0"/>
                <a:ea typeface="ＭＳ Ｐゴシック" charset="0"/>
                <a:cs typeface="ＭＳ Ｐゴシック" charset="0"/>
              </a:defRPr>
            </a:lvl9pPr>
          </a:lstStyle>
          <a:p>
            <a:pPr eaLnBrk="1" hangingPunct="1"/>
            <a:r>
              <a:rPr lang="en-US" sz="16600" dirty="0" smtClean="0">
                <a:solidFill>
                  <a:schemeClr val="tx1">
                    <a:lumMod val="65000"/>
                  </a:schemeClr>
                </a:solidFill>
              </a:rPr>
              <a:t>TBD</a:t>
            </a:r>
            <a:endParaRPr lang="en-US" sz="16600" dirty="0">
              <a:solidFill>
                <a:schemeClr val="tx1">
                  <a:lumMod val="65000"/>
                </a:schemeClr>
              </a:solidFill>
            </a:endParaRPr>
          </a:p>
        </p:txBody>
      </p:sp>
    </p:spTree>
    <p:extLst>
      <p:ext uri="{BB962C8B-B14F-4D97-AF65-F5344CB8AC3E}">
        <p14:creationId xmlns:p14="http://schemas.microsoft.com/office/powerpoint/2010/main" val="130078399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latin typeface="Tahoma" charset="0"/>
                <a:ea typeface="ＭＳ Ｐゴシック" charset="0"/>
                <a:cs typeface="ＭＳ Ｐゴシック" charset="0"/>
              </a:rPr>
              <a:t>Discussions 2</a:t>
            </a:r>
            <a:r>
              <a:rPr lang="en-US" dirty="0" smtClean="0"/>
              <a:t> </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57</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9" name="Group 16"/>
          <p:cNvGraphicFramePr>
            <a:graphicFrameLocks noGrp="1"/>
          </p:cNvGraphicFramePr>
          <p:nvPr>
            <p:ph idx="4294967295"/>
            <p:extLst>
              <p:ext uri="{D42A27DB-BD31-4B8C-83A1-F6EECF244321}">
                <p14:modId xmlns:p14="http://schemas.microsoft.com/office/powerpoint/2010/main" val="653922591"/>
              </p:ext>
            </p:extLst>
          </p:nvPr>
        </p:nvGraphicFramePr>
        <p:xfrm>
          <a:off x="777240" y="1167327"/>
          <a:ext cx="7772400" cy="4541519"/>
        </p:xfrm>
        <a:graphic>
          <a:graphicData uri="http://schemas.openxmlformats.org/drawingml/2006/table">
            <a:tbl>
              <a:tblPr/>
              <a:tblGrid>
                <a:gridCol w="7772400"/>
              </a:tblGrid>
              <a:tr h="879475">
                <a:tc>
                  <a:txBody>
                    <a:bodyPr/>
                    <a:lstStyle/>
                    <a:p>
                      <a:pPr marL="457200" marR="0" lvl="0" indent="-457200" algn="l" defTabSz="914400" rtl="0" eaLnBrk="1" fontAlgn="base" latinLnBrk="0" hangingPunct="1">
                        <a:lnSpc>
                          <a:spcPct val="100000"/>
                        </a:lnSpc>
                        <a:spcBef>
                          <a:spcPct val="20000"/>
                        </a:spcBef>
                        <a:spcAft>
                          <a:spcPct val="0"/>
                        </a:spcAft>
                        <a:buClr>
                          <a:schemeClr val="folHlink"/>
                        </a:buClr>
                        <a:buSzPct val="60000"/>
                        <a:buFont typeface="Wingdings" charset="0"/>
                        <a:buNone/>
                        <a:tabLst/>
                        <a:defRPr/>
                      </a:pPr>
                      <a:r>
                        <a:rPr kumimoji="1" lang="en-US" sz="2800" b="0" i="0" u="none" strike="noStrike" cap="none" normalizeH="0" baseline="0" dirty="0">
                          <a:ln>
                            <a:noFill/>
                          </a:ln>
                          <a:solidFill>
                            <a:schemeClr val="bg1"/>
                          </a:solidFill>
                          <a:effectLst/>
                          <a:latin typeface="Tahoma" charset="0"/>
                          <a:ea typeface="ＭＳ Ｐゴシック" charset="0"/>
                          <a:cs typeface="ＭＳ Ｐゴシック" charset="0"/>
                        </a:rPr>
                        <a:t>1</a:t>
                      </a:r>
                      <a:r>
                        <a:rPr kumimoji="1" lang="en-US" sz="2800" b="0" i="0" u="none" strike="noStrike" cap="none" normalizeH="0" baseline="0" dirty="0" smtClean="0">
                          <a:ln>
                            <a:noFill/>
                          </a:ln>
                          <a:solidFill>
                            <a:schemeClr val="bg1"/>
                          </a:solidFill>
                          <a:effectLst/>
                          <a:latin typeface="Tahoma" charset="0"/>
                          <a:ea typeface="ＭＳ Ｐゴシック" charset="0"/>
                          <a:cs typeface="ＭＳ Ｐゴシック" charset="0"/>
                        </a:rPr>
                        <a:t>.</a:t>
                      </a:r>
                      <a:r>
                        <a:rPr lang="en-US" altLang="ja-JP" sz="2800" dirty="0" smtClean="0">
                          <a:solidFill>
                            <a:schemeClr val="bg1"/>
                          </a:solidFill>
                          <a:latin typeface="Tahoma" charset="0"/>
                          <a:ea typeface="ＭＳ Ｐゴシック" charset="0"/>
                          <a:cs typeface="ＭＳ Ｐゴシック" charset="0"/>
                        </a:rPr>
                        <a:t> Is the solution on </a:t>
                      </a:r>
                      <a:r>
                        <a:rPr lang="en-US" altLang="ja-JP" sz="2800" dirty="0" smtClean="0">
                          <a:solidFill>
                            <a:schemeClr val="bg1"/>
                          </a:solidFill>
                          <a:latin typeface="Tahoma" charset="0"/>
                          <a:ea typeface="ＭＳ Ｐゴシック" charset="0"/>
                          <a:cs typeface="ＭＳ Ｐゴシック" charset="0"/>
                        </a:rPr>
                        <a:t>slides 48–52 </a:t>
                      </a:r>
                      <a:r>
                        <a:rPr lang="en-US" altLang="ja-JP" sz="2800" dirty="0" smtClean="0">
                          <a:solidFill>
                            <a:schemeClr val="bg1"/>
                          </a:solidFill>
                          <a:latin typeface="Tahoma" charset="0"/>
                          <a:ea typeface="ＭＳ Ｐゴシック" charset="0"/>
                          <a:cs typeface="ＭＳ Ｐゴシック" charset="0"/>
                        </a:rPr>
                        <a:t>perfect for the readers-writers problem? If not, how can you improve it?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solidFill>
                  </a:tcPr>
                </a:tc>
              </a:tr>
              <a:tr h="882650">
                <a:tc>
                  <a:txBody>
                    <a:bodyPr/>
                    <a:lstStyle/>
                    <a:p>
                      <a:pPr marL="457200" marR="0" lvl="0" indent="-45720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sz="2800" b="0" i="0" u="none" strike="noStrike" cap="none" normalizeH="0" baseline="0" dirty="0">
                          <a:ln>
                            <a:noFill/>
                          </a:ln>
                          <a:solidFill>
                            <a:schemeClr val="bg1"/>
                          </a:solidFill>
                          <a:effectLst/>
                          <a:latin typeface="Tahoma" charset="0"/>
                          <a:ea typeface="ＭＳ Ｐゴシック" charset="0"/>
                          <a:cs typeface="ＭＳ Ｐゴシック" charset="0"/>
                        </a:rPr>
                        <a:t>2</a:t>
                      </a:r>
                      <a:r>
                        <a:rPr kumimoji="1" lang="en-US" sz="2800" b="0" i="0" u="none" strike="noStrike" cap="none" normalizeH="0" baseline="0" dirty="0" smtClean="0">
                          <a:ln>
                            <a:noFill/>
                          </a:ln>
                          <a:solidFill>
                            <a:schemeClr val="bg1"/>
                          </a:solidFill>
                          <a:effectLst/>
                          <a:latin typeface="Tahoma" charset="0"/>
                          <a:ea typeface="ＭＳ Ｐゴシック" charset="0"/>
                          <a:cs typeface="ＭＳ Ｐゴシック" charset="0"/>
                        </a:rPr>
                        <a:t>. Rather than a monitor, there is the simplest way that addresses the dining-philosophers problem but introduces another problem. What is that?</a:t>
                      </a:r>
                      <a:endParaRPr kumimoji="1" lang="en-US" sz="2800" b="0" i="0" u="none" strike="noStrike" cap="none" normalizeH="0" baseline="0" dirty="0">
                        <a:ln>
                          <a:noFill/>
                        </a:ln>
                        <a:solidFill>
                          <a:schemeClr val="bg1"/>
                        </a:solidFill>
                        <a:effectLst/>
                        <a:latin typeface="Tahoma" charset="0"/>
                        <a:ea typeface="ＭＳ Ｐゴシック" charset="0"/>
                        <a:cs typeface="ＭＳ Ｐ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solidFill>
                  </a:tcPr>
                </a:tc>
              </a:tr>
              <a:tr h="879475">
                <a:tc>
                  <a:txBody>
                    <a:bodyPr/>
                    <a:lstStyle/>
                    <a:p>
                      <a:pPr marL="457200" marR="0" lvl="0" indent="-45720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1" lang="en-US" sz="2800" b="0" i="0" u="none" strike="noStrike" cap="none" normalizeH="0" baseline="0" dirty="0">
                          <a:ln>
                            <a:noFill/>
                          </a:ln>
                          <a:solidFill>
                            <a:schemeClr val="bg1"/>
                          </a:solidFill>
                          <a:effectLst/>
                          <a:latin typeface="Tahoma" charset="0"/>
                          <a:ea typeface="ＭＳ Ｐゴシック" charset="0"/>
                          <a:cs typeface="ＭＳ Ｐゴシック" charset="0"/>
                        </a:rPr>
                        <a:t>3</a:t>
                      </a:r>
                      <a:r>
                        <a:rPr kumimoji="1" lang="en-US" sz="2800" b="0" i="0" u="none" strike="noStrike" cap="none" normalizeH="0" baseline="0" dirty="0" smtClean="0">
                          <a:ln>
                            <a:noFill/>
                          </a:ln>
                          <a:solidFill>
                            <a:schemeClr val="bg1"/>
                          </a:solidFill>
                          <a:effectLst/>
                          <a:latin typeface="Tahoma" charset="0"/>
                          <a:ea typeface="ＭＳ Ｐゴシック" charset="0"/>
                          <a:cs typeface="ＭＳ Ｐゴシック" charset="0"/>
                        </a:rPr>
                        <a:t>. If we want to handle multiple monitor </a:t>
                      </a:r>
                      <a:r>
                        <a:rPr kumimoji="1" lang="en-US" sz="2800" b="0" i="0" u="none" strike="noStrike" cap="none" normalizeH="0" baseline="0" dirty="0" smtClean="0">
                          <a:ln>
                            <a:noFill/>
                          </a:ln>
                          <a:solidFill>
                            <a:srgbClr val="FF0000"/>
                          </a:solidFill>
                          <a:effectLst/>
                          <a:latin typeface="Tahoma" charset="0"/>
                          <a:ea typeface="ＭＳ Ｐゴシック" charset="0"/>
                          <a:cs typeface="ＭＳ Ｐゴシック" charset="0"/>
                        </a:rPr>
                        <a:t>conditions</a:t>
                      </a:r>
                      <a:r>
                        <a:rPr kumimoji="1" lang="en-US" sz="2800" b="0" i="0" u="none" strike="noStrike" cap="none" normalizeH="0" baseline="0" dirty="0" smtClean="0">
                          <a:ln>
                            <a:noFill/>
                          </a:ln>
                          <a:solidFill>
                            <a:schemeClr val="bg1"/>
                          </a:solidFill>
                          <a:effectLst/>
                          <a:latin typeface="Tahoma" charset="0"/>
                          <a:ea typeface="ＭＳ Ｐゴシック" charset="0"/>
                          <a:cs typeface="ＭＳ Ｐゴシック" charset="0"/>
                        </a:rPr>
                        <a:t> in Java, what classes should you design? </a:t>
                      </a:r>
                      <a:endParaRPr kumimoji="1" lang="en-US" sz="2800" b="0" i="0" u="none" strike="noStrike" cap="none" normalizeH="0" baseline="0" dirty="0">
                        <a:ln>
                          <a:noFill/>
                        </a:ln>
                        <a:solidFill>
                          <a:schemeClr val="bg1"/>
                        </a:solidFill>
                        <a:effectLst/>
                        <a:latin typeface="Tahoma" charset="0"/>
                        <a:ea typeface="ＭＳ Ｐゴシック" charset="0"/>
                        <a:cs typeface="ＭＳ Ｐゴシック"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103742841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Exercises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58</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8"/>
          <p:cNvSpPr txBox="1">
            <a:spLocks noChangeArrowheads="1"/>
          </p:cNvSpPr>
          <p:nvPr/>
        </p:nvSpPr>
        <p:spPr>
          <a:xfrm>
            <a:off x="593090" y="1072833"/>
            <a:ext cx="8123238" cy="4440237"/>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altLang="ja-JP" dirty="0" smtClean="0">
                <a:latin typeface="Tahoma" charset="0"/>
                <a:ea typeface="ＭＳ Ｐゴシック" charset="0"/>
                <a:cs typeface="ＭＳ Ｐゴシック" charset="0"/>
              </a:rPr>
              <a:t>Programming Assignment 3:</a:t>
            </a:r>
          </a:p>
          <a:p>
            <a:pPr lvl="1"/>
            <a:r>
              <a:rPr lang="en-US" altLang="ja-JP" dirty="0" smtClean="0">
                <a:latin typeface="Tahoma" charset="0"/>
                <a:ea typeface="ＭＳ Ｐゴシック" charset="0"/>
              </a:rPr>
              <a:t>Check the syllabus for its due date.</a:t>
            </a:r>
          </a:p>
          <a:p>
            <a:r>
              <a:rPr lang="en-US" altLang="ja-JP" dirty="0" smtClean="0">
                <a:latin typeface="Tahoma" charset="0"/>
                <a:ea typeface="ＭＳ Ｐゴシック" charset="0"/>
                <a:cs typeface="ＭＳ Ｐゴシック" charset="0"/>
              </a:rPr>
              <a:t>No-turn-in problems:</a:t>
            </a:r>
          </a:p>
          <a:p>
            <a:pPr lvl="1">
              <a:buClr>
                <a:srgbClr val="FF0000"/>
              </a:buClr>
              <a:buSzPct val="100000"/>
              <a:buFont typeface="Wingdings" charset="0"/>
              <a:buChar char="§"/>
            </a:pPr>
            <a:r>
              <a:rPr lang="en-US" altLang="ja-JP" dirty="0" smtClean="0">
                <a:latin typeface="Tahoma" charset="0"/>
                <a:ea typeface="ＭＳ Ｐゴシック" charset="0"/>
              </a:rPr>
              <a:t>Solve Exercises 6.8, 6.12, 6.13, 6.14, 6.19, and 6.24</a:t>
            </a:r>
          </a:p>
          <a:p>
            <a:pPr lvl="1">
              <a:buSzPct val="80000"/>
              <a:buFont typeface="Wingdings" charset="0"/>
              <a:buAutoNum type="arabicPeriod"/>
            </a:pPr>
            <a:endParaRPr lang="en-US" altLang="ja-JP" dirty="0">
              <a:latin typeface="Tahoma" charset="0"/>
              <a:ea typeface="ＭＳ Ｐゴシック" charset="0"/>
            </a:endParaRPr>
          </a:p>
        </p:txBody>
      </p:sp>
    </p:spTree>
    <p:extLst>
      <p:ext uri="{BB962C8B-B14F-4D97-AF65-F5344CB8AC3E}">
        <p14:creationId xmlns:p14="http://schemas.microsoft.com/office/powerpoint/2010/main" val="340868661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 Lamport’s Algorithm</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59</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5"/>
          <p:cNvSpPr/>
          <p:nvPr/>
        </p:nvSpPr>
        <p:spPr>
          <a:xfrm>
            <a:off x="777239" y="5962303"/>
            <a:ext cx="4572000" cy="369332"/>
          </a:xfrm>
          <a:prstGeom prst="rect">
            <a:avLst/>
          </a:prstGeom>
        </p:spPr>
        <p:txBody>
          <a:bodyPr>
            <a:spAutoFit/>
          </a:bodyPr>
          <a:lstStyle/>
          <a:p>
            <a:r>
              <a:rPr lang="en-US" dirty="0" smtClean="0">
                <a:hlinkClick r:id="rId3"/>
              </a:rPr>
              <a:t>Leslie Lamport’s 1974 Original Paper</a:t>
            </a:r>
            <a:endParaRPr lang="en-US" dirty="0"/>
          </a:p>
        </p:txBody>
      </p:sp>
      <p:sp>
        <p:nvSpPr>
          <p:cNvPr id="9" name="TextBox 8"/>
          <p:cNvSpPr txBox="1"/>
          <p:nvPr/>
        </p:nvSpPr>
        <p:spPr>
          <a:xfrm>
            <a:off x="777239" y="5628532"/>
            <a:ext cx="4206240" cy="369332"/>
          </a:xfrm>
          <a:prstGeom prst="rect">
            <a:avLst/>
          </a:prstGeom>
          <a:noFill/>
        </p:spPr>
        <p:txBody>
          <a:bodyPr wrap="square" rtlCol="0">
            <a:spAutoFit/>
          </a:bodyPr>
          <a:lstStyle/>
          <a:p>
            <a:r>
              <a:rPr lang="en-US" dirty="0" smtClean="0">
                <a:hlinkClick r:id="rId4"/>
              </a:rPr>
              <a:t>Lamport’s additional remarks</a:t>
            </a:r>
            <a:endParaRPr lang="en-US" dirty="0"/>
          </a:p>
        </p:txBody>
      </p:sp>
      <p:sp>
        <p:nvSpPr>
          <p:cNvPr id="10" name="TextBox 9"/>
          <p:cNvSpPr txBox="1"/>
          <p:nvPr/>
        </p:nvSpPr>
        <p:spPr>
          <a:xfrm>
            <a:off x="777238" y="5330212"/>
            <a:ext cx="7117081" cy="369332"/>
          </a:xfrm>
          <a:prstGeom prst="rect">
            <a:avLst/>
          </a:prstGeom>
          <a:noFill/>
        </p:spPr>
        <p:txBody>
          <a:bodyPr wrap="square" rtlCol="0">
            <a:spAutoFit/>
          </a:bodyPr>
          <a:lstStyle/>
          <a:p>
            <a:r>
              <a:rPr lang="en-US" dirty="0" smtClean="0">
                <a:hlinkClick r:id="rId5"/>
              </a:rPr>
              <a:t>Lamport's bakery algorithm (wikipedia)</a:t>
            </a:r>
            <a:endParaRPr lang="en-US" dirty="0"/>
          </a:p>
        </p:txBody>
      </p:sp>
      <p:grpSp>
        <p:nvGrpSpPr>
          <p:cNvPr id="13" name="Group 12"/>
          <p:cNvGrpSpPr/>
          <p:nvPr/>
        </p:nvGrpSpPr>
        <p:grpSpPr>
          <a:xfrm>
            <a:off x="375920" y="840740"/>
            <a:ext cx="8562340" cy="4174512"/>
            <a:chOff x="365760" y="1155700"/>
            <a:chExt cx="8562340" cy="4174512"/>
          </a:xfrm>
        </p:grpSpPr>
        <p:sp>
          <p:nvSpPr>
            <p:cNvPr id="8" name="Rounded Rectangle 7"/>
            <p:cNvSpPr/>
            <p:nvPr/>
          </p:nvSpPr>
          <p:spPr>
            <a:xfrm>
              <a:off x="365760" y="1155700"/>
              <a:ext cx="8562340" cy="4174512"/>
            </a:xfrm>
            <a:prstGeom prst="roundRect">
              <a:avLst>
                <a:gd name="adj" fmla="val 2713"/>
              </a:avLst>
            </a:prstGeom>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035600092"/>
                </p:ext>
              </p:extLst>
            </p:nvPr>
          </p:nvGraphicFramePr>
          <p:xfrm>
            <a:off x="579120" y="1294130"/>
            <a:ext cx="8229600" cy="3924300"/>
          </p:xfrm>
          <a:graphic>
            <a:graphicData uri="http://schemas.openxmlformats.org/presentationml/2006/ole">
              <mc:AlternateContent xmlns:mc="http://schemas.openxmlformats.org/markup-compatibility/2006">
                <mc:Choice xmlns:v="urn:schemas-microsoft-com:vml" Requires="v">
                  <p:oleObj spid="_x0000_s3105" name="Document" r:id="rId6" imgW="8229600" imgH="3924300" progId="Word.Document.12">
                    <p:embed/>
                  </p:oleObj>
                </mc:Choice>
                <mc:Fallback>
                  <p:oleObj name="Document" r:id="rId6" imgW="8229600" imgH="3924300" progId="Word.Document.12">
                    <p:embed/>
                    <p:pic>
                      <p:nvPicPr>
                        <p:cNvPr id="0" name=""/>
                        <p:cNvPicPr/>
                        <p:nvPr/>
                      </p:nvPicPr>
                      <p:blipFill>
                        <a:blip r:embed="rId7"/>
                        <a:stretch>
                          <a:fillRect/>
                        </a:stretch>
                      </p:blipFill>
                      <p:spPr>
                        <a:xfrm>
                          <a:off x="579120" y="1294130"/>
                          <a:ext cx="8229600" cy="3924300"/>
                        </a:xfrm>
                        <a:prstGeom prst="rect">
                          <a:avLst/>
                        </a:prstGeom>
                      </p:spPr>
                    </p:pic>
                  </p:oleObj>
                </mc:Fallback>
              </mc:AlternateContent>
            </a:graphicData>
          </a:graphic>
        </p:graphicFrame>
      </p:grpSp>
    </p:spTree>
    <p:extLst>
      <p:ext uri="{BB962C8B-B14F-4D97-AF65-F5344CB8AC3E}">
        <p14:creationId xmlns:p14="http://schemas.microsoft.com/office/powerpoint/2010/main" val="13687315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4240" y="1246563"/>
            <a:ext cx="7498080" cy="2360237"/>
          </a:xfrm>
        </p:spPr>
        <p:txBody>
          <a:bodyPr/>
          <a:lstStyle/>
          <a:p>
            <a:pPr marL="0" indent="0" algn="ctr">
              <a:buNone/>
            </a:pPr>
            <a:r>
              <a:rPr lang="en-US" dirty="0" smtClean="0"/>
              <a:t>The </a:t>
            </a:r>
            <a:r>
              <a:rPr lang="en-US" i="1" dirty="0" smtClean="0">
                <a:solidFill>
                  <a:srgbClr val="FFE066"/>
                </a:solidFill>
              </a:rPr>
              <a:t>critical section </a:t>
            </a:r>
            <a:r>
              <a:rPr lang="en-US" dirty="0" smtClean="0"/>
              <a:t>is a block of </a:t>
            </a:r>
            <a:r>
              <a:rPr lang="en-US" dirty="0"/>
              <a:t>code </a:t>
            </a:r>
            <a:r>
              <a:rPr lang="en-US" dirty="0" smtClean="0"/>
              <a:t>in which </a:t>
            </a:r>
            <a:r>
              <a:rPr lang="en-US" u="sng" dirty="0" smtClean="0"/>
              <a:t>no </a:t>
            </a:r>
            <a:r>
              <a:rPr lang="en-US" u="sng" dirty="0"/>
              <a:t>two</a:t>
            </a:r>
            <a:r>
              <a:rPr lang="en-US" dirty="0"/>
              <a:t> processes </a:t>
            </a:r>
            <a:r>
              <a:rPr lang="en-US" dirty="0" smtClean="0"/>
              <a:t>can be executing </a:t>
            </a:r>
            <a:r>
              <a:rPr lang="en-US" dirty="0"/>
              <a:t>their </a:t>
            </a:r>
            <a:r>
              <a:rPr lang="en-US" dirty="0" smtClean="0"/>
              <a:t>instructions </a:t>
            </a:r>
            <a:r>
              <a:rPr lang="en-US" dirty="0"/>
              <a:t>at </a:t>
            </a:r>
            <a:r>
              <a:rPr lang="en-US" dirty="0" smtClean="0"/>
              <a:t>the same </a:t>
            </a:r>
            <a:r>
              <a:rPr lang="en-US" dirty="0"/>
              <a:t>time. </a:t>
            </a:r>
          </a:p>
        </p:txBody>
      </p:sp>
      <p:sp>
        <p:nvSpPr>
          <p:cNvPr id="3" name="Title 2"/>
          <p:cNvSpPr>
            <a:spLocks noGrp="1"/>
          </p:cNvSpPr>
          <p:nvPr>
            <p:ph type="title"/>
          </p:nvPr>
        </p:nvSpPr>
        <p:spPr/>
        <p:txBody>
          <a:bodyPr/>
          <a:lstStyle/>
          <a:p>
            <a:r>
              <a:rPr lang="en-US" dirty="0" smtClean="0"/>
              <a:t>The Critical Section (“CS”)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6</a:t>
            </a:fld>
            <a:endParaRPr lang="en-US" dirty="0"/>
          </a:p>
        </p:txBody>
      </p:sp>
      <p:sp>
        <p:nvSpPr>
          <p:cNvPr id="5" name="Footer Placeholder 4"/>
          <p:cNvSpPr>
            <a:spLocks noGrp="1"/>
          </p:cNvSpPr>
          <p:nvPr>
            <p:ph type="ftr" sz="quarter" idx="12"/>
          </p:nvPr>
        </p:nvSpPr>
        <p:spPr/>
        <p:txBody>
          <a:bodyPr/>
          <a:lstStyle/>
          <a:p>
            <a:r>
              <a:rPr lang="en-US" dirty="0" smtClean="0"/>
              <a:t>CSS430 Operating Systems : Process Synchronization</a:t>
            </a:r>
            <a:endParaRPr lang="en-US" dirty="0"/>
          </a:p>
        </p:txBody>
      </p:sp>
      <p:sp>
        <p:nvSpPr>
          <p:cNvPr id="6" name="Rectangle 5"/>
          <p:cNvSpPr/>
          <p:nvPr/>
        </p:nvSpPr>
        <p:spPr>
          <a:xfrm>
            <a:off x="3190240" y="3963382"/>
            <a:ext cx="2956560" cy="1754327"/>
          </a:xfrm>
          <a:prstGeom prst="rect">
            <a:avLst/>
          </a:prstGeom>
          <a:solidFill>
            <a:schemeClr val="bg1"/>
          </a:solidFill>
          <a:ln w="38100" cmpd="sng">
            <a:solidFill>
              <a:schemeClr val="accent2">
                <a:lumMod val="60000"/>
                <a:lumOff val="40000"/>
              </a:schemeClr>
            </a:solidFill>
          </a:ln>
        </p:spPr>
        <p:txBody>
          <a:bodyPr wrap="square">
            <a:spAutoFit/>
          </a:bodyPr>
          <a:lstStyle/>
          <a:p>
            <a:r>
              <a:rPr lang="en-US" b="1" dirty="0">
                <a:solidFill>
                  <a:schemeClr val="tx2">
                    <a:lumMod val="75000"/>
                  </a:schemeClr>
                </a:solidFill>
                <a:latin typeface="Consolas"/>
                <a:cs typeface="Consolas"/>
              </a:rPr>
              <a:t>while</a:t>
            </a:r>
            <a:r>
              <a:rPr lang="en-US" dirty="0">
                <a:latin typeface="Consolas"/>
                <a:cs typeface="Consolas"/>
              </a:rPr>
              <a:t> (</a:t>
            </a:r>
            <a:r>
              <a:rPr lang="en-US" dirty="0">
                <a:solidFill>
                  <a:srgbClr val="00BA01"/>
                </a:solidFill>
                <a:latin typeface="Consolas"/>
                <a:cs typeface="Consolas"/>
              </a:rPr>
              <a:t>true</a:t>
            </a:r>
            <a:r>
              <a:rPr lang="en-US" dirty="0">
                <a:latin typeface="Consolas"/>
                <a:cs typeface="Consolas"/>
              </a:rPr>
              <a:t>) </a:t>
            </a:r>
            <a:r>
              <a:rPr lang="en-US" dirty="0" smtClean="0">
                <a:latin typeface="Consolas"/>
                <a:cs typeface="Consolas"/>
              </a:rPr>
              <a:t>{</a:t>
            </a:r>
            <a:endParaRPr lang="en-US" dirty="0">
              <a:latin typeface="Consolas"/>
              <a:cs typeface="Consolas"/>
            </a:endParaRPr>
          </a:p>
          <a:p>
            <a:pPr lvl="1"/>
            <a:r>
              <a:rPr lang="en-US" dirty="0">
                <a:latin typeface="Consolas"/>
                <a:cs typeface="Consolas"/>
              </a:rPr>
              <a:t>entry </a:t>
            </a:r>
            <a:r>
              <a:rPr lang="en-US" dirty="0" smtClean="0">
                <a:latin typeface="Consolas"/>
                <a:cs typeface="Consolas"/>
              </a:rPr>
              <a:t>section</a:t>
            </a:r>
            <a:endParaRPr lang="en-US" dirty="0">
              <a:latin typeface="Consolas"/>
              <a:cs typeface="Consolas"/>
            </a:endParaRPr>
          </a:p>
          <a:p>
            <a:pPr lvl="1"/>
            <a:r>
              <a:rPr lang="en-US" dirty="0">
                <a:solidFill>
                  <a:srgbClr val="FF0000"/>
                </a:solidFill>
                <a:latin typeface="Consolas"/>
                <a:cs typeface="Consolas"/>
              </a:rPr>
              <a:t>critical </a:t>
            </a:r>
            <a:r>
              <a:rPr lang="en-US" dirty="0" smtClean="0">
                <a:solidFill>
                  <a:srgbClr val="FF0000"/>
                </a:solidFill>
                <a:latin typeface="Consolas"/>
                <a:cs typeface="Consolas"/>
              </a:rPr>
              <a:t>section</a:t>
            </a:r>
            <a:endParaRPr lang="en-US" dirty="0">
              <a:solidFill>
                <a:srgbClr val="FF0000"/>
              </a:solidFill>
              <a:latin typeface="Consolas"/>
              <a:cs typeface="Consolas"/>
            </a:endParaRPr>
          </a:p>
          <a:p>
            <a:pPr lvl="1"/>
            <a:r>
              <a:rPr lang="en-US" dirty="0">
                <a:latin typeface="Consolas"/>
                <a:cs typeface="Consolas"/>
              </a:rPr>
              <a:t>exit </a:t>
            </a:r>
            <a:r>
              <a:rPr lang="en-US" dirty="0" smtClean="0">
                <a:latin typeface="Consolas"/>
                <a:cs typeface="Consolas"/>
              </a:rPr>
              <a:t>section</a:t>
            </a:r>
            <a:endParaRPr lang="en-US" dirty="0">
              <a:latin typeface="Consolas"/>
              <a:cs typeface="Consolas"/>
            </a:endParaRPr>
          </a:p>
          <a:p>
            <a:pPr lvl="1"/>
            <a:r>
              <a:rPr lang="en-US" dirty="0">
                <a:latin typeface="Consolas"/>
                <a:cs typeface="Consolas"/>
              </a:rPr>
              <a:t>remainder </a:t>
            </a:r>
            <a:r>
              <a:rPr lang="en-US" dirty="0" smtClean="0">
                <a:latin typeface="Consolas"/>
                <a:cs typeface="Consolas"/>
              </a:rPr>
              <a:t>section</a:t>
            </a:r>
            <a:endParaRPr lang="en-US" dirty="0">
              <a:latin typeface="Consolas"/>
              <a:cs typeface="Consolas"/>
            </a:endParaRPr>
          </a:p>
          <a:p>
            <a:r>
              <a:rPr lang="en-US" dirty="0">
                <a:latin typeface="Consolas"/>
                <a:cs typeface="Consolas"/>
              </a:rPr>
              <a:t>}</a:t>
            </a:r>
          </a:p>
        </p:txBody>
      </p:sp>
      <p:sp>
        <p:nvSpPr>
          <p:cNvPr id="7" name="Rectangle 6"/>
          <p:cNvSpPr/>
          <p:nvPr/>
        </p:nvSpPr>
        <p:spPr>
          <a:xfrm>
            <a:off x="3677920" y="4338320"/>
            <a:ext cx="1717040" cy="23368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77920" y="4886960"/>
            <a:ext cx="1717040" cy="23368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29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7"/>
          <p:cNvSpPr>
            <a:spLocks noChangeShapeType="1"/>
          </p:cNvSpPr>
          <p:nvPr/>
        </p:nvSpPr>
        <p:spPr bwMode="auto">
          <a:xfrm flipH="1">
            <a:off x="7489824" y="2830179"/>
            <a:ext cx="384175" cy="650875"/>
          </a:xfrm>
          <a:prstGeom prst="line">
            <a:avLst/>
          </a:prstGeom>
          <a:noFill/>
          <a:ln w="28575"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 name="Line 17"/>
          <p:cNvSpPr>
            <a:spLocks noChangeShapeType="1"/>
          </p:cNvSpPr>
          <p:nvPr/>
        </p:nvSpPr>
        <p:spPr bwMode="auto">
          <a:xfrm>
            <a:off x="7023108" y="2892091"/>
            <a:ext cx="153981" cy="601663"/>
          </a:xfrm>
          <a:prstGeom prst="line">
            <a:avLst/>
          </a:prstGeom>
          <a:noFill/>
          <a:ln w="28575"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Title 2"/>
          <p:cNvSpPr>
            <a:spLocks noGrp="1"/>
          </p:cNvSpPr>
          <p:nvPr>
            <p:ph type="title"/>
          </p:nvPr>
        </p:nvSpPr>
        <p:spPr/>
        <p:txBody>
          <a:bodyPr/>
          <a:lstStyle/>
          <a:p>
            <a:r>
              <a:rPr lang="en-US" dirty="0"/>
              <a:t>Critical </a:t>
            </a:r>
            <a:r>
              <a:rPr lang="en-US" dirty="0" smtClean="0"/>
              <a:t>Section (3) Requirements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7</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sp>
        <p:nvSpPr>
          <p:cNvPr id="6" name="Rectangle 3"/>
          <p:cNvSpPr txBox="1">
            <a:spLocks noChangeArrowheads="1"/>
          </p:cNvSpPr>
          <p:nvPr/>
        </p:nvSpPr>
        <p:spPr>
          <a:xfrm>
            <a:off x="255588" y="1448748"/>
            <a:ext cx="4903787" cy="4114800"/>
          </a:xfrm>
          <a:prstGeom prst="rect">
            <a:avLst/>
          </a:prstGeom>
        </p:spPr>
        <p:txBody>
          <a:bodyPr vert="horz" lIns="91440" tIns="45720" rIns="91440" bIns="45720" rtlCol="0" anchor="ctr">
            <a:normAutofit fontScale="85000" lnSpcReduction="10000"/>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SzPct val="125000"/>
              <a:buFont typeface="+mj-ea"/>
              <a:buAutoNum type="circleNumDbPlain"/>
            </a:pPr>
            <a:r>
              <a:rPr lang="en-US" altLang="ja-JP" sz="1900" b="1" dirty="0" smtClean="0">
                <a:solidFill>
                  <a:schemeClr val="accent1">
                    <a:lumMod val="60000"/>
                    <a:lumOff val="40000"/>
                  </a:schemeClr>
                </a:solidFill>
                <a:latin typeface="Tahoma" charset="0"/>
                <a:ea typeface="ＭＳ Ｐゴシック" charset="0"/>
                <a:cs typeface="ＭＳ Ｐゴシック" charset="0"/>
              </a:rPr>
              <a:t>Mutual Exclusion</a:t>
            </a:r>
            <a:r>
              <a:rPr lang="en-US" altLang="ja-JP" sz="1900" dirty="0" smtClean="0">
                <a:solidFill>
                  <a:schemeClr val="accent1">
                    <a:lumMod val="60000"/>
                    <a:lumOff val="40000"/>
                  </a:schemeClr>
                </a:solidFill>
                <a:latin typeface="Tahoma" charset="0"/>
                <a:ea typeface="ＭＳ Ｐゴシック" charset="0"/>
                <a:cs typeface="ＭＳ Ｐゴシック" charset="0"/>
              </a:rPr>
              <a:t>.  </a:t>
            </a:r>
            <a:r>
              <a:rPr lang="en-US" altLang="ja-JP" sz="1900" dirty="0" smtClean="0">
                <a:latin typeface="Tahoma" charset="0"/>
                <a:ea typeface="ＭＳ Ｐゴシック" charset="0"/>
                <a:cs typeface="ＭＳ Ｐゴシック" charset="0"/>
              </a:rPr>
              <a:t>If process</a:t>
            </a:r>
            <a:r>
              <a:rPr lang="en-US" altLang="ja-JP" sz="1900" b="1" dirty="0" smtClean="0">
                <a:latin typeface="Tahoma" charset="0"/>
                <a:ea typeface="ＭＳ Ｐゴシック" charset="0"/>
                <a:cs typeface="ＭＳ Ｐゴシック" charset="0"/>
              </a:rPr>
              <a:t> </a:t>
            </a:r>
            <a:r>
              <a:rPr lang="en-US" altLang="ja-JP" sz="1900" b="1" i="1" dirty="0" smtClean="0">
                <a:latin typeface="Tahoma" charset="0"/>
                <a:ea typeface="ＭＳ Ｐゴシック" charset="0"/>
                <a:cs typeface="ＭＳ Ｐゴシック" charset="0"/>
              </a:rPr>
              <a:t>P</a:t>
            </a:r>
            <a:r>
              <a:rPr lang="en-US" altLang="ja-JP" sz="1900" b="1" i="1" baseline="-25000" dirty="0" smtClean="0">
                <a:latin typeface="Tahoma" charset="0"/>
                <a:ea typeface="ＭＳ Ｐゴシック" charset="0"/>
                <a:cs typeface="ＭＳ Ｐゴシック" charset="0"/>
              </a:rPr>
              <a:t>i</a:t>
            </a:r>
            <a:r>
              <a:rPr lang="en-US" altLang="ja-JP" sz="1900" b="1" baseline="-25000" dirty="0" smtClean="0">
                <a:latin typeface="Tahoma" charset="0"/>
                <a:ea typeface="ＭＳ Ｐゴシック" charset="0"/>
                <a:cs typeface="ＭＳ Ｐゴシック" charset="0"/>
              </a:rPr>
              <a:t> </a:t>
            </a:r>
            <a:r>
              <a:rPr lang="en-US" altLang="ja-JP" sz="1900" dirty="0" smtClean="0">
                <a:latin typeface="Tahoma" charset="0"/>
                <a:ea typeface="ＭＳ Ｐゴシック" charset="0"/>
                <a:cs typeface="ＭＳ Ｐゴシック" charset="0"/>
              </a:rPr>
              <a:t>is executing in its critical section(CS), then no other processes can be executing in their corresponding critical sections.</a:t>
            </a:r>
          </a:p>
          <a:p>
            <a:pPr>
              <a:buSzPct val="125000"/>
              <a:buFont typeface="+mj-ea"/>
              <a:buAutoNum type="circleNumDbPlain"/>
            </a:pPr>
            <a:endParaRPr lang="en-US" altLang="ja-JP" sz="1900" dirty="0" smtClean="0">
              <a:latin typeface="Tahoma" charset="0"/>
              <a:ea typeface="ＭＳ Ｐゴシック" charset="0"/>
              <a:cs typeface="ＭＳ Ｐゴシック" charset="0"/>
            </a:endParaRPr>
          </a:p>
          <a:p>
            <a:pPr>
              <a:buSzPct val="125000"/>
              <a:buFont typeface="+mj-ea"/>
              <a:buAutoNum type="circleNumDbPlain"/>
            </a:pPr>
            <a:r>
              <a:rPr lang="en-US" altLang="ja-JP" sz="1900" b="1" dirty="0" smtClean="0">
                <a:solidFill>
                  <a:srgbClr val="FFE066"/>
                </a:solidFill>
                <a:latin typeface="Tahoma" charset="0"/>
                <a:ea typeface="ＭＳ Ｐゴシック" charset="0"/>
                <a:cs typeface="ＭＳ Ｐゴシック" charset="0"/>
              </a:rPr>
              <a:t>Progress</a:t>
            </a:r>
            <a:r>
              <a:rPr lang="en-US" altLang="ja-JP" sz="1900" dirty="0" smtClean="0">
                <a:solidFill>
                  <a:srgbClr val="FFE066"/>
                </a:solidFill>
                <a:latin typeface="Tahoma" charset="0"/>
                <a:ea typeface="ＭＳ Ｐゴシック" charset="0"/>
                <a:cs typeface="ＭＳ Ｐゴシック" charset="0"/>
              </a:rPr>
              <a:t>.  </a:t>
            </a:r>
            <a:r>
              <a:rPr lang="en-US" altLang="ja-JP" sz="1900" dirty="0" smtClean="0">
                <a:latin typeface="Tahoma" charset="0"/>
                <a:ea typeface="ＭＳ Ｐゴシック" charset="0"/>
                <a:cs typeface="ＭＳ Ｐゴシック" charset="0"/>
              </a:rPr>
              <a:t>If no process is executing in its CS, and there exist some processes that wish to enter their CS, then the selection of the processes that will enter the CS next cannot be postponed indefinitely.</a:t>
            </a:r>
          </a:p>
          <a:p>
            <a:pPr>
              <a:buSzPct val="125000"/>
              <a:buFont typeface="+mj-ea"/>
              <a:buAutoNum type="circleNumDbPlain"/>
            </a:pPr>
            <a:endParaRPr lang="en-US" altLang="ja-JP" sz="1900" dirty="0" smtClean="0">
              <a:latin typeface="Tahoma" charset="0"/>
              <a:ea typeface="ＭＳ Ｐゴシック" charset="0"/>
              <a:cs typeface="ＭＳ Ｐゴシック" charset="0"/>
            </a:endParaRPr>
          </a:p>
          <a:p>
            <a:pPr>
              <a:buSzPct val="125000"/>
              <a:buFont typeface="+mj-ea"/>
              <a:buAutoNum type="circleNumDbPlain"/>
            </a:pPr>
            <a:r>
              <a:rPr lang="en-US" altLang="ja-JP" sz="1900" b="1" dirty="0" smtClean="0">
                <a:solidFill>
                  <a:srgbClr val="FFE066"/>
                </a:solidFill>
                <a:latin typeface="Tahoma" charset="0"/>
                <a:ea typeface="ＭＳ Ｐゴシック" charset="0"/>
                <a:cs typeface="ＭＳ Ｐゴシック" charset="0"/>
              </a:rPr>
              <a:t>Bounded Waiting</a:t>
            </a:r>
            <a:r>
              <a:rPr lang="en-US" altLang="ja-JP" sz="1900" dirty="0" smtClean="0">
                <a:solidFill>
                  <a:srgbClr val="FFE066"/>
                </a:solidFill>
                <a:latin typeface="Tahoma" charset="0"/>
                <a:ea typeface="ＭＳ Ｐゴシック" charset="0"/>
                <a:cs typeface="ＭＳ Ｐゴシック" charset="0"/>
              </a:rPr>
              <a:t>.  </a:t>
            </a:r>
            <a:r>
              <a:rPr lang="en-US" altLang="ja-JP" sz="1900" dirty="0" smtClean="0">
                <a:latin typeface="Tahoma" charset="0"/>
                <a:ea typeface="ＭＳ Ｐゴシック" charset="0"/>
                <a:cs typeface="ＭＳ Ｐゴシック" charset="0"/>
              </a:rPr>
              <a:t>A bound must exist on the number of times that other processes are allowed to enter their CS after a process has made a request to enter its CS and before that request is granted.</a:t>
            </a:r>
          </a:p>
          <a:p>
            <a:pPr marL="609600" indent="-609600">
              <a:buSzTx/>
              <a:buFont typeface="Wingdings" charset="0"/>
              <a:buAutoNum type="circleNumDbPlain"/>
            </a:pPr>
            <a:endParaRPr lang="en-US" altLang="ja-JP" sz="1600" dirty="0">
              <a:latin typeface="Tahoma" charset="0"/>
              <a:ea typeface="ＭＳ Ｐゴシック" charset="0"/>
              <a:cs typeface="ＭＳ Ｐゴシック" charset="0"/>
            </a:endParaRPr>
          </a:p>
        </p:txBody>
      </p:sp>
      <p:sp>
        <p:nvSpPr>
          <p:cNvPr id="7" name="Oval 4"/>
          <p:cNvSpPr>
            <a:spLocks noChangeArrowheads="1"/>
          </p:cNvSpPr>
          <p:nvPr/>
        </p:nvSpPr>
        <p:spPr bwMode="auto">
          <a:xfrm>
            <a:off x="5697538" y="2179304"/>
            <a:ext cx="714375" cy="70167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ja-JP" altLang="en-US"/>
          </a:p>
        </p:txBody>
      </p:sp>
      <p:sp>
        <p:nvSpPr>
          <p:cNvPr id="8" name="Rectangle 5"/>
          <p:cNvSpPr>
            <a:spLocks noChangeArrowheads="1"/>
          </p:cNvSpPr>
          <p:nvPr/>
        </p:nvSpPr>
        <p:spPr bwMode="auto">
          <a:xfrm>
            <a:off x="6119813" y="3493754"/>
            <a:ext cx="2239961" cy="1741487"/>
          </a:xfrm>
          <a:prstGeom prst="rect">
            <a:avLst/>
          </a:prstGeom>
          <a:solidFill>
            <a:srgbClr val="9999FF"/>
          </a:solidFill>
          <a:ln w="9525">
            <a:solidFill>
              <a:schemeClr val="tx1"/>
            </a:solidFill>
            <a:miter lim="800000"/>
            <a:headEnd/>
            <a:tailEnd/>
          </a:ln>
        </p:spPr>
        <p:txBody>
          <a:bodyPr wrap="none"/>
          <a:lstStyle/>
          <a:p>
            <a:pPr algn="ctr"/>
            <a:r>
              <a:rPr lang="en-US" altLang="ja-JP" sz="2000" b="1" dirty="0">
                <a:solidFill>
                  <a:srgbClr val="FF0000"/>
                </a:solidFill>
                <a:latin typeface="Calibri"/>
                <a:cs typeface="Calibri"/>
              </a:rPr>
              <a:t>Critical Section</a:t>
            </a:r>
          </a:p>
        </p:txBody>
      </p:sp>
      <p:sp>
        <p:nvSpPr>
          <p:cNvPr id="9" name="Oval 6"/>
          <p:cNvSpPr>
            <a:spLocks noChangeArrowheads="1"/>
          </p:cNvSpPr>
          <p:nvPr/>
        </p:nvSpPr>
        <p:spPr bwMode="auto">
          <a:xfrm>
            <a:off x="6827838" y="4035091"/>
            <a:ext cx="714375" cy="70167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ja-JP" altLang="en-US"/>
          </a:p>
        </p:txBody>
      </p:sp>
      <p:sp>
        <p:nvSpPr>
          <p:cNvPr id="10" name="Oval 7"/>
          <p:cNvSpPr>
            <a:spLocks noChangeArrowheads="1"/>
          </p:cNvSpPr>
          <p:nvPr/>
        </p:nvSpPr>
        <p:spPr bwMode="auto">
          <a:xfrm>
            <a:off x="6654800" y="2184066"/>
            <a:ext cx="714375" cy="70167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ja-JP" altLang="en-US"/>
          </a:p>
        </p:txBody>
      </p:sp>
      <p:sp>
        <p:nvSpPr>
          <p:cNvPr id="11" name="Oval 8"/>
          <p:cNvSpPr>
            <a:spLocks noChangeArrowheads="1"/>
          </p:cNvSpPr>
          <p:nvPr/>
        </p:nvSpPr>
        <p:spPr bwMode="auto">
          <a:xfrm>
            <a:off x="7645400" y="2187241"/>
            <a:ext cx="714375" cy="701675"/>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ja-JP" altLang="en-US"/>
          </a:p>
        </p:txBody>
      </p:sp>
      <p:sp>
        <p:nvSpPr>
          <p:cNvPr id="12" name="Text Box 9"/>
          <p:cNvSpPr txBox="1">
            <a:spLocks noChangeArrowheads="1"/>
          </p:cNvSpPr>
          <p:nvPr/>
        </p:nvSpPr>
        <p:spPr bwMode="auto">
          <a:xfrm>
            <a:off x="6212722" y="4178902"/>
            <a:ext cx="1928733" cy="338554"/>
          </a:xfrm>
          <a:prstGeom prst="rect">
            <a:avLst/>
          </a:prstGeom>
          <a:solidFill>
            <a:schemeClr val="bg1"/>
          </a:solidFill>
          <a:ln>
            <a:noFill/>
          </a:ln>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marL="233363" indent="-233363" eaLnBrk="1" hangingPunct="1">
              <a:buFont typeface="+mj-ea"/>
              <a:buAutoNum type="circleNumDbPlain"/>
            </a:pPr>
            <a:r>
              <a:rPr lang="en-US" altLang="ja-JP" sz="1600" b="0" dirty="0" smtClean="0">
                <a:solidFill>
                  <a:schemeClr val="tx1"/>
                </a:solidFill>
              </a:rPr>
              <a:t>only </a:t>
            </a:r>
            <a:r>
              <a:rPr lang="en-US" altLang="ja-JP" sz="1600" b="0" dirty="0">
                <a:solidFill>
                  <a:schemeClr val="tx1"/>
                </a:solidFill>
              </a:rPr>
              <a:t>one process</a:t>
            </a:r>
          </a:p>
        </p:txBody>
      </p:sp>
      <p:grpSp>
        <p:nvGrpSpPr>
          <p:cNvPr id="13" name="Group 15"/>
          <p:cNvGrpSpPr>
            <a:grpSpLocks/>
          </p:cNvGrpSpPr>
          <p:nvPr/>
        </p:nvGrpSpPr>
        <p:grpSpPr bwMode="auto">
          <a:xfrm>
            <a:off x="5565776" y="2830179"/>
            <a:ext cx="2865438" cy="3017837"/>
            <a:chOff x="3506" y="1657"/>
            <a:chExt cx="1805" cy="1901"/>
          </a:xfrm>
        </p:grpSpPr>
        <p:sp>
          <p:nvSpPr>
            <p:cNvPr id="14" name="Line 11"/>
            <p:cNvSpPr>
              <a:spLocks noChangeShapeType="1"/>
            </p:cNvSpPr>
            <p:nvPr/>
          </p:nvSpPr>
          <p:spPr bwMode="auto">
            <a:xfrm>
              <a:off x="4521" y="2848"/>
              <a:ext cx="0" cy="529"/>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Text Box 12"/>
            <p:cNvSpPr txBox="1">
              <a:spLocks noChangeArrowheads="1"/>
            </p:cNvSpPr>
            <p:nvPr/>
          </p:nvSpPr>
          <p:spPr bwMode="auto">
            <a:xfrm>
              <a:off x="3855" y="3346"/>
              <a:ext cx="13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600" b="0">
                  <a:solidFill>
                    <a:schemeClr val="tx1"/>
                  </a:solidFill>
                </a:rPr>
                <a:t>When exiting from CS</a:t>
              </a:r>
            </a:p>
          </p:txBody>
        </p:sp>
        <p:sp>
          <p:nvSpPr>
            <p:cNvPr id="17" name="Line 14"/>
            <p:cNvSpPr>
              <a:spLocks noChangeShapeType="1"/>
            </p:cNvSpPr>
            <p:nvPr/>
          </p:nvSpPr>
          <p:spPr bwMode="auto">
            <a:xfrm>
              <a:off x="3922" y="1657"/>
              <a:ext cx="457" cy="41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Text Box 13"/>
            <p:cNvSpPr txBox="1">
              <a:spLocks noChangeArrowheads="1"/>
            </p:cNvSpPr>
            <p:nvPr/>
          </p:nvSpPr>
          <p:spPr bwMode="auto">
            <a:xfrm>
              <a:off x="3506" y="1749"/>
              <a:ext cx="1805" cy="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marL="233363" indent="-233363" eaLnBrk="1" hangingPunct="1">
                <a:buFont typeface="+mj-ea"/>
                <a:buAutoNum type="circleNumDbPlain" startAt="2"/>
              </a:pPr>
              <a:r>
                <a:rPr lang="en-US" altLang="ja-JP" sz="1600" b="0" dirty="0" smtClean="0">
                  <a:solidFill>
                    <a:schemeClr val="tx1"/>
                  </a:solidFill>
                </a:rPr>
                <a:t>Pick </a:t>
              </a:r>
              <a:r>
                <a:rPr lang="en-US" altLang="ja-JP" sz="1600" b="0" dirty="0">
                  <a:solidFill>
                    <a:schemeClr val="tx1"/>
                  </a:solidFill>
                </a:rPr>
                <a:t>up a process to enter</a:t>
              </a:r>
            </a:p>
          </p:txBody>
        </p:sp>
      </p:grpSp>
      <p:grpSp>
        <p:nvGrpSpPr>
          <p:cNvPr id="19" name="Group 20"/>
          <p:cNvGrpSpPr>
            <a:grpSpLocks/>
          </p:cNvGrpSpPr>
          <p:nvPr/>
        </p:nvGrpSpPr>
        <p:grpSpPr bwMode="auto">
          <a:xfrm>
            <a:off x="7023110" y="1225216"/>
            <a:ext cx="1884365" cy="1471614"/>
            <a:chOff x="4424" y="646"/>
            <a:chExt cx="1187" cy="927"/>
          </a:xfrm>
        </p:grpSpPr>
        <p:sp>
          <p:nvSpPr>
            <p:cNvPr id="20" name="Line 16"/>
            <p:cNvSpPr>
              <a:spLocks noChangeShapeType="1"/>
            </p:cNvSpPr>
            <p:nvPr/>
          </p:nvSpPr>
          <p:spPr bwMode="auto">
            <a:xfrm>
              <a:off x="5057" y="813"/>
              <a:ext cx="0" cy="449"/>
            </a:xfrm>
            <a:prstGeom prst="line">
              <a:avLst/>
            </a:prstGeom>
            <a:noFill/>
            <a:ln w="28575" cmpd="sng">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 name="Text Box 18"/>
            <p:cNvSpPr txBox="1">
              <a:spLocks noChangeArrowheads="1"/>
            </p:cNvSpPr>
            <p:nvPr/>
          </p:nvSpPr>
          <p:spPr bwMode="auto">
            <a:xfrm>
              <a:off x="4506" y="1360"/>
              <a:ext cx="1102" cy="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marL="233363" indent="-233363" eaLnBrk="1" hangingPunct="1">
                <a:buFont typeface="+mj-ea"/>
                <a:buAutoNum type="circleNumDbPlain" startAt="3"/>
              </a:pPr>
              <a:r>
                <a:rPr lang="en-US" altLang="ja-JP" sz="1600" b="0" dirty="0" smtClean="0">
                  <a:solidFill>
                    <a:schemeClr val="tx1"/>
                  </a:solidFill>
                </a:rPr>
                <a:t>Bounded times</a:t>
              </a:r>
              <a:endParaRPr lang="en-US" altLang="ja-JP" sz="1600" b="0" dirty="0">
                <a:solidFill>
                  <a:schemeClr val="tx1"/>
                </a:solidFill>
              </a:endParaRPr>
            </a:p>
          </p:txBody>
        </p:sp>
        <p:sp>
          <p:nvSpPr>
            <p:cNvPr id="22" name="Text Box 19"/>
            <p:cNvSpPr txBox="1">
              <a:spLocks noChangeArrowheads="1"/>
            </p:cNvSpPr>
            <p:nvPr/>
          </p:nvSpPr>
          <p:spPr bwMode="auto">
            <a:xfrm>
              <a:off x="4424" y="646"/>
              <a:ext cx="118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chemeClr val="folHlink"/>
                  </a:solidFill>
                  <a:latin typeface="Tahoma" charset="0"/>
                  <a:ea typeface="ＭＳ Ｐゴシック" charset="0"/>
                  <a:cs typeface="ＭＳ Ｐゴシック" charset="0"/>
                </a:defRPr>
              </a:lvl1pPr>
              <a:lvl2pPr marL="742950" indent="-285750" eaLnBrk="0" hangingPunct="0">
                <a:defRPr kumimoji="1" sz="1400" b="1">
                  <a:solidFill>
                    <a:schemeClr val="folHlink"/>
                  </a:solidFill>
                  <a:latin typeface="Tahoma" charset="0"/>
                  <a:ea typeface="ＭＳ Ｐゴシック" charset="0"/>
                </a:defRPr>
              </a:lvl2pPr>
              <a:lvl3pPr marL="1143000" indent="-228600" eaLnBrk="0" hangingPunct="0">
                <a:defRPr kumimoji="1" sz="1400" b="1">
                  <a:solidFill>
                    <a:schemeClr val="folHlink"/>
                  </a:solidFill>
                  <a:latin typeface="Tahoma" charset="0"/>
                  <a:ea typeface="ＭＳ Ｐゴシック" charset="0"/>
                </a:defRPr>
              </a:lvl3pPr>
              <a:lvl4pPr marL="1600200" indent="-228600" eaLnBrk="0" hangingPunct="0">
                <a:defRPr kumimoji="1" sz="1400" b="1">
                  <a:solidFill>
                    <a:schemeClr val="folHlink"/>
                  </a:solidFill>
                  <a:latin typeface="Tahoma" charset="0"/>
                  <a:ea typeface="ＭＳ Ｐゴシック" charset="0"/>
                </a:defRPr>
              </a:lvl4pPr>
              <a:lvl5pPr marL="2057400" indent="-228600" eaLnBrk="0" hangingPunct="0">
                <a:defRPr kumimoji="1" sz="1400" b="1">
                  <a:solidFill>
                    <a:schemeClr val="folHlink"/>
                  </a:solidFill>
                  <a:latin typeface="Tahoma" charset="0"/>
                  <a:ea typeface="ＭＳ Ｐゴシック" charset="0"/>
                </a:defRPr>
              </a:lvl5pPr>
              <a:lvl6pPr marL="2514600" indent="-228600" eaLnBrk="0" fontAlgn="base" hangingPunct="0">
                <a:spcBef>
                  <a:spcPct val="0"/>
                </a:spcBef>
                <a:spcAft>
                  <a:spcPct val="0"/>
                </a:spcAft>
                <a:defRPr kumimoji="1" sz="1400" b="1">
                  <a:solidFill>
                    <a:schemeClr val="folHlink"/>
                  </a:solidFill>
                  <a:latin typeface="Tahoma" charset="0"/>
                  <a:ea typeface="ＭＳ Ｐゴシック" charset="0"/>
                </a:defRPr>
              </a:lvl6pPr>
              <a:lvl7pPr marL="2971800" indent="-228600" eaLnBrk="0" fontAlgn="base" hangingPunct="0">
                <a:spcBef>
                  <a:spcPct val="0"/>
                </a:spcBef>
                <a:spcAft>
                  <a:spcPct val="0"/>
                </a:spcAft>
                <a:defRPr kumimoji="1" sz="1400" b="1">
                  <a:solidFill>
                    <a:schemeClr val="folHlink"/>
                  </a:solidFill>
                  <a:latin typeface="Tahoma" charset="0"/>
                  <a:ea typeface="ＭＳ Ｐゴシック" charset="0"/>
                </a:defRPr>
              </a:lvl7pPr>
              <a:lvl8pPr marL="3429000" indent="-228600" eaLnBrk="0" fontAlgn="base" hangingPunct="0">
                <a:spcBef>
                  <a:spcPct val="0"/>
                </a:spcBef>
                <a:spcAft>
                  <a:spcPct val="0"/>
                </a:spcAft>
                <a:defRPr kumimoji="1" sz="1400" b="1">
                  <a:solidFill>
                    <a:schemeClr val="folHlink"/>
                  </a:solidFill>
                  <a:latin typeface="Tahoma" charset="0"/>
                  <a:ea typeface="ＭＳ Ｐゴシック" charset="0"/>
                </a:defRPr>
              </a:lvl8pPr>
              <a:lvl9pPr marL="3886200" indent="-228600" eaLnBrk="0" fontAlgn="base" hangingPunct="0">
                <a:spcBef>
                  <a:spcPct val="0"/>
                </a:spcBef>
                <a:spcAft>
                  <a:spcPct val="0"/>
                </a:spcAft>
                <a:defRPr kumimoji="1" sz="1400" b="1">
                  <a:solidFill>
                    <a:schemeClr val="folHlink"/>
                  </a:solidFill>
                  <a:latin typeface="Tahoma" charset="0"/>
                  <a:ea typeface="ＭＳ Ｐゴシック" charset="0"/>
                </a:defRPr>
              </a:lvl9pPr>
            </a:lstStyle>
            <a:p>
              <a:pPr eaLnBrk="1" hangingPunct="1"/>
              <a:r>
                <a:rPr lang="en-US" altLang="ja-JP" sz="1600" b="0" dirty="0" smtClean="0">
                  <a:solidFill>
                    <a:schemeClr val="tx1"/>
                  </a:solidFill>
                </a:rPr>
                <a:t>When </a:t>
              </a:r>
              <a:r>
                <a:rPr lang="en-US" altLang="ja-JP" sz="1600" b="0" dirty="0">
                  <a:solidFill>
                    <a:schemeClr val="tx1"/>
                  </a:solidFill>
                </a:rPr>
                <a:t>entering CS</a:t>
              </a:r>
            </a:p>
          </p:txBody>
        </p:sp>
      </p:grpSp>
    </p:spTree>
    <p:extLst>
      <p:ext uri="{BB962C8B-B14F-4D97-AF65-F5344CB8AC3E}">
        <p14:creationId xmlns:p14="http://schemas.microsoft.com/office/powerpoint/2010/main" val="1743658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Peterson’s Solution (Algorithm)</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8</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pSp>
        <p:nvGrpSpPr>
          <p:cNvPr id="10" name="Group 9"/>
          <p:cNvGrpSpPr/>
          <p:nvPr/>
        </p:nvGrpSpPr>
        <p:grpSpPr>
          <a:xfrm>
            <a:off x="2249101" y="937964"/>
            <a:ext cx="5008880" cy="3139321"/>
            <a:chOff x="2151405" y="1536124"/>
            <a:chExt cx="5008880" cy="3139321"/>
          </a:xfrm>
        </p:grpSpPr>
        <p:sp>
          <p:nvSpPr>
            <p:cNvPr id="7" name="Rectangle 6"/>
            <p:cNvSpPr/>
            <p:nvPr/>
          </p:nvSpPr>
          <p:spPr>
            <a:xfrm>
              <a:off x="2151405" y="1536124"/>
              <a:ext cx="5008880" cy="3139321"/>
            </a:xfrm>
            <a:prstGeom prst="rect">
              <a:avLst/>
            </a:prstGeom>
            <a:solidFill>
              <a:schemeClr val="bg1"/>
            </a:solidFill>
            <a:ln w="38100" cmpd="sng">
              <a:solidFill>
                <a:schemeClr val="accent2">
                  <a:lumMod val="60000"/>
                  <a:lumOff val="40000"/>
                </a:schemeClr>
              </a:solidFill>
            </a:ln>
          </p:spPr>
          <p:txBody>
            <a:bodyPr wrap="square">
              <a:spAutoFit/>
            </a:bodyPr>
            <a:lstStyle/>
            <a:p>
              <a:pPr lvl="1"/>
              <a:r>
                <a:rPr lang="en-US" b="1" dirty="0">
                  <a:solidFill>
                    <a:schemeClr val="tx2">
                      <a:lumMod val="75000"/>
                    </a:schemeClr>
                  </a:solidFill>
                  <a:latin typeface="Consolas"/>
                  <a:cs typeface="Consolas"/>
                </a:rPr>
                <a:t>i</a:t>
              </a:r>
              <a:r>
                <a:rPr lang="en-US" b="1" dirty="0" smtClean="0">
                  <a:solidFill>
                    <a:schemeClr val="tx2">
                      <a:lumMod val="75000"/>
                    </a:schemeClr>
                  </a:solidFill>
                  <a:latin typeface="Consolas"/>
                  <a:cs typeface="Consolas"/>
                </a:rPr>
                <a:t>nt</a:t>
              </a:r>
              <a:r>
                <a:rPr lang="en-US" dirty="0" smtClean="0">
                  <a:solidFill>
                    <a:schemeClr val="tx2">
                      <a:lumMod val="75000"/>
                    </a:schemeClr>
                  </a:solidFill>
                  <a:latin typeface="Consolas"/>
                  <a:cs typeface="Consolas"/>
                </a:rPr>
                <a:t> </a:t>
              </a:r>
              <a:r>
                <a:rPr lang="en-US" dirty="0" smtClean="0">
                  <a:latin typeface="Consolas"/>
                  <a:cs typeface="Consolas"/>
                </a:rPr>
                <a:t>turn;			// shared var</a:t>
              </a:r>
            </a:p>
            <a:p>
              <a:pPr lvl="1"/>
              <a:r>
                <a:rPr lang="en-US" b="1" dirty="0" err="1">
                  <a:solidFill>
                    <a:schemeClr val="tx2">
                      <a:lumMod val="75000"/>
                    </a:schemeClr>
                  </a:solidFill>
                  <a:latin typeface="Consolas"/>
                  <a:cs typeface="Consolas"/>
                </a:rPr>
                <a:t>b</a:t>
              </a:r>
              <a:r>
                <a:rPr lang="en-US" b="1" dirty="0" err="1" smtClean="0">
                  <a:solidFill>
                    <a:schemeClr val="tx2">
                      <a:lumMod val="75000"/>
                    </a:schemeClr>
                  </a:solidFill>
                  <a:latin typeface="Consolas"/>
                  <a:cs typeface="Consolas"/>
                </a:rPr>
                <a:t>oolean</a:t>
              </a:r>
              <a:r>
                <a:rPr lang="en-US" dirty="0" smtClean="0">
                  <a:solidFill>
                    <a:schemeClr val="tx2">
                      <a:lumMod val="75000"/>
                    </a:schemeClr>
                  </a:solidFill>
                  <a:latin typeface="Consolas"/>
                  <a:cs typeface="Consolas"/>
                </a:rPr>
                <a:t> </a:t>
              </a:r>
              <a:r>
                <a:rPr lang="en-US" dirty="0" smtClean="0">
                  <a:solidFill>
                    <a:srgbClr val="FFFFFF"/>
                  </a:solidFill>
                  <a:latin typeface="Consolas"/>
                  <a:cs typeface="Consolas"/>
                </a:rPr>
                <a:t>flag[2];	// shared var</a:t>
              </a:r>
            </a:p>
            <a:p>
              <a:pPr lvl="1"/>
              <a:endParaRPr lang="en-US" b="1" dirty="0" smtClean="0">
                <a:solidFill>
                  <a:schemeClr val="tx2">
                    <a:lumMod val="75000"/>
                  </a:schemeClr>
                </a:solidFill>
                <a:latin typeface="Consolas"/>
                <a:cs typeface="Consolas"/>
              </a:endParaRPr>
            </a:p>
            <a:p>
              <a:pPr lvl="1"/>
              <a:r>
                <a:rPr lang="en-US" b="1" dirty="0" smtClean="0">
                  <a:solidFill>
                    <a:schemeClr val="tx2">
                      <a:lumMod val="75000"/>
                    </a:schemeClr>
                  </a:solidFill>
                  <a:latin typeface="Consolas"/>
                  <a:cs typeface="Consolas"/>
                </a:rPr>
                <a:t>while</a:t>
              </a:r>
              <a:r>
                <a:rPr lang="en-US" dirty="0" smtClean="0">
                  <a:latin typeface="Consolas"/>
                  <a:cs typeface="Consolas"/>
                </a:rPr>
                <a:t> </a:t>
              </a:r>
              <a:r>
                <a:rPr lang="en-US" dirty="0">
                  <a:latin typeface="Consolas"/>
                  <a:cs typeface="Consolas"/>
                </a:rPr>
                <a:t>(</a:t>
              </a:r>
              <a:r>
                <a:rPr lang="en-US" dirty="0">
                  <a:solidFill>
                    <a:srgbClr val="00BA01"/>
                  </a:solidFill>
                  <a:latin typeface="Consolas"/>
                  <a:cs typeface="Consolas"/>
                </a:rPr>
                <a:t>true</a:t>
              </a:r>
              <a:r>
                <a:rPr lang="en-US" dirty="0">
                  <a:latin typeface="Consolas"/>
                  <a:cs typeface="Consolas"/>
                </a:rPr>
                <a:t>) </a:t>
              </a:r>
              <a:r>
                <a:rPr lang="en-US" b="1" dirty="0" smtClean="0">
                  <a:latin typeface="Consolas"/>
                  <a:cs typeface="Consolas"/>
                </a:rPr>
                <a:t>{</a:t>
              </a:r>
              <a:endParaRPr lang="en-US" b="1" dirty="0">
                <a:latin typeface="Consolas"/>
                <a:cs typeface="Consolas"/>
              </a:endParaRPr>
            </a:p>
            <a:p>
              <a:pPr lvl="2"/>
              <a:r>
                <a:rPr lang="en-US" dirty="0">
                  <a:latin typeface="Consolas"/>
                  <a:cs typeface="Consolas"/>
                </a:rPr>
                <a:t>f</a:t>
              </a:r>
              <a:r>
                <a:rPr lang="en-US" dirty="0" smtClean="0">
                  <a:latin typeface="Consolas"/>
                  <a:cs typeface="Consolas"/>
                </a:rPr>
                <a:t>lag[i] = </a:t>
              </a:r>
              <a:r>
                <a:rPr lang="en-US" dirty="0" smtClean="0">
                  <a:solidFill>
                    <a:srgbClr val="00BA01"/>
                  </a:solidFill>
                  <a:latin typeface="Consolas"/>
                  <a:cs typeface="Consolas"/>
                </a:rPr>
                <a:t>true</a:t>
              </a:r>
              <a:r>
                <a:rPr lang="en-US" dirty="0" smtClean="0">
                  <a:latin typeface="Consolas"/>
                  <a:cs typeface="Consolas"/>
                </a:rPr>
                <a:t>;</a:t>
              </a:r>
            </a:p>
            <a:p>
              <a:pPr lvl="2"/>
              <a:r>
                <a:rPr lang="en-US" dirty="0">
                  <a:latin typeface="Consolas"/>
                  <a:cs typeface="Consolas"/>
                </a:rPr>
                <a:t>t</a:t>
              </a:r>
              <a:r>
                <a:rPr lang="en-US" dirty="0" smtClean="0">
                  <a:latin typeface="Consolas"/>
                  <a:cs typeface="Consolas"/>
                </a:rPr>
                <a:t>urn = j;</a:t>
              </a:r>
            </a:p>
            <a:p>
              <a:pPr lvl="2"/>
              <a:r>
                <a:rPr lang="en-US" b="1" dirty="0">
                  <a:solidFill>
                    <a:schemeClr val="tx2">
                      <a:lumMod val="75000"/>
                    </a:schemeClr>
                  </a:solidFill>
                  <a:latin typeface="Consolas"/>
                  <a:cs typeface="Consolas"/>
                </a:rPr>
                <a:t>w</a:t>
              </a:r>
              <a:r>
                <a:rPr lang="en-US" b="1" dirty="0" smtClean="0">
                  <a:solidFill>
                    <a:schemeClr val="tx2">
                      <a:lumMod val="75000"/>
                    </a:schemeClr>
                  </a:solidFill>
                  <a:latin typeface="Consolas"/>
                  <a:cs typeface="Consolas"/>
                </a:rPr>
                <a:t>hile</a:t>
              </a:r>
              <a:r>
                <a:rPr lang="en-US" dirty="0" smtClean="0">
                  <a:latin typeface="Consolas"/>
                  <a:cs typeface="Consolas"/>
                </a:rPr>
                <a:t>(flag[j] &amp;&amp; turn == j);</a:t>
              </a:r>
              <a:endParaRPr lang="en-US" dirty="0">
                <a:latin typeface="Consolas"/>
                <a:cs typeface="Consolas"/>
              </a:endParaRPr>
            </a:p>
            <a:p>
              <a:pPr lvl="2"/>
              <a:r>
                <a:rPr lang="en-US" dirty="0">
                  <a:solidFill>
                    <a:srgbClr val="FF0000"/>
                  </a:solidFill>
                  <a:latin typeface="Consolas"/>
                  <a:cs typeface="Consolas"/>
                </a:rPr>
                <a:t>critical </a:t>
              </a:r>
              <a:r>
                <a:rPr lang="en-US" dirty="0" smtClean="0">
                  <a:solidFill>
                    <a:srgbClr val="FF0000"/>
                  </a:solidFill>
                  <a:latin typeface="Consolas"/>
                  <a:cs typeface="Consolas"/>
                </a:rPr>
                <a:t>section</a:t>
              </a:r>
              <a:endParaRPr lang="en-US" dirty="0">
                <a:solidFill>
                  <a:srgbClr val="FF0000"/>
                </a:solidFill>
                <a:latin typeface="Consolas"/>
                <a:cs typeface="Consolas"/>
              </a:endParaRPr>
            </a:p>
            <a:p>
              <a:pPr lvl="2"/>
              <a:r>
                <a:rPr lang="en-US" dirty="0">
                  <a:latin typeface="Consolas"/>
                  <a:cs typeface="Consolas"/>
                </a:rPr>
                <a:t>flag[i] = </a:t>
              </a:r>
              <a:r>
                <a:rPr lang="en-US" dirty="0" smtClean="0">
                  <a:solidFill>
                    <a:srgbClr val="00BA01"/>
                  </a:solidFill>
                  <a:latin typeface="Consolas"/>
                  <a:cs typeface="Consolas"/>
                </a:rPr>
                <a:t>false</a:t>
              </a:r>
              <a:r>
                <a:rPr lang="en-US" dirty="0" smtClean="0">
                  <a:latin typeface="Consolas"/>
                  <a:cs typeface="Consolas"/>
                </a:rPr>
                <a:t>;</a:t>
              </a:r>
              <a:endParaRPr lang="en-US" dirty="0">
                <a:latin typeface="Consolas"/>
                <a:cs typeface="Consolas"/>
              </a:endParaRPr>
            </a:p>
            <a:p>
              <a:pPr lvl="2"/>
              <a:r>
                <a:rPr lang="en-US" dirty="0" smtClean="0">
                  <a:latin typeface="Consolas"/>
                  <a:cs typeface="Consolas"/>
                </a:rPr>
                <a:t>remainder section</a:t>
              </a:r>
              <a:endParaRPr lang="en-US" dirty="0">
                <a:latin typeface="Consolas"/>
                <a:cs typeface="Consolas"/>
              </a:endParaRPr>
            </a:p>
            <a:p>
              <a:pPr lvl="1"/>
              <a:r>
                <a:rPr lang="en-US" b="1" dirty="0">
                  <a:latin typeface="Consolas"/>
                  <a:cs typeface="Consolas"/>
                </a:rPr>
                <a:t>}</a:t>
              </a:r>
            </a:p>
          </p:txBody>
        </p:sp>
        <p:sp>
          <p:nvSpPr>
            <p:cNvPr id="8" name="Rectangle 7"/>
            <p:cNvSpPr/>
            <p:nvPr/>
          </p:nvSpPr>
          <p:spPr>
            <a:xfrm>
              <a:off x="3102603" y="2692177"/>
              <a:ext cx="3605801" cy="82296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102603" y="3810302"/>
              <a:ext cx="3605801" cy="314811"/>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a:off x="584990" y="953800"/>
            <a:ext cx="1455755" cy="1261884"/>
          </a:xfrm>
          <a:prstGeom prst="rect">
            <a:avLst/>
          </a:prstGeom>
          <a:ln w="19050" cmpd="sng">
            <a:solidFill>
              <a:srgbClr val="FFFFFF"/>
            </a:solidFill>
          </a:ln>
        </p:spPr>
        <p:txBody>
          <a:bodyPr wrap="square">
            <a:spAutoFit/>
          </a:bodyPr>
          <a:lstStyle/>
          <a:p>
            <a:pPr algn="ctr"/>
            <a:endParaRPr lang="en-US" sz="1200" b="1" dirty="0" smtClean="0">
              <a:latin typeface="Consolas"/>
              <a:cs typeface="Consolas"/>
            </a:endParaRPr>
          </a:p>
          <a:p>
            <a:pPr algn="ctr"/>
            <a:r>
              <a:rPr lang="en-US" sz="2400" b="1" dirty="0" smtClean="0">
                <a:latin typeface="Consolas"/>
                <a:cs typeface="Consolas"/>
              </a:rPr>
              <a:t>P</a:t>
            </a:r>
            <a:r>
              <a:rPr lang="en-US" sz="2400" b="1" baseline="-25000" dirty="0" smtClean="0">
                <a:latin typeface="Consolas"/>
                <a:cs typeface="Consolas"/>
              </a:rPr>
              <a:t>i</a:t>
            </a:r>
            <a:r>
              <a:rPr lang="en-US" sz="2400" dirty="0" smtClean="0">
                <a:latin typeface="Consolas"/>
                <a:cs typeface="Consolas"/>
              </a:rPr>
              <a:t>, i=0</a:t>
            </a:r>
          </a:p>
          <a:p>
            <a:pPr algn="ctr"/>
            <a:r>
              <a:rPr lang="en-US" sz="2400" b="1" dirty="0" smtClean="0">
                <a:latin typeface="Consolas"/>
                <a:cs typeface="Consolas"/>
              </a:rPr>
              <a:t>P</a:t>
            </a:r>
            <a:r>
              <a:rPr lang="en-US" sz="2400" b="1" baseline="-25000" dirty="0" smtClean="0">
                <a:latin typeface="Consolas"/>
                <a:cs typeface="Consolas"/>
              </a:rPr>
              <a:t>j</a:t>
            </a:r>
            <a:r>
              <a:rPr lang="en-US" sz="2400" dirty="0" smtClean="0">
                <a:latin typeface="Consolas"/>
                <a:cs typeface="Consolas"/>
              </a:rPr>
              <a:t>, j=1</a:t>
            </a:r>
          </a:p>
          <a:p>
            <a:pPr algn="ctr"/>
            <a:endParaRPr lang="en-US" sz="1600" dirty="0" smtClean="0">
              <a:latin typeface="Consolas"/>
              <a:cs typeface="Consolas"/>
            </a:endParaRPr>
          </a:p>
        </p:txBody>
      </p:sp>
      <p:sp>
        <p:nvSpPr>
          <p:cNvPr id="12" name="Rectangle 3"/>
          <p:cNvSpPr txBox="1">
            <a:spLocks noChangeArrowheads="1"/>
          </p:cNvSpPr>
          <p:nvPr/>
        </p:nvSpPr>
        <p:spPr>
          <a:xfrm>
            <a:off x="2249101" y="4134880"/>
            <a:ext cx="5008880" cy="1843098"/>
          </a:xfrm>
          <a:prstGeom prst="rect">
            <a:avLst/>
          </a:prstGeom>
          <a:ln w="19050" cmpd="sng">
            <a:solidFill>
              <a:srgbClr val="FFFFFF"/>
            </a:solidFill>
          </a:ln>
        </p:spPr>
        <p:txBody>
          <a:bodyPr vert="horz" lIns="91440" tIns="45720" rIns="91440" bIns="45720" rtlCol="0" anchor="ctr">
            <a:normAutofit/>
          </a:bodyPr>
          <a:lstStyle>
            <a:lvl1pPr marL="457200" indent="-457200" algn="l" defTabSz="914400" rtl="0" eaLnBrk="1" latinLnBrk="0" hangingPunct="1">
              <a:spcBef>
                <a:spcPct val="20000"/>
              </a:spcBef>
              <a:spcAft>
                <a:spcPts val="0"/>
              </a:spcAft>
              <a:buSzPct val="60000"/>
              <a:buFont typeface="Wingdings" charset="2"/>
              <a:buChar char="u"/>
              <a:defRPr sz="3600" kern="1200">
                <a:solidFill>
                  <a:schemeClr val="tx1"/>
                </a:solidFill>
                <a:effectLst>
                  <a:outerShdw blurRad="38100" dist="38100" dir="2700000" algn="tl">
                    <a:srgbClr val="000000">
                      <a:alpha val="43137"/>
                    </a:srgbClr>
                  </a:outerShdw>
                </a:effectLst>
                <a:latin typeface="Tahoma"/>
                <a:ea typeface="+mn-ea"/>
                <a:cs typeface="Tahoma"/>
              </a:defRPr>
            </a:lvl1pPr>
            <a:lvl2pPr marL="796925" indent="-338138" algn="l" defTabSz="914400" rtl="0" eaLnBrk="1" latinLnBrk="0" hangingPunct="1">
              <a:spcBef>
                <a:spcPct val="20000"/>
              </a:spcBef>
              <a:buSzPct val="60000"/>
              <a:buFont typeface="Wingdings" charset="2"/>
              <a:buChar char="ü"/>
              <a:defRPr sz="3200" kern="1200">
                <a:solidFill>
                  <a:schemeClr val="tx1"/>
                </a:solidFill>
                <a:effectLst>
                  <a:outerShdw blurRad="38100" dist="38100" dir="2700000" algn="tl">
                    <a:srgbClr val="000000">
                      <a:alpha val="43137"/>
                    </a:srgbClr>
                  </a:outerShdw>
                </a:effectLst>
                <a:latin typeface="Tahoma"/>
                <a:ea typeface="+mn-ea"/>
                <a:cs typeface="Tahoma"/>
              </a:defRPr>
            </a:lvl2pPr>
            <a:lvl3pPr marL="1005840" indent="-256032" algn="l" defTabSz="914400" rtl="0" eaLnBrk="1" latinLnBrk="0" hangingPunct="1">
              <a:spcBef>
                <a:spcPct val="20000"/>
              </a:spcBef>
              <a:buSzPct val="60000"/>
              <a:buFont typeface="Wingdings" charset="2"/>
              <a:buChar char="v"/>
              <a:defRPr sz="2800" kern="1200">
                <a:solidFill>
                  <a:schemeClr val="tx1"/>
                </a:solidFill>
                <a:effectLst>
                  <a:outerShdw blurRad="38100" dist="38100" dir="2700000" algn="tl">
                    <a:srgbClr val="000000">
                      <a:alpha val="43137"/>
                    </a:srgbClr>
                  </a:outerShdw>
                </a:effectLst>
                <a:latin typeface="Tahoma"/>
                <a:ea typeface="+mn-ea"/>
                <a:cs typeface="Tahoma"/>
              </a:defRPr>
            </a:lvl3pPr>
            <a:lvl4pPr marL="1371600" indent="-256032" algn="l" defTabSz="914400" rtl="0" eaLnBrk="1" latinLnBrk="0" hangingPunct="1">
              <a:spcBef>
                <a:spcPct val="20000"/>
              </a:spcBef>
              <a:buSzPct val="60000"/>
              <a:buFont typeface="Courier New"/>
              <a:buChar char="o"/>
              <a:defRPr sz="2800" kern="1200">
                <a:solidFill>
                  <a:schemeClr val="tx1"/>
                </a:solidFill>
                <a:effectLst>
                  <a:outerShdw blurRad="38100" dist="38100" dir="2700000" algn="tl">
                    <a:srgbClr val="000000">
                      <a:alpha val="43137"/>
                    </a:srgbClr>
                  </a:outerShdw>
                </a:effectLst>
                <a:latin typeface="Tahoma"/>
                <a:ea typeface="+mn-ea"/>
                <a:cs typeface="Tahoma"/>
              </a:defRPr>
            </a:lvl4pPr>
            <a:lvl5pPr marL="1645920" indent="-256032" algn="l" defTabSz="914400" rtl="0" eaLnBrk="1" latinLnBrk="0" hangingPunct="1">
              <a:spcBef>
                <a:spcPct val="20000"/>
              </a:spcBef>
              <a:buSzPct val="60000"/>
              <a:buFont typeface="Arial"/>
              <a:buChar char="•"/>
              <a:defRPr sz="2400" kern="1200">
                <a:solidFill>
                  <a:schemeClr val="tx1"/>
                </a:solidFill>
                <a:effectLst>
                  <a:outerShdw blurRad="38100" dist="38100" dir="2700000" algn="tl">
                    <a:srgbClr val="000000">
                      <a:alpha val="43137"/>
                    </a:srgbClr>
                  </a:outerShdw>
                </a:effectLst>
                <a:latin typeface="Tahoma"/>
                <a:ea typeface="+mn-ea"/>
                <a:cs typeface="Tahoma"/>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buSzPct val="125000"/>
              <a:buNone/>
            </a:pPr>
            <a:r>
              <a:rPr lang="en-US" altLang="ja-JP" sz="1900" b="1" dirty="0" smtClean="0">
                <a:latin typeface="Tahoma" charset="0"/>
                <a:ea typeface="ＭＳ Ｐゴシック" charset="0"/>
                <a:cs typeface="ＭＳ Ｐゴシック" charset="0"/>
              </a:rPr>
              <a:t>Must demonstrate:</a:t>
            </a:r>
          </a:p>
          <a:p>
            <a:pPr marL="0" indent="0">
              <a:buSzPct val="125000"/>
              <a:buNone/>
            </a:pPr>
            <a:endParaRPr lang="en-US" altLang="ja-JP" sz="1200" b="1" dirty="0" smtClean="0">
              <a:solidFill>
                <a:schemeClr val="accent1">
                  <a:lumMod val="60000"/>
                  <a:lumOff val="40000"/>
                </a:schemeClr>
              </a:solidFill>
              <a:latin typeface="Tahoma" charset="0"/>
              <a:ea typeface="ＭＳ Ｐゴシック" charset="0"/>
              <a:cs typeface="ＭＳ Ｐゴシック" charset="0"/>
            </a:endParaRPr>
          </a:p>
          <a:p>
            <a:pPr>
              <a:buSzPct val="125000"/>
              <a:buFont typeface="+mj-ea"/>
              <a:buAutoNum type="circleNumDbPlain"/>
            </a:pPr>
            <a:r>
              <a:rPr lang="en-US" altLang="ja-JP" sz="1900" b="1" dirty="0" smtClean="0">
                <a:solidFill>
                  <a:schemeClr val="accent1">
                    <a:lumMod val="60000"/>
                    <a:lumOff val="40000"/>
                  </a:schemeClr>
                </a:solidFill>
                <a:latin typeface="Tahoma" charset="0"/>
                <a:ea typeface="ＭＳ Ｐゴシック" charset="0"/>
                <a:cs typeface="ＭＳ Ｐゴシック" charset="0"/>
              </a:rPr>
              <a:t>Mutual Exclusion</a:t>
            </a:r>
            <a:r>
              <a:rPr lang="en-US" altLang="ja-JP" sz="1900" dirty="0">
                <a:solidFill>
                  <a:schemeClr val="accent1">
                    <a:lumMod val="60000"/>
                    <a:lumOff val="40000"/>
                  </a:schemeClr>
                </a:solidFill>
                <a:latin typeface="Tahoma" charset="0"/>
                <a:ea typeface="ＭＳ Ｐゴシック" charset="0"/>
                <a:cs typeface="ＭＳ Ｐゴシック" charset="0"/>
              </a:rPr>
              <a:t> </a:t>
            </a:r>
            <a:r>
              <a:rPr lang="en-US" altLang="ja-JP" sz="1900" dirty="0" smtClean="0">
                <a:solidFill>
                  <a:srgbClr val="FFFFFF"/>
                </a:solidFill>
                <a:latin typeface="Tahoma" charset="0"/>
                <a:ea typeface="ＭＳ Ｐゴシック" charset="0"/>
                <a:cs typeface="ＭＳ Ｐゴシック" charset="0"/>
              </a:rPr>
              <a:t>is preserved.</a:t>
            </a:r>
          </a:p>
          <a:p>
            <a:pPr>
              <a:buSzPct val="125000"/>
              <a:buFont typeface="+mj-ea"/>
              <a:buAutoNum type="circleNumDbPlain"/>
            </a:pPr>
            <a:r>
              <a:rPr lang="en-US" altLang="ja-JP" sz="1900" b="1" dirty="0" smtClean="0">
                <a:solidFill>
                  <a:srgbClr val="FFE066"/>
                </a:solidFill>
                <a:latin typeface="Tahoma" charset="0"/>
                <a:ea typeface="ＭＳ Ｐゴシック" charset="0"/>
                <a:cs typeface="ＭＳ Ｐゴシック" charset="0"/>
              </a:rPr>
              <a:t>Progress</a:t>
            </a:r>
            <a:r>
              <a:rPr lang="en-US" altLang="ja-JP" sz="1900" dirty="0" smtClean="0">
                <a:solidFill>
                  <a:srgbClr val="FFE066"/>
                </a:solidFill>
                <a:latin typeface="Tahoma" charset="0"/>
                <a:ea typeface="ＭＳ Ｐゴシック" charset="0"/>
                <a:cs typeface="ＭＳ Ｐゴシック" charset="0"/>
              </a:rPr>
              <a:t> </a:t>
            </a:r>
            <a:r>
              <a:rPr lang="en-US" altLang="ja-JP" sz="1900" dirty="0" smtClean="0">
                <a:solidFill>
                  <a:srgbClr val="FFFFFF"/>
                </a:solidFill>
                <a:latin typeface="Tahoma" charset="0"/>
                <a:ea typeface="ＭＳ Ｐゴシック" charset="0"/>
                <a:cs typeface="ＭＳ Ｐゴシック" charset="0"/>
              </a:rPr>
              <a:t>requirement is satisfied.</a:t>
            </a:r>
          </a:p>
          <a:p>
            <a:pPr>
              <a:buSzPct val="125000"/>
              <a:buFont typeface="+mj-ea"/>
              <a:buAutoNum type="circleNumDbPlain"/>
            </a:pPr>
            <a:r>
              <a:rPr lang="en-US" altLang="ja-JP" sz="1900" b="1" dirty="0" smtClean="0">
                <a:solidFill>
                  <a:srgbClr val="FFE066"/>
                </a:solidFill>
                <a:latin typeface="Tahoma" charset="0"/>
                <a:ea typeface="ＭＳ Ｐゴシック" charset="0"/>
                <a:cs typeface="ＭＳ Ｐゴシック" charset="0"/>
              </a:rPr>
              <a:t>Bounded Waiting</a:t>
            </a:r>
            <a:r>
              <a:rPr lang="en-US" altLang="ja-JP" sz="1900" dirty="0">
                <a:solidFill>
                  <a:srgbClr val="FFE066"/>
                </a:solidFill>
                <a:latin typeface="Tahoma" charset="0"/>
                <a:ea typeface="ＭＳ Ｐゴシック" charset="0"/>
                <a:cs typeface="ＭＳ Ｐゴシック" charset="0"/>
              </a:rPr>
              <a:t> </a:t>
            </a:r>
            <a:r>
              <a:rPr lang="en-US" altLang="ja-JP" sz="1900" dirty="0" smtClean="0">
                <a:solidFill>
                  <a:srgbClr val="FFFFFF"/>
                </a:solidFill>
                <a:latin typeface="Tahoma" charset="0"/>
                <a:ea typeface="ＭＳ Ｐゴシック" charset="0"/>
                <a:cs typeface="ＭＳ Ｐゴシック" charset="0"/>
              </a:rPr>
              <a:t>requirement is met</a:t>
            </a:r>
            <a:endParaRPr lang="en-US" altLang="ja-JP" sz="1600" dirty="0">
              <a:solidFill>
                <a:srgbClr val="FFFFFF"/>
              </a:solidFill>
              <a:latin typeface="Tahoma" charset="0"/>
              <a:ea typeface="ＭＳ Ｐゴシック" charset="0"/>
              <a:cs typeface="ＭＳ Ｐゴシック" charset="0"/>
            </a:endParaRPr>
          </a:p>
        </p:txBody>
      </p:sp>
      <p:sp>
        <p:nvSpPr>
          <p:cNvPr id="13" name="Rectangle 12"/>
          <p:cNvSpPr/>
          <p:nvPr/>
        </p:nvSpPr>
        <p:spPr>
          <a:xfrm>
            <a:off x="777239" y="5974486"/>
            <a:ext cx="3319388" cy="369332"/>
          </a:xfrm>
          <a:prstGeom prst="rect">
            <a:avLst/>
          </a:prstGeom>
        </p:spPr>
        <p:txBody>
          <a:bodyPr wrap="none">
            <a:spAutoFit/>
          </a:bodyPr>
          <a:lstStyle/>
          <a:p>
            <a:r>
              <a:rPr lang="en-US" dirty="0" smtClean="0">
                <a:hlinkClick r:id="rId2"/>
              </a:rPr>
              <a:t>Peterson's algorithm (solution)</a:t>
            </a:r>
            <a:endParaRPr lang="en-US" dirty="0"/>
          </a:p>
        </p:txBody>
      </p:sp>
      <p:sp>
        <p:nvSpPr>
          <p:cNvPr id="14" name="TextBox 13"/>
          <p:cNvSpPr txBox="1"/>
          <p:nvPr/>
        </p:nvSpPr>
        <p:spPr>
          <a:xfrm>
            <a:off x="5311742" y="6002502"/>
            <a:ext cx="3006758" cy="369332"/>
          </a:xfrm>
          <a:prstGeom prst="rect">
            <a:avLst/>
          </a:prstGeom>
          <a:noFill/>
        </p:spPr>
        <p:txBody>
          <a:bodyPr wrap="square" rtlCol="0">
            <a:spAutoFit/>
          </a:bodyPr>
          <a:lstStyle/>
          <a:p>
            <a:r>
              <a:rPr lang="en-US" dirty="0" smtClean="0">
                <a:hlinkClick r:id="rId3"/>
              </a:rPr>
              <a:t>G.L. Peterson White Paper</a:t>
            </a:r>
            <a:endParaRPr lang="en-US" dirty="0"/>
          </a:p>
        </p:txBody>
      </p:sp>
    </p:spTree>
    <p:extLst>
      <p:ext uri="{BB962C8B-B14F-4D97-AF65-F5344CB8AC3E}">
        <p14:creationId xmlns:p14="http://schemas.microsoft.com/office/powerpoint/2010/main" val="1792282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latin typeface="Tahoma" charset="0"/>
                <a:ea typeface="ＭＳ Ｐゴシック" charset="0"/>
                <a:cs typeface="ＭＳ Ｐゴシック" charset="0"/>
              </a:rPr>
              <a:t>Mutual Exclusion Class</a:t>
            </a:r>
            <a:endParaRPr lang="en-US" dirty="0"/>
          </a:p>
        </p:txBody>
      </p:sp>
      <p:sp>
        <p:nvSpPr>
          <p:cNvPr id="4" name="Slide Number Placeholder 3"/>
          <p:cNvSpPr>
            <a:spLocks noGrp="1"/>
          </p:cNvSpPr>
          <p:nvPr>
            <p:ph type="sldNum" sz="quarter" idx="11"/>
          </p:nvPr>
        </p:nvSpPr>
        <p:spPr/>
        <p:txBody>
          <a:bodyPr/>
          <a:lstStyle/>
          <a:p>
            <a:fld id="{1789C0F2-17E0-497A-9BBE-0C73201AAFE3}" type="slidenum">
              <a:rPr lang="en-US" smtClean="0"/>
              <a:pPr/>
              <a:t>9</a:t>
            </a:fld>
            <a:endParaRPr lang="en-US" dirty="0"/>
          </a:p>
        </p:txBody>
      </p:sp>
      <p:sp>
        <p:nvSpPr>
          <p:cNvPr id="5" name="Footer Placeholder 4"/>
          <p:cNvSpPr>
            <a:spLocks noGrp="1"/>
          </p:cNvSpPr>
          <p:nvPr>
            <p:ph type="ftr" sz="quarter" idx="12"/>
          </p:nvPr>
        </p:nvSpPr>
        <p:spPr/>
        <p:txBody>
          <a:bodyPr/>
          <a:lstStyle/>
          <a:p>
            <a:r>
              <a:rPr lang="en-US" smtClean="0"/>
              <a:t>CSS430 Operating Systems : Process Synchronization</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489029945"/>
              </p:ext>
            </p:extLst>
          </p:nvPr>
        </p:nvGraphicFramePr>
        <p:xfrm>
          <a:off x="772917" y="1308100"/>
          <a:ext cx="7772400" cy="4044950"/>
        </p:xfrm>
        <a:graphic>
          <a:graphicData uri="http://schemas.openxmlformats.org/presentationml/2006/ole">
            <mc:AlternateContent xmlns:mc="http://schemas.openxmlformats.org/markup-compatibility/2006">
              <mc:Choice xmlns:v="urn:schemas-microsoft-com:vml" Requires="v">
                <p:oleObj spid="_x0000_s2084" name="Document" r:id="rId3" imgW="5486400" imgH="3213100" progId="Word.Document.12">
                  <p:embed/>
                </p:oleObj>
              </mc:Choice>
              <mc:Fallback>
                <p:oleObj name="Document" r:id="rId3" imgW="5486400" imgH="3213100" progId="Word.Document.12">
                  <p:embed/>
                  <p:pic>
                    <p:nvPicPr>
                      <p:cNvPr id="0" name=""/>
                      <p:cNvPicPr/>
                      <p:nvPr/>
                    </p:nvPicPr>
                    <p:blipFill>
                      <a:blip r:embed="rId4"/>
                      <a:stretch>
                        <a:fillRect/>
                      </a:stretch>
                    </p:blipFill>
                    <p:spPr>
                      <a:xfrm>
                        <a:off x="772917" y="1308100"/>
                        <a:ext cx="7772400" cy="4044950"/>
                      </a:xfrm>
                      <a:prstGeom prst="rect">
                        <a:avLst/>
                      </a:prstGeom>
                      <a:solidFill>
                        <a:srgbClr val="FFFFFF"/>
                      </a:solidFill>
                      <a:ln w="38100" cmpd="sng">
                        <a:solidFill>
                          <a:schemeClr val="tx1"/>
                        </a:solidFill>
                      </a:ln>
                    </p:spPr>
                  </p:pic>
                </p:oleObj>
              </mc:Fallback>
            </mc:AlternateContent>
          </a:graphicData>
        </a:graphic>
      </p:graphicFrame>
    </p:spTree>
    <p:extLst>
      <p:ext uri="{BB962C8B-B14F-4D97-AF65-F5344CB8AC3E}">
        <p14:creationId xmlns:p14="http://schemas.microsoft.com/office/powerpoint/2010/main" val="17436587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ustom 5">
      <a:dk1>
        <a:sysClr val="windowText" lastClr="000000"/>
      </a:dk1>
      <a:lt1>
        <a:sysClr val="window" lastClr="FFFFFF"/>
      </a:lt1>
      <a:dk2>
        <a:srgbClr val="263B86"/>
      </a:dk2>
      <a:lt2>
        <a:srgbClr val="76B6F2"/>
      </a:lt2>
      <a:accent1>
        <a:srgbClr val="FFCC00"/>
      </a:accent1>
      <a:accent2>
        <a:srgbClr val="EFE1A2"/>
      </a:accent2>
      <a:accent3>
        <a:srgbClr val="FA8716"/>
      </a:accent3>
      <a:accent4>
        <a:srgbClr val="BE0204"/>
      </a:accent4>
      <a:accent5>
        <a:srgbClr val="640F10"/>
      </a:accent5>
      <a:accent6>
        <a:srgbClr val="6600CC"/>
      </a:accent6>
      <a:hlink>
        <a:srgbClr val="D2D200"/>
      </a:hlink>
      <a:folHlink>
        <a:srgbClr val="D0B9F8"/>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27876</TotalTime>
  <Words>2241</Words>
  <Application>Microsoft Macintosh PowerPoint</Application>
  <PresentationFormat>On-screen Show (4:3)</PresentationFormat>
  <Paragraphs>553</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Elemental</vt:lpstr>
      <vt:lpstr>Document</vt:lpstr>
      <vt:lpstr>Microsoft Word Document</vt:lpstr>
      <vt:lpstr>CSS430  Process Synchronization Textbook Chapter 6</vt:lpstr>
      <vt:lpstr>WKP 17</vt:lpstr>
      <vt:lpstr>Learning Objectives</vt:lpstr>
      <vt:lpstr>Revisiting Bounded Buffer</vt:lpstr>
      <vt:lpstr>Race Condition</vt:lpstr>
      <vt:lpstr>The Critical Section (“CS”)</vt:lpstr>
      <vt:lpstr>Critical Section (3) Requirements</vt:lpstr>
      <vt:lpstr>Peterson’s Solution (Algorithm)</vt:lpstr>
      <vt:lpstr>Mutual Exclusion Class</vt:lpstr>
      <vt:lpstr>Worker Thread</vt:lpstr>
      <vt:lpstr>Test Algorithm  (Algorithm Factory)</vt:lpstr>
      <vt:lpstr>Algorithm 1　(yielding by turn)</vt:lpstr>
      <vt:lpstr>Algorithm 2 (flag I’m using…)</vt:lpstr>
      <vt:lpstr>Algorithm 3 (Mixed of 1 and 2) (Peterson’s Solution)</vt:lpstr>
      <vt:lpstr>No Guarantees!</vt:lpstr>
      <vt:lpstr>Discussion 1</vt:lpstr>
      <vt:lpstr>Synchronization</vt:lpstr>
      <vt:lpstr>Critical Section (“CS”) Locks</vt:lpstr>
      <vt:lpstr>Hardware Data Simulator</vt:lpstr>
      <vt:lpstr>Sleep Utilities</vt:lpstr>
      <vt:lpstr>Mutual Exclusion</vt:lpstr>
      <vt:lpstr>Worker Thread – Test and Set</vt:lpstr>
      <vt:lpstr>H/W Algorithm  Test and Set</vt:lpstr>
      <vt:lpstr>Test and Set Factory</vt:lpstr>
      <vt:lpstr>Run!</vt:lpstr>
      <vt:lpstr>H/W Algorithm  Swap</vt:lpstr>
      <vt:lpstr>Worker Thread - Swap</vt:lpstr>
      <vt:lpstr>Swap Factory</vt:lpstr>
      <vt:lpstr>Run!</vt:lpstr>
      <vt:lpstr>Semaphore</vt:lpstr>
      <vt:lpstr>Semaphore  Eliminating Busy-Waiting</vt:lpstr>
      <vt:lpstr>Semaphore Worker Thread</vt:lpstr>
      <vt:lpstr>Semaphore Factory</vt:lpstr>
      <vt:lpstr>Run!</vt:lpstr>
      <vt:lpstr>Deadlock and Starvation</vt:lpstr>
      <vt:lpstr>Classical problem 1: Bounded-Buffer Problem</vt:lpstr>
      <vt:lpstr>Insert and Remove Methods</vt:lpstr>
      <vt:lpstr>Producer and Consumer Threads</vt:lpstr>
      <vt:lpstr>Bounded Buffer Problem: Factory</vt:lpstr>
      <vt:lpstr>Concurrent Programming</vt:lpstr>
      <vt:lpstr>Java Thread Model</vt:lpstr>
      <vt:lpstr>Monitors</vt:lpstr>
      <vt:lpstr>Java Synchronization</vt:lpstr>
      <vt:lpstr>Java Monitor</vt:lpstr>
      <vt:lpstr>Java Monitor - synchronized method</vt:lpstr>
      <vt:lpstr>Statement vs. Method Sync </vt:lpstr>
      <vt:lpstr>Insert and Remove with Java Synchronization (i.e. Monitors)</vt:lpstr>
      <vt:lpstr>Classical Problem 2: The Readers-Writers Problem</vt:lpstr>
      <vt:lpstr>Database</vt:lpstr>
      <vt:lpstr>Readers</vt:lpstr>
      <vt:lpstr>Writers</vt:lpstr>
      <vt:lpstr>Classical Problem 3: Dining Philosophers Problem</vt:lpstr>
      <vt:lpstr>The Structure of Philosopher i</vt:lpstr>
      <vt:lpstr>Dining-Philosophers Problem Using a Monitor (intrinsic lock)</vt:lpstr>
      <vt:lpstr>Dining-Philosophers Problem Using a Monitor (intrinsic lock)</vt:lpstr>
      <vt:lpstr>Transactional Memory and Concurrency Control</vt:lpstr>
      <vt:lpstr>Discussions 2 </vt:lpstr>
      <vt:lpstr>Exercises</vt:lpstr>
      <vt:lpstr>Appendix - Lamport’s Algorithm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Bothell CSS430</dc:title>
  <dc:creator>Stephen Dame</dc:creator>
  <cp:lastModifiedBy>Stephen Dame</cp:lastModifiedBy>
  <cp:revision>164</cp:revision>
  <dcterms:created xsi:type="dcterms:W3CDTF">2014-02-16T23:16:53Z</dcterms:created>
  <dcterms:modified xsi:type="dcterms:W3CDTF">2014-04-25T01:59:54Z</dcterms:modified>
</cp:coreProperties>
</file>