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88" r:id="rId2"/>
    <p:sldId id="389" r:id="rId3"/>
    <p:sldId id="394" r:id="rId4"/>
    <p:sldId id="395" r:id="rId5"/>
    <p:sldId id="393" r:id="rId6"/>
    <p:sldId id="390" r:id="rId7"/>
    <p:sldId id="358" r:id="rId8"/>
    <p:sldId id="360" r:id="rId9"/>
    <p:sldId id="370" r:id="rId10"/>
    <p:sldId id="369" r:id="rId11"/>
    <p:sldId id="361" r:id="rId12"/>
    <p:sldId id="362" r:id="rId13"/>
    <p:sldId id="363" r:id="rId14"/>
    <p:sldId id="391" r:id="rId15"/>
    <p:sldId id="371" r:id="rId16"/>
    <p:sldId id="386" r:id="rId17"/>
    <p:sldId id="372" r:id="rId18"/>
    <p:sldId id="373" r:id="rId19"/>
    <p:sldId id="374" r:id="rId20"/>
    <p:sldId id="375" r:id="rId21"/>
    <p:sldId id="376" r:id="rId22"/>
    <p:sldId id="377" r:id="rId23"/>
    <p:sldId id="378" r:id="rId24"/>
    <p:sldId id="379" r:id="rId25"/>
    <p:sldId id="380" r:id="rId26"/>
    <p:sldId id="383" r:id="rId27"/>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Arial" charset="0"/>
      </a:defRPr>
    </a:lvl1pPr>
    <a:lvl2pPr marL="457200" algn="l" rtl="0" fontAlgn="base">
      <a:spcBef>
        <a:spcPct val="0"/>
      </a:spcBef>
      <a:spcAft>
        <a:spcPct val="0"/>
      </a:spcAft>
      <a:defRPr sz="1600" kern="1200">
        <a:solidFill>
          <a:schemeClr val="tx1"/>
        </a:solidFill>
        <a:latin typeface="Arial" charset="0"/>
        <a:ea typeface="+mn-ea"/>
        <a:cs typeface="Arial" charset="0"/>
      </a:defRPr>
    </a:lvl2pPr>
    <a:lvl3pPr marL="914400" algn="l" rtl="0" fontAlgn="base">
      <a:spcBef>
        <a:spcPct val="0"/>
      </a:spcBef>
      <a:spcAft>
        <a:spcPct val="0"/>
      </a:spcAft>
      <a:defRPr sz="1600" kern="1200">
        <a:solidFill>
          <a:schemeClr val="tx1"/>
        </a:solidFill>
        <a:latin typeface="Arial" charset="0"/>
        <a:ea typeface="+mn-ea"/>
        <a:cs typeface="Arial" charset="0"/>
      </a:defRPr>
    </a:lvl3pPr>
    <a:lvl4pPr marL="1371600" algn="l" rtl="0" fontAlgn="base">
      <a:spcBef>
        <a:spcPct val="0"/>
      </a:spcBef>
      <a:spcAft>
        <a:spcPct val="0"/>
      </a:spcAft>
      <a:defRPr sz="1600" kern="1200">
        <a:solidFill>
          <a:schemeClr val="tx1"/>
        </a:solidFill>
        <a:latin typeface="Arial" charset="0"/>
        <a:ea typeface="+mn-ea"/>
        <a:cs typeface="Arial" charset="0"/>
      </a:defRPr>
    </a:lvl4pPr>
    <a:lvl5pPr marL="1828800" algn="l" rtl="0" fontAlgn="base">
      <a:spcBef>
        <a:spcPct val="0"/>
      </a:spcBef>
      <a:spcAft>
        <a:spcPct val="0"/>
      </a:spcAft>
      <a:defRPr sz="1600" kern="1200">
        <a:solidFill>
          <a:schemeClr val="tx1"/>
        </a:solidFill>
        <a:latin typeface="Arial" charset="0"/>
        <a:ea typeface="+mn-ea"/>
        <a:cs typeface="Arial" charset="0"/>
      </a:defRPr>
    </a:lvl5pPr>
    <a:lvl6pPr marL="2286000" algn="l" defTabSz="914400" rtl="0" eaLnBrk="1" latinLnBrk="0" hangingPunct="1">
      <a:defRPr sz="1600" kern="1200">
        <a:solidFill>
          <a:schemeClr val="tx1"/>
        </a:solidFill>
        <a:latin typeface="Arial" charset="0"/>
        <a:ea typeface="+mn-ea"/>
        <a:cs typeface="Arial" charset="0"/>
      </a:defRPr>
    </a:lvl6pPr>
    <a:lvl7pPr marL="2743200" algn="l" defTabSz="914400" rtl="0" eaLnBrk="1" latinLnBrk="0" hangingPunct="1">
      <a:defRPr sz="1600" kern="1200">
        <a:solidFill>
          <a:schemeClr val="tx1"/>
        </a:solidFill>
        <a:latin typeface="Arial" charset="0"/>
        <a:ea typeface="+mn-ea"/>
        <a:cs typeface="Arial" charset="0"/>
      </a:defRPr>
    </a:lvl7pPr>
    <a:lvl8pPr marL="3200400" algn="l" defTabSz="914400" rtl="0" eaLnBrk="1" latinLnBrk="0" hangingPunct="1">
      <a:defRPr sz="1600" kern="1200">
        <a:solidFill>
          <a:schemeClr val="tx1"/>
        </a:solidFill>
        <a:latin typeface="Arial" charset="0"/>
        <a:ea typeface="+mn-ea"/>
        <a:cs typeface="Arial" charset="0"/>
      </a:defRPr>
    </a:lvl8pPr>
    <a:lvl9pPr marL="3657600" algn="l" defTabSz="914400" rtl="0" eaLnBrk="1" latinLnBrk="0" hangingPunct="1">
      <a:defRPr sz="1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99"/>
    <a:srgbClr val="CC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64" autoAdjust="0"/>
    <p:restoredTop sz="94660"/>
  </p:normalViewPr>
  <p:slideViewPr>
    <p:cSldViewPr>
      <p:cViewPr varScale="1">
        <p:scale>
          <a:sx n="52" d="100"/>
          <a:sy n="52" d="100"/>
        </p:scale>
        <p:origin x="-1090"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F6D072-5909-4886-9893-7FEC13B0FD00}" type="doc">
      <dgm:prSet loTypeId="urn:microsoft.com/office/officeart/2005/8/layout/hChevron3" loCatId="process" qsTypeId="urn:microsoft.com/office/officeart/2005/8/quickstyle/simple5" qsCatId="simple" csTypeId="urn:microsoft.com/office/officeart/2005/8/colors/accent1_2" csCatId="accent1" phldr="1"/>
      <dgm:spPr/>
      <dgm:t>
        <a:bodyPr/>
        <a:lstStyle/>
        <a:p>
          <a:endParaRPr lang="en-US"/>
        </a:p>
      </dgm:t>
    </dgm:pt>
    <dgm:pt modelId="{0D23D3CD-55FC-4343-9AF0-D1358CEFA238}">
      <dgm:prSet phldrT="[Text]" custT="1"/>
      <dgm:spPr/>
      <dgm:t>
        <a:bodyPr/>
        <a:lstStyle/>
        <a:p>
          <a:r>
            <a:rPr lang="en-US" sz="4400" dirty="0" smtClean="0"/>
            <a:t>Subject</a:t>
          </a:r>
          <a:endParaRPr lang="en-US" sz="4400" dirty="0"/>
        </a:p>
      </dgm:t>
    </dgm:pt>
    <dgm:pt modelId="{7A6138B8-0689-45FF-BB85-4FABF74F4C4C}" type="parTrans" cxnId="{65DBB446-E13D-4EF6-9DD3-AFEE30FE18D5}">
      <dgm:prSet/>
      <dgm:spPr/>
      <dgm:t>
        <a:bodyPr/>
        <a:lstStyle/>
        <a:p>
          <a:endParaRPr lang="en-US" sz="1200"/>
        </a:p>
      </dgm:t>
    </dgm:pt>
    <dgm:pt modelId="{930D5160-A4A6-4F09-9B99-2E91E92822E8}" type="sibTrans" cxnId="{65DBB446-E13D-4EF6-9DD3-AFEE30FE18D5}">
      <dgm:prSet/>
      <dgm:spPr/>
      <dgm:t>
        <a:bodyPr/>
        <a:lstStyle/>
        <a:p>
          <a:endParaRPr lang="en-US" sz="1200"/>
        </a:p>
      </dgm:t>
    </dgm:pt>
    <dgm:pt modelId="{1C5D57CC-1275-418B-B21D-A59C0F563F61}">
      <dgm:prSet phldrT="[Text]" custT="1"/>
      <dgm:spPr/>
      <dgm:t>
        <a:bodyPr/>
        <a:lstStyle/>
        <a:p>
          <a:r>
            <a:rPr lang="en-US" sz="4400" dirty="0" smtClean="0"/>
            <a:t>Verb</a:t>
          </a:r>
          <a:endParaRPr lang="en-US" sz="4400" dirty="0"/>
        </a:p>
      </dgm:t>
    </dgm:pt>
    <dgm:pt modelId="{C81E4904-94B7-41C3-B13D-C0AB07330BE1}" type="parTrans" cxnId="{6A2643E6-44B4-4C8E-9DCD-92BA61595F5B}">
      <dgm:prSet/>
      <dgm:spPr/>
      <dgm:t>
        <a:bodyPr/>
        <a:lstStyle/>
        <a:p>
          <a:endParaRPr lang="en-US" sz="1200"/>
        </a:p>
      </dgm:t>
    </dgm:pt>
    <dgm:pt modelId="{E7D54234-3999-4BC5-B6EF-427775799291}" type="sibTrans" cxnId="{6A2643E6-44B4-4C8E-9DCD-92BA61595F5B}">
      <dgm:prSet/>
      <dgm:spPr/>
      <dgm:t>
        <a:bodyPr/>
        <a:lstStyle/>
        <a:p>
          <a:endParaRPr lang="en-US" sz="1200"/>
        </a:p>
      </dgm:t>
    </dgm:pt>
    <dgm:pt modelId="{4B7E5380-4FC5-4FD4-A012-5A5870CD4DB7}">
      <dgm:prSet phldrT="[Text]" custT="1"/>
      <dgm:spPr/>
      <dgm:t>
        <a:bodyPr/>
        <a:lstStyle/>
        <a:p>
          <a:r>
            <a:rPr lang="en-US" sz="4400" dirty="0" smtClean="0"/>
            <a:t>Rest</a:t>
          </a:r>
          <a:endParaRPr lang="en-US" sz="4400" dirty="0"/>
        </a:p>
      </dgm:t>
    </dgm:pt>
    <dgm:pt modelId="{59930005-A6ED-45FC-8159-E7985E61C63D}" type="parTrans" cxnId="{ABE9C912-B760-4B8B-990D-2C872447D4AA}">
      <dgm:prSet/>
      <dgm:spPr/>
      <dgm:t>
        <a:bodyPr/>
        <a:lstStyle/>
        <a:p>
          <a:endParaRPr lang="en-US" sz="1200"/>
        </a:p>
      </dgm:t>
    </dgm:pt>
    <dgm:pt modelId="{2FBCDF08-95E9-4F5C-8EE0-E4B63BEB5715}" type="sibTrans" cxnId="{ABE9C912-B760-4B8B-990D-2C872447D4AA}">
      <dgm:prSet/>
      <dgm:spPr/>
      <dgm:t>
        <a:bodyPr/>
        <a:lstStyle/>
        <a:p>
          <a:endParaRPr lang="en-US" sz="1200"/>
        </a:p>
      </dgm:t>
    </dgm:pt>
    <dgm:pt modelId="{FE28229C-CBDC-4F42-BDE5-381F6A6711EA}" type="pres">
      <dgm:prSet presAssocID="{6FF6D072-5909-4886-9893-7FEC13B0FD00}" presName="Name0" presStyleCnt="0">
        <dgm:presLayoutVars>
          <dgm:dir/>
          <dgm:resizeHandles val="exact"/>
        </dgm:presLayoutVars>
      </dgm:prSet>
      <dgm:spPr/>
      <dgm:t>
        <a:bodyPr/>
        <a:lstStyle/>
        <a:p>
          <a:endParaRPr lang="en-US"/>
        </a:p>
      </dgm:t>
    </dgm:pt>
    <dgm:pt modelId="{895D39BA-1229-49BD-B944-A366702333C3}" type="pres">
      <dgm:prSet presAssocID="{0D23D3CD-55FC-4343-9AF0-D1358CEFA238}" presName="parTxOnly" presStyleLbl="node1" presStyleIdx="0" presStyleCnt="3">
        <dgm:presLayoutVars>
          <dgm:bulletEnabled val="1"/>
        </dgm:presLayoutVars>
      </dgm:prSet>
      <dgm:spPr/>
      <dgm:t>
        <a:bodyPr/>
        <a:lstStyle/>
        <a:p>
          <a:endParaRPr lang="en-US"/>
        </a:p>
      </dgm:t>
    </dgm:pt>
    <dgm:pt modelId="{80399186-945F-4CB7-9131-5B1FC20F480F}" type="pres">
      <dgm:prSet presAssocID="{930D5160-A4A6-4F09-9B99-2E91E92822E8}" presName="parSpace" presStyleCnt="0"/>
      <dgm:spPr/>
    </dgm:pt>
    <dgm:pt modelId="{C4F6683E-7AE5-442D-B84B-648D4A993A30}" type="pres">
      <dgm:prSet presAssocID="{1C5D57CC-1275-418B-B21D-A59C0F563F61}" presName="parTxOnly" presStyleLbl="node1" presStyleIdx="1" presStyleCnt="3">
        <dgm:presLayoutVars>
          <dgm:bulletEnabled val="1"/>
        </dgm:presLayoutVars>
      </dgm:prSet>
      <dgm:spPr/>
      <dgm:t>
        <a:bodyPr/>
        <a:lstStyle/>
        <a:p>
          <a:endParaRPr lang="en-US"/>
        </a:p>
      </dgm:t>
    </dgm:pt>
    <dgm:pt modelId="{BF1C171A-25C6-4CFD-8F08-2E6FF1910695}" type="pres">
      <dgm:prSet presAssocID="{E7D54234-3999-4BC5-B6EF-427775799291}" presName="parSpace" presStyleCnt="0"/>
      <dgm:spPr/>
    </dgm:pt>
    <dgm:pt modelId="{F51D3A8A-6CF5-4E57-A07C-ADF806983375}" type="pres">
      <dgm:prSet presAssocID="{4B7E5380-4FC5-4FD4-A012-5A5870CD4DB7}" presName="parTxOnly" presStyleLbl="node1" presStyleIdx="2" presStyleCnt="3">
        <dgm:presLayoutVars>
          <dgm:bulletEnabled val="1"/>
        </dgm:presLayoutVars>
      </dgm:prSet>
      <dgm:spPr/>
      <dgm:t>
        <a:bodyPr/>
        <a:lstStyle/>
        <a:p>
          <a:endParaRPr lang="en-US"/>
        </a:p>
      </dgm:t>
    </dgm:pt>
  </dgm:ptLst>
  <dgm:cxnLst>
    <dgm:cxn modelId="{0FDD9D7D-8153-4851-9196-64F4F7D27B1C}" type="presOf" srcId="{1C5D57CC-1275-418B-B21D-A59C0F563F61}" destId="{C4F6683E-7AE5-442D-B84B-648D4A993A30}" srcOrd="0" destOrd="0" presId="urn:microsoft.com/office/officeart/2005/8/layout/hChevron3"/>
    <dgm:cxn modelId="{6A2643E6-44B4-4C8E-9DCD-92BA61595F5B}" srcId="{6FF6D072-5909-4886-9893-7FEC13B0FD00}" destId="{1C5D57CC-1275-418B-B21D-A59C0F563F61}" srcOrd="1" destOrd="0" parTransId="{C81E4904-94B7-41C3-B13D-C0AB07330BE1}" sibTransId="{E7D54234-3999-4BC5-B6EF-427775799291}"/>
    <dgm:cxn modelId="{B47990DD-8C06-4A62-A9FC-436909293304}" type="presOf" srcId="{6FF6D072-5909-4886-9893-7FEC13B0FD00}" destId="{FE28229C-CBDC-4F42-BDE5-381F6A6711EA}" srcOrd="0" destOrd="0" presId="urn:microsoft.com/office/officeart/2005/8/layout/hChevron3"/>
    <dgm:cxn modelId="{ABE9C912-B760-4B8B-990D-2C872447D4AA}" srcId="{6FF6D072-5909-4886-9893-7FEC13B0FD00}" destId="{4B7E5380-4FC5-4FD4-A012-5A5870CD4DB7}" srcOrd="2" destOrd="0" parTransId="{59930005-A6ED-45FC-8159-E7985E61C63D}" sibTransId="{2FBCDF08-95E9-4F5C-8EE0-E4B63BEB5715}"/>
    <dgm:cxn modelId="{4212F8A1-3753-4174-BC72-3519C743201B}" type="presOf" srcId="{4B7E5380-4FC5-4FD4-A012-5A5870CD4DB7}" destId="{F51D3A8A-6CF5-4E57-A07C-ADF806983375}" srcOrd="0" destOrd="0" presId="urn:microsoft.com/office/officeart/2005/8/layout/hChevron3"/>
    <dgm:cxn modelId="{65DBB446-E13D-4EF6-9DD3-AFEE30FE18D5}" srcId="{6FF6D072-5909-4886-9893-7FEC13B0FD00}" destId="{0D23D3CD-55FC-4343-9AF0-D1358CEFA238}" srcOrd="0" destOrd="0" parTransId="{7A6138B8-0689-45FF-BB85-4FABF74F4C4C}" sibTransId="{930D5160-A4A6-4F09-9B99-2E91E92822E8}"/>
    <dgm:cxn modelId="{28D8EDAD-2D04-4161-9203-A57FA065C21B}" type="presOf" srcId="{0D23D3CD-55FC-4343-9AF0-D1358CEFA238}" destId="{895D39BA-1229-49BD-B944-A366702333C3}" srcOrd="0" destOrd="0" presId="urn:microsoft.com/office/officeart/2005/8/layout/hChevron3"/>
    <dgm:cxn modelId="{D064E64D-1FC3-4EF1-AD1A-B53D7083584E}" type="presParOf" srcId="{FE28229C-CBDC-4F42-BDE5-381F6A6711EA}" destId="{895D39BA-1229-49BD-B944-A366702333C3}" srcOrd="0" destOrd="0" presId="urn:microsoft.com/office/officeart/2005/8/layout/hChevron3"/>
    <dgm:cxn modelId="{76114A47-312C-43F1-BC3D-EADA0EEDDA95}" type="presParOf" srcId="{FE28229C-CBDC-4F42-BDE5-381F6A6711EA}" destId="{80399186-945F-4CB7-9131-5B1FC20F480F}" srcOrd="1" destOrd="0" presId="urn:microsoft.com/office/officeart/2005/8/layout/hChevron3"/>
    <dgm:cxn modelId="{4110D218-4830-4BD0-8C5B-FAC4AB30073D}" type="presParOf" srcId="{FE28229C-CBDC-4F42-BDE5-381F6A6711EA}" destId="{C4F6683E-7AE5-442D-B84B-648D4A993A30}" srcOrd="2" destOrd="0" presId="urn:microsoft.com/office/officeart/2005/8/layout/hChevron3"/>
    <dgm:cxn modelId="{7A2705DB-7483-4100-8A82-BB4BA8FC3C86}" type="presParOf" srcId="{FE28229C-CBDC-4F42-BDE5-381F6A6711EA}" destId="{BF1C171A-25C6-4CFD-8F08-2E6FF1910695}" srcOrd="3" destOrd="0" presId="urn:microsoft.com/office/officeart/2005/8/layout/hChevron3"/>
    <dgm:cxn modelId="{A1B77EB6-C6A2-4927-B688-B89481A4FEB9}" type="presParOf" srcId="{FE28229C-CBDC-4F42-BDE5-381F6A6711EA}" destId="{F51D3A8A-6CF5-4E57-A07C-ADF806983375}" srcOrd="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F6D072-5909-4886-9893-7FEC13B0FD00}" type="doc">
      <dgm:prSet loTypeId="urn:microsoft.com/office/officeart/2005/8/layout/hChevron3" loCatId="process" qsTypeId="urn:microsoft.com/office/officeart/2005/8/quickstyle/simple3" qsCatId="simple" csTypeId="urn:microsoft.com/office/officeart/2005/8/colors/accent1_2" csCatId="accent1" phldr="1"/>
      <dgm:spPr/>
      <dgm:t>
        <a:bodyPr/>
        <a:lstStyle/>
        <a:p>
          <a:endParaRPr lang="en-US"/>
        </a:p>
      </dgm:t>
    </dgm:pt>
    <dgm:pt modelId="{0D23D3CD-55FC-4343-9AF0-D1358CEFA238}">
      <dgm:prSet phldrT="[Text]"/>
      <dgm:spPr/>
      <dgm:t>
        <a:bodyPr/>
        <a:lstStyle/>
        <a:p>
          <a:r>
            <a:rPr lang="en-US" dirty="0" smtClean="0"/>
            <a:t>Character</a:t>
          </a:r>
          <a:endParaRPr lang="en-US" dirty="0"/>
        </a:p>
      </dgm:t>
    </dgm:pt>
    <dgm:pt modelId="{7A6138B8-0689-45FF-BB85-4FABF74F4C4C}" type="parTrans" cxnId="{65DBB446-E13D-4EF6-9DD3-AFEE30FE18D5}">
      <dgm:prSet/>
      <dgm:spPr/>
      <dgm:t>
        <a:bodyPr/>
        <a:lstStyle/>
        <a:p>
          <a:endParaRPr lang="en-US"/>
        </a:p>
      </dgm:t>
    </dgm:pt>
    <dgm:pt modelId="{930D5160-A4A6-4F09-9B99-2E91E92822E8}" type="sibTrans" cxnId="{65DBB446-E13D-4EF6-9DD3-AFEE30FE18D5}">
      <dgm:prSet/>
      <dgm:spPr/>
      <dgm:t>
        <a:bodyPr/>
        <a:lstStyle/>
        <a:p>
          <a:endParaRPr lang="en-US"/>
        </a:p>
      </dgm:t>
    </dgm:pt>
    <dgm:pt modelId="{1C5D57CC-1275-418B-B21D-A59C0F563F61}">
      <dgm:prSet phldrT="[Text]"/>
      <dgm:spPr/>
      <dgm:t>
        <a:bodyPr/>
        <a:lstStyle/>
        <a:p>
          <a:r>
            <a:rPr lang="en-US" dirty="0" smtClean="0"/>
            <a:t>Action</a:t>
          </a:r>
          <a:endParaRPr lang="en-US" dirty="0"/>
        </a:p>
      </dgm:t>
    </dgm:pt>
    <dgm:pt modelId="{C81E4904-94B7-41C3-B13D-C0AB07330BE1}" type="parTrans" cxnId="{6A2643E6-44B4-4C8E-9DCD-92BA61595F5B}">
      <dgm:prSet/>
      <dgm:spPr/>
      <dgm:t>
        <a:bodyPr/>
        <a:lstStyle/>
        <a:p>
          <a:endParaRPr lang="en-US"/>
        </a:p>
      </dgm:t>
    </dgm:pt>
    <dgm:pt modelId="{E7D54234-3999-4BC5-B6EF-427775799291}" type="sibTrans" cxnId="{6A2643E6-44B4-4C8E-9DCD-92BA61595F5B}">
      <dgm:prSet/>
      <dgm:spPr/>
      <dgm:t>
        <a:bodyPr/>
        <a:lstStyle/>
        <a:p>
          <a:endParaRPr lang="en-US"/>
        </a:p>
      </dgm:t>
    </dgm:pt>
    <dgm:pt modelId="{4B7E5380-4FC5-4FD4-A012-5A5870CD4DB7}">
      <dgm:prSet phldrT="[Text]"/>
      <dgm:spPr/>
      <dgm:t>
        <a:bodyPr/>
        <a:lstStyle/>
        <a:p>
          <a:r>
            <a:rPr lang="en-US" dirty="0" smtClean="0"/>
            <a:t>Rest</a:t>
          </a:r>
          <a:endParaRPr lang="en-US" dirty="0"/>
        </a:p>
      </dgm:t>
    </dgm:pt>
    <dgm:pt modelId="{59930005-A6ED-45FC-8159-E7985E61C63D}" type="parTrans" cxnId="{ABE9C912-B760-4B8B-990D-2C872447D4AA}">
      <dgm:prSet/>
      <dgm:spPr/>
      <dgm:t>
        <a:bodyPr/>
        <a:lstStyle/>
        <a:p>
          <a:endParaRPr lang="en-US"/>
        </a:p>
      </dgm:t>
    </dgm:pt>
    <dgm:pt modelId="{2FBCDF08-95E9-4F5C-8EE0-E4B63BEB5715}" type="sibTrans" cxnId="{ABE9C912-B760-4B8B-990D-2C872447D4AA}">
      <dgm:prSet/>
      <dgm:spPr/>
      <dgm:t>
        <a:bodyPr/>
        <a:lstStyle/>
        <a:p>
          <a:endParaRPr lang="en-US"/>
        </a:p>
      </dgm:t>
    </dgm:pt>
    <dgm:pt modelId="{FE28229C-CBDC-4F42-BDE5-381F6A6711EA}" type="pres">
      <dgm:prSet presAssocID="{6FF6D072-5909-4886-9893-7FEC13B0FD00}" presName="Name0" presStyleCnt="0">
        <dgm:presLayoutVars>
          <dgm:dir/>
          <dgm:resizeHandles val="exact"/>
        </dgm:presLayoutVars>
      </dgm:prSet>
      <dgm:spPr/>
      <dgm:t>
        <a:bodyPr/>
        <a:lstStyle/>
        <a:p>
          <a:endParaRPr lang="en-US"/>
        </a:p>
      </dgm:t>
    </dgm:pt>
    <dgm:pt modelId="{895D39BA-1229-49BD-B944-A366702333C3}" type="pres">
      <dgm:prSet presAssocID="{0D23D3CD-55FC-4343-9AF0-D1358CEFA238}" presName="parTxOnly" presStyleLbl="node1" presStyleIdx="0" presStyleCnt="3">
        <dgm:presLayoutVars>
          <dgm:bulletEnabled val="1"/>
        </dgm:presLayoutVars>
      </dgm:prSet>
      <dgm:spPr/>
      <dgm:t>
        <a:bodyPr/>
        <a:lstStyle/>
        <a:p>
          <a:endParaRPr lang="en-US"/>
        </a:p>
      </dgm:t>
    </dgm:pt>
    <dgm:pt modelId="{80399186-945F-4CB7-9131-5B1FC20F480F}" type="pres">
      <dgm:prSet presAssocID="{930D5160-A4A6-4F09-9B99-2E91E92822E8}" presName="parSpace" presStyleCnt="0"/>
      <dgm:spPr/>
    </dgm:pt>
    <dgm:pt modelId="{C4F6683E-7AE5-442D-B84B-648D4A993A30}" type="pres">
      <dgm:prSet presAssocID="{1C5D57CC-1275-418B-B21D-A59C0F563F61}" presName="parTxOnly" presStyleLbl="node1" presStyleIdx="1" presStyleCnt="3">
        <dgm:presLayoutVars>
          <dgm:bulletEnabled val="1"/>
        </dgm:presLayoutVars>
      </dgm:prSet>
      <dgm:spPr/>
      <dgm:t>
        <a:bodyPr/>
        <a:lstStyle/>
        <a:p>
          <a:endParaRPr lang="en-US"/>
        </a:p>
      </dgm:t>
    </dgm:pt>
    <dgm:pt modelId="{BF1C171A-25C6-4CFD-8F08-2E6FF1910695}" type="pres">
      <dgm:prSet presAssocID="{E7D54234-3999-4BC5-B6EF-427775799291}" presName="parSpace" presStyleCnt="0"/>
      <dgm:spPr/>
    </dgm:pt>
    <dgm:pt modelId="{F51D3A8A-6CF5-4E57-A07C-ADF806983375}" type="pres">
      <dgm:prSet presAssocID="{4B7E5380-4FC5-4FD4-A012-5A5870CD4DB7}" presName="parTxOnly" presStyleLbl="node1" presStyleIdx="2" presStyleCnt="3">
        <dgm:presLayoutVars>
          <dgm:bulletEnabled val="1"/>
        </dgm:presLayoutVars>
      </dgm:prSet>
      <dgm:spPr/>
      <dgm:t>
        <a:bodyPr/>
        <a:lstStyle/>
        <a:p>
          <a:endParaRPr lang="en-US"/>
        </a:p>
      </dgm:t>
    </dgm:pt>
  </dgm:ptLst>
  <dgm:cxnLst>
    <dgm:cxn modelId="{43C4152C-0747-4C3A-9264-9D17CEB30055}" type="presOf" srcId="{0D23D3CD-55FC-4343-9AF0-D1358CEFA238}" destId="{895D39BA-1229-49BD-B944-A366702333C3}" srcOrd="0" destOrd="0" presId="urn:microsoft.com/office/officeart/2005/8/layout/hChevron3"/>
    <dgm:cxn modelId="{6A2643E6-44B4-4C8E-9DCD-92BA61595F5B}" srcId="{6FF6D072-5909-4886-9893-7FEC13B0FD00}" destId="{1C5D57CC-1275-418B-B21D-A59C0F563F61}" srcOrd="1" destOrd="0" parTransId="{C81E4904-94B7-41C3-B13D-C0AB07330BE1}" sibTransId="{E7D54234-3999-4BC5-B6EF-427775799291}"/>
    <dgm:cxn modelId="{9FE11F05-2445-47A2-A849-1BE74B40A03E}" type="presOf" srcId="{4B7E5380-4FC5-4FD4-A012-5A5870CD4DB7}" destId="{F51D3A8A-6CF5-4E57-A07C-ADF806983375}" srcOrd="0" destOrd="0" presId="urn:microsoft.com/office/officeart/2005/8/layout/hChevron3"/>
    <dgm:cxn modelId="{6300C7F7-720D-4EE8-B554-97C99612BCB4}" type="presOf" srcId="{1C5D57CC-1275-418B-B21D-A59C0F563F61}" destId="{C4F6683E-7AE5-442D-B84B-648D4A993A30}" srcOrd="0" destOrd="0" presId="urn:microsoft.com/office/officeart/2005/8/layout/hChevron3"/>
    <dgm:cxn modelId="{4779862C-0062-4BD9-81F5-7A02681167DD}" type="presOf" srcId="{6FF6D072-5909-4886-9893-7FEC13B0FD00}" destId="{FE28229C-CBDC-4F42-BDE5-381F6A6711EA}" srcOrd="0" destOrd="0" presId="urn:microsoft.com/office/officeart/2005/8/layout/hChevron3"/>
    <dgm:cxn modelId="{ABE9C912-B760-4B8B-990D-2C872447D4AA}" srcId="{6FF6D072-5909-4886-9893-7FEC13B0FD00}" destId="{4B7E5380-4FC5-4FD4-A012-5A5870CD4DB7}" srcOrd="2" destOrd="0" parTransId="{59930005-A6ED-45FC-8159-E7985E61C63D}" sibTransId="{2FBCDF08-95E9-4F5C-8EE0-E4B63BEB5715}"/>
    <dgm:cxn modelId="{65DBB446-E13D-4EF6-9DD3-AFEE30FE18D5}" srcId="{6FF6D072-5909-4886-9893-7FEC13B0FD00}" destId="{0D23D3CD-55FC-4343-9AF0-D1358CEFA238}" srcOrd="0" destOrd="0" parTransId="{7A6138B8-0689-45FF-BB85-4FABF74F4C4C}" sibTransId="{930D5160-A4A6-4F09-9B99-2E91E92822E8}"/>
    <dgm:cxn modelId="{0825713D-6B4E-427A-81C8-9FF33905A445}" type="presParOf" srcId="{FE28229C-CBDC-4F42-BDE5-381F6A6711EA}" destId="{895D39BA-1229-49BD-B944-A366702333C3}" srcOrd="0" destOrd="0" presId="urn:microsoft.com/office/officeart/2005/8/layout/hChevron3"/>
    <dgm:cxn modelId="{AAD9DF1D-B3D7-48E4-B3C4-1828C8AFF0C0}" type="presParOf" srcId="{FE28229C-CBDC-4F42-BDE5-381F6A6711EA}" destId="{80399186-945F-4CB7-9131-5B1FC20F480F}" srcOrd="1" destOrd="0" presId="urn:microsoft.com/office/officeart/2005/8/layout/hChevron3"/>
    <dgm:cxn modelId="{63DD3B24-DF20-4B4B-A839-EB2A7C018FC5}" type="presParOf" srcId="{FE28229C-CBDC-4F42-BDE5-381F6A6711EA}" destId="{C4F6683E-7AE5-442D-B84B-648D4A993A30}" srcOrd="2" destOrd="0" presId="urn:microsoft.com/office/officeart/2005/8/layout/hChevron3"/>
    <dgm:cxn modelId="{2A010AAF-7207-4AB7-8270-3BACC881BA4A}" type="presParOf" srcId="{FE28229C-CBDC-4F42-BDE5-381F6A6711EA}" destId="{BF1C171A-25C6-4CFD-8F08-2E6FF1910695}" srcOrd="3" destOrd="0" presId="urn:microsoft.com/office/officeart/2005/8/layout/hChevron3"/>
    <dgm:cxn modelId="{A2E47BD9-79B3-483E-B167-7EE887D8CFDA}" type="presParOf" srcId="{FE28229C-CBDC-4F42-BDE5-381F6A6711EA}" destId="{F51D3A8A-6CF5-4E57-A07C-ADF806983375}" srcOrd="4"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F6D072-5909-4886-9893-7FEC13B0FD00}" type="doc">
      <dgm:prSet loTypeId="urn:microsoft.com/office/officeart/2005/8/layout/hChevron3" loCatId="process" qsTypeId="urn:microsoft.com/office/officeart/2005/8/quickstyle/simple5" qsCatId="simple" csTypeId="urn:microsoft.com/office/officeart/2005/8/colors/accent1_2" csCatId="accent1" phldr="1"/>
      <dgm:spPr/>
      <dgm:t>
        <a:bodyPr/>
        <a:lstStyle/>
        <a:p>
          <a:endParaRPr lang="en-US"/>
        </a:p>
      </dgm:t>
    </dgm:pt>
    <dgm:pt modelId="{0D23D3CD-55FC-4343-9AF0-D1358CEFA238}">
      <dgm:prSet phldrT="[Text]" custT="1"/>
      <dgm:spPr/>
      <dgm:t>
        <a:bodyPr/>
        <a:lstStyle/>
        <a:p>
          <a:r>
            <a:rPr lang="en-US" sz="4400" dirty="0" smtClean="0"/>
            <a:t>Topic</a:t>
          </a:r>
          <a:endParaRPr lang="en-US" sz="4400" dirty="0"/>
        </a:p>
      </dgm:t>
    </dgm:pt>
    <dgm:pt modelId="{7A6138B8-0689-45FF-BB85-4FABF74F4C4C}" type="parTrans" cxnId="{65DBB446-E13D-4EF6-9DD3-AFEE30FE18D5}">
      <dgm:prSet/>
      <dgm:spPr/>
      <dgm:t>
        <a:bodyPr/>
        <a:lstStyle/>
        <a:p>
          <a:endParaRPr lang="en-US" sz="1200"/>
        </a:p>
      </dgm:t>
    </dgm:pt>
    <dgm:pt modelId="{930D5160-A4A6-4F09-9B99-2E91E92822E8}" type="sibTrans" cxnId="{65DBB446-E13D-4EF6-9DD3-AFEE30FE18D5}">
      <dgm:prSet/>
      <dgm:spPr/>
      <dgm:t>
        <a:bodyPr/>
        <a:lstStyle/>
        <a:p>
          <a:endParaRPr lang="en-US" sz="1200"/>
        </a:p>
      </dgm:t>
    </dgm:pt>
    <dgm:pt modelId="{1C5D57CC-1275-418B-B21D-A59C0F563F61}">
      <dgm:prSet phldrT="[Text]" custT="1"/>
      <dgm:spPr/>
      <dgm:t>
        <a:bodyPr/>
        <a:lstStyle/>
        <a:p>
          <a:r>
            <a:rPr lang="en-US" sz="4400" dirty="0" smtClean="0"/>
            <a:t>Stress</a:t>
          </a:r>
          <a:endParaRPr lang="en-US" sz="4400" dirty="0"/>
        </a:p>
      </dgm:t>
    </dgm:pt>
    <dgm:pt modelId="{C81E4904-94B7-41C3-B13D-C0AB07330BE1}" type="parTrans" cxnId="{6A2643E6-44B4-4C8E-9DCD-92BA61595F5B}">
      <dgm:prSet/>
      <dgm:spPr/>
      <dgm:t>
        <a:bodyPr/>
        <a:lstStyle/>
        <a:p>
          <a:endParaRPr lang="en-US" sz="1200"/>
        </a:p>
      </dgm:t>
    </dgm:pt>
    <dgm:pt modelId="{E7D54234-3999-4BC5-B6EF-427775799291}" type="sibTrans" cxnId="{6A2643E6-44B4-4C8E-9DCD-92BA61595F5B}">
      <dgm:prSet/>
      <dgm:spPr/>
      <dgm:t>
        <a:bodyPr/>
        <a:lstStyle/>
        <a:p>
          <a:endParaRPr lang="en-US" sz="1200"/>
        </a:p>
      </dgm:t>
    </dgm:pt>
    <dgm:pt modelId="{FE28229C-CBDC-4F42-BDE5-381F6A6711EA}" type="pres">
      <dgm:prSet presAssocID="{6FF6D072-5909-4886-9893-7FEC13B0FD00}" presName="Name0" presStyleCnt="0">
        <dgm:presLayoutVars>
          <dgm:dir/>
          <dgm:resizeHandles val="exact"/>
        </dgm:presLayoutVars>
      </dgm:prSet>
      <dgm:spPr/>
      <dgm:t>
        <a:bodyPr/>
        <a:lstStyle/>
        <a:p>
          <a:endParaRPr lang="en-US"/>
        </a:p>
      </dgm:t>
    </dgm:pt>
    <dgm:pt modelId="{895D39BA-1229-49BD-B944-A366702333C3}" type="pres">
      <dgm:prSet presAssocID="{0D23D3CD-55FC-4343-9AF0-D1358CEFA238}" presName="parTxOnly" presStyleLbl="node1" presStyleIdx="0" presStyleCnt="2">
        <dgm:presLayoutVars>
          <dgm:bulletEnabled val="1"/>
        </dgm:presLayoutVars>
      </dgm:prSet>
      <dgm:spPr/>
      <dgm:t>
        <a:bodyPr/>
        <a:lstStyle/>
        <a:p>
          <a:endParaRPr lang="en-US"/>
        </a:p>
      </dgm:t>
    </dgm:pt>
    <dgm:pt modelId="{80399186-945F-4CB7-9131-5B1FC20F480F}" type="pres">
      <dgm:prSet presAssocID="{930D5160-A4A6-4F09-9B99-2E91E92822E8}" presName="parSpace" presStyleCnt="0"/>
      <dgm:spPr/>
    </dgm:pt>
    <dgm:pt modelId="{C4F6683E-7AE5-442D-B84B-648D4A993A30}" type="pres">
      <dgm:prSet presAssocID="{1C5D57CC-1275-418B-B21D-A59C0F563F61}" presName="parTxOnly" presStyleLbl="node1" presStyleIdx="1" presStyleCnt="2">
        <dgm:presLayoutVars>
          <dgm:bulletEnabled val="1"/>
        </dgm:presLayoutVars>
      </dgm:prSet>
      <dgm:spPr/>
      <dgm:t>
        <a:bodyPr/>
        <a:lstStyle/>
        <a:p>
          <a:endParaRPr lang="en-US"/>
        </a:p>
      </dgm:t>
    </dgm:pt>
  </dgm:ptLst>
  <dgm:cxnLst>
    <dgm:cxn modelId="{D246A996-6006-464E-B431-466ED9C6BB3B}" type="presOf" srcId="{1C5D57CC-1275-418B-B21D-A59C0F563F61}" destId="{C4F6683E-7AE5-442D-B84B-648D4A993A30}" srcOrd="0" destOrd="0" presId="urn:microsoft.com/office/officeart/2005/8/layout/hChevron3"/>
    <dgm:cxn modelId="{6A2643E6-44B4-4C8E-9DCD-92BA61595F5B}" srcId="{6FF6D072-5909-4886-9893-7FEC13B0FD00}" destId="{1C5D57CC-1275-418B-B21D-A59C0F563F61}" srcOrd="1" destOrd="0" parTransId="{C81E4904-94B7-41C3-B13D-C0AB07330BE1}" sibTransId="{E7D54234-3999-4BC5-B6EF-427775799291}"/>
    <dgm:cxn modelId="{D4ED0A26-4F38-4D34-819C-4E69E8158CA7}" type="presOf" srcId="{6FF6D072-5909-4886-9893-7FEC13B0FD00}" destId="{FE28229C-CBDC-4F42-BDE5-381F6A6711EA}" srcOrd="0" destOrd="0" presId="urn:microsoft.com/office/officeart/2005/8/layout/hChevron3"/>
    <dgm:cxn modelId="{5A13138E-7853-43ED-BA56-3AE3E9B6CE14}" type="presOf" srcId="{0D23D3CD-55FC-4343-9AF0-D1358CEFA238}" destId="{895D39BA-1229-49BD-B944-A366702333C3}" srcOrd="0" destOrd="0" presId="urn:microsoft.com/office/officeart/2005/8/layout/hChevron3"/>
    <dgm:cxn modelId="{65DBB446-E13D-4EF6-9DD3-AFEE30FE18D5}" srcId="{6FF6D072-5909-4886-9893-7FEC13B0FD00}" destId="{0D23D3CD-55FC-4343-9AF0-D1358CEFA238}" srcOrd="0" destOrd="0" parTransId="{7A6138B8-0689-45FF-BB85-4FABF74F4C4C}" sibTransId="{930D5160-A4A6-4F09-9B99-2E91E92822E8}"/>
    <dgm:cxn modelId="{935FA40D-9D5F-48EE-9217-3D44AFB63B3F}" type="presParOf" srcId="{FE28229C-CBDC-4F42-BDE5-381F6A6711EA}" destId="{895D39BA-1229-49BD-B944-A366702333C3}" srcOrd="0" destOrd="0" presId="urn:microsoft.com/office/officeart/2005/8/layout/hChevron3"/>
    <dgm:cxn modelId="{B0BCF16E-A8DF-46D0-9980-51A752665AB4}" type="presParOf" srcId="{FE28229C-CBDC-4F42-BDE5-381F6A6711EA}" destId="{80399186-945F-4CB7-9131-5B1FC20F480F}" srcOrd="1" destOrd="0" presId="urn:microsoft.com/office/officeart/2005/8/layout/hChevron3"/>
    <dgm:cxn modelId="{E05EF981-5722-48F4-823A-6402CDCA7773}" type="presParOf" srcId="{FE28229C-CBDC-4F42-BDE5-381F6A6711EA}" destId="{C4F6683E-7AE5-442D-B84B-648D4A993A30}" srcOrd="2" destOrd="0" presId="urn:microsoft.com/office/officeart/2005/8/layout/hChevron3"/>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F6D072-5909-4886-9893-7FEC13B0FD00}" type="doc">
      <dgm:prSet loTypeId="urn:microsoft.com/office/officeart/2005/8/layout/hChevron3" loCatId="process" qsTypeId="urn:microsoft.com/office/officeart/2005/8/quickstyle/simple3" qsCatId="simple" csTypeId="urn:microsoft.com/office/officeart/2005/8/colors/accent1_2" csCatId="accent1" phldr="1"/>
      <dgm:spPr/>
      <dgm:t>
        <a:bodyPr/>
        <a:lstStyle/>
        <a:p>
          <a:endParaRPr lang="en-US"/>
        </a:p>
      </dgm:t>
    </dgm:pt>
    <dgm:pt modelId="{0D23D3CD-55FC-4343-9AF0-D1358CEFA238}">
      <dgm:prSet phldrT="[Text]"/>
      <dgm:spPr/>
      <dgm:t>
        <a:bodyPr/>
        <a:lstStyle/>
        <a:p>
          <a:r>
            <a:rPr lang="en-US" dirty="0" smtClean="0"/>
            <a:t>Familiar &amp; simple</a:t>
          </a:r>
          <a:endParaRPr lang="en-US" dirty="0"/>
        </a:p>
      </dgm:t>
    </dgm:pt>
    <dgm:pt modelId="{7A6138B8-0689-45FF-BB85-4FABF74F4C4C}" type="parTrans" cxnId="{65DBB446-E13D-4EF6-9DD3-AFEE30FE18D5}">
      <dgm:prSet/>
      <dgm:spPr/>
      <dgm:t>
        <a:bodyPr/>
        <a:lstStyle/>
        <a:p>
          <a:endParaRPr lang="en-US"/>
        </a:p>
      </dgm:t>
    </dgm:pt>
    <dgm:pt modelId="{930D5160-A4A6-4F09-9B99-2E91E92822E8}" type="sibTrans" cxnId="{65DBB446-E13D-4EF6-9DD3-AFEE30FE18D5}">
      <dgm:prSet/>
      <dgm:spPr/>
      <dgm:t>
        <a:bodyPr/>
        <a:lstStyle/>
        <a:p>
          <a:endParaRPr lang="en-US"/>
        </a:p>
      </dgm:t>
    </dgm:pt>
    <dgm:pt modelId="{1C5D57CC-1275-418B-B21D-A59C0F563F61}">
      <dgm:prSet phldrT="[Text]"/>
      <dgm:spPr/>
      <dgm:t>
        <a:bodyPr/>
        <a:lstStyle/>
        <a:p>
          <a:r>
            <a:rPr lang="en-US" dirty="0" smtClean="0"/>
            <a:t>New &amp; complex</a:t>
          </a:r>
          <a:endParaRPr lang="en-US" dirty="0"/>
        </a:p>
      </dgm:t>
    </dgm:pt>
    <dgm:pt modelId="{C81E4904-94B7-41C3-B13D-C0AB07330BE1}" type="parTrans" cxnId="{6A2643E6-44B4-4C8E-9DCD-92BA61595F5B}">
      <dgm:prSet/>
      <dgm:spPr/>
      <dgm:t>
        <a:bodyPr/>
        <a:lstStyle/>
        <a:p>
          <a:endParaRPr lang="en-US"/>
        </a:p>
      </dgm:t>
    </dgm:pt>
    <dgm:pt modelId="{E7D54234-3999-4BC5-B6EF-427775799291}" type="sibTrans" cxnId="{6A2643E6-44B4-4C8E-9DCD-92BA61595F5B}">
      <dgm:prSet/>
      <dgm:spPr/>
      <dgm:t>
        <a:bodyPr/>
        <a:lstStyle/>
        <a:p>
          <a:endParaRPr lang="en-US"/>
        </a:p>
      </dgm:t>
    </dgm:pt>
    <dgm:pt modelId="{FE28229C-CBDC-4F42-BDE5-381F6A6711EA}" type="pres">
      <dgm:prSet presAssocID="{6FF6D072-5909-4886-9893-7FEC13B0FD00}" presName="Name0" presStyleCnt="0">
        <dgm:presLayoutVars>
          <dgm:dir/>
          <dgm:resizeHandles val="exact"/>
        </dgm:presLayoutVars>
      </dgm:prSet>
      <dgm:spPr/>
      <dgm:t>
        <a:bodyPr/>
        <a:lstStyle/>
        <a:p>
          <a:endParaRPr lang="en-US"/>
        </a:p>
      </dgm:t>
    </dgm:pt>
    <dgm:pt modelId="{895D39BA-1229-49BD-B944-A366702333C3}" type="pres">
      <dgm:prSet presAssocID="{0D23D3CD-55FC-4343-9AF0-D1358CEFA238}" presName="parTxOnly" presStyleLbl="node1" presStyleIdx="0" presStyleCnt="2">
        <dgm:presLayoutVars>
          <dgm:bulletEnabled val="1"/>
        </dgm:presLayoutVars>
      </dgm:prSet>
      <dgm:spPr/>
      <dgm:t>
        <a:bodyPr/>
        <a:lstStyle/>
        <a:p>
          <a:endParaRPr lang="en-US"/>
        </a:p>
      </dgm:t>
    </dgm:pt>
    <dgm:pt modelId="{80399186-945F-4CB7-9131-5B1FC20F480F}" type="pres">
      <dgm:prSet presAssocID="{930D5160-A4A6-4F09-9B99-2E91E92822E8}" presName="parSpace" presStyleCnt="0"/>
      <dgm:spPr/>
    </dgm:pt>
    <dgm:pt modelId="{C4F6683E-7AE5-442D-B84B-648D4A993A30}" type="pres">
      <dgm:prSet presAssocID="{1C5D57CC-1275-418B-B21D-A59C0F563F61}" presName="parTxOnly" presStyleLbl="node1" presStyleIdx="1" presStyleCnt="2">
        <dgm:presLayoutVars>
          <dgm:bulletEnabled val="1"/>
        </dgm:presLayoutVars>
      </dgm:prSet>
      <dgm:spPr/>
      <dgm:t>
        <a:bodyPr/>
        <a:lstStyle/>
        <a:p>
          <a:endParaRPr lang="en-US"/>
        </a:p>
      </dgm:t>
    </dgm:pt>
  </dgm:ptLst>
  <dgm:cxnLst>
    <dgm:cxn modelId="{5667647F-2DFB-4A84-8768-26C1ECD321F7}" type="presOf" srcId="{6FF6D072-5909-4886-9893-7FEC13B0FD00}" destId="{FE28229C-CBDC-4F42-BDE5-381F6A6711EA}" srcOrd="0" destOrd="0" presId="urn:microsoft.com/office/officeart/2005/8/layout/hChevron3"/>
    <dgm:cxn modelId="{866CB1A0-27C7-4134-AE5E-1F7432D7CA17}" type="presOf" srcId="{1C5D57CC-1275-418B-B21D-A59C0F563F61}" destId="{C4F6683E-7AE5-442D-B84B-648D4A993A30}" srcOrd="0" destOrd="0" presId="urn:microsoft.com/office/officeart/2005/8/layout/hChevron3"/>
    <dgm:cxn modelId="{6A2643E6-44B4-4C8E-9DCD-92BA61595F5B}" srcId="{6FF6D072-5909-4886-9893-7FEC13B0FD00}" destId="{1C5D57CC-1275-418B-B21D-A59C0F563F61}" srcOrd="1" destOrd="0" parTransId="{C81E4904-94B7-41C3-B13D-C0AB07330BE1}" sibTransId="{E7D54234-3999-4BC5-B6EF-427775799291}"/>
    <dgm:cxn modelId="{65DBB446-E13D-4EF6-9DD3-AFEE30FE18D5}" srcId="{6FF6D072-5909-4886-9893-7FEC13B0FD00}" destId="{0D23D3CD-55FC-4343-9AF0-D1358CEFA238}" srcOrd="0" destOrd="0" parTransId="{7A6138B8-0689-45FF-BB85-4FABF74F4C4C}" sibTransId="{930D5160-A4A6-4F09-9B99-2E91E92822E8}"/>
    <dgm:cxn modelId="{9F56C507-39C0-4FBF-A487-726F24708CDB}" type="presOf" srcId="{0D23D3CD-55FC-4343-9AF0-D1358CEFA238}" destId="{895D39BA-1229-49BD-B944-A366702333C3}" srcOrd="0" destOrd="0" presId="urn:microsoft.com/office/officeart/2005/8/layout/hChevron3"/>
    <dgm:cxn modelId="{F3C8794B-FBE1-4A72-979E-3C621A57D350}" type="presParOf" srcId="{FE28229C-CBDC-4F42-BDE5-381F6A6711EA}" destId="{895D39BA-1229-49BD-B944-A366702333C3}" srcOrd="0" destOrd="0" presId="urn:microsoft.com/office/officeart/2005/8/layout/hChevron3"/>
    <dgm:cxn modelId="{16C98AF2-ECA0-4BC7-A3B1-5332B633F103}" type="presParOf" srcId="{FE28229C-CBDC-4F42-BDE5-381F6A6711EA}" destId="{80399186-945F-4CB7-9131-5B1FC20F480F}" srcOrd="1" destOrd="0" presId="urn:microsoft.com/office/officeart/2005/8/layout/hChevron3"/>
    <dgm:cxn modelId="{EA26B2A6-FF8A-4A3B-9911-3727B24999CF}" type="presParOf" srcId="{FE28229C-CBDC-4F42-BDE5-381F6A6711EA}" destId="{C4F6683E-7AE5-442D-B84B-648D4A993A30}" srcOrd="2" destOrd="0" presId="urn:microsoft.com/office/officeart/2005/8/layout/hChevron3"/>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D39BA-1229-49BD-B944-A366702333C3}">
      <dsp:nvSpPr>
        <dsp:cNvPr id="0" name=""/>
        <dsp:cNvSpPr/>
      </dsp:nvSpPr>
      <dsp:spPr>
        <a:xfrm>
          <a:off x="2980" y="75328"/>
          <a:ext cx="2606092" cy="1042436"/>
        </a:xfrm>
        <a:prstGeom prst="homePlat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34696" tIns="117348" rIns="58674" bIns="117348" numCol="1" spcCol="1270" anchor="ctr" anchorCtr="0">
          <a:noAutofit/>
        </a:bodyPr>
        <a:lstStyle/>
        <a:p>
          <a:pPr lvl="0" algn="ctr" defTabSz="1955800">
            <a:lnSpc>
              <a:spcPct val="90000"/>
            </a:lnSpc>
            <a:spcBef>
              <a:spcPct val="0"/>
            </a:spcBef>
            <a:spcAft>
              <a:spcPct val="35000"/>
            </a:spcAft>
          </a:pPr>
          <a:r>
            <a:rPr lang="en-US" sz="4400" kern="1200" dirty="0" smtClean="0"/>
            <a:t>Subject</a:t>
          </a:r>
          <a:endParaRPr lang="en-US" sz="4400" kern="1200" dirty="0"/>
        </a:p>
      </dsp:txBody>
      <dsp:txXfrm>
        <a:off x="2980" y="75328"/>
        <a:ext cx="2345483" cy="1042436"/>
      </dsp:txXfrm>
    </dsp:sp>
    <dsp:sp modelId="{C4F6683E-7AE5-442D-B84B-648D4A993A30}">
      <dsp:nvSpPr>
        <dsp:cNvPr id="0" name=""/>
        <dsp:cNvSpPr/>
      </dsp:nvSpPr>
      <dsp:spPr>
        <a:xfrm>
          <a:off x="2087853" y="75328"/>
          <a:ext cx="2606092" cy="1042436"/>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6022" tIns="117348" rIns="58674" bIns="117348" numCol="1" spcCol="1270" anchor="ctr" anchorCtr="0">
          <a:noAutofit/>
        </a:bodyPr>
        <a:lstStyle/>
        <a:p>
          <a:pPr lvl="0" algn="ctr" defTabSz="1955800">
            <a:lnSpc>
              <a:spcPct val="90000"/>
            </a:lnSpc>
            <a:spcBef>
              <a:spcPct val="0"/>
            </a:spcBef>
            <a:spcAft>
              <a:spcPct val="35000"/>
            </a:spcAft>
          </a:pPr>
          <a:r>
            <a:rPr lang="en-US" sz="4400" kern="1200" dirty="0" smtClean="0"/>
            <a:t>Verb</a:t>
          </a:r>
          <a:endParaRPr lang="en-US" sz="4400" kern="1200" dirty="0"/>
        </a:p>
      </dsp:txBody>
      <dsp:txXfrm>
        <a:off x="2609071" y="75328"/>
        <a:ext cx="1563656" cy="1042436"/>
      </dsp:txXfrm>
    </dsp:sp>
    <dsp:sp modelId="{F51D3A8A-6CF5-4E57-A07C-ADF806983375}">
      <dsp:nvSpPr>
        <dsp:cNvPr id="0" name=""/>
        <dsp:cNvSpPr/>
      </dsp:nvSpPr>
      <dsp:spPr>
        <a:xfrm>
          <a:off x="4172727" y="75328"/>
          <a:ext cx="2606092" cy="1042436"/>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6022" tIns="117348" rIns="58674" bIns="117348" numCol="1" spcCol="1270" anchor="ctr" anchorCtr="0">
          <a:noAutofit/>
        </a:bodyPr>
        <a:lstStyle/>
        <a:p>
          <a:pPr lvl="0" algn="ctr" defTabSz="1955800">
            <a:lnSpc>
              <a:spcPct val="90000"/>
            </a:lnSpc>
            <a:spcBef>
              <a:spcPct val="0"/>
            </a:spcBef>
            <a:spcAft>
              <a:spcPct val="35000"/>
            </a:spcAft>
          </a:pPr>
          <a:r>
            <a:rPr lang="en-US" sz="4400" kern="1200" dirty="0" smtClean="0"/>
            <a:t>Rest</a:t>
          </a:r>
          <a:endParaRPr lang="en-US" sz="4400" kern="1200" dirty="0"/>
        </a:p>
      </dsp:txBody>
      <dsp:txXfrm>
        <a:off x="4693945" y="75328"/>
        <a:ext cx="1563656" cy="10424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D39BA-1229-49BD-B944-A366702333C3}">
      <dsp:nvSpPr>
        <dsp:cNvPr id="0" name=""/>
        <dsp:cNvSpPr/>
      </dsp:nvSpPr>
      <dsp:spPr>
        <a:xfrm>
          <a:off x="2980" y="75328"/>
          <a:ext cx="2606092" cy="1042436"/>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7358" tIns="98679" rIns="49340" bIns="98679" numCol="1" spcCol="1270" anchor="ctr" anchorCtr="0">
          <a:noAutofit/>
        </a:bodyPr>
        <a:lstStyle/>
        <a:p>
          <a:pPr lvl="0" algn="ctr" defTabSz="1644650">
            <a:lnSpc>
              <a:spcPct val="90000"/>
            </a:lnSpc>
            <a:spcBef>
              <a:spcPct val="0"/>
            </a:spcBef>
            <a:spcAft>
              <a:spcPct val="35000"/>
            </a:spcAft>
          </a:pPr>
          <a:r>
            <a:rPr lang="en-US" sz="3700" kern="1200" dirty="0" smtClean="0"/>
            <a:t>Character</a:t>
          </a:r>
          <a:endParaRPr lang="en-US" sz="3700" kern="1200" dirty="0"/>
        </a:p>
      </dsp:txBody>
      <dsp:txXfrm>
        <a:off x="2980" y="75328"/>
        <a:ext cx="2345483" cy="1042436"/>
      </dsp:txXfrm>
    </dsp:sp>
    <dsp:sp modelId="{C4F6683E-7AE5-442D-B84B-648D4A993A30}">
      <dsp:nvSpPr>
        <dsp:cNvPr id="0" name=""/>
        <dsp:cNvSpPr/>
      </dsp:nvSpPr>
      <dsp:spPr>
        <a:xfrm>
          <a:off x="2087853" y="75328"/>
          <a:ext cx="2606092" cy="1042436"/>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019" tIns="98679" rIns="49340" bIns="98679" numCol="1" spcCol="1270" anchor="ctr" anchorCtr="0">
          <a:noAutofit/>
        </a:bodyPr>
        <a:lstStyle/>
        <a:p>
          <a:pPr lvl="0" algn="ctr" defTabSz="1644650">
            <a:lnSpc>
              <a:spcPct val="90000"/>
            </a:lnSpc>
            <a:spcBef>
              <a:spcPct val="0"/>
            </a:spcBef>
            <a:spcAft>
              <a:spcPct val="35000"/>
            </a:spcAft>
          </a:pPr>
          <a:r>
            <a:rPr lang="en-US" sz="3700" kern="1200" dirty="0" smtClean="0"/>
            <a:t>Action</a:t>
          </a:r>
          <a:endParaRPr lang="en-US" sz="3700" kern="1200" dirty="0"/>
        </a:p>
      </dsp:txBody>
      <dsp:txXfrm>
        <a:off x="2609071" y="75328"/>
        <a:ext cx="1563656" cy="1042436"/>
      </dsp:txXfrm>
    </dsp:sp>
    <dsp:sp modelId="{F51D3A8A-6CF5-4E57-A07C-ADF806983375}">
      <dsp:nvSpPr>
        <dsp:cNvPr id="0" name=""/>
        <dsp:cNvSpPr/>
      </dsp:nvSpPr>
      <dsp:spPr>
        <a:xfrm>
          <a:off x="4172727" y="75328"/>
          <a:ext cx="2606092" cy="1042436"/>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019" tIns="98679" rIns="49340" bIns="98679" numCol="1" spcCol="1270" anchor="ctr" anchorCtr="0">
          <a:noAutofit/>
        </a:bodyPr>
        <a:lstStyle/>
        <a:p>
          <a:pPr lvl="0" algn="ctr" defTabSz="1644650">
            <a:lnSpc>
              <a:spcPct val="90000"/>
            </a:lnSpc>
            <a:spcBef>
              <a:spcPct val="0"/>
            </a:spcBef>
            <a:spcAft>
              <a:spcPct val="35000"/>
            </a:spcAft>
          </a:pPr>
          <a:r>
            <a:rPr lang="en-US" sz="3700" kern="1200" dirty="0" smtClean="0"/>
            <a:t>Rest</a:t>
          </a:r>
          <a:endParaRPr lang="en-US" sz="3700" kern="1200" dirty="0"/>
        </a:p>
      </dsp:txBody>
      <dsp:txXfrm>
        <a:off x="4693945" y="75328"/>
        <a:ext cx="1563656" cy="10424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D39BA-1229-49BD-B944-A366702333C3}">
      <dsp:nvSpPr>
        <dsp:cNvPr id="0" name=""/>
        <dsp:cNvSpPr/>
      </dsp:nvSpPr>
      <dsp:spPr>
        <a:xfrm>
          <a:off x="5298" y="0"/>
          <a:ext cx="3761779" cy="1193094"/>
        </a:xfrm>
        <a:prstGeom prst="homePlat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34696" tIns="117348" rIns="58674" bIns="117348" numCol="1" spcCol="1270" anchor="ctr" anchorCtr="0">
          <a:noAutofit/>
        </a:bodyPr>
        <a:lstStyle/>
        <a:p>
          <a:pPr lvl="0" algn="ctr" defTabSz="1955800">
            <a:lnSpc>
              <a:spcPct val="90000"/>
            </a:lnSpc>
            <a:spcBef>
              <a:spcPct val="0"/>
            </a:spcBef>
            <a:spcAft>
              <a:spcPct val="35000"/>
            </a:spcAft>
          </a:pPr>
          <a:r>
            <a:rPr lang="en-US" sz="4400" kern="1200" dirty="0" smtClean="0"/>
            <a:t>Topic</a:t>
          </a:r>
          <a:endParaRPr lang="en-US" sz="4400" kern="1200" dirty="0"/>
        </a:p>
      </dsp:txBody>
      <dsp:txXfrm>
        <a:off x="5298" y="0"/>
        <a:ext cx="3463506" cy="1193094"/>
      </dsp:txXfrm>
    </dsp:sp>
    <dsp:sp modelId="{C4F6683E-7AE5-442D-B84B-648D4A993A30}">
      <dsp:nvSpPr>
        <dsp:cNvPr id="0" name=""/>
        <dsp:cNvSpPr/>
      </dsp:nvSpPr>
      <dsp:spPr>
        <a:xfrm>
          <a:off x="3014722" y="0"/>
          <a:ext cx="3761779" cy="119309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6022" tIns="117348" rIns="58674" bIns="117348" numCol="1" spcCol="1270" anchor="ctr" anchorCtr="0">
          <a:noAutofit/>
        </a:bodyPr>
        <a:lstStyle/>
        <a:p>
          <a:pPr lvl="0" algn="ctr" defTabSz="1955800">
            <a:lnSpc>
              <a:spcPct val="90000"/>
            </a:lnSpc>
            <a:spcBef>
              <a:spcPct val="0"/>
            </a:spcBef>
            <a:spcAft>
              <a:spcPct val="35000"/>
            </a:spcAft>
          </a:pPr>
          <a:r>
            <a:rPr lang="en-US" sz="4400" kern="1200" dirty="0" smtClean="0"/>
            <a:t>Stress</a:t>
          </a:r>
          <a:endParaRPr lang="en-US" sz="4400" kern="1200" dirty="0"/>
        </a:p>
      </dsp:txBody>
      <dsp:txXfrm>
        <a:off x="3611269" y="0"/>
        <a:ext cx="2568685" cy="11930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D39BA-1229-49BD-B944-A366702333C3}">
      <dsp:nvSpPr>
        <dsp:cNvPr id="0" name=""/>
        <dsp:cNvSpPr/>
      </dsp:nvSpPr>
      <dsp:spPr>
        <a:xfrm>
          <a:off x="5298" y="0"/>
          <a:ext cx="3761779" cy="1193094"/>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7358" tIns="98679" rIns="49340" bIns="98679" numCol="1" spcCol="1270" anchor="ctr" anchorCtr="0">
          <a:noAutofit/>
        </a:bodyPr>
        <a:lstStyle/>
        <a:p>
          <a:pPr lvl="0" algn="ctr" defTabSz="1644650">
            <a:lnSpc>
              <a:spcPct val="90000"/>
            </a:lnSpc>
            <a:spcBef>
              <a:spcPct val="0"/>
            </a:spcBef>
            <a:spcAft>
              <a:spcPct val="35000"/>
            </a:spcAft>
          </a:pPr>
          <a:r>
            <a:rPr lang="en-US" sz="3700" kern="1200" dirty="0" smtClean="0"/>
            <a:t>Familiar &amp; simple</a:t>
          </a:r>
          <a:endParaRPr lang="en-US" sz="3700" kern="1200" dirty="0"/>
        </a:p>
      </dsp:txBody>
      <dsp:txXfrm>
        <a:off x="5298" y="0"/>
        <a:ext cx="3463506" cy="1193094"/>
      </dsp:txXfrm>
    </dsp:sp>
    <dsp:sp modelId="{C4F6683E-7AE5-442D-B84B-648D4A993A30}">
      <dsp:nvSpPr>
        <dsp:cNvPr id="0" name=""/>
        <dsp:cNvSpPr/>
      </dsp:nvSpPr>
      <dsp:spPr>
        <a:xfrm>
          <a:off x="3014722" y="0"/>
          <a:ext cx="3761779" cy="1193094"/>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019" tIns="98679" rIns="49340" bIns="98679" numCol="1" spcCol="1270" anchor="ctr" anchorCtr="0">
          <a:noAutofit/>
        </a:bodyPr>
        <a:lstStyle/>
        <a:p>
          <a:pPr lvl="0" algn="ctr" defTabSz="1644650">
            <a:lnSpc>
              <a:spcPct val="90000"/>
            </a:lnSpc>
            <a:spcBef>
              <a:spcPct val="0"/>
            </a:spcBef>
            <a:spcAft>
              <a:spcPct val="35000"/>
            </a:spcAft>
          </a:pPr>
          <a:r>
            <a:rPr lang="en-US" sz="3700" kern="1200" dirty="0" smtClean="0"/>
            <a:t>New &amp; complex</a:t>
          </a:r>
          <a:endParaRPr lang="en-US" sz="3700" kern="1200" dirty="0"/>
        </a:p>
      </dsp:txBody>
      <dsp:txXfrm>
        <a:off x="3611269" y="0"/>
        <a:ext cx="2568685" cy="1193094"/>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987C6D-EBC5-4E94-8F54-BFAA19BBF23D}" type="slidenum">
              <a:rPr lang="en-US"/>
              <a:pPr>
                <a:defRPr/>
              </a:pPr>
              <a:t>‹#›</a:t>
            </a:fld>
            <a:endParaRPr lang="en-US"/>
          </a:p>
        </p:txBody>
      </p:sp>
    </p:spTree>
    <p:extLst>
      <p:ext uri="{BB962C8B-B14F-4D97-AF65-F5344CB8AC3E}">
        <p14:creationId xmlns:p14="http://schemas.microsoft.com/office/powerpoint/2010/main" val="24142252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fld id="{70E7555F-35A5-4829-B506-A4C2F0D4A8D8}" type="slidenum">
              <a:rPr lang="en-US" sz="1200" smtClean="0"/>
              <a:pPr eaLnBrk="1" hangingPunct="1"/>
              <a:t>1</a:t>
            </a:fld>
            <a:endParaRPr lang="en-US" sz="120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50B6CB-C3BC-46EF-87E6-0BA44454D2B4}"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25C044-FB6F-44D5-9AF8-3E722C0006F1}" type="slidenum">
              <a:rPr lang="en-US"/>
              <a:pPr/>
              <a:t>18</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D754FB-90A3-4296-AF89-64AA1F705579}" type="slidenum">
              <a:rPr lang="en-US"/>
              <a:pPr/>
              <a:t>19</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D7F3DB-FF7A-4DE5-B804-05396EA0BA64}" type="slidenum">
              <a:rPr lang="en-US"/>
              <a:pPr/>
              <a:t>20</a:t>
            </a:fld>
            <a:endParaRPr lang="en-US"/>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BE799C-AC27-4180-9676-D18DA635246E}" type="slidenum">
              <a:rPr lang="en-US"/>
              <a:pPr/>
              <a:t>21</a:t>
            </a:fld>
            <a:endParaRPr 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25C044-FB6F-44D5-9AF8-3E722C0006F1}" type="slidenum">
              <a:rPr lang="en-US"/>
              <a:pPr/>
              <a:t>22</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35E77F-2836-47BF-B608-ABE986BA181C}" type="slidenum">
              <a:rPr lang="en-US"/>
              <a:pPr/>
              <a:t>23</a:t>
            </a:fld>
            <a:endParaRPr 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50B6CB-C3BC-46EF-87E6-0BA44454D2B4}" type="slidenum">
              <a:rPr lang="en-US" smtClean="0"/>
              <a:pPr/>
              <a:t>24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50B6CB-C3BC-46EF-87E6-0BA44454D2B4}" type="slidenum">
              <a:rPr lang="en-US" smtClean="0"/>
              <a:pPr/>
              <a:t>25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320A26-6C83-4218-9660-BB035240CE8C}" type="slidenum">
              <a:rPr lang="en-US"/>
              <a:pPr/>
              <a:t>26</a:t>
            </a:fld>
            <a:endParaRPr lang="en-US"/>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cs typeface="Arial" pitchFamily="34" charset="0"/>
              </a:defRPr>
            </a:lvl9pPr>
          </a:lstStyle>
          <a:p>
            <a:pPr eaLnBrk="1" hangingPunct="1"/>
            <a:fld id="{8422A43A-1FCB-4A21-9327-FEABA1B06897}" type="slidenum">
              <a:rPr lang="en-US" sz="1200" smtClean="0"/>
              <a:pPr eaLnBrk="1" hangingPunct="1"/>
              <a:t>6</a:t>
            </a:fld>
            <a:endParaRPr lang="en-US" sz="120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fld id="{908B6907-839E-45C0-AD31-3B58A183C15D}" type="slidenum">
              <a:rPr lang="en-US" sz="1200" smtClean="0"/>
              <a:pPr eaLnBrk="1" hangingPunct="1"/>
              <a:t>7</a:t>
            </a:fld>
            <a:endParaRPr lang="en-US" sz="120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fld id="{2738A7E7-49A3-4E21-B00B-3A8C704FA610}" type="slidenum">
              <a:rPr lang="en-US" sz="1200" smtClean="0"/>
              <a:pPr eaLnBrk="1" hangingPunct="1"/>
              <a:t>8</a:t>
            </a:fld>
            <a:endParaRPr lang="en-US" sz="120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cs typeface="Arial" pitchFamily="34" charset="0"/>
              </a:defRPr>
            </a:lvl9pPr>
          </a:lstStyle>
          <a:p>
            <a:pPr eaLnBrk="1" hangingPunct="1"/>
            <a:fld id="{63C1F4FC-3C72-41A4-9CE3-4D1EDF75351D}" type="slidenum">
              <a:rPr lang="en-US" sz="1200" smtClean="0"/>
              <a:pPr eaLnBrk="1" hangingPunct="1"/>
              <a:t>10</a:t>
            </a:fld>
            <a:endParaRPr lang="en-US" sz="120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fld id="{D4133940-2871-4407-8165-538BB03D20FA}" type="slidenum">
              <a:rPr lang="en-US" sz="1200" smtClean="0"/>
              <a:pPr eaLnBrk="1" hangingPunct="1"/>
              <a:t>11</a:t>
            </a:fld>
            <a:endParaRPr lang="en-US" sz="12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fld id="{B7C91152-482D-4ECD-9AA8-DE6FECDA6ABF}" type="slidenum">
              <a:rPr lang="en-US" sz="1200" smtClean="0"/>
              <a:pPr eaLnBrk="1" hangingPunct="1"/>
              <a:t>12</a:t>
            </a:fld>
            <a:endParaRPr lang="en-US" sz="120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fld id="{1531983B-D9E5-4C21-BF3A-014AF1314B61}" type="slidenum">
              <a:rPr lang="en-US" sz="1200" smtClean="0"/>
              <a:pPr eaLnBrk="1" hangingPunct="1"/>
              <a:t>13</a:t>
            </a:fld>
            <a:endParaRPr lang="en-US" sz="12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50B6CB-C3BC-46EF-87E6-0BA44454D2B4}"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943446-52AF-4DA0-AA9F-DB4D3E485DB0}" type="slidenum">
              <a:rPr lang="en-US"/>
              <a:pPr>
                <a:defRPr/>
              </a:pPr>
              <a:t>‹#›</a:t>
            </a:fld>
            <a:endParaRPr lang="en-US"/>
          </a:p>
        </p:txBody>
      </p:sp>
    </p:spTree>
    <p:extLst>
      <p:ext uri="{BB962C8B-B14F-4D97-AF65-F5344CB8AC3E}">
        <p14:creationId xmlns:p14="http://schemas.microsoft.com/office/powerpoint/2010/main" val="706869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F050AD-C5F7-4572-B34F-7E5EEA89C09F}" type="slidenum">
              <a:rPr lang="en-US"/>
              <a:pPr>
                <a:defRPr/>
              </a:pPr>
              <a:t>‹#›</a:t>
            </a:fld>
            <a:endParaRPr lang="en-US"/>
          </a:p>
        </p:txBody>
      </p:sp>
    </p:spTree>
    <p:extLst>
      <p:ext uri="{BB962C8B-B14F-4D97-AF65-F5344CB8AC3E}">
        <p14:creationId xmlns:p14="http://schemas.microsoft.com/office/powerpoint/2010/main" val="2382209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6DBC09-C43C-4516-BC51-0B2C8E1F9DD5}" type="slidenum">
              <a:rPr lang="en-US"/>
              <a:pPr>
                <a:defRPr/>
              </a:pPr>
              <a:t>‹#›</a:t>
            </a:fld>
            <a:endParaRPr lang="en-US"/>
          </a:p>
        </p:txBody>
      </p:sp>
    </p:spTree>
    <p:extLst>
      <p:ext uri="{BB962C8B-B14F-4D97-AF65-F5344CB8AC3E}">
        <p14:creationId xmlns:p14="http://schemas.microsoft.com/office/powerpoint/2010/main" val="3796196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080091-2980-4E69-AC13-4CBEAD4E8B5B}" type="slidenum">
              <a:rPr lang="en-US"/>
              <a:pPr>
                <a:defRPr/>
              </a:pPr>
              <a:t>‹#›</a:t>
            </a:fld>
            <a:endParaRPr lang="en-US"/>
          </a:p>
        </p:txBody>
      </p:sp>
    </p:spTree>
    <p:extLst>
      <p:ext uri="{BB962C8B-B14F-4D97-AF65-F5344CB8AC3E}">
        <p14:creationId xmlns:p14="http://schemas.microsoft.com/office/powerpoint/2010/main" val="1270963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622E77-A931-420C-9C47-0C5160A3D1FD}" type="slidenum">
              <a:rPr lang="en-US"/>
              <a:pPr>
                <a:defRPr/>
              </a:pPr>
              <a:t>‹#›</a:t>
            </a:fld>
            <a:endParaRPr lang="en-US"/>
          </a:p>
        </p:txBody>
      </p:sp>
    </p:spTree>
    <p:extLst>
      <p:ext uri="{BB962C8B-B14F-4D97-AF65-F5344CB8AC3E}">
        <p14:creationId xmlns:p14="http://schemas.microsoft.com/office/powerpoint/2010/main" val="391447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93C81B-11C7-49A8-879B-539CA5D1FA8D}" type="slidenum">
              <a:rPr lang="en-US"/>
              <a:pPr>
                <a:defRPr/>
              </a:pPr>
              <a:t>‹#›</a:t>
            </a:fld>
            <a:endParaRPr lang="en-US"/>
          </a:p>
        </p:txBody>
      </p:sp>
    </p:spTree>
    <p:extLst>
      <p:ext uri="{BB962C8B-B14F-4D97-AF65-F5344CB8AC3E}">
        <p14:creationId xmlns:p14="http://schemas.microsoft.com/office/powerpoint/2010/main" val="3536000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54212F7-1E85-43F4-A9DB-847251A457D2}" type="slidenum">
              <a:rPr lang="en-US"/>
              <a:pPr>
                <a:defRPr/>
              </a:pPr>
              <a:t>‹#›</a:t>
            </a:fld>
            <a:endParaRPr lang="en-US"/>
          </a:p>
        </p:txBody>
      </p:sp>
    </p:spTree>
    <p:extLst>
      <p:ext uri="{BB962C8B-B14F-4D97-AF65-F5344CB8AC3E}">
        <p14:creationId xmlns:p14="http://schemas.microsoft.com/office/powerpoint/2010/main" val="1696498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ABE7820-C13E-4A9F-AD9D-33FDCD01FE34}" type="slidenum">
              <a:rPr lang="en-US"/>
              <a:pPr>
                <a:defRPr/>
              </a:pPr>
              <a:t>‹#›</a:t>
            </a:fld>
            <a:endParaRPr lang="en-US"/>
          </a:p>
        </p:txBody>
      </p:sp>
    </p:spTree>
    <p:extLst>
      <p:ext uri="{BB962C8B-B14F-4D97-AF65-F5344CB8AC3E}">
        <p14:creationId xmlns:p14="http://schemas.microsoft.com/office/powerpoint/2010/main" val="2589425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8D01C85-5811-4B17-850E-5DC1CD17A432}" type="slidenum">
              <a:rPr lang="en-US"/>
              <a:pPr>
                <a:defRPr/>
              </a:pPr>
              <a:t>‹#›</a:t>
            </a:fld>
            <a:endParaRPr lang="en-US"/>
          </a:p>
        </p:txBody>
      </p:sp>
    </p:spTree>
    <p:extLst>
      <p:ext uri="{BB962C8B-B14F-4D97-AF65-F5344CB8AC3E}">
        <p14:creationId xmlns:p14="http://schemas.microsoft.com/office/powerpoint/2010/main" val="657688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408233-242E-459B-AEFE-A57FE73B7197}" type="slidenum">
              <a:rPr lang="en-US"/>
              <a:pPr>
                <a:defRPr/>
              </a:pPr>
              <a:t>‹#›</a:t>
            </a:fld>
            <a:endParaRPr lang="en-US"/>
          </a:p>
        </p:txBody>
      </p:sp>
    </p:spTree>
    <p:extLst>
      <p:ext uri="{BB962C8B-B14F-4D97-AF65-F5344CB8AC3E}">
        <p14:creationId xmlns:p14="http://schemas.microsoft.com/office/powerpoint/2010/main" val="1068346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E34D7C8-DC44-4BD3-A02C-A8D46495ED4A}" type="slidenum">
              <a:rPr lang="en-US"/>
              <a:pPr>
                <a:defRPr/>
              </a:pPr>
              <a:t>‹#›</a:t>
            </a:fld>
            <a:endParaRPr lang="en-US"/>
          </a:p>
        </p:txBody>
      </p:sp>
    </p:spTree>
    <p:extLst>
      <p:ext uri="{BB962C8B-B14F-4D97-AF65-F5344CB8AC3E}">
        <p14:creationId xmlns:p14="http://schemas.microsoft.com/office/powerpoint/2010/main" val="3483414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AAED69-D25B-455B-8EC8-E04E66CEA57A}" type="slidenum">
              <a:rPr lang="en-US"/>
              <a:pPr>
                <a:defRPr/>
              </a:pPr>
              <a:t>‹#›</a:t>
            </a:fld>
            <a:endParaRPr lang="en-US"/>
          </a:p>
        </p:txBody>
      </p:sp>
    </p:spTree>
    <p:extLst>
      <p:ext uri="{BB962C8B-B14F-4D97-AF65-F5344CB8AC3E}">
        <p14:creationId xmlns:p14="http://schemas.microsoft.com/office/powerpoint/2010/main" val="2321503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b="-30032"/>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393BC8B-E629-47E4-AC65-61D1D3DF489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3200" b="1">
          <a:solidFill>
            <a:srgbClr val="CC0000"/>
          </a:solidFill>
          <a:latin typeface="+mj-lt"/>
          <a:ea typeface="+mj-ea"/>
          <a:cs typeface="+mj-cs"/>
        </a:defRPr>
      </a:lvl1pPr>
      <a:lvl2pPr algn="ctr" rtl="0" eaLnBrk="0" fontAlgn="base" hangingPunct="0">
        <a:spcBef>
          <a:spcPct val="0"/>
        </a:spcBef>
        <a:spcAft>
          <a:spcPct val="0"/>
        </a:spcAft>
        <a:defRPr sz="3200" b="1">
          <a:solidFill>
            <a:srgbClr val="CC0000"/>
          </a:solidFill>
          <a:latin typeface="Arial" charset="0"/>
          <a:cs typeface="Arial" charset="0"/>
        </a:defRPr>
      </a:lvl2pPr>
      <a:lvl3pPr algn="ctr" rtl="0" eaLnBrk="0" fontAlgn="base" hangingPunct="0">
        <a:spcBef>
          <a:spcPct val="0"/>
        </a:spcBef>
        <a:spcAft>
          <a:spcPct val="0"/>
        </a:spcAft>
        <a:defRPr sz="3200" b="1">
          <a:solidFill>
            <a:srgbClr val="CC0000"/>
          </a:solidFill>
          <a:latin typeface="Arial" charset="0"/>
          <a:cs typeface="Arial" charset="0"/>
        </a:defRPr>
      </a:lvl3pPr>
      <a:lvl4pPr algn="ctr" rtl="0" eaLnBrk="0" fontAlgn="base" hangingPunct="0">
        <a:spcBef>
          <a:spcPct val="0"/>
        </a:spcBef>
        <a:spcAft>
          <a:spcPct val="0"/>
        </a:spcAft>
        <a:defRPr sz="3200" b="1">
          <a:solidFill>
            <a:srgbClr val="CC0000"/>
          </a:solidFill>
          <a:latin typeface="Arial" charset="0"/>
          <a:cs typeface="Arial" charset="0"/>
        </a:defRPr>
      </a:lvl4pPr>
      <a:lvl5pPr algn="ctr" rtl="0" eaLnBrk="0" fontAlgn="base" hangingPunct="0">
        <a:spcBef>
          <a:spcPct val="0"/>
        </a:spcBef>
        <a:spcAft>
          <a:spcPct val="0"/>
        </a:spcAft>
        <a:defRPr sz="3200" b="1">
          <a:solidFill>
            <a:srgbClr val="CC0000"/>
          </a:solidFill>
          <a:latin typeface="Arial" charset="0"/>
          <a:cs typeface="Arial" charset="0"/>
        </a:defRPr>
      </a:lvl5pPr>
      <a:lvl6pPr marL="457200" algn="ctr" rtl="0" fontAlgn="base">
        <a:spcBef>
          <a:spcPct val="0"/>
        </a:spcBef>
        <a:spcAft>
          <a:spcPct val="0"/>
        </a:spcAft>
        <a:defRPr sz="3200" b="1">
          <a:solidFill>
            <a:srgbClr val="CC0000"/>
          </a:solidFill>
          <a:latin typeface="Arial" charset="0"/>
          <a:cs typeface="Arial" charset="0"/>
        </a:defRPr>
      </a:lvl6pPr>
      <a:lvl7pPr marL="914400" algn="ctr" rtl="0" fontAlgn="base">
        <a:spcBef>
          <a:spcPct val="0"/>
        </a:spcBef>
        <a:spcAft>
          <a:spcPct val="0"/>
        </a:spcAft>
        <a:defRPr sz="3200" b="1">
          <a:solidFill>
            <a:srgbClr val="CC0000"/>
          </a:solidFill>
          <a:latin typeface="Arial" charset="0"/>
          <a:cs typeface="Arial" charset="0"/>
        </a:defRPr>
      </a:lvl7pPr>
      <a:lvl8pPr marL="1371600" algn="ctr" rtl="0" fontAlgn="base">
        <a:spcBef>
          <a:spcPct val="0"/>
        </a:spcBef>
        <a:spcAft>
          <a:spcPct val="0"/>
        </a:spcAft>
        <a:defRPr sz="3200" b="1">
          <a:solidFill>
            <a:srgbClr val="CC0000"/>
          </a:solidFill>
          <a:latin typeface="Arial" charset="0"/>
          <a:cs typeface="Arial" charset="0"/>
        </a:defRPr>
      </a:lvl8pPr>
      <a:lvl9pPr marL="1828800" algn="ctr" rtl="0" fontAlgn="base">
        <a:spcBef>
          <a:spcPct val="0"/>
        </a:spcBef>
        <a:spcAft>
          <a:spcPct val="0"/>
        </a:spcAft>
        <a:defRPr sz="3200" b="1">
          <a:solidFill>
            <a:srgbClr val="CC0000"/>
          </a:solidFill>
          <a:latin typeface="Arial" charset="0"/>
          <a:cs typeface="Arial" charset="0"/>
        </a:defRPr>
      </a:lvl9pPr>
    </p:titleStyle>
    <p:bodyStyle>
      <a:lvl1pPr marL="342900" indent="-342900" algn="l" rtl="0" eaLnBrk="0" fontAlgn="base" hangingPunct="0">
        <a:spcBef>
          <a:spcPct val="20000"/>
        </a:spcBef>
        <a:spcAft>
          <a:spcPct val="0"/>
        </a:spcAft>
        <a:buChar char="•"/>
        <a:defRPr sz="24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000" b="1">
          <a:solidFill>
            <a:schemeClr val="tx1"/>
          </a:solidFill>
          <a:latin typeface="+mn-lt"/>
          <a:cs typeface="+mn-cs"/>
        </a:defRPr>
      </a:lvl2pPr>
      <a:lvl3pPr marL="1143000" indent="-228600" algn="l" rtl="0" eaLnBrk="0" fontAlgn="base" hangingPunct="0">
        <a:spcBef>
          <a:spcPct val="20000"/>
        </a:spcBef>
        <a:spcAft>
          <a:spcPct val="0"/>
        </a:spcAft>
        <a:buChar char="•"/>
        <a:defRPr b="1">
          <a:solidFill>
            <a:srgbClr val="008000"/>
          </a:solidFill>
          <a:latin typeface="+mn-lt"/>
          <a:cs typeface="+mn-cs"/>
        </a:defRPr>
      </a:lvl3pPr>
      <a:lvl4pPr marL="1600200" indent="-228600" algn="l" rtl="0" eaLnBrk="0" fontAlgn="base" hangingPunct="0">
        <a:spcBef>
          <a:spcPct val="20000"/>
        </a:spcBef>
        <a:spcAft>
          <a:spcPct val="0"/>
        </a:spcAft>
        <a:buChar char="–"/>
        <a:defRPr sz="1600" b="1">
          <a:solidFill>
            <a:schemeClr val="accent2"/>
          </a:solidFill>
          <a:latin typeface="+mn-lt"/>
          <a:cs typeface="+mn-cs"/>
        </a:defRPr>
      </a:lvl4pPr>
      <a:lvl5pPr marL="2057400" indent="-228600" algn="l" rtl="0" eaLnBrk="0" fontAlgn="base" hangingPunct="0">
        <a:spcBef>
          <a:spcPct val="20000"/>
        </a:spcBef>
        <a:spcAft>
          <a:spcPct val="0"/>
        </a:spcAft>
        <a:buChar char="»"/>
        <a:defRPr sz="1600" b="1">
          <a:solidFill>
            <a:schemeClr val="tx1"/>
          </a:solidFill>
          <a:latin typeface="+mn-lt"/>
          <a:cs typeface="+mn-cs"/>
        </a:defRPr>
      </a:lvl5pPr>
      <a:lvl6pPr marL="2514600" indent="-228600" algn="l" rtl="0" fontAlgn="base">
        <a:spcBef>
          <a:spcPct val="20000"/>
        </a:spcBef>
        <a:spcAft>
          <a:spcPct val="0"/>
        </a:spcAft>
        <a:buChar char="»"/>
        <a:defRPr sz="1600" b="1">
          <a:solidFill>
            <a:schemeClr val="tx1"/>
          </a:solidFill>
          <a:latin typeface="+mn-lt"/>
          <a:cs typeface="+mn-cs"/>
        </a:defRPr>
      </a:lvl6pPr>
      <a:lvl7pPr marL="2971800" indent="-228600" algn="l" rtl="0" fontAlgn="base">
        <a:spcBef>
          <a:spcPct val="20000"/>
        </a:spcBef>
        <a:spcAft>
          <a:spcPct val="0"/>
        </a:spcAft>
        <a:buChar char="»"/>
        <a:defRPr sz="1600" b="1">
          <a:solidFill>
            <a:schemeClr val="tx1"/>
          </a:solidFill>
          <a:latin typeface="+mn-lt"/>
          <a:cs typeface="+mn-cs"/>
        </a:defRPr>
      </a:lvl7pPr>
      <a:lvl8pPr marL="3429000" indent="-228600" algn="l" rtl="0" fontAlgn="base">
        <a:spcBef>
          <a:spcPct val="20000"/>
        </a:spcBef>
        <a:spcAft>
          <a:spcPct val="0"/>
        </a:spcAft>
        <a:buChar char="»"/>
        <a:defRPr sz="1600" b="1">
          <a:solidFill>
            <a:schemeClr val="tx1"/>
          </a:solidFill>
          <a:latin typeface="+mn-lt"/>
          <a:cs typeface="+mn-cs"/>
        </a:defRPr>
      </a:lvl8pPr>
      <a:lvl9pPr marL="3886200" indent="-228600" algn="l" rtl="0" fontAlgn="base">
        <a:spcBef>
          <a:spcPct val="20000"/>
        </a:spcBef>
        <a:spcAft>
          <a:spcPct val="0"/>
        </a:spcAft>
        <a:buChar char="»"/>
        <a:defRPr sz="16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h4.googleusercontent.com/-3sjbbLWEQJo/TYOk8xFpY2I/AAAAAAAAGG8/ZJzK1ynmhvI/s1600/1243257190-atn._felixthink.gi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tedxlausanne.org/speakers/uri-al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amazon.com/gp/product/images/0321479351/sr=1-1/qid=1199652614/ref=dp_image_0/105-6750917-9892453?ie=UTF8&amp;n=283155&amp;s=books&amp;qid=1199652614&amp;sr=1-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hyperlink" Target="http://www.amazon.com/gp/product/images/0321479351/sr=1-1/qid=1199652614/ref=dp_image_0/105-6750917-9892453?ie=UTF8&amp;n=283155&amp;s=books&amp;qid=1199652614&amp;sr=1-1"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amazon.com/gp/product/images/0321479351/sr=1-1/qid=1199652614/ref=dp_image_0/105-6750917-9892453?ie=UTF8&amp;n=283155&amp;s=books&amp;qid=1199652614&amp;sr=1-1"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17.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25.xml.rels><?xml version="1.0" encoding="UTF-8" standalone="yes"?>
<Relationships xmlns="http://schemas.openxmlformats.org/package/2006/relationships"><Relationship Id="rId3" Type="http://schemas.openxmlformats.org/officeDocument/2006/relationships/hyperlink" Target="http://www.amazon.com/gp/product/images/0321479351/sr=1-1/qid=1199652614/ref=dp_image_0/105-6750917-9892453?ie=UTF8&amp;n=283155&amp;s=books&amp;qid=1199652614&amp;sr=1-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mazon.com/gp/reader/0300081413/ref=sib_dp_pt/105-6750917-989245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1600200"/>
            <a:ext cx="7772400" cy="2000250"/>
          </a:xfrm>
        </p:spPr>
        <p:txBody>
          <a:bodyPr/>
          <a:lstStyle/>
          <a:p>
            <a:pPr eaLnBrk="1" hangingPunct="1"/>
            <a:r>
              <a:rPr lang="en-US" smtClean="0"/>
              <a:t>FISH 521</a:t>
            </a:r>
            <a:br>
              <a:rPr lang="en-US" smtClean="0"/>
            </a:br>
            <a:r>
              <a:rPr lang="en-US" smtClean="0"/>
              <a:t/>
            </a:r>
            <a:br>
              <a:rPr lang="en-US" smtClean="0"/>
            </a:br>
            <a:r>
              <a:rPr lang="en-US" smtClean="0"/>
              <a:t>Research Proposal Writing</a:t>
            </a:r>
          </a:p>
        </p:txBody>
      </p:sp>
      <p:pic>
        <p:nvPicPr>
          <p:cNvPr id="5" name="Picture 4" descr="https://lh4.googleusercontent.com/-3sjbbLWEQJo/TYOk8xFpY2I/AAAAAAAAGG8/ZJzK1ynmhvI/s400/1243257190-atn._felixthink.gif">
            <a:hlinkClick r:id="rId3"/>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777613" y="3795712"/>
            <a:ext cx="3810000" cy="164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6245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6200"/>
            <a:ext cx="8229600" cy="1143000"/>
          </a:xfrm>
        </p:spPr>
        <p:txBody>
          <a:bodyPr/>
          <a:lstStyle/>
          <a:p>
            <a:r>
              <a:rPr lang="en-US" dirty="0" smtClean="0"/>
              <a:t>Introduction       </a:t>
            </a:r>
            <a:r>
              <a:rPr lang="en-US" dirty="0" err="1" smtClean="0"/>
              <a:t>vs</a:t>
            </a:r>
            <a:r>
              <a:rPr lang="en-US" dirty="0" smtClean="0"/>
              <a:t>           Rationale</a:t>
            </a:r>
            <a:endParaRPr lang="en-US" sz="2800" dirty="0" smtClean="0">
              <a:solidFill>
                <a:schemeClr val="accent2"/>
              </a:solidFill>
            </a:endParaRPr>
          </a:p>
        </p:txBody>
      </p:sp>
      <p:sp>
        <p:nvSpPr>
          <p:cNvPr id="11267" name="Rectangle 4"/>
          <p:cNvSpPr>
            <a:spLocks noGrp="1" noChangeArrowheads="1"/>
          </p:cNvSpPr>
          <p:nvPr>
            <p:ph type="body" sz="half" idx="1"/>
          </p:nvPr>
        </p:nvSpPr>
        <p:spPr>
          <a:xfrm>
            <a:off x="457200" y="1143000"/>
            <a:ext cx="4038600" cy="1600200"/>
          </a:xfrm>
        </p:spPr>
        <p:txBody>
          <a:bodyPr/>
          <a:lstStyle/>
          <a:p>
            <a:endParaRPr lang="en-US" sz="1800" dirty="0" smtClean="0"/>
          </a:p>
          <a:p>
            <a:r>
              <a:rPr lang="en-US" sz="1800" dirty="0" smtClean="0"/>
              <a:t>Explain significance of project (objective)</a:t>
            </a:r>
          </a:p>
          <a:p>
            <a:r>
              <a:rPr lang="en-US" sz="1800" dirty="0" smtClean="0"/>
              <a:t>Responsiveness to RFP</a:t>
            </a:r>
          </a:p>
        </p:txBody>
      </p:sp>
      <p:sp>
        <p:nvSpPr>
          <p:cNvPr id="11268" name="Rectangle 5"/>
          <p:cNvSpPr>
            <a:spLocks noGrp="1" noChangeArrowheads="1"/>
          </p:cNvSpPr>
          <p:nvPr>
            <p:ph type="body" sz="half" idx="2"/>
          </p:nvPr>
        </p:nvSpPr>
        <p:spPr>
          <a:xfrm>
            <a:off x="4648200" y="1143000"/>
            <a:ext cx="4267200" cy="1828800"/>
          </a:xfrm>
        </p:spPr>
        <p:txBody>
          <a:bodyPr/>
          <a:lstStyle/>
          <a:p>
            <a:endParaRPr lang="en-US" sz="1800" smtClean="0"/>
          </a:p>
          <a:p>
            <a:r>
              <a:rPr lang="en-US" sz="1800" smtClean="0"/>
              <a:t>Explain appropriateness of approach</a:t>
            </a:r>
          </a:p>
          <a:p>
            <a:r>
              <a:rPr lang="en-US" sz="1800" smtClean="0"/>
              <a:t>Provide background to methods</a:t>
            </a:r>
          </a:p>
          <a:p>
            <a:endParaRPr lang="en-US" sz="1800" smtClean="0"/>
          </a:p>
        </p:txBody>
      </p:sp>
      <p:sp>
        <p:nvSpPr>
          <p:cNvPr id="11269" name="Text Box 6"/>
          <p:cNvSpPr txBox="1">
            <a:spLocks noChangeArrowheads="1"/>
          </p:cNvSpPr>
          <p:nvPr/>
        </p:nvSpPr>
        <p:spPr bwMode="auto">
          <a:xfrm>
            <a:off x="3535740" y="838200"/>
            <a:ext cx="15696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cs typeface="Arial" pitchFamily="34" charset="0"/>
              </a:defRPr>
            </a:lvl9pPr>
          </a:lstStyle>
          <a:p>
            <a:pPr eaLnBrk="1" hangingPunct="1"/>
            <a:r>
              <a:rPr lang="en-US" sz="2400" b="1" dirty="0"/>
              <a:t>Objective</a:t>
            </a:r>
          </a:p>
        </p:txBody>
      </p:sp>
      <p:sp>
        <p:nvSpPr>
          <p:cNvPr id="143367" name="Text Box 7"/>
          <p:cNvSpPr txBox="1">
            <a:spLocks noChangeArrowheads="1"/>
          </p:cNvSpPr>
          <p:nvPr/>
        </p:nvSpPr>
        <p:spPr bwMode="auto">
          <a:xfrm>
            <a:off x="3429000" y="2209800"/>
            <a:ext cx="13468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cs typeface="Arial" pitchFamily="34" charset="0"/>
              </a:defRPr>
            </a:lvl9pPr>
          </a:lstStyle>
          <a:p>
            <a:pPr eaLnBrk="1" hangingPunct="1"/>
            <a:r>
              <a:rPr lang="en-US" sz="2400" b="1" dirty="0"/>
              <a:t>Content</a:t>
            </a:r>
          </a:p>
        </p:txBody>
      </p:sp>
      <p:sp>
        <p:nvSpPr>
          <p:cNvPr id="143368" name="Rectangle 8"/>
          <p:cNvSpPr>
            <a:spLocks noChangeArrowheads="1"/>
          </p:cNvSpPr>
          <p:nvPr/>
        </p:nvSpPr>
        <p:spPr bwMode="auto">
          <a:xfrm>
            <a:off x="457200" y="2590800"/>
            <a:ext cx="4038600" cy="1870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FontTx/>
              <a:buChar char="•"/>
            </a:pPr>
            <a:r>
              <a:rPr lang="en-US" sz="1800" b="1" dirty="0">
                <a:solidFill>
                  <a:schemeClr val="accent2"/>
                </a:solidFill>
              </a:rPr>
              <a:t>Broad statement of research area</a:t>
            </a:r>
          </a:p>
          <a:p>
            <a:pPr marL="342900" indent="-342900">
              <a:lnSpc>
                <a:spcPct val="90000"/>
              </a:lnSpc>
              <a:spcBef>
                <a:spcPct val="20000"/>
              </a:spcBef>
              <a:buFontTx/>
              <a:buChar char="•"/>
            </a:pPr>
            <a:r>
              <a:rPr lang="en-US" sz="1800" b="1" dirty="0">
                <a:solidFill>
                  <a:schemeClr val="accent2"/>
                </a:solidFill>
              </a:rPr>
              <a:t>Brief description of what is known</a:t>
            </a:r>
          </a:p>
          <a:p>
            <a:pPr marL="342900" indent="-342900">
              <a:lnSpc>
                <a:spcPct val="90000"/>
              </a:lnSpc>
              <a:spcBef>
                <a:spcPct val="20000"/>
              </a:spcBef>
              <a:buFontTx/>
              <a:buChar char="•"/>
            </a:pPr>
            <a:r>
              <a:rPr lang="en-US" sz="1800" b="1" dirty="0">
                <a:solidFill>
                  <a:schemeClr val="accent2"/>
                </a:solidFill>
              </a:rPr>
              <a:t>Identification of gaps</a:t>
            </a:r>
          </a:p>
          <a:p>
            <a:pPr marL="342900" indent="-342900">
              <a:lnSpc>
                <a:spcPct val="90000"/>
              </a:lnSpc>
              <a:spcBef>
                <a:spcPct val="20000"/>
              </a:spcBef>
              <a:buFontTx/>
              <a:buChar char="•"/>
            </a:pPr>
            <a:r>
              <a:rPr lang="en-US" sz="1800" b="1" dirty="0">
                <a:solidFill>
                  <a:schemeClr val="accent2"/>
                </a:solidFill>
              </a:rPr>
              <a:t>Aims and objectives</a:t>
            </a:r>
          </a:p>
        </p:txBody>
      </p:sp>
      <p:sp>
        <p:nvSpPr>
          <p:cNvPr id="143369" name="Rectangle 9"/>
          <p:cNvSpPr>
            <a:spLocks noChangeArrowheads="1"/>
          </p:cNvSpPr>
          <p:nvPr/>
        </p:nvSpPr>
        <p:spPr bwMode="auto">
          <a:xfrm>
            <a:off x="4648200" y="2590800"/>
            <a:ext cx="4267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FontTx/>
              <a:buChar char="•"/>
            </a:pPr>
            <a:r>
              <a:rPr lang="en-US" sz="1800" b="1" dirty="0">
                <a:solidFill>
                  <a:schemeClr val="accent2"/>
                </a:solidFill>
              </a:rPr>
              <a:t>Current state of knowledge</a:t>
            </a:r>
          </a:p>
          <a:p>
            <a:pPr marL="742950" lvl="1" indent="-285750">
              <a:lnSpc>
                <a:spcPct val="90000"/>
              </a:lnSpc>
              <a:spcBef>
                <a:spcPct val="20000"/>
              </a:spcBef>
              <a:buFontTx/>
              <a:buChar char="–"/>
            </a:pPr>
            <a:r>
              <a:rPr lang="en-US" b="1" dirty="0"/>
              <a:t>Preliminary data, esp. your own</a:t>
            </a:r>
          </a:p>
          <a:p>
            <a:pPr marL="342900" indent="-342900">
              <a:lnSpc>
                <a:spcPct val="90000"/>
              </a:lnSpc>
              <a:spcBef>
                <a:spcPct val="20000"/>
              </a:spcBef>
              <a:buFontTx/>
              <a:buChar char="•"/>
            </a:pPr>
            <a:r>
              <a:rPr lang="en-US" sz="1800" b="1" dirty="0">
                <a:solidFill>
                  <a:schemeClr val="accent2"/>
                </a:solidFill>
              </a:rPr>
              <a:t>Review of approach</a:t>
            </a:r>
          </a:p>
          <a:p>
            <a:pPr marL="742950" lvl="1" indent="-285750">
              <a:lnSpc>
                <a:spcPct val="90000"/>
              </a:lnSpc>
              <a:spcBef>
                <a:spcPct val="20000"/>
              </a:spcBef>
              <a:buFontTx/>
              <a:buChar char="–"/>
            </a:pPr>
            <a:r>
              <a:rPr lang="en-US" b="1" dirty="0"/>
              <a:t>Not necessarily on study system</a:t>
            </a:r>
          </a:p>
          <a:p>
            <a:pPr marL="342900" indent="-342900">
              <a:lnSpc>
                <a:spcPct val="90000"/>
              </a:lnSpc>
              <a:spcBef>
                <a:spcPct val="20000"/>
              </a:spcBef>
              <a:buFontTx/>
              <a:buChar char="•"/>
            </a:pPr>
            <a:r>
              <a:rPr lang="en-US" sz="1800" b="1" dirty="0">
                <a:solidFill>
                  <a:schemeClr val="accent2"/>
                </a:solidFill>
              </a:rPr>
              <a:t>Description of study system</a:t>
            </a:r>
          </a:p>
          <a:p>
            <a:pPr marL="742950" lvl="1" indent="-285750">
              <a:lnSpc>
                <a:spcPct val="90000"/>
              </a:lnSpc>
              <a:spcBef>
                <a:spcPct val="20000"/>
              </a:spcBef>
              <a:buFontTx/>
              <a:buChar char="–"/>
            </a:pPr>
            <a:r>
              <a:rPr lang="en-US" b="1" dirty="0"/>
              <a:t>Highlight power of study system, methods and investigators</a:t>
            </a:r>
          </a:p>
          <a:p>
            <a:pPr marL="342900" indent="-342900">
              <a:lnSpc>
                <a:spcPct val="90000"/>
              </a:lnSpc>
              <a:spcBef>
                <a:spcPct val="20000"/>
              </a:spcBef>
              <a:buFontTx/>
              <a:buChar char="•"/>
            </a:pPr>
            <a:r>
              <a:rPr lang="en-US" sz="1800" b="1" dirty="0">
                <a:solidFill>
                  <a:schemeClr val="accent2"/>
                </a:solidFill>
              </a:rPr>
              <a:t>Specific hypotheses</a:t>
            </a:r>
          </a:p>
        </p:txBody>
      </p:sp>
      <p:sp>
        <p:nvSpPr>
          <p:cNvPr id="9" name="Text Box 7"/>
          <p:cNvSpPr txBox="1">
            <a:spLocks noChangeArrowheads="1"/>
          </p:cNvSpPr>
          <p:nvPr/>
        </p:nvSpPr>
        <p:spPr bwMode="auto">
          <a:xfrm>
            <a:off x="3429000" y="4874567"/>
            <a:ext cx="256134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cs typeface="Arial" pitchFamily="34" charset="0"/>
              </a:defRPr>
            </a:lvl9pPr>
          </a:lstStyle>
          <a:p>
            <a:pPr eaLnBrk="1" hangingPunct="1"/>
            <a:r>
              <a:rPr lang="en-US" sz="2400" b="1" dirty="0" smtClean="0"/>
              <a:t>Target Audience</a:t>
            </a:r>
            <a:endParaRPr lang="en-US" sz="2400" b="1" dirty="0"/>
          </a:p>
        </p:txBody>
      </p:sp>
      <p:sp>
        <p:nvSpPr>
          <p:cNvPr id="10" name="Rectangle 8"/>
          <p:cNvSpPr>
            <a:spLocks noChangeArrowheads="1"/>
          </p:cNvSpPr>
          <p:nvPr/>
        </p:nvSpPr>
        <p:spPr bwMode="auto">
          <a:xfrm>
            <a:off x="457200" y="5255567"/>
            <a:ext cx="4038600" cy="1870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FontTx/>
              <a:buChar char="•"/>
            </a:pPr>
            <a:r>
              <a:rPr lang="en-US" sz="1800" b="1" dirty="0" smtClean="0">
                <a:solidFill>
                  <a:schemeClr val="accent2"/>
                </a:solidFill>
              </a:rPr>
              <a:t>Review Panel</a:t>
            </a:r>
          </a:p>
          <a:p>
            <a:pPr marL="342900" indent="-342900">
              <a:lnSpc>
                <a:spcPct val="90000"/>
              </a:lnSpc>
              <a:spcBef>
                <a:spcPct val="20000"/>
              </a:spcBef>
              <a:buFontTx/>
              <a:buChar char="•"/>
            </a:pPr>
            <a:r>
              <a:rPr lang="en-US" sz="1800" b="1" dirty="0" smtClean="0">
                <a:solidFill>
                  <a:schemeClr val="accent2"/>
                </a:solidFill>
              </a:rPr>
              <a:t>Program Manager / Director</a:t>
            </a:r>
            <a:endParaRPr lang="en-US" sz="1800" b="1" dirty="0">
              <a:solidFill>
                <a:schemeClr val="accent2"/>
              </a:solidFill>
            </a:endParaRPr>
          </a:p>
        </p:txBody>
      </p:sp>
      <p:sp>
        <p:nvSpPr>
          <p:cNvPr id="11" name="Rectangle 9"/>
          <p:cNvSpPr>
            <a:spLocks noChangeArrowheads="1"/>
          </p:cNvSpPr>
          <p:nvPr/>
        </p:nvSpPr>
        <p:spPr bwMode="auto">
          <a:xfrm>
            <a:off x="4648200" y="5255567"/>
            <a:ext cx="4267200" cy="935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FontTx/>
              <a:buChar char="•"/>
            </a:pPr>
            <a:r>
              <a:rPr lang="en-US" sz="1800" b="1" dirty="0" smtClean="0">
                <a:solidFill>
                  <a:schemeClr val="accent2"/>
                </a:solidFill>
              </a:rPr>
              <a:t>Reviewers</a:t>
            </a:r>
          </a:p>
          <a:p>
            <a:pPr marL="342900" indent="-342900">
              <a:lnSpc>
                <a:spcPct val="90000"/>
              </a:lnSpc>
              <a:spcBef>
                <a:spcPct val="20000"/>
              </a:spcBef>
              <a:buFontTx/>
              <a:buChar char="•"/>
            </a:pPr>
            <a:r>
              <a:rPr lang="en-US" sz="1800" b="1" dirty="0" smtClean="0">
                <a:solidFill>
                  <a:schemeClr val="accent2"/>
                </a:solidFill>
              </a:rPr>
              <a:t>Review Panel</a:t>
            </a:r>
            <a:endParaRPr lang="en-US" sz="1800" b="1" dirty="0">
              <a:solidFill>
                <a:schemeClr val="accent2"/>
              </a:solidFill>
            </a:endParaRPr>
          </a:p>
        </p:txBody>
      </p:sp>
    </p:spTree>
    <p:extLst>
      <p:ext uri="{BB962C8B-B14F-4D97-AF65-F5344CB8AC3E}">
        <p14:creationId xmlns:p14="http://schemas.microsoft.com/office/powerpoint/2010/main" val="2251509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6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36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3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7" grpId="0"/>
      <p:bldP spid="143368" grpId="0"/>
      <p:bldP spid="143369"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57200"/>
            <a:ext cx="8229600" cy="381000"/>
          </a:xfrm>
        </p:spPr>
        <p:txBody>
          <a:bodyPr/>
          <a:lstStyle/>
          <a:p>
            <a:pPr eaLnBrk="1" hangingPunct="1"/>
            <a:r>
              <a:rPr lang="en-GB" sz="1800" smtClean="0"/>
              <a:t>Measuring genetic diversity in wild populations: molecular and adaptive genetic variation in Trinidadian guppies (</a:t>
            </a:r>
            <a:r>
              <a:rPr lang="en-GB" sz="1800" i="1" smtClean="0"/>
              <a:t>Poecilia reticulata)</a:t>
            </a:r>
            <a:r>
              <a:rPr lang="en-US" sz="1800" smtClean="0"/>
              <a:t> </a:t>
            </a:r>
          </a:p>
        </p:txBody>
      </p:sp>
      <p:sp>
        <p:nvSpPr>
          <p:cNvPr id="14339" name="Rectangle 3"/>
          <p:cNvSpPr>
            <a:spLocks noGrp="1" noChangeArrowheads="1"/>
          </p:cNvSpPr>
          <p:nvPr>
            <p:ph type="body" idx="1"/>
          </p:nvPr>
        </p:nvSpPr>
        <p:spPr>
          <a:xfrm>
            <a:off x="457200" y="1143000"/>
            <a:ext cx="8229600" cy="5410200"/>
          </a:xfrm>
        </p:spPr>
        <p:txBody>
          <a:bodyPr/>
          <a:lstStyle/>
          <a:p>
            <a:pPr marL="0" indent="0" eaLnBrk="1" hangingPunct="1">
              <a:buFontTx/>
              <a:buNone/>
            </a:pPr>
            <a:r>
              <a:rPr lang="en-GB" sz="1400" smtClean="0"/>
              <a:t>A fundamental and yet unresolved problem in evolutionary biology is the extent to which variability in molecular genetic markers such as allozyme and DNA polymorphisms can be used to estimate genetic variation in ecologically significant traits</a:t>
            </a:r>
            <a:r>
              <a:rPr lang="en-GB" sz="1400" smtClean="0">
                <a:hlinkClick r:id="" action="ppaction://noaction"/>
              </a:rPr>
              <a:t>[i]</a:t>
            </a:r>
            <a:r>
              <a:rPr lang="en-GB" sz="1400" smtClean="0"/>
              <a:t>.  This problem is emphasised by geneticists and ecologists alike</a:t>
            </a:r>
            <a:r>
              <a:rPr lang="en-GB" sz="1400" smtClean="0">
                <a:hlinkClick r:id="" action="ppaction://noaction"/>
              </a:rPr>
              <a:t>[ii]</a:t>
            </a:r>
            <a:r>
              <a:rPr lang="en-GB" sz="1400" smtClean="0"/>
              <a:t>, not only because elucidation of their relationship would facilitate powerful insights into the dynamics of stochastic and deterministic microevolutionary forces, but also because the use of molecular markers underpins many current practices in biodiversity conservation and management</a:t>
            </a:r>
            <a:r>
              <a:rPr lang="en-GB" sz="1400" smtClean="0">
                <a:hlinkClick r:id="" action="ppaction://noaction"/>
              </a:rPr>
              <a:t>[iii]</a:t>
            </a:r>
            <a:r>
              <a:rPr lang="en-GB" sz="1400" smtClean="0"/>
              <a:t>.  The issue is thus not only of key relevance to our understanding of basic biological processes that determine species distribution and abundance, but also to our attempts to ameliorate the impact of man on the natural world.</a:t>
            </a:r>
          </a:p>
          <a:p>
            <a:pPr marL="0" indent="0" eaLnBrk="1" hangingPunct="1">
              <a:buFontTx/>
              <a:buNone/>
            </a:pPr>
            <a:r>
              <a:rPr lang="en-GB" sz="1400" smtClean="0"/>
              <a:t>	It has long been established that the traits of relevance to adaptation such as morphology, behaviour and physiology are controlled by quantitative, continuously varying characters influenced by multiple genes and environmental factors. Although this principle is well entrenched in evolutionary theory there is a dearth of empirical demonstrations on the effects of microevolutionary forces and demographic events on the variance of such characters, largely because of the unreliability of prevailing molecular estimators of adaptive genetic variation. It follows that our capacity to predict and manage the effects of anthropogenic activities such as habitat change and fragmentation, pollution or exploitation relies heavily on the generation of realistic and informative measures of quantitative genetic variation and its fitness consequences. Here, we utilise ecologically and genetically well characterised wild populations of the Trinidadian guppy, </a:t>
            </a:r>
            <a:r>
              <a:rPr lang="en-GB" sz="1400" i="1" smtClean="0"/>
              <a:t>Poecilia reticulata</a:t>
            </a:r>
            <a:r>
              <a:rPr lang="en-GB" sz="1400" smtClean="0"/>
              <a:t>, to examine the relationships between molecular genetic diversity and genetic variability in several readily measured ecologically significant traits. In addition, the implications of variable molecular and adaptive diversity will be assessed using fitness estimators.</a:t>
            </a:r>
            <a:endParaRPr lang="en-US" sz="1400" smtClean="0"/>
          </a:p>
        </p:txBody>
      </p:sp>
    </p:spTree>
    <p:extLst>
      <p:ext uri="{BB962C8B-B14F-4D97-AF65-F5344CB8AC3E}">
        <p14:creationId xmlns:p14="http://schemas.microsoft.com/office/powerpoint/2010/main" val="1214532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Objectives &amp; hypotheses</a:t>
            </a:r>
          </a:p>
        </p:txBody>
      </p:sp>
      <p:sp>
        <p:nvSpPr>
          <p:cNvPr id="15363" name="Rectangle 3"/>
          <p:cNvSpPr>
            <a:spLocks noGrp="1" noChangeArrowheads="1"/>
          </p:cNvSpPr>
          <p:nvPr>
            <p:ph type="body" idx="1"/>
          </p:nvPr>
        </p:nvSpPr>
        <p:spPr>
          <a:xfrm>
            <a:off x="457200" y="1295400"/>
            <a:ext cx="8229600" cy="5410200"/>
          </a:xfrm>
        </p:spPr>
        <p:txBody>
          <a:bodyPr/>
          <a:lstStyle/>
          <a:p>
            <a:pPr eaLnBrk="1" hangingPunct="1"/>
            <a:r>
              <a:rPr lang="en-US" sz="2000" dirty="0" smtClean="0"/>
              <a:t>Need to be crystal clear</a:t>
            </a:r>
          </a:p>
          <a:p>
            <a:pPr lvl="1" eaLnBrk="1" hangingPunct="1"/>
            <a:r>
              <a:rPr lang="en-US" sz="1800" dirty="0" smtClean="0"/>
              <a:t>Often best as bulleted points</a:t>
            </a:r>
          </a:p>
          <a:p>
            <a:pPr lvl="1" eaLnBrk="1" hangingPunct="1"/>
            <a:r>
              <a:rPr lang="en-US" sz="1800" dirty="0" smtClean="0"/>
              <a:t>Revise as you go along</a:t>
            </a:r>
          </a:p>
          <a:p>
            <a:pPr lvl="1" eaLnBrk="1" hangingPunct="1"/>
            <a:r>
              <a:rPr lang="en-US" sz="1800" dirty="0" smtClean="0"/>
              <a:t>Start early</a:t>
            </a:r>
          </a:p>
          <a:p>
            <a:pPr eaLnBrk="1" hangingPunct="1"/>
            <a:r>
              <a:rPr lang="en-US" sz="2000" dirty="0" smtClean="0"/>
              <a:t>Need to be linked to significance statement</a:t>
            </a:r>
          </a:p>
          <a:p>
            <a:pPr lvl="1" eaLnBrk="1" hangingPunct="1"/>
            <a:r>
              <a:rPr lang="en-US" sz="1800" dirty="0" smtClean="0"/>
              <a:t>Usually at end of significance statement</a:t>
            </a:r>
          </a:p>
          <a:p>
            <a:pPr eaLnBrk="1" hangingPunct="1"/>
            <a:r>
              <a:rPr lang="en-US" sz="2000" dirty="0" smtClean="0"/>
              <a:t>Objectives</a:t>
            </a:r>
          </a:p>
          <a:p>
            <a:pPr lvl="1" eaLnBrk="1" hangingPunct="1"/>
            <a:r>
              <a:rPr lang="en-US" sz="1800" dirty="0" smtClean="0"/>
              <a:t>Broad aims of the study</a:t>
            </a:r>
          </a:p>
          <a:p>
            <a:pPr lvl="1" eaLnBrk="1" hangingPunct="1"/>
            <a:r>
              <a:rPr lang="en-US" sz="1800" dirty="0" smtClean="0"/>
              <a:t>Touching on significance</a:t>
            </a:r>
          </a:p>
          <a:p>
            <a:pPr lvl="2" eaLnBrk="1" hangingPunct="1"/>
            <a:r>
              <a:rPr lang="en-US" sz="1600" dirty="0" smtClean="0"/>
              <a:t>Best to go beyond species or study system</a:t>
            </a:r>
          </a:p>
          <a:p>
            <a:pPr eaLnBrk="1" hangingPunct="1"/>
            <a:r>
              <a:rPr lang="en-US" sz="2000" dirty="0" smtClean="0"/>
              <a:t>Hypotheses</a:t>
            </a:r>
          </a:p>
          <a:p>
            <a:pPr lvl="1" eaLnBrk="1" hangingPunct="1"/>
            <a:r>
              <a:rPr lang="en-US" sz="1800" dirty="0" smtClean="0"/>
              <a:t>Much more specific &amp; testable</a:t>
            </a:r>
          </a:p>
          <a:p>
            <a:pPr lvl="1" eaLnBrk="1" hangingPunct="1"/>
            <a:r>
              <a:rPr lang="en-US" sz="1800" dirty="0" smtClean="0"/>
              <a:t>Can be presented as a null hypothesis</a:t>
            </a:r>
          </a:p>
          <a:p>
            <a:pPr lvl="2" eaLnBrk="1" hangingPunct="1"/>
            <a:r>
              <a:rPr lang="en-US" sz="1600" dirty="0" smtClean="0"/>
              <a:t>Date of emergence is not correlated with average winter temperature</a:t>
            </a:r>
          </a:p>
          <a:p>
            <a:pPr lvl="1" eaLnBrk="1" hangingPunct="1"/>
            <a:r>
              <a:rPr lang="en-US" sz="1800" dirty="0" smtClean="0"/>
              <a:t>Can be used as subheadings for methods</a:t>
            </a:r>
          </a:p>
        </p:txBody>
      </p:sp>
    </p:spTree>
    <p:extLst>
      <p:ext uri="{BB962C8B-B14F-4D97-AF65-F5344CB8AC3E}">
        <p14:creationId xmlns:p14="http://schemas.microsoft.com/office/powerpoint/2010/main" val="33341429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0"/>
            <a:ext cx="8229600" cy="609600"/>
          </a:xfrm>
        </p:spPr>
        <p:txBody>
          <a:bodyPr/>
          <a:lstStyle/>
          <a:p>
            <a:pPr eaLnBrk="1" hangingPunct="1"/>
            <a:r>
              <a:rPr lang="en-GB" sz="1800" smtClean="0"/>
              <a:t>Measuring genetic diversity in wild populations: molecular and adaptive genetic variation in Trinidadian guppies (</a:t>
            </a:r>
            <a:r>
              <a:rPr lang="en-GB" sz="1800" i="1" smtClean="0"/>
              <a:t>Poecilia reticulata</a:t>
            </a:r>
            <a:r>
              <a:rPr lang="en-GB" sz="1800" smtClean="0"/>
              <a:t>)</a:t>
            </a:r>
            <a:endParaRPr lang="en-US" sz="1800" smtClean="0"/>
          </a:p>
        </p:txBody>
      </p:sp>
      <p:sp>
        <p:nvSpPr>
          <p:cNvPr id="16387" name="Rectangle 3"/>
          <p:cNvSpPr>
            <a:spLocks noGrp="1" noChangeArrowheads="1"/>
          </p:cNvSpPr>
          <p:nvPr>
            <p:ph type="body" idx="1"/>
          </p:nvPr>
        </p:nvSpPr>
        <p:spPr>
          <a:xfrm>
            <a:off x="0" y="609600"/>
            <a:ext cx="9144000" cy="6248400"/>
          </a:xfrm>
        </p:spPr>
        <p:txBody>
          <a:bodyPr/>
          <a:lstStyle/>
          <a:p>
            <a:pPr eaLnBrk="1" hangingPunct="1">
              <a:lnSpc>
                <a:spcPct val="110000"/>
              </a:lnSpc>
            </a:pPr>
            <a:r>
              <a:rPr lang="en-US" sz="1600" dirty="0" smtClean="0"/>
              <a:t>Significance</a:t>
            </a:r>
          </a:p>
          <a:p>
            <a:pPr lvl="1" eaLnBrk="1" hangingPunct="1">
              <a:lnSpc>
                <a:spcPct val="110000"/>
              </a:lnSpc>
            </a:pPr>
            <a:r>
              <a:rPr lang="en-GB" sz="1400" dirty="0" smtClean="0"/>
              <a:t>A fundamental and yet unresolved problem in evolutionary biology is the extent to which variability in molecular genetic markers such as </a:t>
            </a:r>
            <a:r>
              <a:rPr lang="en-GB" sz="1400" dirty="0" err="1" smtClean="0"/>
              <a:t>allozyme</a:t>
            </a:r>
            <a:r>
              <a:rPr lang="en-GB" sz="1400" dirty="0" smtClean="0"/>
              <a:t> and DNA polymorphisms can be used to estimate genetic variation in ecologically significant traits. </a:t>
            </a:r>
          </a:p>
          <a:p>
            <a:pPr lvl="1" eaLnBrk="1" hangingPunct="1">
              <a:lnSpc>
                <a:spcPct val="110000"/>
              </a:lnSpc>
            </a:pPr>
            <a:r>
              <a:rPr lang="en-GB" sz="1400" i="1" dirty="0" smtClean="0"/>
              <a:t>P. </a:t>
            </a:r>
            <a:r>
              <a:rPr lang="en-GB" sz="1400" i="1" dirty="0" err="1" smtClean="0"/>
              <a:t>reticulata</a:t>
            </a:r>
            <a:r>
              <a:rPr lang="en-GB" sz="1400" dirty="0" smtClean="0"/>
              <a:t> populations occupying the rivers of N. Trinidad exhibit remarkable molecular, behavioural and morphological diversity12, the extent of which is determined both by deterministic (sexual and natural selection) and stochastic events (</a:t>
            </a:r>
            <a:r>
              <a:rPr lang="en-GB" sz="1400" i="1" dirty="0" smtClean="0"/>
              <a:t>e.g.</a:t>
            </a:r>
            <a:r>
              <a:rPr lang="en-GB" sz="1400" dirty="0" smtClean="0"/>
              <a:t> founder effects, genetic drift).  </a:t>
            </a:r>
          </a:p>
          <a:p>
            <a:pPr eaLnBrk="1" hangingPunct="1">
              <a:lnSpc>
                <a:spcPct val="110000"/>
              </a:lnSpc>
            </a:pPr>
            <a:r>
              <a:rPr lang="en-GB" sz="1600" dirty="0" smtClean="0"/>
              <a:t>Overall Aim</a:t>
            </a:r>
            <a:endParaRPr lang="en-US" sz="1600" dirty="0" smtClean="0"/>
          </a:p>
          <a:p>
            <a:pPr lvl="1" eaLnBrk="1" hangingPunct="1">
              <a:lnSpc>
                <a:spcPct val="110000"/>
              </a:lnSpc>
            </a:pPr>
            <a:r>
              <a:rPr lang="en-GB" sz="1400" dirty="0" smtClean="0"/>
              <a:t>To examine the relationship between molecular genetic variation and genetic variability in ecologically significant traits of wild populations of Trinidadian guppies, </a:t>
            </a:r>
            <a:r>
              <a:rPr lang="en-GB" sz="1400" i="1" dirty="0" err="1" smtClean="0"/>
              <a:t>Poecilia</a:t>
            </a:r>
            <a:r>
              <a:rPr lang="en-GB" sz="1400" i="1" dirty="0" smtClean="0"/>
              <a:t> </a:t>
            </a:r>
            <a:r>
              <a:rPr lang="en-GB" sz="1400" i="1" dirty="0" err="1" smtClean="0"/>
              <a:t>reticulata</a:t>
            </a:r>
            <a:r>
              <a:rPr lang="en-GB" sz="1400" i="1" dirty="0" smtClean="0"/>
              <a:t>.</a:t>
            </a:r>
            <a:r>
              <a:rPr lang="en-GB" sz="1400" dirty="0" smtClean="0"/>
              <a:t> </a:t>
            </a:r>
          </a:p>
          <a:p>
            <a:pPr eaLnBrk="1" hangingPunct="1">
              <a:lnSpc>
                <a:spcPct val="110000"/>
              </a:lnSpc>
            </a:pPr>
            <a:r>
              <a:rPr lang="en-GB" sz="1600" dirty="0" smtClean="0"/>
              <a:t>Objectives </a:t>
            </a:r>
          </a:p>
          <a:p>
            <a:pPr lvl="1" eaLnBrk="1" hangingPunct="1">
              <a:lnSpc>
                <a:spcPct val="110000"/>
              </a:lnSpc>
            </a:pPr>
            <a:r>
              <a:rPr lang="en-GB" sz="1400" dirty="0" smtClean="0"/>
              <a:t>To investigate the effects of microevolutionary forces on molecular and quantitative genetic variation</a:t>
            </a:r>
          </a:p>
          <a:p>
            <a:pPr lvl="1" eaLnBrk="1" hangingPunct="1">
              <a:lnSpc>
                <a:spcPct val="110000"/>
              </a:lnSpc>
            </a:pPr>
            <a:r>
              <a:rPr lang="en-GB" sz="1400" dirty="0" smtClean="0"/>
              <a:t>To test the predictability of adaptive genetic variation from molecular genetic data</a:t>
            </a:r>
          </a:p>
          <a:p>
            <a:pPr eaLnBrk="1" hangingPunct="1">
              <a:lnSpc>
                <a:spcPct val="110000"/>
              </a:lnSpc>
            </a:pPr>
            <a:r>
              <a:rPr lang="en-GB" sz="1600" dirty="0" smtClean="0"/>
              <a:t>Specific Hypotheses</a:t>
            </a:r>
          </a:p>
          <a:p>
            <a:pPr lvl="1" eaLnBrk="1" hangingPunct="1">
              <a:lnSpc>
                <a:spcPct val="110000"/>
              </a:lnSpc>
            </a:pPr>
            <a:r>
              <a:rPr lang="en-GB" sz="1400" dirty="0" smtClean="0"/>
              <a:t>Introduced populations of guppies show lower levels in both molecular and quantitative genetic variation</a:t>
            </a:r>
          </a:p>
          <a:p>
            <a:pPr lvl="1" eaLnBrk="1" hangingPunct="1">
              <a:lnSpc>
                <a:spcPct val="110000"/>
              </a:lnSpc>
            </a:pPr>
            <a:r>
              <a:rPr lang="en-GB" sz="1400" dirty="0" smtClean="0"/>
              <a:t>Small upland populations have lower genetic diversity than large lowland populations</a:t>
            </a:r>
          </a:p>
          <a:p>
            <a:pPr lvl="1" eaLnBrk="1" hangingPunct="1">
              <a:lnSpc>
                <a:spcPct val="110000"/>
              </a:lnSpc>
            </a:pPr>
            <a:r>
              <a:rPr lang="en-GB" sz="1400" dirty="0" smtClean="0"/>
              <a:t>Genetic variation differs between life-history traits under strong selection and morphological traits under moderate selection </a:t>
            </a:r>
          </a:p>
          <a:p>
            <a:pPr lvl="1" eaLnBrk="1" hangingPunct="1">
              <a:lnSpc>
                <a:spcPct val="110000"/>
              </a:lnSpc>
            </a:pPr>
            <a:r>
              <a:rPr lang="en-GB" sz="1400" dirty="0" smtClean="0"/>
              <a:t>Quantitative genetic variation is correlated with molecular genetic variation</a:t>
            </a:r>
          </a:p>
        </p:txBody>
      </p:sp>
    </p:spTree>
    <p:extLst>
      <p:ext uri="{BB962C8B-B14F-4D97-AF65-F5344CB8AC3E}">
        <p14:creationId xmlns:p14="http://schemas.microsoft.com/office/powerpoint/2010/main" val="17610499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www.tedxlausanne.org/speakers/uri-alon</a:t>
            </a:r>
            <a:endParaRPr lang="en-US" dirty="0" smtClean="0"/>
          </a:p>
          <a:p>
            <a:endParaRPr lang="en-US" dirty="0"/>
          </a:p>
        </p:txBody>
      </p:sp>
    </p:spTree>
    <p:extLst>
      <p:ext uri="{BB962C8B-B14F-4D97-AF65-F5344CB8AC3E}">
        <p14:creationId xmlns:p14="http://schemas.microsoft.com/office/powerpoint/2010/main" val="33396225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it easy on the reader</a:t>
            </a:r>
            <a:endParaRPr lang="en-US" dirty="0"/>
          </a:p>
        </p:txBody>
      </p:sp>
      <p:sp>
        <p:nvSpPr>
          <p:cNvPr id="3" name="Content Placeholder 2"/>
          <p:cNvSpPr>
            <a:spLocks noGrp="1"/>
          </p:cNvSpPr>
          <p:nvPr>
            <p:ph idx="1"/>
          </p:nvPr>
        </p:nvSpPr>
        <p:spPr/>
        <p:txBody>
          <a:bodyPr/>
          <a:lstStyle/>
          <a:p>
            <a:r>
              <a:rPr lang="en-US" dirty="0" smtClean="0"/>
              <a:t>Target audience</a:t>
            </a:r>
          </a:p>
          <a:p>
            <a:pPr lvl="1"/>
            <a:r>
              <a:rPr lang="en-US" dirty="0" smtClean="0"/>
              <a:t>Proposals: Reviewer, panelist, program manager</a:t>
            </a:r>
          </a:p>
          <a:p>
            <a:pPr lvl="1"/>
            <a:r>
              <a:rPr lang="en-US" dirty="0" smtClean="0"/>
              <a:t>Manuscripts: Reviewer, editor, reader</a:t>
            </a:r>
          </a:p>
          <a:p>
            <a:endParaRPr lang="en-US" dirty="0" smtClean="0"/>
          </a:p>
          <a:p>
            <a:r>
              <a:rPr lang="en-US" dirty="0" smtClean="0"/>
              <a:t>Readers have certain expectations</a:t>
            </a:r>
          </a:p>
          <a:p>
            <a:pPr lvl="1"/>
            <a:r>
              <a:rPr lang="en-US" dirty="0" smtClean="0"/>
              <a:t>Beginning</a:t>
            </a:r>
            <a:r>
              <a:rPr lang="en-US" dirty="0"/>
              <a:t> </a:t>
            </a:r>
            <a:r>
              <a:rPr lang="en-US" dirty="0" smtClean="0">
                <a:sym typeface="Wingdings" pitchFamily="2" charset="2"/>
              </a:rPr>
              <a:t></a:t>
            </a:r>
            <a:r>
              <a:rPr lang="en-US" dirty="0" smtClean="0"/>
              <a:t> middle </a:t>
            </a:r>
            <a:r>
              <a:rPr lang="en-US" dirty="0" smtClean="0">
                <a:sym typeface="Wingdings" pitchFamily="2" charset="2"/>
              </a:rPr>
              <a:t> end</a:t>
            </a:r>
          </a:p>
          <a:p>
            <a:pPr lvl="1"/>
            <a:r>
              <a:rPr lang="en-US" dirty="0" smtClean="0">
                <a:sym typeface="Wingdings" pitchFamily="2" charset="2"/>
              </a:rPr>
              <a:t>Simple &amp; familiar  complex &amp; new</a:t>
            </a:r>
            <a:r>
              <a:rPr lang="en-US" dirty="0" smtClean="0"/>
              <a:t> </a:t>
            </a:r>
          </a:p>
          <a:p>
            <a:endParaRPr lang="en-US" dirty="0" smtClean="0"/>
          </a:p>
          <a:p>
            <a:r>
              <a:rPr lang="en-US" dirty="0" smtClean="0"/>
              <a:t>In this class</a:t>
            </a:r>
          </a:p>
          <a:p>
            <a:pPr lvl="1"/>
            <a:r>
              <a:rPr lang="en-US" dirty="0" smtClean="0"/>
              <a:t>Read your peers’ proposal with the aim of learning</a:t>
            </a:r>
          </a:p>
          <a:p>
            <a:pPr lvl="1"/>
            <a:r>
              <a:rPr lang="en-US" dirty="0" smtClean="0"/>
              <a:t>Work out why you like sections and why not</a:t>
            </a:r>
          </a:p>
          <a:p>
            <a:pPr lvl="2"/>
            <a:r>
              <a:rPr lang="en-US" dirty="0" smtClean="0"/>
              <a:t>What is different</a:t>
            </a:r>
            <a:endParaRPr lang="en-US" dirty="0"/>
          </a:p>
        </p:txBody>
      </p:sp>
    </p:spTree>
    <p:extLst>
      <p:ext uri="{BB962C8B-B14F-4D97-AF65-F5344CB8AC3E}">
        <p14:creationId xmlns:p14="http://schemas.microsoft.com/office/powerpoint/2010/main" val="39747060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14400"/>
          </a:xfrm>
        </p:spPr>
        <p:txBody>
          <a:bodyPr/>
          <a:lstStyle/>
          <a:p>
            <a:r>
              <a:rPr lang="en-US" dirty="0" smtClean="0"/>
              <a:t>For example, a figure</a:t>
            </a:r>
            <a:br>
              <a:rPr lang="en-US" dirty="0" smtClean="0"/>
            </a:br>
            <a:r>
              <a:rPr lang="en-US" sz="2800" dirty="0" smtClean="0">
                <a:solidFill>
                  <a:schemeClr val="tx1"/>
                </a:solidFill>
              </a:rPr>
              <a:t>Temporal trends in salmon body length</a:t>
            </a:r>
            <a:endParaRPr lang="en-US" sz="2800" dirty="0">
              <a:solidFill>
                <a:schemeClr val="tx1"/>
              </a:solidFill>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990600"/>
            <a:ext cx="4584700" cy="275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3886200"/>
            <a:ext cx="4584700" cy="275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286000"/>
            <a:ext cx="4584700" cy="275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198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introduction &amp; rationale</a:t>
            </a:r>
            <a:endParaRPr lang="en-US" dirty="0"/>
          </a:p>
        </p:txBody>
      </p:sp>
      <p:sp>
        <p:nvSpPr>
          <p:cNvPr id="3" name="Content Placeholder 2"/>
          <p:cNvSpPr>
            <a:spLocks noGrp="1"/>
          </p:cNvSpPr>
          <p:nvPr>
            <p:ph idx="1"/>
          </p:nvPr>
        </p:nvSpPr>
        <p:spPr>
          <a:xfrm>
            <a:off x="685800" y="1143000"/>
            <a:ext cx="7391400" cy="5105400"/>
          </a:xfrm>
        </p:spPr>
        <p:txBody>
          <a:bodyPr/>
          <a:lstStyle/>
          <a:p>
            <a:r>
              <a:rPr lang="en-US" sz="2000" dirty="0" smtClean="0"/>
              <a:t>Plan ahead</a:t>
            </a:r>
          </a:p>
          <a:p>
            <a:r>
              <a:rPr lang="en-US" sz="2000" dirty="0" smtClean="0"/>
              <a:t>Develop an outline for each section</a:t>
            </a:r>
          </a:p>
          <a:p>
            <a:pPr lvl="1"/>
            <a:r>
              <a:rPr lang="en-US" sz="1800" dirty="0" smtClean="0"/>
              <a:t>Paragraph by paragraph</a:t>
            </a:r>
          </a:p>
          <a:p>
            <a:pPr lvl="1"/>
            <a:r>
              <a:rPr lang="en-US" sz="1800" dirty="0" smtClean="0"/>
              <a:t>Subheadings</a:t>
            </a:r>
          </a:p>
          <a:p>
            <a:pPr lvl="2"/>
            <a:r>
              <a:rPr lang="en-US" sz="1600" dirty="0" smtClean="0"/>
              <a:t>Possibly remove</a:t>
            </a:r>
          </a:p>
          <a:p>
            <a:r>
              <a:rPr lang="en-US" sz="2000" dirty="0" smtClean="0"/>
              <a:t>Make sure paragraphs are connected</a:t>
            </a:r>
          </a:p>
          <a:p>
            <a:pPr lvl="1"/>
            <a:r>
              <a:rPr lang="en-US" sz="1800" dirty="0" smtClean="0"/>
              <a:t>Tell story</a:t>
            </a:r>
          </a:p>
          <a:p>
            <a:pPr lvl="2"/>
            <a:r>
              <a:rPr lang="en-US" sz="1600" dirty="0" smtClean="0"/>
              <a:t>Thread through the narrative</a:t>
            </a:r>
          </a:p>
          <a:p>
            <a:pPr lvl="2"/>
            <a:r>
              <a:rPr lang="en-US" sz="1600" dirty="0" smtClean="0"/>
              <a:t>Funnel reader where you want them</a:t>
            </a:r>
          </a:p>
          <a:p>
            <a:pPr lvl="1"/>
            <a:r>
              <a:rPr lang="en-US" sz="1800" dirty="0" smtClean="0"/>
              <a:t>Familiar information first</a:t>
            </a:r>
          </a:p>
          <a:p>
            <a:pPr lvl="1"/>
            <a:r>
              <a:rPr lang="en-US" sz="1800" dirty="0" smtClean="0"/>
              <a:t>New and complex information later</a:t>
            </a:r>
          </a:p>
          <a:p>
            <a:r>
              <a:rPr lang="en-US" sz="2000" dirty="0" smtClean="0"/>
              <a:t>Readers should know where they are at each point</a:t>
            </a:r>
          </a:p>
          <a:p>
            <a:pPr lvl="1"/>
            <a:r>
              <a:rPr lang="en-US" sz="1800" dirty="0" smtClean="0"/>
              <a:t>Why am I reading this?</a:t>
            </a:r>
          </a:p>
          <a:p>
            <a:pPr lvl="1"/>
            <a:r>
              <a:rPr lang="en-US" sz="1800" dirty="0" smtClean="0"/>
              <a:t>How does it fit into the story?</a:t>
            </a:r>
          </a:p>
          <a:p>
            <a:endParaRPr lang="en-US" sz="2000" dirty="0" smtClean="0"/>
          </a:p>
        </p:txBody>
      </p:sp>
      <p:pic>
        <p:nvPicPr>
          <p:cNvPr id="4" name="Picture 4" descr="Picture of Hourglass"/>
          <p:cNvPicPr>
            <a:picLocks noChangeAspect="1" noChangeArrowheads="1"/>
          </p:cNvPicPr>
          <p:nvPr/>
        </p:nvPicPr>
        <p:blipFill>
          <a:blip r:embed="rId3" cstate="print"/>
          <a:srcRect/>
          <a:stretch>
            <a:fillRect/>
          </a:stretch>
        </p:blipFill>
        <p:spPr bwMode="auto">
          <a:xfrm>
            <a:off x="7086600" y="1981200"/>
            <a:ext cx="1474788" cy="2895600"/>
          </a:xfrm>
          <a:prstGeom prst="rect">
            <a:avLst/>
          </a:prstGeom>
          <a:noFill/>
          <a:ln w="9525">
            <a:noFill/>
            <a:miter lim="800000"/>
            <a:headEnd/>
            <a:tailEnd/>
          </a:ln>
        </p:spPr>
      </p:pic>
    </p:spTree>
    <p:extLst>
      <p:ext uri="{BB962C8B-B14F-4D97-AF65-F5344CB8AC3E}">
        <p14:creationId xmlns:p14="http://schemas.microsoft.com/office/powerpoint/2010/main" val="18459142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457200" y="304800"/>
            <a:ext cx="6400800" cy="609600"/>
          </a:xfrm>
        </p:spPr>
        <p:txBody>
          <a:bodyPr/>
          <a:lstStyle/>
          <a:p>
            <a:r>
              <a:rPr lang="en-US" dirty="0" smtClean="0"/>
              <a:t>Paragraph structure</a:t>
            </a:r>
            <a:endParaRPr lang="en-US" dirty="0"/>
          </a:p>
        </p:txBody>
      </p:sp>
      <p:sp>
        <p:nvSpPr>
          <p:cNvPr id="148483" name="Rectangle 3"/>
          <p:cNvSpPr>
            <a:spLocks noGrp="1" noChangeArrowheads="1"/>
          </p:cNvSpPr>
          <p:nvPr>
            <p:ph type="body" idx="1"/>
          </p:nvPr>
        </p:nvSpPr>
        <p:spPr>
          <a:xfrm>
            <a:off x="152400" y="1143000"/>
            <a:ext cx="8229600" cy="5105400"/>
          </a:xfrm>
        </p:spPr>
        <p:txBody>
          <a:bodyPr/>
          <a:lstStyle/>
          <a:p>
            <a:pPr>
              <a:lnSpc>
                <a:spcPct val="90000"/>
              </a:lnSpc>
            </a:pPr>
            <a:r>
              <a:rPr lang="en-US" dirty="0" smtClean="0"/>
              <a:t>Conform to readers’ expectations</a:t>
            </a:r>
          </a:p>
          <a:p>
            <a:pPr lvl="1">
              <a:lnSpc>
                <a:spcPct val="90000"/>
              </a:lnSpc>
            </a:pPr>
            <a:r>
              <a:rPr lang="en-US" dirty="0" smtClean="0"/>
              <a:t>Anticipate what the reader will want to know</a:t>
            </a:r>
          </a:p>
          <a:p>
            <a:pPr lvl="1">
              <a:lnSpc>
                <a:spcPct val="110000"/>
              </a:lnSpc>
            </a:pPr>
            <a:r>
              <a:rPr lang="en-US" dirty="0" smtClean="0"/>
              <a:t>Stick </a:t>
            </a:r>
            <a:r>
              <a:rPr lang="en-US" dirty="0"/>
              <a:t>to single points</a:t>
            </a:r>
          </a:p>
          <a:p>
            <a:pPr>
              <a:lnSpc>
                <a:spcPct val="110000"/>
              </a:lnSpc>
            </a:pPr>
            <a:r>
              <a:rPr lang="en-US" dirty="0"/>
              <a:t>Start with statement what it is </a:t>
            </a:r>
            <a:r>
              <a:rPr lang="en-US" dirty="0" smtClean="0"/>
              <a:t>about (topic sentence)</a:t>
            </a:r>
            <a:endParaRPr lang="en-US" dirty="0"/>
          </a:p>
          <a:p>
            <a:pPr lvl="1">
              <a:lnSpc>
                <a:spcPct val="110000"/>
              </a:lnSpc>
            </a:pPr>
            <a:r>
              <a:rPr lang="en-US" dirty="0" err="1">
                <a:solidFill>
                  <a:srgbClr val="CC0000"/>
                </a:solidFill>
              </a:rPr>
              <a:t>Turan</a:t>
            </a:r>
            <a:r>
              <a:rPr lang="en-US" dirty="0">
                <a:solidFill>
                  <a:srgbClr val="CC0000"/>
                </a:solidFill>
              </a:rPr>
              <a:t> </a:t>
            </a:r>
            <a:r>
              <a:rPr lang="en-US" i="1" dirty="0">
                <a:solidFill>
                  <a:srgbClr val="CC0000"/>
                </a:solidFill>
              </a:rPr>
              <a:t>et al.</a:t>
            </a:r>
            <a:r>
              <a:rPr lang="en-US" dirty="0">
                <a:solidFill>
                  <a:srgbClr val="CC0000"/>
                </a:solidFill>
              </a:rPr>
              <a:t> (2014), in a study on Atlantic herring, </a:t>
            </a:r>
            <a:r>
              <a:rPr lang="en-US" dirty="0" smtClean="0">
                <a:solidFill>
                  <a:srgbClr val="CC0000"/>
                </a:solidFill>
              </a:rPr>
              <a:t/>
            </a:r>
            <a:br>
              <a:rPr lang="en-US" dirty="0" smtClean="0">
                <a:solidFill>
                  <a:srgbClr val="CC0000"/>
                </a:solidFill>
              </a:rPr>
            </a:br>
            <a:r>
              <a:rPr lang="en-US" dirty="0" smtClean="0">
                <a:solidFill>
                  <a:srgbClr val="CC0000"/>
                </a:solidFill>
              </a:rPr>
              <a:t>suggested </a:t>
            </a:r>
            <a:r>
              <a:rPr lang="en-US" dirty="0">
                <a:solidFill>
                  <a:srgbClr val="CC0000"/>
                </a:solidFill>
              </a:rPr>
              <a:t>considerable population differentiation, while Mitchell et al. (2010) could not detect any genetic differences in Pacific herring.</a:t>
            </a:r>
          </a:p>
          <a:p>
            <a:pPr lvl="1">
              <a:lnSpc>
                <a:spcPct val="110000"/>
              </a:lnSpc>
            </a:pPr>
            <a:r>
              <a:rPr lang="en-US" dirty="0">
                <a:solidFill>
                  <a:srgbClr val="008000"/>
                </a:solidFill>
              </a:rPr>
              <a:t>Past research on the population genetics of herring was often contradictory. While considerable differentiation was found in Atlantic herring (</a:t>
            </a:r>
            <a:r>
              <a:rPr lang="en-US" dirty="0" err="1">
                <a:solidFill>
                  <a:srgbClr val="008000"/>
                </a:solidFill>
              </a:rPr>
              <a:t>Turan</a:t>
            </a:r>
            <a:r>
              <a:rPr lang="en-US" dirty="0">
                <a:solidFill>
                  <a:srgbClr val="008000"/>
                </a:solidFill>
              </a:rPr>
              <a:t> </a:t>
            </a:r>
            <a:r>
              <a:rPr lang="en-US" i="1" dirty="0">
                <a:solidFill>
                  <a:srgbClr val="008000"/>
                </a:solidFill>
              </a:rPr>
              <a:t>et al.</a:t>
            </a:r>
            <a:r>
              <a:rPr lang="en-US" dirty="0">
                <a:solidFill>
                  <a:srgbClr val="008000"/>
                </a:solidFill>
              </a:rPr>
              <a:t> 2014), Pacific herring appeared genetically homogenous (Mitchell </a:t>
            </a:r>
            <a:r>
              <a:rPr lang="en-US" i="1" dirty="0">
                <a:solidFill>
                  <a:srgbClr val="008000"/>
                </a:solidFill>
              </a:rPr>
              <a:t>et al.</a:t>
            </a:r>
            <a:r>
              <a:rPr lang="en-US" dirty="0">
                <a:solidFill>
                  <a:srgbClr val="008000"/>
                </a:solidFill>
              </a:rPr>
              <a:t> 2010).</a:t>
            </a:r>
          </a:p>
          <a:p>
            <a:pPr>
              <a:lnSpc>
                <a:spcPct val="110000"/>
              </a:lnSpc>
            </a:pPr>
            <a:r>
              <a:rPr lang="en-US" dirty="0"/>
              <a:t>Link paragraphs</a:t>
            </a:r>
          </a:p>
          <a:p>
            <a:pPr lvl="1">
              <a:lnSpc>
                <a:spcPct val="110000"/>
              </a:lnSpc>
            </a:pPr>
            <a:r>
              <a:rPr lang="en-US" dirty="0"/>
              <a:t>Despite such insights into population structure of </a:t>
            </a:r>
            <a:r>
              <a:rPr lang="en-US" dirty="0" smtClean="0"/>
              <a:t>Atlantic herring, </a:t>
            </a:r>
            <a:r>
              <a:rPr lang="en-US" dirty="0"/>
              <a:t>specific information on Pacific herring is scarce.</a:t>
            </a:r>
          </a:p>
        </p:txBody>
      </p:sp>
      <p:pic>
        <p:nvPicPr>
          <p:cNvPr id="148484" name="Picture 4" descr="Style: Lessons in Clarity and Grace (9th Edition)">
            <a:hlinkClick r:id="rId3"/>
          </p:cNvPr>
          <p:cNvPicPr>
            <a:picLocks noChangeAspect="1" noChangeArrowheads="1"/>
          </p:cNvPicPr>
          <p:nvPr/>
        </p:nvPicPr>
        <p:blipFill>
          <a:blip r:embed="rId4" cstate="print"/>
          <a:srcRect l="16000" r="16000"/>
          <a:stretch>
            <a:fillRect/>
          </a:stretch>
        </p:blipFill>
        <p:spPr bwMode="auto">
          <a:xfrm>
            <a:off x="7543800" y="0"/>
            <a:ext cx="1600200" cy="2351314"/>
          </a:xfrm>
          <a:prstGeom prst="rect">
            <a:avLst/>
          </a:prstGeom>
          <a:noFill/>
          <a:ln w="9525">
            <a:noFill/>
            <a:miter lim="800000"/>
            <a:headEnd/>
            <a:tailEnd/>
          </a:ln>
        </p:spPr>
      </p:pic>
    </p:spTree>
    <p:extLst>
      <p:ext uri="{BB962C8B-B14F-4D97-AF65-F5344CB8AC3E}">
        <p14:creationId xmlns:p14="http://schemas.microsoft.com/office/powerpoint/2010/main" val="42453674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a:t>Sentence structure</a:t>
            </a:r>
          </a:p>
        </p:txBody>
      </p:sp>
      <p:sp>
        <p:nvSpPr>
          <p:cNvPr id="152579" name="Rectangle 3"/>
          <p:cNvSpPr>
            <a:spLocks noGrp="1" noChangeArrowheads="1"/>
          </p:cNvSpPr>
          <p:nvPr>
            <p:ph type="body" idx="1"/>
          </p:nvPr>
        </p:nvSpPr>
        <p:spPr/>
        <p:txBody>
          <a:bodyPr/>
          <a:lstStyle/>
          <a:p>
            <a:pPr>
              <a:lnSpc>
                <a:spcPct val="90000"/>
              </a:lnSpc>
            </a:pPr>
            <a:r>
              <a:rPr lang="en-US" dirty="0"/>
              <a:t>Conform to readers’ </a:t>
            </a:r>
            <a:r>
              <a:rPr lang="en-US" dirty="0" smtClean="0"/>
              <a:t>expectations</a:t>
            </a:r>
          </a:p>
          <a:p>
            <a:pPr lvl="1">
              <a:lnSpc>
                <a:spcPct val="90000"/>
              </a:lnSpc>
            </a:pPr>
            <a:r>
              <a:rPr lang="en-US" dirty="0" smtClean="0"/>
              <a:t>Anticipate what the reader will want to know</a:t>
            </a:r>
            <a:endParaRPr lang="en-US" dirty="0"/>
          </a:p>
          <a:p>
            <a:pPr>
              <a:lnSpc>
                <a:spcPct val="90000"/>
              </a:lnSpc>
            </a:pPr>
            <a:r>
              <a:rPr lang="en-US" dirty="0"/>
              <a:t>Readers expect sentences that reflect </a:t>
            </a:r>
            <a:br>
              <a:rPr lang="en-US" dirty="0"/>
            </a:br>
            <a:r>
              <a:rPr lang="en-US" dirty="0"/>
              <a:t>certain principles</a:t>
            </a:r>
          </a:p>
          <a:p>
            <a:pPr lvl="1">
              <a:lnSpc>
                <a:spcPct val="90000"/>
              </a:lnSpc>
            </a:pPr>
            <a:r>
              <a:rPr lang="en-US" dirty="0"/>
              <a:t>Subject</a:t>
            </a:r>
          </a:p>
          <a:p>
            <a:pPr lvl="2">
              <a:lnSpc>
                <a:spcPct val="90000"/>
              </a:lnSpc>
            </a:pPr>
            <a:r>
              <a:rPr lang="en-US" dirty="0"/>
              <a:t>Make the subject the topic of the sentence</a:t>
            </a:r>
          </a:p>
          <a:p>
            <a:pPr lvl="2">
              <a:lnSpc>
                <a:spcPct val="90000"/>
              </a:lnSpc>
            </a:pPr>
            <a:r>
              <a:rPr lang="en-US" dirty="0"/>
              <a:t>Get to the subject quickly</a:t>
            </a:r>
          </a:p>
          <a:p>
            <a:pPr lvl="2">
              <a:lnSpc>
                <a:spcPct val="90000"/>
              </a:lnSpc>
            </a:pPr>
            <a:r>
              <a:rPr lang="en-US" dirty="0"/>
              <a:t>Avoid opening with long clauses and phrases</a:t>
            </a:r>
          </a:p>
          <a:p>
            <a:pPr lvl="1">
              <a:lnSpc>
                <a:spcPct val="90000"/>
              </a:lnSpc>
            </a:pPr>
            <a:r>
              <a:rPr lang="en-US" dirty="0"/>
              <a:t>Verb</a:t>
            </a:r>
          </a:p>
          <a:p>
            <a:pPr lvl="2">
              <a:lnSpc>
                <a:spcPct val="90000"/>
              </a:lnSpc>
            </a:pPr>
            <a:r>
              <a:rPr lang="en-US" dirty="0"/>
              <a:t>Make the verb the important action</a:t>
            </a:r>
          </a:p>
          <a:p>
            <a:pPr lvl="2">
              <a:lnSpc>
                <a:spcPct val="90000"/>
              </a:lnSpc>
            </a:pPr>
            <a:r>
              <a:rPr lang="en-US" dirty="0"/>
              <a:t>Get past the subject to the verb quickly</a:t>
            </a:r>
          </a:p>
          <a:p>
            <a:pPr lvl="2">
              <a:lnSpc>
                <a:spcPct val="90000"/>
              </a:lnSpc>
            </a:pPr>
            <a:r>
              <a:rPr lang="en-US" dirty="0"/>
              <a:t>Avoid opening with long clauses and phrases</a:t>
            </a:r>
          </a:p>
          <a:p>
            <a:pPr lvl="1">
              <a:lnSpc>
                <a:spcPct val="90000"/>
              </a:lnSpc>
            </a:pPr>
            <a:r>
              <a:rPr lang="en-US" dirty="0"/>
              <a:t>Leave new and complex issues to the end of the sentence</a:t>
            </a:r>
          </a:p>
          <a:p>
            <a:pPr lvl="2">
              <a:lnSpc>
                <a:spcPct val="90000"/>
              </a:lnSpc>
            </a:pPr>
            <a:r>
              <a:rPr lang="en-US" dirty="0"/>
              <a:t>Open sentences with familiar information</a:t>
            </a:r>
          </a:p>
        </p:txBody>
      </p:sp>
      <p:pic>
        <p:nvPicPr>
          <p:cNvPr id="152580" name="Picture 4" descr="Style: Lessons in Clarity and Grace (9th Edition)">
            <a:hlinkClick r:id="rId3"/>
          </p:cNvPr>
          <p:cNvPicPr>
            <a:picLocks noChangeAspect="1" noChangeArrowheads="1"/>
          </p:cNvPicPr>
          <p:nvPr/>
        </p:nvPicPr>
        <p:blipFill>
          <a:blip r:embed="rId4" cstate="print"/>
          <a:srcRect l="16000" r="16000"/>
          <a:stretch>
            <a:fillRect/>
          </a:stretch>
        </p:blipFill>
        <p:spPr bwMode="auto">
          <a:xfrm>
            <a:off x="7277100" y="0"/>
            <a:ext cx="1866900" cy="2743200"/>
          </a:xfrm>
          <a:prstGeom prst="rect">
            <a:avLst/>
          </a:prstGeom>
          <a:noFill/>
          <a:ln w="9525">
            <a:noFill/>
            <a:miter lim="800000"/>
            <a:headEnd/>
            <a:tailEnd/>
          </a:ln>
        </p:spPr>
      </p:pic>
    </p:spTree>
    <p:extLst>
      <p:ext uri="{BB962C8B-B14F-4D97-AF65-F5344CB8AC3E}">
        <p14:creationId xmlns:p14="http://schemas.microsoft.com/office/powerpoint/2010/main" val="4136394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Synopsis</a:t>
            </a:r>
            <a:endParaRPr lang="en-US" dirty="0"/>
          </a:p>
        </p:txBody>
      </p:sp>
      <p:sp>
        <p:nvSpPr>
          <p:cNvPr id="3" name="Content Placeholder 2"/>
          <p:cNvSpPr>
            <a:spLocks noGrp="1"/>
          </p:cNvSpPr>
          <p:nvPr>
            <p:ph idx="1"/>
          </p:nvPr>
        </p:nvSpPr>
        <p:spPr>
          <a:xfrm>
            <a:off x="457200" y="1600200"/>
            <a:ext cx="7010400" cy="4525963"/>
          </a:xfrm>
        </p:spPr>
        <p:txBody>
          <a:bodyPr/>
          <a:lstStyle/>
          <a:p>
            <a:pPr eaLnBrk="1" hangingPunct="1"/>
            <a:r>
              <a:rPr lang="en-US" altLang="en-US" dirty="0" smtClean="0"/>
              <a:t>Mind map</a:t>
            </a:r>
            <a:endParaRPr lang="en-US" altLang="en-US" dirty="0"/>
          </a:p>
          <a:p>
            <a:pPr lvl="1" eaLnBrk="1" hangingPunct="1"/>
            <a:r>
              <a:rPr lang="en-US" altLang="en-US" dirty="0" smtClean="0"/>
              <a:t>Debriefing</a:t>
            </a:r>
          </a:p>
          <a:p>
            <a:pPr lvl="1" eaLnBrk="1" hangingPunct="1"/>
            <a:r>
              <a:rPr lang="en-US" altLang="en-US" dirty="0" smtClean="0"/>
              <a:t>Split into panels</a:t>
            </a:r>
            <a:endParaRPr lang="en-US" altLang="en-US" dirty="0"/>
          </a:p>
          <a:p>
            <a:pPr eaLnBrk="1" hangingPunct="1"/>
            <a:r>
              <a:rPr lang="en-US" altLang="en-US" dirty="0"/>
              <a:t>Introduction and Objectives</a:t>
            </a:r>
          </a:p>
          <a:p>
            <a:pPr lvl="1" eaLnBrk="1" hangingPunct="1"/>
            <a:r>
              <a:rPr lang="en-US" altLang="en-US" dirty="0"/>
              <a:t>General points</a:t>
            </a:r>
          </a:p>
          <a:p>
            <a:pPr eaLnBrk="1" hangingPunct="1"/>
            <a:r>
              <a:rPr lang="en-US" altLang="en-US" dirty="0" smtClean="0"/>
              <a:t>Some writing guidelines</a:t>
            </a:r>
          </a:p>
          <a:p>
            <a:pPr lvl="1" eaLnBrk="1" hangingPunct="1"/>
            <a:r>
              <a:rPr lang="en-US" altLang="en-US" dirty="0" smtClean="0"/>
              <a:t>Writing exercises</a:t>
            </a:r>
          </a:p>
          <a:p>
            <a:pPr eaLnBrk="1" hangingPunct="1"/>
            <a:r>
              <a:rPr lang="en-US" altLang="en-US" dirty="0" smtClean="0"/>
              <a:t>Break</a:t>
            </a:r>
          </a:p>
          <a:p>
            <a:pPr eaLnBrk="1" hangingPunct="1"/>
            <a:r>
              <a:rPr lang="en-US" altLang="en-US" dirty="0" smtClean="0"/>
              <a:t>Split </a:t>
            </a:r>
            <a:r>
              <a:rPr lang="en-US" altLang="en-US" dirty="0"/>
              <a:t>into </a:t>
            </a:r>
            <a:r>
              <a:rPr lang="en-US" altLang="en-US" dirty="0" smtClean="0"/>
              <a:t>Panels</a:t>
            </a:r>
          </a:p>
          <a:p>
            <a:pPr lvl="1" eaLnBrk="1" hangingPunct="1"/>
            <a:r>
              <a:rPr lang="en-US" altLang="en-US" dirty="0" smtClean="0"/>
              <a:t>Discuss </a:t>
            </a:r>
            <a:r>
              <a:rPr lang="en-US" altLang="en-US" dirty="0"/>
              <a:t>avenues for introduction &amp; </a:t>
            </a:r>
            <a:r>
              <a:rPr lang="en-US" altLang="en-US" dirty="0" smtClean="0"/>
              <a:t>objectives</a:t>
            </a:r>
            <a:endParaRPr lang="en-US" altLang="en-US" dirty="0"/>
          </a:p>
        </p:txBody>
      </p:sp>
    </p:spTree>
    <p:extLst>
      <p:ext uri="{BB962C8B-B14F-4D97-AF65-F5344CB8AC3E}">
        <p14:creationId xmlns:p14="http://schemas.microsoft.com/office/powerpoint/2010/main" val="4038997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a:t>For example</a:t>
            </a:r>
          </a:p>
        </p:txBody>
      </p:sp>
      <p:sp>
        <p:nvSpPr>
          <p:cNvPr id="167939" name="Rectangle 3"/>
          <p:cNvSpPr>
            <a:spLocks noGrp="1" noChangeArrowheads="1"/>
          </p:cNvSpPr>
          <p:nvPr>
            <p:ph type="body" idx="1"/>
          </p:nvPr>
        </p:nvSpPr>
        <p:spPr/>
        <p:txBody>
          <a:bodyPr/>
          <a:lstStyle/>
          <a:p>
            <a:r>
              <a:rPr lang="en-US" dirty="0"/>
              <a:t>Once upon a time, as a walk through the woods was taking place on the part of Little Red Riding Hood, the Wolf’s </a:t>
            </a:r>
            <a:r>
              <a:rPr lang="en-US" dirty="0" smtClean="0"/>
              <a:t>jump </a:t>
            </a:r>
            <a:r>
              <a:rPr lang="en-US" dirty="0"/>
              <a:t>out from behind a tree occurred, causing her fright.</a:t>
            </a:r>
          </a:p>
          <a:p>
            <a:endParaRPr lang="en-US" dirty="0" smtClean="0"/>
          </a:p>
          <a:p>
            <a:r>
              <a:rPr lang="en-US" dirty="0" smtClean="0"/>
              <a:t>Restructure subjects and verbs</a:t>
            </a:r>
            <a:endParaRPr lang="en-US" dirty="0"/>
          </a:p>
        </p:txBody>
      </p:sp>
    </p:spTree>
    <p:extLst>
      <p:ext uri="{BB962C8B-B14F-4D97-AF65-F5344CB8AC3E}">
        <p14:creationId xmlns:p14="http://schemas.microsoft.com/office/powerpoint/2010/main" val="196494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79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dirty="0"/>
              <a:t>Active </a:t>
            </a:r>
            <a:r>
              <a:rPr lang="en-US" dirty="0" err="1"/>
              <a:t>vs</a:t>
            </a:r>
            <a:r>
              <a:rPr lang="en-US" dirty="0"/>
              <a:t> passive</a:t>
            </a:r>
          </a:p>
        </p:txBody>
      </p:sp>
      <p:sp>
        <p:nvSpPr>
          <p:cNvPr id="169987" name="Rectangle 3"/>
          <p:cNvSpPr>
            <a:spLocks noGrp="1" noChangeArrowheads="1"/>
          </p:cNvSpPr>
          <p:nvPr>
            <p:ph type="body" idx="1"/>
          </p:nvPr>
        </p:nvSpPr>
        <p:spPr/>
        <p:txBody>
          <a:bodyPr/>
          <a:lstStyle/>
          <a:p>
            <a:pPr>
              <a:lnSpc>
                <a:spcPct val="90000"/>
              </a:lnSpc>
            </a:pPr>
            <a:r>
              <a:rPr lang="en-US" dirty="0" smtClean="0"/>
              <a:t>Who is important?</a:t>
            </a:r>
          </a:p>
          <a:p>
            <a:pPr lvl="1">
              <a:lnSpc>
                <a:spcPct val="90000"/>
              </a:lnSpc>
            </a:pPr>
            <a:r>
              <a:rPr lang="en-US" dirty="0" smtClean="0"/>
              <a:t>By </a:t>
            </a:r>
            <a:r>
              <a:rPr lang="en-US" dirty="0"/>
              <a:t>early 1945, the Allies had essentially defeated Germany; all that remained was a bloody climax. American, French, British and Russian forces had breached its borders and were bombing it around the clock. But they had not yet so devastated Germany as to destroy its ability to resist</a:t>
            </a:r>
            <a:r>
              <a:rPr lang="en-US" dirty="0" smtClean="0"/>
              <a:t>.</a:t>
            </a:r>
            <a:endParaRPr lang="en-US" dirty="0"/>
          </a:p>
          <a:p>
            <a:pPr lvl="1">
              <a:lnSpc>
                <a:spcPct val="90000"/>
              </a:lnSpc>
            </a:pPr>
            <a:r>
              <a:rPr lang="en-US" dirty="0"/>
              <a:t>By early 1945, Germany had essentially been defeated: all that remained was a bloody climax. Its borders had been breached and it was being bombed around the clock. It had </a:t>
            </a:r>
            <a:r>
              <a:rPr lang="en-US" dirty="0" smtClean="0"/>
              <a:t>not </a:t>
            </a:r>
            <a:r>
              <a:rPr lang="en-US" dirty="0"/>
              <a:t>been so devastated, however, that it could not resist. </a:t>
            </a:r>
            <a:endParaRPr lang="en-US" dirty="0" smtClean="0"/>
          </a:p>
          <a:p>
            <a:pPr>
              <a:lnSpc>
                <a:spcPct val="90000"/>
              </a:lnSpc>
            </a:pPr>
            <a:r>
              <a:rPr lang="en-US" dirty="0" smtClean="0"/>
              <a:t>Do you need to know who is responsible?</a:t>
            </a:r>
          </a:p>
          <a:p>
            <a:pPr lvl="1">
              <a:lnSpc>
                <a:spcPct val="90000"/>
              </a:lnSpc>
            </a:pPr>
            <a:r>
              <a:rPr lang="en-US" dirty="0" smtClean="0"/>
              <a:t>Those who are found guilty will be fined</a:t>
            </a:r>
          </a:p>
          <a:p>
            <a:pPr lvl="1">
              <a:lnSpc>
                <a:spcPct val="90000"/>
              </a:lnSpc>
            </a:pPr>
            <a:r>
              <a:rPr lang="en-US" dirty="0" smtClean="0"/>
              <a:t>DNA was extracted from muscle tissues</a:t>
            </a:r>
          </a:p>
          <a:p>
            <a:pPr lvl="1">
              <a:lnSpc>
                <a:spcPct val="90000"/>
              </a:lnSpc>
            </a:pPr>
            <a:endParaRPr lang="en-US" dirty="0"/>
          </a:p>
        </p:txBody>
      </p:sp>
    </p:spTree>
    <p:extLst>
      <p:ext uri="{BB962C8B-B14F-4D97-AF65-F5344CB8AC3E}">
        <p14:creationId xmlns:p14="http://schemas.microsoft.com/office/powerpoint/2010/main" val="2411624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99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99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998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998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99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457200" y="304800"/>
            <a:ext cx="6400800" cy="609600"/>
          </a:xfrm>
        </p:spPr>
        <p:txBody>
          <a:bodyPr/>
          <a:lstStyle/>
          <a:p>
            <a:r>
              <a:rPr lang="en-US" dirty="0" smtClean="0"/>
              <a:t>Subjects</a:t>
            </a:r>
            <a:endParaRPr lang="en-US" dirty="0"/>
          </a:p>
        </p:txBody>
      </p:sp>
      <p:sp>
        <p:nvSpPr>
          <p:cNvPr id="148483" name="Rectangle 3"/>
          <p:cNvSpPr>
            <a:spLocks noGrp="1" noChangeArrowheads="1"/>
          </p:cNvSpPr>
          <p:nvPr>
            <p:ph type="body" idx="1"/>
          </p:nvPr>
        </p:nvSpPr>
        <p:spPr>
          <a:xfrm>
            <a:off x="152400" y="1143000"/>
            <a:ext cx="7010400" cy="5105400"/>
          </a:xfrm>
        </p:spPr>
        <p:txBody>
          <a:bodyPr/>
          <a:lstStyle/>
          <a:p>
            <a:pPr>
              <a:lnSpc>
                <a:spcPct val="110000"/>
              </a:lnSpc>
            </a:pPr>
            <a:r>
              <a:rPr lang="en-US" dirty="0" smtClean="0"/>
              <a:t>Compare</a:t>
            </a:r>
            <a:endParaRPr lang="en-US" dirty="0"/>
          </a:p>
          <a:p>
            <a:pPr lvl="1">
              <a:lnSpc>
                <a:spcPct val="110000"/>
              </a:lnSpc>
            </a:pPr>
            <a:r>
              <a:rPr lang="en-US" dirty="0" err="1">
                <a:solidFill>
                  <a:srgbClr val="CC0000"/>
                </a:solidFill>
              </a:rPr>
              <a:t>Turan</a:t>
            </a:r>
            <a:r>
              <a:rPr lang="en-US" dirty="0">
                <a:solidFill>
                  <a:srgbClr val="CC0000"/>
                </a:solidFill>
              </a:rPr>
              <a:t> </a:t>
            </a:r>
            <a:r>
              <a:rPr lang="en-US" i="1" dirty="0">
                <a:solidFill>
                  <a:srgbClr val="CC0000"/>
                </a:solidFill>
              </a:rPr>
              <a:t>et al.</a:t>
            </a:r>
            <a:r>
              <a:rPr lang="en-US" dirty="0">
                <a:solidFill>
                  <a:srgbClr val="CC0000"/>
                </a:solidFill>
              </a:rPr>
              <a:t> (2014), in a study on Atlantic herring, </a:t>
            </a:r>
            <a:r>
              <a:rPr lang="en-US" dirty="0" smtClean="0">
                <a:solidFill>
                  <a:srgbClr val="CC0000"/>
                </a:solidFill>
              </a:rPr>
              <a:t/>
            </a:r>
            <a:br>
              <a:rPr lang="en-US" dirty="0" smtClean="0">
                <a:solidFill>
                  <a:srgbClr val="CC0000"/>
                </a:solidFill>
              </a:rPr>
            </a:br>
            <a:r>
              <a:rPr lang="en-US" dirty="0" smtClean="0">
                <a:solidFill>
                  <a:srgbClr val="CC0000"/>
                </a:solidFill>
              </a:rPr>
              <a:t>suggested </a:t>
            </a:r>
            <a:r>
              <a:rPr lang="en-US" dirty="0">
                <a:solidFill>
                  <a:srgbClr val="CC0000"/>
                </a:solidFill>
              </a:rPr>
              <a:t>considerable population differentiation, while Mitchell et al. (2010) could not detect any genetic differences in Pacific herring.</a:t>
            </a:r>
          </a:p>
          <a:p>
            <a:pPr lvl="1">
              <a:lnSpc>
                <a:spcPct val="110000"/>
              </a:lnSpc>
            </a:pPr>
            <a:r>
              <a:rPr lang="en-US" dirty="0" smtClean="0">
                <a:solidFill>
                  <a:srgbClr val="008000"/>
                </a:solidFill>
              </a:rPr>
              <a:t>While </a:t>
            </a:r>
            <a:r>
              <a:rPr lang="en-US" dirty="0">
                <a:solidFill>
                  <a:srgbClr val="008000"/>
                </a:solidFill>
              </a:rPr>
              <a:t>considerable differentiation was found in Atlantic herring (</a:t>
            </a:r>
            <a:r>
              <a:rPr lang="en-US" dirty="0" err="1">
                <a:solidFill>
                  <a:srgbClr val="008000"/>
                </a:solidFill>
              </a:rPr>
              <a:t>Turan</a:t>
            </a:r>
            <a:r>
              <a:rPr lang="en-US" dirty="0">
                <a:solidFill>
                  <a:srgbClr val="008000"/>
                </a:solidFill>
              </a:rPr>
              <a:t> </a:t>
            </a:r>
            <a:r>
              <a:rPr lang="en-US" i="1" dirty="0">
                <a:solidFill>
                  <a:srgbClr val="008000"/>
                </a:solidFill>
              </a:rPr>
              <a:t>et al.</a:t>
            </a:r>
            <a:r>
              <a:rPr lang="en-US" dirty="0">
                <a:solidFill>
                  <a:srgbClr val="008000"/>
                </a:solidFill>
              </a:rPr>
              <a:t> 2014), Pacific herring appeared genetically homogenous (Mitchell </a:t>
            </a:r>
            <a:r>
              <a:rPr lang="en-US" i="1" dirty="0">
                <a:solidFill>
                  <a:srgbClr val="008000"/>
                </a:solidFill>
              </a:rPr>
              <a:t>et al.</a:t>
            </a:r>
            <a:r>
              <a:rPr lang="en-US" dirty="0">
                <a:solidFill>
                  <a:srgbClr val="008000"/>
                </a:solidFill>
              </a:rPr>
              <a:t> 2010</a:t>
            </a:r>
            <a:r>
              <a:rPr lang="en-US" dirty="0" smtClean="0">
                <a:solidFill>
                  <a:srgbClr val="008000"/>
                </a:solidFill>
              </a:rPr>
              <a:t>).</a:t>
            </a:r>
            <a:endParaRPr lang="en-US" dirty="0">
              <a:solidFill>
                <a:srgbClr val="008000"/>
              </a:solidFill>
            </a:endParaRPr>
          </a:p>
        </p:txBody>
      </p:sp>
      <p:pic>
        <p:nvPicPr>
          <p:cNvPr id="148484" name="Picture 4" descr="Style: Lessons in Clarity and Grace (9th Edition)">
            <a:hlinkClick r:id="rId3"/>
          </p:cNvPr>
          <p:cNvPicPr>
            <a:picLocks noChangeAspect="1" noChangeArrowheads="1"/>
          </p:cNvPicPr>
          <p:nvPr/>
        </p:nvPicPr>
        <p:blipFill>
          <a:blip r:embed="rId4" cstate="print"/>
          <a:srcRect l="16000" r="16000"/>
          <a:stretch>
            <a:fillRect/>
          </a:stretch>
        </p:blipFill>
        <p:spPr bwMode="auto">
          <a:xfrm>
            <a:off x="7277100" y="0"/>
            <a:ext cx="1866900" cy="2743200"/>
          </a:xfrm>
          <a:prstGeom prst="rect">
            <a:avLst/>
          </a:prstGeom>
          <a:noFill/>
          <a:ln w="9525">
            <a:noFill/>
            <a:miter lim="800000"/>
            <a:headEnd/>
            <a:tailEnd/>
          </a:ln>
        </p:spPr>
      </p:pic>
    </p:spTree>
    <p:extLst>
      <p:ext uri="{BB962C8B-B14F-4D97-AF65-F5344CB8AC3E}">
        <p14:creationId xmlns:p14="http://schemas.microsoft.com/office/powerpoint/2010/main" val="34398634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dirty="0" smtClean="0"/>
              <a:t>Familiar &amp; simple </a:t>
            </a:r>
            <a:r>
              <a:rPr lang="en-US" dirty="0" err="1"/>
              <a:t>vs</a:t>
            </a:r>
            <a:r>
              <a:rPr lang="en-US" dirty="0"/>
              <a:t> </a:t>
            </a:r>
            <a:r>
              <a:rPr lang="en-US" dirty="0" smtClean="0"/>
              <a:t>new &amp; complex</a:t>
            </a:r>
            <a:endParaRPr lang="en-US" dirty="0"/>
          </a:p>
        </p:txBody>
      </p:sp>
      <p:sp>
        <p:nvSpPr>
          <p:cNvPr id="174083" name="Rectangle 3"/>
          <p:cNvSpPr>
            <a:spLocks noGrp="1" noChangeArrowheads="1"/>
          </p:cNvSpPr>
          <p:nvPr>
            <p:ph type="body" idx="1"/>
          </p:nvPr>
        </p:nvSpPr>
        <p:spPr>
          <a:xfrm>
            <a:off x="457200" y="1600200"/>
            <a:ext cx="8229600" cy="4953000"/>
          </a:xfrm>
        </p:spPr>
        <p:txBody>
          <a:bodyPr/>
          <a:lstStyle/>
          <a:p>
            <a:r>
              <a:rPr lang="en-US" dirty="0" smtClean="0"/>
              <a:t>Compare:</a:t>
            </a:r>
          </a:p>
          <a:p>
            <a:pPr lvl="1"/>
            <a:r>
              <a:rPr lang="en-US" dirty="0" smtClean="0"/>
              <a:t>A </a:t>
            </a:r>
            <a:r>
              <a:rPr lang="en-US" dirty="0" err="1" smtClean="0"/>
              <a:t>sociometric</a:t>
            </a:r>
            <a:r>
              <a:rPr lang="en-US" dirty="0" smtClean="0"/>
              <a:t> and actuarial analysis of Social Security revenues and disbursements for the last six decades to determine changes in projecting deficits is the subject of this study</a:t>
            </a:r>
          </a:p>
          <a:p>
            <a:pPr lvl="1"/>
            <a:r>
              <a:rPr lang="en-US" dirty="0" smtClean="0"/>
              <a:t>In this study, we analyze Social Security’s revenues and disbursements for the last six decades, using </a:t>
            </a:r>
            <a:r>
              <a:rPr lang="en-US" dirty="0" err="1" smtClean="0"/>
              <a:t>sociometric</a:t>
            </a:r>
            <a:r>
              <a:rPr lang="en-US" dirty="0" smtClean="0"/>
              <a:t> and actuarial criteria to determine changes in projecting deficits </a:t>
            </a:r>
            <a:endParaRPr lang="en-US" dirty="0"/>
          </a:p>
          <a:p>
            <a:endParaRPr lang="en-US" dirty="0"/>
          </a:p>
        </p:txBody>
      </p:sp>
    </p:spTree>
    <p:extLst>
      <p:ext uri="{BB962C8B-B14F-4D97-AF65-F5344CB8AC3E}">
        <p14:creationId xmlns:p14="http://schemas.microsoft.com/office/powerpoint/2010/main" val="3678281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lstStyle/>
          <a:p>
            <a:r>
              <a:rPr lang="en-US" sz="4400" dirty="0" smtClean="0"/>
              <a:t>Sentence structure</a:t>
            </a:r>
            <a:endParaRPr lang="en-US" sz="4400" dirty="0"/>
          </a:p>
        </p:txBody>
      </p:sp>
      <p:graphicFrame>
        <p:nvGraphicFramePr>
          <p:cNvPr id="4" name="Content Placeholder 3"/>
          <p:cNvGraphicFramePr>
            <a:graphicFrameLocks noGrp="1"/>
          </p:cNvGraphicFramePr>
          <p:nvPr>
            <p:ph idx="1"/>
          </p:nvPr>
        </p:nvGraphicFramePr>
        <p:xfrm>
          <a:off x="1981200" y="1676400"/>
          <a:ext cx="6781800" cy="11930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3"/>
          <p:cNvGraphicFramePr>
            <a:graphicFrameLocks/>
          </p:cNvGraphicFramePr>
          <p:nvPr/>
        </p:nvGraphicFramePr>
        <p:xfrm>
          <a:off x="1981200" y="3048000"/>
          <a:ext cx="6781800" cy="119309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TextBox 5"/>
          <p:cNvSpPr txBox="1"/>
          <p:nvPr/>
        </p:nvSpPr>
        <p:spPr>
          <a:xfrm>
            <a:off x="381000" y="2057400"/>
            <a:ext cx="1186543" cy="584775"/>
          </a:xfrm>
          <a:prstGeom prst="rect">
            <a:avLst/>
          </a:prstGeom>
          <a:noFill/>
        </p:spPr>
        <p:txBody>
          <a:bodyPr wrap="none" rtlCol="0">
            <a:spAutoFit/>
          </a:bodyPr>
          <a:lstStyle/>
          <a:p>
            <a:r>
              <a:rPr lang="en-US" sz="3200" dirty="0" smtClean="0"/>
              <a:t>Fixed</a:t>
            </a:r>
            <a:endParaRPr lang="en-US" sz="3200" dirty="0"/>
          </a:p>
        </p:txBody>
      </p:sp>
      <p:sp>
        <p:nvSpPr>
          <p:cNvPr id="7" name="TextBox 6"/>
          <p:cNvSpPr txBox="1"/>
          <p:nvPr/>
        </p:nvSpPr>
        <p:spPr>
          <a:xfrm>
            <a:off x="152400" y="3352800"/>
            <a:ext cx="1771639" cy="584775"/>
          </a:xfrm>
          <a:prstGeom prst="rect">
            <a:avLst/>
          </a:prstGeom>
          <a:noFill/>
        </p:spPr>
        <p:txBody>
          <a:bodyPr wrap="none" rtlCol="0">
            <a:spAutoFit/>
          </a:bodyPr>
          <a:lstStyle/>
          <a:p>
            <a:r>
              <a:rPr lang="en-US" sz="3200" dirty="0" smtClean="0"/>
              <a:t> Variable</a:t>
            </a:r>
            <a:endParaRPr lang="en-US" sz="3200" dirty="0"/>
          </a:p>
        </p:txBody>
      </p:sp>
      <p:sp>
        <p:nvSpPr>
          <p:cNvPr id="8" name="TextBox 7"/>
          <p:cNvSpPr txBox="1"/>
          <p:nvPr/>
        </p:nvSpPr>
        <p:spPr>
          <a:xfrm>
            <a:off x="0" y="1371600"/>
            <a:ext cx="2007281" cy="584775"/>
          </a:xfrm>
          <a:prstGeom prst="rect">
            <a:avLst/>
          </a:prstGeom>
          <a:noFill/>
        </p:spPr>
        <p:txBody>
          <a:bodyPr wrap="none" rtlCol="0">
            <a:spAutoFit/>
          </a:bodyPr>
          <a:lstStyle/>
          <a:p>
            <a:r>
              <a:rPr lang="en-US" sz="3200" b="1" dirty="0" smtClean="0"/>
              <a:t>Structure</a:t>
            </a:r>
            <a:endParaRPr lang="en-US" sz="3200" b="1" dirty="0"/>
          </a:p>
        </p:txBody>
      </p:sp>
      <p:sp>
        <p:nvSpPr>
          <p:cNvPr id="9" name="TextBox 8"/>
          <p:cNvSpPr txBox="1"/>
          <p:nvPr/>
        </p:nvSpPr>
        <p:spPr>
          <a:xfrm>
            <a:off x="0" y="4267200"/>
            <a:ext cx="1731564" cy="584775"/>
          </a:xfrm>
          <a:prstGeom prst="rect">
            <a:avLst/>
          </a:prstGeom>
          <a:noFill/>
        </p:spPr>
        <p:txBody>
          <a:bodyPr wrap="none" rtlCol="0">
            <a:spAutoFit/>
          </a:bodyPr>
          <a:lstStyle/>
          <a:p>
            <a:r>
              <a:rPr lang="en-US" sz="3200" b="1" dirty="0" smtClean="0"/>
              <a:t>Content</a:t>
            </a:r>
            <a:endParaRPr lang="en-US" sz="3200" b="1" dirty="0"/>
          </a:p>
        </p:txBody>
      </p:sp>
      <p:graphicFrame>
        <p:nvGraphicFramePr>
          <p:cNvPr id="10" name="Content Placeholder 3"/>
          <p:cNvGraphicFramePr>
            <a:graphicFrameLocks/>
          </p:cNvGraphicFramePr>
          <p:nvPr/>
        </p:nvGraphicFramePr>
        <p:xfrm>
          <a:off x="1828800" y="4293306"/>
          <a:ext cx="6781800" cy="1193094"/>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1" name="Content Placeholder 3"/>
          <p:cNvGraphicFramePr>
            <a:graphicFrameLocks/>
          </p:cNvGraphicFramePr>
          <p:nvPr/>
        </p:nvGraphicFramePr>
        <p:xfrm>
          <a:off x="1828800" y="5664906"/>
          <a:ext cx="6781800" cy="1193094"/>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Tree>
    <p:extLst>
      <p:ext uri="{BB962C8B-B14F-4D97-AF65-F5344CB8AC3E}">
        <p14:creationId xmlns:p14="http://schemas.microsoft.com/office/powerpoint/2010/main" val="7131056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Making it easier</a:t>
            </a:r>
            <a:endParaRPr lang="en-US" dirty="0"/>
          </a:p>
        </p:txBody>
      </p:sp>
      <p:sp>
        <p:nvSpPr>
          <p:cNvPr id="3" name="Content Placeholder 2"/>
          <p:cNvSpPr>
            <a:spLocks noGrp="1"/>
          </p:cNvSpPr>
          <p:nvPr>
            <p:ph idx="1"/>
          </p:nvPr>
        </p:nvSpPr>
        <p:spPr>
          <a:xfrm>
            <a:off x="457200" y="1371600"/>
            <a:ext cx="8229600" cy="5029200"/>
          </a:xfrm>
        </p:spPr>
        <p:txBody>
          <a:bodyPr/>
          <a:lstStyle/>
          <a:p>
            <a:r>
              <a:rPr lang="en-US" sz="2000" dirty="0" smtClean="0"/>
              <a:t>Get to the subject of the main clause quickly</a:t>
            </a:r>
          </a:p>
          <a:p>
            <a:r>
              <a:rPr lang="en-US" sz="2000" dirty="0" smtClean="0"/>
              <a:t>Get past the subject to the main verb quickly</a:t>
            </a:r>
          </a:p>
          <a:p>
            <a:pPr lvl="1"/>
            <a:r>
              <a:rPr lang="en-US" sz="1800" dirty="0" smtClean="0"/>
              <a:t>Keep subjects short</a:t>
            </a:r>
          </a:p>
          <a:p>
            <a:r>
              <a:rPr lang="en-US" sz="2000" dirty="0" smtClean="0"/>
              <a:t>Use verbs describing specific actions</a:t>
            </a:r>
          </a:p>
          <a:p>
            <a:pPr lvl="1"/>
            <a:r>
              <a:rPr lang="en-US" sz="1800" dirty="0" smtClean="0"/>
              <a:t>Don’t bury in abstract nouns</a:t>
            </a:r>
          </a:p>
          <a:p>
            <a:pPr lvl="1"/>
            <a:r>
              <a:rPr lang="en-US" sz="1800" dirty="0" smtClean="0"/>
              <a:t>Don’t use ‘was carried out’, ‘was taking place’, etc</a:t>
            </a:r>
          </a:p>
          <a:p>
            <a:r>
              <a:rPr lang="en-US" sz="2000" dirty="0" smtClean="0"/>
              <a:t>Start simple and leave complex statements to the end</a:t>
            </a:r>
          </a:p>
          <a:p>
            <a:r>
              <a:rPr lang="en-US" sz="2000" dirty="0" smtClean="0"/>
              <a:t>Keep subjects consistent</a:t>
            </a:r>
          </a:p>
          <a:p>
            <a:pPr lvl="1"/>
            <a:r>
              <a:rPr lang="en-US" sz="1800" dirty="0" smtClean="0"/>
              <a:t>Only one or few topics per paragraph</a:t>
            </a:r>
          </a:p>
          <a:p>
            <a:r>
              <a:rPr lang="en-US" sz="2000" dirty="0" smtClean="0"/>
              <a:t>Keep paragraphs to single or very few topics</a:t>
            </a:r>
          </a:p>
          <a:p>
            <a:r>
              <a:rPr lang="en-US" sz="2000" dirty="0" smtClean="0"/>
              <a:t>Link paragraphs</a:t>
            </a:r>
          </a:p>
          <a:p>
            <a:pPr lvl="1"/>
            <a:r>
              <a:rPr lang="en-US" sz="1800" dirty="0" smtClean="0"/>
              <a:t>Familiar information first</a:t>
            </a:r>
          </a:p>
          <a:p>
            <a:pPr lvl="1"/>
            <a:r>
              <a:rPr lang="en-US" sz="1800" dirty="0" smtClean="0"/>
              <a:t>New information leads to next paragraph</a:t>
            </a:r>
            <a:endParaRPr lang="en-US" sz="1800" dirty="0"/>
          </a:p>
        </p:txBody>
      </p:sp>
      <p:pic>
        <p:nvPicPr>
          <p:cNvPr id="4" name="Picture 4" descr="Style: Lessons in Clarity and Grace (9th Edition)">
            <a:hlinkClick r:id="rId3"/>
          </p:cNvPr>
          <p:cNvPicPr>
            <a:picLocks noChangeAspect="1" noChangeArrowheads="1"/>
          </p:cNvPicPr>
          <p:nvPr/>
        </p:nvPicPr>
        <p:blipFill>
          <a:blip r:embed="rId4" cstate="print"/>
          <a:srcRect l="16000" r="16000"/>
          <a:stretch>
            <a:fillRect/>
          </a:stretch>
        </p:blipFill>
        <p:spPr bwMode="auto">
          <a:xfrm>
            <a:off x="7277100" y="0"/>
            <a:ext cx="1866900" cy="2743200"/>
          </a:xfrm>
          <a:prstGeom prst="rect">
            <a:avLst/>
          </a:prstGeom>
          <a:noFill/>
          <a:ln w="9525">
            <a:noFill/>
            <a:miter lim="800000"/>
            <a:headEnd/>
            <a:tailEnd/>
          </a:ln>
        </p:spPr>
      </p:pic>
    </p:spTree>
    <p:extLst>
      <p:ext uri="{BB962C8B-B14F-4D97-AF65-F5344CB8AC3E}">
        <p14:creationId xmlns:p14="http://schemas.microsoft.com/office/powerpoint/2010/main" val="2052396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dirty="0"/>
              <a:t>Panel Exercise</a:t>
            </a:r>
          </a:p>
        </p:txBody>
      </p:sp>
      <p:sp>
        <p:nvSpPr>
          <p:cNvPr id="156675" name="Rectangle 3"/>
          <p:cNvSpPr>
            <a:spLocks noGrp="1" noChangeArrowheads="1"/>
          </p:cNvSpPr>
          <p:nvPr>
            <p:ph type="body" idx="1"/>
          </p:nvPr>
        </p:nvSpPr>
        <p:spPr>
          <a:xfrm>
            <a:off x="457200" y="1600200"/>
            <a:ext cx="8229600" cy="4800600"/>
          </a:xfrm>
        </p:spPr>
        <p:txBody>
          <a:bodyPr/>
          <a:lstStyle/>
          <a:p>
            <a:r>
              <a:rPr lang="en-US" sz="2000" dirty="0" smtClean="0"/>
              <a:t>Exercise</a:t>
            </a:r>
          </a:p>
          <a:p>
            <a:pPr lvl="1"/>
            <a:r>
              <a:rPr lang="en-US" sz="1800" dirty="0" smtClean="0"/>
              <a:t>Revise sentences</a:t>
            </a:r>
          </a:p>
          <a:p>
            <a:pPr lvl="1"/>
            <a:r>
              <a:rPr lang="en-US" sz="1800" dirty="0" smtClean="0"/>
              <a:t>Hand in</a:t>
            </a:r>
          </a:p>
          <a:p>
            <a:endParaRPr lang="en-US" sz="2000" dirty="0"/>
          </a:p>
          <a:p>
            <a:r>
              <a:rPr lang="en-US" sz="2000" dirty="0" smtClean="0"/>
              <a:t>Mind map debriefing</a:t>
            </a:r>
          </a:p>
          <a:p>
            <a:pPr lvl="1"/>
            <a:r>
              <a:rPr lang="en-US" sz="1800" dirty="0" smtClean="0"/>
              <a:t>Finalize mind maps as much as possible</a:t>
            </a:r>
          </a:p>
          <a:p>
            <a:endParaRPr lang="en-US" sz="2000" dirty="0"/>
          </a:p>
          <a:p>
            <a:r>
              <a:rPr lang="en-US" sz="2000" dirty="0" smtClean="0"/>
              <a:t>Structure </a:t>
            </a:r>
            <a:r>
              <a:rPr lang="en-US" sz="2000" dirty="0"/>
              <a:t>of Introduction and Rationale</a:t>
            </a:r>
          </a:p>
          <a:p>
            <a:pPr lvl="1"/>
            <a:r>
              <a:rPr lang="en-US" sz="1800" dirty="0"/>
              <a:t>List the main point in your introduction and rationale</a:t>
            </a:r>
          </a:p>
          <a:p>
            <a:pPr lvl="2"/>
            <a:r>
              <a:rPr lang="en-US" sz="1600" dirty="0"/>
              <a:t>Ideally paragraph by paragraph</a:t>
            </a:r>
          </a:p>
          <a:p>
            <a:pPr lvl="1"/>
            <a:r>
              <a:rPr lang="en-US" sz="1800" dirty="0"/>
              <a:t>Decide which points to put where</a:t>
            </a:r>
          </a:p>
          <a:p>
            <a:pPr lvl="1"/>
            <a:r>
              <a:rPr lang="en-US" sz="1800" dirty="0"/>
              <a:t>Identify repetitions</a:t>
            </a:r>
          </a:p>
          <a:p>
            <a:pPr lvl="2"/>
            <a:r>
              <a:rPr lang="en-US" sz="1600" dirty="0"/>
              <a:t>Intentional repetition is ok, if brief</a:t>
            </a:r>
          </a:p>
          <a:p>
            <a:pPr lvl="1"/>
            <a:r>
              <a:rPr lang="en-US" sz="1800" dirty="0"/>
              <a:t>Identify gaps</a:t>
            </a:r>
          </a:p>
          <a:p>
            <a:pPr lvl="1"/>
            <a:r>
              <a:rPr lang="en-US" sz="1800" dirty="0" smtClean="0"/>
              <a:t>Discuss</a:t>
            </a:r>
            <a:endParaRPr lang="en-US" sz="1800" dirty="0"/>
          </a:p>
        </p:txBody>
      </p:sp>
    </p:spTree>
    <p:extLst>
      <p:ext uri="{BB962C8B-B14F-4D97-AF65-F5344CB8AC3E}">
        <p14:creationId xmlns:p14="http://schemas.microsoft.com/office/powerpoint/2010/main" val="301116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Plan</a:t>
            </a:r>
            <a:endParaRPr lang="en-ZA" dirty="0"/>
          </a:p>
        </p:txBody>
      </p:sp>
      <p:sp>
        <p:nvSpPr>
          <p:cNvPr id="3" name="Content Placeholder 2"/>
          <p:cNvSpPr>
            <a:spLocks noGrp="1"/>
          </p:cNvSpPr>
          <p:nvPr>
            <p:ph idx="1"/>
          </p:nvPr>
        </p:nvSpPr>
        <p:spPr/>
        <p:txBody>
          <a:bodyPr/>
          <a:lstStyle/>
          <a:p>
            <a:pPr marL="742950" indent="-742950">
              <a:buFont typeface="+mj-lt"/>
              <a:buAutoNum type="arabicPeriod" startAt="3"/>
            </a:pPr>
            <a:r>
              <a:rPr lang="en-US" sz="3200" b="1" dirty="0" smtClean="0">
                <a:solidFill>
                  <a:srgbClr val="C00000"/>
                </a:solidFill>
              </a:rPr>
              <a:t>Create order</a:t>
            </a:r>
          </a:p>
          <a:p>
            <a:pPr marL="742950" indent="-742950">
              <a:buNone/>
            </a:pPr>
            <a:endParaRPr lang="en-US" sz="1200" b="1" dirty="0" smtClean="0">
              <a:solidFill>
                <a:srgbClr val="C00000"/>
              </a:solidFill>
            </a:endParaRPr>
          </a:p>
          <a:p>
            <a:pPr marL="1200150" lvl="1" indent="-742950"/>
            <a:r>
              <a:rPr lang="en-US" sz="2800" dirty="0" smtClean="0"/>
              <a:t>Be selective</a:t>
            </a:r>
          </a:p>
          <a:p>
            <a:pPr marL="1200150" lvl="1" indent="-742950"/>
            <a:r>
              <a:rPr lang="en-US" sz="2800" dirty="0" smtClean="0"/>
              <a:t>Build an argument</a:t>
            </a:r>
            <a:endParaRPr lang="en-ZA" sz="2800" dirty="0" smtClean="0"/>
          </a:p>
          <a:p>
            <a:pPr marL="1200150" lvl="1" indent="-742950"/>
            <a:r>
              <a:rPr lang="en-US" sz="2800" b="1" dirty="0" smtClean="0">
                <a:solidFill>
                  <a:srgbClr val="00B0F0"/>
                </a:solidFill>
              </a:rPr>
              <a:t>LOGICAL FLOW</a:t>
            </a:r>
          </a:p>
          <a:p>
            <a:pPr marL="1200150" lvl="1" indent="-742950"/>
            <a:r>
              <a:rPr lang="en-US" sz="2800" dirty="0" smtClean="0"/>
              <a:t>(</a:t>
            </a:r>
            <a:r>
              <a:rPr lang="en-US" sz="2800" dirty="0" err="1" smtClean="0"/>
              <a:t>Powerpoint</a:t>
            </a:r>
            <a:r>
              <a:rPr lang="en-US" sz="2800" dirty="0" smtClean="0"/>
              <a:t> is a really cool tool)</a:t>
            </a:r>
          </a:p>
          <a:p>
            <a:pPr marL="902970" indent="-742950">
              <a:buNone/>
            </a:pPr>
            <a:endParaRPr lang="en-US" b="1" dirty="0" smtClean="0">
              <a:solidFill>
                <a:srgbClr val="00B0F0"/>
              </a:solidFill>
            </a:endParaRPr>
          </a:p>
          <a:p>
            <a:pPr marL="0" indent="0" algn="ctr">
              <a:buNone/>
            </a:pPr>
            <a:r>
              <a:rPr lang="en-US" b="1" dirty="0" smtClean="0">
                <a:solidFill>
                  <a:srgbClr val="00B0F0"/>
                </a:solidFill>
              </a:rPr>
              <a:t>You should be able to write up the crux of your argument in 6 – 10 short key sentences</a:t>
            </a:r>
            <a:endParaRPr lang="en-US" dirty="0" smtClean="0">
              <a:solidFill>
                <a:srgbClr val="00B0F0"/>
              </a:solidFill>
            </a:endParaRPr>
          </a:p>
          <a:p>
            <a:endParaRPr lang="en-ZA" dirty="0"/>
          </a:p>
        </p:txBody>
      </p:sp>
      <p:sp>
        <p:nvSpPr>
          <p:cNvPr id="5" name="Rectangle 4"/>
          <p:cNvSpPr/>
          <p:nvPr/>
        </p:nvSpPr>
        <p:spPr>
          <a:xfrm>
            <a:off x="4929190" y="1571612"/>
            <a:ext cx="1000132" cy="42862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Rectangle 5"/>
          <p:cNvSpPr/>
          <p:nvPr/>
        </p:nvSpPr>
        <p:spPr>
          <a:xfrm>
            <a:off x="7000892" y="2928934"/>
            <a:ext cx="1000132" cy="428628"/>
          </a:xfrm>
          <a:prstGeom prst="rect">
            <a:avLst/>
          </a:prstGeom>
          <a:solidFill>
            <a:srgbClr val="8EF4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Rectangle 6"/>
          <p:cNvSpPr/>
          <p:nvPr/>
        </p:nvSpPr>
        <p:spPr>
          <a:xfrm>
            <a:off x="7143768" y="1428736"/>
            <a:ext cx="1000132" cy="42862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Rectangle 7"/>
          <p:cNvSpPr/>
          <p:nvPr/>
        </p:nvSpPr>
        <p:spPr>
          <a:xfrm>
            <a:off x="5857884" y="1071546"/>
            <a:ext cx="1000132" cy="42862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Rectangle 8"/>
          <p:cNvSpPr/>
          <p:nvPr/>
        </p:nvSpPr>
        <p:spPr>
          <a:xfrm>
            <a:off x="6786578" y="2357430"/>
            <a:ext cx="1000132" cy="428628"/>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Rectangle 9"/>
          <p:cNvSpPr/>
          <p:nvPr/>
        </p:nvSpPr>
        <p:spPr>
          <a:xfrm>
            <a:off x="5286380" y="2714620"/>
            <a:ext cx="1000132" cy="428628"/>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cxnSp>
        <p:nvCxnSpPr>
          <p:cNvPr id="12" name="Straight Connector 11"/>
          <p:cNvCxnSpPr>
            <a:endCxn id="8" idx="2"/>
          </p:cNvCxnSpPr>
          <p:nvPr/>
        </p:nvCxnSpPr>
        <p:spPr>
          <a:xfrm rot="16200000" flipV="1">
            <a:off x="6107917" y="1750207"/>
            <a:ext cx="571504" cy="7143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7" idx="1"/>
          </p:cNvCxnSpPr>
          <p:nvPr/>
        </p:nvCxnSpPr>
        <p:spPr>
          <a:xfrm flipV="1">
            <a:off x="6429388" y="1643050"/>
            <a:ext cx="714380" cy="42862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9" idx="0"/>
          </p:cNvCxnSpPr>
          <p:nvPr/>
        </p:nvCxnSpPr>
        <p:spPr>
          <a:xfrm>
            <a:off x="6429388" y="2071678"/>
            <a:ext cx="857256" cy="285752"/>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0" idx="0"/>
          </p:cNvCxnSpPr>
          <p:nvPr/>
        </p:nvCxnSpPr>
        <p:spPr>
          <a:xfrm rot="5400000">
            <a:off x="5786446" y="2071678"/>
            <a:ext cx="642942" cy="642942"/>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endCxn id="5" idx="3"/>
          </p:cNvCxnSpPr>
          <p:nvPr/>
        </p:nvCxnSpPr>
        <p:spPr>
          <a:xfrm rot="10800000">
            <a:off x="5929322" y="1785926"/>
            <a:ext cx="500066" cy="285752"/>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9" idx="2"/>
            <a:endCxn id="6" idx="0"/>
          </p:cNvCxnSpPr>
          <p:nvPr/>
        </p:nvCxnSpPr>
        <p:spPr>
          <a:xfrm rot="16200000" flipH="1">
            <a:off x="7322363" y="2750339"/>
            <a:ext cx="142876" cy="214314"/>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0"/>
            <a:endCxn id="7" idx="2"/>
          </p:cNvCxnSpPr>
          <p:nvPr/>
        </p:nvCxnSpPr>
        <p:spPr>
          <a:xfrm rot="5400000" flipH="1" flipV="1">
            <a:off x="7215206" y="1928802"/>
            <a:ext cx="500066" cy="35719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501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559 -0.00186 L 0.29219 -0.07547 " pathEditMode="relative" rAng="0" ptsTypes="AA">
                                      <p:cBhvr>
                                        <p:cTn id="6" dur="2000" fill="hold"/>
                                        <p:tgtEl>
                                          <p:spTgt spid="5"/>
                                        </p:tgtEl>
                                        <p:attrNameLst>
                                          <p:attrName>ppt_x</p:attrName>
                                          <p:attrName>ppt_y</p:attrName>
                                        </p:attrNameLst>
                                      </p:cBhvr>
                                      <p:rCtr x="11800" y="-3700"/>
                                    </p:animMotion>
                                  </p:childTnLst>
                                </p:cTn>
                              </p:par>
                              <p:par>
                                <p:cTn id="7" presetID="0" presetClass="path" presetSubtype="0" accel="50000" decel="50000" fill="hold" grpId="0" nodeType="withEffect">
                                  <p:stCondLst>
                                    <p:cond delay="0"/>
                                  </p:stCondLst>
                                  <p:childTnLst>
                                    <p:animMotion origin="layout" path="M -2.5E-6 -3.33333E-6 L 0.06493 -0.19629 " pathEditMode="relative" rAng="0" ptsTypes="AA">
                                      <p:cBhvr>
                                        <p:cTn id="8" dur="2000" fill="hold"/>
                                        <p:tgtEl>
                                          <p:spTgt spid="6"/>
                                        </p:tgtEl>
                                        <p:attrNameLst>
                                          <p:attrName>ppt_x</p:attrName>
                                          <p:attrName>ppt_y</p:attrName>
                                        </p:attrNameLst>
                                      </p:cBhvr>
                                      <p:rCtr x="3200" y="-9800"/>
                                    </p:animMotion>
                                  </p:childTnLst>
                                </p:cTn>
                              </p:par>
                              <p:par>
                                <p:cTn id="9" presetID="0" presetClass="path" presetSubtype="0" accel="50000" decel="50000" fill="hold" grpId="0" nodeType="withEffect">
                                  <p:stCondLst>
                                    <p:cond delay="0"/>
                                  </p:stCondLst>
                                  <p:childTnLst>
                                    <p:animMotion origin="layout" path="M 2.5E-6 -3.33333E-6 L 0.05 0.1007 " pathEditMode="relative" rAng="0" ptsTypes="AA">
                                      <p:cBhvr>
                                        <p:cTn id="10" dur="2000" fill="hold"/>
                                        <p:tgtEl>
                                          <p:spTgt spid="7"/>
                                        </p:tgtEl>
                                        <p:attrNameLst>
                                          <p:attrName>ppt_x</p:attrName>
                                          <p:attrName>ppt_y</p:attrName>
                                        </p:attrNameLst>
                                      </p:cBhvr>
                                      <p:rCtr x="2500" y="5000"/>
                                    </p:animMotion>
                                  </p:childTnLst>
                                </p:cTn>
                              </p:par>
                              <p:par>
                                <p:cTn id="11" presetID="0" presetClass="path" presetSubtype="0" accel="50000" decel="50000" fill="hold" grpId="0" nodeType="withEffect">
                                  <p:stCondLst>
                                    <p:cond delay="0"/>
                                  </p:stCondLst>
                                  <p:childTnLst>
                                    <p:animMotion origin="layout" path="M -2.5E-6 2.77556E-17 L 0.19063 0.22847 " pathEditMode="relative" rAng="0" ptsTypes="AA">
                                      <p:cBhvr>
                                        <p:cTn id="12" dur="2000" fill="hold"/>
                                        <p:tgtEl>
                                          <p:spTgt spid="8"/>
                                        </p:tgtEl>
                                        <p:attrNameLst>
                                          <p:attrName>ppt_x</p:attrName>
                                          <p:attrName>ppt_y</p:attrName>
                                        </p:attrNameLst>
                                      </p:cBhvr>
                                      <p:rCtr x="9500" y="11400"/>
                                    </p:animMotion>
                                  </p:childTnLst>
                                </p:cTn>
                              </p:par>
                              <p:par>
                                <p:cTn id="13" presetID="0" presetClass="path" presetSubtype="0" accel="50000" decel="50000" fill="hold" grpId="0" nodeType="withEffect">
                                  <p:stCondLst>
                                    <p:cond delay="0"/>
                                  </p:stCondLst>
                                  <p:childTnLst>
                                    <p:animMotion origin="layout" path="M 5E-6 5.55112E-17 L 0.08907 0.11458 " pathEditMode="relative" rAng="0" ptsTypes="AA">
                                      <p:cBhvr>
                                        <p:cTn id="14" dur="2000" fill="hold"/>
                                        <p:tgtEl>
                                          <p:spTgt spid="9"/>
                                        </p:tgtEl>
                                        <p:attrNameLst>
                                          <p:attrName>ppt_x</p:attrName>
                                          <p:attrName>ppt_y</p:attrName>
                                        </p:attrNameLst>
                                      </p:cBhvr>
                                      <p:rCtr x="4400" y="5700"/>
                                    </p:animMotion>
                                  </p:childTnLst>
                                </p:cTn>
                              </p:par>
                              <p:par>
                                <p:cTn id="15" presetID="0" presetClass="path" presetSubtype="0" accel="50000" decel="50000" fill="hold" grpId="0" nodeType="withEffect">
                                  <p:stCondLst>
                                    <p:cond delay="0"/>
                                  </p:stCondLst>
                                  <p:childTnLst>
                                    <p:animMotion origin="layout" path="M -2.5E-6 -3.33333E-6 L 0.25313 0.13588 " pathEditMode="relative" rAng="0" ptsTypes="AA">
                                      <p:cBhvr>
                                        <p:cTn id="16" dur="2000" fill="hold"/>
                                        <p:tgtEl>
                                          <p:spTgt spid="10"/>
                                        </p:tgtEl>
                                        <p:attrNameLst>
                                          <p:attrName>ppt_x</p:attrName>
                                          <p:attrName>ppt_y</p:attrName>
                                        </p:attrNameLst>
                                      </p:cBhvr>
                                      <p:rCtr x="12700" y="6800"/>
                                    </p:animMotion>
                                  </p:childTnLst>
                                </p:cTn>
                              </p:par>
                              <p:par>
                                <p:cTn id="17" presetID="9" presetClass="exit" presetSubtype="0" fill="hold" nodeType="withEffect">
                                  <p:stCondLst>
                                    <p:cond delay="0"/>
                                  </p:stCondLst>
                                  <p:childTnLst>
                                    <p:animEffect transition="out" filter="dissolve">
                                      <p:cBhvr>
                                        <p:cTn id="18" dur="500"/>
                                        <p:tgtEl>
                                          <p:spTgt spid="23"/>
                                        </p:tgtEl>
                                      </p:cBhvr>
                                    </p:animEffect>
                                    <p:set>
                                      <p:cBhvr>
                                        <p:cTn id="19" dur="1" fill="hold">
                                          <p:stCondLst>
                                            <p:cond delay="499"/>
                                          </p:stCondLst>
                                        </p:cTn>
                                        <p:tgtEl>
                                          <p:spTgt spid="23"/>
                                        </p:tgtEl>
                                        <p:attrNameLst>
                                          <p:attrName>style.visibility</p:attrName>
                                        </p:attrNameLst>
                                      </p:cBhvr>
                                      <p:to>
                                        <p:strVal val="hidden"/>
                                      </p:to>
                                    </p:set>
                                  </p:childTnLst>
                                </p:cTn>
                              </p:par>
                              <p:par>
                                <p:cTn id="20" presetID="9" presetClass="exit" presetSubtype="0" fill="hold" nodeType="withEffect">
                                  <p:stCondLst>
                                    <p:cond delay="0"/>
                                  </p:stCondLst>
                                  <p:childTnLst>
                                    <p:animEffect transition="out" filter="dissolve">
                                      <p:cBhvr>
                                        <p:cTn id="21" dur="500"/>
                                        <p:tgtEl>
                                          <p:spTgt spid="12"/>
                                        </p:tgtEl>
                                      </p:cBhvr>
                                    </p:animEffect>
                                    <p:set>
                                      <p:cBhvr>
                                        <p:cTn id="22" dur="1" fill="hold">
                                          <p:stCondLst>
                                            <p:cond delay="499"/>
                                          </p:stCondLst>
                                        </p:cTn>
                                        <p:tgtEl>
                                          <p:spTgt spid="12"/>
                                        </p:tgtEl>
                                        <p:attrNameLst>
                                          <p:attrName>style.visibility</p:attrName>
                                        </p:attrNameLst>
                                      </p:cBhvr>
                                      <p:to>
                                        <p:strVal val="hidden"/>
                                      </p:to>
                                    </p:set>
                                  </p:childTnLst>
                                </p:cTn>
                              </p:par>
                              <p:par>
                                <p:cTn id="23" presetID="9" presetClass="exit" presetSubtype="0" fill="hold" nodeType="withEffect">
                                  <p:stCondLst>
                                    <p:cond delay="0"/>
                                  </p:stCondLst>
                                  <p:childTnLst>
                                    <p:animEffect transition="out" filter="dissolve">
                                      <p:cBhvr>
                                        <p:cTn id="24" dur="500"/>
                                        <p:tgtEl>
                                          <p:spTgt spid="17"/>
                                        </p:tgtEl>
                                      </p:cBhvr>
                                    </p:animEffect>
                                    <p:set>
                                      <p:cBhvr>
                                        <p:cTn id="25" dur="1" fill="hold">
                                          <p:stCondLst>
                                            <p:cond delay="499"/>
                                          </p:stCondLst>
                                        </p:cTn>
                                        <p:tgtEl>
                                          <p:spTgt spid="17"/>
                                        </p:tgtEl>
                                        <p:attrNameLst>
                                          <p:attrName>style.visibility</p:attrName>
                                        </p:attrNameLst>
                                      </p:cBhvr>
                                      <p:to>
                                        <p:strVal val="hidden"/>
                                      </p:to>
                                    </p:set>
                                  </p:childTnLst>
                                </p:cTn>
                              </p:par>
                              <p:par>
                                <p:cTn id="26" presetID="9" presetClass="exit" presetSubtype="0" fill="hold" nodeType="withEffect">
                                  <p:stCondLst>
                                    <p:cond delay="0"/>
                                  </p:stCondLst>
                                  <p:childTnLst>
                                    <p:animEffect transition="out" filter="dissolve">
                                      <p:cBhvr>
                                        <p:cTn id="27" dur="500"/>
                                        <p:tgtEl>
                                          <p:spTgt spid="19"/>
                                        </p:tgtEl>
                                      </p:cBhvr>
                                    </p:animEffect>
                                    <p:set>
                                      <p:cBhvr>
                                        <p:cTn id="28" dur="1" fill="hold">
                                          <p:stCondLst>
                                            <p:cond delay="499"/>
                                          </p:stCondLst>
                                        </p:cTn>
                                        <p:tgtEl>
                                          <p:spTgt spid="19"/>
                                        </p:tgtEl>
                                        <p:attrNameLst>
                                          <p:attrName>style.visibility</p:attrName>
                                        </p:attrNameLst>
                                      </p:cBhvr>
                                      <p:to>
                                        <p:strVal val="hidden"/>
                                      </p:to>
                                    </p:set>
                                  </p:childTnLst>
                                </p:cTn>
                              </p:par>
                              <p:par>
                                <p:cTn id="29" presetID="9" presetClass="exit" presetSubtype="0" fill="hold" nodeType="withEffect">
                                  <p:stCondLst>
                                    <p:cond delay="0"/>
                                  </p:stCondLst>
                                  <p:childTnLst>
                                    <p:animEffect transition="out" filter="dissolve">
                                      <p:cBhvr>
                                        <p:cTn id="30" dur="500"/>
                                        <p:tgtEl>
                                          <p:spTgt spid="21"/>
                                        </p:tgtEl>
                                      </p:cBhvr>
                                    </p:animEffect>
                                    <p:set>
                                      <p:cBhvr>
                                        <p:cTn id="31" dur="1" fill="hold">
                                          <p:stCondLst>
                                            <p:cond delay="499"/>
                                          </p:stCondLst>
                                        </p:cTn>
                                        <p:tgtEl>
                                          <p:spTgt spid="21"/>
                                        </p:tgtEl>
                                        <p:attrNameLst>
                                          <p:attrName>style.visibility</p:attrName>
                                        </p:attrNameLst>
                                      </p:cBhvr>
                                      <p:to>
                                        <p:strVal val="hidden"/>
                                      </p:to>
                                    </p:set>
                                  </p:childTnLst>
                                </p:cTn>
                              </p:par>
                              <p:par>
                                <p:cTn id="32" presetID="9" presetClass="exit" presetSubtype="0" fill="hold" nodeType="withEffect">
                                  <p:stCondLst>
                                    <p:cond delay="0"/>
                                  </p:stCondLst>
                                  <p:childTnLst>
                                    <p:animEffect transition="out" filter="dissolve">
                                      <p:cBhvr>
                                        <p:cTn id="33" dur="500"/>
                                        <p:tgtEl>
                                          <p:spTgt spid="27"/>
                                        </p:tgtEl>
                                      </p:cBhvr>
                                    </p:animEffect>
                                    <p:set>
                                      <p:cBhvr>
                                        <p:cTn id="34" dur="1" fill="hold">
                                          <p:stCondLst>
                                            <p:cond delay="499"/>
                                          </p:stCondLst>
                                        </p:cTn>
                                        <p:tgtEl>
                                          <p:spTgt spid="27"/>
                                        </p:tgtEl>
                                        <p:attrNameLst>
                                          <p:attrName>style.visibility</p:attrName>
                                        </p:attrNameLst>
                                      </p:cBhvr>
                                      <p:to>
                                        <p:strVal val="hidden"/>
                                      </p:to>
                                    </p:set>
                                  </p:childTnLst>
                                </p:cTn>
                              </p:par>
                              <p:par>
                                <p:cTn id="35" presetID="9" presetClass="exit" presetSubtype="0" fill="hold" nodeType="withEffect">
                                  <p:stCondLst>
                                    <p:cond delay="0"/>
                                  </p:stCondLst>
                                  <p:childTnLst>
                                    <p:animEffect transition="out" filter="dissolve">
                                      <p:cBhvr>
                                        <p:cTn id="36" dur="500"/>
                                        <p:tgtEl>
                                          <p:spTgt spid="25"/>
                                        </p:tgtEl>
                                      </p:cBhvr>
                                    </p:animEffect>
                                    <p:set>
                                      <p:cBhvr>
                                        <p:cTn id="37" dur="1" fill="hold">
                                          <p:stCondLst>
                                            <p:cond delay="4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ZA" dirty="0" smtClean="0"/>
              <a:t>Plan</a:t>
            </a:r>
            <a:endParaRPr lang="en-ZA" dirty="0"/>
          </a:p>
        </p:txBody>
      </p:sp>
      <p:sp>
        <p:nvSpPr>
          <p:cNvPr id="4" name="Rectangle 3"/>
          <p:cNvSpPr/>
          <p:nvPr/>
        </p:nvSpPr>
        <p:spPr>
          <a:xfrm>
            <a:off x="32" y="857232"/>
            <a:ext cx="9144000" cy="1015663"/>
          </a:xfrm>
          <a:prstGeom prst="rect">
            <a:avLst/>
          </a:prstGeom>
          <a:noFill/>
        </p:spPr>
        <p:txBody>
          <a:bodyPr wrap="square" lIns="91440" tIns="45720" rIns="91440" bIns="45720">
            <a:spAutoFit/>
          </a:bodyPr>
          <a:lstStyle/>
          <a:p>
            <a:pPr algn="ctr"/>
            <a:r>
              <a:rPr lang="en-US" sz="3200" b="1" u="sng" dirty="0" smtClean="0">
                <a:ln w="18415" cmpd="sng">
                  <a:noFill/>
                  <a:prstDash val="solid"/>
                </a:ln>
                <a:solidFill>
                  <a:schemeClr val="accent1">
                    <a:lumMod val="75000"/>
                  </a:schemeClr>
                </a:solidFill>
                <a:effectLst>
                  <a:innerShdw blurRad="63500" dist="50800" dir="13500000">
                    <a:prstClr val="black">
                      <a:alpha val="50000"/>
                    </a:prstClr>
                  </a:innerShdw>
                </a:effectLst>
                <a:latin typeface="Calibri" pitchFamily="34" charset="0"/>
              </a:rPr>
              <a:t>INTRODUCE</a:t>
            </a:r>
          </a:p>
          <a:p>
            <a:pPr algn="ctr"/>
            <a:r>
              <a:rPr lang="en-US" sz="2800" b="1" dirty="0" smtClean="0">
                <a:ln w="18415" cmpd="sng">
                  <a:noFill/>
                  <a:prstDash val="solid"/>
                </a:ln>
                <a:effectLst>
                  <a:innerShdw blurRad="63500" dist="50800" dir="13500000">
                    <a:prstClr val="black">
                      <a:alpha val="50000"/>
                    </a:prstClr>
                  </a:innerShdw>
                </a:effectLst>
                <a:latin typeface="Calibri" pitchFamily="34" charset="0"/>
              </a:rPr>
              <a:t>motivate the cause: </a:t>
            </a:r>
            <a:r>
              <a:rPr lang="en-US" sz="2800" dirty="0" smtClean="0">
                <a:ln w="18415" cmpd="sng">
                  <a:noFill/>
                  <a:prstDash val="solid"/>
                </a:ln>
                <a:effectLst>
                  <a:innerShdw blurRad="63500" dist="50800" dir="13500000">
                    <a:prstClr val="black">
                      <a:alpha val="50000"/>
                    </a:prstClr>
                  </a:innerShdw>
                </a:effectLst>
                <a:latin typeface="Calibri" pitchFamily="34" charset="0"/>
              </a:rPr>
              <a:t>who cares??!!</a:t>
            </a:r>
            <a:endParaRPr lang="en-US" sz="5400" dirty="0">
              <a:ln w="18415" cmpd="sng">
                <a:noFill/>
                <a:prstDash val="solid"/>
              </a:ln>
              <a:effectLst>
                <a:innerShdw blurRad="63500" dist="50800" dir="13500000">
                  <a:prstClr val="black">
                    <a:alpha val="50000"/>
                  </a:prstClr>
                </a:innerShdw>
              </a:effectLst>
              <a:latin typeface="Calibri" pitchFamily="34" charset="0"/>
            </a:endParaRPr>
          </a:p>
        </p:txBody>
      </p:sp>
      <p:sp>
        <p:nvSpPr>
          <p:cNvPr id="5" name="Rectangle 4"/>
          <p:cNvSpPr/>
          <p:nvPr/>
        </p:nvSpPr>
        <p:spPr>
          <a:xfrm>
            <a:off x="-9822" y="2357430"/>
            <a:ext cx="9153821" cy="1938992"/>
          </a:xfrm>
          <a:prstGeom prst="rect">
            <a:avLst/>
          </a:prstGeom>
          <a:noFill/>
        </p:spPr>
        <p:txBody>
          <a:bodyPr wrap="square" lIns="91440" tIns="45720" rIns="91440" bIns="45720">
            <a:spAutoFit/>
          </a:bodyPr>
          <a:lstStyle/>
          <a:p>
            <a:pPr algn="ctr"/>
            <a:r>
              <a:rPr lang="en-US" sz="3200" b="1" dirty="0" smtClean="0">
                <a:ln w="18415" cmpd="sng">
                  <a:noFill/>
                  <a:prstDash val="solid"/>
                </a:ln>
                <a:solidFill>
                  <a:schemeClr val="accent1">
                    <a:lumMod val="75000"/>
                  </a:schemeClr>
                </a:solidFill>
                <a:effectLst>
                  <a:innerShdw blurRad="63500" dist="50800" dir="13500000">
                    <a:prstClr val="black">
                      <a:alpha val="50000"/>
                    </a:prstClr>
                  </a:innerShdw>
                </a:effectLst>
                <a:latin typeface="Calibri" pitchFamily="34" charset="0"/>
              </a:rPr>
              <a:t>CREATE A CASE</a:t>
            </a:r>
          </a:p>
          <a:p>
            <a:pPr algn="ctr"/>
            <a:r>
              <a:rPr lang="en-US" sz="3200" u="sng" dirty="0" smtClean="0">
                <a:ln w="18415" cmpd="sng">
                  <a:noFill/>
                  <a:prstDash val="solid"/>
                </a:ln>
                <a:solidFill>
                  <a:schemeClr val="accent1">
                    <a:lumMod val="75000"/>
                  </a:schemeClr>
                </a:solidFill>
                <a:effectLst>
                  <a:innerShdw blurRad="63500" dist="50800" dir="13500000">
                    <a:prstClr val="black">
                      <a:alpha val="50000"/>
                    </a:prstClr>
                  </a:innerShdw>
                </a:effectLst>
                <a:latin typeface="Calibri" pitchFamily="34" charset="0"/>
              </a:rPr>
              <a:t>(</a:t>
            </a:r>
            <a:r>
              <a:rPr lang="en-US" sz="3200" b="1" u="sng" dirty="0" smtClean="0">
                <a:ln w="18415" cmpd="sng">
                  <a:noFill/>
                  <a:prstDash val="solid"/>
                </a:ln>
                <a:solidFill>
                  <a:schemeClr val="accent1">
                    <a:lumMod val="75000"/>
                  </a:schemeClr>
                </a:solidFill>
                <a:effectLst>
                  <a:innerShdw blurRad="63500" dist="50800" dir="13500000">
                    <a:prstClr val="black">
                      <a:alpha val="50000"/>
                    </a:prstClr>
                  </a:innerShdw>
                </a:effectLst>
                <a:latin typeface="Calibri" pitchFamily="34" charset="0"/>
              </a:rPr>
              <a:t>RELATING TO YOUR KEY QUESTIONS</a:t>
            </a:r>
            <a:r>
              <a:rPr lang="en-US" sz="3200" u="sng" dirty="0" smtClean="0">
                <a:ln w="18415" cmpd="sng">
                  <a:noFill/>
                  <a:prstDash val="solid"/>
                </a:ln>
                <a:solidFill>
                  <a:schemeClr val="accent1">
                    <a:lumMod val="75000"/>
                  </a:schemeClr>
                </a:solidFill>
                <a:effectLst>
                  <a:innerShdw blurRad="63500" dist="50800" dir="13500000">
                    <a:prstClr val="black">
                      <a:alpha val="50000"/>
                    </a:prstClr>
                  </a:innerShdw>
                </a:effectLst>
                <a:latin typeface="Calibri" pitchFamily="34" charset="0"/>
              </a:rPr>
              <a:t>)</a:t>
            </a:r>
          </a:p>
          <a:p>
            <a:pPr algn="ctr"/>
            <a:r>
              <a:rPr lang="en-US" sz="2800" b="1" dirty="0" smtClean="0">
                <a:ln w="18415" cmpd="sng">
                  <a:noFill/>
                  <a:prstDash val="solid"/>
                </a:ln>
                <a:effectLst>
                  <a:innerShdw blurRad="63500" dist="50800" dir="13500000">
                    <a:prstClr val="black">
                      <a:alpha val="50000"/>
                    </a:prstClr>
                  </a:innerShdw>
                </a:effectLst>
                <a:latin typeface="Calibri" pitchFamily="34" charset="0"/>
              </a:rPr>
              <a:t>establish common ground</a:t>
            </a:r>
            <a:r>
              <a:rPr lang="en-US" sz="2800" dirty="0" smtClean="0">
                <a:ln w="18415" cmpd="sng">
                  <a:noFill/>
                  <a:prstDash val="solid"/>
                </a:ln>
                <a:effectLst>
                  <a:innerShdw blurRad="63500" dist="50800" dir="13500000">
                    <a:prstClr val="black">
                      <a:alpha val="50000"/>
                    </a:prstClr>
                  </a:innerShdw>
                </a:effectLst>
                <a:latin typeface="Calibri" pitchFamily="34" charset="0"/>
              </a:rPr>
              <a:t>: what do we know?</a:t>
            </a:r>
          </a:p>
          <a:p>
            <a:pPr algn="ctr"/>
            <a:r>
              <a:rPr lang="en-US" sz="2800" b="1" dirty="0" smtClean="0">
                <a:ln w="18415" cmpd="sng">
                  <a:noFill/>
                  <a:prstDash val="solid"/>
                </a:ln>
                <a:effectLst>
                  <a:innerShdw blurRad="63500" dist="50800" dir="13500000">
                    <a:prstClr val="black">
                      <a:alpha val="50000"/>
                    </a:prstClr>
                  </a:innerShdw>
                </a:effectLst>
                <a:latin typeface="Calibri" pitchFamily="34" charset="0"/>
              </a:rPr>
              <a:t>disruption/question</a:t>
            </a:r>
            <a:r>
              <a:rPr lang="en-US" sz="2800" dirty="0" smtClean="0">
                <a:ln w="18415" cmpd="sng">
                  <a:noFill/>
                  <a:prstDash val="solid"/>
                </a:ln>
                <a:effectLst>
                  <a:innerShdw blurRad="63500" dist="50800" dir="13500000">
                    <a:prstClr val="black">
                      <a:alpha val="50000"/>
                    </a:prstClr>
                  </a:innerShdw>
                </a:effectLst>
                <a:latin typeface="Calibri" pitchFamily="34" charset="0"/>
              </a:rPr>
              <a:t>: where’s the problem?</a:t>
            </a:r>
            <a:endParaRPr lang="en-US" sz="6000" dirty="0">
              <a:ln w="18415" cmpd="sng">
                <a:noFill/>
                <a:prstDash val="solid"/>
              </a:ln>
              <a:solidFill>
                <a:schemeClr val="accent1">
                  <a:lumMod val="75000"/>
                </a:schemeClr>
              </a:solidFill>
              <a:effectLst>
                <a:innerShdw blurRad="63500" dist="50800" dir="13500000">
                  <a:prstClr val="black">
                    <a:alpha val="50000"/>
                  </a:prstClr>
                </a:innerShdw>
              </a:effectLst>
              <a:latin typeface="Calibri" pitchFamily="34" charset="0"/>
            </a:endParaRPr>
          </a:p>
        </p:txBody>
      </p:sp>
      <p:sp>
        <p:nvSpPr>
          <p:cNvPr id="6" name="Rectangle 5"/>
          <p:cNvSpPr/>
          <p:nvPr/>
        </p:nvSpPr>
        <p:spPr>
          <a:xfrm>
            <a:off x="0" y="4929198"/>
            <a:ext cx="9140761" cy="1446550"/>
          </a:xfrm>
          <a:prstGeom prst="rect">
            <a:avLst/>
          </a:prstGeom>
          <a:noFill/>
        </p:spPr>
        <p:txBody>
          <a:bodyPr wrap="square" lIns="91440" tIns="45720" rIns="91440" bIns="45720">
            <a:spAutoFit/>
          </a:bodyPr>
          <a:lstStyle/>
          <a:p>
            <a:pPr algn="ctr"/>
            <a:r>
              <a:rPr lang="en-US" sz="3200" b="1" u="sng" dirty="0" smtClean="0">
                <a:ln w="18415" cmpd="sng">
                  <a:noFill/>
                  <a:prstDash val="solid"/>
                </a:ln>
                <a:solidFill>
                  <a:schemeClr val="accent1">
                    <a:lumMod val="75000"/>
                  </a:schemeClr>
                </a:solidFill>
                <a:effectLst>
                  <a:innerShdw blurRad="63500" dist="50800" dir="13500000">
                    <a:prstClr val="black">
                      <a:alpha val="50000"/>
                    </a:prstClr>
                  </a:innerShdw>
                </a:effectLst>
                <a:latin typeface="Calibri" pitchFamily="34" charset="0"/>
              </a:rPr>
              <a:t>SOLUTION / RESOLUTION</a:t>
            </a:r>
          </a:p>
          <a:p>
            <a:pPr algn="ctr"/>
            <a:r>
              <a:rPr lang="en-US" sz="2800" b="1" dirty="0" smtClean="0">
                <a:ln w="18415" cmpd="sng">
                  <a:noFill/>
                  <a:prstDash val="solid"/>
                </a:ln>
                <a:effectLst>
                  <a:innerShdw blurRad="63500" dist="50800" dir="13500000">
                    <a:prstClr val="black">
                      <a:alpha val="50000"/>
                    </a:prstClr>
                  </a:innerShdw>
                </a:effectLst>
                <a:latin typeface="Calibri" pitchFamily="34" charset="0"/>
              </a:rPr>
              <a:t>so now what?</a:t>
            </a:r>
            <a:r>
              <a:rPr lang="en-US" sz="2800" dirty="0" smtClean="0">
                <a:ln w="18415" cmpd="sng">
                  <a:noFill/>
                  <a:prstDash val="solid"/>
                </a:ln>
                <a:effectLst>
                  <a:innerShdw blurRad="63500" dist="50800" dir="13500000">
                    <a:prstClr val="black">
                      <a:alpha val="50000"/>
                    </a:prstClr>
                  </a:innerShdw>
                </a:effectLst>
                <a:latin typeface="Calibri" pitchFamily="34" charset="0"/>
              </a:rPr>
              <a:t>:</a:t>
            </a:r>
            <a:br>
              <a:rPr lang="en-US" sz="2800" dirty="0" smtClean="0">
                <a:ln w="18415" cmpd="sng">
                  <a:noFill/>
                  <a:prstDash val="solid"/>
                </a:ln>
                <a:effectLst>
                  <a:innerShdw blurRad="63500" dist="50800" dir="13500000">
                    <a:prstClr val="black">
                      <a:alpha val="50000"/>
                    </a:prstClr>
                  </a:innerShdw>
                </a:effectLst>
                <a:latin typeface="Calibri" pitchFamily="34" charset="0"/>
              </a:rPr>
            </a:br>
            <a:r>
              <a:rPr lang="en-US" sz="2800" dirty="0" smtClean="0">
                <a:ln w="18415" cmpd="sng">
                  <a:noFill/>
                  <a:prstDash val="solid"/>
                </a:ln>
                <a:effectLst>
                  <a:innerShdw blurRad="63500" dist="50800" dir="13500000">
                    <a:prstClr val="black">
                      <a:alpha val="50000"/>
                    </a:prstClr>
                  </a:innerShdw>
                </a:effectLst>
                <a:latin typeface="Calibri" pitchFamily="34" charset="0"/>
              </a:rPr>
              <a:t>aims &amp; objectives OR your opinion / conclusion</a:t>
            </a:r>
            <a:endParaRPr lang="en-US" sz="5400" dirty="0">
              <a:ln w="18415" cmpd="sng">
                <a:noFill/>
                <a:prstDash val="solid"/>
              </a:ln>
              <a:effectLst>
                <a:innerShdw blurRad="63500" dist="50800" dir="13500000">
                  <a:prstClr val="black">
                    <a:alpha val="50000"/>
                  </a:prstClr>
                </a:innerShdw>
              </a:effectLst>
              <a:latin typeface="Calibri" pitchFamily="34" charset="0"/>
            </a:endParaRPr>
          </a:p>
        </p:txBody>
      </p:sp>
    </p:spTree>
    <p:extLst>
      <p:ext uri="{BB962C8B-B14F-4D97-AF65-F5344CB8AC3E}">
        <p14:creationId xmlns:p14="http://schemas.microsoft.com/office/powerpoint/2010/main" val="743673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General Format</a:t>
            </a:r>
            <a:endParaRPr lang="en-US" dirty="0"/>
          </a:p>
        </p:txBody>
      </p:sp>
      <p:sp>
        <p:nvSpPr>
          <p:cNvPr id="5" name="Text Placeholder 4"/>
          <p:cNvSpPr>
            <a:spLocks noGrp="1"/>
          </p:cNvSpPr>
          <p:nvPr>
            <p:ph type="body" idx="1"/>
          </p:nvPr>
        </p:nvSpPr>
        <p:spPr/>
        <p:txBody>
          <a:bodyPr/>
          <a:lstStyle/>
          <a:p>
            <a:r>
              <a:rPr lang="en-US" dirty="0" smtClean="0"/>
              <a:t>Paper</a:t>
            </a:r>
            <a:endParaRPr lang="en-US" dirty="0"/>
          </a:p>
        </p:txBody>
      </p:sp>
      <p:sp>
        <p:nvSpPr>
          <p:cNvPr id="6" name="Content Placeholder 5"/>
          <p:cNvSpPr>
            <a:spLocks noGrp="1"/>
          </p:cNvSpPr>
          <p:nvPr>
            <p:ph sz="half" idx="2"/>
          </p:nvPr>
        </p:nvSpPr>
        <p:spPr/>
        <p:txBody>
          <a:bodyPr/>
          <a:lstStyle/>
          <a:p>
            <a:endParaRPr lang="en-US" dirty="0" smtClean="0"/>
          </a:p>
          <a:p>
            <a:r>
              <a:rPr lang="en-US" dirty="0" smtClean="0"/>
              <a:t>Introduction</a:t>
            </a:r>
          </a:p>
          <a:p>
            <a:endParaRPr lang="en-US" dirty="0" smtClean="0"/>
          </a:p>
          <a:p>
            <a:r>
              <a:rPr lang="en-US" dirty="0" smtClean="0"/>
              <a:t>Methods</a:t>
            </a:r>
          </a:p>
          <a:p>
            <a:r>
              <a:rPr lang="en-US" dirty="0" smtClean="0"/>
              <a:t>Results</a:t>
            </a:r>
          </a:p>
          <a:p>
            <a:r>
              <a:rPr lang="en-US" dirty="0" smtClean="0"/>
              <a:t>Discussion</a:t>
            </a:r>
            <a:endParaRPr lang="en-US" dirty="0"/>
          </a:p>
        </p:txBody>
      </p:sp>
      <p:sp>
        <p:nvSpPr>
          <p:cNvPr id="7" name="Text Placeholder 6"/>
          <p:cNvSpPr>
            <a:spLocks noGrp="1"/>
          </p:cNvSpPr>
          <p:nvPr>
            <p:ph type="body" sz="quarter" idx="3"/>
          </p:nvPr>
        </p:nvSpPr>
        <p:spPr/>
        <p:txBody>
          <a:bodyPr/>
          <a:lstStyle/>
          <a:p>
            <a:r>
              <a:rPr lang="en-US" dirty="0" smtClean="0"/>
              <a:t>Proposal</a:t>
            </a:r>
            <a:endParaRPr lang="en-US" dirty="0"/>
          </a:p>
        </p:txBody>
      </p:sp>
      <p:sp>
        <p:nvSpPr>
          <p:cNvPr id="8" name="Content Placeholder 7"/>
          <p:cNvSpPr>
            <a:spLocks noGrp="1"/>
          </p:cNvSpPr>
          <p:nvPr>
            <p:ph sz="quarter" idx="4"/>
          </p:nvPr>
        </p:nvSpPr>
        <p:spPr/>
        <p:txBody>
          <a:bodyPr/>
          <a:lstStyle/>
          <a:p>
            <a:endParaRPr lang="en-US" dirty="0" smtClean="0"/>
          </a:p>
          <a:p>
            <a:r>
              <a:rPr lang="en-US" dirty="0" smtClean="0"/>
              <a:t>Significance</a:t>
            </a:r>
          </a:p>
          <a:p>
            <a:r>
              <a:rPr lang="en-US" dirty="0" smtClean="0"/>
              <a:t>Rationale</a:t>
            </a:r>
          </a:p>
          <a:p>
            <a:r>
              <a:rPr lang="en-US" dirty="0" smtClean="0"/>
              <a:t>Methods</a:t>
            </a:r>
          </a:p>
          <a:p>
            <a:r>
              <a:rPr lang="en-US" dirty="0" smtClean="0"/>
              <a:t>Expected Results</a:t>
            </a:r>
          </a:p>
          <a:p>
            <a:r>
              <a:rPr lang="en-US" dirty="0" smtClean="0"/>
              <a:t>Broader Impact</a:t>
            </a:r>
            <a:endParaRPr lang="en-US" dirty="0"/>
          </a:p>
        </p:txBody>
      </p:sp>
      <p:pic>
        <p:nvPicPr>
          <p:cNvPr id="9" name="Picture 4" descr="Picture of Hourgla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905000"/>
            <a:ext cx="1474788"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3952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04800"/>
            <a:ext cx="8229600" cy="914400"/>
          </a:xfrm>
        </p:spPr>
        <p:txBody>
          <a:bodyPr/>
          <a:lstStyle/>
          <a:p>
            <a:pPr eaLnBrk="1" hangingPunct="1"/>
            <a:r>
              <a:rPr lang="en-US" smtClean="0"/>
              <a:t>NSF format</a:t>
            </a:r>
          </a:p>
        </p:txBody>
      </p:sp>
      <p:sp>
        <p:nvSpPr>
          <p:cNvPr id="115715" name="Rectangle 3"/>
          <p:cNvSpPr>
            <a:spLocks noGrp="1" noChangeArrowheads="1"/>
          </p:cNvSpPr>
          <p:nvPr>
            <p:ph type="body" idx="1"/>
          </p:nvPr>
        </p:nvSpPr>
        <p:spPr>
          <a:xfrm>
            <a:off x="457200" y="1371600"/>
            <a:ext cx="8229600" cy="5181600"/>
          </a:xfrm>
        </p:spPr>
        <p:txBody>
          <a:bodyPr/>
          <a:lstStyle/>
          <a:p>
            <a:pPr eaLnBrk="1" hangingPunct="1">
              <a:lnSpc>
                <a:spcPct val="80000"/>
              </a:lnSpc>
            </a:pPr>
            <a:r>
              <a:rPr lang="en-US" sz="2000" dirty="0" smtClean="0"/>
              <a:t>Title</a:t>
            </a:r>
          </a:p>
          <a:p>
            <a:pPr eaLnBrk="1" hangingPunct="1">
              <a:lnSpc>
                <a:spcPct val="80000"/>
              </a:lnSpc>
            </a:pPr>
            <a:r>
              <a:rPr lang="en-US" sz="2000" dirty="0" smtClean="0"/>
              <a:t>Project Summary</a:t>
            </a:r>
          </a:p>
          <a:p>
            <a:pPr eaLnBrk="1" hangingPunct="1">
              <a:lnSpc>
                <a:spcPct val="80000"/>
              </a:lnSpc>
            </a:pPr>
            <a:r>
              <a:rPr lang="en-US" sz="2000" dirty="0" smtClean="0"/>
              <a:t>Project description (10 pages)</a:t>
            </a:r>
          </a:p>
          <a:p>
            <a:pPr lvl="1" eaLnBrk="1" hangingPunct="1">
              <a:lnSpc>
                <a:spcPct val="80000"/>
              </a:lnSpc>
            </a:pPr>
            <a:r>
              <a:rPr lang="en-US" sz="1800" dirty="0" smtClean="0"/>
              <a:t>Introduction &amp; background (why relevant?)</a:t>
            </a:r>
          </a:p>
          <a:p>
            <a:pPr lvl="2" eaLnBrk="1" hangingPunct="1">
              <a:lnSpc>
                <a:spcPct val="80000"/>
              </a:lnSpc>
            </a:pPr>
            <a:r>
              <a:rPr lang="en-US" sz="1600" dirty="0" smtClean="0"/>
              <a:t>Significance statement </a:t>
            </a:r>
          </a:p>
          <a:p>
            <a:pPr lvl="2" eaLnBrk="1" hangingPunct="1">
              <a:lnSpc>
                <a:spcPct val="80000"/>
              </a:lnSpc>
            </a:pPr>
            <a:r>
              <a:rPr lang="en-US" sz="1600" dirty="0" smtClean="0"/>
              <a:t>Lead to objectives </a:t>
            </a:r>
          </a:p>
          <a:p>
            <a:pPr lvl="1" eaLnBrk="1" hangingPunct="1">
              <a:lnSpc>
                <a:spcPct val="80000"/>
              </a:lnSpc>
            </a:pPr>
            <a:r>
              <a:rPr lang="en-US" sz="2000" dirty="0" smtClean="0"/>
              <a:t>Rationale and scope (why  appropriate?)</a:t>
            </a:r>
          </a:p>
          <a:p>
            <a:pPr lvl="2" eaLnBrk="1" hangingPunct="1">
              <a:lnSpc>
                <a:spcPct val="80000"/>
              </a:lnSpc>
            </a:pPr>
            <a:r>
              <a:rPr lang="en-US" sz="1600" dirty="0"/>
              <a:t>Progress to date</a:t>
            </a:r>
          </a:p>
          <a:p>
            <a:pPr lvl="2" eaLnBrk="1" hangingPunct="1">
              <a:lnSpc>
                <a:spcPct val="80000"/>
              </a:lnSpc>
            </a:pPr>
            <a:r>
              <a:rPr lang="en-US" sz="1600" dirty="0"/>
              <a:t>Can end in </a:t>
            </a:r>
            <a:r>
              <a:rPr lang="en-US" sz="1600" dirty="0" smtClean="0"/>
              <a:t>hypotheses</a:t>
            </a:r>
            <a:endParaRPr lang="en-US" sz="1800" dirty="0" smtClean="0"/>
          </a:p>
          <a:p>
            <a:pPr lvl="1" eaLnBrk="1" hangingPunct="1">
              <a:lnSpc>
                <a:spcPct val="80000"/>
              </a:lnSpc>
            </a:pPr>
            <a:r>
              <a:rPr lang="en-US" sz="1800" dirty="0" smtClean="0"/>
              <a:t>Research management plan (how?)</a:t>
            </a:r>
          </a:p>
          <a:p>
            <a:pPr lvl="2" eaLnBrk="1" hangingPunct="1">
              <a:lnSpc>
                <a:spcPct val="80000"/>
              </a:lnSpc>
            </a:pPr>
            <a:r>
              <a:rPr lang="en-US" sz="1600" dirty="0" smtClean="0"/>
              <a:t>Sampling and analyses</a:t>
            </a:r>
          </a:p>
          <a:p>
            <a:pPr lvl="1" eaLnBrk="1" hangingPunct="1">
              <a:lnSpc>
                <a:spcPct val="80000"/>
              </a:lnSpc>
            </a:pPr>
            <a:r>
              <a:rPr lang="en-US" sz="1800" dirty="0" smtClean="0"/>
              <a:t>Intellectual Merit and Broader Impact</a:t>
            </a:r>
          </a:p>
          <a:p>
            <a:pPr lvl="2" eaLnBrk="1" hangingPunct="1">
              <a:lnSpc>
                <a:spcPct val="80000"/>
              </a:lnSpc>
            </a:pPr>
            <a:r>
              <a:rPr lang="en-US" sz="1600" dirty="0"/>
              <a:t>Contributions to education and human </a:t>
            </a:r>
            <a:r>
              <a:rPr lang="en-US" sz="1600" dirty="0" smtClean="0"/>
              <a:t>resources</a:t>
            </a:r>
          </a:p>
          <a:p>
            <a:pPr eaLnBrk="1" hangingPunct="1">
              <a:lnSpc>
                <a:spcPct val="80000"/>
              </a:lnSpc>
            </a:pPr>
            <a:r>
              <a:rPr lang="en-US" sz="2000" dirty="0" smtClean="0"/>
              <a:t>References</a:t>
            </a:r>
          </a:p>
          <a:p>
            <a:pPr eaLnBrk="1" hangingPunct="1">
              <a:lnSpc>
                <a:spcPct val="80000"/>
              </a:lnSpc>
            </a:pPr>
            <a:r>
              <a:rPr lang="en-US" sz="2000" dirty="0" smtClean="0">
                <a:solidFill>
                  <a:schemeClr val="accent1">
                    <a:lumMod val="75000"/>
                  </a:schemeClr>
                </a:solidFill>
              </a:rPr>
              <a:t>Biographical Sketches</a:t>
            </a:r>
          </a:p>
          <a:p>
            <a:pPr eaLnBrk="1" hangingPunct="1">
              <a:lnSpc>
                <a:spcPct val="80000"/>
              </a:lnSpc>
            </a:pPr>
            <a:r>
              <a:rPr lang="en-US" sz="2000" dirty="0" smtClean="0"/>
              <a:t>Budget and budget justification</a:t>
            </a:r>
          </a:p>
          <a:p>
            <a:pPr eaLnBrk="1" hangingPunct="1">
              <a:lnSpc>
                <a:spcPct val="80000"/>
              </a:lnSpc>
            </a:pPr>
            <a:r>
              <a:rPr lang="en-US" sz="2000" dirty="0" smtClean="0">
                <a:solidFill>
                  <a:schemeClr val="accent1">
                    <a:lumMod val="75000"/>
                  </a:schemeClr>
                </a:solidFill>
              </a:rPr>
              <a:t>Current and pending support</a:t>
            </a:r>
          </a:p>
          <a:p>
            <a:pPr eaLnBrk="1" hangingPunct="1">
              <a:lnSpc>
                <a:spcPct val="80000"/>
              </a:lnSpc>
            </a:pPr>
            <a:r>
              <a:rPr lang="en-US" sz="2000" dirty="0" smtClean="0">
                <a:solidFill>
                  <a:schemeClr val="accent1">
                    <a:lumMod val="75000"/>
                  </a:schemeClr>
                </a:solidFill>
              </a:rPr>
              <a:t>Facilities, equipment and other resources</a:t>
            </a:r>
          </a:p>
        </p:txBody>
      </p:sp>
      <p:pic>
        <p:nvPicPr>
          <p:cNvPr id="9220" name="Picture 4" descr="Picture of Hourgla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1981200"/>
            <a:ext cx="1474788"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18365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mph" presetSubtype="0" nodeType="clickEffect">
                                  <p:stCondLst>
                                    <p:cond delay="0"/>
                                  </p:stCondLst>
                                  <p:childTnLst>
                                    <p:set>
                                      <p:cBhvr rctx="PPT">
                                        <p:cTn id="6" dur="indefinite"/>
                                        <p:tgtEl>
                                          <p:spTgt spid="115715">
                                            <p:txEl>
                                              <p:pRg st="0" end="0"/>
                                            </p:txEl>
                                          </p:spTgt>
                                        </p:tgtEl>
                                        <p:attrNameLst>
                                          <p:attrName>style.opacity</p:attrName>
                                        </p:attrNameLst>
                                      </p:cBhvr>
                                      <p:to>
                                        <p:strVal val="0.5"/>
                                      </p:to>
                                    </p:set>
                                    <p:animEffect filter="image" prLst="opacity: 0.5">
                                      <p:cBhvr rctx="IE">
                                        <p:cTn id="7" dur="indefinite"/>
                                        <p:tgtEl>
                                          <p:spTgt spid="115715">
                                            <p:txEl>
                                              <p:pRg st="0" end="0"/>
                                            </p:txEl>
                                          </p:spTgt>
                                        </p:tgtEl>
                                      </p:cBhvr>
                                    </p:animEffect>
                                  </p:childTnLst>
                                </p:cTn>
                              </p:par>
                              <p:par>
                                <p:cTn id="8" presetID="9" presetClass="emph" presetSubtype="0" nodeType="withEffect">
                                  <p:stCondLst>
                                    <p:cond delay="0"/>
                                  </p:stCondLst>
                                  <p:childTnLst>
                                    <p:set>
                                      <p:cBhvr rctx="PPT">
                                        <p:cTn id="9" dur="indefinite"/>
                                        <p:tgtEl>
                                          <p:spTgt spid="115715">
                                            <p:txEl>
                                              <p:pRg st="1" end="1"/>
                                            </p:txEl>
                                          </p:spTgt>
                                        </p:tgtEl>
                                        <p:attrNameLst>
                                          <p:attrName>style.opacity</p:attrName>
                                        </p:attrNameLst>
                                      </p:cBhvr>
                                      <p:to>
                                        <p:strVal val="0.5"/>
                                      </p:to>
                                    </p:set>
                                    <p:animEffect filter="image" prLst="opacity: 0.5">
                                      <p:cBhvr rctx="IE">
                                        <p:cTn id="10" dur="indefinite"/>
                                        <p:tgtEl>
                                          <p:spTgt spid="1157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04800"/>
            <a:ext cx="6781800" cy="685800"/>
          </a:xfrm>
        </p:spPr>
        <p:txBody>
          <a:bodyPr/>
          <a:lstStyle/>
          <a:p>
            <a:pPr eaLnBrk="1" hangingPunct="1"/>
            <a:r>
              <a:rPr lang="en-US" smtClean="0"/>
              <a:t>Introduction and objectives</a:t>
            </a:r>
          </a:p>
        </p:txBody>
      </p:sp>
      <p:sp>
        <p:nvSpPr>
          <p:cNvPr id="11267" name="Rectangle 3"/>
          <p:cNvSpPr>
            <a:spLocks noGrp="1" noChangeArrowheads="1"/>
          </p:cNvSpPr>
          <p:nvPr>
            <p:ph type="body" idx="1"/>
          </p:nvPr>
        </p:nvSpPr>
        <p:spPr>
          <a:xfrm>
            <a:off x="381000" y="990600"/>
            <a:ext cx="6705600" cy="5105400"/>
          </a:xfrm>
        </p:spPr>
        <p:txBody>
          <a:bodyPr/>
          <a:lstStyle/>
          <a:p>
            <a:pPr eaLnBrk="1" hangingPunct="1"/>
            <a:r>
              <a:rPr lang="en-US" sz="2000" dirty="0" smtClean="0"/>
              <a:t>Significance statement in book</a:t>
            </a:r>
          </a:p>
          <a:p>
            <a:pPr lvl="1" eaLnBrk="1" hangingPunct="1"/>
            <a:r>
              <a:rPr lang="en-US" sz="1800" dirty="0" smtClean="0"/>
              <a:t>Explain why research is important</a:t>
            </a:r>
          </a:p>
          <a:p>
            <a:pPr lvl="1" eaLnBrk="1" hangingPunct="1"/>
            <a:r>
              <a:rPr lang="en-US" sz="1800" dirty="0" smtClean="0"/>
              <a:t>Significance for scientists outside your field</a:t>
            </a:r>
          </a:p>
          <a:p>
            <a:pPr eaLnBrk="1" hangingPunct="1"/>
            <a:r>
              <a:rPr lang="en-US" sz="2000" dirty="0" smtClean="0"/>
              <a:t>NSF is basic science funding body</a:t>
            </a:r>
          </a:p>
          <a:p>
            <a:pPr lvl="1" eaLnBrk="1" hangingPunct="1"/>
            <a:r>
              <a:rPr lang="en-US" sz="1800" dirty="0" smtClean="0"/>
              <a:t>Need to present general significance</a:t>
            </a:r>
          </a:p>
          <a:p>
            <a:pPr lvl="1" eaLnBrk="1" hangingPunct="1"/>
            <a:r>
              <a:rPr lang="en-US" sz="1800" dirty="0" smtClean="0"/>
              <a:t>Compare NPRB, BPA</a:t>
            </a:r>
          </a:p>
          <a:p>
            <a:pPr lvl="2" eaLnBrk="1" hangingPunct="1"/>
            <a:r>
              <a:rPr lang="en-US" sz="1600" dirty="0" smtClean="0"/>
              <a:t>need to point out importance for RFP</a:t>
            </a:r>
          </a:p>
          <a:p>
            <a:pPr eaLnBrk="1" hangingPunct="1"/>
            <a:r>
              <a:rPr lang="en-US" sz="2000" dirty="0" smtClean="0"/>
              <a:t>Probably most important part of proposal</a:t>
            </a:r>
          </a:p>
          <a:p>
            <a:pPr lvl="1" eaLnBrk="1" hangingPunct="1"/>
            <a:r>
              <a:rPr lang="en-US" sz="1800" dirty="0" smtClean="0"/>
              <a:t>Reviewers make up their minds early on</a:t>
            </a:r>
          </a:p>
          <a:p>
            <a:pPr lvl="1" eaLnBrk="1" hangingPunct="1"/>
            <a:r>
              <a:rPr lang="en-US" sz="1800" dirty="0" smtClean="0"/>
              <a:t>Need to come to objectives soon</a:t>
            </a:r>
          </a:p>
          <a:p>
            <a:pPr eaLnBrk="1" hangingPunct="1"/>
            <a:r>
              <a:rPr lang="en-US" sz="2000" dirty="0" smtClean="0"/>
              <a:t>Points to consider (think of audience)</a:t>
            </a:r>
          </a:p>
          <a:p>
            <a:pPr lvl="1" eaLnBrk="1" hangingPunct="1"/>
            <a:r>
              <a:rPr lang="en-US" sz="1800" dirty="0" smtClean="0"/>
              <a:t>Broad </a:t>
            </a:r>
            <a:r>
              <a:rPr lang="en-US" sz="1800" dirty="0" err="1" smtClean="0"/>
              <a:t>vs</a:t>
            </a:r>
            <a:r>
              <a:rPr lang="en-US" sz="1800" dirty="0" smtClean="0"/>
              <a:t> narrow disciplinary view</a:t>
            </a:r>
          </a:p>
          <a:p>
            <a:pPr lvl="1" eaLnBrk="1" hangingPunct="1"/>
            <a:r>
              <a:rPr lang="en-US" sz="1800" dirty="0" smtClean="0"/>
              <a:t>Empirical </a:t>
            </a:r>
            <a:r>
              <a:rPr lang="en-US" sz="1800" dirty="0" err="1" smtClean="0"/>
              <a:t>vs</a:t>
            </a:r>
            <a:r>
              <a:rPr lang="en-US" sz="1800" dirty="0" smtClean="0"/>
              <a:t> theoretical contributions</a:t>
            </a:r>
          </a:p>
          <a:p>
            <a:pPr lvl="1" eaLnBrk="1" hangingPunct="1"/>
            <a:r>
              <a:rPr lang="en-US" sz="1800" dirty="0" smtClean="0"/>
              <a:t>Basic </a:t>
            </a:r>
            <a:r>
              <a:rPr lang="en-US" sz="1800" dirty="0" err="1" smtClean="0"/>
              <a:t>vs</a:t>
            </a:r>
            <a:r>
              <a:rPr lang="en-US" sz="1800" dirty="0" smtClean="0"/>
              <a:t> applied uses</a:t>
            </a:r>
          </a:p>
          <a:p>
            <a:pPr lvl="1" eaLnBrk="1" hangingPunct="1"/>
            <a:r>
              <a:rPr lang="en-US" sz="1800" dirty="0" smtClean="0"/>
              <a:t>Short </a:t>
            </a:r>
            <a:r>
              <a:rPr lang="en-US" sz="1800" dirty="0" err="1" smtClean="0"/>
              <a:t>vs</a:t>
            </a:r>
            <a:r>
              <a:rPr lang="en-US" sz="1800" dirty="0" smtClean="0"/>
              <a:t> long term contribution</a:t>
            </a:r>
          </a:p>
        </p:txBody>
      </p:sp>
      <p:pic>
        <p:nvPicPr>
          <p:cNvPr id="11268" name="Picture 4" descr="Writing Successful Science Proposal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l="16000" t="12000" r="24001"/>
          <a:stretch>
            <a:fillRect/>
          </a:stretch>
        </p:blipFill>
        <p:spPr bwMode="auto">
          <a:xfrm>
            <a:off x="7239000" y="152400"/>
            <a:ext cx="1646238" cy="241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152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419600" y="304800"/>
            <a:ext cx="4267200" cy="1143000"/>
          </a:xfrm>
        </p:spPr>
        <p:txBody>
          <a:bodyPr/>
          <a:lstStyle/>
          <a:p>
            <a:pPr eaLnBrk="1" hangingPunct="1"/>
            <a:r>
              <a:rPr lang="en-US" dirty="0" smtClean="0"/>
              <a:t>Introduction</a:t>
            </a:r>
          </a:p>
        </p:txBody>
      </p:sp>
      <p:sp>
        <p:nvSpPr>
          <p:cNvPr id="13315" name="Rectangle 3"/>
          <p:cNvSpPr>
            <a:spLocks noGrp="1" noChangeArrowheads="1"/>
          </p:cNvSpPr>
          <p:nvPr>
            <p:ph type="body" idx="1"/>
          </p:nvPr>
        </p:nvSpPr>
        <p:spPr>
          <a:xfrm>
            <a:off x="381000" y="685800"/>
            <a:ext cx="8229600" cy="4800600"/>
          </a:xfrm>
        </p:spPr>
        <p:txBody>
          <a:bodyPr/>
          <a:lstStyle/>
          <a:p>
            <a:pPr eaLnBrk="1" hangingPunct="1">
              <a:lnSpc>
                <a:spcPct val="90000"/>
              </a:lnSpc>
            </a:pPr>
            <a:r>
              <a:rPr lang="en-US" dirty="0" smtClean="0"/>
              <a:t>Keep it short</a:t>
            </a:r>
          </a:p>
          <a:p>
            <a:pPr lvl="1" eaLnBrk="1" hangingPunct="1">
              <a:lnSpc>
                <a:spcPct val="90000"/>
              </a:lnSpc>
            </a:pPr>
            <a:r>
              <a:rPr lang="en-US" dirty="0" smtClean="0"/>
              <a:t>Around 2 pages</a:t>
            </a:r>
          </a:p>
          <a:p>
            <a:pPr eaLnBrk="1" hangingPunct="1">
              <a:lnSpc>
                <a:spcPct val="90000"/>
              </a:lnSpc>
            </a:pPr>
            <a:r>
              <a:rPr lang="en-US" dirty="0" smtClean="0"/>
              <a:t>Funnel the reader</a:t>
            </a:r>
          </a:p>
          <a:p>
            <a:pPr lvl="1" eaLnBrk="1" hangingPunct="1">
              <a:lnSpc>
                <a:spcPct val="90000"/>
              </a:lnSpc>
            </a:pPr>
            <a:r>
              <a:rPr lang="en-US" dirty="0" smtClean="0"/>
              <a:t>Start broad, become specific</a:t>
            </a:r>
          </a:p>
          <a:p>
            <a:pPr lvl="1" eaLnBrk="1" hangingPunct="1">
              <a:lnSpc>
                <a:spcPct val="90000"/>
              </a:lnSpc>
            </a:pPr>
            <a:r>
              <a:rPr lang="en-US" dirty="0" smtClean="0"/>
              <a:t>For class proposal</a:t>
            </a:r>
          </a:p>
          <a:p>
            <a:pPr lvl="2" eaLnBrk="1" hangingPunct="1">
              <a:lnSpc>
                <a:spcPct val="90000"/>
              </a:lnSpc>
            </a:pPr>
            <a:r>
              <a:rPr lang="en-US" dirty="0" smtClean="0"/>
              <a:t>First paragraph without mentioning</a:t>
            </a:r>
          </a:p>
          <a:p>
            <a:pPr lvl="3" eaLnBrk="1" hangingPunct="1">
              <a:lnSpc>
                <a:spcPct val="90000"/>
              </a:lnSpc>
            </a:pPr>
            <a:r>
              <a:rPr lang="en-US" dirty="0" smtClean="0"/>
              <a:t>Species</a:t>
            </a:r>
          </a:p>
          <a:p>
            <a:pPr lvl="3" eaLnBrk="1" hangingPunct="1">
              <a:lnSpc>
                <a:spcPct val="90000"/>
              </a:lnSpc>
            </a:pPr>
            <a:r>
              <a:rPr lang="en-US" dirty="0" smtClean="0"/>
              <a:t>Study system</a:t>
            </a:r>
          </a:p>
          <a:p>
            <a:pPr eaLnBrk="1" hangingPunct="1">
              <a:lnSpc>
                <a:spcPct val="90000"/>
              </a:lnSpc>
            </a:pPr>
            <a:r>
              <a:rPr lang="en-US" dirty="0" smtClean="0"/>
              <a:t>Structure</a:t>
            </a:r>
          </a:p>
          <a:p>
            <a:pPr lvl="1" eaLnBrk="1" hangingPunct="1">
              <a:lnSpc>
                <a:spcPct val="90000"/>
              </a:lnSpc>
            </a:pPr>
            <a:r>
              <a:rPr lang="en-US" dirty="0" smtClean="0"/>
              <a:t>What is the issue?</a:t>
            </a:r>
          </a:p>
          <a:p>
            <a:pPr lvl="1" eaLnBrk="1" hangingPunct="1">
              <a:lnSpc>
                <a:spcPct val="90000"/>
              </a:lnSpc>
            </a:pPr>
            <a:r>
              <a:rPr lang="en-US" dirty="0" smtClean="0"/>
              <a:t>What is known?</a:t>
            </a:r>
          </a:p>
          <a:p>
            <a:pPr lvl="1" eaLnBrk="1" hangingPunct="1">
              <a:lnSpc>
                <a:spcPct val="90000"/>
              </a:lnSpc>
            </a:pPr>
            <a:r>
              <a:rPr lang="en-US" dirty="0" smtClean="0"/>
              <a:t>Where is the gap?</a:t>
            </a:r>
          </a:p>
          <a:p>
            <a:pPr lvl="1" eaLnBrk="1" hangingPunct="1">
              <a:lnSpc>
                <a:spcPct val="90000"/>
              </a:lnSpc>
            </a:pPr>
            <a:r>
              <a:rPr lang="en-US" dirty="0" smtClean="0"/>
              <a:t>What will you do about it?</a:t>
            </a:r>
          </a:p>
          <a:p>
            <a:pPr eaLnBrk="1" hangingPunct="1">
              <a:lnSpc>
                <a:spcPct val="90000"/>
              </a:lnSpc>
            </a:pPr>
            <a:r>
              <a:rPr lang="en-US" dirty="0" smtClean="0"/>
              <a:t>End with clear goals</a:t>
            </a:r>
          </a:p>
          <a:p>
            <a:pPr lvl="1" eaLnBrk="1" hangingPunct="1">
              <a:lnSpc>
                <a:spcPct val="90000"/>
              </a:lnSpc>
            </a:pPr>
            <a:r>
              <a:rPr lang="en-US" dirty="0" smtClean="0"/>
              <a:t>Overall Aim</a:t>
            </a:r>
          </a:p>
          <a:p>
            <a:pPr lvl="1" eaLnBrk="1" hangingPunct="1">
              <a:lnSpc>
                <a:spcPct val="90000"/>
              </a:lnSpc>
            </a:pPr>
            <a:r>
              <a:rPr lang="en-US" dirty="0" smtClean="0"/>
              <a:t>Specific objectives</a:t>
            </a:r>
            <a:endParaRPr lang="en-US" sz="1800" dirty="0" smtClean="0"/>
          </a:p>
        </p:txBody>
      </p:sp>
      <p:pic>
        <p:nvPicPr>
          <p:cNvPr id="13316" name="Picture 4" descr="Picture of Hourglass"/>
          <p:cNvPicPr>
            <a:picLocks noChangeAspect="1" noChangeArrowheads="1"/>
          </p:cNvPicPr>
          <p:nvPr/>
        </p:nvPicPr>
        <p:blipFill rotWithShape="1">
          <a:blip r:embed="rId3">
            <a:extLst>
              <a:ext uri="{28A0092B-C50C-407E-A947-70E740481C1C}">
                <a14:useLocalDpi xmlns:a14="http://schemas.microsoft.com/office/drawing/2010/main" val="0"/>
              </a:ext>
            </a:extLst>
          </a:blip>
          <a:srcRect b="59493"/>
          <a:stretch/>
        </p:blipFill>
        <p:spPr bwMode="auto">
          <a:xfrm>
            <a:off x="5638800" y="1752600"/>
            <a:ext cx="1474788" cy="1178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97845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a:t>
            </a:r>
            <a:endParaRPr lang="en-US" dirty="0"/>
          </a:p>
        </p:txBody>
      </p:sp>
      <p:sp>
        <p:nvSpPr>
          <p:cNvPr id="3" name="Content Placeholder 2"/>
          <p:cNvSpPr>
            <a:spLocks noGrp="1"/>
          </p:cNvSpPr>
          <p:nvPr>
            <p:ph idx="1"/>
          </p:nvPr>
        </p:nvSpPr>
        <p:spPr>
          <a:xfrm>
            <a:off x="0" y="1219200"/>
            <a:ext cx="6934200" cy="4525963"/>
          </a:xfrm>
        </p:spPr>
        <p:txBody>
          <a:bodyPr/>
          <a:lstStyle/>
          <a:p>
            <a:r>
              <a:rPr lang="en-US" dirty="0" smtClean="0"/>
              <a:t>Describe the background</a:t>
            </a:r>
          </a:p>
          <a:p>
            <a:pPr lvl="1"/>
            <a:r>
              <a:rPr lang="en-US" dirty="0" smtClean="0"/>
              <a:t>What has been done on your specific question?</a:t>
            </a:r>
          </a:p>
          <a:p>
            <a:pPr lvl="2"/>
            <a:r>
              <a:rPr lang="en-US" dirty="0" smtClean="0"/>
              <a:t>Background to introduction if needed</a:t>
            </a:r>
          </a:p>
          <a:p>
            <a:pPr lvl="2"/>
            <a:r>
              <a:rPr lang="en-US" dirty="0" smtClean="0"/>
              <a:t>Not necessarily on your species or your system</a:t>
            </a:r>
          </a:p>
          <a:p>
            <a:pPr lvl="1"/>
            <a:r>
              <a:rPr lang="en-US" dirty="0"/>
              <a:t>What is known about your approach</a:t>
            </a:r>
          </a:p>
          <a:p>
            <a:pPr lvl="2"/>
            <a:r>
              <a:rPr lang="en-US" dirty="0"/>
              <a:t>E.g. what can fatty acids tell you</a:t>
            </a:r>
            <a:r>
              <a:rPr lang="en-US" dirty="0" smtClean="0"/>
              <a:t>?</a:t>
            </a:r>
          </a:p>
          <a:p>
            <a:pPr lvl="2"/>
            <a:r>
              <a:rPr lang="en-US" dirty="0"/>
              <a:t>Not necessarily on your species or your system</a:t>
            </a:r>
          </a:p>
          <a:p>
            <a:pPr lvl="1"/>
            <a:r>
              <a:rPr lang="en-US" dirty="0" smtClean="0"/>
              <a:t>Why is your study system particularly suitable?</a:t>
            </a:r>
          </a:p>
          <a:p>
            <a:pPr lvl="2"/>
            <a:r>
              <a:rPr lang="en-US" dirty="0" smtClean="0"/>
              <a:t>Inherent advantages of system</a:t>
            </a:r>
          </a:p>
          <a:p>
            <a:pPr lvl="2"/>
            <a:r>
              <a:rPr lang="en-US" dirty="0" smtClean="0"/>
              <a:t>Is there any urgency?</a:t>
            </a:r>
          </a:p>
          <a:p>
            <a:pPr lvl="2"/>
            <a:r>
              <a:rPr lang="en-US" dirty="0" smtClean="0"/>
              <a:t>Special access or expertise of investigators</a:t>
            </a:r>
          </a:p>
          <a:p>
            <a:pPr lvl="3"/>
            <a:r>
              <a:rPr lang="en-US" dirty="0" smtClean="0"/>
              <a:t>PI and collaborators</a:t>
            </a:r>
          </a:p>
          <a:p>
            <a:r>
              <a:rPr lang="en-US" dirty="0" smtClean="0"/>
              <a:t>End in a set of specific hypotheses</a:t>
            </a:r>
          </a:p>
          <a:p>
            <a:pPr lvl="1"/>
            <a:r>
              <a:rPr lang="en-US" dirty="0" smtClean="0"/>
              <a:t>Can be removed later</a:t>
            </a:r>
          </a:p>
        </p:txBody>
      </p:sp>
      <p:pic>
        <p:nvPicPr>
          <p:cNvPr id="4" name="Picture 4" descr="Picture of Hourglass"/>
          <p:cNvPicPr>
            <a:picLocks noChangeAspect="1" noChangeArrowheads="1"/>
          </p:cNvPicPr>
          <p:nvPr/>
        </p:nvPicPr>
        <p:blipFill rotWithShape="1">
          <a:blip r:embed="rId2">
            <a:extLst>
              <a:ext uri="{28A0092B-C50C-407E-A947-70E740481C1C}">
                <a14:useLocalDpi xmlns:a14="http://schemas.microsoft.com/office/drawing/2010/main" val="0"/>
              </a:ext>
            </a:extLst>
          </a:blip>
          <a:srcRect b="50000"/>
          <a:stretch/>
        </p:blipFill>
        <p:spPr bwMode="auto">
          <a:xfrm>
            <a:off x="7086600" y="1981200"/>
            <a:ext cx="1676400" cy="1645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7358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5087</TotalTime>
  <Words>1577</Words>
  <Application>Microsoft Office PowerPoint</Application>
  <PresentationFormat>On-screen Show (4:3)</PresentationFormat>
  <Paragraphs>307</Paragraphs>
  <Slides>26</Slides>
  <Notes>19</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FISH 521  Research Proposal Writing</vt:lpstr>
      <vt:lpstr>Synopsis</vt:lpstr>
      <vt:lpstr>Plan</vt:lpstr>
      <vt:lpstr>Plan</vt:lpstr>
      <vt:lpstr>General Format</vt:lpstr>
      <vt:lpstr>NSF format</vt:lpstr>
      <vt:lpstr>Introduction and objectives</vt:lpstr>
      <vt:lpstr>Introduction</vt:lpstr>
      <vt:lpstr>Rationale</vt:lpstr>
      <vt:lpstr>Introduction       vs           Rationale</vt:lpstr>
      <vt:lpstr>Measuring genetic diversity in wild populations: molecular and adaptive genetic variation in Trinidadian guppies (Poecilia reticulata) </vt:lpstr>
      <vt:lpstr>Objectives &amp; hypotheses</vt:lpstr>
      <vt:lpstr>Measuring genetic diversity in wild populations: molecular and adaptive genetic variation in Trinidadian guppies (Poecilia reticulata)</vt:lpstr>
      <vt:lpstr>Break</vt:lpstr>
      <vt:lpstr>Make it easy on the reader</vt:lpstr>
      <vt:lpstr>For example, a figure Temporal trends in salmon body length</vt:lpstr>
      <vt:lpstr>Structure of introduction &amp; rationale</vt:lpstr>
      <vt:lpstr>Paragraph structure</vt:lpstr>
      <vt:lpstr>Sentence structure</vt:lpstr>
      <vt:lpstr>For example</vt:lpstr>
      <vt:lpstr>Active vs passive</vt:lpstr>
      <vt:lpstr>Subjects</vt:lpstr>
      <vt:lpstr>Familiar &amp; simple vs new &amp; complex</vt:lpstr>
      <vt:lpstr>Sentence structure</vt:lpstr>
      <vt:lpstr>Making it easier</vt:lpstr>
      <vt:lpstr>Panel Exercise</vt:lpstr>
    </vt:vector>
  </TitlesOfParts>
  <Company>SAFS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Lorenz Hauser</dc:creator>
  <cp:lastModifiedBy>Lorenz Hauser</cp:lastModifiedBy>
  <cp:revision>221</cp:revision>
  <dcterms:created xsi:type="dcterms:W3CDTF">2008-01-06T19:47:24Z</dcterms:created>
  <dcterms:modified xsi:type="dcterms:W3CDTF">2015-01-12T23:02:24Z</dcterms:modified>
</cp:coreProperties>
</file>