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88" r:id="rId2"/>
    <p:sldId id="395" r:id="rId3"/>
    <p:sldId id="389" r:id="rId4"/>
    <p:sldId id="393" r:id="rId5"/>
    <p:sldId id="396" r:id="rId6"/>
    <p:sldId id="390" r:id="rId7"/>
    <p:sldId id="398" r:id="rId8"/>
    <p:sldId id="397" r:id="rId9"/>
    <p:sldId id="392" r:id="rId10"/>
    <p:sldId id="399" r:id="rId11"/>
    <p:sldId id="357" r:id="rId12"/>
    <p:sldId id="365" r:id="rId13"/>
    <p:sldId id="366" r:id="rId14"/>
    <p:sldId id="367" r:id="rId15"/>
    <p:sldId id="368" r:id="rId16"/>
    <p:sldId id="39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FFFF00"/>
    <a:srgbClr val="FFFF99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4" autoAdjust="0"/>
    <p:restoredTop sz="94660"/>
  </p:normalViewPr>
  <p:slideViewPr>
    <p:cSldViewPr>
      <p:cViewPr varScale="1">
        <p:scale>
          <a:sx n="85" d="100"/>
          <a:sy n="85" d="100"/>
        </p:scale>
        <p:origin x="-117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987C6D-EBC5-4E94-8F54-BFAA19BBF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25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3C1F4FC-3C72-41A4-9CE3-4D1EDF75351D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EEBE6A-279D-4489-AC93-B411589D82C1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D7415-FDAD-4C6C-8A6E-6B0C0A545152}" type="slidenum">
              <a:rPr lang="en-US"/>
              <a:pPr/>
              <a:t>12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D2482-73A6-43F5-8F9E-403B259511F2}" type="slidenum">
              <a:rPr lang="en-US"/>
              <a:pPr/>
              <a:t>13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81703-C8D2-429C-B927-65A417660788}" type="slidenum">
              <a:rPr lang="en-US"/>
              <a:pPr/>
              <a:t>14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59B3A-AA8F-47E5-9C57-28F2C25E8234}" type="slidenum">
              <a:rPr lang="en-US"/>
              <a:pPr/>
              <a:t>15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3446-52AF-4DA0-AA9F-DB4D3E485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6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50AD-C5F7-4572-B34F-7E5EEA89C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0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DBC09-C43C-4516-BC51-0B2C8E1F9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96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80091-2980-4E69-AC13-4CBEAD4E8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6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22E77-A931-420C-9C47-0C5160A3D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7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C81B-11C7-49A8-879B-539CA5D1F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0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212F7-1E85-43F4-A9DB-847251A45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9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E7820-C13E-4A9F-AD9D-33FDCD01F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2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01C85-5811-4B17-850E-5DC1CD17A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8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08233-242E-459B-AEFE-A57FE73B7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4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D7C8-DC44-4BD3-A02C-A8D46495E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1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AED69-D25B-455B-8EC8-E04E66CEA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0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 b="-3003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93BC8B-E629-47E4-AC65-61D1D3DF4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rgbClr val="008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accent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FISH 521</a:t>
            </a:r>
            <a:br>
              <a:rPr lang="en-US" dirty="0" smtClean="0"/>
            </a:br>
            <a:r>
              <a:rPr lang="en-US" dirty="0" smtClean="0"/>
              <a:t>Proposal Writing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&amp; Rationale</a:t>
            </a:r>
          </a:p>
          <a:p>
            <a:r>
              <a:rPr lang="en-US" dirty="0" err="1" smtClean="0"/>
              <a:t>Workplan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5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Add new sections to existing sections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Come up with a preliminary title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Edit previous sections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Include references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Submit Word documents to Canvas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Not Google Docs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Submit version free of comments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Submit as a new conversation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Comments by reviewers as replies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15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NSF format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Title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Project Summary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Project description (10 pages, 15 for NSF)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Introduction &amp; background (</a:t>
            </a:r>
            <a:r>
              <a:rPr lang="en-US" sz="1800" dirty="0"/>
              <a:t>why?)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Significance statement in book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Aims and objectives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Rationale and scope (background)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/>
              <a:t>Progress to date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Can end in hypotheses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Research management plan (how?)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Sampling and analyses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Interpretation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Contributions to education and human resources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Intellectual Merit and Broader Impact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References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Biographical Sketches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Budget and budget justification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Current and pending support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Facilities, equipment and other resources</a:t>
            </a:r>
          </a:p>
        </p:txBody>
      </p:sp>
      <p:pic>
        <p:nvPicPr>
          <p:cNvPr id="10244" name="Picture 4" descr="Picture of Hour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981200"/>
            <a:ext cx="147478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20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Plan</a:t>
            </a: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5600" cy="4525963"/>
          </a:xfrm>
        </p:spPr>
        <p:txBody>
          <a:bodyPr/>
          <a:lstStyle/>
          <a:p>
            <a:r>
              <a:rPr lang="en-US" dirty="0"/>
              <a:t>Primarily targeted at reviewers</a:t>
            </a:r>
          </a:p>
          <a:p>
            <a:r>
              <a:rPr lang="en-US" dirty="0"/>
              <a:t>Objective</a:t>
            </a:r>
          </a:p>
          <a:p>
            <a:pPr lvl="1"/>
            <a:r>
              <a:rPr lang="en-US" dirty="0"/>
              <a:t>To convince the reader that objectives can be accomplished</a:t>
            </a:r>
          </a:p>
          <a:p>
            <a:pPr lvl="2"/>
            <a:r>
              <a:rPr lang="en-US" dirty="0"/>
              <a:t>(NB: Not to reproduce experiment)</a:t>
            </a:r>
          </a:p>
          <a:p>
            <a:r>
              <a:rPr lang="en-US" dirty="0"/>
              <a:t>Primary questions</a:t>
            </a:r>
          </a:p>
          <a:p>
            <a:pPr lvl="1"/>
            <a:r>
              <a:rPr lang="en-US" dirty="0"/>
              <a:t>Best </a:t>
            </a:r>
            <a:r>
              <a:rPr lang="en-US" dirty="0" smtClean="0"/>
              <a:t>methods to address objectives?</a:t>
            </a:r>
            <a:endParaRPr lang="en-US" dirty="0"/>
          </a:p>
          <a:p>
            <a:pPr lvl="1"/>
            <a:r>
              <a:rPr lang="en-US" dirty="0"/>
              <a:t>Methods established and cited?</a:t>
            </a:r>
          </a:p>
          <a:p>
            <a:pPr lvl="2"/>
            <a:r>
              <a:rPr lang="en-US" dirty="0"/>
              <a:t>Can be new, but needs explanation and preliminary </a:t>
            </a:r>
            <a:r>
              <a:rPr lang="en-US" dirty="0" smtClean="0"/>
              <a:t>data (could be in rationale)</a:t>
            </a:r>
            <a:endParaRPr lang="en-US" dirty="0"/>
          </a:p>
          <a:p>
            <a:pPr lvl="1"/>
            <a:r>
              <a:rPr lang="en-US" dirty="0"/>
              <a:t>Feasible given time and funding?</a:t>
            </a:r>
          </a:p>
          <a:p>
            <a:pPr lvl="1"/>
            <a:r>
              <a:rPr lang="en-US" dirty="0"/>
              <a:t>Expertise of investigators</a:t>
            </a:r>
          </a:p>
          <a:p>
            <a:pPr lvl="1"/>
            <a:r>
              <a:rPr lang="en-US" dirty="0"/>
              <a:t>Outcomes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39000" y="1981200"/>
            <a:ext cx="1474788" cy="2895600"/>
            <a:chOff x="7239000" y="1981200"/>
            <a:chExt cx="1474788" cy="2895600"/>
          </a:xfrm>
        </p:grpSpPr>
        <p:pic>
          <p:nvPicPr>
            <p:cNvPr id="4" name="Picture 4" descr="Picture of Hourglas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1981200"/>
              <a:ext cx="1474788" cy="289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7239000" y="1981200"/>
              <a:ext cx="1474788" cy="1371600"/>
            </a:xfrm>
            <a:prstGeom prst="rect">
              <a:avLst/>
            </a:prstGeom>
            <a:solidFill>
              <a:srgbClr val="BBE0E3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239000" y="3810000"/>
              <a:ext cx="1474788" cy="1066800"/>
            </a:xfrm>
            <a:prstGeom prst="rect">
              <a:avLst/>
            </a:prstGeom>
            <a:solidFill>
              <a:srgbClr val="BBE0E3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02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Consideration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/>
              <a:t>How much detail?</a:t>
            </a:r>
          </a:p>
          <a:p>
            <a:pPr lvl="1"/>
            <a:r>
              <a:rPr lang="en-US"/>
              <a:t>Not too much to lose track of objectives, but enough to allow assessment of feasibility</a:t>
            </a:r>
          </a:p>
          <a:p>
            <a:pPr lvl="2"/>
            <a:r>
              <a:rPr lang="en-US"/>
              <a:t>Sample sizes</a:t>
            </a:r>
          </a:p>
          <a:p>
            <a:pPr lvl="3"/>
            <a:r>
              <a:rPr lang="en-US"/>
              <a:t># sample sites</a:t>
            </a:r>
          </a:p>
          <a:p>
            <a:pPr lvl="3"/>
            <a:r>
              <a:rPr lang="en-US"/>
              <a:t># samples / site</a:t>
            </a:r>
          </a:p>
          <a:p>
            <a:pPr lvl="3"/>
            <a:r>
              <a:rPr lang="en-US"/>
              <a:t># analyses / sample</a:t>
            </a:r>
          </a:p>
          <a:p>
            <a:pPr lvl="2"/>
            <a:r>
              <a:rPr lang="en-US"/>
              <a:t>Experimental procedures</a:t>
            </a:r>
          </a:p>
          <a:p>
            <a:pPr lvl="3"/>
            <a:r>
              <a:rPr lang="en-US"/>
              <a:t>Time &amp; money required</a:t>
            </a:r>
          </a:p>
          <a:p>
            <a:pPr lvl="1"/>
            <a:r>
              <a:rPr lang="en-US"/>
              <a:t>Depends on ubiquity of methods</a:t>
            </a:r>
          </a:p>
          <a:p>
            <a:pPr lvl="2"/>
            <a:r>
              <a:rPr lang="en-US"/>
              <a:t>If established, just cite</a:t>
            </a:r>
          </a:p>
          <a:p>
            <a:pPr lvl="2"/>
            <a:r>
              <a:rPr lang="en-US"/>
              <a:t>If not, need description and preliminary data</a:t>
            </a:r>
          </a:p>
          <a:p>
            <a:r>
              <a:rPr lang="en-US"/>
              <a:t>Make sure your methods can address the objectives</a:t>
            </a:r>
          </a:p>
          <a:p>
            <a:pPr lvl="1"/>
            <a:r>
              <a:rPr lang="en-US"/>
              <a:t>May be useful to consider in a separate section</a:t>
            </a:r>
          </a:p>
          <a:p>
            <a:pPr lvl="2"/>
            <a:r>
              <a:rPr lang="en-US"/>
              <a:t>Expected results</a:t>
            </a:r>
          </a:p>
        </p:txBody>
      </p:sp>
    </p:spTree>
    <p:extLst>
      <p:ext uri="{BB962C8B-B14F-4D97-AF65-F5344CB8AC3E}">
        <p14:creationId xmlns:p14="http://schemas.microsoft.com/office/powerpoint/2010/main" val="37630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primary structures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>
                <a:solidFill>
                  <a:srgbClr val="CC0000"/>
                </a:solidFill>
              </a:rPr>
              <a:t>Research Plan I</a:t>
            </a:r>
            <a:r>
              <a:rPr lang="en-US" sz="2000"/>
              <a:t> </a:t>
            </a:r>
          </a:p>
          <a:p>
            <a:r>
              <a:rPr lang="en-US" sz="2000"/>
              <a:t>Overview of Research Plan</a:t>
            </a:r>
          </a:p>
          <a:p>
            <a:r>
              <a:rPr lang="en-US" sz="2000"/>
              <a:t>Materials and Methods</a:t>
            </a:r>
          </a:p>
          <a:p>
            <a:pPr lvl="1"/>
            <a:r>
              <a:rPr lang="en-US" sz="1800"/>
              <a:t>Sampling</a:t>
            </a:r>
          </a:p>
          <a:p>
            <a:pPr lvl="1"/>
            <a:r>
              <a:rPr lang="en-US" sz="1800"/>
              <a:t>Field Methods</a:t>
            </a:r>
          </a:p>
          <a:p>
            <a:pPr lvl="1"/>
            <a:r>
              <a:rPr lang="en-US" sz="1800"/>
              <a:t>Laboratory Procedures</a:t>
            </a:r>
          </a:p>
          <a:p>
            <a:pPr lvl="1"/>
            <a:r>
              <a:rPr lang="en-US" sz="1800"/>
              <a:t>Data Analysis</a:t>
            </a:r>
          </a:p>
          <a:p>
            <a:r>
              <a:rPr lang="en-US" sz="2000"/>
              <a:t>Interpretation and Expected Results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>
                <a:solidFill>
                  <a:srgbClr val="CC0000"/>
                </a:solidFill>
              </a:rPr>
              <a:t>Research Plan II</a:t>
            </a:r>
          </a:p>
          <a:p>
            <a:r>
              <a:rPr lang="en-US" sz="2000"/>
              <a:t>Objective 1</a:t>
            </a:r>
          </a:p>
          <a:p>
            <a:pPr lvl="1"/>
            <a:r>
              <a:rPr lang="en-US" sz="1800"/>
              <a:t>Materials &amp; Methods</a:t>
            </a:r>
          </a:p>
          <a:p>
            <a:pPr lvl="1"/>
            <a:r>
              <a:rPr lang="en-US" sz="1800"/>
              <a:t>Interpretation</a:t>
            </a:r>
          </a:p>
          <a:p>
            <a:r>
              <a:rPr lang="en-US" sz="2000"/>
              <a:t>Objective 2</a:t>
            </a:r>
          </a:p>
          <a:p>
            <a:pPr lvl="1"/>
            <a:r>
              <a:rPr lang="en-US" sz="1800"/>
              <a:t>Materials &amp; Methods</a:t>
            </a:r>
          </a:p>
          <a:p>
            <a:pPr lvl="1"/>
            <a:r>
              <a:rPr lang="en-US" sz="1800"/>
              <a:t>Interpretation</a:t>
            </a:r>
          </a:p>
          <a:p>
            <a:r>
              <a:rPr lang="en-US" sz="2000"/>
              <a:t>Objective 3</a:t>
            </a:r>
          </a:p>
          <a:p>
            <a:pPr lvl="1"/>
            <a:r>
              <a:rPr lang="en-US" sz="1800"/>
              <a:t>Materials &amp; Methods</a:t>
            </a:r>
          </a:p>
          <a:p>
            <a:pPr lvl="1"/>
            <a:r>
              <a:rPr lang="en-US" sz="1800"/>
              <a:t>Interpretation</a:t>
            </a:r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1279525" y="5241925"/>
            <a:ext cx="63119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>
                <a:solidFill>
                  <a:schemeClr val="accent2"/>
                </a:solidFill>
              </a:rPr>
              <a:t>Choice depends primarily on overlap in methods between objectives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b="1"/>
              <a:t>II can be very effective, but tedious when repetitive</a:t>
            </a:r>
          </a:p>
        </p:txBody>
      </p:sp>
    </p:spTree>
    <p:extLst>
      <p:ext uri="{BB962C8B-B14F-4D97-AF65-F5344CB8AC3E}">
        <p14:creationId xmlns:p14="http://schemas.microsoft.com/office/powerpoint/2010/main" val="71807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timeline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/>
              <a:t>Reality check</a:t>
            </a:r>
          </a:p>
          <a:p>
            <a:pPr lvl="1"/>
            <a:r>
              <a:rPr lang="en-US"/>
              <a:t>Things always take longer than you think they should</a:t>
            </a:r>
          </a:p>
          <a:p>
            <a:pPr lvl="1"/>
            <a:r>
              <a:rPr lang="en-US"/>
              <a:t>Be realistic</a:t>
            </a:r>
          </a:p>
          <a:p>
            <a:pPr lvl="2"/>
            <a:r>
              <a:rPr lang="en-US"/>
              <a:t>‘Overambitious’ is one of the most damning comments</a:t>
            </a:r>
          </a:p>
          <a:p>
            <a:r>
              <a:rPr lang="en-US"/>
              <a:t>Best graphically</a:t>
            </a:r>
          </a:p>
          <a:p>
            <a:pPr lvl="1"/>
            <a:r>
              <a:rPr lang="en-US"/>
              <a:t>Provide narrative in legend</a:t>
            </a:r>
          </a:p>
        </p:txBody>
      </p:sp>
      <p:pic>
        <p:nvPicPr>
          <p:cNvPr id="161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29063"/>
            <a:ext cx="91440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431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picture stuff</a:t>
            </a:r>
          </a:p>
          <a:p>
            <a:pPr lvl="1"/>
            <a:r>
              <a:rPr lang="en-US" dirty="0" smtClean="0"/>
              <a:t>What is the greatest contribution of your project for scientists</a:t>
            </a:r>
          </a:p>
          <a:p>
            <a:pPr lvl="2"/>
            <a:r>
              <a:rPr lang="en-US" dirty="0" smtClean="0"/>
              <a:t>Inside your field</a:t>
            </a:r>
          </a:p>
          <a:p>
            <a:pPr lvl="2"/>
            <a:r>
              <a:rPr lang="en-US" dirty="0" smtClean="0"/>
              <a:t>Outside your field</a:t>
            </a:r>
          </a:p>
          <a:p>
            <a:pPr lvl="1"/>
            <a:r>
              <a:rPr lang="en-US" dirty="0" smtClean="0"/>
              <a:t>How will your project advance</a:t>
            </a:r>
          </a:p>
          <a:p>
            <a:pPr lvl="2"/>
            <a:r>
              <a:rPr lang="en-US" dirty="0" smtClean="0"/>
              <a:t>The state of the science (basic science)</a:t>
            </a:r>
          </a:p>
          <a:p>
            <a:pPr lvl="2"/>
            <a:r>
              <a:rPr lang="en-US" dirty="0" smtClean="0"/>
              <a:t>The state of a resource/species (applied)</a:t>
            </a:r>
          </a:p>
          <a:p>
            <a:pPr lvl="1"/>
            <a:r>
              <a:rPr lang="en-US" dirty="0" smtClean="0"/>
              <a:t>Consider both theoretical and empirical contribution</a:t>
            </a:r>
          </a:p>
          <a:p>
            <a:r>
              <a:rPr lang="en-US" dirty="0" smtClean="0"/>
              <a:t>Discuss you introduction &amp; rationale</a:t>
            </a:r>
          </a:p>
          <a:p>
            <a:pPr lvl="1"/>
            <a:r>
              <a:rPr lang="en-US" dirty="0" smtClean="0"/>
              <a:t>Should anything be moved, added or left out?</a:t>
            </a:r>
          </a:p>
          <a:p>
            <a:pPr lvl="2"/>
            <a:r>
              <a:rPr lang="en-US" dirty="0" smtClean="0"/>
              <a:t>Identify repetitions and gaps</a:t>
            </a:r>
          </a:p>
          <a:p>
            <a:pPr lvl="2"/>
            <a:r>
              <a:rPr lang="en-US" dirty="0" smtClean="0"/>
              <a:t>Funnel, focus and highlight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2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       </a:t>
            </a:r>
            <a:r>
              <a:rPr lang="en-US" dirty="0" err="1" smtClean="0"/>
              <a:t>vs</a:t>
            </a:r>
            <a:r>
              <a:rPr lang="en-US" dirty="0" smtClean="0"/>
              <a:t>           Rationale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038600" cy="16002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Explain significance of project (objective)</a:t>
            </a:r>
          </a:p>
          <a:p>
            <a:r>
              <a:rPr lang="en-US" sz="1800" dirty="0" smtClean="0"/>
              <a:t>Responsiveness to RFP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3000"/>
            <a:ext cx="4267200" cy="18288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Explain appropriateness of approach</a:t>
            </a:r>
          </a:p>
          <a:p>
            <a:r>
              <a:rPr lang="en-US" sz="1800" dirty="0" smtClean="0"/>
              <a:t>Provide background to methods</a:t>
            </a:r>
          </a:p>
          <a:p>
            <a:endParaRPr lang="en-US" sz="1800" dirty="0" smtClean="0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710970" y="990600"/>
            <a:ext cx="1569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/>
              <a:t>Objective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3429000" y="2667000"/>
            <a:ext cx="1346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/>
              <a:t>Content</a:t>
            </a:r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457200" y="3048000"/>
            <a:ext cx="4038600" cy="187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Broad statement of research area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Brief description of what is known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Identification of gaps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Aims and objectives</a:t>
            </a:r>
          </a:p>
        </p:txBody>
      </p: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4648200" y="3048000"/>
            <a:ext cx="4267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Current state of knowledge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b="1" dirty="0"/>
              <a:t>Preliminary data, esp. your own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Review of approach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b="1" dirty="0"/>
              <a:t>Not necessarily on study system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Description of study system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b="1" dirty="0"/>
              <a:t>Highlight power of study system, methods and investigators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solidFill>
                  <a:schemeClr val="accent2"/>
                </a:solidFill>
              </a:rPr>
              <a:t>Specific hypotheses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429000" y="5484167"/>
            <a:ext cx="2561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 smtClean="0"/>
              <a:t>Target Audience</a:t>
            </a:r>
            <a:endParaRPr lang="en-US" sz="2400" b="1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57200" y="5865167"/>
            <a:ext cx="4038600" cy="84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2"/>
                </a:solidFill>
              </a:rPr>
              <a:t>Review Panel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2"/>
                </a:solidFill>
              </a:rPr>
              <a:t>Program Manager / Director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648200" y="5865167"/>
            <a:ext cx="4267200" cy="76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2"/>
                </a:solidFill>
              </a:rPr>
              <a:t>Reviewers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2"/>
                </a:solidFill>
              </a:rPr>
              <a:t>Review Panel</a:t>
            </a:r>
            <a:endParaRPr lang="en-US" sz="1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55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7" grpId="0"/>
      <p:bldP spid="143368" grpId="0"/>
      <p:bldP spid="143369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issues</a:t>
            </a:r>
            <a:br>
              <a:rPr lang="en-US" dirty="0" smtClean="0"/>
            </a:br>
            <a:r>
              <a:rPr lang="en-US" dirty="0"/>
              <a:t>I</a:t>
            </a:r>
            <a:r>
              <a:rPr lang="en-US" dirty="0" smtClean="0"/>
              <a:t>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sz="1800" dirty="0" smtClean="0"/>
              <a:t>General structure</a:t>
            </a:r>
            <a:endParaRPr lang="en-US" sz="1800" dirty="0"/>
          </a:p>
          <a:p>
            <a:pPr lvl="1"/>
            <a:r>
              <a:rPr lang="en-US" sz="1600" dirty="0"/>
              <a:t>What is the broader issue?</a:t>
            </a:r>
          </a:p>
          <a:p>
            <a:pPr lvl="1"/>
            <a:r>
              <a:rPr lang="en-US" sz="1600" dirty="0"/>
              <a:t>What is known?</a:t>
            </a:r>
          </a:p>
          <a:p>
            <a:pPr lvl="1"/>
            <a:r>
              <a:rPr lang="en-US" sz="1600" dirty="0"/>
              <a:t>Where are the gaps?</a:t>
            </a:r>
          </a:p>
          <a:p>
            <a:pPr lvl="1"/>
            <a:r>
              <a:rPr lang="en-US" sz="1600" dirty="0"/>
              <a:t>What can you do about it</a:t>
            </a:r>
            <a:r>
              <a:rPr lang="en-US" sz="1600" dirty="0" smtClean="0"/>
              <a:t>?</a:t>
            </a:r>
          </a:p>
          <a:p>
            <a:pPr lvl="2"/>
            <a:r>
              <a:rPr lang="en-US" sz="1400" dirty="0" smtClean="0"/>
              <a:t>Link to your specific objectives</a:t>
            </a:r>
            <a:endParaRPr lang="en-US" sz="1400" dirty="0"/>
          </a:p>
          <a:p>
            <a:r>
              <a:rPr lang="en-US" sz="1800" dirty="0" smtClean="0"/>
              <a:t>Leave details for rationale</a:t>
            </a:r>
          </a:p>
          <a:p>
            <a:pPr lvl="1"/>
            <a:r>
              <a:rPr lang="en-US" sz="1600" dirty="0" smtClean="0"/>
              <a:t>Funnel the reader towards the aims and objectives</a:t>
            </a:r>
          </a:p>
          <a:p>
            <a:pPr lvl="1"/>
            <a:r>
              <a:rPr lang="en-US" sz="1600" dirty="0" smtClean="0"/>
              <a:t>Focus on that aim</a:t>
            </a:r>
          </a:p>
          <a:p>
            <a:pPr lvl="1"/>
            <a:r>
              <a:rPr lang="en-US" sz="1600" dirty="0" smtClean="0"/>
              <a:t>Highlight important points</a:t>
            </a:r>
            <a:endParaRPr lang="en-US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Show </a:t>
            </a:r>
            <a:r>
              <a:rPr lang="en-US" sz="1800" dirty="0"/>
              <a:t>graphs or tables</a:t>
            </a:r>
          </a:p>
          <a:p>
            <a:pPr lvl="1"/>
            <a:r>
              <a:rPr lang="en-US" sz="1600" dirty="0"/>
              <a:t>Summarize information</a:t>
            </a:r>
          </a:p>
          <a:p>
            <a:pPr lvl="1"/>
            <a:r>
              <a:rPr lang="en-US" sz="1600" dirty="0"/>
              <a:t>Break up </a:t>
            </a:r>
            <a:r>
              <a:rPr lang="en-US" sz="1600" dirty="0" smtClean="0"/>
              <a:t>text</a:t>
            </a:r>
          </a:p>
          <a:p>
            <a:r>
              <a:rPr lang="en-US" sz="1800" dirty="0" smtClean="0"/>
              <a:t>Include references</a:t>
            </a:r>
          </a:p>
          <a:p>
            <a:r>
              <a:rPr lang="en-US" sz="1800" dirty="0" smtClean="0"/>
              <a:t>Consider what should be in the intro</a:t>
            </a:r>
          </a:p>
          <a:p>
            <a:pPr lvl="1"/>
            <a:r>
              <a:rPr lang="en-US" sz="1600" dirty="0" smtClean="0"/>
              <a:t>Sometimes the significance of a proposal becomes only clear in the rationale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006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issues: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1800" dirty="0" smtClean="0"/>
              <a:t>Link between introduction and objectives</a:t>
            </a:r>
          </a:p>
          <a:p>
            <a:pPr lvl="1"/>
            <a:r>
              <a:rPr lang="en-US" sz="1600" dirty="0"/>
              <a:t>Do not introduce new concepts or issues in the objectives</a:t>
            </a:r>
          </a:p>
          <a:p>
            <a:pPr lvl="1"/>
            <a:r>
              <a:rPr lang="en-US" sz="1600" dirty="0" smtClean="0"/>
              <a:t>Objectives should flow naturally from the introduction</a:t>
            </a:r>
            <a:endParaRPr lang="en-US" sz="1800" dirty="0"/>
          </a:p>
          <a:p>
            <a:r>
              <a:rPr lang="en-US" sz="1800" dirty="0" smtClean="0"/>
              <a:t>Overall aim of the study</a:t>
            </a:r>
          </a:p>
          <a:p>
            <a:pPr lvl="1"/>
            <a:r>
              <a:rPr lang="en-US" sz="1600" dirty="0" smtClean="0"/>
              <a:t>Without </a:t>
            </a:r>
            <a:r>
              <a:rPr lang="en-US" sz="1600" dirty="0" smtClean="0"/>
              <a:t>overall aim</a:t>
            </a:r>
            <a:r>
              <a:rPr lang="en-US" sz="1600" dirty="0" smtClean="0"/>
              <a:t>, it looks incoherent and piecemeal</a:t>
            </a:r>
          </a:p>
          <a:p>
            <a:r>
              <a:rPr lang="en-US" sz="1800" dirty="0" smtClean="0"/>
              <a:t>Build </a:t>
            </a:r>
            <a:r>
              <a:rPr lang="en-US" sz="1800" dirty="0"/>
              <a:t>objectives on issues, not </a:t>
            </a:r>
            <a:r>
              <a:rPr lang="en-US" sz="1800" dirty="0" smtClean="0"/>
              <a:t>methods</a:t>
            </a:r>
          </a:p>
          <a:p>
            <a:pPr lvl="2"/>
            <a:r>
              <a:rPr lang="en-US" sz="1600" dirty="0"/>
              <a:t>List 1</a:t>
            </a:r>
          </a:p>
          <a:p>
            <a:pPr lvl="3"/>
            <a:r>
              <a:rPr lang="en-US" sz="1400" dirty="0"/>
              <a:t>Assign parentage of salmon in two creeks</a:t>
            </a:r>
          </a:p>
          <a:p>
            <a:pPr lvl="3"/>
            <a:r>
              <a:rPr lang="en-US" sz="1400" dirty="0"/>
              <a:t>Estimate reproductive success of immigrants</a:t>
            </a:r>
          </a:p>
          <a:p>
            <a:pPr lvl="3"/>
            <a:r>
              <a:rPr lang="en-US" sz="1400" dirty="0"/>
              <a:t>Estimate effective population size</a:t>
            </a:r>
          </a:p>
          <a:p>
            <a:pPr lvl="2"/>
            <a:r>
              <a:rPr lang="en-US" sz="1600" dirty="0"/>
              <a:t>List 2</a:t>
            </a:r>
          </a:p>
          <a:p>
            <a:pPr lvl="3"/>
            <a:r>
              <a:rPr lang="en-US" sz="1400" dirty="0"/>
              <a:t>Correlate reproductive success with habitat, phenotype and population origin</a:t>
            </a:r>
          </a:p>
          <a:p>
            <a:pPr lvl="3"/>
            <a:r>
              <a:rPr lang="en-US" sz="1400" dirty="0"/>
              <a:t>Quantify the effect of bear predation and run size on the effective number of breeders </a:t>
            </a:r>
            <a:endParaRPr lang="en-US" sz="1800" dirty="0" smtClean="0"/>
          </a:p>
          <a:p>
            <a:r>
              <a:rPr lang="en-US" sz="1800" dirty="0" smtClean="0"/>
              <a:t>Consider broader impact in objectives</a:t>
            </a:r>
          </a:p>
          <a:p>
            <a:pPr lvl="1"/>
            <a:r>
              <a:rPr lang="en-US" sz="1400" dirty="0" smtClean="0"/>
              <a:t>Need to be introduced too (why important ?)</a:t>
            </a:r>
          </a:p>
          <a:p>
            <a:pPr lvl="1"/>
            <a:r>
              <a:rPr lang="en-US" sz="1400" dirty="0" smtClean="0"/>
              <a:t>Can be added later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0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issues on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Avoid going into specific methods</a:t>
            </a:r>
          </a:p>
          <a:p>
            <a:pPr lvl="1"/>
            <a:r>
              <a:rPr lang="en-US" sz="1800" dirty="0" smtClean="0"/>
              <a:t>Leave for work plan</a:t>
            </a:r>
          </a:p>
          <a:p>
            <a:pPr lvl="1"/>
            <a:r>
              <a:rPr lang="en-US" sz="1800" dirty="0" smtClean="0"/>
              <a:t>Unless preliminary data</a:t>
            </a:r>
          </a:p>
          <a:p>
            <a:endParaRPr lang="en-US" sz="2000" dirty="0" smtClean="0"/>
          </a:p>
          <a:p>
            <a:r>
              <a:rPr lang="en-US" sz="2000" dirty="0" smtClean="0"/>
              <a:t>Provide background </a:t>
            </a:r>
          </a:p>
          <a:p>
            <a:pPr lvl="1"/>
            <a:r>
              <a:rPr lang="en-US" sz="1800" dirty="0" smtClean="0"/>
              <a:t>Objectives – if needed</a:t>
            </a:r>
          </a:p>
          <a:p>
            <a:pPr lvl="1"/>
            <a:r>
              <a:rPr lang="en-US" sz="1800" dirty="0" smtClean="0"/>
              <a:t>Study system</a:t>
            </a:r>
          </a:p>
          <a:p>
            <a:pPr lvl="1"/>
            <a:r>
              <a:rPr lang="en-US" sz="1800" dirty="0" smtClean="0"/>
              <a:t>Methods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Show that you know the state of the art</a:t>
            </a:r>
          </a:p>
        </p:txBody>
      </p:sp>
    </p:spTree>
    <p:extLst>
      <p:ext uri="{BB962C8B-B14F-4D97-AF65-F5344CB8AC3E}">
        <p14:creationId xmlns:p14="http://schemas.microsoft.com/office/powerpoint/2010/main" val="387121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 on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1800" dirty="0" smtClean="0"/>
              <a:t>Avoid redundancy</a:t>
            </a:r>
          </a:p>
          <a:p>
            <a:pPr lvl="1"/>
            <a:r>
              <a:rPr lang="en-US" sz="1600" dirty="0" smtClean="0"/>
              <a:t>Sections, paragraphs, sentences</a:t>
            </a:r>
          </a:p>
          <a:p>
            <a:r>
              <a:rPr lang="en-US" sz="1800" dirty="0"/>
              <a:t>Be </a:t>
            </a:r>
            <a:r>
              <a:rPr lang="en-US" sz="1800" dirty="0" smtClean="0"/>
              <a:t>concise and specific</a:t>
            </a:r>
          </a:p>
          <a:p>
            <a:pPr lvl="1"/>
            <a:r>
              <a:rPr lang="en-US" sz="1600" dirty="0" smtClean="0"/>
              <a:t>Delete words that mean little or nothing</a:t>
            </a:r>
          </a:p>
          <a:p>
            <a:pPr lvl="1"/>
            <a:r>
              <a:rPr lang="en-US" sz="1600" dirty="0" smtClean="0"/>
              <a:t>Delete words that repeat the meaning of other words</a:t>
            </a:r>
          </a:p>
          <a:p>
            <a:pPr lvl="2"/>
            <a:r>
              <a:rPr lang="en-US" sz="1400" dirty="0" err="1" smtClean="0"/>
              <a:t>E.g</a:t>
            </a:r>
            <a:r>
              <a:rPr lang="en-US" sz="1400" dirty="0" smtClean="0"/>
              <a:t> </a:t>
            </a:r>
            <a:r>
              <a:rPr lang="en-US" sz="1400" dirty="0" smtClean="0"/>
              <a:t>during that period of time, the membrane area became pink in color and shiny in appearance</a:t>
            </a:r>
            <a:endParaRPr lang="en-US" sz="1400" dirty="0"/>
          </a:p>
          <a:p>
            <a:r>
              <a:rPr lang="en-US" sz="1800" dirty="0" smtClean="0"/>
              <a:t>Avoid nominalization and empty verbs</a:t>
            </a:r>
          </a:p>
          <a:p>
            <a:pPr lvl="1"/>
            <a:r>
              <a:rPr lang="en-US" sz="1600" dirty="0" smtClean="0"/>
              <a:t>If you have ‘make’, ‘perform’, ‘carry out’ as a verb, check if you can use something more descriptive.</a:t>
            </a:r>
          </a:p>
          <a:p>
            <a:r>
              <a:rPr lang="en-US" sz="1800" dirty="0" smtClean="0"/>
              <a:t>Don’t use informal colloquialisms</a:t>
            </a:r>
          </a:p>
          <a:p>
            <a:pPr lvl="1"/>
            <a:r>
              <a:rPr lang="en-US" sz="1600" dirty="0" smtClean="0"/>
              <a:t>‘look at’</a:t>
            </a:r>
          </a:p>
          <a:p>
            <a:pPr lvl="1"/>
            <a:r>
              <a:rPr lang="en-US" sz="1600" dirty="0"/>
              <a:t>Contractions: don’t, isn’t </a:t>
            </a:r>
            <a:r>
              <a:rPr lang="en-US" sz="1600" dirty="0" err="1"/>
              <a:t>etc</a:t>
            </a:r>
            <a:endParaRPr lang="en-US" sz="1600" dirty="0"/>
          </a:p>
          <a:p>
            <a:pPr lvl="1"/>
            <a:r>
              <a:rPr lang="en-US" sz="1600" dirty="0" smtClean="0"/>
              <a:t>We will assess how </a:t>
            </a:r>
            <a:r>
              <a:rPr lang="en-US" sz="1600" dirty="0"/>
              <a:t>a affects b</a:t>
            </a:r>
            <a:endParaRPr lang="en-US" sz="1400" dirty="0"/>
          </a:p>
          <a:p>
            <a:pPr lvl="2"/>
            <a:r>
              <a:rPr lang="en-US" sz="1400" dirty="0"/>
              <a:t>Not incorrect but awkward and informal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805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 on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81400"/>
          </a:xfrm>
        </p:spPr>
        <p:txBody>
          <a:bodyPr/>
          <a:lstStyle/>
          <a:p>
            <a:r>
              <a:rPr lang="en-US" sz="1800" dirty="0"/>
              <a:t>Tense</a:t>
            </a:r>
          </a:p>
          <a:p>
            <a:pPr lvl="1"/>
            <a:r>
              <a:rPr lang="en-US" sz="1600" dirty="0"/>
              <a:t>Be </a:t>
            </a:r>
            <a:r>
              <a:rPr lang="en-US" sz="1600" dirty="0" smtClean="0"/>
              <a:t>consistent</a:t>
            </a:r>
          </a:p>
          <a:p>
            <a:pPr lvl="1"/>
            <a:r>
              <a:rPr lang="en-US" sz="1600" dirty="0" smtClean="0"/>
              <a:t>Future tense for methods</a:t>
            </a:r>
          </a:p>
          <a:p>
            <a:pPr lvl="1"/>
            <a:r>
              <a:rPr lang="en-US" sz="1600" dirty="0" smtClean="0"/>
              <a:t>Past tense for preliminary results</a:t>
            </a:r>
          </a:p>
          <a:p>
            <a:pPr lvl="1"/>
            <a:r>
              <a:rPr lang="en-US" sz="1600" dirty="0" smtClean="0"/>
              <a:t>Present tense for published stuff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Link paragraphs and concepts</a:t>
            </a:r>
          </a:p>
          <a:p>
            <a:pPr lvl="1"/>
            <a:r>
              <a:rPr lang="en-US" sz="1600" dirty="0" smtClean="0"/>
              <a:t>There should be a flow in the story</a:t>
            </a:r>
            <a:endParaRPr lang="en-US" sz="1600" dirty="0" smtClean="0"/>
          </a:p>
          <a:p>
            <a:endParaRPr lang="en-US" sz="1800" dirty="0"/>
          </a:p>
          <a:p>
            <a:r>
              <a:rPr lang="en-US" sz="1800" dirty="0" smtClean="0"/>
              <a:t>Explain concepts</a:t>
            </a:r>
          </a:p>
          <a:p>
            <a:pPr lvl="1"/>
            <a:r>
              <a:rPr lang="en-US" sz="1600" dirty="0" smtClean="0"/>
              <a:t>Don’t assume too much, especially in the introduction</a:t>
            </a:r>
            <a:endParaRPr lang="en-US" sz="1600" dirty="0" smtClean="0"/>
          </a:p>
          <a:p>
            <a:endParaRPr lang="en-US" sz="1800" dirty="0"/>
          </a:p>
          <a:p>
            <a:endParaRPr lang="en-US" sz="16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44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graphs, maps,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A picture says more than 100 words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Break up writing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If project logistics are complicated, provide a flow chart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Your mind map would be a good start, but usually to complicated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Show diagrams for complex methods or approaches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Most empirical studies can do with a map somewhere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Show graphs if they are instructive of a specific point, even if published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But provide references</a:t>
            </a:r>
          </a:p>
          <a:p>
            <a:pPr lvl="1">
              <a:lnSpc>
                <a:spcPct val="15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5851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Reviewing: 3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Big picture stuff</a:t>
            </a:r>
          </a:p>
          <a:p>
            <a:pPr lvl="1"/>
            <a:r>
              <a:rPr lang="en-US" sz="1800" dirty="0" smtClean="0"/>
              <a:t>What is the overarching issue?</a:t>
            </a:r>
          </a:p>
          <a:p>
            <a:pPr lvl="1"/>
            <a:r>
              <a:rPr lang="en-US" sz="1800" dirty="0" smtClean="0"/>
              <a:t>How will the project address that issue?</a:t>
            </a:r>
          </a:p>
          <a:p>
            <a:pPr lvl="1"/>
            <a:r>
              <a:rPr lang="en-US" sz="1800" dirty="0" smtClean="0"/>
              <a:t>How will the project advance science in general?</a:t>
            </a:r>
          </a:p>
          <a:p>
            <a:r>
              <a:rPr lang="en-US" sz="2000" dirty="0" smtClean="0"/>
              <a:t>Overall organization</a:t>
            </a:r>
          </a:p>
          <a:p>
            <a:pPr lvl="1"/>
            <a:r>
              <a:rPr lang="en-US" sz="1800" dirty="0" smtClean="0"/>
              <a:t>Are you being guided towards a specific goal?</a:t>
            </a:r>
          </a:p>
          <a:p>
            <a:pPr lvl="1"/>
            <a:r>
              <a:rPr lang="en-US" sz="1800" dirty="0" smtClean="0"/>
              <a:t>Is there extraneous or missing information?</a:t>
            </a:r>
          </a:p>
          <a:p>
            <a:pPr lvl="1"/>
            <a:r>
              <a:rPr lang="en-US" sz="1800" dirty="0" smtClean="0"/>
              <a:t>Could the section be structured better?</a:t>
            </a:r>
          </a:p>
          <a:p>
            <a:r>
              <a:rPr lang="en-US" sz="2000" dirty="0" smtClean="0"/>
              <a:t>Word tinkering</a:t>
            </a:r>
          </a:p>
          <a:p>
            <a:pPr lvl="1"/>
            <a:r>
              <a:rPr lang="en-US" sz="1800" dirty="0" smtClean="0"/>
              <a:t>Paragraph structure</a:t>
            </a:r>
          </a:p>
          <a:p>
            <a:pPr lvl="1"/>
            <a:r>
              <a:rPr lang="en-US" sz="1800" dirty="0" smtClean="0"/>
              <a:t>Sentence structure</a:t>
            </a:r>
          </a:p>
          <a:p>
            <a:pPr lvl="1"/>
            <a:r>
              <a:rPr lang="en-US" sz="1800" dirty="0" smtClean="0"/>
              <a:t>Edit in </a:t>
            </a:r>
            <a:r>
              <a:rPr lang="en-US" sz="1800" dirty="0" smtClean="0"/>
              <a:t>Word</a:t>
            </a:r>
            <a:endParaRPr lang="en-US" sz="20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745791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5365</TotalTime>
  <Words>1039</Words>
  <Application>Microsoft Office PowerPoint</Application>
  <PresentationFormat>On-screen Show (4:3)</PresentationFormat>
  <Paragraphs>227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FISH 521 Proposal Writing</vt:lpstr>
      <vt:lpstr>Introduction       vs           Rationale</vt:lpstr>
      <vt:lpstr>General issues Introduction</vt:lpstr>
      <vt:lpstr>General issues: objectives</vt:lpstr>
      <vt:lpstr>General issues on rationale</vt:lpstr>
      <vt:lpstr>General issue on writing</vt:lpstr>
      <vt:lpstr>General issue on writing</vt:lpstr>
      <vt:lpstr>Use graphs, maps, tables</vt:lpstr>
      <vt:lpstr>Reviewing: 3 aspects</vt:lpstr>
      <vt:lpstr>General submission</vt:lpstr>
      <vt:lpstr>NSF format</vt:lpstr>
      <vt:lpstr>The Work Plan</vt:lpstr>
      <vt:lpstr>Consideration</vt:lpstr>
      <vt:lpstr>Two primary structures</vt:lpstr>
      <vt:lpstr>The timeline</vt:lpstr>
      <vt:lpstr>Panel exercises</vt:lpstr>
    </vt:vector>
  </TitlesOfParts>
  <Company>SAFS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 Hauser</dc:creator>
  <cp:lastModifiedBy>Lorenz Hauser</cp:lastModifiedBy>
  <cp:revision>227</cp:revision>
  <dcterms:created xsi:type="dcterms:W3CDTF">2008-01-06T19:47:24Z</dcterms:created>
  <dcterms:modified xsi:type="dcterms:W3CDTF">2015-01-26T06:05:42Z</dcterms:modified>
</cp:coreProperties>
</file>