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p:nvPr>
            <p:ph type="sldImg"/>
          </p:nvPr>
        </p:nvSpPr>
        <p:spPr>
          <a:xfrm>
            <a:off x="1143000" y="685800"/>
            <a:ext cx="4572000" cy="3429000"/>
          </a:xfrm>
          <a:prstGeom prst="rect">
            <a:avLst/>
          </a:prstGeom>
        </p:spPr>
        <p:txBody>
          <a:bodyPr/>
          <a:lstStyle/>
          <a:p>
            <a:pPr/>
          </a:p>
        </p:txBody>
      </p:sp>
      <p:sp>
        <p:nvSpPr>
          <p:cNvPr id="87" name="Shape 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3" name="Title Text"/>
          <p:cNvSpPr txBox="1"/>
          <p:nvPr>
            <p:ph type="title"/>
          </p:nvPr>
        </p:nvSpPr>
        <p:spPr>
          <a:xfrm>
            <a:off x="1270000" y="1638300"/>
            <a:ext cx="10464800" cy="3302000"/>
          </a:xfrm>
          <a:prstGeom prst="rect">
            <a:avLst/>
          </a:prstGeom>
        </p:spPr>
        <p:txBody>
          <a:bodyPr anchor="b"/>
          <a:lstStyle>
            <a:lvl1pPr indent="-38100">
              <a:lnSpc>
                <a:spcPts val="10000"/>
              </a:lnSpc>
              <a:tabLst>
                <a:tab pos="1244600" algn="l"/>
              </a:tabLst>
              <a:defRPr sz="8400"/>
            </a:lvl1pPr>
          </a:lstStyle>
          <a:p>
            <a:pPr/>
            <a:r>
              <a:t>Title Text</a:t>
            </a:r>
          </a:p>
        </p:txBody>
      </p:sp>
      <p:sp>
        <p:nvSpPr>
          <p:cNvPr id="14" name="Body Level One…"/>
          <p:cNvSpPr txBox="1"/>
          <p:nvPr>
            <p:ph type="body" sz="quarter" idx="1"/>
          </p:nvPr>
        </p:nvSpPr>
        <p:spPr>
          <a:xfrm>
            <a:off x="1270000" y="5029200"/>
            <a:ext cx="10464800" cy="1130300"/>
          </a:xfrm>
          <a:prstGeom prst="rect">
            <a:avLst/>
          </a:prstGeom>
        </p:spPr>
        <p:txBody>
          <a:bodyPr anchor="t"/>
          <a:lstStyle>
            <a:lvl1pPr marL="0" indent="0" algn="ctr">
              <a:lnSpc>
                <a:spcPts val="4300"/>
              </a:lnSpc>
              <a:spcBef>
                <a:spcPts val="200"/>
              </a:spcBef>
              <a:buSzTx/>
              <a:buFontTx/>
              <a:buNone/>
              <a:tabLst>
                <a:tab pos="1244600" algn="l"/>
              </a:tabLst>
              <a:defRPr sz="3600">
                <a:solidFill>
                  <a:srgbClr val="0048AA"/>
                </a:solidFill>
              </a:defRPr>
            </a:lvl1pPr>
            <a:lvl2pPr marL="0" indent="0" algn="ctr">
              <a:lnSpc>
                <a:spcPts val="4300"/>
              </a:lnSpc>
              <a:spcBef>
                <a:spcPts val="200"/>
              </a:spcBef>
              <a:buSzTx/>
              <a:buFontTx/>
              <a:buNone/>
              <a:tabLst>
                <a:tab pos="1244600" algn="l"/>
              </a:tabLst>
              <a:defRPr sz="3600">
                <a:solidFill>
                  <a:srgbClr val="0048AA"/>
                </a:solidFill>
              </a:defRPr>
            </a:lvl2pPr>
            <a:lvl3pPr marL="0" indent="0" algn="ctr">
              <a:lnSpc>
                <a:spcPts val="4300"/>
              </a:lnSpc>
              <a:spcBef>
                <a:spcPts val="200"/>
              </a:spcBef>
              <a:buSzTx/>
              <a:buFontTx/>
              <a:buNone/>
              <a:tabLst>
                <a:tab pos="1244600" algn="l"/>
              </a:tabLst>
              <a:defRPr sz="3600">
                <a:solidFill>
                  <a:srgbClr val="0048AA"/>
                </a:solidFill>
              </a:defRPr>
            </a:lvl3pPr>
            <a:lvl4pPr marL="0" indent="0" algn="ctr">
              <a:lnSpc>
                <a:spcPts val="4300"/>
              </a:lnSpc>
              <a:spcBef>
                <a:spcPts val="200"/>
              </a:spcBef>
              <a:buSzTx/>
              <a:buFontTx/>
              <a:buNone/>
              <a:tabLst>
                <a:tab pos="1244600" algn="l"/>
              </a:tabLst>
              <a:defRPr sz="3600">
                <a:solidFill>
                  <a:srgbClr val="0048AA"/>
                </a:solidFill>
              </a:defRPr>
            </a:lvl4pPr>
            <a:lvl5pPr marL="0" indent="0" algn="ctr">
              <a:lnSpc>
                <a:spcPts val="4300"/>
              </a:lnSpc>
              <a:spcBef>
                <a:spcPts val="200"/>
              </a:spcBef>
              <a:buSzTx/>
              <a:buFontTx/>
              <a:buNone/>
              <a:tabLst>
                <a:tab pos="1244600" algn="l"/>
              </a:tabLst>
              <a:defRPr sz="3600">
                <a:solidFill>
                  <a:srgbClr val="0048AA"/>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One Line">
    <p:spTree>
      <p:nvGrpSpPr>
        <p:cNvPr id="1" name=""/>
        <p:cNvGrpSpPr/>
        <p:nvPr/>
      </p:nvGrpSpPr>
      <p:grpSpPr>
        <a:xfrm>
          <a:off x="0" y="0"/>
          <a:ext cx="0" cy="0"/>
          <a:chOff x="0" y="0"/>
          <a:chExt cx="0" cy="0"/>
        </a:xfrm>
      </p:grpSpPr>
      <p:sp>
        <p:nvSpPr>
          <p:cNvPr id="31" name="Title Text"/>
          <p:cNvSpPr txBox="1"/>
          <p:nvPr>
            <p:ph type="title"/>
          </p:nvPr>
        </p:nvSpPr>
        <p:spPr>
          <a:xfrm>
            <a:off x="1270000" y="558800"/>
            <a:ext cx="10464800" cy="12700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Two Lines">
    <p:spTree>
      <p:nvGrpSpPr>
        <p:cNvPr id="1" name=""/>
        <p:cNvGrpSpPr/>
        <p:nvPr/>
      </p:nvGrpSpPr>
      <p:grpSpPr>
        <a:xfrm>
          <a:off x="0" y="0"/>
          <a:ext cx="0" cy="0"/>
          <a:chOff x="0" y="0"/>
          <a:chExt cx="0" cy="0"/>
        </a:xfrm>
      </p:grpSpPr>
      <p:sp>
        <p:nvSpPr>
          <p:cNvPr id="3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54" name="Body Level One…"/>
          <p:cNvSpPr txBox="1"/>
          <p:nvPr>
            <p:ph type="body" idx="1"/>
          </p:nvPr>
        </p:nvSpPr>
        <p:spPr>
          <a:xfrm>
            <a:off x="1270000" y="863600"/>
            <a:ext cx="10464800" cy="8369300"/>
          </a:xfrm>
          <a:prstGeom prst="rect">
            <a:avLst/>
          </a:prstGeom>
        </p:spPr>
        <p:txBody>
          <a:bodyPr/>
          <a:lstStyle>
            <a:lvl1pPr>
              <a:spcBef>
                <a:spcPts val="5000"/>
              </a:spcBef>
            </a:lvl1pPr>
            <a:lvl2pPr>
              <a:spcBef>
                <a:spcPts val="5000"/>
              </a:spcBef>
            </a:lvl2pPr>
            <a:lvl3pPr>
              <a:spcBef>
                <a:spcPts val="5000"/>
              </a:spcBef>
            </a:lvl3pPr>
            <a:lvl4pPr>
              <a:spcBef>
                <a:spcPts val="5000"/>
              </a:spcBef>
            </a:lvl4pPr>
            <a:lvl5pPr>
              <a:spcBef>
                <a:spcPts val="5000"/>
              </a:spcBef>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One Line copy">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cop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 Two Lines copy">
    <p:spTree>
      <p:nvGrpSpPr>
        <p:cNvPr id="1" name=""/>
        <p:cNvGrpSpPr/>
        <p:nvPr/>
      </p:nvGrpSpPr>
      <p:grpSpPr>
        <a:xfrm>
          <a:off x="0" y="0"/>
          <a:ext cx="0" cy="0"/>
          <a:chOff x="0" y="0"/>
          <a:chExt cx="0" cy="0"/>
        </a:xfrm>
      </p:grpSpPr>
      <p:sp>
        <p:nvSpPr>
          <p:cNvPr id="7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edges5.png" descr="edges5.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 name="© 2003 CSLI Publications"/>
          <p:cNvSpPr txBox="1"/>
          <p:nvPr/>
        </p:nvSpPr>
        <p:spPr>
          <a:xfrm>
            <a:off x="10414000" y="9359900"/>
            <a:ext cx="254920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48AA"/>
                </a:solidFill>
                <a:latin typeface="Symbol"/>
                <a:ea typeface="Symbol"/>
                <a:cs typeface="Symbol"/>
                <a:sym typeface="Symbol"/>
              </a:defRPr>
            </a:pPr>
            <a:r>
              <a:t>Ó </a:t>
            </a:r>
            <a:r>
              <a:rPr>
                <a:latin typeface="+mn-lt"/>
                <a:ea typeface="+mn-ea"/>
                <a:cs typeface="+mn-cs"/>
                <a:sym typeface="Times"/>
              </a:rPr>
              <a:t>2003 CSLI Publications</a:t>
            </a:r>
          </a:p>
        </p:txBody>
      </p:sp>
      <p:sp>
        <p:nvSpPr>
          <p:cNvPr id="4" name="Title Text"/>
          <p:cNvSpPr txBox="1"/>
          <p:nvPr>
            <p:ph type="title"/>
          </p:nvPr>
        </p:nvSpPr>
        <p:spPr>
          <a:xfrm>
            <a:off x="1270000" y="5715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5" name="Body Level One…"/>
          <p:cNvSpPr txBox="1"/>
          <p:nvPr>
            <p:ph type="body" idx="1"/>
          </p:nvPr>
        </p:nvSpPr>
        <p:spPr>
          <a:xfrm>
            <a:off x="1270000" y="2133600"/>
            <a:ext cx="10464800" cy="712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2pPr>
              <a:tabLst>
                <a:tab pos="1968500" algn="l"/>
              </a:tabLst>
            </a:lvl2pPr>
            <a:lvl3pPr>
              <a:tabLst>
                <a:tab pos="2413000" algn="l"/>
              </a:tabLst>
            </a:lvl3pPr>
            <a:lvl4pPr>
              <a:tabLst>
                <a:tab pos="2857500" algn="l"/>
              </a:tabLst>
            </a:lvl4pPr>
            <a:lvl5pPr>
              <a:tabLst>
                <a:tab pos="3314700" algn="l"/>
              </a:tabLst>
            </a:lvl5p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43650" y="9283700"/>
            <a:ext cx="317500" cy="342900"/>
          </a:xfrm>
          <a:prstGeom prst="rect">
            <a:avLst/>
          </a:prstGeom>
          <a:ln w="12700">
            <a:miter lim="400000"/>
          </a:ln>
        </p:spPr>
        <p:txBody>
          <a:bodyPr wrap="none" lIns="38100" tIns="38100" rIns="38100" bIns="38100" anchor="ctr">
            <a:spAutoFit/>
          </a:bodyPr>
          <a:lstStyle>
            <a:lvl1pPr>
              <a:lnSpc>
                <a:spcPts val="2100"/>
              </a:lnSpc>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1pPr>
      <a:lvl2pPr marL="0" marR="0" indent="2286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2pPr>
      <a:lvl3pPr marL="0" marR="0" indent="4572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3pPr>
      <a:lvl4pPr marL="0" marR="0" indent="6858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4pPr>
      <a:lvl5pPr marL="0" marR="0" indent="9144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5pPr>
      <a:lvl6pPr marL="0" marR="0" indent="11430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6pPr>
      <a:lvl7pPr marL="0" marR="0" indent="13716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7pPr>
      <a:lvl8pPr marL="0" marR="0" indent="16002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8pPr>
      <a:lvl9pPr marL="0" marR="0" indent="1828800" algn="ctr" defTabSz="457200" rtl="0" latinLnBrk="0">
        <a:lnSpc>
          <a:spcPts val="7600"/>
        </a:lnSpc>
        <a:spcBef>
          <a:spcPts val="200"/>
        </a:spcBef>
        <a:spcAft>
          <a:spcPts val="0"/>
        </a:spcAft>
        <a:buClrTx/>
        <a:buSzTx/>
        <a:buFontTx/>
        <a:buNone/>
        <a:tabLst>
          <a:tab pos="1219200" algn="l"/>
        </a:tabLst>
        <a:defRPr b="0" baseline="0" cap="none" i="0" spc="0" strike="noStrike" sz="6400" u="none">
          <a:ln>
            <a:noFill/>
          </a:ln>
          <a:solidFill>
            <a:srgbClr val="0048AA"/>
          </a:solidFill>
          <a:uFillTx/>
          <a:latin typeface="+mn-lt"/>
          <a:ea typeface="+mn-ea"/>
          <a:cs typeface="+mn-cs"/>
          <a:sym typeface="Times"/>
        </a:defRPr>
      </a:lvl9pPr>
    </p:titleStyle>
    <p:bodyStyle>
      <a:lvl1pPr marL="8698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1pPr>
      <a:lvl2pPr marL="13270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2pPr>
      <a:lvl3pPr marL="17715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3pPr>
      <a:lvl4pPr marL="2216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4pPr>
      <a:lvl5pPr marL="26732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5pPr>
      <a:lvl6pPr marL="30288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6pPr>
      <a:lvl7pPr marL="33844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7pPr>
      <a:lvl8pPr marL="3740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8pPr>
      <a:lvl9pPr marL="40956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ln>
            <a:noFill/>
          </a:ln>
          <a:solidFill>
            <a:srgbClr val="000000"/>
          </a:solidFill>
          <a:uFillTx/>
          <a:latin typeface="+mn-lt"/>
          <a:ea typeface="+mn-ea"/>
          <a:cs typeface="+mn-cs"/>
          <a:sym typeface="Times"/>
        </a:defRPr>
      </a:lvl9pPr>
    </p:bodyStyle>
    <p:otherStyle>
      <a:lvl1pPr marL="0" marR="0" indent="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457200" latinLnBrk="0">
        <a:lnSpc>
          <a:spcPts val="2100"/>
        </a:lnSpc>
        <a:spcBef>
          <a:spcPts val="0"/>
        </a:spcBef>
        <a:spcAft>
          <a:spcPts val="0"/>
        </a:spcAft>
        <a:buClrTx/>
        <a:buSzTx/>
        <a:buFontTx/>
        <a:buNone/>
        <a:tabLst>
          <a:tab pos="1066800" algn="l"/>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Ling 566 Oct 17, 2017"/>
          <p:cNvSpPr txBox="1"/>
          <p:nvPr>
            <p:ph type="ctrTitle"/>
          </p:nvPr>
        </p:nvSpPr>
        <p:spPr>
          <a:prstGeom prst="rect">
            <a:avLst/>
          </a:prstGeom>
        </p:spPr>
        <p:txBody>
          <a:bodyPr/>
          <a:lstStyle/>
          <a:p>
            <a:pPr>
              <a:spcBef>
                <a:spcPts val="0"/>
              </a:spcBef>
            </a:pPr>
            <a:r>
              <a:t>Ling 566</a:t>
            </a:r>
          </a:p>
          <a:p>
            <a:pPr/>
            <a:r>
              <a:t>Oct 17, 2017</a:t>
            </a:r>
          </a:p>
        </p:txBody>
      </p:sp>
      <p:sp>
        <p:nvSpPr>
          <p:cNvPr id="90" name="How the Grammar Works"/>
          <p:cNvSpPr txBox="1"/>
          <p:nvPr>
            <p:ph type="subTitle" sz="quarter" idx="1"/>
          </p:nvPr>
        </p:nvSpPr>
        <p:spPr>
          <a:prstGeom prst="rect">
            <a:avLst/>
          </a:prstGeom>
        </p:spPr>
        <p:txBody>
          <a:bodyPr/>
          <a:lstStyle/>
          <a:p>
            <a:pPr/>
            <a:r>
              <a:t>How the Grammar Works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Description of Word Structures for a"/>
          <p:cNvSpPr txBox="1"/>
          <p:nvPr>
            <p:ph type="title"/>
          </p:nvPr>
        </p:nvSpPr>
        <p:spPr>
          <a:xfrm>
            <a:off x="1270000" y="571500"/>
            <a:ext cx="10464800" cy="901700"/>
          </a:xfrm>
          <a:prstGeom prst="rect">
            <a:avLst/>
          </a:prstGeom>
        </p:spPr>
        <p:txBody>
          <a:bodyPr/>
          <a:lstStyle/>
          <a:p>
            <a:pPr>
              <a:lnSpc>
                <a:spcPts val="5700"/>
              </a:lnSpc>
              <a:defRPr sz="4800"/>
            </a:pPr>
            <a:r>
              <a:t>Description of Word Structures for </a:t>
            </a:r>
            <a:r>
              <a:rPr i="1"/>
              <a:t>a</a:t>
            </a:r>
          </a:p>
        </p:txBody>
      </p:sp>
      <p:pic>
        <p:nvPicPr>
          <p:cNvPr id="129" name="image-94.pdf" descr="image-94.pdf"/>
          <p:cNvPicPr>
            <a:picLocks noChangeAspect="1"/>
          </p:cNvPicPr>
          <p:nvPr/>
        </p:nvPicPr>
        <p:blipFill>
          <a:blip r:embed="rId2">
            <a:extLst/>
          </a:blip>
          <a:stretch>
            <a:fillRect/>
          </a:stretch>
        </p:blipFill>
        <p:spPr>
          <a:xfrm>
            <a:off x="3962400" y="1739900"/>
            <a:ext cx="4864101" cy="7060130"/>
          </a:xfrm>
          <a:prstGeom prst="rect">
            <a:avLst/>
          </a:prstGeom>
          <a:ln w="12700">
            <a:miter lim="400000"/>
          </a:ln>
        </p:spPr>
      </p:pic>
      <p:sp>
        <p:nvSpPr>
          <p:cNvPr id="1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Building a Phrase"/>
          <p:cNvSpPr txBox="1"/>
          <p:nvPr>
            <p:ph type="title"/>
          </p:nvPr>
        </p:nvSpPr>
        <p:spPr>
          <a:prstGeom prst="rect">
            <a:avLst/>
          </a:prstGeom>
        </p:spPr>
        <p:txBody>
          <a:bodyPr/>
          <a:lstStyle>
            <a:lvl1pPr>
              <a:lnSpc>
                <a:spcPts val="5700"/>
              </a:lnSpc>
              <a:defRPr sz="4800"/>
            </a:lvl1pPr>
          </a:lstStyle>
          <a:p>
            <a:pPr/>
            <a:r>
              <a:t>Building a Phrase</a:t>
            </a:r>
          </a:p>
        </p:txBody>
      </p:sp>
      <p:pic>
        <p:nvPicPr>
          <p:cNvPr id="133" name="image-98.pdf" descr="image-98.pdf"/>
          <p:cNvPicPr>
            <a:picLocks noChangeAspect="1"/>
          </p:cNvPicPr>
          <p:nvPr/>
        </p:nvPicPr>
        <p:blipFill>
          <a:blip r:embed="rId2">
            <a:extLst/>
          </a:blip>
          <a:stretch>
            <a:fillRect/>
          </a:stretch>
        </p:blipFill>
        <p:spPr>
          <a:xfrm>
            <a:off x="5029200" y="2628900"/>
            <a:ext cx="2349641" cy="3098802"/>
          </a:xfrm>
          <a:prstGeom prst="rect">
            <a:avLst/>
          </a:prstGeom>
          <a:ln w="12700">
            <a:miter lim="400000"/>
          </a:ln>
        </p:spPr>
      </p:pic>
      <p:sp>
        <p:nvSpPr>
          <p:cNvPr id="1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Constraints Contributed by Daughter Subtrees"/>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Daughter Subtrees</a:t>
            </a:r>
          </a:p>
        </p:txBody>
      </p:sp>
      <p:pic>
        <p:nvPicPr>
          <p:cNvPr id="137" name="image-99.pdf" descr="image-99.pdf"/>
          <p:cNvPicPr>
            <a:picLocks noChangeAspect="1"/>
          </p:cNvPicPr>
          <p:nvPr/>
        </p:nvPicPr>
        <p:blipFill>
          <a:blip r:embed="rId2">
            <a:extLst/>
          </a:blip>
          <a:stretch>
            <a:fillRect/>
          </a:stretch>
        </p:blipFill>
        <p:spPr>
          <a:xfrm>
            <a:off x="1930400" y="1714500"/>
            <a:ext cx="9129135" cy="7365997"/>
          </a:xfrm>
          <a:prstGeom prst="rect">
            <a:avLst/>
          </a:prstGeom>
          <a:ln w="12700">
            <a:miter lim="400000"/>
          </a:ln>
        </p:spPr>
      </p:pic>
      <p:grpSp>
        <p:nvGrpSpPr>
          <p:cNvPr id="140" name="Group"/>
          <p:cNvGrpSpPr/>
          <p:nvPr/>
        </p:nvGrpSpPr>
        <p:grpSpPr>
          <a:xfrm>
            <a:off x="1739900" y="3390900"/>
            <a:ext cx="9423400" cy="5943600"/>
            <a:chOff x="0" y="0"/>
            <a:chExt cx="9423400" cy="5943599"/>
          </a:xfrm>
        </p:grpSpPr>
        <p:sp>
          <p:nvSpPr>
            <p:cNvPr id="138" name="Rectangle"/>
            <p:cNvSpPr/>
            <p:nvPr/>
          </p:nvSpPr>
          <p:spPr>
            <a:xfrm>
              <a:off x="0" y="762000"/>
              <a:ext cx="4000500" cy="44704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39" name="Rectangle"/>
            <p:cNvSpPr/>
            <p:nvPr/>
          </p:nvSpPr>
          <p:spPr>
            <a:xfrm>
              <a:off x="4292600" y="0"/>
              <a:ext cx="5130800" cy="5943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Constraints Contributed by the Grammar Rule"/>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the Grammar Rule</a:t>
            </a:r>
          </a:p>
        </p:txBody>
      </p:sp>
      <p:pic>
        <p:nvPicPr>
          <p:cNvPr id="144"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sp>
        <p:nvSpPr>
          <p:cNvPr id="145" name="Oval"/>
          <p:cNvSpPr/>
          <p:nvPr/>
        </p:nvSpPr>
        <p:spPr>
          <a:xfrm>
            <a:off x="5168900" y="1498600"/>
            <a:ext cx="3314711" cy="12700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148" name="Group"/>
          <p:cNvGrpSpPr/>
          <p:nvPr/>
        </p:nvGrpSpPr>
        <p:grpSpPr>
          <a:xfrm>
            <a:off x="1435100" y="5435600"/>
            <a:ext cx="9347201" cy="1117601"/>
            <a:chOff x="0" y="0"/>
            <a:chExt cx="9347200" cy="1117600"/>
          </a:xfrm>
        </p:grpSpPr>
        <p:sp>
          <p:nvSpPr>
            <p:cNvPr id="146" name="Oval"/>
            <p:cNvSpPr/>
            <p:nvPr/>
          </p:nvSpPr>
          <p:spPr>
            <a:xfrm>
              <a:off x="0" y="8382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47" name="Oval"/>
            <p:cNvSpPr/>
            <p:nvPr/>
          </p:nvSpPr>
          <p:spPr>
            <a:xfrm>
              <a:off x="90170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151" name="Group"/>
          <p:cNvGrpSpPr/>
          <p:nvPr/>
        </p:nvGrpSpPr>
        <p:grpSpPr>
          <a:xfrm>
            <a:off x="3390900" y="6197600"/>
            <a:ext cx="7912101" cy="1536701"/>
            <a:chOff x="0" y="0"/>
            <a:chExt cx="7912100" cy="1536700"/>
          </a:xfrm>
        </p:grpSpPr>
        <p:sp>
          <p:nvSpPr>
            <p:cNvPr id="149" name="Oval"/>
            <p:cNvSpPr/>
            <p:nvPr/>
          </p:nvSpPr>
          <p:spPr>
            <a:xfrm>
              <a:off x="0" y="12573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50" name="Oval"/>
            <p:cNvSpPr/>
            <p:nvPr/>
          </p:nvSpPr>
          <p:spPr>
            <a:xfrm>
              <a:off x="75819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52" name="Oval"/>
          <p:cNvSpPr/>
          <p:nvPr/>
        </p:nvSpPr>
        <p:spPr>
          <a:xfrm>
            <a:off x="8775700" y="6680200"/>
            <a:ext cx="1397005" cy="330201"/>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4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1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6" fill="hold">
                                  <p:stCondLst>
                                    <p:cond delay="0"/>
                                  </p:stCondLst>
                                  <p:iterate type="el" backwards="0">
                                    <p:tmAbs val="0"/>
                                  </p:iterate>
                                  <p:childTnLst>
                                    <p:set>
                                      <p:cBhvr>
                                        <p:cTn id="26" fill="hold">
                                          <p:stCondLst>
                                            <p:cond delay="0"/>
                                          </p:stCondLst>
                                        </p:cTn>
                                        <p:tgtEl>
                                          <p:spTgt spid="14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xit" nodeType="clickEffect" presetSubtype="0" presetID="1" grpId="8" fill="hold">
                                  <p:stCondLst>
                                    <p:cond delay="0"/>
                                  </p:stCondLst>
                                  <p:iterate type="el" backwards="0">
                                    <p:tmAbs val="0"/>
                                  </p:iterate>
                                  <p:childTnLst>
                                    <p:set>
                                      <p:cBhvr>
                                        <p:cTn id="34" fill="hold">
                                          <p:stCondLst>
                                            <p:cond delay="0"/>
                                          </p:stCondLst>
                                        </p:cTn>
                                        <p:tgtEl>
                                          <p:spTgt spid="1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4"/>
      <p:bldP build="whole" bldLvl="1" animBg="1" rev="0" advAuto="0" spid="151" grpId="7"/>
      <p:bldP build="whole" bldLvl="1" animBg="1" rev="0" advAuto="0" spid="151" grpId="8"/>
      <p:bldP build="whole" bldLvl="1" animBg="1" rev="0" advAuto="0" spid="145" grpId="1"/>
      <p:bldP build="whole" bldLvl="1" animBg="1" rev="0" advAuto="0" spid="145" grpId="2"/>
      <p:bldP build="whole" bldLvl="1" animBg="1" rev="0" advAuto="0" spid="152" grpId="3"/>
      <p:bldP build="whole" bldLvl="1" animBg="1" rev="0" advAuto="0" spid="148" grpId="5"/>
      <p:bldP build="whole" bldLvl="1" animBg="1" rev="0" advAuto="0" spid="148" grpId="6"/>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A Constraint Involving the SHAC"/>
          <p:cNvSpPr txBox="1"/>
          <p:nvPr>
            <p:ph type="title"/>
          </p:nvPr>
        </p:nvSpPr>
        <p:spPr>
          <a:xfrm>
            <a:off x="596900" y="571500"/>
            <a:ext cx="12357100" cy="1054100"/>
          </a:xfrm>
          <a:prstGeom prst="rect">
            <a:avLst/>
          </a:prstGeom>
        </p:spPr>
        <p:txBody>
          <a:bodyPr/>
          <a:lstStyle>
            <a:lvl1pPr>
              <a:lnSpc>
                <a:spcPts val="5700"/>
              </a:lnSpc>
              <a:defRPr sz="4800"/>
            </a:lvl1pPr>
          </a:lstStyle>
          <a:p>
            <a:pPr/>
            <a:r>
              <a:t>A Constraint Involving the SHAC</a:t>
            </a:r>
          </a:p>
        </p:txBody>
      </p:sp>
      <p:pic>
        <p:nvPicPr>
          <p:cNvPr id="156"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grpSp>
        <p:nvGrpSpPr>
          <p:cNvPr id="159" name="Group"/>
          <p:cNvGrpSpPr/>
          <p:nvPr/>
        </p:nvGrpSpPr>
        <p:grpSpPr>
          <a:xfrm>
            <a:off x="3492500" y="4457700"/>
            <a:ext cx="7543808" cy="1155703"/>
            <a:chOff x="0" y="0"/>
            <a:chExt cx="7543807" cy="1155702"/>
          </a:xfrm>
        </p:grpSpPr>
        <p:sp>
          <p:nvSpPr>
            <p:cNvPr id="157" name="Oval"/>
            <p:cNvSpPr/>
            <p:nvPr/>
          </p:nvSpPr>
          <p:spPr>
            <a:xfrm>
              <a:off x="0" y="317500"/>
              <a:ext cx="2552708"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58" name="Oval"/>
            <p:cNvSpPr/>
            <p:nvPr/>
          </p:nvSpPr>
          <p:spPr>
            <a:xfrm>
              <a:off x="5232400" y="0"/>
              <a:ext cx="2311408" cy="7239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Effects of the Valence Principle"/>
          <p:cNvSpPr txBox="1"/>
          <p:nvPr>
            <p:ph type="title"/>
          </p:nvPr>
        </p:nvSpPr>
        <p:spPr>
          <a:prstGeom prst="rect">
            <a:avLst/>
          </a:prstGeom>
        </p:spPr>
        <p:txBody>
          <a:bodyPr/>
          <a:lstStyle>
            <a:lvl1pPr>
              <a:lnSpc>
                <a:spcPts val="5700"/>
              </a:lnSpc>
              <a:defRPr sz="4800"/>
            </a:lvl1pPr>
          </a:lstStyle>
          <a:p>
            <a:pPr/>
            <a:r>
              <a:t>Effects of the Valence Principle</a:t>
            </a:r>
          </a:p>
        </p:txBody>
      </p:sp>
      <p:pic>
        <p:nvPicPr>
          <p:cNvPr id="163" name="image-102.pdf" descr="image-102.pdf"/>
          <p:cNvPicPr>
            <a:picLocks noChangeAspect="1"/>
          </p:cNvPicPr>
          <p:nvPr/>
        </p:nvPicPr>
        <p:blipFill>
          <a:blip r:embed="rId2">
            <a:extLst/>
          </a:blip>
          <a:stretch>
            <a:fillRect/>
          </a:stretch>
        </p:blipFill>
        <p:spPr>
          <a:xfrm>
            <a:off x="1689100" y="1752600"/>
            <a:ext cx="9079548" cy="7467599"/>
          </a:xfrm>
          <a:prstGeom prst="rect">
            <a:avLst/>
          </a:prstGeom>
          <a:ln w="12700">
            <a:miter lim="400000"/>
          </a:ln>
        </p:spPr>
      </p:pic>
      <p:grpSp>
        <p:nvGrpSpPr>
          <p:cNvPr id="166" name="Group"/>
          <p:cNvGrpSpPr/>
          <p:nvPr/>
        </p:nvGrpSpPr>
        <p:grpSpPr>
          <a:xfrm>
            <a:off x="5943600" y="2603500"/>
            <a:ext cx="3568706" cy="4787903"/>
            <a:chOff x="0" y="0"/>
            <a:chExt cx="3568705" cy="4787902"/>
          </a:xfrm>
        </p:grpSpPr>
        <p:sp>
          <p:nvSpPr>
            <p:cNvPr id="164" name="Oval"/>
            <p:cNvSpPr/>
            <p:nvPr/>
          </p:nvSpPr>
          <p:spPr>
            <a:xfrm>
              <a:off x="0" y="0"/>
              <a:ext cx="1435105"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65" name="Oval"/>
            <p:cNvSpPr/>
            <p:nvPr/>
          </p:nvSpPr>
          <p:spPr>
            <a:xfrm>
              <a:off x="1905000" y="3949700"/>
              <a:ext cx="1663706"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Effects of the Head Feature Principle"/>
          <p:cNvSpPr txBox="1"/>
          <p:nvPr>
            <p:ph type="title"/>
          </p:nvPr>
        </p:nvSpPr>
        <p:spPr>
          <a:prstGeom prst="rect">
            <a:avLst/>
          </a:prstGeom>
        </p:spPr>
        <p:txBody>
          <a:bodyPr/>
          <a:lstStyle>
            <a:lvl1pPr>
              <a:lnSpc>
                <a:spcPts val="5700"/>
              </a:lnSpc>
              <a:defRPr sz="4800"/>
            </a:lvl1pPr>
          </a:lstStyle>
          <a:p>
            <a:pPr/>
            <a:r>
              <a:t>Effects of the Head Feature Principle</a:t>
            </a:r>
          </a:p>
        </p:txBody>
      </p:sp>
      <p:pic>
        <p:nvPicPr>
          <p:cNvPr id="170" name="image-103.pdf" descr="image-103.pdf"/>
          <p:cNvPicPr>
            <a:picLocks noChangeAspect="1"/>
          </p:cNvPicPr>
          <p:nvPr/>
        </p:nvPicPr>
        <p:blipFill>
          <a:blip r:embed="rId2">
            <a:extLst/>
          </a:blip>
          <a:stretch>
            <a:fillRect/>
          </a:stretch>
        </p:blipFill>
        <p:spPr>
          <a:xfrm>
            <a:off x="2362200" y="1727200"/>
            <a:ext cx="9263671" cy="7615885"/>
          </a:xfrm>
          <a:prstGeom prst="rect">
            <a:avLst/>
          </a:prstGeom>
          <a:ln w="12700">
            <a:miter lim="400000"/>
          </a:ln>
        </p:spPr>
      </p:pic>
      <p:grpSp>
        <p:nvGrpSpPr>
          <p:cNvPr id="173" name="Group"/>
          <p:cNvGrpSpPr/>
          <p:nvPr/>
        </p:nvGrpSpPr>
        <p:grpSpPr>
          <a:xfrm>
            <a:off x="5905500" y="2082800"/>
            <a:ext cx="2895605" cy="3886202"/>
            <a:chOff x="0" y="0"/>
            <a:chExt cx="2895604" cy="3886201"/>
          </a:xfrm>
        </p:grpSpPr>
        <p:sp>
          <p:nvSpPr>
            <p:cNvPr id="171" name="Oval"/>
            <p:cNvSpPr/>
            <p:nvPr/>
          </p:nvSpPr>
          <p:spPr>
            <a:xfrm>
              <a:off x="0" y="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72" name="Oval"/>
            <p:cNvSpPr/>
            <p:nvPr/>
          </p:nvSpPr>
          <p:spPr>
            <a:xfrm>
              <a:off x="1701800" y="344170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Effects of the Semantic Inheritance Principle"/>
          <p:cNvSpPr txBox="1"/>
          <p:nvPr>
            <p:ph type="title"/>
          </p:nvPr>
        </p:nvSpPr>
        <p:spPr>
          <a:xfrm>
            <a:off x="520700" y="571500"/>
            <a:ext cx="12496800" cy="990600"/>
          </a:xfrm>
          <a:prstGeom prst="rect">
            <a:avLst/>
          </a:prstGeom>
        </p:spPr>
        <p:txBody>
          <a:bodyPr/>
          <a:lstStyle>
            <a:lvl1pPr>
              <a:lnSpc>
                <a:spcPts val="5700"/>
              </a:lnSpc>
              <a:defRPr sz="4800"/>
            </a:lvl1pPr>
          </a:lstStyle>
          <a:p>
            <a:pPr/>
            <a:r>
              <a:t>Effects of the Semantic Inheritance Principle</a:t>
            </a:r>
          </a:p>
        </p:txBody>
      </p:sp>
      <p:pic>
        <p:nvPicPr>
          <p:cNvPr id="177" name="image-104.pdf" descr="image-104.pdf"/>
          <p:cNvPicPr>
            <a:picLocks noChangeAspect="1"/>
          </p:cNvPicPr>
          <p:nvPr/>
        </p:nvPicPr>
        <p:blipFill>
          <a:blip r:embed="rId2">
            <a:extLst/>
          </a:blip>
          <a:stretch>
            <a:fillRect/>
          </a:stretch>
        </p:blipFill>
        <p:spPr>
          <a:xfrm>
            <a:off x="2374900" y="1524000"/>
            <a:ext cx="8788395" cy="7645126"/>
          </a:xfrm>
          <a:prstGeom prst="rect">
            <a:avLst/>
          </a:prstGeom>
          <a:ln w="12700">
            <a:miter lim="400000"/>
          </a:ln>
        </p:spPr>
      </p:pic>
      <p:grpSp>
        <p:nvGrpSpPr>
          <p:cNvPr id="180" name="Group"/>
          <p:cNvGrpSpPr/>
          <p:nvPr/>
        </p:nvGrpSpPr>
        <p:grpSpPr>
          <a:xfrm>
            <a:off x="5689600" y="3467100"/>
            <a:ext cx="3149605" cy="4838703"/>
            <a:chOff x="0" y="0"/>
            <a:chExt cx="3149604" cy="4838702"/>
          </a:xfrm>
        </p:grpSpPr>
        <p:sp>
          <p:nvSpPr>
            <p:cNvPr id="178" name="Oval"/>
            <p:cNvSpPr/>
            <p:nvPr/>
          </p:nvSpPr>
          <p:spPr>
            <a:xfrm>
              <a:off x="0" y="0"/>
              <a:ext cx="11938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79" name="Oval"/>
            <p:cNvSpPr/>
            <p:nvPr/>
          </p:nvSpPr>
          <p:spPr>
            <a:xfrm>
              <a:off x="1612900" y="3886200"/>
              <a:ext cx="15367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Effects of the Semantic Compositionality Principle"/>
          <p:cNvSpPr txBox="1"/>
          <p:nvPr>
            <p:ph type="title"/>
          </p:nvPr>
        </p:nvSpPr>
        <p:spPr>
          <a:xfrm>
            <a:off x="520700" y="571500"/>
            <a:ext cx="12496800" cy="762000"/>
          </a:xfrm>
          <a:prstGeom prst="rect">
            <a:avLst/>
          </a:prstGeom>
        </p:spPr>
        <p:txBody>
          <a:bodyPr/>
          <a:lstStyle>
            <a:lvl1pPr>
              <a:lnSpc>
                <a:spcPts val="5400"/>
              </a:lnSpc>
              <a:defRPr sz="4500"/>
            </a:lvl1pPr>
          </a:lstStyle>
          <a:p>
            <a:pPr/>
            <a:r>
              <a:t>Effects of the Semantic Compositionality Principle</a:t>
            </a:r>
          </a:p>
        </p:txBody>
      </p:sp>
      <p:sp>
        <p:nvSpPr>
          <p:cNvPr id="184" name="Oval"/>
          <p:cNvSpPr/>
          <p:nvPr/>
        </p:nvSpPr>
        <p:spPr>
          <a:xfrm>
            <a:off x="5753100" y="4178300"/>
            <a:ext cx="1930406" cy="4445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85" name="Oval"/>
          <p:cNvSpPr/>
          <p:nvPr/>
        </p:nvSpPr>
        <p:spPr>
          <a:xfrm>
            <a:off x="7518400" y="8280400"/>
            <a:ext cx="3390911" cy="952503"/>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186"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187" name="Oval"/>
          <p:cNvSpPr/>
          <p:nvPr/>
        </p:nvSpPr>
        <p:spPr>
          <a:xfrm>
            <a:off x="3175000" y="8140700"/>
            <a:ext cx="2717809" cy="10541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Is the Mother Node Now Completely Specified?"/>
          <p:cNvSpPr txBox="1"/>
          <p:nvPr>
            <p:ph type="title"/>
          </p:nvPr>
        </p:nvSpPr>
        <p:spPr>
          <a:xfrm>
            <a:off x="520700" y="571500"/>
            <a:ext cx="12496800" cy="762000"/>
          </a:xfrm>
          <a:prstGeom prst="rect">
            <a:avLst/>
          </a:prstGeom>
        </p:spPr>
        <p:txBody>
          <a:bodyPr/>
          <a:lstStyle>
            <a:lvl1pPr>
              <a:lnSpc>
                <a:spcPts val="5400"/>
              </a:lnSpc>
              <a:defRPr sz="4500"/>
            </a:lvl1pPr>
          </a:lstStyle>
          <a:p>
            <a:pPr/>
            <a:r>
              <a:t>Is the Mother Node Now Completely Specified?</a:t>
            </a:r>
          </a:p>
        </p:txBody>
      </p:sp>
      <p:pic>
        <p:nvPicPr>
          <p:cNvPr id="191"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19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 name="Overview"/>
          <p:cNvSpPr txBox="1"/>
          <p:nvPr>
            <p:ph type="title"/>
          </p:nvPr>
        </p:nvSpPr>
        <p:spPr>
          <a:prstGeom prst="rect">
            <a:avLst/>
          </a:prstGeom>
        </p:spPr>
        <p:txBody>
          <a:bodyPr/>
          <a:lstStyle/>
          <a:p>
            <a:pPr/>
            <a:r>
              <a:t>Overview</a:t>
            </a:r>
          </a:p>
        </p:txBody>
      </p:sp>
      <p:sp>
        <p:nvSpPr>
          <p:cNvPr id="94"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a:t>
            </a:r>
          </a:p>
          <a:p>
            <a:pPr marL="1327002"/>
            <a:r>
              <a:t>Reading questions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Lexical Entry for slept"/>
          <p:cNvSpPr txBox="1"/>
          <p:nvPr>
            <p:ph type="title"/>
          </p:nvPr>
        </p:nvSpPr>
        <p:spPr>
          <a:prstGeom prst="rect">
            <a:avLst/>
          </a:prstGeom>
        </p:spPr>
        <p:txBody>
          <a:bodyPr/>
          <a:lstStyle/>
          <a:p>
            <a:pPr>
              <a:lnSpc>
                <a:spcPts val="5700"/>
              </a:lnSpc>
              <a:defRPr sz="4800"/>
            </a:pPr>
            <a:r>
              <a:t>Lexical Entry for </a:t>
            </a:r>
            <a:r>
              <a:rPr i="1"/>
              <a:t>slept</a:t>
            </a:r>
          </a:p>
        </p:txBody>
      </p:sp>
      <p:pic>
        <p:nvPicPr>
          <p:cNvPr id="195" name="image-106.pdf" descr="image-106.pdf"/>
          <p:cNvPicPr>
            <a:picLocks noChangeAspect="1"/>
          </p:cNvPicPr>
          <p:nvPr/>
        </p:nvPicPr>
        <p:blipFill>
          <a:blip r:embed="rId2">
            <a:extLst/>
          </a:blip>
          <a:stretch>
            <a:fillRect/>
          </a:stretch>
        </p:blipFill>
        <p:spPr>
          <a:xfrm>
            <a:off x="1828800" y="2235200"/>
            <a:ext cx="9334503" cy="6785164"/>
          </a:xfrm>
          <a:prstGeom prst="rect">
            <a:avLst/>
          </a:prstGeom>
          <a:ln w="12700">
            <a:miter lim="400000"/>
          </a:ln>
        </p:spPr>
      </p:pic>
      <p:sp>
        <p:nvSpPr>
          <p:cNvPr id="1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Another Head-Specifier Phrase"/>
          <p:cNvSpPr txBox="1"/>
          <p:nvPr>
            <p:ph type="title"/>
          </p:nvPr>
        </p:nvSpPr>
        <p:spPr>
          <a:xfrm>
            <a:off x="1270000" y="571500"/>
            <a:ext cx="10464800" cy="698500"/>
          </a:xfrm>
          <a:prstGeom prst="rect">
            <a:avLst/>
          </a:prstGeom>
        </p:spPr>
        <p:txBody>
          <a:bodyPr/>
          <a:lstStyle>
            <a:lvl1pPr>
              <a:lnSpc>
                <a:spcPts val="5700"/>
              </a:lnSpc>
              <a:defRPr sz="4800"/>
            </a:lvl1pPr>
          </a:lstStyle>
          <a:p>
            <a:pPr/>
            <a:r>
              <a:t>Another Head-Specifier Phrase</a:t>
            </a:r>
          </a:p>
        </p:txBody>
      </p:sp>
      <p:grpSp>
        <p:nvGrpSpPr>
          <p:cNvPr id="201" name="Group"/>
          <p:cNvGrpSpPr/>
          <p:nvPr/>
        </p:nvGrpSpPr>
        <p:grpSpPr>
          <a:xfrm>
            <a:off x="7467600" y="2654300"/>
            <a:ext cx="1879602" cy="4546600"/>
            <a:chOff x="0" y="0"/>
            <a:chExt cx="1879601" cy="4546600"/>
          </a:xfrm>
        </p:grpSpPr>
        <p:sp>
          <p:nvSpPr>
            <p:cNvPr id="199" name="Rectangle"/>
            <p:cNvSpPr/>
            <p:nvPr/>
          </p:nvSpPr>
          <p:spPr>
            <a:xfrm>
              <a:off x="1511300" y="4025900"/>
              <a:ext cx="368302" cy="5207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0" name="Rectangle"/>
            <p:cNvSpPr/>
            <p:nvPr/>
          </p:nvSpPr>
          <p:spPr>
            <a:xfrm>
              <a:off x="0" y="0"/>
              <a:ext cx="368302" cy="6985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04" name="Group"/>
          <p:cNvGrpSpPr/>
          <p:nvPr/>
        </p:nvGrpSpPr>
        <p:grpSpPr>
          <a:xfrm>
            <a:off x="6388100" y="1841500"/>
            <a:ext cx="1943102" cy="3987800"/>
            <a:chOff x="0" y="0"/>
            <a:chExt cx="1943101" cy="3987800"/>
          </a:xfrm>
        </p:grpSpPr>
        <p:sp>
          <p:nvSpPr>
            <p:cNvPr id="202" name="Rectangle"/>
            <p:cNvSpPr/>
            <p:nvPr/>
          </p:nvSpPr>
          <p:spPr>
            <a:xfrm>
              <a:off x="1574800" y="3708400"/>
              <a:ext cx="368302" cy="279400"/>
            </a:xfrm>
            <a:prstGeom prst="rect">
              <a:avLst/>
            </a:prstGeom>
            <a:solidFill>
              <a:srgbClr val="9437FF">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3" name="Rectangle"/>
            <p:cNvSpPr/>
            <p:nvPr/>
          </p:nvSpPr>
          <p:spPr>
            <a:xfrm>
              <a:off x="0" y="0"/>
              <a:ext cx="368302" cy="279400"/>
            </a:xfrm>
            <a:prstGeom prst="rect">
              <a:avLst/>
            </a:prstGeom>
            <a:solidFill>
              <a:srgbClr val="9437FF">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08" name="Group"/>
          <p:cNvGrpSpPr/>
          <p:nvPr/>
        </p:nvGrpSpPr>
        <p:grpSpPr>
          <a:xfrm>
            <a:off x="2908300" y="4330700"/>
            <a:ext cx="5461002" cy="4813300"/>
            <a:chOff x="0" y="0"/>
            <a:chExt cx="5461001" cy="4813300"/>
          </a:xfrm>
        </p:grpSpPr>
        <p:sp>
          <p:nvSpPr>
            <p:cNvPr id="205" name="Rectangle"/>
            <p:cNvSpPr/>
            <p:nvPr/>
          </p:nvSpPr>
          <p:spPr>
            <a:xfrm>
              <a:off x="5194300" y="4203700"/>
              <a:ext cx="266702" cy="2540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6" name="Rectangle"/>
            <p:cNvSpPr/>
            <p:nvPr/>
          </p:nvSpPr>
          <p:spPr>
            <a:xfrm>
              <a:off x="0" y="4533900"/>
              <a:ext cx="863602"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07" name="Rectangle"/>
            <p:cNvSpPr/>
            <p:nvPr/>
          </p:nvSpPr>
          <p:spPr>
            <a:xfrm>
              <a:off x="3594100" y="0"/>
              <a:ext cx="1473200"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pic>
        <p:nvPicPr>
          <p:cNvPr id="209" name="image-109.pdf" descr="image-109.pdf"/>
          <p:cNvPicPr>
            <a:picLocks noChangeAspect="1"/>
          </p:cNvPicPr>
          <p:nvPr/>
        </p:nvPicPr>
        <p:blipFill>
          <a:blip r:embed="rId2">
            <a:extLst/>
          </a:blip>
          <a:stretch>
            <a:fillRect/>
          </a:stretch>
        </p:blipFill>
        <p:spPr>
          <a:xfrm>
            <a:off x="698500" y="1409700"/>
            <a:ext cx="12366079" cy="7930247"/>
          </a:xfrm>
          <a:prstGeom prst="rect">
            <a:avLst/>
          </a:prstGeom>
          <a:ln w="12700">
            <a:miter lim="400000"/>
          </a:ln>
        </p:spPr>
      </p:pic>
      <p:grpSp>
        <p:nvGrpSpPr>
          <p:cNvPr id="216" name="Group"/>
          <p:cNvGrpSpPr/>
          <p:nvPr/>
        </p:nvGrpSpPr>
        <p:grpSpPr>
          <a:xfrm>
            <a:off x="660400" y="1447800"/>
            <a:ext cx="8978900" cy="5854700"/>
            <a:chOff x="0" y="0"/>
            <a:chExt cx="8978900" cy="5854700"/>
          </a:xfrm>
        </p:grpSpPr>
        <p:sp>
          <p:nvSpPr>
            <p:cNvPr id="210" name="Rectangle"/>
            <p:cNvSpPr/>
            <p:nvPr/>
          </p:nvSpPr>
          <p:spPr>
            <a:xfrm>
              <a:off x="4076700" y="0"/>
              <a:ext cx="850900" cy="190501"/>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1" name="Rectangle"/>
            <p:cNvSpPr/>
            <p:nvPr/>
          </p:nvSpPr>
          <p:spPr>
            <a:xfrm>
              <a:off x="5905500" y="876300"/>
              <a:ext cx="1181100" cy="1651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2" name="Rectangle"/>
            <p:cNvSpPr/>
            <p:nvPr/>
          </p:nvSpPr>
          <p:spPr>
            <a:xfrm>
              <a:off x="8661400" y="52324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nvGrpSpPr>
            <p:cNvPr id="215" name="Group"/>
            <p:cNvGrpSpPr/>
            <p:nvPr/>
          </p:nvGrpSpPr>
          <p:grpSpPr>
            <a:xfrm>
              <a:off x="0" y="4800600"/>
              <a:ext cx="8813800" cy="1054100"/>
              <a:chOff x="0" y="0"/>
              <a:chExt cx="8813800" cy="1054100"/>
            </a:xfrm>
          </p:grpSpPr>
          <p:sp>
            <p:nvSpPr>
              <p:cNvPr id="213" name="Rectangle"/>
              <p:cNvSpPr/>
              <p:nvPr/>
            </p:nvSpPr>
            <p:spPr>
              <a:xfrm>
                <a:off x="0" y="7747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4" name="Rectangle"/>
              <p:cNvSpPr/>
              <p:nvPr/>
            </p:nvSpPr>
            <p:spPr>
              <a:xfrm>
                <a:off x="8496300" y="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grpSp>
        <p:nvGrpSpPr>
          <p:cNvPr id="219" name="Group"/>
          <p:cNvGrpSpPr/>
          <p:nvPr/>
        </p:nvGrpSpPr>
        <p:grpSpPr>
          <a:xfrm>
            <a:off x="6502400" y="3632200"/>
            <a:ext cx="1917702" cy="4356100"/>
            <a:chOff x="0" y="0"/>
            <a:chExt cx="1917701" cy="4356100"/>
          </a:xfrm>
        </p:grpSpPr>
        <p:sp>
          <p:nvSpPr>
            <p:cNvPr id="217" name="Rectangle"/>
            <p:cNvSpPr/>
            <p:nvPr/>
          </p:nvSpPr>
          <p:spPr>
            <a:xfrm>
              <a:off x="1549400" y="3835400"/>
              <a:ext cx="368302" cy="5207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8" name="Rectangle"/>
            <p:cNvSpPr/>
            <p:nvPr/>
          </p:nvSpPr>
          <p:spPr>
            <a:xfrm>
              <a:off x="0" y="0"/>
              <a:ext cx="368302" cy="5715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220" name="Table"/>
          <p:cNvGraphicFramePr/>
          <p:nvPr/>
        </p:nvGraphicFramePr>
        <p:xfrm>
          <a:off x="9867900" y="1993900"/>
          <a:ext cx="2362200" cy="23241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181100"/>
                <a:gridCol w="1181100"/>
              </a:tblGrid>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HSR</a:t>
                      </a:r>
                    </a:p>
                  </a:txBody>
                  <a:tcPr marL="38100" marR="38100" marT="38100" marB="38100" anchor="ctr" anchorCtr="0" horzOverflow="overflow">
                    <a:lnL w="0">
                      <a:miter lim="400000"/>
                    </a:lnL>
                    <a:lnR w="0">
                      <a:miter lim="400000"/>
                    </a:lnR>
                    <a:lnT w="0">
                      <a:miter lim="400000"/>
                    </a:lnT>
                    <a:lnB w="0">
                      <a:miter lim="400000"/>
                    </a:lnB>
                  </a:tcPr>
                </a:tc>
              </a:tr>
              <a:tr h="384479">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SHAC</a:t>
                      </a:r>
                    </a:p>
                  </a:txBody>
                  <a:tcPr marL="38100" marR="38100" marT="38100" marB="38100" anchor="ctr" anchorCtr="0" horzOverflow="overflow">
                    <a:lnL w="0">
                      <a:miter lim="400000"/>
                    </a:lnL>
                    <a:lnR w="0">
                      <a:miter lim="400000"/>
                    </a:lnR>
                    <a:lnT w="0">
                      <a:miter lim="400000"/>
                    </a:lnT>
                    <a:lnB w="0">
                      <a:miter lim="400000"/>
                    </a:lnB>
                  </a:tcPr>
                </a:tc>
              </a:tr>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Val Prin</a:t>
                      </a:r>
                    </a:p>
                  </a:txBody>
                  <a:tcPr marL="38100" marR="38100" marT="38100" marB="38100" anchor="ctr" anchorCtr="0" horzOverflow="overflow">
                    <a:lnL w="0">
                      <a:miter lim="400000"/>
                    </a:lnL>
                    <a:lnR w="0">
                      <a:miter lim="400000"/>
                    </a:lnR>
                    <a:lnT w="0">
                      <a:miter lim="400000"/>
                    </a:lnT>
                    <a:lnB w="0">
                      <a:miter lim="400000"/>
                    </a:lnB>
                  </a:tcPr>
                </a:tc>
              </a:tr>
              <a:tr h="38447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HFP</a:t>
                      </a:r>
                    </a:p>
                  </a:txBody>
                  <a:tcPr marL="38100" marR="38100" marT="38100" marB="38100" anchor="ctr" anchorCtr="0" horzOverflow="overflow">
                    <a:lnL w="0">
                      <a:miter lim="400000"/>
                    </a:lnL>
                    <a:lnR w="0">
                      <a:miter lim="400000"/>
                    </a:lnR>
                    <a:lnT w="0">
                      <a:miter lim="400000"/>
                    </a:lnT>
                    <a:lnB w="0">
                      <a:miter lim="400000"/>
                    </a:lnB>
                  </a:tcPr>
                </a:tc>
              </a:tr>
              <a:tr h="38879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SIP</a:t>
                      </a:r>
                    </a:p>
                  </a:txBody>
                  <a:tcPr marL="38100" marR="38100" marT="38100" marB="38100" anchor="ctr" anchorCtr="0" horzOverflow="overflow">
                    <a:lnL w="0">
                      <a:miter lim="400000"/>
                    </a:lnL>
                    <a:lnR w="0">
                      <a:miter lim="400000"/>
                    </a:lnR>
                    <a:lnT w="0">
                      <a:miter lim="400000"/>
                    </a:lnT>
                    <a:lnB w="0">
                      <a:miter lim="400000"/>
                    </a:lnB>
                  </a:tcPr>
                </a:tc>
              </a:tr>
              <a:tr h="388788">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a:rPr>
                        <a:t>SCP</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grpSp>
        <p:nvGrpSpPr>
          <p:cNvPr id="223" name="Group"/>
          <p:cNvGrpSpPr/>
          <p:nvPr/>
        </p:nvGrpSpPr>
        <p:grpSpPr>
          <a:xfrm>
            <a:off x="8890000" y="5740400"/>
            <a:ext cx="2171702" cy="787400"/>
            <a:chOff x="0" y="0"/>
            <a:chExt cx="2171701" cy="787400"/>
          </a:xfrm>
        </p:grpSpPr>
        <p:sp>
          <p:nvSpPr>
            <p:cNvPr id="221" name="Rectangle"/>
            <p:cNvSpPr/>
            <p:nvPr/>
          </p:nvSpPr>
          <p:spPr>
            <a:xfrm>
              <a:off x="0" y="0"/>
              <a:ext cx="368302" cy="279400"/>
            </a:xfrm>
            <a:prstGeom prst="rect">
              <a:avLst/>
            </a:prstGeom>
            <a:solidFill>
              <a:srgbClr val="FF93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2" name="Rectangle"/>
            <p:cNvSpPr/>
            <p:nvPr/>
          </p:nvSpPr>
          <p:spPr>
            <a:xfrm>
              <a:off x="1803400" y="508000"/>
              <a:ext cx="368302" cy="279400"/>
            </a:xfrm>
            <a:prstGeom prst="rect">
              <a:avLst/>
            </a:prstGeom>
            <a:solidFill>
              <a:srgbClr val="FF93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24" name="Rectangle"/>
          <p:cNvSpPr/>
          <p:nvPr/>
        </p:nvSpPr>
        <p:spPr>
          <a:xfrm>
            <a:off x="10287000" y="2044700"/>
            <a:ext cx="317500" cy="279400"/>
          </a:xfrm>
          <a:prstGeom prst="rect">
            <a:avLst/>
          </a:prstGeom>
          <a:solidFill>
            <a:srgbClr val="FFFB00">
              <a:alpha val="66917"/>
            </a:srgbClr>
          </a:solidFill>
          <a:ln w="25400">
            <a:solidFill>
              <a:srgbClr val="FFFB00">
                <a:alpha val="66917"/>
              </a:srgbClr>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5" name="Rectangle"/>
          <p:cNvSpPr/>
          <p:nvPr/>
        </p:nvSpPr>
        <p:spPr>
          <a:xfrm>
            <a:off x="10261600" y="3213100"/>
            <a:ext cx="368302" cy="279400"/>
          </a:xfrm>
          <a:prstGeom prst="rect">
            <a:avLst/>
          </a:prstGeom>
          <a:solidFill>
            <a:srgbClr val="9437FF">
              <a:alpha val="4962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6" name="Rectangle"/>
          <p:cNvSpPr/>
          <p:nvPr/>
        </p:nvSpPr>
        <p:spPr>
          <a:xfrm>
            <a:off x="10261600" y="2794000"/>
            <a:ext cx="368302" cy="342901"/>
          </a:xfrm>
          <a:prstGeom prst="rect">
            <a:avLst/>
          </a:prstGeom>
          <a:solidFill>
            <a:srgbClr val="009193">
              <a:alpha val="4812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7" name="Rectangle"/>
          <p:cNvSpPr/>
          <p:nvPr/>
        </p:nvSpPr>
        <p:spPr>
          <a:xfrm>
            <a:off x="10261600" y="3556000"/>
            <a:ext cx="368302" cy="355600"/>
          </a:xfrm>
          <a:prstGeom prst="rect">
            <a:avLst/>
          </a:prstGeom>
          <a:solidFill>
            <a:srgbClr val="00F900">
              <a:alpha val="4736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8" name="Rectangle"/>
          <p:cNvSpPr/>
          <p:nvPr/>
        </p:nvSpPr>
        <p:spPr>
          <a:xfrm>
            <a:off x="10274300" y="3962400"/>
            <a:ext cx="342902" cy="317500"/>
          </a:xfrm>
          <a:prstGeom prst="rect">
            <a:avLst/>
          </a:prstGeom>
          <a:solidFill>
            <a:srgbClr val="FF2600">
              <a:alpha val="54887"/>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29" name="Rectangle"/>
          <p:cNvSpPr/>
          <p:nvPr/>
        </p:nvSpPr>
        <p:spPr>
          <a:xfrm>
            <a:off x="10261600" y="2438400"/>
            <a:ext cx="368302" cy="279400"/>
          </a:xfrm>
          <a:prstGeom prst="rect">
            <a:avLst/>
          </a:prstGeom>
          <a:solidFill>
            <a:srgbClr val="FF9300">
              <a:alpha val="5939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30" name="Rectangle"/>
          <p:cNvSpPr/>
          <p:nvPr/>
        </p:nvSpPr>
        <p:spPr>
          <a:xfrm>
            <a:off x="10121900" y="1841500"/>
            <a:ext cx="2311400" cy="2641600"/>
          </a:xfrm>
          <a:prstGeom prst="rect">
            <a:avLst/>
          </a:prstGeom>
          <a:ln w="25400">
            <a:solidFill>
              <a:srgbClr val="0054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31" name="Key"/>
          <p:cNvSpPr txBox="1"/>
          <p:nvPr/>
        </p:nvSpPr>
        <p:spPr>
          <a:xfrm>
            <a:off x="10916146" y="1282700"/>
            <a:ext cx="72290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800"/>
              </a:lnSpc>
              <a:defRPr sz="3200">
                <a:solidFill>
                  <a:srgbClr val="005493"/>
                </a:solidFill>
              </a:defRPr>
            </a:lvl1pPr>
          </a:lstStyle>
          <a:p>
            <a:pPr/>
            <a:r>
              <a:t>Key</a:t>
            </a:r>
          </a:p>
        </p:txBody>
      </p:sp>
      <p:sp>
        <p:nvSpPr>
          <p:cNvPr id="2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P build="whole" bldLvl="1" animBg="1" rev="0" advAuto="0" spid="219" grpId="5"/>
      <p:bldP build="whole" bldLvl="1" animBg="1" rev="0" advAuto="0" spid="204" grpId="4"/>
      <p:bldP build="whole" bldLvl="1" animBg="1" rev="0" advAuto="0" spid="208" grpId="6"/>
      <p:bldP build="whole" bldLvl="1" animBg="1" rev="0" advAuto="0" spid="223" grpId="2"/>
      <p:bldP build="whole" bldLvl="1" animBg="1" rev="0" advAuto="0" spid="201" grpId="3"/>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Is this description fully specified?"/>
          <p:cNvSpPr txBox="1"/>
          <p:nvPr>
            <p:ph type="title"/>
          </p:nvPr>
        </p:nvSpPr>
        <p:spPr>
          <a:xfrm>
            <a:off x="1270000" y="571500"/>
            <a:ext cx="10464800" cy="939800"/>
          </a:xfrm>
          <a:prstGeom prst="rect">
            <a:avLst/>
          </a:prstGeom>
        </p:spPr>
        <p:txBody>
          <a:bodyPr/>
          <a:lstStyle>
            <a:lvl1pPr>
              <a:lnSpc>
                <a:spcPts val="5700"/>
              </a:lnSpc>
              <a:defRPr sz="4800"/>
            </a:lvl1pPr>
          </a:lstStyle>
          <a:p>
            <a:pPr/>
            <a:r>
              <a:t>Is this description fully specified?</a:t>
            </a:r>
          </a:p>
        </p:txBody>
      </p:sp>
      <p:pic>
        <p:nvPicPr>
          <p:cNvPr id="235"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Does the top node satisfy the initial symbol?"/>
          <p:cNvSpPr txBox="1"/>
          <p:nvPr>
            <p:ph type="title"/>
          </p:nvPr>
        </p:nvSpPr>
        <p:spPr>
          <a:xfrm>
            <a:off x="520700" y="368300"/>
            <a:ext cx="11861800" cy="1066800"/>
          </a:xfrm>
          <a:prstGeom prst="rect">
            <a:avLst/>
          </a:prstGeom>
        </p:spPr>
        <p:txBody>
          <a:bodyPr/>
          <a:lstStyle>
            <a:lvl1pPr>
              <a:lnSpc>
                <a:spcPts val="5700"/>
              </a:lnSpc>
              <a:defRPr sz="4800"/>
            </a:lvl1pPr>
          </a:lstStyle>
          <a:p>
            <a:pPr/>
            <a:r>
              <a:t>Does the top node satisfy the initial symbol?</a:t>
            </a:r>
          </a:p>
        </p:txBody>
      </p:sp>
      <p:pic>
        <p:nvPicPr>
          <p:cNvPr id="238"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RESTR of the S node"/>
          <p:cNvSpPr txBox="1"/>
          <p:nvPr>
            <p:ph type="title"/>
          </p:nvPr>
        </p:nvSpPr>
        <p:spPr>
          <a:prstGeom prst="rect">
            <a:avLst/>
          </a:prstGeom>
        </p:spPr>
        <p:txBody>
          <a:bodyPr/>
          <a:lstStyle>
            <a:lvl1pPr>
              <a:lnSpc>
                <a:spcPts val="5700"/>
              </a:lnSpc>
              <a:defRPr sz="4800"/>
            </a:lvl1pPr>
          </a:lstStyle>
          <a:p>
            <a:pPr/>
            <a:r>
              <a:t>RESTR of the S node</a:t>
            </a:r>
          </a:p>
        </p:txBody>
      </p:sp>
      <p:pic>
        <p:nvPicPr>
          <p:cNvPr id="241" name="image-111.pdf" descr="image-111.pdf"/>
          <p:cNvPicPr>
            <a:picLocks noChangeAspect="1"/>
          </p:cNvPicPr>
          <p:nvPr/>
        </p:nvPicPr>
        <p:blipFill>
          <a:blip r:embed="rId2">
            <a:extLst/>
          </a:blip>
          <a:stretch>
            <a:fillRect/>
          </a:stretch>
        </p:blipFill>
        <p:spPr>
          <a:xfrm>
            <a:off x="876300" y="3898900"/>
            <a:ext cx="11252200" cy="1943100"/>
          </a:xfrm>
          <a:prstGeom prst="rect">
            <a:avLst/>
          </a:prstGeom>
          <a:ln w="12700">
            <a:miter lim="400000"/>
          </a:ln>
        </p:spPr>
      </p:pic>
      <p:sp>
        <p:nvSpPr>
          <p:cNvPr id="2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Another Example"/>
          <p:cNvSpPr txBox="1"/>
          <p:nvPr>
            <p:ph type="title"/>
          </p:nvPr>
        </p:nvSpPr>
        <p:spPr>
          <a:prstGeom prst="rect">
            <a:avLst/>
          </a:prstGeom>
        </p:spPr>
        <p:txBody>
          <a:bodyPr/>
          <a:lstStyle>
            <a:lvl1pPr>
              <a:lnSpc>
                <a:spcPts val="6700"/>
              </a:lnSpc>
              <a:defRPr sz="5600"/>
            </a:lvl1pPr>
          </a:lstStyle>
          <a:p>
            <a:pPr/>
            <a:r>
              <a:t>Another Example</a:t>
            </a:r>
          </a:p>
        </p:txBody>
      </p:sp>
      <p:pic>
        <p:nvPicPr>
          <p:cNvPr id="245" name="image-112.pdf" descr="image-112.pdf"/>
          <p:cNvPicPr>
            <a:picLocks noChangeAspect="1"/>
          </p:cNvPicPr>
          <p:nvPr/>
        </p:nvPicPr>
        <p:blipFill>
          <a:blip r:embed="rId2">
            <a:extLst/>
          </a:blip>
          <a:stretch>
            <a:fillRect/>
          </a:stretch>
        </p:blipFill>
        <p:spPr>
          <a:xfrm>
            <a:off x="1905000" y="2019300"/>
            <a:ext cx="9639799" cy="6564415"/>
          </a:xfrm>
          <a:prstGeom prst="rect">
            <a:avLst/>
          </a:prstGeom>
          <a:ln w="12700">
            <a:miter lim="400000"/>
          </a:ln>
        </p:spPr>
      </p:pic>
      <p:sp>
        <p:nvSpPr>
          <p:cNvPr id="2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Head Features from Lexical Entries"/>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a:t>
            </a:r>
          </a:p>
        </p:txBody>
      </p:sp>
      <p:pic>
        <p:nvPicPr>
          <p:cNvPr id="249" name="image-114.pdf" descr="image-114.pdf"/>
          <p:cNvPicPr>
            <a:picLocks noChangeAspect="1"/>
          </p:cNvPicPr>
          <p:nvPr/>
        </p:nvPicPr>
        <p:blipFill>
          <a:blip r:embed="rId2">
            <a:extLst/>
          </a:blip>
          <a:stretch>
            <a:fillRect/>
          </a:stretch>
        </p:blipFill>
        <p:spPr>
          <a:xfrm>
            <a:off x="800100" y="2032000"/>
            <a:ext cx="11900286" cy="6502402"/>
          </a:xfrm>
          <a:prstGeom prst="rect">
            <a:avLst/>
          </a:prstGeom>
          <a:ln w="12700">
            <a:miter lim="400000"/>
          </a:ln>
        </p:spPr>
      </p:pic>
      <p:sp>
        <p:nvSpPr>
          <p:cNvPr id="2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Head Features from Lexical Entries, plus HFP"/>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 plus HFP</a:t>
            </a:r>
          </a:p>
        </p:txBody>
      </p:sp>
      <p:pic>
        <p:nvPicPr>
          <p:cNvPr id="253" name="image-113.pdf" descr="image-113.pdf"/>
          <p:cNvPicPr>
            <a:picLocks noChangeAspect="1"/>
          </p:cNvPicPr>
          <p:nvPr/>
        </p:nvPicPr>
        <p:blipFill>
          <a:blip r:embed="rId2">
            <a:extLst/>
          </a:blip>
          <a:stretch>
            <a:fillRect/>
          </a:stretch>
        </p:blipFill>
        <p:spPr>
          <a:xfrm>
            <a:off x="647700" y="2260600"/>
            <a:ext cx="12139953" cy="6223002"/>
          </a:xfrm>
          <a:prstGeom prst="rect">
            <a:avLst/>
          </a:prstGeom>
          <a:ln w="12700">
            <a:miter lim="400000"/>
          </a:ln>
        </p:spPr>
      </p:pic>
      <p:grpSp>
        <p:nvGrpSpPr>
          <p:cNvPr id="256" name="Group"/>
          <p:cNvGrpSpPr/>
          <p:nvPr/>
        </p:nvGrpSpPr>
        <p:grpSpPr>
          <a:xfrm>
            <a:off x="2237142" y="2902089"/>
            <a:ext cx="4067033" cy="3365576"/>
            <a:chOff x="0" y="0"/>
            <a:chExt cx="4067031" cy="3365575"/>
          </a:xfrm>
        </p:grpSpPr>
        <p:sp>
          <p:nvSpPr>
            <p:cNvPr id="254" name="Rectangle"/>
            <p:cNvSpPr/>
            <p:nvPr/>
          </p:nvSpPr>
          <p:spPr>
            <a:xfrm rot="3960000">
              <a:off x="1398515" y="51846"/>
              <a:ext cx="1270001" cy="3886481"/>
            </a:xfrm>
            <a:prstGeom prst="rect">
              <a:avLst/>
            </a:prstGeom>
            <a:solidFill>
              <a:srgbClr val="00F9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55" name="Rectangle"/>
            <p:cNvSpPr/>
            <p:nvPr/>
          </p:nvSpPr>
          <p:spPr>
            <a:xfrm rot="840000">
              <a:off x="296027" y="419197"/>
              <a:ext cx="3609706" cy="1173968"/>
            </a:xfrm>
            <a:prstGeom prst="rect">
              <a:avLst/>
            </a:prstGeom>
            <a:solidFill>
              <a:srgbClr val="00F900">
                <a:alpha val="20300"/>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57" name="Rectangle"/>
          <p:cNvSpPr/>
          <p:nvPr/>
        </p:nvSpPr>
        <p:spPr>
          <a:xfrm rot="3960000">
            <a:off x="5562147" y="4113371"/>
            <a:ext cx="1270001" cy="3617006"/>
          </a:xfrm>
          <a:prstGeom prst="rect">
            <a:avLst/>
          </a:prstGeom>
          <a:solidFill>
            <a:srgbClr val="0433FF">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58" name="Rectangle"/>
          <p:cNvSpPr/>
          <p:nvPr/>
        </p:nvSpPr>
        <p:spPr>
          <a:xfrm rot="6660000">
            <a:off x="8902865" y="5317141"/>
            <a:ext cx="1270001" cy="3368115"/>
          </a:xfrm>
          <a:prstGeom prst="rect">
            <a:avLst/>
          </a:prstGeom>
          <a:solidFill>
            <a:srgbClr val="FFFB00">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261" name="Group"/>
          <p:cNvGrpSpPr/>
          <p:nvPr/>
        </p:nvGrpSpPr>
        <p:grpSpPr>
          <a:xfrm>
            <a:off x="6047287" y="1518666"/>
            <a:ext cx="5287321" cy="3750390"/>
            <a:chOff x="0" y="0"/>
            <a:chExt cx="5287319" cy="3750389"/>
          </a:xfrm>
        </p:grpSpPr>
        <p:sp>
          <p:nvSpPr>
            <p:cNvPr id="259" name="Rectangle"/>
            <p:cNvSpPr/>
            <p:nvPr/>
          </p:nvSpPr>
          <p:spPr>
            <a:xfrm rot="3960000">
              <a:off x="2855582" y="801268"/>
              <a:ext cx="1270001" cy="3368108"/>
            </a:xfrm>
            <a:prstGeom prst="rect">
              <a:avLst/>
            </a:prstGeom>
            <a:solidFill>
              <a:srgbClr val="FF2600">
                <a:alpha val="27067"/>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0" name="Rectangle"/>
            <p:cNvSpPr/>
            <p:nvPr/>
          </p:nvSpPr>
          <p:spPr>
            <a:xfrm rot="1080000">
              <a:off x="43312" y="750316"/>
              <a:ext cx="5026643" cy="1076465"/>
            </a:xfrm>
            <a:prstGeom prst="rect">
              <a:avLst/>
            </a:prstGeom>
            <a:solidFill>
              <a:srgbClr val="FF26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3"/>
      <p:bldP build="whole" bldLvl="1" animBg="1" rev="0" advAuto="0" spid="261" grpId="4"/>
      <p:bldP build="whole" bldLvl="1" animBg="1" rev="0" advAuto="0" spid="257" grpId="2"/>
      <p:bldP build="whole" bldLvl="1" animBg="1" rev="0" advAuto="0" spid="258"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Valence Features:   Lexicon, Rules, and the Valence Principle"/>
          <p:cNvSpPr txBox="1"/>
          <p:nvPr>
            <p:ph type="title"/>
          </p:nvPr>
        </p:nvSpPr>
        <p:spPr>
          <a:xfrm>
            <a:off x="1193800" y="596900"/>
            <a:ext cx="10617200" cy="1384300"/>
          </a:xfrm>
          <a:prstGeom prst="rect">
            <a:avLst/>
          </a:prstGeom>
        </p:spPr>
        <p:txBody>
          <a:bodyPr/>
          <a:lstStyle/>
          <a:p>
            <a:pPr>
              <a:spcBef>
                <a:spcPts val="0"/>
              </a:spcBef>
            </a:pPr>
            <a:r>
              <a:t>Valence Features:  </a:t>
            </a:r>
          </a:p>
          <a:p>
            <a:pPr/>
            <a:r>
              <a:t>Lexicon, Rules, and the Valence Principle </a:t>
            </a:r>
          </a:p>
        </p:txBody>
      </p:sp>
      <p:pic>
        <p:nvPicPr>
          <p:cNvPr id="265" name="image-116.pdf" descr="image-116.pdf"/>
          <p:cNvPicPr>
            <a:picLocks noChangeAspect="1"/>
          </p:cNvPicPr>
          <p:nvPr/>
        </p:nvPicPr>
        <p:blipFill>
          <a:blip r:embed="rId2">
            <a:extLst/>
          </a:blip>
          <a:stretch>
            <a:fillRect/>
          </a:stretch>
        </p:blipFill>
        <p:spPr>
          <a:xfrm>
            <a:off x="863600" y="2184400"/>
            <a:ext cx="11797694" cy="7266585"/>
          </a:xfrm>
          <a:prstGeom prst="rect">
            <a:avLst/>
          </a:prstGeom>
          <a:ln w="12700">
            <a:miter lim="400000"/>
          </a:ln>
        </p:spPr>
      </p:pic>
      <p:grpSp>
        <p:nvGrpSpPr>
          <p:cNvPr id="273" name="Group"/>
          <p:cNvGrpSpPr/>
          <p:nvPr/>
        </p:nvGrpSpPr>
        <p:grpSpPr>
          <a:xfrm>
            <a:off x="2019300" y="4559300"/>
            <a:ext cx="10452100" cy="4267200"/>
            <a:chOff x="0" y="0"/>
            <a:chExt cx="10452100" cy="4267200"/>
          </a:xfrm>
        </p:grpSpPr>
        <p:sp>
          <p:nvSpPr>
            <p:cNvPr id="266" name="Rectangle"/>
            <p:cNvSpPr/>
            <p:nvPr/>
          </p:nvSpPr>
          <p:spPr>
            <a:xfrm>
              <a:off x="0" y="0"/>
              <a:ext cx="2540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7" name="Rectangle"/>
            <p:cNvSpPr/>
            <p:nvPr/>
          </p:nvSpPr>
          <p:spPr>
            <a:xfrm>
              <a:off x="1701800" y="12065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8" name="Rectangle"/>
            <p:cNvSpPr/>
            <p:nvPr/>
          </p:nvSpPr>
          <p:spPr>
            <a:xfrm>
              <a:off x="3619500" y="23876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69" name="Rectangle"/>
            <p:cNvSpPr/>
            <p:nvPr/>
          </p:nvSpPr>
          <p:spPr>
            <a:xfrm>
              <a:off x="8039100" y="3530600"/>
              <a:ext cx="5715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0" name="Rectangle"/>
            <p:cNvSpPr/>
            <p:nvPr/>
          </p:nvSpPr>
          <p:spPr>
            <a:xfrm>
              <a:off x="5537200" y="3530600"/>
              <a:ext cx="4191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1" name="Rectangle"/>
            <p:cNvSpPr/>
            <p:nvPr/>
          </p:nvSpPr>
          <p:spPr>
            <a:xfrm>
              <a:off x="6934200" y="0"/>
              <a:ext cx="6477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2" name="Rectangle"/>
            <p:cNvSpPr/>
            <p:nvPr/>
          </p:nvSpPr>
          <p:spPr>
            <a:xfrm>
              <a:off x="9740900" y="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76" name="Group"/>
          <p:cNvGrpSpPr/>
          <p:nvPr/>
        </p:nvGrpSpPr>
        <p:grpSpPr>
          <a:xfrm>
            <a:off x="2806700" y="3594100"/>
            <a:ext cx="3251200" cy="1828800"/>
            <a:chOff x="0" y="0"/>
            <a:chExt cx="3251199" cy="1828800"/>
          </a:xfrm>
        </p:grpSpPr>
        <p:sp>
          <p:nvSpPr>
            <p:cNvPr id="274" name="Rectangle"/>
            <p:cNvSpPr/>
            <p:nvPr/>
          </p:nvSpPr>
          <p:spPr>
            <a:xfrm>
              <a:off x="0" y="0"/>
              <a:ext cx="1358901"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5" name="Rectangle"/>
            <p:cNvSpPr/>
            <p:nvPr/>
          </p:nvSpPr>
          <p:spPr>
            <a:xfrm>
              <a:off x="1752600" y="1219200"/>
              <a:ext cx="1498600" cy="609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80" name="Group"/>
          <p:cNvGrpSpPr/>
          <p:nvPr/>
        </p:nvGrpSpPr>
        <p:grpSpPr>
          <a:xfrm>
            <a:off x="6210300" y="2476500"/>
            <a:ext cx="4851400" cy="2832100"/>
            <a:chOff x="0" y="0"/>
            <a:chExt cx="4851400" cy="2832100"/>
          </a:xfrm>
        </p:grpSpPr>
        <p:sp>
          <p:nvSpPr>
            <p:cNvPr id="277" name="Rectangle"/>
            <p:cNvSpPr/>
            <p:nvPr/>
          </p:nvSpPr>
          <p:spPr>
            <a:xfrm>
              <a:off x="1689100" y="2057400"/>
              <a:ext cx="1676400" cy="7747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8" name="Rectangle"/>
            <p:cNvSpPr/>
            <p:nvPr/>
          </p:nvSpPr>
          <p:spPr>
            <a:xfrm>
              <a:off x="3175000" y="901700"/>
              <a:ext cx="1676400" cy="8001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9" name="Rectangle"/>
            <p:cNvSpPr/>
            <p:nvPr/>
          </p:nvSpPr>
          <p:spPr>
            <a:xfrm>
              <a:off x="0" y="0"/>
              <a:ext cx="1320800" cy="5588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86" name="Group"/>
          <p:cNvGrpSpPr/>
          <p:nvPr/>
        </p:nvGrpSpPr>
        <p:grpSpPr>
          <a:xfrm>
            <a:off x="2794000" y="2184400"/>
            <a:ext cx="6489700" cy="4914900"/>
            <a:chOff x="0" y="0"/>
            <a:chExt cx="6489700" cy="4914900"/>
          </a:xfrm>
        </p:grpSpPr>
        <p:sp>
          <p:nvSpPr>
            <p:cNvPr id="281" name="Rectangle"/>
            <p:cNvSpPr/>
            <p:nvPr/>
          </p:nvSpPr>
          <p:spPr>
            <a:xfrm>
              <a:off x="5105400" y="46736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2" name="Rectangle"/>
            <p:cNvSpPr/>
            <p:nvPr/>
          </p:nvSpPr>
          <p:spPr>
            <a:xfrm>
              <a:off x="3556000" y="3822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3" name="Rectangle"/>
            <p:cNvSpPr/>
            <p:nvPr/>
          </p:nvSpPr>
          <p:spPr>
            <a:xfrm>
              <a:off x="1752600" y="26162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4" name="Rectangle"/>
            <p:cNvSpPr/>
            <p:nvPr/>
          </p:nvSpPr>
          <p:spPr>
            <a:xfrm>
              <a:off x="0" y="1155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5" name="Rectangle"/>
            <p:cNvSpPr/>
            <p:nvPr/>
          </p:nvSpPr>
          <p:spPr>
            <a:xfrm>
              <a:off x="3378200" y="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1" name="Group"/>
          <p:cNvGrpSpPr/>
          <p:nvPr/>
        </p:nvGrpSpPr>
        <p:grpSpPr>
          <a:xfrm>
            <a:off x="4699000" y="5651500"/>
            <a:ext cx="3022601" cy="2070100"/>
            <a:chOff x="0" y="0"/>
            <a:chExt cx="3022600" cy="2070100"/>
          </a:xfrm>
        </p:grpSpPr>
        <p:sp>
          <p:nvSpPr>
            <p:cNvPr id="287" name="Rectangle"/>
            <p:cNvSpPr/>
            <p:nvPr/>
          </p:nvSpPr>
          <p:spPr>
            <a:xfrm>
              <a:off x="0" y="11684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8" name="Rectangle"/>
            <p:cNvSpPr/>
            <p:nvPr/>
          </p:nvSpPr>
          <p:spPr>
            <a:xfrm>
              <a:off x="0" y="17399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9" name="Rectangle"/>
            <p:cNvSpPr/>
            <p:nvPr/>
          </p:nvSpPr>
          <p:spPr>
            <a:xfrm>
              <a:off x="1663700" y="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0" name="Rectangle"/>
            <p:cNvSpPr/>
            <p:nvPr/>
          </p:nvSpPr>
          <p:spPr>
            <a:xfrm>
              <a:off x="1663700" y="5842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4" name="Group"/>
          <p:cNvGrpSpPr/>
          <p:nvPr/>
        </p:nvGrpSpPr>
        <p:grpSpPr>
          <a:xfrm>
            <a:off x="7912100" y="7150100"/>
            <a:ext cx="2552701" cy="1689100"/>
            <a:chOff x="0" y="0"/>
            <a:chExt cx="2552700" cy="1689100"/>
          </a:xfrm>
        </p:grpSpPr>
        <p:sp>
          <p:nvSpPr>
            <p:cNvPr id="292" name="Rectangle"/>
            <p:cNvSpPr/>
            <p:nvPr/>
          </p:nvSpPr>
          <p:spPr>
            <a:xfrm>
              <a:off x="0" y="0"/>
              <a:ext cx="1358901" cy="5080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3" name="Rectangle"/>
            <p:cNvSpPr/>
            <p:nvPr/>
          </p:nvSpPr>
          <p:spPr>
            <a:xfrm>
              <a:off x="1193800" y="1143000"/>
              <a:ext cx="1358901" cy="5461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9" name="Group"/>
          <p:cNvGrpSpPr/>
          <p:nvPr/>
        </p:nvGrpSpPr>
        <p:grpSpPr>
          <a:xfrm>
            <a:off x="2730500" y="4546600"/>
            <a:ext cx="3365500" cy="1930400"/>
            <a:chOff x="0" y="0"/>
            <a:chExt cx="3365500" cy="1930400"/>
          </a:xfrm>
        </p:grpSpPr>
        <p:sp>
          <p:nvSpPr>
            <p:cNvPr id="295" name="Rectangle"/>
            <p:cNvSpPr/>
            <p:nvPr/>
          </p:nvSpPr>
          <p:spPr>
            <a:xfrm>
              <a:off x="12700" y="1676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6" name="Rectangle"/>
            <p:cNvSpPr/>
            <p:nvPr/>
          </p:nvSpPr>
          <p:spPr>
            <a:xfrm>
              <a:off x="0" y="1181100"/>
              <a:ext cx="16510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7" name="Rectangle"/>
            <p:cNvSpPr/>
            <p:nvPr/>
          </p:nvSpPr>
          <p:spPr>
            <a:xfrm>
              <a:off x="1828800" y="533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8" name="Rectangle"/>
            <p:cNvSpPr/>
            <p:nvPr/>
          </p:nvSpPr>
          <p:spPr>
            <a:xfrm>
              <a:off x="1752600" y="0"/>
              <a:ext cx="16129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300" name="Table"/>
          <p:cNvGraphicFramePr/>
          <p:nvPr/>
        </p:nvGraphicFramePr>
        <p:xfrm>
          <a:off x="1079500" y="7874000"/>
          <a:ext cx="2641600" cy="11557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320800"/>
                <a:gridCol w="1320800"/>
              </a:tblGrid>
              <a:tr h="3937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a:rPr>
                        <a:t>Lexicon</a:t>
                      </a:r>
                    </a:p>
                  </a:txBody>
                  <a:tcPr marL="38100" marR="38100" marT="38100" marB="38100" anchor="ctr" anchorCtr="0" horzOverflow="overflow">
                    <a:lnL w="0">
                      <a:miter lim="400000"/>
                    </a:lnL>
                    <a:lnR w="0">
                      <a:miter lim="400000"/>
                    </a:lnR>
                    <a:lnT w="0">
                      <a:miter lim="400000"/>
                    </a:lnT>
                    <a:lnB w="0">
                      <a:miter lim="400000"/>
                    </a:lnB>
                  </a:tcPr>
                </a:tc>
              </a:tr>
              <a:tr h="380997">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a:rPr>
                        <a:t>Val. Prin.</a:t>
                      </a:r>
                    </a:p>
                  </a:txBody>
                  <a:tcPr marL="38100" marR="38100" marT="38100" marB="38100" anchor="ctr" anchorCtr="0" horzOverflow="overflow">
                    <a:lnL w="0">
                      <a:miter lim="400000"/>
                    </a:lnL>
                    <a:lnR w="0">
                      <a:miter lim="400000"/>
                    </a:lnR>
                    <a:lnT w="0">
                      <a:miter lim="400000"/>
                    </a:lnT>
                    <a:lnB w="0">
                      <a:miter lim="400000"/>
                    </a:lnB>
                  </a:tcPr>
                </a:tc>
              </a:tr>
              <a:tr h="3810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a:rPr>
                        <a:t>Rules</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sp>
        <p:nvSpPr>
          <p:cNvPr id="301" name="Rectangle"/>
          <p:cNvSpPr/>
          <p:nvPr/>
        </p:nvSpPr>
        <p:spPr>
          <a:xfrm>
            <a:off x="1346200" y="7899400"/>
            <a:ext cx="673100" cy="279400"/>
          </a:xfrm>
          <a:prstGeom prst="rect">
            <a:avLst/>
          </a:prstGeom>
          <a:solidFill>
            <a:srgbClr val="FF9300">
              <a:alpha val="58646"/>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2" name="Rectangle"/>
          <p:cNvSpPr/>
          <p:nvPr/>
        </p:nvSpPr>
        <p:spPr>
          <a:xfrm>
            <a:off x="1333500" y="8724900"/>
            <a:ext cx="800100" cy="241300"/>
          </a:xfrm>
          <a:prstGeom prst="rect">
            <a:avLst/>
          </a:prstGeom>
          <a:solidFill>
            <a:srgbClr val="FFFB00">
              <a:alpha val="53383"/>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3" name="Rectangle"/>
          <p:cNvSpPr/>
          <p:nvPr/>
        </p:nvSpPr>
        <p:spPr>
          <a:xfrm>
            <a:off x="1485900" y="8382000"/>
            <a:ext cx="508000" cy="152400"/>
          </a:xfrm>
          <a:prstGeom prst="rect">
            <a:avLst/>
          </a:prstGeom>
          <a:ln w="25400">
            <a:solidFill>
              <a:srgbClr val="0000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4" name="Rectangle"/>
          <p:cNvSpPr/>
          <p:nvPr/>
        </p:nvSpPr>
        <p:spPr>
          <a:xfrm>
            <a:off x="1231900" y="7823200"/>
            <a:ext cx="2603500" cy="1270000"/>
          </a:xfrm>
          <a:prstGeom prst="rect">
            <a:avLst/>
          </a:prstGeom>
          <a:ln w="25400">
            <a:solidFill>
              <a:srgbClr val="0119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05" name="Key"/>
          <p:cNvSpPr txBox="1"/>
          <p:nvPr/>
        </p:nvSpPr>
        <p:spPr>
          <a:xfrm>
            <a:off x="2070534" y="7277100"/>
            <a:ext cx="646832"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300"/>
              </a:lnSpc>
              <a:defRPr sz="2800">
                <a:solidFill>
                  <a:srgbClr val="011993"/>
                </a:solidFill>
              </a:defRPr>
            </a:lvl1pPr>
          </a:lstStyle>
          <a:p>
            <a:pPr/>
            <a:r>
              <a:t>Key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1" grpId="3"/>
      <p:bldP build="whole" bldLvl="1" animBg="1" rev="0" advAuto="0" spid="299" grpId="4"/>
      <p:bldP build="whole" bldLvl="1" animBg="1" rev="0" advAuto="0" spid="286" grpId="7"/>
      <p:bldP build="whole" bldLvl="1" animBg="1" rev="0" advAuto="0" spid="280" grpId="6"/>
      <p:bldP build="whole" bldLvl="1" animBg="1" rev="0" advAuto="0" spid="294" grpId="2"/>
      <p:bldP build="whole" bldLvl="1" animBg="1" rev="0" advAuto="0" spid="276" grpId="5"/>
      <p:bldP build="whole" bldLvl="1" animBg="1" rev="0" advAuto="0" spid="273"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Required Identities:  Grammar Rules"/>
          <p:cNvSpPr txBox="1"/>
          <p:nvPr>
            <p:ph type="title"/>
          </p:nvPr>
        </p:nvSpPr>
        <p:spPr>
          <a:xfrm>
            <a:off x="1270000" y="558800"/>
            <a:ext cx="10464800" cy="927100"/>
          </a:xfrm>
          <a:prstGeom prst="rect">
            <a:avLst/>
          </a:prstGeom>
        </p:spPr>
        <p:txBody>
          <a:bodyPr/>
          <a:lstStyle/>
          <a:p>
            <a:pPr/>
            <a:r>
              <a:t>Required Identities:  Grammar Rules</a:t>
            </a:r>
          </a:p>
        </p:txBody>
      </p:sp>
      <p:pic>
        <p:nvPicPr>
          <p:cNvPr id="308" name="image-117.pdf" descr="image-117.pdf"/>
          <p:cNvPicPr>
            <a:picLocks noChangeAspect="1"/>
          </p:cNvPicPr>
          <p:nvPr/>
        </p:nvPicPr>
        <p:blipFill>
          <a:blip r:embed="rId2">
            <a:extLst/>
          </a:blip>
          <a:stretch>
            <a:fillRect/>
          </a:stretch>
        </p:blipFill>
        <p:spPr>
          <a:xfrm>
            <a:off x="1612900" y="1689100"/>
            <a:ext cx="9528822" cy="7883916"/>
          </a:xfrm>
          <a:prstGeom prst="rect">
            <a:avLst/>
          </a:prstGeom>
          <a:ln w="12700">
            <a:miter lim="400000"/>
          </a:ln>
        </p:spPr>
      </p:pic>
      <p:grpSp>
        <p:nvGrpSpPr>
          <p:cNvPr id="311" name="Group"/>
          <p:cNvGrpSpPr/>
          <p:nvPr/>
        </p:nvGrpSpPr>
        <p:grpSpPr>
          <a:xfrm>
            <a:off x="6858000" y="7988300"/>
            <a:ext cx="2844801" cy="660400"/>
            <a:chOff x="0" y="0"/>
            <a:chExt cx="2844800" cy="660400"/>
          </a:xfrm>
        </p:grpSpPr>
        <p:sp>
          <p:nvSpPr>
            <p:cNvPr id="309" name="Rectangle"/>
            <p:cNvSpPr/>
            <p:nvPr/>
          </p:nvSpPr>
          <p:spPr>
            <a:xfrm>
              <a:off x="2501900" y="3429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0"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4" name="Group"/>
          <p:cNvGrpSpPr/>
          <p:nvPr/>
        </p:nvGrpSpPr>
        <p:grpSpPr>
          <a:xfrm>
            <a:off x="6197600" y="6731000"/>
            <a:ext cx="1854201" cy="647700"/>
            <a:chOff x="0" y="0"/>
            <a:chExt cx="1854200" cy="647700"/>
          </a:xfrm>
        </p:grpSpPr>
        <p:sp>
          <p:nvSpPr>
            <p:cNvPr id="312" name="Rectangle"/>
            <p:cNvSpPr/>
            <p:nvPr/>
          </p:nvSpPr>
          <p:spPr>
            <a:xfrm>
              <a:off x="15113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3"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7" name="Group"/>
          <p:cNvGrpSpPr/>
          <p:nvPr/>
        </p:nvGrpSpPr>
        <p:grpSpPr>
          <a:xfrm>
            <a:off x="4279900" y="5461000"/>
            <a:ext cx="2641601" cy="647700"/>
            <a:chOff x="0" y="0"/>
            <a:chExt cx="2641600" cy="647700"/>
          </a:xfrm>
        </p:grpSpPr>
        <p:sp>
          <p:nvSpPr>
            <p:cNvPr id="315" name="Rectangle"/>
            <p:cNvSpPr/>
            <p:nvPr/>
          </p:nvSpPr>
          <p:spPr>
            <a:xfrm>
              <a:off x="22987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6"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0" name="Group"/>
          <p:cNvGrpSpPr/>
          <p:nvPr/>
        </p:nvGrpSpPr>
        <p:grpSpPr>
          <a:xfrm>
            <a:off x="1524000" y="4191000"/>
            <a:ext cx="4432301" cy="609600"/>
            <a:chOff x="0" y="0"/>
            <a:chExt cx="4432300" cy="609600"/>
          </a:xfrm>
        </p:grpSpPr>
        <p:sp>
          <p:nvSpPr>
            <p:cNvPr id="318" name="Rectangle"/>
            <p:cNvSpPr/>
            <p:nvPr/>
          </p:nvSpPr>
          <p:spPr>
            <a:xfrm>
              <a:off x="40894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9"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3" name="Group"/>
          <p:cNvGrpSpPr/>
          <p:nvPr/>
        </p:nvGrpSpPr>
        <p:grpSpPr>
          <a:xfrm>
            <a:off x="3213100" y="2895600"/>
            <a:ext cx="6769101" cy="647700"/>
            <a:chOff x="0" y="0"/>
            <a:chExt cx="6769100" cy="647700"/>
          </a:xfrm>
        </p:grpSpPr>
        <p:sp>
          <p:nvSpPr>
            <p:cNvPr id="321" name="Rectangle"/>
            <p:cNvSpPr/>
            <p:nvPr/>
          </p:nvSpPr>
          <p:spPr>
            <a:xfrm>
              <a:off x="642620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22"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26" name="Group"/>
          <p:cNvGrpSpPr/>
          <p:nvPr/>
        </p:nvGrpSpPr>
        <p:grpSpPr>
          <a:xfrm>
            <a:off x="8064500" y="4191000"/>
            <a:ext cx="2946401" cy="609600"/>
            <a:chOff x="0" y="0"/>
            <a:chExt cx="2946400" cy="609600"/>
          </a:xfrm>
        </p:grpSpPr>
        <p:sp>
          <p:nvSpPr>
            <p:cNvPr id="324" name="Rectangle"/>
            <p:cNvSpPr/>
            <p:nvPr/>
          </p:nvSpPr>
          <p:spPr>
            <a:xfrm>
              <a:off x="26035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25"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1"/>
      <p:bldP build="whole" bldLvl="1" animBg="1" rev="0" advAuto="0" spid="314" grpId="2"/>
      <p:bldP build="whole" bldLvl="1" animBg="1" rev="0" advAuto="0" spid="317" grpId="3"/>
      <p:bldP build="whole" bldLvl="1" animBg="1" rev="0" advAuto="0" spid="320" grpId="4"/>
      <p:bldP build="whole" bldLvl="1" animBg="1" rev="0" advAuto="0" spid="326" grpId="5"/>
      <p:bldP build="whole" bldLvl="1" animBg="1" rev="0" advAuto="0" spid="323" grpId="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Objectives…"/>
          <p:cNvSpPr txBox="1"/>
          <p:nvPr>
            <p:ph type="body" idx="1"/>
          </p:nvPr>
        </p:nvSpPr>
        <p:spPr>
          <a:xfrm>
            <a:off x="825500" y="1879600"/>
            <a:ext cx="11760200" cy="7378700"/>
          </a:xfrm>
          <a:prstGeom prst="rect">
            <a:avLst/>
          </a:prstGeom>
        </p:spPr>
        <p:txBody>
          <a:bodyPr/>
          <a:lstStyle/>
          <a:p>
            <a:pPr marL="823558" indent="-506058">
              <a:lnSpc>
                <a:spcPts val="4300"/>
              </a:lnSpc>
              <a:tabLst>
                <a:tab pos="1460500" algn="l"/>
              </a:tabLst>
              <a:defRPr sz="3600"/>
            </a:pPr>
            <a:r>
              <a:t>Objectives</a:t>
            </a:r>
          </a:p>
          <a:p>
            <a:pPr lvl="1" marL="1249930" indent="-475230">
              <a:lnSpc>
                <a:spcPts val="3800"/>
              </a:lnSpc>
              <a:tabLst>
                <a:tab pos="1892300" algn="l"/>
              </a:tabLst>
              <a:defRPr sz="3200"/>
            </a:pPr>
            <a:r>
              <a:t>Develop a theory of knowledge of language</a:t>
            </a:r>
          </a:p>
          <a:p>
            <a:pPr lvl="1" marL="1249930" indent="-475230">
              <a:lnSpc>
                <a:spcPts val="3800"/>
              </a:lnSpc>
              <a:tabLst>
                <a:tab pos="1892300" algn="l"/>
              </a:tabLst>
              <a:defRPr sz="3200"/>
            </a:pPr>
            <a:r>
              <a:t>Represent linguistic information explicitly enough to distinguish well-formed from ill-formed expressions</a:t>
            </a:r>
          </a:p>
          <a:p>
            <a:pPr lvl="1" marL="1249930" indent="-475230">
              <a:lnSpc>
                <a:spcPts val="3800"/>
              </a:lnSpc>
              <a:tabLst>
                <a:tab pos="1892300" algn="l"/>
              </a:tabLst>
              <a:defRPr sz="3200"/>
            </a:pPr>
            <a:r>
              <a:t>Be parsimonious, capturing linguistically significant generalizations.</a:t>
            </a:r>
          </a:p>
          <a:p>
            <a:pPr marL="823558" indent="-506058">
              <a:lnSpc>
                <a:spcPts val="4300"/>
              </a:lnSpc>
              <a:tabLst>
                <a:tab pos="1460500" algn="l"/>
              </a:tabLst>
              <a:defRPr sz="3600"/>
            </a:pPr>
            <a:r>
              <a:t>Why Formalize?</a:t>
            </a:r>
          </a:p>
          <a:p>
            <a:pPr lvl="1" marL="1249930" indent="-475230">
              <a:lnSpc>
                <a:spcPts val="3800"/>
              </a:lnSpc>
              <a:tabLst>
                <a:tab pos="1892300" algn="l"/>
              </a:tabLst>
              <a:defRPr sz="3200"/>
            </a:pPr>
            <a:r>
              <a:t>To formulate testable predictions</a:t>
            </a:r>
          </a:p>
          <a:p>
            <a:pPr lvl="1" marL="1249930" indent="-475230">
              <a:lnSpc>
                <a:spcPts val="3800"/>
              </a:lnSpc>
              <a:tabLst>
                <a:tab pos="1892300" algn="l"/>
              </a:tabLst>
              <a:defRPr sz="3200"/>
            </a:pPr>
            <a:r>
              <a:t>To check for consistency</a:t>
            </a:r>
          </a:p>
          <a:p>
            <a:pPr lvl="1" marL="1249930" indent="-475230">
              <a:lnSpc>
                <a:spcPts val="3800"/>
              </a:lnSpc>
              <a:tabLst>
                <a:tab pos="1892300" algn="l"/>
              </a:tabLst>
              <a:defRPr sz="3200"/>
            </a:pPr>
            <a:r>
              <a:t>To make it possible to get a computer to do it for us</a:t>
            </a:r>
          </a:p>
        </p:txBody>
      </p:sp>
      <p:sp>
        <p:nvSpPr>
          <p:cNvPr id="97" name="What We’re Trying To Do"/>
          <p:cNvSpPr txBox="1"/>
          <p:nvPr>
            <p:ph type="title"/>
          </p:nvPr>
        </p:nvSpPr>
        <p:spPr>
          <a:xfrm>
            <a:off x="1270000" y="571500"/>
            <a:ext cx="10464800" cy="1155700"/>
          </a:xfrm>
          <a:prstGeom prst="rect">
            <a:avLst/>
          </a:prstGeom>
        </p:spPr>
        <p:txBody>
          <a:bodyPr/>
          <a:lstStyle>
            <a:lvl1pPr>
              <a:lnSpc>
                <a:spcPts val="6700"/>
              </a:lnSpc>
              <a:defRPr sz="5600"/>
            </a:lvl1pPr>
          </a:lstStyle>
          <a:p>
            <a:pPr/>
            <a:r>
              <a:t>What We’re Trying To Do</a:t>
            </a:r>
          </a:p>
        </p:txBody>
      </p:sp>
      <p:sp>
        <p:nvSpPr>
          <p:cNvPr id="98"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Two Semantic Features:  the Lexicon &amp; SIP"/>
          <p:cNvSpPr txBox="1"/>
          <p:nvPr>
            <p:ph type="title"/>
          </p:nvPr>
        </p:nvSpPr>
        <p:spPr>
          <a:xfrm>
            <a:off x="723900" y="609600"/>
            <a:ext cx="11709400" cy="977900"/>
          </a:xfrm>
          <a:prstGeom prst="rect">
            <a:avLst/>
          </a:prstGeom>
        </p:spPr>
        <p:txBody>
          <a:bodyPr/>
          <a:lstStyle>
            <a:lvl1pPr>
              <a:lnSpc>
                <a:spcPts val="5700"/>
              </a:lnSpc>
              <a:defRPr sz="4800"/>
            </a:lvl1pPr>
          </a:lstStyle>
          <a:p>
            <a:pPr/>
            <a:r>
              <a:t>Two Semantic Features:  the Lexicon &amp; SIP </a:t>
            </a:r>
          </a:p>
        </p:txBody>
      </p:sp>
      <p:pic>
        <p:nvPicPr>
          <p:cNvPr id="329" name="image-119.pdf" descr="image-119.pdf"/>
          <p:cNvPicPr>
            <a:picLocks noChangeAspect="1"/>
          </p:cNvPicPr>
          <p:nvPr/>
        </p:nvPicPr>
        <p:blipFill>
          <a:blip r:embed="rId2">
            <a:extLst/>
          </a:blip>
          <a:stretch>
            <a:fillRect/>
          </a:stretch>
        </p:blipFill>
        <p:spPr>
          <a:xfrm>
            <a:off x="977900" y="1638300"/>
            <a:ext cx="11050301" cy="7456004"/>
          </a:xfrm>
          <a:prstGeom prst="rect">
            <a:avLst/>
          </a:prstGeom>
          <a:ln w="12700">
            <a:miter lim="400000"/>
          </a:ln>
        </p:spPr>
      </p:pic>
      <p:grpSp>
        <p:nvGrpSpPr>
          <p:cNvPr id="337" name="Group"/>
          <p:cNvGrpSpPr/>
          <p:nvPr/>
        </p:nvGrpSpPr>
        <p:grpSpPr>
          <a:xfrm>
            <a:off x="1117600" y="4064000"/>
            <a:ext cx="10782300" cy="4102100"/>
            <a:chOff x="0" y="0"/>
            <a:chExt cx="10782300" cy="4102100"/>
          </a:xfrm>
        </p:grpSpPr>
        <p:sp>
          <p:nvSpPr>
            <p:cNvPr id="330" name="Rectangle"/>
            <p:cNvSpPr/>
            <p:nvPr/>
          </p:nvSpPr>
          <p:spPr>
            <a:xfrm>
              <a:off x="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1" name="Rectangle"/>
            <p:cNvSpPr/>
            <p:nvPr/>
          </p:nvSpPr>
          <p:spPr>
            <a:xfrm>
              <a:off x="1765300" y="11811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2" name="Rectangle"/>
            <p:cNvSpPr/>
            <p:nvPr/>
          </p:nvSpPr>
          <p:spPr>
            <a:xfrm>
              <a:off x="3517900" y="23749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3" name="Rectangle"/>
            <p:cNvSpPr/>
            <p:nvPr/>
          </p:nvSpPr>
          <p:spPr>
            <a:xfrm>
              <a:off x="7874000" y="36068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4" name="Rectangle"/>
            <p:cNvSpPr/>
            <p:nvPr/>
          </p:nvSpPr>
          <p:spPr>
            <a:xfrm>
              <a:off x="5245100" y="360680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5" name="Rectangle"/>
            <p:cNvSpPr/>
            <p:nvPr/>
          </p:nvSpPr>
          <p:spPr>
            <a:xfrm>
              <a:off x="67056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6" name="Rectangle"/>
            <p:cNvSpPr/>
            <p:nvPr/>
          </p:nvSpPr>
          <p:spPr>
            <a:xfrm>
              <a:off x="93345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1" name="Group"/>
          <p:cNvGrpSpPr/>
          <p:nvPr/>
        </p:nvGrpSpPr>
        <p:grpSpPr>
          <a:xfrm>
            <a:off x="5981700" y="1638300"/>
            <a:ext cx="4622800" cy="2959100"/>
            <a:chOff x="0" y="0"/>
            <a:chExt cx="4622800" cy="2959100"/>
          </a:xfrm>
        </p:grpSpPr>
        <p:sp>
          <p:nvSpPr>
            <p:cNvPr id="338" name="Rectangle"/>
            <p:cNvSpPr/>
            <p:nvPr/>
          </p:nvSpPr>
          <p:spPr>
            <a:xfrm>
              <a:off x="1803400" y="2387600"/>
              <a:ext cx="14224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9" name="Rectangle"/>
            <p:cNvSpPr/>
            <p:nvPr/>
          </p:nvSpPr>
          <p:spPr>
            <a:xfrm>
              <a:off x="3175000" y="115570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0" name="Rectangle"/>
            <p:cNvSpPr/>
            <p:nvPr/>
          </p:nvSpPr>
          <p:spPr>
            <a:xfrm>
              <a:off x="0" y="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4" name="Group"/>
          <p:cNvGrpSpPr/>
          <p:nvPr/>
        </p:nvGrpSpPr>
        <p:grpSpPr>
          <a:xfrm>
            <a:off x="7708900" y="6400800"/>
            <a:ext cx="2565400" cy="1790700"/>
            <a:chOff x="0" y="0"/>
            <a:chExt cx="2565400" cy="1790700"/>
          </a:xfrm>
        </p:grpSpPr>
        <p:sp>
          <p:nvSpPr>
            <p:cNvPr id="342" name="Rectangle"/>
            <p:cNvSpPr/>
            <p:nvPr/>
          </p:nvSpPr>
          <p:spPr>
            <a:xfrm>
              <a:off x="1257300" y="121920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3" name="Rectangle"/>
            <p:cNvSpPr/>
            <p:nvPr/>
          </p:nvSpPr>
          <p:spPr>
            <a:xfrm>
              <a:off x="0" y="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7" name="Group"/>
          <p:cNvGrpSpPr/>
          <p:nvPr/>
        </p:nvGrpSpPr>
        <p:grpSpPr>
          <a:xfrm>
            <a:off x="4648200" y="5207000"/>
            <a:ext cx="2832100" cy="1778000"/>
            <a:chOff x="0" y="0"/>
            <a:chExt cx="2832100" cy="1778000"/>
          </a:xfrm>
        </p:grpSpPr>
        <p:sp>
          <p:nvSpPr>
            <p:cNvPr id="345" name="Rectangle"/>
            <p:cNvSpPr/>
            <p:nvPr/>
          </p:nvSpPr>
          <p:spPr>
            <a:xfrm>
              <a:off x="0" y="120650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6" name="Rectangle"/>
            <p:cNvSpPr/>
            <p:nvPr/>
          </p:nvSpPr>
          <p:spPr>
            <a:xfrm>
              <a:off x="1524000" y="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51" name="Group"/>
          <p:cNvGrpSpPr/>
          <p:nvPr/>
        </p:nvGrpSpPr>
        <p:grpSpPr>
          <a:xfrm>
            <a:off x="2806700" y="2794000"/>
            <a:ext cx="3124200" cy="2984500"/>
            <a:chOff x="0" y="0"/>
            <a:chExt cx="3124200" cy="2984500"/>
          </a:xfrm>
        </p:grpSpPr>
        <p:sp>
          <p:nvSpPr>
            <p:cNvPr id="348" name="Rectangle"/>
            <p:cNvSpPr/>
            <p:nvPr/>
          </p:nvSpPr>
          <p:spPr>
            <a:xfrm>
              <a:off x="63500" y="2413000"/>
              <a:ext cx="13081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9" name="Rectangle"/>
            <p:cNvSpPr/>
            <p:nvPr/>
          </p:nvSpPr>
          <p:spPr>
            <a:xfrm>
              <a:off x="1676400" y="123190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0" name="Rectangle"/>
            <p:cNvSpPr/>
            <p:nvPr/>
          </p:nvSpPr>
          <p:spPr>
            <a:xfrm>
              <a:off x="0" y="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5"/>
      <p:bldP build="whole" bldLvl="1" animBg="1" rev="0" advAuto="0" spid="337" grpId="1"/>
      <p:bldP build="whole" bldLvl="1" animBg="1" rev="0" advAuto="0" spid="344" grpId="2"/>
      <p:bldP build="whole" bldLvl="1" animBg="1" rev="0" advAuto="0" spid="347" grpId="3"/>
      <p:bldP build="whole" bldLvl="1" animBg="1" rev="0" advAuto="0" spid="351" grpId="4"/>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RESTR Values and the SCP"/>
          <p:cNvSpPr txBox="1"/>
          <p:nvPr>
            <p:ph type="title"/>
          </p:nvPr>
        </p:nvSpPr>
        <p:spPr>
          <a:prstGeom prst="rect">
            <a:avLst/>
          </a:prstGeom>
        </p:spPr>
        <p:txBody>
          <a:bodyPr/>
          <a:lstStyle>
            <a:lvl1pPr>
              <a:lnSpc>
                <a:spcPts val="5700"/>
              </a:lnSpc>
              <a:defRPr sz="4800"/>
            </a:lvl1pPr>
          </a:lstStyle>
          <a:p>
            <a:pPr/>
            <a:r>
              <a:t>RESTR Values and the SCP</a:t>
            </a:r>
          </a:p>
        </p:txBody>
      </p:sp>
      <p:pic>
        <p:nvPicPr>
          <p:cNvPr id="354" name="image-120.pdf" descr="image-120.pdf"/>
          <p:cNvPicPr>
            <a:picLocks noChangeAspect="1"/>
          </p:cNvPicPr>
          <p:nvPr/>
        </p:nvPicPr>
        <p:blipFill>
          <a:blip r:embed="rId2">
            <a:extLst/>
          </a:blip>
          <a:stretch>
            <a:fillRect/>
          </a:stretch>
        </p:blipFill>
        <p:spPr>
          <a:xfrm>
            <a:off x="723900" y="2044700"/>
            <a:ext cx="11961591" cy="7158888"/>
          </a:xfrm>
          <a:prstGeom prst="rect">
            <a:avLst/>
          </a:prstGeom>
          <a:ln w="12700">
            <a:miter lim="400000"/>
          </a:ln>
        </p:spPr>
      </p:pic>
      <p:sp>
        <p:nvSpPr>
          <p:cNvPr id="355" name="Rectangle"/>
          <p:cNvSpPr/>
          <p:nvPr/>
        </p:nvSpPr>
        <p:spPr>
          <a:xfrm>
            <a:off x="1003300" y="4356100"/>
            <a:ext cx="1638300" cy="723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6" name="Rectangle"/>
          <p:cNvSpPr/>
          <p:nvPr/>
        </p:nvSpPr>
        <p:spPr>
          <a:xfrm>
            <a:off x="2844800" y="5486400"/>
            <a:ext cx="2489200" cy="9144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7" name="Rectangle"/>
          <p:cNvSpPr/>
          <p:nvPr/>
        </p:nvSpPr>
        <p:spPr>
          <a:xfrm>
            <a:off x="6438900" y="7810500"/>
            <a:ext cx="1676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8" name="Rectangle"/>
          <p:cNvSpPr/>
          <p:nvPr/>
        </p:nvSpPr>
        <p:spPr>
          <a:xfrm>
            <a:off x="9258300" y="7810500"/>
            <a:ext cx="2057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59" name="Rectangle"/>
          <p:cNvSpPr/>
          <p:nvPr/>
        </p:nvSpPr>
        <p:spPr>
          <a:xfrm>
            <a:off x="7696200" y="4368800"/>
            <a:ext cx="1968500" cy="8763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0" name="Rectangle"/>
          <p:cNvSpPr/>
          <p:nvPr/>
        </p:nvSpPr>
        <p:spPr>
          <a:xfrm>
            <a:off x="10858500" y="4381500"/>
            <a:ext cx="1752600" cy="6985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1" name="Rectangle"/>
          <p:cNvSpPr/>
          <p:nvPr/>
        </p:nvSpPr>
        <p:spPr>
          <a:xfrm>
            <a:off x="5232400" y="6680200"/>
            <a:ext cx="203200" cy="215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pic>
        <p:nvPicPr>
          <p:cNvPr id="365" name="image-121.pdf" descr="image-121.pdf"/>
          <p:cNvPicPr>
            <a:picLocks noChangeAspect="1"/>
          </p:cNvPicPr>
          <p:nvPr/>
        </p:nvPicPr>
        <p:blipFill>
          <a:blip r:embed="rId2">
            <a:extLst/>
          </a:blip>
          <a:stretch>
            <a:fillRect/>
          </a:stretch>
        </p:blipFill>
        <p:spPr>
          <a:xfrm>
            <a:off x="2755900" y="1765300"/>
            <a:ext cx="8551379" cy="5549902"/>
          </a:xfrm>
          <a:prstGeom prst="rect">
            <a:avLst/>
          </a:prstGeom>
          <a:ln w="12700">
            <a:miter lim="400000"/>
          </a:ln>
        </p:spPr>
      </p:pic>
      <p:sp>
        <p:nvSpPr>
          <p:cNvPr id="366" name="What’s wrong with this sentence?"/>
          <p:cNvSpPr txBox="1"/>
          <p:nvPr/>
        </p:nvSpPr>
        <p:spPr>
          <a:xfrm>
            <a:off x="12319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sp>
        <p:nvSpPr>
          <p:cNvPr id="3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sp>
        <p:nvSpPr>
          <p:cNvPr id="370" name="What’s wrong with this sentence?"/>
          <p:cNvSpPr txBox="1"/>
          <p:nvPr/>
        </p:nvSpPr>
        <p:spPr>
          <a:xfrm>
            <a:off x="12446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pic>
        <p:nvPicPr>
          <p:cNvPr id="371" name="image-122.pdf" descr="image-122.pdf"/>
          <p:cNvPicPr>
            <a:picLocks noChangeAspect="1"/>
          </p:cNvPicPr>
          <p:nvPr/>
        </p:nvPicPr>
        <p:blipFill>
          <a:blip r:embed="rId2">
            <a:extLst/>
          </a:blip>
          <a:stretch>
            <a:fillRect/>
          </a:stretch>
        </p:blipFill>
        <p:spPr>
          <a:xfrm>
            <a:off x="1079500" y="2451100"/>
            <a:ext cx="11514652" cy="4851401"/>
          </a:xfrm>
          <a:prstGeom prst="rect">
            <a:avLst/>
          </a:prstGeom>
          <a:ln w="12700">
            <a:miter lim="400000"/>
          </a:ln>
        </p:spPr>
      </p:pic>
      <p:sp>
        <p:nvSpPr>
          <p:cNvPr id="372" name="So what?"/>
          <p:cNvSpPr txBox="1"/>
          <p:nvPr/>
        </p:nvSpPr>
        <p:spPr>
          <a:xfrm>
            <a:off x="2971800" y="8343900"/>
            <a:ext cx="203433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a:solidFill>
                  <a:srgbClr val="FF2600"/>
                </a:solidFill>
              </a:defRPr>
            </a:lvl1pPr>
          </a:lstStyle>
          <a:p>
            <a:pPr/>
            <a:r>
              <a:t>So what?</a:t>
            </a:r>
          </a:p>
        </p:txBody>
      </p:sp>
      <p:sp>
        <p:nvSpPr>
          <p:cNvPr id="37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376" name="The Valence Princip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The Valence Principle</a:t>
            </a:r>
          </a:p>
        </p:txBody>
      </p:sp>
      <p:pic>
        <p:nvPicPr>
          <p:cNvPr id="377" name="image-124.pdf" descr="image-124.pdf"/>
          <p:cNvPicPr>
            <a:picLocks noChangeAspect="1"/>
          </p:cNvPicPr>
          <p:nvPr/>
        </p:nvPicPr>
        <p:blipFill>
          <a:blip r:embed="rId2">
            <a:extLst/>
          </a:blip>
          <a:stretch>
            <a:fillRect/>
          </a:stretch>
        </p:blipFill>
        <p:spPr>
          <a:xfrm>
            <a:off x="1270000" y="2819400"/>
            <a:ext cx="10467904" cy="6057902"/>
          </a:xfrm>
          <a:prstGeom prst="rect">
            <a:avLst/>
          </a:prstGeom>
          <a:ln w="12700">
            <a:miter lim="400000"/>
          </a:ln>
        </p:spPr>
      </p:pic>
      <p:grpSp>
        <p:nvGrpSpPr>
          <p:cNvPr id="380" name="Group"/>
          <p:cNvGrpSpPr/>
          <p:nvPr/>
        </p:nvGrpSpPr>
        <p:grpSpPr>
          <a:xfrm>
            <a:off x="5181600" y="4711700"/>
            <a:ext cx="3403603" cy="1841502"/>
            <a:chOff x="0" y="0"/>
            <a:chExt cx="3403602" cy="1841501"/>
          </a:xfrm>
        </p:grpSpPr>
        <p:sp>
          <p:nvSpPr>
            <p:cNvPr id="378" name="Oval"/>
            <p:cNvSpPr/>
            <p:nvPr/>
          </p:nvSpPr>
          <p:spPr>
            <a:xfrm>
              <a:off x="3035300" y="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79" name="Oval"/>
            <p:cNvSpPr/>
            <p:nvPr/>
          </p:nvSpPr>
          <p:spPr>
            <a:xfrm>
              <a:off x="0" y="143510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3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384" name="Head Specifier Ru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Head Specifier Rule</a:t>
            </a:r>
          </a:p>
        </p:txBody>
      </p:sp>
      <p:sp>
        <p:nvSpPr>
          <p:cNvPr id="385" name="Oval"/>
          <p:cNvSpPr/>
          <p:nvPr/>
        </p:nvSpPr>
        <p:spPr>
          <a:xfrm>
            <a:off x="8255000" y="47244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6" name="Oval"/>
          <p:cNvSpPr/>
          <p:nvPr/>
        </p:nvSpPr>
        <p:spPr>
          <a:xfrm>
            <a:off x="5130800" y="6197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7" name="Oval"/>
          <p:cNvSpPr/>
          <p:nvPr/>
        </p:nvSpPr>
        <p:spPr>
          <a:xfrm>
            <a:off x="1498600" y="4292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388" name="image-125.pdf" descr="image-125.pdf"/>
          <p:cNvPicPr>
            <a:picLocks noChangeAspect="1"/>
          </p:cNvPicPr>
          <p:nvPr/>
        </p:nvPicPr>
        <p:blipFill>
          <a:blip r:embed="rId2">
            <a:extLst/>
          </a:blip>
          <a:stretch>
            <a:fillRect/>
          </a:stretch>
        </p:blipFill>
        <p:spPr>
          <a:xfrm>
            <a:off x="1117600" y="2794000"/>
            <a:ext cx="10753196" cy="6223004"/>
          </a:xfrm>
          <a:prstGeom prst="rect">
            <a:avLst/>
          </a:prstGeom>
          <a:ln w="12700">
            <a:miter lim="400000"/>
          </a:ln>
        </p:spPr>
      </p:pic>
      <p:sp>
        <p:nvSpPr>
          <p:cNvPr id="389" name="←contradiction→"/>
          <p:cNvSpPr txBox="1"/>
          <p:nvPr/>
        </p:nvSpPr>
        <p:spPr>
          <a:xfrm rot="1500000">
            <a:off x="2429977" y="5351629"/>
            <a:ext cx="32385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3300"/>
              </a:lnSpc>
              <a:tabLst>
                <a:tab pos="1066800" algn="l"/>
                <a:tab pos="3263900" algn="l"/>
              </a:tabLst>
              <a:defRPr sz="2800">
                <a:solidFill>
                  <a:srgbClr val="9437FF"/>
                </a:solidFill>
                <a:latin typeface="Symbol"/>
                <a:ea typeface="Symbol"/>
                <a:cs typeface="Symbol"/>
                <a:sym typeface="Symbol"/>
              </a:defRPr>
            </a:pPr>
            <a:r>
              <a:t>¬</a:t>
            </a:r>
            <a:r>
              <a:rPr>
                <a:latin typeface="+mn-lt"/>
                <a:ea typeface="+mn-ea"/>
                <a:cs typeface="+mn-cs"/>
                <a:sym typeface="Times"/>
              </a:rPr>
              <a:t>contradiction</a:t>
            </a:r>
            <a:r>
              <a:t>®</a:t>
            </a:r>
          </a:p>
        </p:txBody>
      </p:sp>
      <p:sp>
        <p:nvSpPr>
          <p:cNvPr id="3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9" grpId="2"/>
      <p:bldP build="whole" bldLvl="1" animBg="1" rev="0" advAuto="0" spid="387"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Exercise in Critical Thinking"/>
          <p:cNvSpPr txBox="1"/>
          <p:nvPr>
            <p:ph type="title"/>
          </p:nvPr>
        </p:nvSpPr>
        <p:spPr>
          <a:prstGeom prst="rect">
            <a:avLst/>
          </a:prstGeom>
        </p:spPr>
        <p:txBody>
          <a:bodyPr/>
          <a:lstStyle>
            <a:lvl1pPr>
              <a:lnSpc>
                <a:spcPts val="5700"/>
              </a:lnSpc>
              <a:defRPr sz="4800"/>
            </a:lvl1pPr>
          </a:lstStyle>
          <a:p>
            <a:pPr/>
            <a:r>
              <a:t>Exercise in Critical Thinking</a:t>
            </a:r>
          </a:p>
        </p:txBody>
      </p:sp>
      <p:sp>
        <p:nvSpPr>
          <p:cNvPr id="393" name="Our grammar has come a long way since Ch 2, as we've added ways of representing different kinds of information:…"/>
          <p:cNvSpPr txBox="1"/>
          <p:nvPr>
            <p:ph type="body" idx="1"/>
          </p:nvPr>
        </p:nvSpPr>
        <p:spPr>
          <a:xfrm>
            <a:off x="1270000" y="1917700"/>
            <a:ext cx="10464800" cy="7124700"/>
          </a:xfrm>
          <a:prstGeom prst="rect">
            <a:avLst/>
          </a:prstGeom>
        </p:spPr>
        <p:txBody>
          <a:bodyPr/>
          <a:lstStyle/>
          <a:p>
            <a:pPr marL="1327002">
              <a:lnSpc>
                <a:spcPts val="3900"/>
              </a:lnSpc>
              <a:spcBef>
                <a:spcPts val="1700"/>
              </a:spcBef>
            </a:pPr>
            <a:r>
              <a:t>Our grammar has come a long way since Ch 2, as we've added ways of representing different kinds of information:</a:t>
            </a:r>
          </a:p>
          <a:p>
            <a:pPr lvl="1" marL="1280758" indent="-506058">
              <a:lnSpc>
                <a:spcPts val="3200"/>
              </a:lnSpc>
              <a:spcBef>
                <a:spcPts val="1700"/>
              </a:spcBef>
              <a:tabLst>
                <a:tab pos="1917700" algn="l"/>
              </a:tabLst>
              <a:defRPr sz="3600"/>
            </a:pPr>
            <a:r>
              <a:t>generalizations across categories</a:t>
            </a:r>
          </a:p>
          <a:p>
            <a:pPr lvl="1" marL="1280758" indent="-506058">
              <a:lnSpc>
                <a:spcPts val="3200"/>
              </a:lnSpc>
              <a:spcBef>
                <a:spcPts val="1700"/>
              </a:spcBef>
              <a:tabLst>
                <a:tab pos="1917700" algn="l"/>
              </a:tabLst>
              <a:defRPr sz="3600"/>
            </a:pPr>
            <a:r>
              <a:t>semantics</a:t>
            </a:r>
          </a:p>
          <a:p>
            <a:pPr lvl="1" marL="1280758" indent="-506058">
              <a:lnSpc>
                <a:spcPts val="3200"/>
              </a:lnSpc>
              <a:spcBef>
                <a:spcPts val="1700"/>
              </a:spcBef>
              <a:tabLst>
                <a:tab pos="1917700" algn="l"/>
              </a:tabLst>
              <a:defRPr sz="3600"/>
            </a:pPr>
            <a:r>
              <a:t>particular linguistic phenomena: valence, agreement, modification</a:t>
            </a:r>
          </a:p>
          <a:p>
            <a:pPr marL="1327002">
              <a:lnSpc>
                <a:spcPts val="3900"/>
              </a:lnSpc>
              <a:spcBef>
                <a:spcPts val="1700"/>
              </a:spcBef>
            </a:pPr>
            <a:r>
              <a:t>What else might we add?  What facts about language are as yet unrepresented in our model?</a:t>
            </a:r>
          </a:p>
        </p:txBody>
      </p:sp>
      <p:sp>
        <p:nvSpPr>
          <p:cNvPr id="3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9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9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9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3"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7" name="Overview"/>
          <p:cNvSpPr txBox="1"/>
          <p:nvPr>
            <p:ph type="title"/>
          </p:nvPr>
        </p:nvSpPr>
        <p:spPr>
          <a:prstGeom prst="rect">
            <a:avLst/>
          </a:prstGeom>
        </p:spPr>
        <p:txBody>
          <a:bodyPr/>
          <a:lstStyle/>
          <a:p>
            <a:pPr/>
            <a:r>
              <a:t>Overview</a:t>
            </a:r>
          </a:p>
        </p:txBody>
      </p:sp>
      <p:sp>
        <p:nvSpPr>
          <p:cNvPr id="398"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 </a:t>
            </a:r>
          </a:p>
          <a:p>
            <a:pPr marL="1327002"/>
            <a:r>
              <a:t>Reading questions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Reading Questions"/>
          <p:cNvSpPr txBox="1"/>
          <p:nvPr>
            <p:ph type="title"/>
          </p:nvPr>
        </p:nvSpPr>
        <p:spPr>
          <a:prstGeom prst="rect">
            <a:avLst/>
          </a:prstGeom>
        </p:spPr>
        <p:txBody>
          <a:bodyPr/>
          <a:lstStyle/>
          <a:p>
            <a:pPr/>
            <a:r>
              <a:t>Reading Questions</a:t>
            </a:r>
          </a:p>
        </p:txBody>
      </p:sp>
      <p:sp>
        <p:nvSpPr>
          <p:cNvPr id="401" name="What's the difference between Rules and Principles?…"/>
          <p:cNvSpPr txBox="1"/>
          <p:nvPr>
            <p:ph type="body" idx="1"/>
          </p:nvPr>
        </p:nvSpPr>
        <p:spPr>
          <a:prstGeom prst="rect">
            <a:avLst/>
          </a:prstGeom>
        </p:spPr>
        <p:txBody>
          <a:bodyPr/>
          <a:lstStyle/>
          <a:p>
            <a:pPr/>
            <a:r>
              <a:t>What's the difference between Rules and Principles?</a:t>
            </a:r>
          </a:p>
          <a:p>
            <a:pPr/>
            <a:r>
              <a:t>Tags: it seems like sometimes they originate in the mothers and sometimes the originate in the daughters? For example, on pg 172, why is the [4] tag for AGR up in the mother? </a:t>
            </a:r>
          </a:p>
          <a:p>
            <a:pPr/>
            <a:r>
              <a:t>Tags: When do we use them, when do we show the whole feature structure?</a:t>
            </a:r>
          </a:p>
        </p:txBody>
      </p:sp>
      <p:sp>
        <p:nvSpPr>
          <p:cNvPr id="4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Reading Questions"/>
          <p:cNvSpPr txBox="1"/>
          <p:nvPr>
            <p:ph type="title"/>
          </p:nvPr>
        </p:nvSpPr>
        <p:spPr>
          <a:prstGeom prst="rect">
            <a:avLst/>
          </a:prstGeom>
        </p:spPr>
        <p:txBody>
          <a:bodyPr/>
          <a:lstStyle/>
          <a:p>
            <a:pPr/>
            <a:r>
              <a:t>Reading Questions</a:t>
            </a:r>
          </a:p>
        </p:txBody>
      </p:sp>
      <p:sp>
        <p:nvSpPr>
          <p:cNvPr id="405" name="Does s7 in SIT stand for the seven predications listed on example 17? Does it mean that SIT account for the number of predications the sentence has?…"/>
          <p:cNvSpPr txBox="1"/>
          <p:nvPr>
            <p:ph type="body" idx="1"/>
          </p:nvPr>
        </p:nvSpPr>
        <p:spPr>
          <a:prstGeom prst="rect">
            <a:avLst/>
          </a:prstGeom>
        </p:spPr>
        <p:txBody>
          <a:bodyPr/>
          <a:lstStyle/>
          <a:p>
            <a:pPr/>
            <a:r>
              <a:t>Does s7 in SIT stand for the seven predications listed on example 17? Does it mean that SIT account for the number of predications the sentence has?</a:t>
            </a:r>
          </a:p>
          <a:p>
            <a:pPr/>
            <a:r>
              <a:t>Is it true that a lexical entry can satisfy an infinite number of word structures if and only if its SPR or COMPS has selected one or more things on the list? How would this notion of infinity be useful?</a:t>
            </a:r>
          </a:p>
        </p:txBody>
      </p:sp>
      <p:sp>
        <p:nvSpPr>
          <p:cNvPr id="4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The Components of Our Grammar…"/>
          <p:cNvSpPr txBox="1"/>
          <p:nvPr>
            <p:ph type="body" idx="1"/>
          </p:nvPr>
        </p:nvSpPr>
        <p:spPr>
          <a:xfrm>
            <a:off x="1270000" y="1689100"/>
            <a:ext cx="10464800" cy="7518400"/>
          </a:xfrm>
          <a:prstGeom prst="rect">
            <a:avLst/>
          </a:prstGeom>
        </p:spPr>
        <p:txBody>
          <a:bodyPr/>
          <a:lstStyle/>
          <a:p>
            <a:pPr marL="734658" indent="-417158">
              <a:lnSpc>
                <a:spcPts val="4300"/>
              </a:lnSpc>
              <a:tabLst>
                <a:tab pos="1943100" algn="l"/>
              </a:tabLst>
              <a:defRPr sz="3600"/>
            </a:pPr>
            <a:r>
              <a:t>The Components of Our Grammar</a:t>
            </a:r>
          </a:p>
          <a:p>
            <a:pPr lvl="1" marL="1249930" indent="-475230">
              <a:lnSpc>
                <a:spcPts val="3800"/>
              </a:lnSpc>
              <a:tabLst>
                <a:tab pos="1892300" algn="l"/>
              </a:tabLst>
              <a:defRPr sz="3200"/>
            </a:pPr>
            <a:r>
              <a:t>Grammar rules</a:t>
            </a:r>
          </a:p>
          <a:p>
            <a:pPr lvl="1" marL="1249930" indent="-475230">
              <a:lnSpc>
                <a:spcPts val="3800"/>
              </a:lnSpc>
              <a:tabLst>
                <a:tab pos="1892300" algn="l"/>
              </a:tabLst>
              <a:defRPr sz="3200"/>
            </a:pPr>
            <a:r>
              <a:t>Lexical entries</a:t>
            </a:r>
          </a:p>
          <a:p>
            <a:pPr lvl="1" marL="1249930" indent="-475230">
              <a:lnSpc>
                <a:spcPts val="3800"/>
              </a:lnSpc>
              <a:tabLst>
                <a:tab pos="1892300" algn="l"/>
              </a:tabLst>
              <a:defRPr sz="3200"/>
            </a:pPr>
            <a:r>
              <a:t>Principles</a:t>
            </a:r>
          </a:p>
          <a:p>
            <a:pPr lvl="1" marL="1249930" indent="-475230">
              <a:lnSpc>
                <a:spcPts val="3800"/>
              </a:lnSpc>
              <a:tabLst>
                <a:tab pos="1892300" algn="l"/>
              </a:tabLst>
              <a:defRPr sz="3200"/>
            </a:pPr>
            <a:r>
              <a:t>Type hierarchy (very preliminary, so far)</a:t>
            </a:r>
          </a:p>
          <a:p>
            <a:pPr lvl="1" marL="1249930" indent="-475230">
              <a:lnSpc>
                <a:spcPts val="3800"/>
              </a:lnSpc>
              <a:tabLst>
                <a:tab pos="1892300" algn="l"/>
              </a:tabLst>
              <a:defRPr sz="3200"/>
            </a:pPr>
            <a:r>
              <a:t>Initial symbol (S, for now)</a:t>
            </a:r>
          </a:p>
          <a:p>
            <a:pPr marL="734658" indent="-417158">
              <a:lnSpc>
                <a:spcPts val="4300"/>
              </a:lnSpc>
              <a:tabLst>
                <a:tab pos="1943100" algn="l"/>
              </a:tabLst>
              <a:defRPr sz="3600"/>
            </a:pPr>
            <a:r>
              <a:t>We combine constraints from these components. </a:t>
            </a:r>
          </a:p>
          <a:p>
            <a:pPr lvl="1" marL="1191858" indent="-417158">
              <a:lnSpc>
                <a:spcPts val="4300"/>
              </a:lnSpc>
              <a:tabLst>
                <a:tab pos="1943100" algn="l"/>
              </a:tabLst>
              <a:defRPr sz="3600"/>
            </a:pPr>
            <a:r>
              <a:t>Q: What says we have to combine them?</a:t>
            </a:r>
          </a:p>
        </p:txBody>
      </p:sp>
      <p:sp>
        <p:nvSpPr>
          <p:cNvPr id="101" name="How We Construct Sentences"/>
          <p:cNvSpPr txBox="1"/>
          <p:nvPr>
            <p:ph type="title"/>
          </p:nvPr>
        </p:nvSpPr>
        <p:spPr>
          <a:xfrm>
            <a:off x="1270000" y="571500"/>
            <a:ext cx="10464800" cy="1041400"/>
          </a:xfrm>
          <a:prstGeom prst="rect">
            <a:avLst/>
          </a:prstGeom>
        </p:spPr>
        <p:txBody>
          <a:bodyPr/>
          <a:lstStyle>
            <a:lvl1pPr>
              <a:lnSpc>
                <a:spcPts val="6700"/>
              </a:lnSpc>
              <a:defRPr sz="5600"/>
            </a:lvl1pPr>
          </a:lstStyle>
          <a:p>
            <a:pPr/>
            <a:r>
              <a:t>How We Construct Sentences</a:t>
            </a:r>
          </a:p>
        </p:txBody>
      </p:sp>
      <p:sp>
        <p:nvSpPr>
          <p:cNvPr id="102"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Reading Questions"/>
          <p:cNvSpPr txBox="1"/>
          <p:nvPr>
            <p:ph type="title"/>
          </p:nvPr>
        </p:nvSpPr>
        <p:spPr>
          <a:prstGeom prst="rect">
            <a:avLst/>
          </a:prstGeom>
        </p:spPr>
        <p:txBody>
          <a:bodyPr/>
          <a:lstStyle/>
          <a:p>
            <a:pPr/>
            <a:r>
              <a:t>Reading Questions</a:t>
            </a:r>
          </a:p>
        </p:txBody>
      </p:sp>
      <p:sp>
        <p:nvSpPr>
          <p:cNvPr id="409" name="When do we create multiple lexical entries for a given word?  Can we use the same lexical entry to denote multiple semantic meanings if they are found in the same syntactic context?  Or do we have to split them out for each one? Can we have multiple lexical entries for a word that maintains the same semantic meaning in multiple syntactic contexts?…"/>
          <p:cNvSpPr txBox="1"/>
          <p:nvPr>
            <p:ph type="body" idx="1"/>
          </p:nvPr>
        </p:nvSpPr>
        <p:spPr>
          <a:prstGeom prst="rect">
            <a:avLst/>
          </a:prstGeom>
        </p:spPr>
        <p:txBody>
          <a:bodyPr/>
          <a:lstStyle/>
          <a:p>
            <a:pPr>
              <a:lnSpc>
                <a:spcPts val="4800"/>
              </a:lnSpc>
              <a:defRPr sz="4000"/>
            </a:pPr>
            <a:r>
              <a:t>When do we create multiple lexical entries for a given word?  Can we use the same lexical entry to denote multiple semantic meanings if they are found in the same syntactic context?  Or do we have to split them out for each one? Can we have multiple lexical entries for a word that maintains the same semantic meaning in multiple syntactic contexts?</a:t>
            </a:r>
          </a:p>
          <a:p>
            <a:pPr>
              <a:lnSpc>
                <a:spcPts val="4800"/>
              </a:lnSpc>
              <a:defRPr sz="4000"/>
            </a:pPr>
            <a:r>
              <a:t>Can we write one entry for </a:t>
            </a:r>
            <a:r>
              <a:rPr i="1"/>
              <a:t>send/sent</a:t>
            </a:r>
            <a:r>
              <a:t> that gets both the NP NP and NP PP patterns?</a:t>
            </a:r>
          </a:p>
        </p:txBody>
      </p:sp>
      <p:sp>
        <p:nvSpPr>
          <p:cNvPr id="4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3" name="Image" descr="Image"/>
          <p:cNvPicPr>
            <a:picLocks noChangeAspect="1"/>
          </p:cNvPicPr>
          <p:nvPr/>
        </p:nvPicPr>
        <p:blipFill>
          <a:blip r:embed="rId2">
            <a:extLst/>
          </a:blip>
          <a:stretch>
            <a:fillRect/>
          </a:stretch>
        </p:blipFill>
        <p:spPr>
          <a:xfrm>
            <a:off x="1282899" y="1072987"/>
            <a:ext cx="10439002" cy="760762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6" name="Image" descr="Image"/>
          <p:cNvPicPr>
            <a:picLocks noChangeAspect="1"/>
          </p:cNvPicPr>
          <p:nvPr/>
        </p:nvPicPr>
        <p:blipFill>
          <a:blip r:embed="rId2">
            <a:extLst/>
          </a:blip>
          <a:stretch>
            <a:fillRect/>
          </a:stretch>
        </p:blipFill>
        <p:spPr>
          <a:xfrm>
            <a:off x="1595658" y="749721"/>
            <a:ext cx="9813484" cy="8254158"/>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Reading Questions"/>
          <p:cNvSpPr txBox="1"/>
          <p:nvPr>
            <p:ph type="title"/>
          </p:nvPr>
        </p:nvSpPr>
        <p:spPr>
          <a:prstGeom prst="rect">
            <a:avLst/>
          </a:prstGeom>
        </p:spPr>
        <p:txBody>
          <a:bodyPr/>
          <a:lstStyle/>
          <a:p>
            <a:pPr/>
            <a:r>
              <a:t>Reading Questions</a:t>
            </a:r>
          </a:p>
        </p:txBody>
      </p:sp>
      <p:sp>
        <p:nvSpPr>
          <p:cNvPr id="419" name="Is it okay to leave semantic roles unlinked to other roles?  (Like SENDEE in one of the structures for send two letter to Lee?)…"/>
          <p:cNvSpPr txBox="1"/>
          <p:nvPr>
            <p:ph type="body" idx="1"/>
          </p:nvPr>
        </p:nvSpPr>
        <p:spPr>
          <a:prstGeom prst="rect">
            <a:avLst/>
          </a:prstGeom>
        </p:spPr>
        <p:txBody>
          <a:bodyPr/>
          <a:lstStyle/>
          <a:p>
            <a:pPr marL="869801" indent="-552301">
              <a:lnSpc>
                <a:spcPts val="3400"/>
              </a:lnSpc>
              <a:defRPr sz="2900"/>
            </a:pPr>
            <a:r>
              <a:t>Is it okay to leave semantic roles unlinked to other roles?  (Like SENDEE in one of the structures for send two letter to Lee?)</a:t>
            </a:r>
          </a:p>
          <a:p>
            <a:pPr marL="869801" indent="-552301">
              <a:lnSpc>
                <a:spcPts val="3400"/>
              </a:lnSpc>
              <a:defRPr sz="2900"/>
            </a:pPr>
            <a:r>
              <a:t>On page 171, immediately after (8), it says that there is no technical issue with having semantic roles that are not realized syntactically--in this case, there is no constituent that fills the ADDRESSEE role for letter. Is there any benefit to including such roles? Why would we include roles like this when they aren't relevant to the context we're looking at?</a:t>
            </a:r>
          </a:p>
          <a:p>
            <a:pPr marL="869801" indent="-552301">
              <a:lnSpc>
                <a:spcPts val="3400"/>
              </a:lnSpc>
              <a:defRPr sz="2900"/>
            </a:pPr>
            <a:r>
              <a:t>P 171 - it's not a problem to have no constituent realizing the ADRESSEE role because we did not impose constraint requiring that semantic roles be realized syntactically. Will we impose such a constraint in other cases - do semantic roles have to be realized syntactically sometimes?</a:t>
            </a:r>
          </a:p>
        </p:txBody>
      </p:sp>
      <p:sp>
        <p:nvSpPr>
          <p:cNvPr id="42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Reading Questions"/>
          <p:cNvSpPr txBox="1"/>
          <p:nvPr>
            <p:ph type="title"/>
          </p:nvPr>
        </p:nvSpPr>
        <p:spPr>
          <a:prstGeom prst="rect">
            <a:avLst/>
          </a:prstGeom>
        </p:spPr>
        <p:txBody>
          <a:bodyPr/>
          <a:lstStyle/>
          <a:p>
            <a:pPr/>
            <a:r>
              <a:t>Reading Questions</a:t>
            </a:r>
          </a:p>
        </p:txBody>
      </p:sp>
      <p:sp>
        <p:nvSpPr>
          <p:cNvPr id="423" name="In page 179, do the predications with RELN group, speaker and member all belong to 'us'? How to interpret those predications?"/>
          <p:cNvSpPr txBox="1"/>
          <p:nvPr>
            <p:ph type="body" idx="1"/>
          </p:nvPr>
        </p:nvSpPr>
        <p:spPr>
          <a:prstGeom prst="rect">
            <a:avLst/>
          </a:prstGeom>
        </p:spPr>
        <p:txBody>
          <a:bodyPr/>
          <a:lstStyle/>
          <a:p>
            <a:pPr/>
            <a:r>
              <a:t>In page 179, do the predications with RELN group, speaker and member all belong to 'us'? How to interpret those predications?</a:t>
            </a:r>
          </a:p>
        </p:txBody>
      </p:sp>
      <p:sp>
        <p:nvSpPr>
          <p:cNvPr id="4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7" name="Image" descr="Image"/>
          <p:cNvPicPr>
            <a:picLocks noChangeAspect="1"/>
          </p:cNvPicPr>
          <p:nvPr/>
        </p:nvPicPr>
        <p:blipFill>
          <a:blip r:embed="rId2">
            <a:extLst/>
          </a:blip>
          <a:stretch>
            <a:fillRect/>
          </a:stretch>
        </p:blipFill>
        <p:spPr>
          <a:xfrm>
            <a:off x="1361664" y="1760884"/>
            <a:ext cx="10281472" cy="6231832"/>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Reading Questions"/>
          <p:cNvSpPr txBox="1"/>
          <p:nvPr>
            <p:ph type="title"/>
          </p:nvPr>
        </p:nvSpPr>
        <p:spPr>
          <a:prstGeom prst="rect">
            <a:avLst/>
          </a:prstGeom>
        </p:spPr>
        <p:txBody>
          <a:bodyPr/>
          <a:lstStyle/>
          <a:p>
            <a:pPr/>
            <a:r>
              <a:t>Reading Questions</a:t>
            </a:r>
          </a:p>
        </p:txBody>
      </p:sp>
      <p:sp>
        <p:nvSpPr>
          <p:cNvPr id="430" name="How do BV &amp; INST end up linked?"/>
          <p:cNvSpPr txBox="1"/>
          <p:nvPr>
            <p:ph type="body" idx="1"/>
          </p:nvPr>
        </p:nvSpPr>
        <p:spPr>
          <a:prstGeom prst="rect">
            <a:avLst/>
          </a:prstGeom>
        </p:spPr>
        <p:txBody>
          <a:bodyPr/>
          <a:lstStyle/>
          <a:p>
            <a:pPr/>
            <a:r>
              <a:t>How do BV &amp; INST end up linked?</a:t>
            </a:r>
          </a:p>
        </p:txBody>
      </p:sp>
      <p:sp>
        <p:nvSpPr>
          <p:cNvPr id="4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Is this a fully specified description?…"/>
          <p:cNvSpPr txBox="1"/>
          <p:nvPr>
            <p:ph type="body" sz="half" idx="1"/>
          </p:nvPr>
        </p:nvSpPr>
        <p:spPr>
          <a:xfrm>
            <a:off x="8280400" y="1371600"/>
            <a:ext cx="3873500" cy="7061200"/>
          </a:xfrm>
          <a:prstGeom prst="rect">
            <a:avLst/>
          </a:prstGeom>
        </p:spPr>
        <p:txBody>
          <a:bodyPr/>
          <a:lstStyle/>
          <a:p>
            <a:pPr marL="792730" indent="-475230">
              <a:lnSpc>
                <a:spcPts val="3800"/>
              </a:lnSpc>
              <a:spcBef>
                <a:spcPts val="200"/>
              </a:spcBef>
              <a:tabLst>
                <a:tab pos="1435100" algn="l"/>
              </a:tabLst>
              <a:defRPr sz="3200"/>
            </a:pPr>
            <a:r>
              <a:t>Is this a fully specified description?</a:t>
            </a:r>
          </a:p>
          <a:p>
            <a:pPr marL="792730" indent="-475230">
              <a:lnSpc>
                <a:spcPts val="3300"/>
              </a:lnSpc>
              <a:spcBef>
                <a:spcPts val="0"/>
              </a:spcBef>
              <a:tabLst>
                <a:tab pos="1435100" algn="l"/>
              </a:tabLst>
              <a:defRPr sz="3200"/>
            </a:pPr>
            <a:r>
              <a:t>What features are unspecified?</a:t>
            </a:r>
          </a:p>
          <a:p>
            <a:pPr marL="792730" indent="-475230">
              <a:lnSpc>
                <a:spcPts val="3300"/>
              </a:lnSpc>
              <a:spcBef>
                <a:spcPts val="0"/>
              </a:spcBef>
              <a:tabLst>
                <a:tab pos="1435100" algn="l"/>
              </a:tabLst>
              <a:defRPr sz="3200"/>
            </a:pPr>
            <a:r>
              <a:t>How many word structures can this entry license?</a:t>
            </a:r>
          </a:p>
        </p:txBody>
      </p:sp>
      <p:sp>
        <p:nvSpPr>
          <p:cNvPr id="434" name="Lexical Entry for a"/>
          <p:cNvSpPr txBox="1"/>
          <p:nvPr>
            <p:ph type="title"/>
          </p:nvPr>
        </p:nvSpPr>
        <p:spPr>
          <a:xfrm>
            <a:off x="1270000" y="571500"/>
            <a:ext cx="10464800" cy="939800"/>
          </a:xfrm>
          <a:prstGeom prst="rect">
            <a:avLst/>
          </a:prstGeom>
        </p:spPr>
        <p:txBody>
          <a:bodyPr/>
          <a:lstStyle/>
          <a:p>
            <a:pPr>
              <a:lnSpc>
                <a:spcPts val="5700"/>
              </a:lnSpc>
              <a:defRPr sz="4800"/>
            </a:pPr>
            <a:r>
              <a:t>Lexical Entry for </a:t>
            </a:r>
            <a:r>
              <a:rPr i="1"/>
              <a:t>a</a:t>
            </a:r>
          </a:p>
        </p:txBody>
      </p:sp>
      <p:pic>
        <p:nvPicPr>
          <p:cNvPr id="435" name="image-92.pdf" descr="image-92.pdf"/>
          <p:cNvPicPr>
            <a:picLocks noChangeAspect="1"/>
          </p:cNvPicPr>
          <p:nvPr/>
        </p:nvPicPr>
        <p:blipFill>
          <a:blip r:embed="rId2">
            <a:extLst/>
          </a:blip>
          <a:stretch>
            <a:fillRect/>
          </a:stretch>
        </p:blipFill>
        <p:spPr>
          <a:xfrm>
            <a:off x="825500" y="1905000"/>
            <a:ext cx="6903447" cy="5969003"/>
          </a:xfrm>
          <a:prstGeom prst="rect">
            <a:avLst/>
          </a:prstGeom>
          <a:ln w="12700">
            <a:miter lim="400000"/>
          </a:ln>
        </p:spPr>
      </p:pic>
      <p:sp>
        <p:nvSpPr>
          <p:cNvPr id="43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Which feature paths are abbreviated?…"/>
          <p:cNvSpPr txBox="1"/>
          <p:nvPr>
            <p:ph type="body" sz="quarter" idx="1"/>
          </p:nvPr>
        </p:nvSpPr>
        <p:spPr>
          <a:xfrm>
            <a:off x="8699500" y="1968500"/>
            <a:ext cx="3873500" cy="6400800"/>
          </a:xfrm>
          <a:prstGeom prst="rect">
            <a:avLst/>
          </a:prstGeom>
        </p:spPr>
        <p:txBody>
          <a:bodyPr/>
          <a:lstStyle/>
          <a:p>
            <a:pPr marL="761901" indent="-444401">
              <a:lnSpc>
                <a:spcPts val="3300"/>
              </a:lnSpc>
              <a:spcBef>
                <a:spcPts val="1800"/>
              </a:spcBef>
              <a:tabLst>
                <a:tab pos="1397000" algn="l"/>
              </a:tabLst>
              <a:defRPr sz="2800"/>
            </a:pPr>
            <a:r>
              <a:t>Which feature paths are abbreviated?</a:t>
            </a:r>
          </a:p>
          <a:p>
            <a:pPr marL="761901" indent="-444401">
              <a:lnSpc>
                <a:spcPts val="3300"/>
              </a:lnSpc>
              <a:spcBef>
                <a:spcPts val="1800"/>
              </a:spcBef>
              <a:tabLst>
                <a:tab pos="1397000" algn="l"/>
              </a:tabLst>
              <a:defRPr sz="2800"/>
            </a:pPr>
            <a:r>
              <a:t>Is this a fully specified description?</a:t>
            </a:r>
          </a:p>
          <a:p>
            <a:pPr marL="761901" indent="-444401">
              <a:lnSpc>
                <a:spcPts val="3300"/>
              </a:lnSpc>
              <a:spcBef>
                <a:spcPts val="1800"/>
              </a:spcBef>
              <a:tabLst>
                <a:tab pos="1397000" algn="l"/>
              </a:tabLst>
              <a:defRPr sz="2800"/>
            </a:pPr>
            <a:r>
              <a:t>What features are unspecified?</a:t>
            </a:r>
          </a:p>
          <a:p>
            <a:pPr marL="761901" indent="-444401">
              <a:lnSpc>
                <a:spcPts val="3300"/>
              </a:lnSpc>
              <a:spcBef>
                <a:spcPts val="1800"/>
              </a:spcBef>
              <a:tabLst>
                <a:tab pos="1397000" algn="l"/>
              </a:tabLst>
              <a:defRPr sz="2800"/>
            </a:pPr>
            <a:r>
              <a:t>How many word structures can this entry license?</a:t>
            </a:r>
          </a:p>
        </p:txBody>
      </p:sp>
      <p:sp>
        <p:nvSpPr>
          <p:cNvPr id="439" name="Lexical Entry for cat"/>
          <p:cNvSpPr txBox="1"/>
          <p:nvPr>
            <p:ph type="title"/>
          </p:nvPr>
        </p:nvSpPr>
        <p:spPr>
          <a:xfrm>
            <a:off x="1270000" y="571500"/>
            <a:ext cx="10464800" cy="838200"/>
          </a:xfrm>
          <a:prstGeom prst="rect">
            <a:avLst/>
          </a:prstGeom>
        </p:spPr>
        <p:txBody>
          <a:bodyPr/>
          <a:lstStyle/>
          <a:p>
            <a:pPr>
              <a:lnSpc>
                <a:spcPts val="5700"/>
              </a:lnSpc>
              <a:defRPr sz="4800"/>
            </a:pPr>
            <a:r>
              <a:t>Lexical Entry for </a:t>
            </a:r>
            <a:r>
              <a:rPr i="1"/>
              <a:t>cat</a:t>
            </a:r>
          </a:p>
        </p:txBody>
      </p:sp>
      <p:pic>
        <p:nvPicPr>
          <p:cNvPr id="440" name="image-95.pdf" descr="image-95.pdf"/>
          <p:cNvPicPr>
            <a:picLocks noChangeAspect="1"/>
          </p:cNvPicPr>
          <p:nvPr/>
        </p:nvPicPr>
        <p:blipFill>
          <a:blip r:embed="rId2">
            <a:extLst/>
          </a:blip>
          <a:stretch>
            <a:fillRect/>
          </a:stretch>
        </p:blipFill>
        <p:spPr>
          <a:xfrm>
            <a:off x="787400" y="2171700"/>
            <a:ext cx="7010405" cy="5976820"/>
          </a:xfrm>
          <a:prstGeom prst="rect">
            <a:avLst/>
          </a:prstGeom>
          <a:ln w="12700">
            <a:miter lim="400000"/>
          </a:ln>
        </p:spPr>
      </p:pic>
      <p:sp>
        <p:nvSpPr>
          <p:cNvPr id="4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Reading Questions"/>
          <p:cNvSpPr txBox="1"/>
          <p:nvPr>
            <p:ph type="title"/>
          </p:nvPr>
        </p:nvSpPr>
        <p:spPr>
          <a:prstGeom prst="rect">
            <a:avLst/>
          </a:prstGeom>
        </p:spPr>
        <p:txBody>
          <a:bodyPr/>
          <a:lstStyle/>
          <a:p>
            <a:pPr/>
            <a:r>
              <a:t>Reading Questions</a:t>
            </a:r>
          </a:p>
        </p:txBody>
      </p:sp>
      <p:sp>
        <p:nvSpPr>
          <p:cNvPr id="444" name="Given the possibility of multiple well-formed parses of an ambiguous sentence, how does parse selection work with HPSG? What would make a parser choose one representation over the other? Is there a way to include a  &quot;weight&quot; for parses to indicate preference within the context of a particular corpus?…"/>
          <p:cNvSpPr txBox="1"/>
          <p:nvPr>
            <p:ph type="body" idx="1"/>
          </p:nvPr>
        </p:nvSpPr>
        <p:spPr>
          <a:prstGeom prst="rect">
            <a:avLst/>
          </a:prstGeom>
        </p:spPr>
        <p:txBody>
          <a:bodyPr/>
          <a:lstStyle/>
          <a:p>
            <a:pPr/>
            <a:r>
              <a:t>Given the possibility of multiple well-formed parses of an ambiguous sentence, how does parse selection work with HPSG? What would make a parser choose one representation over the other? Is there a way to include a  "weight" for parses to indicate preference within the context of a particular corpus?</a:t>
            </a:r>
          </a:p>
          <a:p>
            <a:pPr/>
            <a:r>
              <a:t>Has anyone actually built one of these in software?</a:t>
            </a:r>
          </a:p>
        </p:txBody>
      </p:sp>
      <p:sp>
        <p:nvSpPr>
          <p:cNvPr id="4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A cat slept.…"/>
          <p:cNvSpPr txBox="1"/>
          <p:nvPr>
            <p:ph type="body" idx="1"/>
          </p:nvPr>
        </p:nvSpPr>
        <p:spPr>
          <a:xfrm>
            <a:off x="1270000" y="2133600"/>
            <a:ext cx="10464800" cy="6210300"/>
          </a:xfrm>
          <a:prstGeom prst="rect">
            <a:avLst/>
          </a:prstGeom>
        </p:spPr>
        <p:txBody>
          <a:bodyPr/>
          <a:lstStyle/>
          <a:p>
            <a:pPr marL="0" indent="317500" algn="ctr">
              <a:lnSpc>
                <a:spcPts val="5700"/>
              </a:lnSpc>
              <a:buSzTx/>
              <a:buNone/>
              <a:tabLst>
                <a:tab pos="1054100" algn="l"/>
              </a:tabLst>
              <a:defRPr i="1" sz="4800">
                <a:solidFill>
                  <a:srgbClr val="0433FF"/>
                </a:solidFill>
              </a:defRPr>
            </a:pPr>
            <a:r>
              <a:t>A cat slept.</a:t>
            </a:r>
          </a:p>
          <a:p>
            <a:pPr marL="1327002"/>
            <a:r>
              <a:t>Can we build this with our tools?</a:t>
            </a:r>
          </a:p>
          <a:p>
            <a:pPr marL="1327002"/>
            <a:r>
              <a:t>Given the constraints our grammar puts on well-formed sentences, is this one?</a:t>
            </a:r>
          </a:p>
        </p:txBody>
      </p:sp>
      <p:sp>
        <p:nvSpPr>
          <p:cNvPr id="105" name="An Example"/>
          <p:cNvSpPr txBox="1"/>
          <p:nvPr>
            <p:ph type="title"/>
          </p:nvPr>
        </p:nvSpPr>
        <p:spPr>
          <a:prstGeom prst="rect">
            <a:avLst/>
          </a:prstGeom>
        </p:spPr>
        <p:txBody>
          <a:bodyPr/>
          <a:lstStyle>
            <a:lvl1pPr>
              <a:lnSpc>
                <a:spcPts val="6700"/>
              </a:lnSpc>
              <a:defRPr sz="5600"/>
            </a:lvl1pPr>
          </a:lstStyle>
          <a:p>
            <a:pPr/>
            <a:r>
              <a:t>An Example</a:t>
            </a:r>
          </a:p>
        </p:txBody>
      </p:sp>
      <p:sp>
        <p:nvSpPr>
          <p:cNvPr id="106"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Is this a fully specified description?…"/>
          <p:cNvSpPr txBox="1"/>
          <p:nvPr>
            <p:ph type="body" sz="half" idx="1"/>
          </p:nvPr>
        </p:nvSpPr>
        <p:spPr>
          <a:xfrm>
            <a:off x="8280400" y="1371600"/>
            <a:ext cx="3873500" cy="7061200"/>
          </a:xfrm>
          <a:prstGeom prst="rect">
            <a:avLst/>
          </a:prstGeom>
        </p:spPr>
        <p:txBody>
          <a:bodyPr/>
          <a:lstStyle/>
          <a:p>
            <a:pPr marL="792730" indent="-475230">
              <a:lnSpc>
                <a:spcPts val="3800"/>
              </a:lnSpc>
              <a:spcBef>
                <a:spcPts val="200"/>
              </a:spcBef>
              <a:tabLst>
                <a:tab pos="1435100" algn="l"/>
              </a:tabLst>
              <a:defRPr sz="3200"/>
            </a:pPr>
            <a:r>
              <a:t>Is this a fully specified description?</a:t>
            </a:r>
          </a:p>
          <a:p>
            <a:pPr marL="792730" indent="-475230">
              <a:lnSpc>
                <a:spcPts val="3300"/>
              </a:lnSpc>
              <a:spcBef>
                <a:spcPts val="0"/>
              </a:spcBef>
              <a:tabLst>
                <a:tab pos="1435100" algn="l"/>
              </a:tabLst>
              <a:defRPr sz="3200"/>
            </a:pPr>
            <a:r>
              <a:t>What features are unspecified?</a:t>
            </a:r>
          </a:p>
          <a:p>
            <a:pPr marL="792730" indent="-475230">
              <a:lnSpc>
                <a:spcPts val="3300"/>
              </a:lnSpc>
              <a:spcBef>
                <a:spcPts val="0"/>
              </a:spcBef>
              <a:tabLst>
                <a:tab pos="1435100" algn="l"/>
              </a:tabLst>
              <a:defRPr sz="3200"/>
            </a:pPr>
            <a:r>
              <a:t>How many word structures can this entry license?</a:t>
            </a:r>
          </a:p>
        </p:txBody>
      </p:sp>
      <p:sp>
        <p:nvSpPr>
          <p:cNvPr id="109" name="Lexical Entry for a"/>
          <p:cNvSpPr txBox="1"/>
          <p:nvPr>
            <p:ph type="title"/>
          </p:nvPr>
        </p:nvSpPr>
        <p:spPr>
          <a:xfrm>
            <a:off x="1270000" y="571500"/>
            <a:ext cx="10464800" cy="939800"/>
          </a:xfrm>
          <a:prstGeom prst="rect">
            <a:avLst/>
          </a:prstGeom>
        </p:spPr>
        <p:txBody>
          <a:bodyPr/>
          <a:lstStyle/>
          <a:p>
            <a:pPr>
              <a:lnSpc>
                <a:spcPts val="5700"/>
              </a:lnSpc>
              <a:defRPr sz="4800"/>
            </a:pPr>
            <a:r>
              <a:t>Lexical Entry for </a:t>
            </a:r>
            <a:r>
              <a:rPr i="1"/>
              <a:t>a</a:t>
            </a:r>
          </a:p>
        </p:txBody>
      </p:sp>
      <p:pic>
        <p:nvPicPr>
          <p:cNvPr id="110" name="image-92.pdf" descr="image-92.pdf"/>
          <p:cNvPicPr>
            <a:picLocks noChangeAspect="1"/>
          </p:cNvPicPr>
          <p:nvPr/>
        </p:nvPicPr>
        <p:blipFill>
          <a:blip r:embed="rId2">
            <a:extLst/>
          </a:blip>
          <a:stretch>
            <a:fillRect/>
          </a:stretch>
        </p:blipFill>
        <p:spPr>
          <a:xfrm>
            <a:off x="825500" y="1905000"/>
            <a:ext cx="6903447" cy="5969003"/>
          </a:xfrm>
          <a:prstGeom prst="rect">
            <a:avLst/>
          </a:prstGeom>
          <a:ln w="12700">
            <a:miter lim="400000"/>
          </a:ln>
        </p:spPr>
      </p:pic>
      <p:sp>
        <p:nvSpPr>
          <p:cNvPr id="111"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Which feature paths are abbreviated?…"/>
          <p:cNvSpPr txBox="1"/>
          <p:nvPr>
            <p:ph type="body" sz="quarter" idx="1"/>
          </p:nvPr>
        </p:nvSpPr>
        <p:spPr>
          <a:xfrm>
            <a:off x="8699500" y="1968500"/>
            <a:ext cx="3873500" cy="6400800"/>
          </a:xfrm>
          <a:prstGeom prst="rect">
            <a:avLst/>
          </a:prstGeom>
        </p:spPr>
        <p:txBody>
          <a:bodyPr/>
          <a:lstStyle/>
          <a:p>
            <a:pPr marL="761901" indent="-444401">
              <a:lnSpc>
                <a:spcPts val="3300"/>
              </a:lnSpc>
              <a:spcBef>
                <a:spcPts val="1800"/>
              </a:spcBef>
              <a:tabLst>
                <a:tab pos="1397000" algn="l"/>
              </a:tabLst>
              <a:defRPr sz="2800"/>
            </a:pPr>
            <a:r>
              <a:t>Which feature paths are abbreviated?</a:t>
            </a:r>
          </a:p>
          <a:p>
            <a:pPr marL="761901" indent="-444401">
              <a:lnSpc>
                <a:spcPts val="3300"/>
              </a:lnSpc>
              <a:spcBef>
                <a:spcPts val="1800"/>
              </a:spcBef>
              <a:tabLst>
                <a:tab pos="1397000" algn="l"/>
              </a:tabLst>
              <a:defRPr sz="2800"/>
            </a:pPr>
            <a:r>
              <a:t>Is this a fully specified description?</a:t>
            </a:r>
          </a:p>
          <a:p>
            <a:pPr marL="761901" indent="-444401">
              <a:lnSpc>
                <a:spcPts val="3300"/>
              </a:lnSpc>
              <a:spcBef>
                <a:spcPts val="1800"/>
              </a:spcBef>
              <a:tabLst>
                <a:tab pos="1397000" algn="l"/>
              </a:tabLst>
              <a:defRPr sz="2800"/>
            </a:pPr>
            <a:r>
              <a:t>What features are unspecified?</a:t>
            </a:r>
          </a:p>
          <a:p>
            <a:pPr marL="761901" indent="-444401">
              <a:lnSpc>
                <a:spcPts val="3300"/>
              </a:lnSpc>
              <a:spcBef>
                <a:spcPts val="1800"/>
              </a:spcBef>
              <a:tabLst>
                <a:tab pos="1397000" algn="l"/>
              </a:tabLst>
              <a:defRPr sz="2800"/>
            </a:pPr>
            <a:r>
              <a:t>How many word structures can this entry license?</a:t>
            </a:r>
          </a:p>
        </p:txBody>
      </p:sp>
      <p:sp>
        <p:nvSpPr>
          <p:cNvPr id="114" name="Lexical Entry for cat"/>
          <p:cNvSpPr txBox="1"/>
          <p:nvPr>
            <p:ph type="title"/>
          </p:nvPr>
        </p:nvSpPr>
        <p:spPr>
          <a:xfrm>
            <a:off x="1270000" y="571500"/>
            <a:ext cx="10464800" cy="838200"/>
          </a:xfrm>
          <a:prstGeom prst="rect">
            <a:avLst/>
          </a:prstGeom>
        </p:spPr>
        <p:txBody>
          <a:bodyPr/>
          <a:lstStyle/>
          <a:p>
            <a:pPr>
              <a:lnSpc>
                <a:spcPts val="5700"/>
              </a:lnSpc>
              <a:defRPr sz="4800"/>
            </a:pPr>
            <a:r>
              <a:t>Lexical Entry for </a:t>
            </a:r>
            <a:r>
              <a:rPr i="1"/>
              <a:t>cat</a:t>
            </a:r>
          </a:p>
        </p:txBody>
      </p:sp>
      <p:pic>
        <p:nvPicPr>
          <p:cNvPr id="115" name="image-95.pdf" descr="image-95.pdf"/>
          <p:cNvPicPr>
            <a:picLocks noChangeAspect="1"/>
          </p:cNvPicPr>
          <p:nvPr/>
        </p:nvPicPr>
        <p:blipFill>
          <a:blip r:embed="rId2">
            <a:extLst/>
          </a:blip>
          <a:stretch>
            <a:fillRect/>
          </a:stretch>
        </p:blipFill>
        <p:spPr>
          <a:xfrm>
            <a:off x="787400" y="2171700"/>
            <a:ext cx="7010405" cy="5976820"/>
          </a:xfrm>
          <a:prstGeom prst="rect">
            <a:avLst/>
          </a:prstGeom>
          <a:ln w="12700">
            <a:miter lim="400000"/>
          </a:ln>
        </p:spPr>
      </p:pic>
      <p:sp>
        <p:nvSpPr>
          <p:cNvPr id="116"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Effect of Principles:  the SHAC"/>
          <p:cNvSpPr txBox="1"/>
          <p:nvPr>
            <p:ph type="title"/>
          </p:nvPr>
        </p:nvSpPr>
        <p:spPr>
          <a:prstGeom prst="rect">
            <a:avLst/>
          </a:prstGeom>
        </p:spPr>
        <p:txBody>
          <a:bodyPr/>
          <a:lstStyle>
            <a:lvl1pPr>
              <a:lnSpc>
                <a:spcPts val="6700"/>
              </a:lnSpc>
              <a:defRPr sz="5600"/>
            </a:lvl1pPr>
          </a:lstStyle>
          <a:p>
            <a:pPr/>
            <a:r>
              <a:t>Effect of Principles:  the SHAC</a:t>
            </a:r>
          </a:p>
        </p:txBody>
      </p:sp>
      <p:pic>
        <p:nvPicPr>
          <p:cNvPr id="119" name="image-96.pdf" descr="image-96.pdf"/>
          <p:cNvPicPr>
            <a:picLocks noChangeAspect="1"/>
          </p:cNvPicPr>
          <p:nvPr/>
        </p:nvPicPr>
        <p:blipFill>
          <a:blip r:embed="rId2">
            <a:extLst/>
          </a:blip>
          <a:stretch>
            <a:fillRect/>
          </a:stretch>
        </p:blipFill>
        <p:spPr>
          <a:xfrm>
            <a:off x="2209800" y="2222500"/>
            <a:ext cx="7734298" cy="6897714"/>
          </a:xfrm>
          <a:prstGeom prst="rect">
            <a:avLst/>
          </a:prstGeom>
          <a:ln w="12700">
            <a:miter lim="400000"/>
          </a:ln>
        </p:spPr>
      </p:pic>
      <p:grpSp>
        <p:nvGrpSpPr>
          <p:cNvPr id="122" name="Group"/>
          <p:cNvGrpSpPr/>
          <p:nvPr/>
        </p:nvGrpSpPr>
        <p:grpSpPr>
          <a:xfrm>
            <a:off x="6426200" y="3454400"/>
            <a:ext cx="2578102" cy="1778002"/>
            <a:chOff x="0" y="0"/>
            <a:chExt cx="2578101" cy="1778001"/>
          </a:xfrm>
        </p:grpSpPr>
        <p:sp>
          <p:nvSpPr>
            <p:cNvPr id="120" name="Oval"/>
            <p:cNvSpPr/>
            <p:nvPr/>
          </p:nvSpPr>
          <p:spPr>
            <a:xfrm>
              <a:off x="2146300" y="135890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21" name="Oval"/>
            <p:cNvSpPr/>
            <p:nvPr/>
          </p:nvSpPr>
          <p:spPr>
            <a:xfrm>
              <a:off x="0" y="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23"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Description of Word Structures for cat"/>
          <p:cNvSpPr txBox="1"/>
          <p:nvPr>
            <p:ph type="title"/>
          </p:nvPr>
        </p:nvSpPr>
        <p:spPr>
          <a:prstGeom prst="rect">
            <a:avLst/>
          </a:prstGeom>
        </p:spPr>
        <p:txBody>
          <a:bodyPr/>
          <a:lstStyle/>
          <a:p>
            <a:pPr>
              <a:lnSpc>
                <a:spcPts val="5700"/>
              </a:lnSpc>
              <a:defRPr sz="4800"/>
            </a:pPr>
            <a:r>
              <a:t>Description of Word Structures for </a:t>
            </a:r>
            <a:r>
              <a:rPr i="1"/>
              <a:t>cat</a:t>
            </a:r>
          </a:p>
        </p:txBody>
      </p:sp>
      <p:pic>
        <p:nvPicPr>
          <p:cNvPr id="126" name="image-97.pdf" descr="image-97.pdf"/>
          <p:cNvPicPr>
            <a:picLocks noChangeAspect="1"/>
          </p:cNvPicPr>
          <p:nvPr/>
        </p:nvPicPr>
        <p:blipFill>
          <a:blip r:embed="rId2">
            <a:extLst/>
          </a:blip>
          <a:stretch>
            <a:fillRect/>
          </a:stretch>
        </p:blipFill>
        <p:spPr>
          <a:xfrm>
            <a:off x="3860800" y="1752600"/>
            <a:ext cx="5287360" cy="7738619"/>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