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3429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6858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10287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13716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17145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20574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24003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27432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6" name="Shape 86"/>
          <p:cNvSpPr/>
          <p:nvPr>
            <p:ph type="sldImg"/>
          </p:nvPr>
        </p:nvSpPr>
        <p:spPr>
          <a:xfrm>
            <a:off x="1143000" y="685800"/>
            <a:ext cx="4572000" cy="3429000"/>
          </a:xfrm>
          <a:prstGeom prst="rect">
            <a:avLst/>
          </a:prstGeom>
        </p:spPr>
        <p:txBody>
          <a:bodyPr/>
          <a:lstStyle/>
          <a:p>
            <a:pPr/>
          </a:p>
        </p:txBody>
      </p:sp>
      <p:sp>
        <p:nvSpPr>
          <p:cNvPr id="87" name="Shape 8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p>
            <a:pPr/>
            <a:r>
              <a:t>Do not modify the notes in this section to avoid tampering with the Poll Everywhere activity.</a:t>
            </a:r>
          </a:p>
          <a:p>
            <a:pPr/>
            <a:r>
              <a:t>More info at polleverywhere.com/support</a:t>
            </a:r>
          </a:p>
          <a:p>
            <a:pPr/>
          </a:p>
          <a:p>
            <a:pPr/>
            <a:r>
              <a:t>Syntax (so far) helps me:</a:t>
            </a:r>
          </a:p>
          <a:p>
            <a:pPr/>
            <a:r>
              <a:t>https://www.polleverywhere.com/multiple_choice_polls/ISSzkcMd9FTjOvB6X5j6h?flow=Default&amp;onscreen=persist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r>
              <a:t>Do not modify the notes in this section to avoid tampering with the Poll Everywhere activity.</a:t>
            </a:r>
          </a:p>
          <a:p>
            <a:pPr/>
            <a:r>
              <a:t>More info at polleverywhere.com/support</a:t>
            </a:r>
          </a:p>
          <a:p>
            <a:pPr/>
          </a:p>
          <a:p>
            <a:pPr/>
            <a:r>
              <a:t>In the future, I think syntax will help me:</a:t>
            </a:r>
          </a:p>
          <a:p>
            <a:pPr/>
            <a:r>
              <a:t>https://www.polleverywhere.com/multiple_choice_polls/UJzuNyR13e2JTkD2bBUQZ?flow=Default&amp;onscreen=persist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hape 423"/>
          <p:cNvSpPr/>
          <p:nvPr>
            <p:ph type="sldImg"/>
          </p:nvPr>
        </p:nvSpPr>
        <p:spPr>
          <a:prstGeom prst="rect">
            <a:avLst/>
          </a:prstGeom>
        </p:spPr>
        <p:txBody>
          <a:bodyPr/>
          <a:lstStyle/>
          <a:p>
            <a:pPr/>
          </a:p>
        </p:txBody>
      </p:sp>
      <p:sp>
        <p:nvSpPr>
          <p:cNvPr id="424" name="Shape 424"/>
          <p:cNvSpPr/>
          <p:nvPr>
            <p:ph type="body" sz="quarter" idx="1"/>
          </p:nvPr>
        </p:nvSpPr>
        <p:spPr>
          <a:prstGeom prst="rect">
            <a:avLst/>
          </a:prstGeom>
        </p:spPr>
        <p:txBody>
          <a:bodyPr/>
          <a:lstStyle/>
          <a:p>
            <a:pPr/>
            <a:r>
              <a:t>Do not modify the notes in this section to avoid tampering with the Poll Everywhere activity.</a:t>
            </a:r>
          </a:p>
          <a:p>
            <a:pPr/>
            <a:r>
              <a:t>More info at polleverywhere.com/support</a:t>
            </a:r>
          </a:p>
          <a:p>
            <a:pPr/>
          </a:p>
          <a:p>
            <a:pPr/>
            <a:r>
              <a:t>What grammatical phenomena are we missing?</a:t>
            </a:r>
          </a:p>
          <a:p>
            <a:pPr/>
            <a:r>
              <a:t>https://www.polleverywhere.com/free_text_polls/0dkwTgxfxdtNnnbsRJfyW</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3" name="Title Text"/>
          <p:cNvSpPr txBox="1"/>
          <p:nvPr>
            <p:ph type="title"/>
          </p:nvPr>
        </p:nvSpPr>
        <p:spPr>
          <a:xfrm>
            <a:off x="1270000" y="1638300"/>
            <a:ext cx="10464800" cy="3302000"/>
          </a:xfrm>
          <a:prstGeom prst="rect">
            <a:avLst/>
          </a:prstGeom>
        </p:spPr>
        <p:txBody>
          <a:bodyPr anchor="b"/>
          <a:lstStyle>
            <a:lvl1pPr indent="-38100">
              <a:lnSpc>
                <a:spcPts val="10000"/>
              </a:lnSpc>
              <a:tabLst>
                <a:tab pos="1244600" algn="l"/>
              </a:tabLst>
              <a:defRPr sz="8400"/>
            </a:lvl1pPr>
          </a:lstStyle>
          <a:p>
            <a:pPr/>
            <a:r>
              <a:t>Title Text</a:t>
            </a:r>
          </a:p>
        </p:txBody>
      </p:sp>
      <p:sp>
        <p:nvSpPr>
          <p:cNvPr id="14" name="Body Level One…"/>
          <p:cNvSpPr txBox="1"/>
          <p:nvPr>
            <p:ph type="body" sz="quarter" idx="1"/>
          </p:nvPr>
        </p:nvSpPr>
        <p:spPr>
          <a:xfrm>
            <a:off x="1270000" y="5029200"/>
            <a:ext cx="10464800" cy="1130300"/>
          </a:xfrm>
          <a:prstGeom prst="rect">
            <a:avLst/>
          </a:prstGeom>
        </p:spPr>
        <p:txBody>
          <a:bodyPr anchor="t"/>
          <a:lstStyle>
            <a:lvl1pPr marL="0" indent="0" algn="ctr">
              <a:lnSpc>
                <a:spcPts val="4300"/>
              </a:lnSpc>
              <a:spcBef>
                <a:spcPts val="200"/>
              </a:spcBef>
              <a:buSzTx/>
              <a:buFontTx/>
              <a:buNone/>
              <a:tabLst>
                <a:tab pos="1244600" algn="l"/>
              </a:tabLst>
              <a:defRPr sz="3600">
                <a:solidFill>
                  <a:srgbClr val="0048AA"/>
                </a:solidFill>
              </a:defRPr>
            </a:lvl1pPr>
            <a:lvl2pPr marL="0" indent="0" algn="ctr">
              <a:lnSpc>
                <a:spcPts val="4300"/>
              </a:lnSpc>
              <a:spcBef>
                <a:spcPts val="200"/>
              </a:spcBef>
              <a:buSzTx/>
              <a:buFontTx/>
              <a:buNone/>
              <a:tabLst>
                <a:tab pos="1244600" algn="l"/>
              </a:tabLst>
              <a:defRPr sz="3600">
                <a:solidFill>
                  <a:srgbClr val="0048AA"/>
                </a:solidFill>
              </a:defRPr>
            </a:lvl2pPr>
            <a:lvl3pPr marL="0" indent="0" algn="ctr">
              <a:lnSpc>
                <a:spcPts val="4300"/>
              </a:lnSpc>
              <a:spcBef>
                <a:spcPts val="200"/>
              </a:spcBef>
              <a:buSzTx/>
              <a:buFontTx/>
              <a:buNone/>
              <a:tabLst>
                <a:tab pos="1244600" algn="l"/>
              </a:tabLst>
              <a:defRPr sz="3600">
                <a:solidFill>
                  <a:srgbClr val="0048AA"/>
                </a:solidFill>
              </a:defRPr>
            </a:lvl3pPr>
            <a:lvl4pPr marL="0" indent="0" algn="ctr">
              <a:lnSpc>
                <a:spcPts val="4300"/>
              </a:lnSpc>
              <a:spcBef>
                <a:spcPts val="200"/>
              </a:spcBef>
              <a:buSzTx/>
              <a:buFontTx/>
              <a:buNone/>
              <a:tabLst>
                <a:tab pos="1244600" algn="l"/>
              </a:tabLst>
              <a:defRPr sz="3600">
                <a:solidFill>
                  <a:srgbClr val="0048AA"/>
                </a:solidFill>
              </a:defRPr>
            </a:lvl4pPr>
            <a:lvl5pPr marL="0" indent="0" algn="ctr">
              <a:lnSpc>
                <a:spcPts val="4300"/>
              </a:lnSpc>
              <a:spcBef>
                <a:spcPts val="200"/>
              </a:spcBef>
              <a:buSzTx/>
              <a:buFontTx/>
              <a:buNone/>
              <a:tabLst>
                <a:tab pos="1244600" algn="l"/>
              </a:tabLst>
              <a:defRPr sz="3600">
                <a:solidFill>
                  <a:srgbClr val="0048AA"/>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One Line">
    <p:spTree>
      <p:nvGrpSpPr>
        <p:cNvPr id="1" name=""/>
        <p:cNvGrpSpPr/>
        <p:nvPr/>
      </p:nvGrpSpPr>
      <p:grpSpPr>
        <a:xfrm>
          <a:off x="0" y="0"/>
          <a:ext cx="0" cy="0"/>
          <a:chOff x="0" y="0"/>
          <a:chExt cx="0" cy="0"/>
        </a:xfrm>
      </p:grpSpPr>
      <p:sp>
        <p:nvSpPr>
          <p:cNvPr id="31" name="Title Text"/>
          <p:cNvSpPr txBox="1"/>
          <p:nvPr>
            <p:ph type="title"/>
          </p:nvPr>
        </p:nvSpPr>
        <p:spPr>
          <a:xfrm>
            <a:off x="1270000" y="558800"/>
            <a:ext cx="10464800" cy="1270000"/>
          </a:xfrm>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wo Lines">
    <p:spTree>
      <p:nvGrpSpPr>
        <p:cNvPr id="1" name=""/>
        <p:cNvGrpSpPr/>
        <p:nvPr/>
      </p:nvGrpSpPr>
      <p:grpSpPr>
        <a:xfrm>
          <a:off x="0" y="0"/>
          <a:ext cx="0" cy="0"/>
          <a:chOff x="0" y="0"/>
          <a:chExt cx="0" cy="0"/>
        </a:xfrm>
      </p:grpSpPr>
      <p:sp>
        <p:nvSpPr>
          <p:cNvPr id="39" name="Title Text"/>
          <p:cNvSpPr txBox="1"/>
          <p:nvPr>
            <p:ph type="title"/>
          </p:nvPr>
        </p:nvSpPr>
        <p:spPr>
          <a:xfrm>
            <a:off x="1270000" y="558800"/>
            <a:ext cx="10464800" cy="1612900"/>
          </a:xfrm>
          <a:prstGeom prst="rect">
            <a:avLst/>
          </a:prstGeom>
        </p:spPr>
        <p:txBody>
          <a:bodyPr/>
          <a:lstStyle>
            <a:lvl1pPr>
              <a:lnSpc>
                <a:spcPts val="5700"/>
              </a:lnSpc>
              <a:defRPr sz="4800"/>
            </a:lvl1pPr>
          </a:lstStyle>
          <a:p>
            <a:pPr/>
            <a:r>
              <a:t>Title Text</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4" name="Body Level One…"/>
          <p:cNvSpPr txBox="1"/>
          <p:nvPr>
            <p:ph type="body" idx="1"/>
          </p:nvPr>
        </p:nvSpPr>
        <p:spPr>
          <a:xfrm>
            <a:off x="1270000" y="863600"/>
            <a:ext cx="10464800" cy="8369300"/>
          </a:xfrm>
          <a:prstGeom prst="rect">
            <a:avLst/>
          </a:prstGeom>
        </p:spPr>
        <p:txBody>
          <a:bodyPr/>
          <a:lstStyle>
            <a:lvl1pPr>
              <a:spcBef>
                <a:spcPts val="5000"/>
              </a:spcBef>
            </a:lvl1pPr>
            <a:lvl2pPr>
              <a:spcBef>
                <a:spcPts val="5000"/>
              </a:spcBef>
            </a:lvl2pPr>
            <a:lvl3pPr>
              <a:spcBef>
                <a:spcPts val="5000"/>
              </a:spcBef>
            </a:lvl3pPr>
            <a:lvl4pPr>
              <a:spcBef>
                <a:spcPts val="5000"/>
              </a:spcBef>
            </a:lvl4pPr>
            <a:lvl5pPr>
              <a:spcBef>
                <a:spcPts val="5000"/>
              </a:spcBef>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One Line copy">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wo Lines copy">
    <p:spTree>
      <p:nvGrpSpPr>
        <p:cNvPr id="1" name=""/>
        <p:cNvGrpSpPr/>
        <p:nvPr/>
      </p:nvGrpSpPr>
      <p:grpSpPr>
        <a:xfrm>
          <a:off x="0" y="0"/>
          <a:ext cx="0" cy="0"/>
          <a:chOff x="0" y="0"/>
          <a:chExt cx="0" cy="0"/>
        </a:xfrm>
      </p:grpSpPr>
      <p:sp>
        <p:nvSpPr>
          <p:cNvPr id="79" name="Title Text"/>
          <p:cNvSpPr txBox="1"/>
          <p:nvPr>
            <p:ph type="title"/>
          </p:nvPr>
        </p:nvSpPr>
        <p:spPr>
          <a:xfrm>
            <a:off x="1270000" y="558800"/>
            <a:ext cx="10464800" cy="1612900"/>
          </a:xfrm>
          <a:prstGeom prst="rect">
            <a:avLst/>
          </a:prstGeom>
        </p:spPr>
        <p:txBody>
          <a:bodyPr/>
          <a:lstStyle>
            <a:lvl1pPr>
              <a:lnSpc>
                <a:spcPts val="5700"/>
              </a:lnSpc>
              <a:defRPr sz="4800"/>
            </a:lvl1p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edges5.png" descr="edges5.pn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3" name="© 2003 CSLI Publications"/>
          <p:cNvSpPr txBox="1"/>
          <p:nvPr/>
        </p:nvSpPr>
        <p:spPr>
          <a:xfrm>
            <a:off x="10414000" y="9359900"/>
            <a:ext cx="2549203"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ts val="2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48AA"/>
                </a:solidFill>
                <a:latin typeface="Symbol"/>
                <a:ea typeface="Symbol"/>
                <a:cs typeface="Symbol"/>
                <a:sym typeface="Symbol"/>
              </a:defRPr>
            </a:pPr>
            <a:r>
              <a:t>Ó </a:t>
            </a:r>
            <a:r>
              <a:rPr>
                <a:latin typeface="+mn-lt"/>
                <a:ea typeface="+mn-ea"/>
                <a:cs typeface="+mn-cs"/>
                <a:sym typeface="Times Roman"/>
              </a:rPr>
              <a:t>2003 CSLI Publications</a:t>
            </a:r>
          </a:p>
        </p:txBody>
      </p:sp>
      <p:sp>
        <p:nvSpPr>
          <p:cNvPr id="4" name="Title Text"/>
          <p:cNvSpPr txBox="1"/>
          <p:nvPr>
            <p:ph type="title"/>
          </p:nvPr>
        </p:nvSpPr>
        <p:spPr>
          <a:xfrm>
            <a:off x="1270000" y="571500"/>
            <a:ext cx="104648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5" name="Body Level One…"/>
          <p:cNvSpPr txBox="1"/>
          <p:nvPr>
            <p:ph type="body" idx="1"/>
          </p:nvPr>
        </p:nvSpPr>
        <p:spPr>
          <a:xfrm>
            <a:off x="1270000" y="2133600"/>
            <a:ext cx="10464800" cy="7124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2pPr>
              <a:tabLst>
                <a:tab pos="1968500" algn="l"/>
              </a:tabLst>
            </a:lvl2pPr>
            <a:lvl3pPr>
              <a:tabLst>
                <a:tab pos="2413000" algn="l"/>
              </a:tabLst>
            </a:lvl3pPr>
            <a:lvl4pPr>
              <a:tabLst>
                <a:tab pos="2857500" algn="l"/>
              </a:tabLst>
            </a:lvl4pPr>
            <a:lvl5pPr>
              <a:tabLst>
                <a:tab pos="3314700" algn="l"/>
              </a:tabLst>
            </a:lvl5p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6343650" y="9283700"/>
            <a:ext cx="317500" cy="342900"/>
          </a:xfrm>
          <a:prstGeom prst="rect">
            <a:avLst/>
          </a:prstGeom>
          <a:ln w="12700">
            <a:miter lim="400000"/>
          </a:ln>
        </p:spPr>
        <p:txBody>
          <a:bodyPr wrap="none" lIns="38100" tIns="38100" rIns="38100" bIns="38100" anchor="ctr">
            <a:spAutoFit/>
          </a:bodyPr>
          <a:lstStyle>
            <a:lvl1pPr>
              <a:lnSpc>
                <a:spcPts val="2100"/>
              </a:lnSpc>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1pPr>
      <a:lvl2pPr marL="0" marR="0" indent="2286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2pPr>
      <a:lvl3pPr marL="0" marR="0" indent="4572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3pPr>
      <a:lvl4pPr marL="0" marR="0" indent="6858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4pPr>
      <a:lvl5pPr marL="0" marR="0" indent="9144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5pPr>
      <a:lvl6pPr marL="0" marR="0" indent="11430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6pPr>
      <a:lvl7pPr marL="0" marR="0" indent="13716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7pPr>
      <a:lvl8pPr marL="0" marR="0" indent="16002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8pPr>
      <a:lvl9pPr marL="0" marR="0" indent="18288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9pPr>
    </p:titleStyle>
    <p:bodyStyle>
      <a:lvl1pPr marL="869802" marR="0" indent="-552302"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1pPr>
      <a:lvl2pPr marL="1327002" marR="0" indent="-552302"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2pPr>
      <a:lvl3pPr marL="17715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3pPr>
      <a:lvl4pPr marL="22160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4pPr>
      <a:lvl5pPr marL="26732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5pPr>
      <a:lvl6pPr marL="30288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6pPr>
      <a:lvl7pPr marL="33844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7pPr>
      <a:lvl8pPr marL="37400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8pPr>
      <a:lvl9pPr marL="40956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9pPr>
    </p:bodyStyle>
    <p:otherStyle>
      <a:lvl1pPr marL="0" marR="0" indent="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1pPr>
      <a:lvl2pPr marL="0" marR="0" indent="2286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2pPr>
      <a:lvl3pPr marL="0" marR="0" indent="4572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3pPr>
      <a:lvl4pPr marL="0" marR="0" indent="6858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4pPr>
      <a:lvl5pPr marL="0" marR="0" indent="9144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5pPr>
      <a:lvl6pPr marL="0" marR="0" indent="11430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6pPr>
      <a:lvl7pPr marL="0" marR="0" indent="13716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7pPr>
      <a:lvl8pPr marL="0" marR="0" indent="16002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8pPr>
      <a:lvl9pPr marL="0" marR="0" indent="18288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0.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Ling 566…"/>
          <p:cNvSpPr txBox="1"/>
          <p:nvPr>
            <p:ph type="ctrTitle"/>
          </p:nvPr>
        </p:nvSpPr>
        <p:spPr>
          <a:prstGeom prst="rect">
            <a:avLst/>
          </a:prstGeom>
        </p:spPr>
        <p:txBody>
          <a:bodyPr/>
          <a:lstStyle/>
          <a:p>
            <a:pPr>
              <a:spcBef>
                <a:spcPts val="0"/>
              </a:spcBef>
            </a:pPr>
            <a:r>
              <a:t>Ling 566</a:t>
            </a:r>
          </a:p>
          <a:p>
            <a:pPr/>
            <a:r>
              <a:t>Oct 19, 2021</a:t>
            </a:r>
          </a:p>
        </p:txBody>
      </p:sp>
      <p:sp>
        <p:nvSpPr>
          <p:cNvPr id="90" name="How the Grammar Works"/>
          <p:cNvSpPr txBox="1"/>
          <p:nvPr>
            <p:ph type="subTitle" sz="quarter" idx="1"/>
          </p:nvPr>
        </p:nvSpPr>
        <p:spPr>
          <a:prstGeom prst="rect">
            <a:avLst/>
          </a:prstGeom>
        </p:spPr>
        <p:txBody>
          <a:bodyPr/>
          <a:lstStyle/>
          <a:p>
            <a:pPr/>
            <a:r>
              <a:t>How the Grammar Works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Is this a fully specified description?…"/>
          <p:cNvSpPr txBox="1"/>
          <p:nvPr>
            <p:ph type="body" sz="half" idx="1"/>
          </p:nvPr>
        </p:nvSpPr>
        <p:spPr>
          <a:xfrm>
            <a:off x="8280400" y="1371600"/>
            <a:ext cx="3873500" cy="7061200"/>
          </a:xfrm>
          <a:prstGeom prst="rect">
            <a:avLst/>
          </a:prstGeom>
        </p:spPr>
        <p:txBody>
          <a:bodyPr/>
          <a:lstStyle/>
          <a:p>
            <a:pPr marL="792730" indent="-475230">
              <a:lnSpc>
                <a:spcPts val="3800"/>
              </a:lnSpc>
              <a:spcBef>
                <a:spcPts val="200"/>
              </a:spcBef>
              <a:tabLst>
                <a:tab pos="1435100" algn="l"/>
              </a:tabLst>
              <a:defRPr sz="3200"/>
            </a:pPr>
            <a:r>
              <a:t>Is this a fully specified description?</a:t>
            </a:r>
          </a:p>
          <a:p>
            <a:pPr marL="792730" indent="-475230">
              <a:lnSpc>
                <a:spcPts val="3300"/>
              </a:lnSpc>
              <a:spcBef>
                <a:spcPts val="0"/>
              </a:spcBef>
              <a:tabLst>
                <a:tab pos="1435100" algn="l"/>
              </a:tabLst>
              <a:defRPr sz="3200"/>
            </a:pPr>
            <a:r>
              <a:t>What features are unspecified?</a:t>
            </a:r>
          </a:p>
          <a:p>
            <a:pPr marL="792730" indent="-475230">
              <a:lnSpc>
                <a:spcPts val="3300"/>
              </a:lnSpc>
              <a:spcBef>
                <a:spcPts val="0"/>
              </a:spcBef>
              <a:tabLst>
                <a:tab pos="1435100" algn="l"/>
              </a:tabLst>
              <a:defRPr sz="3200"/>
            </a:pPr>
            <a:r>
              <a:t>How many word structures can this entry license?</a:t>
            </a:r>
          </a:p>
        </p:txBody>
      </p:sp>
      <p:sp>
        <p:nvSpPr>
          <p:cNvPr id="131" name="Lexical Entry for a"/>
          <p:cNvSpPr txBox="1"/>
          <p:nvPr>
            <p:ph type="title"/>
          </p:nvPr>
        </p:nvSpPr>
        <p:spPr>
          <a:xfrm>
            <a:off x="1270000" y="571500"/>
            <a:ext cx="10464800" cy="939800"/>
          </a:xfrm>
          <a:prstGeom prst="rect">
            <a:avLst/>
          </a:prstGeom>
        </p:spPr>
        <p:txBody>
          <a:bodyPr/>
          <a:lstStyle/>
          <a:p>
            <a:pPr>
              <a:lnSpc>
                <a:spcPts val="5700"/>
              </a:lnSpc>
              <a:defRPr sz="4800"/>
            </a:pPr>
            <a:r>
              <a:t>Lexical Entry for </a:t>
            </a:r>
            <a:r>
              <a:rPr i="1"/>
              <a:t>a</a:t>
            </a:r>
          </a:p>
        </p:txBody>
      </p:sp>
      <p:pic>
        <p:nvPicPr>
          <p:cNvPr id="132" name="image-92.pdf" descr="image-92.pdf"/>
          <p:cNvPicPr>
            <a:picLocks noChangeAspect="1"/>
          </p:cNvPicPr>
          <p:nvPr/>
        </p:nvPicPr>
        <p:blipFill>
          <a:blip r:embed="rId2">
            <a:extLst/>
          </a:blip>
          <a:stretch>
            <a:fillRect/>
          </a:stretch>
        </p:blipFill>
        <p:spPr>
          <a:xfrm>
            <a:off x="825500" y="1905000"/>
            <a:ext cx="6903447" cy="5969003"/>
          </a:xfrm>
          <a:prstGeom prst="rect">
            <a:avLst/>
          </a:prstGeom>
          <a:ln w="12700">
            <a:miter lim="400000"/>
          </a:ln>
        </p:spPr>
      </p:pic>
      <p:sp>
        <p:nvSpPr>
          <p:cNvPr id="13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Which feature paths are abbreviated?…"/>
          <p:cNvSpPr txBox="1"/>
          <p:nvPr>
            <p:ph type="body" sz="quarter" idx="1"/>
          </p:nvPr>
        </p:nvSpPr>
        <p:spPr>
          <a:xfrm>
            <a:off x="8699500" y="1968500"/>
            <a:ext cx="3873500" cy="6400800"/>
          </a:xfrm>
          <a:prstGeom prst="rect">
            <a:avLst/>
          </a:prstGeom>
        </p:spPr>
        <p:txBody>
          <a:bodyPr/>
          <a:lstStyle/>
          <a:p>
            <a:pPr marL="761901" indent="-444401">
              <a:lnSpc>
                <a:spcPts val="3300"/>
              </a:lnSpc>
              <a:spcBef>
                <a:spcPts val="1800"/>
              </a:spcBef>
              <a:tabLst>
                <a:tab pos="1397000" algn="l"/>
              </a:tabLst>
              <a:defRPr sz="2800"/>
            </a:pPr>
            <a:r>
              <a:t>Which feature paths are abbreviated?</a:t>
            </a:r>
          </a:p>
          <a:p>
            <a:pPr marL="761901" indent="-444401">
              <a:lnSpc>
                <a:spcPts val="3300"/>
              </a:lnSpc>
              <a:spcBef>
                <a:spcPts val="1800"/>
              </a:spcBef>
              <a:tabLst>
                <a:tab pos="1397000" algn="l"/>
              </a:tabLst>
              <a:defRPr sz="2800"/>
            </a:pPr>
            <a:r>
              <a:t>Is this a fully specified description?</a:t>
            </a:r>
          </a:p>
          <a:p>
            <a:pPr marL="761901" indent="-444401">
              <a:lnSpc>
                <a:spcPts val="3300"/>
              </a:lnSpc>
              <a:spcBef>
                <a:spcPts val="1800"/>
              </a:spcBef>
              <a:tabLst>
                <a:tab pos="1397000" algn="l"/>
              </a:tabLst>
              <a:defRPr sz="2800"/>
            </a:pPr>
            <a:r>
              <a:t>What features are unspecified?</a:t>
            </a:r>
          </a:p>
          <a:p>
            <a:pPr marL="761901" indent="-444401">
              <a:lnSpc>
                <a:spcPts val="3300"/>
              </a:lnSpc>
              <a:spcBef>
                <a:spcPts val="1800"/>
              </a:spcBef>
              <a:tabLst>
                <a:tab pos="1397000" algn="l"/>
              </a:tabLst>
              <a:defRPr sz="2800"/>
            </a:pPr>
            <a:r>
              <a:t>How many word structures can this entry license?</a:t>
            </a:r>
          </a:p>
        </p:txBody>
      </p:sp>
      <p:sp>
        <p:nvSpPr>
          <p:cNvPr id="136" name="Lexical Entry for cat"/>
          <p:cNvSpPr txBox="1"/>
          <p:nvPr>
            <p:ph type="title"/>
          </p:nvPr>
        </p:nvSpPr>
        <p:spPr>
          <a:xfrm>
            <a:off x="1270000" y="571500"/>
            <a:ext cx="10464800" cy="838200"/>
          </a:xfrm>
          <a:prstGeom prst="rect">
            <a:avLst/>
          </a:prstGeom>
        </p:spPr>
        <p:txBody>
          <a:bodyPr/>
          <a:lstStyle/>
          <a:p>
            <a:pPr>
              <a:lnSpc>
                <a:spcPts val="5700"/>
              </a:lnSpc>
              <a:defRPr sz="4800"/>
            </a:pPr>
            <a:r>
              <a:t>Lexical Entry for </a:t>
            </a:r>
            <a:r>
              <a:rPr i="1"/>
              <a:t>cat</a:t>
            </a:r>
          </a:p>
        </p:txBody>
      </p:sp>
      <p:pic>
        <p:nvPicPr>
          <p:cNvPr id="137" name="image-95.pdf" descr="image-95.pdf"/>
          <p:cNvPicPr>
            <a:picLocks noChangeAspect="1"/>
          </p:cNvPicPr>
          <p:nvPr/>
        </p:nvPicPr>
        <p:blipFill>
          <a:blip r:embed="rId2">
            <a:extLst/>
          </a:blip>
          <a:stretch>
            <a:fillRect/>
          </a:stretch>
        </p:blipFill>
        <p:spPr>
          <a:xfrm>
            <a:off x="787400" y="2171700"/>
            <a:ext cx="7010405" cy="5976820"/>
          </a:xfrm>
          <a:prstGeom prst="rect">
            <a:avLst/>
          </a:prstGeom>
          <a:ln w="12700">
            <a:miter lim="400000"/>
          </a:ln>
        </p:spPr>
      </p:pic>
      <p:sp>
        <p:nvSpPr>
          <p:cNvPr id="13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Effect of Principles:  the SHAC"/>
          <p:cNvSpPr txBox="1"/>
          <p:nvPr>
            <p:ph type="title"/>
          </p:nvPr>
        </p:nvSpPr>
        <p:spPr>
          <a:prstGeom prst="rect">
            <a:avLst/>
          </a:prstGeom>
        </p:spPr>
        <p:txBody>
          <a:bodyPr/>
          <a:lstStyle>
            <a:lvl1pPr>
              <a:lnSpc>
                <a:spcPts val="6700"/>
              </a:lnSpc>
              <a:defRPr sz="5600"/>
            </a:lvl1pPr>
          </a:lstStyle>
          <a:p>
            <a:pPr/>
            <a:r>
              <a:t>Effect of Principles:  the SHAC</a:t>
            </a:r>
          </a:p>
        </p:txBody>
      </p:sp>
      <p:pic>
        <p:nvPicPr>
          <p:cNvPr id="141" name="image-96.pdf" descr="image-96.pdf"/>
          <p:cNvPicPr>
            <a:picLocks noChangeAspect="1"/>
          </p:cNvPicPr>
          <p:nvPr/>
        </p:nvPicPr>
        <p:blipFill>
          <a:blip r:embed="rId2">
            <a:extLst/>
          </a:blip>
          <a:stretch>
            <a:fillRect/>
          </a:stretch>
        </p:blipFill>
        <p:spPr>
          <a:xfrm>
            <a:off x="2209800" y="2222500"/>
            <a:ext cx="7734298" cy="6897714"/>
          </a:xfrm>
          <a:prstGeom prst="rect">
            <a:avLst/>
          </a:prstGeom>
          <a:ln w="12700">
            <a:miter lim="400000"/>
          </a:ln>
        </p:spPr>
      </p:pic>
      <p:grpSp>
        <p:nvGrpSpPr>
          <p:cNvPr id="144" name="Group"/>
          <p:cNvGrpSpPr/>
          <p:nvPr/>
        </p:nvGrpSpPr>
        <p:grpSpPr>
          <a:xfrm>
            <a:off x="6426199" y="3454399"/>
            <a:ext cx="2578103" cy="1778003"/>
            <a:chOff x="0" y="0"/>
            <a:chExt cx="2578101" cy="1778001"/>
          </a:xfrm>
        </p:grpSpPr>
        <p:sp>
          <p:nvSpPr>
            <p:cNvPr id="142" name="Oval"/>
            <p:cNvSpPr/>
            <p:nvPr/>
          </p:nvSpPr>
          <p:spPr>
            <a:xfrm>
              <a:off x="2146300" y="1358900"/>
              <a:ext cx="431802" cy="4191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43" name="Oval"/>
            <p:cNvSpPr/>
            <p:nvPr/>
          </p:nvSpPr>
          <p:spPr>
            <a:xfrm>
              <a:off x="0" y="0"/>
              <a:ext cx="431802" cy="4191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4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Description of Word Structures for cat"/>
          <p:cNvSpPr txBox="1"/>
          <p:nvPr>
            <p:ph type="title"/>
          </p:nvPr>
        </p:nvSpPr>
        <p:spPr>
          <a:prstGeom prst="rect">
            <a:avLst/>
          </a:prstGeom>
        </p:spPr>
        <p:txBody>
          <a:bodyPr/>
          <a:lstStyle/>
          <a:p>
            <a:pPr>
              <a:lnSpc>
                <a:spcPts val="5700"/>
              </a:lnSpc>
              <a:defRPr sz="4800"/>
            </a:pPr>
            <a:r>
              <a:t>Description of Word Structures for </a:t>
            </a:r>
            <a:r>
              <a:rPr i="1"/>
              <a:t>cat</a:t>
            </a:r>
          </a:p>
        </p:txBody>
      </p:sp>
      <p:pic>
        <p:nvPicPr>
          <p:cNvPr id="148" name="image-97.pdf" descr="image-97.pdf"/>
          <p:cNvPicPr>
            <a:picLocks noChangeAspect="1"/>
          </p:cNvPicPr>
          <p:nvPr/>
        </p:nvPicPr>
        <p:blipFill>
          <a:blip r:embed="rId2">
            <a:extLst/>
          </a:blip>
          <a:stretch>
            <a:fillRect/>
          </a:stretch>
        </p:blipFill>
        <p:spPr>
          <a:xfrm>
            <a:off x="3860800" y="1752600"/>
            <a:ext cx="5287360" cy="773861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Description of Word Structures for a"/>
          <p:cNvSpPr txBox="1"/>
          <p:nvPr>
            <p:ph type="title"/>
          </p:nvPr>
        </p:nvSpPr>
        <p:spPr>
          <a:xfrm>
            <a:off x="1270000" y="571500"/>
            <a:ext cx="10464800" cy="901700"/>
          </a:xfrm>
          <a:prstGeom prst="rect">
            <a:avLst/>
          </a:prstGeom>
        </p:spPr>
        <p:txBody>
          <a:bodyPr/>
          <a:lstStyle/>
          <a:p>
            <a:pPr>
              <a:lnSpc>
                <a:spcPts val="5700"/>
              </a:lnSpc>
              <a:defRPr sz="4800"/>
            </a:pPr>
            <a:r>
              <a:t>Description of Word Structures for </a:t>
            </a:r>
            <a:r>
              <a:rPr i="1"/>
              <a:t>a</a:t>
            </a:r>
          </a:p>
        </p:txBody>
      </p:sp>
      <p:pic>
        <p:nvPicPr>
          <p:cNvPr id="151" name="image-94.pdf" descr="image-94.pdf"/>
          <p:cNvPicPr>
            <a:picLocks noChangeAspect="1"/>
          </p:cNvPicPr>
          <p:nvPr/>
        </p:nvPicPr>
        <p:blipFill>
          <a:blip r:embed="rId2">
            <a:extLst/>
          </a:blip>
          <a:stretch>
            <a:fillRect/>
          </a:stretch>
        </p:blipFill>
        <p:spPr>
          <a:xfrm>
            <a:off x="3962400" y="1739900"/>
            <a:ext cx="4864101" cy="7060130"/>
          </a:xfrm>
          <a:prstGeom prst="rect">
            <a:avLst/>
          </a:prstGeom>
          <a:ln w="12700">
            <a:miter lim="400000"/>
          </a:ln>
        </p:spPr>
      </p:pic>
      <p:sp>
        <p:nvSpPr>
          <p:cNvPr id="1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Building a Phrase"/>
          <p:cNvSpPr txBox="1"/>
          <p:nvPr>
            <p:ph type="title"/>
          </p:nvPr>
        </p:nvSpPr>
        <p:spPr>
          <a:prstGeom prst="rect">
            <a:avLst/>
          </a:prstGeom>
        </p:spPr>
        <p:txBody>
          <a:bodyPr/>
          <a:lstStyle>
            <a:lvl1pPr>
              <a:lnSpc>
                <a:spcPts val="5700"/>
              </a:lnSpc>
              <a:defRPr sz="4800"/>
            </a:lvl1pPr>
          </a:lstStyle>
          <a:p>
            <a:pPr/>
            <a:r>
              <a:t>Building a Phrase</a:t>
            </a:r>
          </a:p>
        </p:txBody>
      </p:sp>
      <p:pic>
        <p:nvPicPr>
          <p:cNvPr id="155" name="image-98.pdf" descr="image-98.pdf"/>
          <p:cNvPicPr>
            <a:picLocks noChangeAspect="1"/>
          </p:cNvPicPr>
          <p:nvPr/>
        </p:nvPicPr>
        <p:blipFill>
          <a:blip r:embed="rId2">
            <a:extLst/>
          </a:blip>
          <a:stretch>
            <a:fillRect/>
          </a:stretch>
        </p:blipFill>
        <p:spPr>
          <a:xfrm>
            <a:off x="5029200" y="2628900"/>
            <a:ext cx="2349641" cy="3098802"/>
          </a:xfrm>
          <a:prstGeom prst="rect">
            <a:avLst/>
          </a:prstGeom>
          <a:ln w="12700">
            <a:miter lim="400000"/>
          </a:ln>
        </p:spPr>
      </p:pic>
      <p:sp>
        <p:nvSpPr>
          <p:cNvPr id="15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Constraints Contributed by Daughter Subtrees"/>
          <p:cNvSpPr txBox="1"/>
          <p:nvPr>
            <p:ph type="title"/>
          </p:nvPr>
        </p:nvSpPr>
        <p:spPr>
          <a:xfrm>
            <a:off x="596900" y="571500"/>
            <a:ext cx="12357100" cy="1054100"/>
          </a:xfrm>
          <a:prstGeom prst="rect">
            <a:avLst/>
          </a:prstGeom>
        </p:spPr>
        <p:txBody>
          <a:bodyPr/>
          <a:lstStyle>
            <a:lvl1pPr>
              <a:lnSpc>
                <a:spcPts val="5700"/>
              </a:lnSpc>
              <a:defRPr sz="4800"/>
            </a:lvl1pPr>
          </a:lstStyle>
          <a:p>
            <a:pPr/>
            <a:r>
              <a:t>Constraints Contributed by Daughter Subtrees</a:t>
            </a:r>
          </a:p>
        </p:txBody>
      </p:sp>
      <p:pic>
        <p:nvPicPr>
          <p:cNvPr id="159" name="image-99.pdf" descr="image-99.pdf"/>
          <p:cNvPicPr>
            <a:picLocks noChangeAspect="1"/>
          </p:cNvPicPr>
          <p:nvPr/>
        </p:nvPicPr>
        <p:blipFill>
          <a:blip r:embed="rId2">
            <a:extLst/>
          </a:blip>
          <a:stretch>
            <a:fillRect/>
          </a:stretch>
        </p:blipFill>
        <p:spPr>
          <a:xfrm>
            <a:off x="1930400" y="1714500"/>
            <a:ext cx="9129135" cy="7365997"/>
          </a:xfrm>
          <a:prstGeom prst="rect">
            <a:avLst/>
          </a:prstGeom>
          <a:ln w="12700">
            <a:miter lim="400000"/>
          </a:ln>
        </p:spPr>
      </p:pic>
      <p:grpSp>
        <p:nvGrpSpPr>
          <p:cNvPr id="162" name="Group"/>
          <p:cNvGrpSpPr/>
          <p:nvPr/>
        </p:nvGrpSpPr>
        <p:grpSpPr>
          <a:xfrm>
            <a:off x="1739900" y="3390900"/>
            <a:ext cx="9423400" cy="5943600"/>
            <a:chOff x="0" y="0"/>
            <a:chExt cx="9423400" cy="5943599"/>
          </a:xfrm>
        </p:grpSpPr>
        <p:sp>
          <p:nvSpPr>
            <p:cNvPr id="160" name="Rectangle"/>
            <p:cNvSpPr/>
            <p:nvPr/>
          </p:nvSpPr>
          <p:spPr>
            <a:xfrm>
              <a:off x="0" y="762000"/>
              <a:ext cx="4000500" cy="44704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61" name="Rectangle"/>
            <p:cNvSpPr/>
            <p:nvPr/>
          </p:nvSpPr>
          <p:spPr>
            <a:xfrm>
              <a:off x="4292600" y="0"/>
              <a:ext cx="5130800" cy="59436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6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Constraints Contributed by the Grammar Rule"/>
          <p:cNvSpPr txBox="1"/>
          <p:nvPr>
            <p:ph type="title"/>
          </p:nvPr>
        </p:nvSpPr>
        <p:spPr>
          <a:xfrm>
            <a:off x="596900" y="571500"/>
            <a:ext cx="12357100" cy="1054100"/>
          </a:xfrm>
          <a:prstGeom prst="rect">
            <a:avLst/>
          </a:prstGeom>
        </p:spPr>
        <p:txBody>
          <a:bodyPr/>
          <a:lstStyle>
            <a:lvl1pPr>
              <a:lnSpc>
                <a:spcPts val="5700"/>
              </a:lnSpc>
              <a:defRPr sz="4800"/>
            </a:lvl1pPr>
          </a:lstStyle>
          <a:p>
            <a:pPr/>
            <a:r>
              <a:t>Constraints Contributed by the Grammar Rule</a:t>
            </a:r>
          </a:p>
        </p:txBody>
      </p:sp>
      <p:pic>
        <p:nvPicPr>
          <p:cNvPr id="166" name="image-101.pdf" descr="image-101.pdf"/>
          <p:cNvPicPr>
            <a:picLocks noChangeAspect="1"/>
          </p:cNvPicPr>
          <p:nvPr/>
        </p:nvPicPr>
        <p:blipFill>
          <a:blip r:embed="rId2">
            <a:extLst/>
          </a:blip>
          <a:stretch>
            <a:fillRect/>
          </a:stretch>
        </p:blipFill>
        <p:spPr>
          <a:xfrm>
            <a:off x="1485900" y="1816100"/>
            <a:ext cx="10559942" cy="7342844"/>
          </a:xfrm>
          <a:prstGeom prst="rect">
            <a:avLst/>
          </a:prstGeom>
          <a:ln w="12700">
            <a:miter lim="400000"/>
          </a:ln>
        </p:spPr>
      </p:pic>
      <p:sp>
        <p:nvSpPr>
          <p:cNvPr id="167" name="Oval"/>
          <p:cNvSpPr/>
          <p:nvPr/>
        </p:nvSpPr>
        <p:spPr>
          <a:xfrm>
            <a:off x="5168900" y="1498600"/>
            <a:ext cx="3314711" cy="1270004"/>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grpSp>
        <p:nvGrpSpPr>
          <p:cNvPr id="170" name="Group"/>
          <p:cNvGrpSpPr/>
          <p:nvPr/>
        </p:nvGrpSpPr>
        <p:grpSpPr>
          <a:xfrm>
            <a:off x="1435100" y="5435599"/>
            <a:ext cx="9347201" cy="1117602"/>
            <a:chOff x="0" y="0"/>
            <a:chExt cx="9347200" cy="1117600"/>
          </a:xfrm>
        </p:grpSpPr>
        <p:sp>
          <p:nvSpPr>
            <p:cNvPr id="168" name="Oval"/>
            <p:cNvSpPr/>
            <p:nvPr/>
          </p:nvSpPr>
          <p:spPr>
            <a:xfrm>
              <a:off x="0" y="83820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69" name="Oval"/>
            <p:cNvSpPr/>
            <p:nvPr/>
          </p:nvSpPr>
          <p:spPr>
            <a:xfrm>
              <a:off x="9017000" y="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173" name="Group"/>
          <p:cNvGrpSpPr/>
          <p:nvPr/>
        </p:nvGrpSpPr>
        <p:grpSpPr>
          <a:xfrm>
            <a:off x="3390900" y="6197599"/>
            <a:ext cx="7912101" cy="1536702"/>
            <a:chOff x="0" y="0"/>
            <a:chExt cx="7912100" cy="1536700"/>
          </a:xfrm>
        </p:grpSpPr>
        <p:sp>
          <p:nvSpPr>
            <p:cNvPr id="171" name="Oval"/>
            <p:cNvSpPr/>
            <p:nvPr/>
          </p:nvSpPr>
          <p:spPr>
            <a:xfrm>
              <a:off x="0" y="125730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72" name="Oval"/>
            <p:cNvSpPr/>
            <p:nvPr/>
          </p:nvSpPr>
          <p:spPr>
            <a:xfrm>
              <a:off x="7581900" y="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74" name="Oval"/>
          <p:cNvSpPr/>
          <p:nvPr/>
        </p:nvSpPr>
        <p:spPr>
          <a:xfrm>
            <a:off x="8775700" y="6680200"/>
            <a:ext cx="1397005" cy="330201"/>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17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16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0" presetID="1" grpId="4" fill="hold">
                                  <p:stCondLst>
                                    <p:cond delay="0"/>
                                  </p:stCondLst>
                                  <p:iterate type="el" backwards="0">
                                    <p:tmAbs val="0"/>
                                  </p:iterate>
                                  <p:childTnLst>
                                    <p:set>
                                      <p:cBhvr>
                                        <p:cTn id="18" fill="hold">
                                          <p:stCondLst>
                                            <p:cond delay="0"/>
                                          </p:stCondLst>
                                        </p:cTn>
                                        <p:tgtEl>
                                          <p:spTgt spid="17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0" presetID="1" grpId="6" fill="hold">
                                  <p:stCondLst>
                                    <p:cond delay="0"/>
                                  </p:stCondLst>
                                  <p:iterate type="el" backwards="0">
                                    <p:tmAbs val="0"/>
                                  </p:iterate>
                                  <p:childTnLst>
                                    <p:set>
                                      <p:cBhvr>
                                        <p:cTn id="26" fill="hold">
                                          <p:stCondLst>
                                            <p:cond delay="0"/>
                                          </p:stCondLst>
                                        </p:cTn>
                                        <p:tgtEl>
                                          <p:spTgt spid="17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xit" nodeType="clickEffect" presetSubtype="0" presetID="1" grpId="8" fill="hold">
                                  <p:stCondLst>
                                    <p:cond delay="0"/>
                                  </p:stCondLst>
                                  <p:iterate type="el" backwards="0">
                                    <p:tmAbs val="0"/>
                                  </p:iterate>
                                  <p:childTnLst>
                                    <p:set>
                                      <p:cBhvr>
                                        <p:cTn id="34" fill="hold">
                                          <p:stCondLst>
                                            <p:cond delay="0"/>
                                          </p:stCondLst>
                                        </p:cTn>
                                        <p:tgtEl>
                                          <p:spTgt spid="1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3"/>
      <p:bldP build="whole" bldLvl="1" animBg="1" rev="0" advAuto="0" spid="174" grpId="4"/>
      <p:bldP build="whole" bldLvl="1" animBg="1" rev="0" advAuto="0" spid="167" grpId="1"/>
      <p:bldP build="whole" bldLvl="1" animBg="1" rev="0" advAuto="0" spid="167" grpId="2"/>
      <p:bldP build="whole" bldLvl="1" animBg="1" rev="0" advAuto="0" spid="170" grpId="6"/>
      <p:bldP build="whole" bldLvl="1" animBg="1" rev="0" advAuto="0" spid="173" grpId="7"/>
      <p:bldP build="whole" bldLvl="1" animBg="1" rev="0" advAuto="0" spid="170" grpId="5"/>
      <p:bldP build="whole" bldLvl="1" animBg="1" rev="0" advAuto="0" spid="173" grpId="8"/>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A Constraint Involving the SHAC"/>
          <p:cNvSpPr txBox="1"/>
          <p:nvPr>
            <p:ph type="title"/>
          </p:nvPr>
        </p:nvSpPr>
        <p:spPr>
          <a:xfrm>
            <a:off x="596900" y="571500"/>
            <a:ext cx="12357100" cy="1054100"/>
          </a:xfrm>
          <a:prstGeom prst="rect">
            <a:avLst/>
          </a:prstGeom>
        </p:spPr>
        <p:txBody>
          <a:bodyPr/>
          <a:lstStyle>
            <a:lvl1pPr>
              <a:lnSpc>
                <a:spcPts val="5700"/>
              </a:lnSpc>
              <a:defRPr sz="4800"/>
            </a:lvl1pPr>
          </a:lstStyle>
          <a:p>
            <a:pPr/>
            <a:r>
              <a:t>A Constraint Involving the SHAC</a:t>
            </a:r>
          </a:p>
        </p:txBody>
      </p:sp>
      <p:pic>
        <p:nvPicPr>
          <p:cNvPr id="178" name="image-101.pdf" descr="image-101.pdf"/>
          <p:cNvPicPr>
            <a:picLocks noChangeAspect="1"/>
          </p:cNvPicPr>
          <p:nvPr/>
        </p:nvPicPr>
        <p:blipFill>
          <a:blip r:embed="rId2">
            <a:extLst/>
          </a:blip>
          <a:stretch>
            <a:fillRect/>
          </a:stretch>
        </p:blipFill>
        <p:spPr>
          <a:xfrm>
            <a:off x="1485900" y="1816100"/>
            <a:ext cx="10559942" cy="7342844"/>
          </a:xfrm>
          <a:prstGeom prst="rect">
            <a:avLst/>
          </a:prstGeom>
          <a:ln w="12700">
            <a:miter lim="400000"/>
          </a:ln>
        </p:spPr>
      </p:pic>
      <p:grpSp>
        <p:nvGrpSpPr>
          <p:cNvPr id="181" name="Group"/>
          <p:cNvGrpSpPr/>
          <p:nvPr/>
        </p:nvGrpSpPr>
        <p:grpSpPr>
          <a:xfrm>
            <a:off x="3492500" y="4457700"/>
            <a:ext cx="7543808" cy="1155703"/>
            <a:chOff x="0" y="0"/>
            <a:chExt cx="7543807" cy="1155702"/>
          </a:xfrm>
        </p:grpSpPr>
        <p:sp>
          <p:nvSpPr>
            <p:cNvPr id="179" name="Oval"/>
            <p:cNvSpPr/>
            <p:nvPr/>
          </p:nvSpPr>
          <p:spPr>
            <a:xfrm>
              <a:off x="0" y="317500"/>
              <a:ext cx="2552708"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80" name="Oval"/>
            <p:cNvSpPr/>
            <p:nvPr/>
          </p:nvSpPr>
          <p:spPr>
            <a:xfrm>
              <a:off x="5232400" y="0"/>
              <a:ext cx="2311408" cy="7239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Effects of the Valence Principle"/>
          <p:cNvSpPr txBox="1"/>
          <p:nvPr>
            <p:ph type="title"/>
          </p:nvPr>
        </p:nvSpPr>
        <p:spPr>
          <a:prstGeom prst="rect">
            <a:avLst/>
          </a:prstGeom>
        </p:spPr>
        <p:txBody>
          <a:bodyPr/>
          <a:lstStyle>
            <a:lvl1pPr>
              <a:lnSpc>
                <a:spcPts val="5700"/>
              </a:lnSpc>
              <a:defRPr sz="4800"/>
            </a:lvl1pPr>
          </a:lstStyle>
          <a:p>
            <a:pPr/>
            <a:r>
              <a:t>Effects of the Valence Principle</a:t>
            </a:r>
          </a:p>
        </p:txBody>
      </p:sp>
      <p:pic>
        <p:nvPicPr>
          <p:cNvPr id="185" name="image-102.pdf" descr="image-102.pdf"/>
          <p:cNvPicPr>
            <a:picLocks noChangeAspect="1"/>
          </p:cNvPicPr>
          <p:nvPr/>
        </p:nvPicPr>
        <p:blipFill>
          <a:blip r:embed="rId2">
            <a:extLst/>
          </a:blip>
          <a:stretch>
            <a:fillRect/>
          </a:stretch>
        </p:blipFill>
        <p:spPr>
          <a:xfrm>
            <a:off x="1689100" y="1752600"/>
            <a:ext cx="9079548" cy="7467599"/>
          </a:xfrm>
          <a:prstGeom prst="rect">
            <a:avLst/>
          </a:prstGeom>
          <a:ln w="12700">
            <a:miter lim="400000"/>
          </a:ln>
        </p:spPr>
      </p:pic>
      <p:grpSp>
        <p:nvGrpSpPr>
          <p:cNvPr id="188" name="Group"/>
          <p:cNvGrpSpPr/>
          <p:nvPr/>
        </p:nvGrpSpPr>
        <p:grpSpPr>
          <a:xfrm>
            <a:off x="5943600" y="2603499"/>
            <a:ext cx="3568706" cy="4787904"/>
            <a:chOff x="0" y="0"/>
            <a:chExt cx="3568705" cy="4787902"/>
          </a:xfrm>
        </p:grpSpPr>
        <p:sp>
          <p:nvSpPr>
            <p:cNvPr id="186" name="Oval"/>
            <p:cNvSpPr/>
            <p:nvPr/>
          </p:nvSpPr>
          <p:spPr>
            <a:xfrm>
              <a:off x="0" y="0"/>
              <a:ext cx="1435105"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87" name="Oval"/>
            <p:cNvSpPr/>
            <p:nvPr/>
          </p:nvSpPr>
          <p:spPr>
            <a:xfrm>
              <a:off x="1905000" y="3949700"/>
              <a:ext cx="1663706"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Midterm feedback: Thank you!"/>
          <p:cNvSpPr txBox="1"/>
          <p:nvPr>
            <p:ph type="title"/>
          </p:nvPr>
        </p:nvSpPr>
        <p:spPr>
          <a:prstGeom prst="rect">
            <a:avLst/>
          </a:prstGeom>
        </p:spPr>
        <p:txBody>
          <a:bodyPr/>
          <a:lstStyle/>
          <a:p>
            <a:pPr/>
            <a:r>
              <a:t>Midterm feedback: Thank you!</a:t>
            </a:r>
          </a:p>
        </p:txBody>
      </p:sp>
      <p:sp>
        <p:nvSpPr>
          <p:cNvPr id="93" name="More polls…"/>
          <p:cNvSpPr txBox="1"/>
          <p:nvPr>
            <p:ph type="body" idx="1"/>
          </p:nvPr>
        </p:nvSpPr>
        <p:spPr>
          <a:prstGeom prst="rect">
            <a:avLst/>
          </a:prstGeom>
        </p:spPr>
        <p:txBody>
          <a:bodyPr/>
          <a:lstStyle/>
          <a:p>
            <a:pPr marL="869801" indent="-552301">
              <a:lnSpc>
                <a:spcPts val="3800"/>
              </a:lnSpc>
              <a:defRPr sz="3200"/>
            </a:pPr>
            <a:r>
              <a:t>More polls</a:t>
            </a:r>
          </a:p>
          <a:p>
            <a:pPr marL="869801" indent="-552301">
              <a:lnSpc>
                <a:spcPts val="3800"/>
              </a:lnSpc>
              <a:defRPr sz="3200"/>
            </a:pPr>
            <a:r>
              <a:t>More examples (coming right up!)</a:t>
            </a:r>
          </a:p>
          <a:p>
            <a:pPr marL="869801" indent="-552301">
              <a:lnSpc>
                <a:spcPts val="3800"/>
              </a:lnSpc>
              <a:defRPr sz="3200"/>
            </a:pPr>
            <a:r>
              <a:t>More time between chapter covered in lecture &amp; homework due (getting better?)</a:t>
            </a:r>
          </a:p>
          <a:p>
            <a:pPr marL="869801" indent="-552301">
              <a:lnSpc>
                <a:spcPts val="3800"/>
              </a:lnSpc>
              <a:defRPr sz="3200"/>
            </a:pPr>
            <a:r>
              <a:t>Reading questions: can answer each other?</a:t>
            </a:r>
          </a:p>
          <a:p>
            <a:pPr lvl="1" marL="1327001" indent="-552301">
              <a:lnSpc>
                <a:spcPts val="3800"/>
              </a:lnSpc>
              <a:defRPr sz="3200"/>
            </a:pPr>
            <a:r>
              <a:t>Yes, but still ask your own question too</a:t>
            </a:r>
          </a:p>
          <a:p>
            <a:pPr marL="869801" indent="-552301">
              <a:lnSpc>
                <a:spcPts val="3800"/>
              </a:lnSpc>
              <a:defRPr sz="3200"/>
            </a:pPr>
            <a:r>
              <a:t>More explanation of linguistics terms</a:t>
            </a:r>
          </a:p>
          <a:p>
            <a:pPr marL="869801" indent="-552301">
              <a:lnSpc>
                <a:spcPts val="3800"/>
              </a:lnSpc>
              <a:defRPr sz="3200"/>
            </a:pPr>
            <a:r>
              <a:t>Homework expectations unclear</a:t>
            </a:r>
          </a:p>
          <a:p>
            <a:pPr marL="869801" indent="-552301">
              <a:lnSpc>
                <a:spcPts val="3800"/>
              </a:lnSpc>
              <a:defRPr sz="3200"/>
            </a:pPr>
            <a:r>
              <a:t>It can feel intimidating to ask questions</a:t>
            </a:r>
          </a:p>
        </p:txBody>
      </p:sp>
      <p:sp>
        <p:nvSpPr>
          <p:cNvPr id="94" name="Slide Number"/>
          <p:cNvSpPr txBox="1"/>
          <p:nvPr>
            <p:ph type="sldNum" sz="quarter" idx="2"/>
          </p:nvPr>
        </p:nvSpPr>
        <p:spPr>
          <a:xfrm>
            <a:off x="6400800" y="9283700"/>
            <a:ext cx="2032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Effects of the Head Feature Principle"/>
          <p:cNvSpPr txBox="1"/>
          <p:nvPr>
            <p:ph type="title"/>
          </p:nvPr>
        </p:nvSpPr>
        <p:spPr>
          <a:prstGeom prst="rect">
            <a:avLst/>
          </a:prstGeom>
        </p:spPr>
        <p:txBody>
          <a:bodyPr/>
          <a:lstStyle>
            <a:lvl1pPr>
              <a:lnSpc>
                <a:spcPts val="5700"/>
              </a:lnSpc>
              <a:defRPr sz="4800"/>
            </a:lvl1pPr>
          </a:lstStyle>
          <a:p>
            <a:pPr/>
            <a:r>
              <a:t>Effects of the Head Feature Principle</a:t>
            </a:r>
          </a:p>
        </p:txBody>
      </p:sp>
      <p:pic>
        <p:nvPicPr>
          <p:cNvPr id="192" name="image-103.pdf" descr="image-103.pdf"/>
          <p:cNvPicPr>
            <a:picLocks noChangeAspect="1"/>
          </p:cNvPicPr>
          <p:nvPr/>
        </p:nvPicPr>
        <p:blipFill>
          <a:blip r:embed="rId2">
            <a:extLst/>
          </a:blip>
          <a:stretch>
            <a:fillRect/>
          </a:stretch>
        </p:blipFill>
        <p:spPr>
          <a:xfrm>
            <a:off x="2362200" y="1727200"/>
            <a:ext cx="9263671" cy="7615885"/>
          </a:xfrm>
          <a:prstGeom prst="rect">
            <a:avLst/>
          </a:prstGeom>
          <a:ln w="12700">
            <a:miter lim="400000"/>
          </a:ln>
        </p:spPr>
      </p:pic>
      <p:grpSp>
        <p:nvGrpSpPr>
          <p:cNvPr id="195" name="Group"/>
          <p:cNvGrpSpPr/>
          <p:nvPr/>
        </p:nvGrpSpPr>
        <p:grpSpPr>
          <a:xfrm>
            <a:off x="5905499" y="2082799"/>
            <a:ext cx="2895606" cy="3886203"/>
            <a:chOff x="0" y="0"/>
            <a:chExt cx="2895604" cy="3886201"/>
          </a:xfrm>
        </p:grpSpPr>
        <p:sp>
          <p:nvSpPr>
            <p:cNvPr id="193" name="Oval"/>
            <p:cNvSpPr/>
            <p:nvPr/>
          </p:nvSpPr>
          <p:spPr>
            <a:xfrm>
              <a:off x="0" y="0"/>
              <a:ext cx="1193805" cy="4445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94" name="Oval"/>
            <p:cNvSpPr/>
            <p:nvPr/>
          </p:nvSpPr>
          <p:spPr>
            <a:xfrm>
              <a:off x="1701800" y="3441700"/>
              <a:ext cx="1193805" cy="4445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9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Effects of the Semantic Inheritance Principle"/>
          <p:cNvSpPr txBox="1"/>
          <p:nvPr>
            <p:ph type="title"/>
          </p:nvPr>
        </p:nvSpPr>
        <p:spPr>
          <a:xfrm>
            <a:off x="520700" y="571500"/>
            <a:ext cx="12496800" cy="990600"/>
          </a:xfrm>
          <a:prstGeom prst="rect">
            <a:avLst/>
          </a:prstGeom>
        </p:spPr>
        <p:txBody>
          <a:bodyPr/>
          <a:lstStyle>
            <a:lvl1pPr>
              <a:lnSpc>
                <a:spcPts val="5700"/>
              </a:lnSpc>
              <a:defRPr sz="4800"/>
            </a:lvl1pPr>
          </a:lstStyle>
          <a:p>
            <a:pPr/>
            <a:r>
              <a:t>Effects of the Semantic Inheritance Principle</a:t>
            </a:r>
          </a:p>
        </p:txBody>
      </p:sp>
      <p:pic>
        <p:nvPicPr>
          <p:cNvPr id="199" name="image-104.pdf" descr="image-104.pdf"/>
          <p:cNvPicPr>
            <a:picLocks noChangeAspect="1"/>
          </p:cNvPicPr>
          <p:nvPr/>
        </p:nvPicPr>
        <p:blipFill>
          <a:blip r:embed="rId2">
            <a:extLst/>
          </a:blip>
          <a:stretch>
            <a:fillRect/>
          </a:stretch>
        </p:blipFill>
        <p:spPr>
          <a:xfrm>
            <a:off x="2374900" y="1524000"/>
            <a:ext cx="8788395" cy="7645126"/>
          </a:xfrm>
          <a:prstGeom prst="rect">
            <a:avLst/>
          </a:prstGeom>
          <a:ln w="12700">
            <a:miter lim="400000"/>
          </a:ln>
        </p:spPr>
      </p:pic>
      <p:grpSp>
        <p:nvGrpSpPr>
          <p:cNvPr id="202" name="Group"/>
          <p:cNvGrpSpPr/>
          <p:nvPr/>
        </p:nvGrpSpPr>
        <p:grpSpPr>
          <a:xfrm>
            <a:off x="5689600" y="3467099"/>
            <a:ext cx="3149605" cy="4838705"/>
            <a:chOff x="0" y="0"/>
            <a:chExt cx="3149604" cy="4838702"/>
          </a:xfrm>
        </p:grpSpPr>
        <p:sp>
          <p:nvSpPr>
            <p:cNvPr id="200" name="Oval"/>
            <p:cNvSpPr/>
            <p:nvPr/>
          </p:nvSpPr>
          <p:spPr>
            <a:xfrm>
              <a:off x="0" y="0"/>
              <a:ext cx="1193805" cy="9525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01" name="Oval"/>
            <p:cNvSpPr/>
            <p:nvPr/>
          </p:nvSpPr>
          <p:spPr>
            <a:xfrm>
              <a:off x="1612900" y="3886200"/>
              <a:ext cx="1536705" cy="9525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0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Effects of the Semantic Compositionality Principle"/>
          <p:cNvSpPr txBox="1"/>
          <p:nvPr>
            <p:ph type="title"/>
          </p:nvPr>
        </p:nvSpPr>
        <p:spPr>
          <a:xfrm>
            <a:off x="520700" y="571500"/>
            <a:ext cx="12496800" cy="762000"/>
          </a:xfrm>
          <a:prstGeom prst="rect">
            <a:avLst/>
          </a:prstGeom>
        </p:spPr>
        <p:txBody>
          <a:bodyPr/>
          <a:lstStyle>
            <a:lvl1pPr>
              <a:lnSpc>
                <a:spcPts val="5400"/>
              </a:lnSpc>
              <a:defRPr sz="4500"/>
            </a:lvl1pPr>
          </a:lstStyle>
          <a:p>
            <a:pPr/>
            <a:r>
              <a:t>Effects of the Semantic Compositionality Principle</a:t>
            </a:r>
          </a:p>
        </p:txBody>
      </p:sp>
      <p:sp>
        <p:nvSpPr>
          <p:cNvPr id="206" name="Oval"/>
          <p:cNvSpPr/>
          <p:nvPr/>
        </p:nvSpPr>
        <p:spPr>
          <a:xfrm>
            <a:off x="5753100" y="4178300"/>
            <a:ext cx="1930406" cy="4445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07" name="Oval"/>
          <p:cNvSpPr/>
          <p:nvPr/>
        </p:nvSpPr>
        <p:spPr>
          <a:xfrm>
            <a:off x="7518400" y="8280400"/>
            <a:ext cx="3390911" cy="952503"/>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pic>
        <p:nvPicPr>
          <p:cNvPr id="208" name="image-105.pdf" descr="image-105.pdf"/>
          <p:cNvPicPr>
            <a:picLocks noChangeAspect="1"/>
          </p:cNvPicPr>
          <p:nvPr/>
        </p:nvPicPr>
        <p:blipFill>
          <a:blip r:embed="rId2">
            <a:extLst/>
          </a:blip>
          <a:stretch>
            <a:fillRect/>
          </a:stretch>
        </p:blipFill>
        <p:spPr>
          <a:xfrm>
            <a:off x="2197100" y="1384300"/>
            <a:ext cx="9131307" cy="7911175"/>
          </a:xfrm>
          <a:prstGeom prst="rect">
            <a:avLst/>
          </a:prstGeom>
          <a:ln w="12700">
            <a:miter lim="400000"/>
          </a:ln>
        </p:spPr>
      </p:pic>
      <p:sp>
        <p:nvSpPr>
          <p:cNvPr id="209" name="Oval"/>
          <p:cNvSpPr/>
          <p:nvPr/>
        </p:nvSpPr>
        <p:spPr>
          <a:xfrm>
            <a:off x="3175000" y="8140700"/>
            <a:ext cx="2717809" cy="1054104"/>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1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Is the Mother Node Now Completely Specified?"/>
          <p:cNvSpPr txBox="1"/>
          <p:nvPr>
            <p:ph type="title"/>
          </p:nvPr>
        </p:nvSpPr>
        <p:spPr>
          <a:xfrm>
            <a:off x="520700" y="571500"/>
            <a:ext cx="12496800" cy="762000"/>
          </a:xfrm>
          <a:prstGeom prst="rect">
            <a:avLst/>
          </a:prstGeom>
        </p:spPr>
        <p:txBody>
          <a:bodyPr/>
          <a:lstStyle>
            <a:lvl1pPr>
              <a:lnSpc>
                <a:spcPts val="5400"/>
              </a:lnSpc>
              <a:defRPr sz="4500"/>
            </a:lvl1pPr>
          </a:lstStyle>
          <a:p>
            <a:pPr/>
            <a:r>
              <a:t>Is the Mother Node Now Completely Specified?</a:t>
            </a:r>
          </a:p>
        </p:txBody>
      </p:sp>
      <p:pic>
        <p:nvPicPr>
          <p:cNvPr id="213" name="image-105.pdf" descr="image-105.pdf"/>
          <p:cNvPicPr>
            <a:picLocks noChangeAspect="1"/>
          </p:cNvPicPr>
          <p:nvPr/>
        </p:nvPicPr>
        <p:blipFill>
          <a:blip r:embed="rId2">
            <a:extLst/>
          </a:blip>
          <a:stretch>
            <a:fillRect/>
          </a:stretch>
        </p:blipFill>
        <p:spPr>
          <a:xfrm>
            <a:off x="2197100" y="1384300"/>
            <a:ext cx="9131307" cy="7911175"/>
          </a:xfrm>
          <a:prstGeom prst="rect">
            <a:avLst/>
          </a:prstGeom>
          <a:ln w="12700">
            <a:miter lim="400000"/>
          </a:ln>
        </p:spPr>
      </p:pic>
      <p:sp>
        <p:nvSpPr>
          <p:cNvPr id="2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Lexical Entry for slept"/>
          <p:cNvSpPr txBox="1"/>
          <p:nvPr>
            <p:ph type="title"/>
          </p:nvPr>
        </p:nvSpPr>
        <p:spPr>
          <a:prstGeom prst="rect">
            <a:avLst/>
          </a:prstGeom>
        </p:spPr>
        <p:txBody>
          <a:bodyPr/>
          <a:lstStyle/>
          <a:p>
            <a:pPr>
              <a:lnSpc>
                <a:spcPts val="5700"/>
              </a:lnSpc>
              <a:defRPr sz="4800"/>
            </a:pPr>
            <a:r>
              <a:t>Lexical Entry for </a:t>
            </a:r>
            <a:r>
              <a:rPr i="1"/>
              <a:t>slept</a:t>
            </a:r>
          </a:p>
        </p:txBody>
      </p:sp>
      <p:pic>
        <p:nvPicPr>
          <p:cNvPr id="217" name="image-106.pdf" descr="image-106.pdf"/>
          <p:cNvPicPr>
            <a:picLocks noChangeAspect="1"/>
          </p:cNvPicPr>
          <p:nvPr/>
        </p:nvPicPr>
        <p:blipFill>
          <a:blip r:embed="rId2">
            <a:extLst/>
          </a:blip>
          <a:stretch>
            <a:fillRect/>
          </a:stretch>
        </p:blipFill>
        <p:spPr>
          <a:xfrm>
            <a:off x="1828800" y="2235200"/>
            <a:ext cx="9334503" cy="6785164"/>
          </a:xfrm>
          <a:prstGeom prst="rect">
            <a:avLst/>
          </a:prstGeom>
          <a:ln w="12700">
            <a:miter lim="400000"/>
          </a:ln>
        </p:spPr>
      </p:pic>
      <p:sp>
        <p:nvSpPr>
          <p:cNvPr id="2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Another Head-Specifier Phrase"/>
          <p:cNvSpPr txBox="1"/>
          <p:nvPr>
            <p:ph type="title"/>
          </p:nvPr>
        </p:nvSpPr>
        <p:spPr>
          <a:xfrm>
            <a:off x="1270000" y="571500"/>
            <a:ext cx="10464800" cy="698500"/>
          </a:xfrm>
          <a:prstGeom prst="rect">
            <a:avLst/>
          </a:prstGeom>
        </p:spPr>
        <p:txBody>
          <a:bodyPr/>
          <a:lstStyle>
            <a:lvl1pPr>
              <a:lnSpc>
                <a:spcPts val="5700"/>
              </a:lnSpc>
              <a:defRPr sz="4800"/>
            </a:lvl1pPr>
          </a:lstStyle>
          <a:p>
            <a:pPr/>
            <a:r>
              <a:t>Another Head-Specifier Phrase</a:t>
            </a:r>
          </a:p>
        </p:txBody>
      </p:sp>
      <p:grpSp>
        <p:nvGrpSpPr>
          <p:cNvPr id="223" name="Group"/>
          <p:cNvGrpSpPr/>
          <p:nvPr/>
        </p:nvGrpSpPr>
        <p:grpSpPr>
          <a:xfrm>
            <a:off x="7467599" y="2654300"/>
            <a:ext cx="1879603" cy="4546600"/>
            <a:chOff x="0" y="0"/>
            <a:chExt cx="1879601" cy="4546600"/>
          </a:xfrm>
        </p:grpSpPr>
        <p:sp>
          <p:nvSpPr>
            <p:cNvPr id="221" name="Rectangle"/>
            <p:cNvSpPr/>
            <p:nvPr/>
          </p:nvSpPr>
          <p:spPr>
            <a:xfrm>
              <a:off x="1511300" y="4025900"/>
              <a:ext cx="368302" cy="520700"/>
            </a:xfrm>
            <a:prstGeom prst="rect">
              <a:avLst/>
            </a:prstGeom>
            <a:solidFill>
              <a:srgbClr val="009193">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22" name="Rectangle"/>
            <p:cNvSpPr/>
            <p:nvPr/>
          </p:nvSpPr>
          <p:spPr>
            <a:xfrm>
              <a:off x="0" y="0"/>
              <a:ext cx="368302" cy="698500"/>
            </a:xfrm>
            <a:prstGeom prst="rect">
              <a:avLst/>
            </a:prstGeom>
            <a:solidFill>
              <a:srgbClr val="009193">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26" name="Group"/>
          <p:cNvGrpSpPr/>
          <p:nvPr/>
        </p:nvGrpSpPr>
        <p:grpSpPr>
          <a:xfrm>
            <a:off x="6388099" y="1841500"/>
            <a:ext cx="1943103" cy="3987800"/>
            <a:chOff x="0" y="0"/>
            <a:chExt cx="1943101" cy="3987800"/>
          </a:xfrm>
        </p:grpSpPr>
        <p:sp>
          <p:nvSpPr>
            <p:cNvPr id="224" name="Rectangle"/>
            <p:cNvSpPr/>
            <p:nvPr/>
          </p:nvSpPr>
          <p:spPr>
            <a:xfrm>
              <a:off x="1574800" y="3708400"/>
              <a:ext cx="368302" cy="279400"/>
            </a:xfrm>
            <a:prstGeom prst="rect">
              <a:avLst/>
            </a:prstGeom>
            <a:solidFill>
              <a:srgbClr val="9437FF">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25" name="Rectangle"/>
            <p:cNvSpPr/>
            <p:nvPr/>
          </p:nvSpPr>
          <p:spPr>
            <a:xfrm>
              <a:off x="0" y="0"/>
              <a:ext cx="368302" cy="279400"/>
            </a:xfrm>
            <a:prstGeom prst="rect">
              <a:avLst/>
            </a:prstGeom>
            <a:solidFill>
              <a:srgbClr val="9437FF">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30" name="Group"/>
          <p:cNvGrpSpPr/>
          <p:nvPr/>
        </p:nvGrpSpPr>
        <p:grpSpPr>
          <a:xfrm>
            <a:off x="2908300" y="4330700"/>
            <a:ext cx="5461002" cy="4813300"/>
            <a:chOff x="0" y="0"/>
            <a:chExt cx="5461001" cy="4813300"/>
          </a:xfrm>
        </p:grpSpPr>
        <p:sp>
          <p:nvSpPr>
            <p:cNvPr id="227" name="Rectangle"/>
            <p:cNvSpPr/>
            <p:nvPr/>
          </p:nvSpPr>
          <p:spPr>
            <a:xfrm>
              <a:off x="5194300" y="4203700"/>
              <a:ext cx="266702" cy="2540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28" name="Rectangle"/>
            <p:cNvSpPr/>
            <p:nvPr/>
          </p:nvSpPr>
          <p:spPr>
            <a:xfrm>
              <a:off x="0" y="4533900"/>
              <a:ext cx="863602" cy="2794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29" name="Rectangle"/>
            <p:cNvSpPr/>
            <p:nvPr/>
          </p:nvSpPr>
          <p:spPr>
            <a:xfrm>
              <a:off x="3594100" y="0"/>
              <a:ext cx="1473200" cy="2794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pic>
        <p:nvPicPr>
          <p:cNvPr id="231" name="image-109.pdf" descr="image-109.pdf"/>
          <p:cNvPicPr>
            <a:picLocks noChangeAspect="1"/>
          </p:cNvPicPr>
          <p:nvPr/>
        </p:nvPicPr>
        <p:blipFill>
          <a:blip r:embed="rId2">
            <a:extLst/>
          </a:blip>
          <a:stretch>
            <a:fillRect/>
          </a:stretch>
        </p:blipFill>
        <p:spPr>
          <a:xfrm>
            <a:off x="698500" y="1409700"/>
            <a:ext cx="12366079" cy="7930247"/>
          </a:xfrm>
          <a:prstGeom prst="rect">
            <a:avLst/>
          </a:prstGeom>
          <a:ln w="12700">
            <a:miter lim="400000"/>
          </a:ln>
        </p:spPr>
      </p:pic>
      <p:grpSp>
        <p:nvGrpSpPr>
          <p:cNvPr id="238" name="Group"/>
          <p:cNvGrpSpPr/>
          <p:nvPr/>
        </p:nvGrpSpPr>
        <p:grpSpPr>
          <a:xfrm>
            <a:off x="660400" y="1447800"/>
            <a:ext cx="8978900" cy="5854700"/>
            <a:chOff x="0" y="0"/>
            <a:chExt cx="8978900" cy="5854700"/>
          </a:xfrm>
        </p:grpSpPr>
        <p:sp>
          <p:nvSpPr>
            <p:cNvPr id="232" name="Rectangle"/>
            <p:cNvSpPr/>
            <p:nvPr/>
          </p:nvSpPr>
          <p:spPr>
            <a:xfrm>
              <a:off x="4076700" y="0"/>
              <a:ext cx="850900" cy="190501"/>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33" name="Rectangle"/>
            <p:cNvSpPr/>
            <p:nvPr/>
          </p:nvSpPr>
          <p:spPr>
            <a:xfrm>
              <a:off x="5905500" y="876300"/>
              <a:ext cx="1181100" cy="1651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34" name="Rectangle"/>
            <p:cNvSpPr/>
            <p:nvPr/>
          </p:nvSpPr>
          <p:spPr>
            <a:xfrm>
              <a:off x="8661400" y="523240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nvGrpSpPr>
            <p:cNvPr id="237" name="Group"/>
            <p:cNvGrpSpPr/>
            <p:nvPr/>
          </p:nvGrpSpPr>
          <p:grpSpPr>
            <a:xfrm>
              <a:off x="0" y="4800600"/>
              <a:ext cx="8813800" cy="1054100"/>
              <a:chOff x="0" y="0"/>
              <a:chExt cx="8813800" cy="1054100"/>
            </a:xfrm>
          </p:grpSpPr>
          <p:sp>
            <p:nvSpPr>
              <p:cNvPr id="235" name="Rectangle"/>
              <p:cNvSpPr/>
              <p:nvPr/>
            </p:nvSpPr>
            <p:spPr>
              <a:xfrm>
                <a:off x="0" y="77470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36" name="Rectangle"/>
              <p:cNvSpPr/>
              <p:nvPr/>
            </p:nvSpPr>
            <p:spPr>
              <a:xfrm>
                <a:off x="8496300" y="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grpSp>
        <p:nvGrpSpPr>
          <p:cNvPr id="241" name="Group"/>
          <p:cNvGrpSpPr/>
          <p:nvPr/>
        </p:nvGrpSpPr>
        <p:grpSpPr>
          <a:xfrm>
            <a:off x="6502399" y="3632200"/>
            <a:ext cx="1917703" cy="4356100"/>
            <a:chOff x="0" y="0"/>
            <a:chExt cx="1917701" cy="4356100"/>
          </a:xfrm>
        </p:grpSpPr>
        <p:sp>
          <p:nvSpPr>
            <p:cNvPr id="239" name="Rectangle"/>
            <p:cNvSpPr/>
            <p:nvPr/>
          </p:nvSpPr>
          <p:spPr>
            <a:xfrm>
              <a:off x="1549400" y="3835400"/>
              <a:ext cx="368302" cy="520700"/>
            </a:xfrm>
            <a:prstGeom prst="rect">
              <a:avLst/>
            </a:prstGeom>
            <a:solidFill>
              <a:srgbClr val="00F9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40" name="Rectangle"/>
            <p:cNvSpPr/>
            <p:nvPr/>
          </p:nvSpPr>
          <p:spPr>
            <a:xfrm>
              <a:off x="0" y="0"/>
              <a:ext cx="368302" cy="571500"/>
            </a:xfrm>
            <a:prstGeom prst="rect">
              <a:avLst/>
            </a:prstGeom>
            <a:solidFill>
              <a:srgbClr val="00F9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aphicFrame>
        <p:nvGraphicFramePr>
          <p:cNvPr id="242" name="Table"/>
          <p:cNvGraphicFramePr/>
          <p:nvPr/>
        </p:nvGraphicFramePr>
        <p:xfrm>
          <a:off x="9867900" y="1993900"/>
          <a:ext cx="2362200" cy="232410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1181100"/>
                <a:gridCol w="1181100"/>
              </a:tblGrid>
              <a:tr h="388785">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HSR</a:t>
                      </a:r>
                    </a:p>
                  </a:txBody>
                  <a:tcPr marL="38100" marR="38100" marT="38100" marB="38100" anchor="ctr" anchorCtr="0" horzOverflow="overflow">
                    <a:lnL w="0">
                      <a:miter lim="400000"/>
                    </a:lnL>
                    <a:lnR w="0">
                      <a:miter lim="400000"/>
                    </a:lnR>
                    <a:lnT w="0">
                      <a:miter lim="400000"/>
                    </a:lnT>
                    <a:lnB w="0">
                      <a:miter lim="400000"/>
                    </a:lnB>
                  </a:tcPr>
                </a:tc>
              </a:tr>
              <a:tr h="384479">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SHAC</a:t>
                      </a:r>
                    </a:p>
                  </a:txBody>
                  <a:tcPr marL="38100" marR="38100" marT="38100" marB="38100" anchor="ctr" anchorCtr="0" horzOverflow="overflow">
                    <a:lnL w="0">
                      <a:miter lim="400000"/>
                    </a:lnL>
                    <a:lnR w="0">
                      <a:miter lim="400000"/>
                    </a:lnR>
                    <a:lnT w="0">
                      <a:miter lim="400000"/>
                    </a:lnT>
                    <a:lnB w="0">
                      <a:miter lim="400000"/>
                    </a:lnB>
                  </a:tcPr>
                </a:tc>
              </a:tr>
              <a:tr h="388785">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Val Prin</a:t>
                      </a:r>
                    </a:p>
                  </a:txBody>
                  <a:tcPr marL="38100" marR="38100" marT="38100" marB="38100" anchor="ctr" anchorCtr="0" horzOverflow="overflow">
                    <a:lnL w="0">
                      <a:miter lim="400000"/>
                    </a:lnL>
                    <a:lnR w="0">
                      <a:miter lim="400000"/>
                    </a:lnR>
                    <a:lnT w="0">
                      <a:miter lim="400000"/>
                    </a:lnT>
                    <a:lnB w="0">
                      <a:miter lim="400000"/>
                    </a:lnB>
                  </a:tcPr>
                </a:tc>
              </a:tr>
              <a:tr h="384470">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HFP</a:t>
                      </a:r>
                    </a:p>
                  </a:txBody>
                  <a:tcPr marL="38100" marR="38100" marT="38100" marB="38100" anchor="ctr" anchorCtr="0" horzOverflow="overflow">
                    <a:lnL w="0">
                      <a:miter lim="400000"/>
                    </a:lnL>
                    <a:lnR w="0">
                      <a:miter lim="400000"/>
                    </a:lnR>
                    <a:lnT w="0">
                      <a:miter lim="400000"/>
                    </a:lnT>
                    <a:lnB w="0">
                      <a:miter lim="400000"/>
                    </a:lnB>
                  </a:tcPr>
                </a:tc>
              </a:tr>
              <a:tr h="388790">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SIP</a:t>
                      </a:r>
                    </a:p>
                  </a:txBody>
                  <a:tcPr marL="38100" marR="38100" marT="38100" marB="38100" anchor="ctr" anchorCtr="0" horzOverflow="overflow">
                    <a:lnL w="0">
                      <a:miter lim="400000"/>
                    </a:lnL>
                    <a:lnR w="0">
                      <a:miter lim="400000"/>
                    </a:lnR>
                    <a:lnT w="0">
                      <a:miter lim="400000"/>
                    </a:lnT>
                    <a:lnB w="0">
                      <a:miter lim="400000"/>
                    </a:lnB>
                  </a:tcPr>
                </a:tc>
              </a:tr>
              <a:tr h="388788">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SCP</a:t>
                      </a:r>
                    </a:p>
                  </a:txBody>
                  <a:tcPr marL="38100" marR="38100" marT="38100" marB="38100" anchor="ctr" anchorCtr="0" horzOverflow="overflow">
                    <a:lnL w="0">
                      <a:miter lim="400000"/>
                    </a:lnL>
                    <a:lnR w="0">
                      <a:miter lim="400000"/>
                    </a:lnR>
                    <a:lnT w="0">
                      <a:miter lim="400000"/>
                    </a:lnT>
                    <a:lnB w="0">
                      <a:miter lim="400000"/>
                    </a:lnB>
                  </a:tcPr>
                </a:tc>
              </a:tr>
            </a:tbl>
          </a:graphicData>
        </a:graphic>
      </p:graphicFrame>
      <p:grpSp>
        <p:nvGrpSpPr>
          <p:cNvPr id="245" name="Group"/>
          <p:cNvGrpSpPr/>
          <p:nvPr/>
        </p:nvGrpSpPr>
        <p:grpSpPr>
          <a:xfrm>
            <a:off x="8889999" y="5740400"/>
            <a:ext cx="2171703" cy="787400"/>
            <a:chOff x="0" y="0"/>
            <a:chExt cx="2171701" cy="787400"/>
          </a:xfrm>
        </p:grpSpPr>
        <p:sp>
          <p:nvSpPr>
            <p:cNvPr id="243" name="Rectangle"/>
            <p:cNvSpPr/>
            <p:nvPr/>
          </p:nvSpPr>
          <p:spPr>
            <a:xfrm>
              <a:off x="0" y="0"/>
              <a:ext cx="368302" cy="279400"/>
            </a:xfrm>
            <a:prstGeom prst="rect">
              <a:avLst/>
            </a:prstGeom>
            <a:solidFill>
              <a:srgbClr val="FF93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44" name="Rectangle"/>
            <p:cNvSpPr/>
            <p:nvPr/>
          </p:nvSpPr>
          <p:spPr>
            <a:xfrm>
              <a:off x="1803400" y="508000"/>
              <a:ext cx="368302" cy="279400"/>
            </a:xfrm>
            <a:prstGeom prst="rect">
              <a:avLst/>
            </a:prstGeom>
            <a:solidFill>
              <a:srgbClr val="FF93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46" name="Rectangle"/>
          <p:cNvSpPr/>
          <p:nvPr/>
        </p:nvSpPr>
        <p:spPr>
          <a:xfrm>
            <a:off x="10287000" y="2044700"/>
            <a:ext cx="317500" cy="279400"/>
          </a:xfrm>
          <a:prstGeom prst="rect">
            <a:avLst/>
          </a:prstGeom>
          <a:solidFill>
            <a:srgbClr val="FFFB00">
              <a:alpha val="66917"/>
            </a:srgbClr>
          </a:solidFill>
          <a:ln w="25400">
            <a:solidFill>
              <a:srgbClr val="FFFB00">
                <a:alpha val="66917"/>
              </a:srgbClr>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47" name="Rectangle"/>
          <p:cNvSpPr/>
          <p:nvPr/>
        </p:nvSpPr>
        <p:spPr>
          <a:xfrm>
            <a:off x="10261600" y="3213100"/>
            <a:ext cx="368302" cy="279400"/>
          </a:xfrm>
          <a:prstGeom prst="rect">
            <a:avLst/>
          </a:prstGeom>
          <a:solidFill>
            <a:srgbClr val="9437FF">
              <a:alpha val="4962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48" name="Rectangle"/>
          <p:cNvSpPr/>
          <p:nvPr/>
        </p:nvSpPr>
        <p:spPr>
          <a:xfrm>
            <a:off x="10261600" y="2794000"/>
            <a:ext cx="368302" cy="342901"/>
          </a:xfrm>
          <a:prstGeom prst="rect">
            <a:avLst/>
          </a:prstGeom>
          <a:solidFill>
            <a:srgbClr val="009193">
              <a:alpha val="4812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49" name="Rectangle"/>
          <p:cNvSpPr/>
          <p:nvPr/>
        </p:nvSpPr>
        <p:spPr>
          <a:xfrm>
            <a:off x="10261600" y="3556000"/>
            <a:ext cx="368302" cy="355600"/>
          </a:xfrm>
          <a:prstGeom prst="rect">
            <a:avLst/>
          </a:prstGeom>
          <a:solidFill>
            <a:srgbClr val="00F900">
              <a:alpha val="47368"/>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50" name="Rectangle"/>
          <p:cNvSpPr/>
          <p:nvPr/>
        </p:nvSpPr>
        <p:spPr>
          <a:xfrm>
            <a:off x="10274300" y="3962400"/>
            <a:ext cx="342902" cy="317500"/>
          </a:xfrm>
          <a:prstGeom prst="rect">
            <a:avLst/>
          </a:prstGeom>
          <a:solidFill>
            <a:srgbClr val="FF2600">
              <a:alpha val="54887"/>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51" name="Rectangle"/>
          <p:cNvSpPr/>
          <p:nvPr/>
        </p:nvSpPr>
        <p:spPr>
          <a:xfrm>
            <a:off x="10261600" y="2438400"/>
            <a:ext cx="368302" cy="279400"/>
          </a:xfrm>
          <a:prstGeom prst="rect">
            <a:avLst/>
          </a:prstGeom>
          <a:solidFill>
            <a:srgbClr val="FF9300">
              <a:alpha val="59398"/>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52" name="Rectangle"/>
          <p:cNvSpPr/>
          <p:nvPr/>
        </p:nvSpPr>
        <p:spPr>
          <a:xfrm>
            <a:off x="10121900" y="1841500"/>
            <a:ext cx="2311400" cy="2641600"/>
          </a:xfrm>
          <a:prstGeom prst="rect">
            <a:avLst/>
          </a:prstGeom>
          <a:ln w="25400">
            <a:solidFill>
              <a:srgbClr val="005493"/>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53" name="Key"/>
          <p:cNvSpPr txBox="1"/>
          <p:nvPr/>
        </p:nvSpPr>
        <p:spPr>
          <a:xfrm>
            <a:off x="10916146" y="1282700"/>
            <a:ext cx="72290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800"/>
              </a:lnSpc>
              <a:defRPr sz="3200">
                <a:solidFill>
                  <a:srgbClr val="005493"/>
                </a:solidFill>
              </a:defRPr>
            </a:lvl1pPr>
          </a:lstStyle>
          <a:p>
            <a:pPr/>
            <a:r>
              <a:t>Key</a:t>
            </a:r>
          </a:p>
        </p:txBody>
      </p:sp>
      <p:sp>
        <p:nvSpPr>
          <p:cNvPr id="25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1"/>
      <p:bldP build="whole" bldLvl="1" animBg="1" rev="0" advAuto="0" spid="223" grpId="3"/>
      <p:bldP build="whole" bldLvl="1" animBg="1" rev="0" advAuto="0" spid="241" grpId="5"/>
      <p:bldP build="whole" bldLvl="1" animBg="1" rev="0" advAuto="0" spid="245" grpId="2"/>
      <p:bldP build="whole" bldLvl="1" animBg="1" rev="0" advAuto="0" spid="226" grpId="4"/>
      <p:bldP build="whole" bldLvl="1" animBg="1" rev="0" advAuto="0" spid="230" grpId="6"/>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Is this description fully specified?"/>
          <p:cNvSpPr txBox="1"/>
          <p:nvPr>
            <p:ph type="title"/>
          </p:nvPr>
        </p:nvSpPr>
        <p:spPr>
          <a:xfrm>
            <a:off x="1270000" y="571500"/>
            <a:ext cx="10464800" cy="939800"/>
          </a:xfrm>
          <a:prstGeom prst="rect">
            <a:avLst/>
          </a:prstGeom>
        </p:spPr>
        <p:txBody>
          <a:bodyPr/>
          <a:lstStyle>
            <a:lvl1pPr>
              <a:lnSpc>
                <a:spcPts val="5700"/>
              </a:lnSpc>
              <a:defRPr sz="4800"/>
            </a:lvl1pPr>
          </a:lstStyle>
          <a:p>
            <a:pPr/>
            <a:r>
              <a:t>Is this description fully specified?</a:t>
            </a:r>
          </a:p>
        </p:txBody>
      </p:sp>
      <p:pic>
        <p:nvPicPr>
          <p:cNvPr id="257" name="image-109.pdf" descr="image-109.pdf"/>
          <p:cNvPicPr>
            <a:picLocks noChangeAspect="1"/>
          </p:cNvPicPr>
          <p:nvPr/>
        </p:nvPicPr>
        <p:blipFill>
          <a:blip r:embed="rId2">
            <a:extLst/>
          </a:blip>
          <a:stretch>
            <a:fillRect/>
          </a:stretch>
        </p:blipFill>
        <p:spPr>
          <a:xfrm>
            <a:off x="647700" y="1524000"/>
            <a:ext cx="12366079" cy="7930247"/>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Does the top node satisfy the initial symbol?"/>
          <p:cNvSpPr txBox="1"/>
          <p:nvPr>
            <p:ph type="title"/>
          </p:nvPr>
        </p:nvSpPr>
        <p:spPr>
          <a:xfrm>
            <a:off x="520700" y="368300"/>
            <a:ext cx="11861800" cy="1066800"/>
          </a:xfrm>
          <a:prstGeom prst="rect">
            <a:avLst/>
          </a:prstGeom>
        </p:spPr>
        <p:txBody>
          <a:bodyPr/>
          <a:lstStyle>
            <a:lvl1pPr>
              <a:lnSpc>
                <a:spcPts val="5700"/>
              </a:lnSpc>
              <a:defRPr sz="4800"/>
            </a:lvl1pPr>
          </a:lstStyle>
          <a:p>
            <a:pPr/>
            <a:r>
              <a:t>Does the top node satisfy the initial symbol?</a:t>
            </a:r>
          </a:p>
        </p:txBody>
      </p:sp>
      <p:pic>
        <p:nvPicPr>
          <p:cNvPr id="260" name="image-109.pdf" descr="image-109.pdf"/>
          <p:cNvPicPr>
            <a:picLocks noChangeAspect="1"/>
          </p:cNvPicPr>
          <p:nvPr/>
        </p:nvPicPr>
        <p:blipFill>
          <a:blip r:embed="rId2">
            <a:extLst/>
          </a:blip>
          <a:stretch>
            <a:fillRect/>
          </a:stretch>
        </p:blipFill>
        <p:spPr>
          <a:xfrm>
            <a:off x="647700" y="1524000"/>
            <a:ext cx="12366079" cy="7930247"/>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RESTR of the S node"/>
          <p:cNvSpPr txBox="1"/>
          <p:nvPr>
            <p:ph type="title"/>
          </p:nvPr>
        </p:nvSpPr>
        <p:spPr>
          <a:prstGeom prst="rect">
            <a:avLst/>
          </a:prstGeom>
        </p:spPr>
        <p:txBody>
          <a:bodyPr/>
          <a:lstStyle>
            <a:lvl1pPr>
              <a:lnSpc>
                <a:spcPts val="5700"/>
              </a:lnSpc>
              <a:defRPr sz="4800"/>
            </a:lvl1pPr>
          </a:lstStyle>
          <a:p>
            <a:pPr/>
            <a:r>
              <a:t>RESTR of the S node</a:t>
            </a:r>
          </a:p>
        </p:txBody>
      </p:sp>
      <p:pic>
        <p:nvPicPr>
          <p:cNvPr id="263" name="image-111.pdf" descr="image-111.pdf"/>
          <p:cNvPicPr>
            <a:picLocks noChangeAspect="1"/>
          </p:cNvPicPr>
          <p:nvPr/>
        </p:nvPicPr>
        <p:blipFill>
          <a:blip r:embed="rId2">
            <a:extLst/>
          </a:blip>
          <a:stretch>
            <a:fillRect/>
          </a:stretch>
        </p:blipFill>
        <p:spPr>
          <a:xfrm>
            <a:off x="876300" y="3898900"/>
            <a:ext cx="11252200" cy="1943100"/>
          </a:xfrm>
          <a:prstGeom prst="rect">
            <a:avLst/>
          </a:prstGeom>
          <a:ln w="12700">
            <a:miter lim="400000"/>
          </a:ln>
        </p:spPr>
      </p:pic>
      <p:sp>
        <p:nvSpPr>
          <p:cNvPr id="26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Another Example"/>
          <p:cNvSpPr txBox="1"/>
          <p:nvPr>
            <p:ph type="title"/>
          </p:nvPr>
        </p:nvSpPr>
        <p:spPr>
          <a:prstGeom prst="rect">
            <a:avLst/>
          </a:prstGeom>
        </p:spPr>
        <p:txBody>
          <a:bodyPr/>
          <a:lstStyle>
            <a:lvl1pPr>
              <a:lnSpc>
                <a:spcPts val="6700"/>
              </a:lnSpc>
              <a:defRPr sz="5600"/>
            </a:lvl1pPr>
          </a:lstStyle>
          <a:p>
            <a:pPr/>
            <a:r>
              <a:t>Another Example</a:t>
            </a:r>
          </a:p>
        </p:txBody>
      </p:sp>
      <p:pic>
        <p:nvPicPr>
          <p:cNvPr id="267" name="image-112.pdf" descr="image-112.pdf"/>
          <p:cNvPicPr>
            <a:picLocks noChangeAspect="1"/>
          </p:cNvPicPr>
          <p:nvPr/>
        </p:nvPicPr>
        <p:blipFill>
          <a:blip r:embed="rId2">
            <a:extLst/>
          </a:blip>
          <a:stretch>
            <a:fillRect/>
          </a:stretch>
        </p:blipFill>
        <p:spPr>
          <a:xfrm>
            <a:off x="1905000" y="2019300"/>
            <a:ext cx="9639799" cy="6564415"/>
          </a:xfrm>
          <a:prstGeom prst="rect">
            <a:avLst/>
          </a:prstGeom>
          <a:ln w="12700">
            <a:miter lim="400000"/>
          </a:ln>
        </p:spPr>
      </p:pic>
      <p:sp>
        <p:nvSpPr>
          <p:cNvPr id="26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7" name="Overview"/>
          <p:cNvSpPr txBox="1"/>
          <p:nvPr>
            <p:ph type="title"/>
          </p:nvPr>
        </p:nvSpPr>
        <p:spPr>
          <a:prstGeom prst="rect">
            <a:avLst/>
          </a:prstGeom>
        </p:spPr>
        <p:txBody>
          <a:bodyPr/>
          <a:lstStyle/>
          <a:p>
            <a:pPr/>
            <a:r>
              <a:t>Overview</a:t>
            </a:r>
          </a:p>
        </p:txBody>
      </p:sp>
      <p:sp>
        <p:nvSpPr>
          <p:cNvPr id="98" name="What we’re trying to do…"/>
          <p:cNvSpPr txBox="1"/>
          <p:nvPr>
            <p:ph type="body" idx="1"/>
          </p:nvPr>
        </p:nvSpPr>
        <p:spPr>
          <a:prstGeom prst="rect">
            <a:avLst/>
          </a:prstGeom>
        </p:spPr>
        <p:txBody>
          <a:bodyPr/>
          <a:lstStyle/>
          <a:p>
            <a:pPr marL="1327002"/>
            <a:r>
              <a:t>What we’re trying to do </a:t>
            </a:r>
          </a:p>
          <a:p>
            <a:pPr marL="1327002"/>
            <a:r>
              <a:t>The pieces of our grammar</a:t>
            </a:r>
          </a:p>
          <a:p>
            <a:pPr marL="1327002"/>
            <a:r>
              <a:t>Two extended examples</a:t>
            </a:r>
          </a:p>
          <a:p>
            <a:pPr marL="1327002"/>
            <a:r>
              <a:t>Reflection on what we’ve done, what we still have to do</a:t>
            </a:r>
          </a:p>
          <a:p>
            <a:pPr marL="1327002"/>
            <a:r>
              <a:t>Reading questions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Head Features from Lexical Entries"/>
          <p:cNvSpPr txBox="1"/>
          <p:nvPr>
            <p:ph type="title"/>
          </p:nvPr>
        </p:nvSpPr>
        <p:spPr>
          <a:xfrm>
            <a:off x="901700" y="584200"/>
            <a:ext cx="11696700" cy="1143000"/>
          </a:xfrm>
          <a:prstGeom prst="rect">
            <a:avLst/>
          </a:prstGeom>
        </p:spPr>
        <p:txBody>
          <a:bodyPr/>
          <a:lstStyle>
            <a:lvl1pPr>
              <a:lnSpc>
                <a:spcPts val="5700"/>
              </a:lnSpc>
              <a:defRPr sz="4800"/>
            </a:lvl1pPr>
          </a:lstStyle>
          <a:p>
            <a:pPr/>
            <a:r>
              <a:t>Head Features from Lexical Entries</a:t>
            </a:r>
          </a:p>
        </p:txBody>
      </p:sp>
      <p:pic>
        <p:nvPicPr>
          <p:cNvPr id="271" name="image-114.pdf" descr="image-114.pdf"/>
          <p:cNvPicPr>
            <a:picLocks noChangeAspect="1"/>
          </p:cNvPicPr>
          <p:nvPr/>
        </p:nvPicPr>
        <p:blipFill>
          <a:blip r:embed="rId2">
            <a:extLst/>
          </a:blip>
          <a:stretch>
            <a:fillRect/>
          </a:stretch>
        </p:blipFill>
        <p:spPr>
          <a:xfrm>
            <a:off x="800100" y="2032000"/>
            <a:ext cx="11900286" cy="6502402"/>
          </a:xfrm>
          <a:prstGeom prst="rect">
            <a:avLst/>
          </a:prstGeom>
          <a:ln w="12700">
            <a:miter lim="400000"/>
          </a:ln>
        </p:spPr>
      </p:pic>
      <p:sp>
        <p:nvSpPr>
          <p:cNvPr id="27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Head Features from Lexical Entries, plus HFP"/>
          <p:cNvSpPr txBox="1"/>
          <p:nvPr>
            <p:ph type="title"/>
          </p:nvPr>
        </p:nvSpPr>
        <p:spPr>
          <a:xfrm>
            <a:off x="901700" y="584200"/>
            <a:ext cx="11696700" cy="1143000"/>
          </a:xfrm>
          <a:prstGeom prst="rect">
            <a:avLst/>
          </a:prstGeom>
        </p:spPr>
        <p:txBody>
          <a:bodyPr/>
          <a:lstStyle>
            <a:lvl1pPr>
              <a:lnSpc>
                <a:spcPts val="5700"/>
              </a:lnSpc>
              <a:defRPr sz="4800"/>
            </a:lvl1pPr>
          </a:lstStyle>
          <a:p>
            <a:pPr/>
            <a:r>
              <a:t>Head Features from Lexical Entries, plus HFP</a:t>
            </a:r>
          </a:p>
        </p:txBody>
      </p:sp>
      <p:pic>
        <p:nvPicPr>
          <p:cNvPr id="275" name="image-113.pdf" descr="image-113.pdf"/>
          <p:cNvPicPr>
            <a:picLocks noChangeAspect="1"/>
          </p:cNvPicPr>
          <p:nvPr/>
        </p:nvPicPr>
        <p:blipFill>
          <a:blip r:embed="rId2">
            <a:extLst/>
          </a:blip>
          <a:stretch>
            <a:fillRect/>
          </a:stretch>
        </p:blipFill>
        <p:spPr>
          <a:xfrm>
            <a:off x="647700" y="2260600"/>
            <a:ext cx="12139953" cy="6223002"/>
          </a:xfrm>
          <a:prstGeom prst="rect">
            <a:avLst/>
          </a:prstGeom>
          <a:ln w="12700">
            <a:miter lim="400000"/>
          </a:ln>
        </p:spPr>
      </p:pic>
      <p:grpSp>
        <p:nvGrpSpPr>
          <p:cNvPr id="278" name="Group"/>
          <p:cNvGrpSpPr/>
          <p:nvPr/>
        </p:nvGrpSpPr>
        <p:grpSpPr>
          <a:xfrm>
            <a:off x="2237142" y="2902089"/>
            <a:ext cx="4067033" cy="3365576"/>
            <a:chOff x="0" y="0"/>
            <a:chExt cx="4067031" cy="3365575"/>
          </a:xfrm>
        </p:grpSpPr>
        <p:sp>
          <p:nvSpPr>
            <p:cNvPr id="276" name="Rectangle"/>
            <p:cNvSpPr/>
            <p:nvPr/>
          </p:nvSpPr>
          <p:spPr>
            <a:xfrm rot="3960000">
              <a:off x="1398515" y="51846"/>
              <a:ext cx="1270001" cy="3886481"/>
            </a:xfrm>
            <a:prstGeom prst="rect">
              <a:avLst/>
            </a:prstGeom>
            <a:solidFill>
              <a:srgbClr val="00F900">
                <a:alpha val="24812"/>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7" name="Rectangle"/>
            <p:cNvSpPr/>
            <p:nvPr/>
          </p:nvSpPr>
          <p:spPr>
            <a:xfrm rot="840000">
              <a:off x="296027" y="419197"/>
              <a:ext cx="3609706" cy="1173968"/>
            </a:xfrm>
            <a:prstGeom prst="rect">
              <a:avLst/>
            </a:prstGeom>
            <a:solidFill>
              <a:srgbClr val="00F900">
                <a:alpha val="20300"/>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79" name="Rectangle"/>
          <p:cNvSpPr/>
          <p:nvPr/>
        </p:nvSpPr>
        <p:spPr>
          <a:xfrm rot="3960000">
            <a:off x="5562147" y="4113371"/>
            <a:ext cx="1270001" cy="3617006"/>
          </a:xfrm>
          <a:prstGeom prst="rect">
            <a:avLst/>
          </a:prstGeom>
          <a:solidFill>
            <a:srgbClr val="0433FF">
              <a:alpha val="3609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80" name="Rectangle"/>
          <p:cNvSpPr/>
          <p:nvPr/>
        </p:nvSpPr>
        <p:spPr>
          <a:xfrm rot="6660000">
            <a:off x="8902865" y="5317141"/>
            <a:ext cx="1270001" cy="3368115"/>
          </a:xfrm>
          <a:prstGeom prst="rect">
            <a:avLst/>
          </a:prstGeom>
          <a:solidFill>
            <a:srgbClr val="FFFB00">
              <a:alpha val="3609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grpSp>
        <p:nvGrpSpPr>
          <p:cNvPr id="283" name="Group"/>
          <p:cNvGrpSpPr/>
          <p:nvPr/>
        </p:nvGrpSpPr>
        <p:grpSpPr>
          <a:xfrm>
            <a:off x="6047287" y="1518665"/>
            <a:ext cx="5287321" cy="3750391"/>
            <a:chOff x="0" y="0"/>
            <a:chExt cx="5287319" cy="3750389"/>
          </a:xfrm>
        </p:grpSpPr>
        <p:sp>
          <p:nvSpPr>
            <p:cNvPr id="281" name="Rectangle"/>
            <p:cNvSpPr/>
            <p:nvPr/>
          </p:nvSpPr>
          <p:spPr>
            <a:xfrm rot="3960000">
              <a:off x="2855582" y="801268"/>
              <a:ext cx="1270001" cy="3368108"/>
            </a:xfrm>
            <a:prstGeom prst="rect">
              <a:avLst/>
            </a:prstGeom>
            <a:solidFill>
              <a:srgbClr val="FF2600">
                <a:alpha val="27067"/>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2" name="Rectangle"/>
            <p:cNvSpPr/>
            <p:nvPr/>
          </p:nvSpPr>
          <p:spPr>
            <a:xfrm rot="1080000">
              <a:off x="43312" y="750316"/>
              <a:ext cx="5026643" cy="1076465"/>
            </a:xfrm>
            <a:prstGeom prst="rect">
              <a:avLst/>
            </a:prstGeom>
            <a:solidFill>
              <a:srgbClr val="FF2600">
                <a:alpha val="24812"/>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2"/>
      <p:bldP build="whole" bldLvl="1" animBg="1" rev="0" advAuto="0" spid="280" grpId="1"/>
      <p:bldP build="whole" bldLvl="1" animBg="1" rev="0" advAuto="0" spid="283" grpId="4"/>
      <p:bldP build="whole" bldLvl="1" animBg="1" rev="0" advAuto="0" spid="278" grpId="3"/>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Valence Features:…"/>
          <p:cNvSpPr txBox="1"/>
          <p:nvPr>
            <p:ph type="title"/>
          </p:nvPr>
        </p:nvSpPr>
        <p:spPr>
          <a:xfrm>
            <a:off x="1193800" y="596900"/>
            <a:ext cx="10617200" cy="1384300"/>
          </a:xfrm>
          <a:prstGeom prst="rect">
            <a:avLst/>
          </a:prstGeom>
        </p:spPr>
        <p:txBody>
          <a:bodyPr/>
          <a:lstStyle/>
          <a:p>
            <a:pPr>
              <a:spcBef>
                <a:spcPts val="0"/>
              </a:spcBef>
            </a:pPr>
            <a:r>
              <a:t>Valence Features:  </a:t>
            </a:r>
          </a:p>
          <a:p>
            <a:pPr/>
            <a:r>
              <a:t>Lexicon, Rules, and the Valence Principle </a:t>
            </a:r>
          </a:p>
        </p:txBody>
      </p:sp>
      <p:pic>
        <p:nvPicPr>
          <p:cNvPr id="287" name="image-116.pdf" descr="image-116.pdf"/>
          <p:cNvPicPr>
            <a:picLocks noChangeAspect="1"/>
          </p:cNvPicPr>
          <p:nvPr/>
        </p:nvPicPr>
        <p:blipFill>
          <a:blip r:embed="rId2">
            <a:extLst/>
          </a:blip>
          <a:stretch>
            <a:fillRect/>
          </a:stretch>
        </p:blipFill>
        <p:spPr>
          <a:xfrm>
            <a:off x="863600" y="2184400"/>
            <a:ext cx="11797694" cy="7266585"/>
          </a:xfrm>
          <a:prstGeom prst="rect">
            <a:avLst/>
          </a:prstGeom>
          <a:ln w="12700">
            <a:miter lim="400000"/>
          </a:ln>
        </p:spPr>
      </p:pic>
      <p:grpSp>
        <p:nvGrpSpPr>
          <p:cNvPr id="295" name="Group"/>
          <p:cNvGrpSpPr/>
          <p:nvPr/>
        </p:nvGrpSpPr>
        <p:grpSpPr>
          <a:xfrm>
            <a:off x="2019300" y="4559300"/>
            <a:ext cx="10452100" cy="4267200"/>
            <a:chOff x="0" y="0"/>
            <a:chExt cx="10452100" cy="4267200"/>
          </a:xfrm>
        </p:grpSpPr>
        <p:sp>
          <p:nvSpPr>
            <p:cNvPr id="288" name="Rectangle"/>
            <p:cNvSpPr/>
            <p:nvPr/>
          </p:nvSpPr>
          <p:spPr>
            <a:xfrm>
              <a:off x="0" y="0"/>
              <a:ext cx="2540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9" name="Rectangle"/>
            <p:cNvSpPr/>
            <p:nvPr/>
          </p:nvSpPr>
          <p:spPr>
            <a:xfrm>
              <a:off x="1701800" y="120650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0" name="Rectangle"/>
            <p:cNvSpPr/>
            <p:nvPr/>
          </p:nvSpPr>
          <p:spPr>
            <a:xfrm>
              <a:off x="3619500" y="238760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1" name="Rectangle"/>
            <p:cNvSpPr/>
            <p:nvPr/>
          </p:nvSpPr>
          <p:spPr>
            <a:xfrm>
              <a:off x="8039100" y="3530600"/>
              <a:ext cx="5715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2" name="Rectangle"/>
            <p:cNvSpPr/>
            <p:nvPr/>
          </p:nvSpPr>
          <p:spPr>
            <a:xfrm>
              <a:off x="5537200" y="3530600"/>
              <a:ext cx="4191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3" name="Rectangle"/>
            <p:cNvSpPr/>
            <p:nvPr/>
          </p:nvSpPr>
          <p:spPr>
            <a:xfrm>
              <a:off x="6934200" y="0"/>
              <a:ext cx="6477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4" name="Rectangle"/>
            <p:cNvSpPr/>
            <p:nvPr/>
          </p:nvSpPr>
          <p:spPr>
            <a:xfrm>
              <a:off x="9740900" y="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98" name="Group"/>
          <p:cNvGrpSpPr/>
          <p:nvPr/>
        </p:nvGrpSpPr>
        <p:grpSpPr>
          <a:xfrm>
            <a:off x="2806699" y="3594100"/>
            <a:ext cx="3251201" cy="1828800"/>
            <a:chOff x="0" y="0"/>
            <a:chExt cx="3251199" cy="1828800"/>
          </a:xfrm>
        </p:grpSpPr>
        <p:sp>
          <p:nvSpPr>
            <p:cNvPr id="296" name="Rectangle"/>
            <p:cNvSpPr/>
            <p:nvPr/>
          </p:nvSpPr>
          <p:spPr>
            <a:xfrm>
              <a:off x="0" y="0"/>
              <a:ext cx="1358901"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7" name="Rectangle"/>
            <p:cNvSpPr/>
            <p:nvPr/>
          </p:nvSpPr>
          <p:spPr>
            <a:xfrm>
              <a:off x="1752600" y="1219200"/>
              <a:ext cx="1498600" cy="6096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02" name="Group"/>
          <p:cNvGrpSpPr/>
          <p:nvPr/>
        </p:nvGrpSpPr>
        <p:grpSpPr>
          <a:xfrm>
            <a:off x="6210300" y="2476500"/>
            <a:ext cx="4851400" cy="2832100"/>
            <a:chOff x="0" y="0"/>
            <a:chExt cx="4851400" cy="2832100"/>
          </a:xfrm>
        </p:grpSpPr>
        <p:sp>
          <p:nvSpPr>
            <p:cNvPr id="299" name="Rectangle"/>
            <p:cNvSpPr/>
            <p:nvPr/>
          </p:nvSpPr>
          <p:spPr>
            <a:xfrm>
              <a:off x="1689100" y="2057400"/>
              <a:ext cx="1676400" cy="7747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0" name="Rectangle"/>
            <p:cNvSpPr/>
            <p:nvPr/>
          </p:nvSpPr>
          <p:spPr>
            <a:xfrm>
              <a:off x="3175000" y="901700"/>
              <a:ext cx="1676400" cy="8001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1" name="Rectangle"/>
            <p:cNvSpPr/>
            <p:nvPr/>
          </p:nvSpPr>
          <p:spPr>
            <a:xfrm>
              <a:off x="0" y="0"/>
              <a:ext cx="1320800" cy="5588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08" name="Group"/>
          <p:cNvGrpSpPr/>
          <p:nvPr/>
        </p:nvGrpSpPr>
        <p:grpSpPr>
          <a:xfrm>
            <a:off x="2794000" y="2184400"/>
            <a:ext cx="6489700" cy="4914900"/>
            <a:chOff x="0" y="0"/>
            <a:chExt cx="6489700" cy="4914900"/>
          </a:xfrm>
        </p:grpSpPr>
        <p:sp>
          <p:nvSpPr>
            <p:cNvPr id="303" name="Rectangle"/>
            <p:cNvSpPr/>
            <p:nvPr/>
          </p:nvSpPr>
          <p:spPr>
            <a:xfrm>
              <a:off x="5105400" y="46736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4" name="Rectangle"/>
            <p:cNvSpPr/>
            <p:nvPr/>
          </p:nvSpPr>
          <p:spPr>
            <a:xfrm>
              <a:off x="3556000" y="38227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5" name="Rectangle"/>
            <p:cNvSpPr/>
            <p:nvPr/>
          </p:nvSpPr>
          <p:spPr>
            <a:xfrm>
              <a:off x="1752600" y="26162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6" name="Rectangle"/>
            <p:cNvSpPr/>
            <p:nvPr/>
          </p:nvSpPr>
          <p:spPr>
            <a:xfrm>
              <a:off x="0" y="11557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7" name="Rectangle"/>
            <p:cNvSpPr/>
            <p:nvPr/>
          </p:nvSpPr>
          <p:spPr>
            <a:xfrm>
              <a:off x="3378200" y="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13" name="Group"/>
          <p:cNvGrpSpPr/>
          <p:nvPr/>
        </p:nvGrpSpPr>
        <p:grpSpPr>
          <a:xfrm>
            <a:off x="4699000" y="5651500"/>
            <a:ext cx="3022601" cy="2070100"/>
            <a:chOff x="0" y="0"/>
            <a:chExt cx="3022600" cy="2070100"/>
          </a:xfrm>
        </p:grpSpPr>
        <p:sp>
          <p:nvSpPr>
            <p:cNvPr id="309" name="Rectangle"/>
            <p:cNvSpPr/>
            <p:nvPr/>
          </p:nvSpPr>
          <p:spPr>
            <a:xfrm>
              <a:off x="0" y="11684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0" name="Rectangle"/>
            <p:cNvSpPr/>
            <p:nvPr/>
          </p:nvSpPr>
          <p:spPr>
            <a:xfrm>
              <a:off x="0" y="17399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1" name="Rectangle"/>
            <p:cNvSpPr/>
            <p:nvPr/>
          </p:nvSpPr>
          <p:spPr>
            <a:xfrm>
              <a:off x="1663700" y="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2" name="Rectangle"/>
            <p:cNvSpPr/>
            <p:nvPr/>
          </p:nvSpPr>
          <p:spPr>
            <a:xfrm>
              <a:off x="1663700" y="5842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16" name="Group"/>
          <p:cNvGrpSpPr/>
          <p:nvPr/>
        </p:nvGrpSpPr>
        <p:grpSpPr>
          <a:xfrm>
            <a:off x="7912100" y="7150100"/>
            <a:ext cx="2552701" cy="1689100"/>
            <a:chOff x="0" y="0"/>
            <a:chExt cx="2552700" cy="1689100"/>
          </a:xfrm>
        </p:grpSpPr>
        <p:sp>
          <p:nvSpPr>
            <p:cNvPr id="314" name="Rectangle"/>
            <p:cNvSpPr/>
            <p:nvPr/>
          </p:nvSpPr>
          <p:spPr>
            <a:xfrm>
              <a:off x="0" y="0"/>
              <a:ext cx="1358901" cy="508000"/>
            </a:xfrm>
            <a:prstGeom prst="rect">
              <a:avLst/>
            </a:prstGeom>
            <a:noFill/>
            <a:ln w="25400" cap="flat">
              <a:solidFill>
                <a:srgbClr val="9437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5" name="Rectangle"/>
            <p:cNvSpPr/>
            <p:nvPr/>
          </p:nvSpPr>
          <p:spPr>
            <a:xfrm>
              <a:off x="1193800" y="1143000"/>
              <a:ext cx="1358901" cy="546100"/>
            </a:xfrm>
            <a:prstGeom prst="rect">
              <a:avLst/>
            </a:prstGeom>
            <a:noFill/>
            <a:ln w="25400" cap="flat">
              <a:solidFill>
                <a:srgbClr val="9437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21" name="Group"/>
          <p:cNvGrpSpPr/>
          <p:nvPr/>
        </p:nvGrpSpPr>
        <p:grpSpPr>
          <a:xfrm>
            <a:off x="2730500" y="4546600"/>
            <a:ext cx="3365500" cy="1930400"/>
            <a:chOff x="0" y="0"/>
            <a:chExt cx="3365500" cy="1930400"/>
          </a:xfrm>
        </p:grpSpPr>
        <p:sp>
          <p:nvSpPr>
            <p:cNvPr id="317" name="Rectangle"/>
            <p:cNvSpPr/>
            <p:nvPr/>
          </p:nvSpPr>
          <p:spPr>
            <a:xfrm>
              <a:off x="12700" y="1676400"/>
              <a:ext cx="1358901"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8" name="Rectangle"/>
            <p:cNvSpPr/>
            <p:nvPr/>
          </p:nvSpPr>
          <p:spPr>
            <a:xfrm>
              <a:off x="0" y="1181100"/>
              <a:ext cx="1651000"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9" name="Rectangle"/>
            <p:cNvSpPr/>
            <p:nvPr/>
          </p:nvSpPr>
          <p:spPr>
            <a:xfrm>
              <a:off x="1828800" y="533400"/>
              <a:ext cx="1358901"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20" name="Rectangle"/>
            <p:cNvSpPr/>
            <p:nvPr/>
          </p:nvSpPr>
          <p:spPr>
            <a:xfrm>
              <a:off x="1752600" y="0"/>
              <a:ext cx="1612900"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aphicFrame>
        <p:nvGraphicFramePr>
          <p:cNvPr id="322" name="Table"/>
          <p:cNvGraphicFramePr/>
          <p:nvPr/>
        </p:nvGraphicFramePr>
        <p:xfrm>
          <a:off x="1079500" y="7874000"/>
          <a:ext cx="2641600" cy="115570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1320800"/>
                <a:gridCol w="1320800"/>
              </a:tblGrid>
              <a:tr h="393701">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Roman"/>
                        </a:rPr>
                        <a:t>Lexicon</a:t>
                      </a:r>
                    </a:p>
                  </a:txBody>
                  <a:tcPr marL="38100" marR="38100" marT="38100" marB="38100" anchor="ctr" anchorCtr="0" horzOverflow="overflow">
                    <a:lnL w="0">
                      <a:miter lim="400000"/>
                    </a:lnL>
                    <a:lnR w="0">
                      <a:miter lim="400000"/>
                    </a:lnR>
                    <a:lnT w="0">
                      <a:miter lim="400000"/>
                    </a:lnT>
                    <a:lnB w="0">
                      <a:miter lim="400000"/>
                    </a:lnB>
                  </a:tcPr>
                </a:tc>
              </a:tr>
              <a:tr h="380997">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Roman"/>
                        </a:rPr>
                        <a:t>Val. Prin.</a:t>
                      </a:r>
                    </a:p>
                  </a:txBody>
                  <a:tcPr marL="38100" marR="38100" marT="38100" marB="38100" anchor="ctr" anchorCtr="0" horzOverflow="overflow">
                    <a:lnL w="0">
                      <a:miter lim="400000"/>
                    </a:lnL>
                    <a:lnR w="0">
                      <a:miter lim="400000"/>
                    </a:lnR>
                    <a:lnT w="0">
                      <a:miter lim="400000"/>
                    </a:lnT>
                    <a:lnB w="0">
                      <a:miter lim="400000"/>
                    </a:lnB>
                  </a:tcPr>
                </a:tc>
              </a:tr>
              <a:tr h="381001">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Roman"/>
                        </a:rPr>
                        <a:t>Rules</a:t>
                      </a:r>
                    </a:p>
                  </a:txBody>
                  <a:tcPr marL="38100" marR="38100" marT="38100" marB="38100" anchor="ctr" anchorCtr="0" horzOverflow="overflow">
                    <a:lnL w="0">
                      <a:miter lim="400000"/>
                    </a:lnL>
                    <a:lnR w="0">
                      <a:miter lim="400000"/>
                    </a:lnR>
                    <a:lnT w="0">
                      <a:miter lim="400000"/>
                    </a:lnT>
                    <a:lnB w="0">
                      <a:miter lim="400000"/>
                    </a:lnB>
                  </a:tcPr>
                </a:tc>
              </a:tr>
            </a:tbl>
          </a:graphicData>
        </a:graphic>
      </p:graphicFrame>
      <p:sp>
        <p:nvSpPr>
          <p:cNvPr id="323" name="Rectangle"/>
          <p:cNvSpPr/>
          <p:nvPr/>
        </p:nvSpPr>
        <p:spPr>
          <a:xfrm>
            <a:off x="1346200" y="7899400"/>
            <a:ext cx="673100" cy="279400"/>
          </a:xfrm>
          <a:prstGeom prst="rect">
            <a:avLst/>
          </a:prstGeom>
          <a:solidFill>
            <a:srgbClr val="FF9300">
              <a:alpha val="58646"/>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24" name="Rectangle"/>
          <p:cNvSpPr/>
          <p:nvPr/>
        </p:nvSpPr>
        <p:spPr>
          <a:xfrm>
            <a:off x="1333500" y="8724900"/>
            <a:ext cx="800100" cy="241300"/>
          </a:xfrm>
          <a:prstGeom prst="rect">
            <a:avLst/>
          </a:prstGeom>
          <a:solidFill>
            <a:srgbClr val="FFFB00">
              <a:alpha val="53383"/>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25" name="Rectangle"/>
          <p:cNvSpPr/>
          <p:nvPr/>
        </p:nvSpPr>
        <p:spPr>
          <a:xfrm>
            <a:off x="1485900" y="8382000"/>
            <a:ext cx="508000" cy="152400"/>
          </a:xfrm>
          <a:prstGeom prst="rect">
            <a:avLst/>
          </a:prstGeom>
          <a:ln w="25400">
            <a:solidFill>
              <a:srgbClr val="0000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26" name="Rectangle"/>
          <p:cNvSpPr/>
          <p:nvPr/>
        </p:nvSpPr>
        <p:spPr>
          <a:xfrm>
            <a:off x="1231900" y="7823200"/>
            <a:ext cx="2603500" cy="1270000"/>
          </a:xfrm>
          <a:prstGeom prst="rect">
            <a:avLst/>
          </a:prstGeom>
          <a:ln w="25400">
            <a:solidFill>
              <a:srgbClr val="011993"/>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27" name="Key"/>
          <p:cNvSpPr txBox="1"/>
          <p:nvPr/>
        </p:nvSpPr>
        <p:spPr>
          <a:xfrm>
            <a:off x="2070534" y="7277100"/>
            <a:ext cx="646832"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300"/>
              </a:lnSpc>
              <a:defRPr sz="2800">
                <a:solidFill>
                  <a:srgbClr val="011993"/>
                </a:solidFill>
              </a:defRPr>
            </a:lvl1pPr>
          </a:lstStyle>
          <a:p>
            <a:pPr/>
            <a:r>
              <a:t>Key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6" grpId="2"/>
      <p:bldP build="whole" bldLvl="1" animBg="1" rev="0" advAuto="0" spid="298" grpId="5"/>
      <p:bldP build="whole" bldLvl="1" animBg="1" rev="0" advAuto="0" spid="302" grpId="6"/>
      <p:bldP build="whole" bldLvl="1" animBg="1" rev="0" advAuto="0" spid="308" grpId="7"/>
      <p:bldP build="whole" bldLvl="1" animBg="1" rev="0" advAuto="0" spid="295" grpId="1"/>
      <p:bldP build="whole" bldLvl="1" animBg="1" rev="0" advAuto="0" spid="313" grpId="3"/>
      <p:bldP build="whole" bldLvl="1" animBg="1" rev="0" advAuto="0" spid="321" grpId="4"/>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Required Identities:  Grammar Rules"/>
          <p:cNvSpPr txBox="1"/>
          <p:nvPr>
            <p:ph type="title"/>
          </p:nvPr>
        </p:nvSpPr>
        <p:spPr>
          <a:xfrm>
            <a:off x="1270000" y="558800"/>
            <a:ext cx="10464800" cy="927100"/>
          </a:xfrm>
          <a:prstGeom prst="rect">
            <a:avLst/>
          </a:prstGeom>
        </p:spPr>
        <p:txBody>
          <a:bodyPr/>
          <a:lstStyle/>
          <a:p>
            <a:pPr/>
            <a:r>
              <a:t>Required Identities:  Grammar Rules</a:t>
            </a:r>
          </a:p>
        </p:txBody>
      </p:sp>
      <p:pic>
        <p:nvPicPr>
          <p:cNvPr id="330" name="image-117.pdf" descr="image-117.pdf"/>
          <p:cNvPicPr>
            <a:picLocks noChangeAspect="1"/>
          </p:cNvPicPr>
          <p:nvPr/>
        </p:nvPicPr>
        <p:blipFill>
          <a:blip r:embed="rId2">
            <a:extLst/>
          </a:blip>
          <a:stretch>
            <a:fillRect/>
          </a:stretch>
        </p:blipFill>
        <p:spPr>
          <a:xfrm>
            <a:off x="1612900" y="1689100"/>
            <a:ext cx="9528822" cy="7883916"/>
          </a:xfrm>
          <a:prstGeom prst="rect">
            <a:avLst/>
          </a:prstGeom>
          <a:ln w="12700">
            <a:miter lim="400000"/>
          </a:ln>
        </p:spPr>
      </p:pic>
      <p:grpSp>
        <p:nvGrpSpPr>
          <p:cNvPr id="333" name="Group"/>
          <p:cNvGrpSpPr/>
          <p:nvPr/>
        </p:nvGrpSpPr>
        <p:grpSpPr>
          <a:xfrm>
            <a:off x="6858000" y="7988300"/>
            <a:ext cx="2844801" cy="660400"/>
            <a:chOff x="0" y="0"/>
            <a:chExt cx="2844800" cy="660400"/>
          </a:xfrm>
        </p:grpSpPr>
        <p:sp>
          <p:nvSpPr>
            <p:cNvPr id="331" name="Rectangle"/>
            <p:cNvSpPr/>
            <p:nvPr/>
          </p:nvSpPr>
          <p:spPr>
            <a:xfrm>
              <a:off x="2501900" y="3429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2"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36" name="Group"/>
          <p:cNvGrpSpPr/>
          <p:nvPr/>
        </p:nvGrpSpPr>
        <p:grpSpPr>
          <a:xfrm>
            <a:off x="6197600" y="6731000"/>
            <a:ext cx="1854201" cy="647700"/>
            <a:chOff x="0" y="0"/>
            <a:chExt cx="1854200" cy="647700"/>
          </a:xfrm>
        </p:grpSpPr>
        <p:sp>
          <p:nvSpPr>
            <p:cNvPr id="334" name="Rectangle"/>
            <p:cNvSpPr/>
            <p:nvPr/>
          </p:nvSpPr>
          <p:spPr>
            <a:xfrm>
              <a:off x="151130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5" name="Rectangle"/>
            <p:cNvSpPr/>
            <p:nvPr/>
          </p:nvSpPr>
          <p:spPr>
            <a:xfrm>
              <a:off x="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39" name="Group"/>
          <p:cNvGrpSpPr/>
          <p:nvPr/>
        </p:nvGrpSpPr>
        <p:grpSpPr>
          <a:xfrm>
            <a:off x="4279900" y="5461000"/>
            <a:ext cx="2641601" cy="647700"/>
            <a:chOff x="0" y="0"/>
            <a:chExt cx="2641600" cy="647700"/>
          </a:xfrm>
        </p:grpSpPr>
        <p:sp>
          <p:nvSpPr>
            <p:cNvPr id="337" name="Rectangle"/>
            <p:cNvSpPr/>
            <p:nvPr/>
          </p:nvSpPr>
          <p:spPr>
            <a:xfrm>
              <a:off x="229870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8" name="Rectangle"/>
            <p:cNvSpPr/>
            <p:nvPr/>
          </p:nvSpPr>
          <p:spPr>
            <a:xfrm>
              <a:off x="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2" name="Group"/>
          <p:cNvGrpSpPr/>
          <p:nvPr/>
        </p:nvGrpSpPr>
        <p:grpSpPr>
          <a:xfrm>
            <a:off x="1524000" y="4191000"/>
            <a:ext cx="4432301" cy="609600"/>
            <a:chOff x="0" y="0"/>
            <a:chExt cx="4432300" cy="609600"/>
          </a:xfrm>
        </p:grpSpPr>
        <p:sp>
          <p:nvSpPr>
            <p:cNvPr id="340" name="Rectangle"/>
            <p:cNvSpPr/>
            <p:nvPr/>
          </p:nvSpPr>
          <p:spPr>
            <a:xfrm>
              <a:off x="4089400" y="2921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1"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5" name="Group"/>
          <p:cNvGrpSpPr/>
          <p:nvPr/>
        </p:nvGrpSpPr>
        <p:grpSpPr>
          <a:xfrm>
            <a:off x="3213100" y="2895600"/>
            <a:ext cx="6769101" cy="647700"/>
            <a:chOff x="0" y="0"/>
            <a:chExt cx="6769100" cy="647700"/>
          </a:xfrm>
        </p:grpSpPr>
        <p:sp>
          <p:nvSpPr>
            <p:cNvPr id="343" name="Rectangle"/>
            <p:cNvSpPr/>
            <p:nvPr/>
          </p:nvSpPr>
          <p:spPr>
            <a:xfrm>
              <a:off x="642620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4"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8" name="Group"/>
          <p:cNvGrpSpPr/>
          <p:nvPr/>
        </p:nvGrpSpPr>
        <p:grpSpPr>
          <a:xfrm>
            <a:off x="8064500" y="4191000"/>
            <a:ext cx="2946401" cy="609600"/>
            <a:chOff x="0" y="0"/>
            <a:chExt cx="2946400" cy="609600"/>
          </a:xfrm>
        </p:grpSpPr>
        <p:sp>
          <p:nvSpPr>
            <p:cNvPr id="346" name="Rectangle"/>
            <p:cNvSpPr/>
            <p:nvPr/>
          </p:nvSpPr>
          <p:spPr>
            <a:xfrm>
              <a:off x="2603500" y="2921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7"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5" grpId="6"/>
      <p:bldP build="whole" bldLvl="1" animBg="1" rev="0" advAuto="0" spid="339" grpId="3"/>
      <p:bldP build="whole" bldLvl="1" animBg="1" rev="0" advAuto="0" spid="342" grpId="4"/>
      <p:bldP build="whole" bldLvl="1" animBg="1" rev="0" advAuto="0" spid="336" grpId="2"/>
      <p:bldP build="whole" bldLvl="1" animBg="1" rev="0" advAuto="0" spid="333" grpId="1"/>
      <p:bldP build="whole" bldLvl="1" animBg="1" rev="0" advAuto="0" spid="348" grpId="5"/>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Two Semantic Features:  the Lexicon &amp; SIP"/>
          <p:cNvSpPr txBox="1"/>
          <p:nvPr>
            <p:ph type="title"/>
          </p:nvPr>
        </p:nvSpPr>
        <p:spPr>
          <a:xfrm>
            <a:off x="723900" y="609600"/>
            <a:ext cx="11709400" cy="977900"/>
          </a:xfrm>
          <a:prstGeom prst="rect">
            <a:avLst/>
          </a:prstGeom>
        </p:spPr>
        <p:txBody>
          <a:bodyPr/>
          <a:lstStyle>
            <a:lvl1pPr>
              <a:lnSpc>
                <a:spcPts val="5700"/>
              </a:lnSpc>
              <a:defRPr sz="4800"/>
            </a:lvl1pPr>
          </a:lstStyle>
          <a:p>
            <a:pPr/>
            <a:r>
              <a:t>Two Semantic Features:  the Lexicon &amp; SIP </a:t>
            </a:r>
          </a:p>
        </p:txBody>
      </p:sp>
      <p:pic>
        <p:nvPicPr>
          <p:cNvPr id="351" name="image-119.pdf" descr="image-119.pdf"/>
          <p:cNvPicPr>
            <a:picLocks noChangeAspect="1"/>
          </p:cNvPicPr>
          <p:nvPr/>
        </p:nvPicPr>
        <p:blipFill>
          <a:blip r:embed="rId2">
            <a:extLst/>
          </a:blip>
          <a:stretch>
            <a:fillRect/>
          </a:stretch>
        </p:blipFill>
        <p:spPr>
          <a:xfrm>
            <a:off x="977900" y="1638300"/>
            <a:ext cx="11050301" cy="7456004"/>
          </a:xfrm>
          <a:prstGeom prst="rect">
            <a:avLst/>
          </a:prstGeom>
          <a:ln w="12700">
            <a:miter lim="400000"/>
          </a:ln>
        </p:spPr>
      </p:pic>
      <p:grpSp>
        <p:nvGrpSpPr>
          <p:cNvPr id="359" name="Group"/>
          <p:cNvGrpSpPr/>
          <p:nvPr/>
        </p:nvGrpSpPr>
        <p:grpSpPr>
          <a:xfrm>
            <a:off x="1117600" y="4064000"/>
            <a:ext cx="10782300" cy="4102100"/>
            <a:chOff x="0" y="0"/>
            <a:chExt cx="10782300" cy="4102100"/>
          </a:xfrm>
        </p:grpSpPr>
        <p:sp>
          <p:nvSpPr>
            <p:cNvPr id="352" name="Rectangle"/>
            <p:cNvSpPr/>
            <p:nvPr/>
          </p:nvSpPr>
          <p:spPr>
            <a:xfrm>
              <a:off x="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3" name="Rectangle"/>
            <p:cNvSpPr/>
            <p:nvPr/>
          </p:nvSpPr>
          <p:spPr>
            <a:xfrm>
              <a:off x="1765300" y="11811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4" name="Rectangle"/>
            <p:cNvSpPr/>
            <p:nvPr/>
          </p:nvSpPr>
          <p:spPr>
            <a:xfrm>
              <a:off x="3517900" y="23749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5" name="Rectangle"/>
            <p:cNvSpPr/>
            <p:nvPr/>
          </p:nvSpPr>
          <p:spPr>
            <a:xfrm>
              <a:off x="7874000" y="36068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6" name="Rectangle"/>
            <p:cNvSpPr/>
            <p:nvPr/>
          </p:nvSpPr>
          <p:spPr>
            <a:xfrm>
              <a:off x="5245100" y="360680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7" name="Rectangle"/>
            <p:cNvSpPr/>
            <p:nvPr/>
          </p:nvSpPr>
          <p:spPr>
            <a:xfrm>
              <a:off x="670560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8" name="Rectangle"/>
            <p:cNvSpPr/>
            <p:nvPr/>
          </p:nvSpPr>
          <p:spPr>
            <a:xfrm>
              <a:off x="933450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63" name="Group"/>
          <p:cNvGrpSpPr/>
          <p:nvPr/>
        </p:nvGrpSpPr>
        <p:grpSpPr>
          <a:xfrm>
            <a:off x="5981700" y="1638300"/>
            <a:ext cx="4622800" cy="2959100"/>
            <a:chOff x="0" y="0"/>
            <a:chExt cx="4622800" cy="2959100"/>
          </a:xfrm>
        </p:grpSpPr>
        <p:sp>
          <p:nvSpPr>
            <p:cNvPr id="360" name="Rectangle"/>
            <p:cNvSpPr/>
            <p:nvPr/>
          </p:nvSpPr>
          <p:spPr>
            <a:xfrm>
              <a:off x="1803400" y="2387600"/>
              <a:ext cx="14224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61" name="Rectangle"/>
            <p:cNvSpPr/>
            <p:nvPr/>
          </p:nvSpPr>
          <p:spPr>
            <a:xfrm>
              <a:off x="3175000" y="1155700"/>
              <a:ext cx="14478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62" name="Rectangle"/>
            <p:cNvSpPr/>
            <p:nvPr/>
          </p:nvSpPr>
          <p:spPr>
            <a:xfrm>
              <a:off x="0" y="0"/>
              <a:ext cx="14478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66" name="Group"/>
          <p:cNvGrpSpPr/>
          <p:nvPr/>
        </p:nvGrpSpPr>
        <p:grpSpPr>
          <a:xfrm>
            <a:off x="7708900" y="6400800"/>
            <a:ext cx="2565400" cy="1790700"/>
            <a:chOff x="0" y="0"/>
            <a:chExt cx="2565400" cy="1790700"/>
          </a:xfrm>
        </p:grpSpPr>
        <p:sp>
          <p:nvSpPr>
            <p:cNvPr id="364" name="Rectangle"/>
            <p:cNvSpPr/>
            <p:nvPr/>
          </p:nvSpPr>
          <p:spPr>
            <a:xfrm>
              <a:off x="1257300" y="1219200"/>
              <a:ext cx="1308100" cy="5715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65" name="Rectangle"/>
            <p:cNvSpPr/>
            <p:nvPr/>
          </p:nvSpPr>
          <p:spPr>
            <a:xfrm>
              <a:off x="0" y="0"/>
              <a:ext cx="1308100" cy="5715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69" name="Group"/>
          <p:cNvGrpSpPr/>
          <p:nvPr/>
        </p:nvGrpSpPr>
        <p:grpSpPr>
          <a:xfrm>
            <a:off x="4648200" y="5207000"/>
            <a:ext cx="2832100" cy="1778000"/>
            <a:chOff x="0" y="0"/>
            <a:chExt cx="2832100" cy="1778000"/>
          </a:xfrm>
        </p:grpSpPr>
        <p:sp>
          <p:nvSpPr>
            <p:cNvPr id="367" name="Rectangle"/>
            <p:cNvSpPr/>
            <p:nvPr/>
          </p:nvSpPr>
          <p:spPr>
            <a:xfrm>
              <a:off x="0" y="1206500"/>
              <a:ext cx="1308100" cy="571500"/>
            </a:xfrm>
            <a:prstGeom prst="rect">
              <a:avLst/>
            </a:prstGeom>
            <a:noFill/>
            <a:ln w="25400" cap="flat">
              <a:solidFill>
                <a:srgbClr val="0096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68" name="Rectangle"/>
            <p:cNvSpPr/>
            <p:nvPr/>
          </p:nvSpPr>
          <p:spPr>
            <a:xfrm>
              <a:off x="1524000" y="0"/>
              <a:ext cx="1308100" cy="571500"/>
            </a:xfrm>
            <a:prstGeom prst="rect">
              <a:avLst/>
            </a:prstGeom>
            <a:noFill/>
            <a:ln w="25400" cap="flat">
              <a:solidFill>
                <a:srgbClr val="0096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73" name="Group"/>
          <p:cNvGrpSpPr/>
          <p:nvPr/>
        </p:nvGrpSpPr>
        <p:grpSpPr>
          <a:xfrm>
            <a:off x="2806700" y="2794000"/>
            <a:ext cx="3124200" cy="2984500"/>
            <a:chOff x="0" y="0"/>
            <a:chExt cx="3124200" cy="2984500"/>
          </a:xfrm>
        </p:grpSpPr>
        <p:sp>
          <p:nvSpPr>
            <p:cNvPr id="370" name="Rectangle"/>
            <p:cNvSpPr/>
            <p:nvPr/>
          </p:nvSpPr>
          <p:spPr>
            <a:xfrm>
              <a:off x="63500" y="2413000"/>
              <a:ext cx="13081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71" name="Rectangle"/>
            <p:cNvSpPr/>
            <p:nvPr/>
          </p:nvSpPr>
          <p:spPr>
            <a:xfrm>
              <a:off x="1676400" y="1231900"/>
              <a:ext cx="14478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72" name="Rectangle"/>
            <p:cNvSpPr/>
            <p:nvPr/>
          </p:nvSpPr>
          <p:spPr>
            <a:xfrm>
              <a:off x="0" y="0"/>
              <a:ext cx="14478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4"/>
      <p:bldP build="whole" bldLvl="1" animBg="1" rev="0" advAuto="0" spid="369" grpId="3"/>
      <p:bldP build="whole" bldLvl="1" animBg="1" rev="0" advAuto="0" spid="359" grpId="1"/>
      <p:bldP build="whole" bldLvl="1" animBg="1" rev="0" advAuto="0" spid="366" grpId="2"/>
      <p:bldP build="whole" bldLvl="1" animBg="1" rev="0" advAuto="0" spid="363" grpId="5"/>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RESTR Values and the SCP"/>
          <p:cNvSpPr txBox="1"/>
          <p:nvPr>
            <p:ph type="title"/>
          </p:nvPr>
        </p:nvSpPr>
        <p:spPr>
          <a:prstGeom prst="rect">
            <a:avLst/>
          </a:prstGeom>
        </p:spPr>
        <p:txBody>
          <a:bodyPr/>
          <a:lstStyle>
            <a:lvl1pPr>
              <a:lnSpc>
                <a:spcPts val="5700"/>
              </a:lnSpc>
              <a:defRPr sz="4800"/>
            </a:lvl1pPr>
          </a:lstStyle>
          <a:p>
            <a:pPr/>
            <a:r>
              <a:t>RESTR Values and the SCP</a:t>
            </a:r>
          </a:p>
        </p:txBody>
      </p:sp>
      <p:pic>
        <p:nvPicPr>
          <p:cNvPr id="376" name="image-120.pdf" descr="image-120.pdf"/>
          <p:cNvPicPr>
            <a:picLocks noChangeAspect="1"/>
          </p:cNvPicPr>
          <p:nvPr/>
        </p:nvPicPr>
        <p:blipFill>
          <a:blip r:embed="rId2">
            <a:extLst/>
          </a:blip>
          <a:stretch>
            <a:fillRect/>
          </a:stretch>
        </p:blipFill>
        <p:spPr>
          <a:xfrm>
            <a:off x="723900" y="2044700"/>
            <a:ext cx="11961591" cy="7158888"/>
          </a:xfrm>
          <a:prstGeom prst="rect">
            <a:avLst/>
          </a:prstGeom>
          <a:ln w="12700">
            <a:miter lim="400000"/>
          </a:ln>
        </p:spPr>
      </p:pic>
      <p:sp>
        <p:nvSpPr>
          <p:cNvPr id="377" name="Rectangle"/>
          <p:cNvSpPr/>
          <p:nvPr/>
        </p:nvSpPr>
        <p:spPr>
          <a:xfrm>
            <a:off x="1003300" y="4356100"/>
            <a:ext cx="1638300" cy="7239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78" name="Rectangle"/>
          <p:cNvSpPr/>
          <p:nvPr/>
        </p:nvSpPr>
        <p:spPr>
          <a:xfrm>
            <a:off x="2844800" y="5486400"/>
            <a:ext cx="2489200" cy="9144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79" name="Rectangle"/>
          <p:cNvSpPr/>
          <p:nvPr/>
        </p:nvSpPr>
        <p:spPr>
          <a:xfrm>
            <a:off x="6438900" y="7810500"/>
            <a:ext cx="1676400" cy="7112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0" name="Rectangle"/>
          <p:cNvSpPr/>
          <p:nvPr/>
        </p:nvSpPr>
        <p:spPr>
          <a:xfrm>
            <a:off x="9258300" y="7810500"/>
            <a:ext cx="2057400" cy="7112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1" name="Rectangle"/>
          <p:cNvSpPr/>
          <p:nvPr/>
        </p:nvSpPr>
        <p:spPr>
          <a:xfrm>
            <a:off x="7696200" y="4368800"/>
            <a:ext cx="1968500" cy="8763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2" name="Rectangle"/>
          <p:cNvSpPr/>
          <p:nvPr/>
        </p:nvSpPr>
        <p:spPr>
          <a:xfrm>
            <a:off x="10858500" y="4381500"/>
            <a:ext cx="1752600" cy="6985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3" name="Rectangle"/>
          <p:cNvSpPr/>
          <p:nvPr/>
        </p:nvSpPr>
        <p:spPr>
          <a:xfrm>
            <a:off x="5232400" y="6680200"/>
            <a:ext cx="203200" cy="2159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5" name="Poll!"/>
          <p:cNvSpPr txBox="1"/>
          <p:nvPr/>
        </p:nvSpPr>
        <p:spPr>
          <a:xfrm>
            <a:off x="11453266" y="8502650"/>
            <a:ext cx="1045668"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Poll!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5"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An Ungrammatical Example"/>
          <p:cNvSpPr txBox="1"/>
          <p:nvPr>
            <p:ph type="title"/>
          </p:nvPr>
        </p:nvSpPr>
        <p:spPr>
          <a:prstGeom prst="rect">
            <a:avLst/>
          </a:prstGeom>
        </p:spPr>
        <p:txBody>
          <a:bodyPr/>
          <a:lstStyle>
            <a:lvl1pPr>
              <a:lnSpc>
                <a:spcPts val="5700"/>
              </a:lnSpc>
              <a:defRPr sz="4800"/>
            </a:lvl1pPr>
          </a:lstStyle>
          <a:p>
            <a:pPr/>
            <a:r>
              <a:t>An Ungrammatical Example</a:t>
            </a:r>
          </a:p>
        </p:txBody>
      </p:sp>
      <p:pic>
        <p:nvPicPr>
          <p:cNvPr id="388" name="image-121.pdf" descr="image-121.pdf"/>
          <p:cNvPicPr>
            <a:picLocks noChangeAspect="1"/>
          </p:cNvPicPr>
          <p:nvPr/>
        </p:nvPicPr>
        <p:blipFill>
          <a:blip r:embed="rId2">
            <a:extLst/>
          </a:blip>
          <a:stretch>
            <a:fillRect/>
          </a:stretch>
        </p:blipFill>
        <p:spPr>
          <a:xfrm>
            <a:off x="2755900" y="1765300"/>
            <a:ext cx="8551379" cy="5549902"/>
          </a:xfrm>
          <a:prstGeom prst="rect">
            <a:avLst/>
          </a:prstGeom>
          <a:ln w="12700">
            <a:miter lim="400000"/>
          </a:ln>
        </p:spPr>
      </p:pic>
      <p:sp>
        <p:nvSpPr>
          <p:cNvPr id="389" name="What’s wrong with this sentence?"/>
          <p:cNvSpPr txBox="1"/>
          <p:nvPr/>
        </p:nvSpPr>
        <p:spPr>
          <a:xfrm>
            <a:off x="1231900" y="7645400"/>
            <a:ext cx="96647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9690100" algn="l"/>
              </a:tabLst>
            </a:lvl1pPr>
          </a:lstStyle>
          <a:p>
            <a:pPr/>
            <a:r>
              <a:t>What’s wrong with this sentence?</a:t>
            </a:r>
          </a:p>
        </p:txBody>
      </p:sp>
      <p:sp>
        <p:nvSpPr>
          <p:cNvPr id="39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9"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An Ungrammatical Example"/>
          <p:cNvSpPr txBox="1"/>
          <p:nvPr>
            <p:ph type="title"/>
          </p:nvPr>
        </p:nvSpPr>
        <p:spPr>
          <a:prstGeom prst="rect">
            <a:avLst/>
          </a:prstGeom>
        </p:spPr>
        <p:txBody>
          <a:bodyPr/>
          <a:lstStyle>
            <a:lvl1pPr>
              <a:lnSpc>
                <a:spcPts val="5700"/>
              </a:lnSpc>
              <a:defRPr sz="4800"/>
            </a:lvl1pPr>
          </a:lstStyle>
          <a:p>
            <a:pPr/>
            <a:r>
              <a:t>An Ungrammatical Example</a:t>
            </a:r>
          </a:p>
        </p:txBody>
      </p:sp>
      <p:sp>
        <p:nvSpPr>
          <p:cNvPr id="393" name="What’s wrong with this sentence?"/>
          <p:cNvSpPr txBox="1"/>
          <p:nvPr/>
        </p:nvSpPr>
        <p:spPr>
          <a:xfrm>
            <a:off x="1244600" y="7645400"/>
            <a:ext cx="96647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9690100" algn="l"/>
              </a:tabLst>
            </a:lvl1pPr>
          </a:lstStyle>
          <a:p>
            <a:pPr/>
            <a:r>
              <a:t>What’s wrong with this sentence?</a:t>
            </a:r>
          </a:p>
        </p:txBody>
      </p:sp>
      <p:pic>
        <p:nvPicPr>
          <p:cNvPr id="394" name="image-122.pdf" descr="image-122.pdf"/>
          <p:cNvPicPr>
            <a:picLocks noChangeAspect="1"/>
          </p:cNvPicPr>
          <p:nvPr/>
        </p:nvPicPr>
        <p:blipFill>
          <a:blip r:embed="rId2">
            <a:extLst/>
          </a:blip>
          <a:stretch>
            <a:fillRect/>
          </a:stretch>
        </p:blipFill>
        <p:spPr>
          <a:xfrm>
            <a:off x="1079500" y="2451100"/>
            <a:ext cx="11514652" cy="4851401"/>
          </a:xfrm>
          <a:prstGeom prst="rect">
            <a:avLst/>
          </a:prstGeom>
          <a:ln w="12700">
            <a:miter lim="400000"/>
          </a:ln>
        </p:spPr>
      </p:pic>
      <p:sp>
        <p:nvSpPr>
          <p:cNvPr id="395" name="So what?"/>
          <p:cNvSpPr txBox="1"/>
          <p:nvPr/>
        </p:nvSpPr>
        <p:spPr>
          <a:xfrm>
            <a:off x="2971800" y="8343900"/>
            <a:ext cx="2034332"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a:solidFill>
                  <a:srgbClr val="FF2600"/>
                </a:solidFill>
              </a:defRPr>
            </a:lvl1pPr>
          </a:lstStyle>
          <a:p>
            <a:pPr/>
            <a:r>
              <a:t>So what?</a:t>
            </a:r>
          </a:p>
        </p:txBody>
      </p:sp>
      <p:sp>
        <p:nvSpPr>
          <p:cNvPr id="39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5"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An Ungrammatical Example"/>
          <p:cNvSpPr txBox="1"/>
          <p:nvPr>
            <p:ph type="title"/>
          </p:nvPr>
        </p:nvSpPr>
        <p:spPr>
          <a:xfrm>
            <a:off x="1270000" y="571500"/>
            <a:ext cx="10464800" cy="1143000"/>
          </a:xfrm>
          <a:prstGeom prst="rect">
            <a:avLst/>
          </a:prstGeom>
        </p:spPr>
        <p:txBody>
          <a:bodyPr/>
          <a:lstStyle>
            <a:lvl1pPr>
              <a:lnSpc>
                <a:spcPts val="5700"/>
              </a:lnSpc>
              <a:defRPr sz="4800"/>
            </a:lvl1pPr>
          </a:lstStyle>
          <a:p>
            <a:pPr/>
            <a:r>
              <a:t>An Ungrammatical Example</a:t>
            </a:r>
          </a:p>
        </p:txBody>
      </p:sp>
      <p:sp>
        <p:nvSpPr>
          <p:cNvPr id="399" name="The Valence Principle"/>
          <p:cNvSpPr txBox="1"/>
          <p:nvPr/>
        </p:nvSpPr>
        <p:spPr>
          <a:xfrm>
            <a:off x="1676400" y="1943100"/>
            <a:ext cx="5334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tabLst>
                <a:tab pos="1066800" algn="l"/>
                <a:tab pos="5359400" algn="l"/>
              </a:tabLst>
            </a:lvl1pPr>
          </a:lstStyle>
          <a:p>
            <a:pPr/>
            <a:r>
              <a:t>The Valence Principle</a:t>
            </a:r>
          </a:p>
        </p:txBody>
      </p:sp>
      <p:pic>
        <p:nvPicPr>
          <p:cNvPr id="400" name="image-124.pdf" descr="image-124.pdf"/>
          <p:cNvPicPr>
            <a:picLocks noChangeAspect="1"/>
          </p:cNvPicPr>
          <p:nvPr/>
        </p:nvPicPr>
        <p:blipFill>
          <a:blip r:embed="rId2">
            <a:extLst/>
          </a:blip>
          <a:stretch>
            <a:fillRect/>
          </a:stretch>
        </p:blipFill>
        <p:spPr>
          <a:xfrm>
            <a:off x="1270000" y="2819400"/>
            <a:ext cx="10467904" cy="6057902"/>
          </a:xfrm>
          <a:prstGeom prst="rect">
            <a:avLst/>
          </a:prstGeom>
          <a:ln w="12700">
            <a:miter lim="400000"/>
          </a:ln>
        </p:spPr>
      </p:pic>
      <p:grpSp>
        <p:nvGrpSpPr>
          <p:cNvPr id="403" name="Group"/>
          <p:cNvGrpSpPr/>
          <p:nvPr/>
        </p:nvGrpSpPr>
        <p:grpSpPr>
          <a:xfrm>
            <a:off x="5181600" y="4711700"/>
            <a:ext cx="3403603" cy="1841502"/>
            <a:chOff x="0" y="0"/>
            <a:chExt cx="3403602" cy="1841501"/>
          </a:xfrm>
        </p:grpSpPr>
        <p:sp>
          <p:nvSpPr>
            <p:cNvPr id="401" name="Oval"/>
            <p:cNvSpPr/>
            <p:nvPr/>
          </p:nvSpPr>
          <p:spPr>
            <a:xfrm>
              <a:off x="3035300" y="0"/>
              <a:ext cx="368303" cy="4064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402" name="Oval"/>
            <p:cNvSpPr/>
            <p:nvPr/>
          </p:nvSpPr>
          <p:spPr>
            <a:xfrm>
              <a:off x="0" y="1435100"/>
              <a:ext cx="368303" cy="4064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40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3"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An Ungrammatical Example"/>
          <p:cNvSpPr txBox="1"/>
          <p:nvPr>
            <p:ph type="title"/>
          </p:nvPr>
        </p:nvSpPr>
        <p:spPr>
          <a:xfrm>
            <a:off x="1270000" y="571500"/>
            <a:ext cx="10464800" cy="1143000"/>
          </a:xfrm>
          <a:prstGeom prst="rect">
            <a:avLst/>
          </a:prstGeom>
        </p:spPr>
        <p:txBody>
          <a:bodyPr/>
          <a:lstStyle>
            <a:lvl1pPr>
              <a:lnSpc>
                <a:spcPts val="5700"/>
              </a:lnSpc>
              <a:defRPr sz="4800"/>
            </a:lvl1pPr>
          </a:lstStyle>
          <a:p>
            <a:pPr/>
            <a:r>
              <a:t>An Ungrammatical Example</a:t>
            </a:r>
          </a:p>
        </p:txBody>
      </p:sp>
      <p:sp>
        <p:nvSpPr>
          <p:cNvPr id="407" name="Head Specifier Rule"/>
          <p:cNvSpPr txBox="1"/>
          <p:nvPr/>
        </p:nvSpPr>
        <p:spPr>
          <a:xfrm>
            <a:off x="1676400" y="1943100"/>
            <a:ext cx="5334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tabLst>
                <a:tab pos="1066800" algn="l"/>
                <a:tab pos="5359400" algn="l"/>
              </a:tabLst>
            </a:lvl1pPr>
          </a:lstStyle>
          <a:p>
            <a:pPr/>
            <a:r>
              <a:t>Head Specifier Rule</a:t>
            </a:r>
          </a:p>
        </p:txBody>
      </p:sp>
      <p:sp>
        <p:nvSpPr>
          <p:cNvPr id="408" name="Oval"/>
          <p:cNvSpPr/>
          <p:nvPr/>
        </p:nvSpPr>
        <p:spPr>
          <a:xfrm>
            <a:off x="8255000" y="47244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409" name="Oval"/>
          <p:cNvSpPr/>
          <p:nvPr/>
        </p:nvSpPr>
        <p:spPr>
          <a:xfrm>
            <a:off x="5130800" y="61976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410" name="Oval"/>
          <p:cNvSpPr/>
          <p:nvPr/>
        </p:nvSpPr>
        <p:spPr>
          <a:xfrm>
            <a:off x="1498600" y="42926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pic>
        <p:nvPicPr>
          <p:cNvPr id="411" name="image-125.pdf" descr="image-125.pdf"/>
          <p:cNvPicPr>
            <a:picLocks noChangeAspect="1"/>
          </p:cNvPicPr>
          <p:nvPr/>
        </p:nvPicPr>
        <p:blipFill>
          <a:blip r:embed="rId2">
            <a:extLst/>
          </a:blip>
          <a:stretch>
            <a:fillRect/>
          </a:stretch>
        </p:blipFill>
        <p:spPr>
          <a:xfrm>
            <a:off x="1117600" y="2794000"/>
            <a:ext cx="10753196" cy="6223004"/>
          </a:xfrm>
          <a:prstGeom prst="rect">
            <a:avLst/>
          </a:prstGeom>
          <a:ln w="12700">
            <a:miter lim="400000"/>
          </a:ln>
        </p:spPr>
      </p:pic>
      <p:sp>
        <p:nvSpPr>
          <p:cNvPr id="412" name="←contradiction→"/>
          <p:cNvSpPr txBox="1"/>
          <p:nvPr/>
        </p:nvSpPr>
        <p:spPr>
          <a:xfrm rot="1500000">
            <a:off x="2429977" y="5351629"/>
            <a:ext cx="323850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ts val="3300"/>
              </a:lnSpc>
              <a:tabLst>
                <a:tab pos="1066800" algn="l"/>
                <a:tab pos="3263900" algn="l"/>
              </a:tabLst>
              <a:defRPr sz="2800">
                <a:solidFill>
                  <a:srgbClr val="9437FF"/>
                </a:solidFill>
                <a:latin typeface="Symbol"/>
                <a:ea typeface="Symbol"/>
                <a:cs typeface="Symbol"/>
                <a:sym typeface="Symbol"/>
              </a:defRPr>
            </a:pPr>
            <a:r>
              <a:t>¬</a:t>
            </a:r>
            <a:r>
              <a:rPr>
                <a:latin typeface="+mn-lt"/>
                <a:ea typeface="+mn-ea"/>
                <a:cs typeface="+mn-cs"/>
                <a:sym typeface="Times Roman"/>
              </a:rPr>
              <a:t>contradiction</a:t>
            </a:r>
            <a:r>
              <a:t>®</a:t>
            </a:r>
          </a:p>
        </p:txBody>
      </p:sp>
      <p:sp>
        <p:nvSpPr>
          <p:cNvPr id="4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0" grpId="1"/>
      <p:bldP build="whole" bldLvl="1" animBg="1" rev="0" advAuto="0" spid="412"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Objectives…"/>
          <p:cNvSpPr txBox="1"/>
          <p:nvPr>
            <p:ph type="body" idx="1"/>
          </p:nvPr>
        </p:nvSpPr>
        <p:spPr>
          <a:xfrm>
            <a:off x="825500" y="1879600"/>
            <a:ext cx="11760200" cy="7378700"/>
          </a:xfrm>
          <a:prstGeom prst="rect">
            <a:avLst/>
          </a:prstGeom>
        </p:spPr>
        <p:txBody>
          <a:bodyPr/>
          <a:lstStyle/>
          <a:p>
            <a:pPr marL="823558" indent="-506058">
              <a:lnSpc>
                <a:spcPts val="4300"/>
              </a:lnSpc>
              <a:tabLst>
                <a:tab pos="1460500" algn="l"/>
              </a:tabLst>
              <a:defRPr sz="3600"/>
            </a:pPr>
            <a:r>
              <a:t>Objectives</a:t>
            </a:r>
          </a:p>
          <a:p>
            <a:pPr lvl="1" marL="1249930" indent="-475230">
              <a:lnSpc>
                <a:spcPts val="3800"/>
              </a:lnSpc>
              <a:tabLst>
                <a:tab pos="1892300" algn="l"/>
              </a:tabLst>
              <a:defRPr sz="3200"/>
            </a:pPr>
            <a:r>
              <a:t>Develop a theory of knowledge of language</a:t>
            </a:r>
          </a:p>
          <a:p>
            <a:pPr lvl="1" marL="1249930" indent="-475230">
              <a:lnSpc>
                <a:spcPts val="3800"/>
              </a:lnSpc>
              <a:tabLst>
                <a:tab pos="1892300" algn="l"/>
              </a:tabLst>
              <a:defRPr sz="3200"/>
            </a:pPr>
            <a:r>
              <a:t>Represent linguistic information explicitly enough to distinguish well-formed from ill-formed expressions</a:t>
            </a:r>
          </a:p>
          <a:p>
            <a:pPr lvl="1" marL="1249930" indent="-475230">
              <a:lnSpc>
                <a:spcPts val="3800"/>
              </a:lnSpc>
              <a:tabLst>
                <a:tab pos="1892300" algn="l"/>
              </a:tabLst>
              <a:defRPr sz="3200"/>
            </a:pPr>
            <a:r>
              <a:t>Be parsimonious, capturing linguistically significant generalizations.</a:t>
            </a:r>
          </a:p>
          <a:p>
            <a:pPr marL="823558" indent="-506058">
              <a:lnSpc>
                <a:spcPts val="4300"/>
              </a:lnSpc>
              <a:tabLst>
                <a:tab pos="1460500" algn="l"/>
              </a:tabLst>
              <a:defRPr sz="3600"/>
            </a:pPr>
            <a:r>
              <a:t>Why Formalize?</a:t>
            </a:r>
          </a:p>
          <a:p>
            <a:pPr lvl="1" marL="1249930" indent="-475230">
              <a:lnSpc>
                <a:spcPts val="3800"/>
              </a:lnSpc>
              <a:tabLst>
                <a:tab pos="1892300" algn="l"/>
              </a:tabLst>
              <a:defRPr sz="3200"/>
            </a:pPr>
            <a:r>
              <a:t>To formulate testable predictions</a:t>
            </a:r>
          </a:p>
          <a:p>
            <a:pPr lvl="1" marL="1249930" indent="-475230">
              <a:lnSpc>
                <a:spcPts val="3800"/>
              </a:lnSpc>
              <a:tabLst>
                <a:tab pos="1892300" algn="l"/>
              </a:tabLst>
              <a:defRPr sz="3200"/>
            </a:pPr>
            <a:r>
              <a:t>To check for consistency</a:t>
            </a:r>
          </a:p>
          <a:p>
            <a:pPr lvl="1" marL="1249930" indent="-475230">
              <a:lnSpc>
                <a:spcPts val="3800"/>
              </a:lnSpc>
              <a:tabLst>
                <a:tab pos="1892300" algn="l"/>
              </a:tabLst>
              <a:defRPr sz="3200"/>
            </a:pPr>
            <a:r>
              <a:t>To make it possible to get a computer to do it for us</a:t>
            </a:r>
          </a:p>
        </p:txBody>
      </p:sp>
      <p:sp>
        <p:nvSpPr>
          <p:cNvPr id="101" name="What We’re Trying To Do"/>
          <p:cNvSpPr txBox="1"/>
          <p:nvPr>
            <p:ph type="title"/>
          </p:nvPr>
        </p:nvSpPr>
        <p:spPr>
          <a:xfrm>
            <a:off x="1270000" y="571500"/>
            <a:ext cx="10464800" cy="1155700"/>
          </a:xfrm>
          <a:prstGeom prst="rect">
            <a:avLst/>
          </a:prstGeom>
        </p:spPr>
        <p:txBody>
          <a:bodyPr/>
          <a:lstStyle>
            <a:lvl1pPr>
              <a:lnSpc>
                <a:spcPts val="6700"/>
              </a:lnSpc>
              <a:defRPr sz="5600"/>
            </a:lvl1pPr>
          </a:lstStyle>
          <a:p>
            <a:pPr/>
            <a:r>
              <a:t>What We’re Trying To Do</a:t>
            </a:r>
          </a:p>
        </p:txBody>
      </p:sp>
      <p:sp>
        <p:nvSpPr>
          <p:cNvPr id="102"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Exercise in Critical Thinking"/>
          <p:cNvSpPr txBox="1"/>
          <p:nvPr>
            <p:ph type="title"/>
          </p:nvPr>
        </p:nvSpPr>
        <p:spPr>
          <a:prstGeom prst="rect">
            <a:avLst/>
          </a:prstGeom>
        </p:spPr>
        <p:txBody>
          <a:bodyPr/>
          <a:lstStyle>
            <a:lvl1pPr>
              <a:lnSpc>
                <a:spcPts val="5700"/>
              </a:lnSpc>
              <a:defRPr sz="4800"/>
            </a:lvl1pPr>
          </a:lstStyle>
          <a:p>
            <a:pPr/>
            <a:r>
              <a:t>Exercise in Critical Thinking</a:t>
            </a:r>
          </a:p>
        </p:txBody>
      </p:sp>
      <p:sp>
        <p:nvSpPr>
          <p:cNvPr id="416" name="Our grammar has come a long way since Ch 2, as we've added ways of representing different kinds of information:…"/>
          <p:cNvSpPr txBox="1"/>
          <p:nvPr>
            <p:ph type="body" idx="1"/>
          </p:nvPr>
        </p:nvSpPr>
        <p:spPr>
          <a:xfrm>
            <a:off x="1270000" y="1917700"/>
            <a:ext cx="10464800" cy="7124700"/>
          </a:xfrm>
          <a:prstGeom prst="rect">
            <a:avLst/>
          </a:prstGeom>
        </p:spPr>
        <p:txBody>
          <a:bodyPr/>
          <a:lstStyle/>
          <a:p>
            <a:pPr marL="1327002">
              <a:lnSpc>
                <a:spcPts val="3900"/>
              </a:lnSpc>
              <a:spcBef>
                <a:spcPts val="1700"/>
              </a:spcBef>
            </a:pPr>
            <a:r>
              <a:t>Our grammar has come a long way since Ch 2, as we've added ways of representing different kinds of information:</a:t>
            </a:r>
          </a:p>
          <a:p>
            <a:pPr lvl="1" marL="1280758" indent="-506058">
              <a:lnSpc>
                <a:spcPts val="3200"/>
              </a:lnSpc>
              <a:spcBef>
                <a:spcPts val="1700"/>
              </a:spcBef>
              <a:tabLst>
                <a:tab pos="1917700" algn="l"/>
              </a:tabLst>
              <a:defRPr sz="3600"/>
            </a:pPr>
            <a:r>
              <a:t>generalizations across categories</a:t>
            </a:r>
          </a:p>
          <a:p>
            <a:pPr lvl="1" marL="1280758" indent="-506058">
              <a:lnSpc>
                <a:spcPts val="3200"/>
              </a:lnSpc>
              <a:spcBef>
                <a:spcPts val="1700"/>
              </a:spcBef>
              <a:tabLst>
                <a:tab pos="1917700" algn="l"/>
              </a:tabLst>
              <a:defRPr sz="3600"/>
            </a:pPr>
            <a:r>
              <a:t>semantics</a:t>
            </a:r>
          </a:p>
          <a:p>
            <a:pPr lvl="1" marL="1280758" indent="-506058">
              <a:lnSpc>
                <a:spcPts val="3200"/>
              </a:lnSpc>
              <a:spcBef>
                <a:spcPts val="1700"/>
              </a:spcBef>
              <a:tabLst>
                <a:tab pos="1917700" algn="l"/>
              </a:tabLst>
              <a:defRPr sz="3600"/>
            </a:pPr>
            <a:r>
              <a:t>particular linguistic phenomena: valence, agreement, modification</a:t>
            </a:r>
          </a:p>
          <a:p>
            <a:pPr marL="1327002">
              <a:lnSpc>
                <a:spcPts val="3900"/>
              </a:lnSpc>
              <a:spcBef>
                <a:spcPts val="1700"/>
              </a:spcBef>
            </a:pPr>
            <a:r>
              <a:t>What else might we add?  What facts about language are as yet unrepresented in our model?</a:t>
            </a:r>
          </a:p>
        </p:txBody>
      </p:sp>
      <p:sp>
        <p:nvSpPr>
          <p:cNvPr id="41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16">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416">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416">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4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41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16"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Double-click to edit"/>
          <p:cNvSpPr txBox="1"/>
          <p:nvPr>
            <p:ph type="title"/>
          </p:nvPr>
        </p:nvSpPr>
        <p:spPr>
          <a:prstGeom prst="rect">
            <a:avLst/>
          </a:prstGeom>
        </p:spPr>
        <p:txBody>
          <a:bodyPr/>
          <a:lstStyle/>
          <a:p>
            <a:pPr/>
          </a:p>
        </p:txBody>
      </p:sp>
      <p:sp>
        <p:nvSpPr>
          <p:cNvPr id="420" name="Double-click to edit"/>
          <p:cNvSpPr txBox="1"/>
          <p:nvPr>
            <p:ph type="body" idx="1"/>
          </p:nvPr>
        </p:nvSpPr>
        <p:spPr>
          <a:prstGeom prst="rect">
            <a:avLst/>
          </a:prstGeom>
        </p:spPr>
        <p:txBody>
          <a:bodyPr/>
          <a:lstStyle/>
          <a:p>
            <a:pPr/>
          </a:p>
        </p:txBody>
      </p:sp>
      <p:sp>
        <p:nvSpPr>
          <p:cNvPr id="42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2" name="slide.url=https://www.polleverywhere.com/free_text_polls/0dkwTgxfxdtNnnbsRJfyW" descr="slide.url=https://www.polleverywhere.com/free_text_polls/0dkwTgxfxdtNnnbsRJfyW"/>
          <p:cNvPicPr>
            <a:picLocks noChangeAspect="1"/>
          </p:cNvPicPr>
          <p:nvPr/>
        </p:nvPicPr>
        <p:blipFill>
          <a:blip r:embed="rId3">
            <a:extLst/>
          </a:blip>
          <a:stretch>
            <a:fillRect/>
          </a:stretch>
        </p:blipFill>
        <p:spPr>
          <a:xfrm>
            <a:off x="127000" y="63500"/>
            <a:ext cx="12750800" cy="95631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7" name="Overview"/>
          <p:cNvSpPr txBox="1"/>
          <p:nvPr>
            <p:ph type="title"/>
          </p:nvPr>
        </p:nvSpPr>
        <p:spPr>
          <a:prstGeom prst="rect">
            <a:avLst/>
          </a:prstGeom>
        </p:spPr>
        <p:txBody>
          <a:bodyPr/>
          <a:lstStyle/>
          <a:p>
            <a:pPr/>
            <a:r>
              <a:t>Overview</a:t>
            </a:r>
          </a:p>
        </p:txBody>
      </p:sp>
      <p:sp>
        <p:nvSpPr>
          <p:cNvPr id="428" name="What we’re trying to do…"/>
          <p:cNvSpPr txBox="1"/>
          <p:nvPr>
            <p:ph type="body" idx="1"/>
          </p:nvPr>
        </p:nvSpPr>
        <p:spPr>
          <a:prstGeom prst="rect">
            <a:avLst/>
          </a:prstGeom>
        </p:spPr>
        <p:txBody>
          <a:bodyPr/>
          <a:lstStyle/>
          <a:p>
            <a:pPr marL="1327002"/>
            <a:r>
              <a:t>What we’re trying to do </a:t>
            </a:r>
          </a:p>
          <a:p>
            <a:pPr marL="1327002"/>
            <a:r>
              <a:t>The pieces of our grammar</a:t>
            </a:r>
          </a:p>
          <a:p>
            <a:pPr marL="1327002"/>
            <a:r>
              <a:t>Two extended examples</a:t>
            </a:r>
          </a:p>
          <a:p>
            <a:pPr marL="1327002"/>
            <a:r>
              <a:t>Reflection on what we’ve done, what we still have to do </a:t>
            </a:r>
          </a:p>
          <a:p>
            <a:pPr marL="1327002"/>
            <a:r>
              <a:t>Reading questions</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Reading Questions"/>
          <p:cNvSpPr txBox="1"/>
          <p:nvPr>
            <p:ph type="title"/>
          </p:nvPr>
        </p:nvSpPr>
        <p:spPr>
          <a:prstGeom prst="rect">
            <a:avLst/>
          </a:prstGeom>
        </p:spPr>
        <p:txBody>
          <a:bodyPr/>
          <a:lstStyle/>
          <a:p>
            <a:pPr/>
            <a:r>
              <a:t>Reading Questions</a:t>
            </a:r>
          </a:p>
        </p:txBody>
      </p:sp>
      <p:sp>
        <p:nvSpPr>
          <p:cNvPr id="431" name="I'm a little unsure about why the COMPS list remains empty so often. If an N takes a D as a specifier (SPR), wouldn't that D require an N as a complement (COMPS)?…"/>
          <p:cNvSpPr txBox="1"/>
          <p:nvPr>
            <p:ph type="body" idx="1"/>
          </p:nvPr>
        </p:nvSpPr>
        <p:spPr>
          <a:prstGeom prst="rect">
            <a:avLst/>
          </a:prstGeom>
        </p:spPr>
        <p:txBody>
          <a:bodyPr/>
          <a:lstStyle/>
          <a:p>
            <a:pPr/>
            <a:r>
              <a:t>I'm a little unsure about why the COMPS list remains empty so often. If an N takes a D as a specifier (SPR), wouldn't that D require an N as a complement (COMPS)?</a:t>
            </a:r>
          </a:p>
          <a:p>
            <a:pPr/>
            <a:r>
              <a:t>Why do Ns and the Ds they combine with have the same INDEX?</a:t>
            </a:r>
          </a:p>
        </p:txBody>
      </p:sp>
      <p:sp>
        <p:nvSpPr>
          <p:cNvPr id="43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35" name="Screen Shot 2021-10-19 at 12.58.04 PM.png" descr="Screen Shot 2021-10-19 at 12.58.04 PM.png"/>
          <p:cNvPicPr>
            <a:picLocks noChangeAspect="1"/>
          </p:cNvPicPr>
          <p:nvPr/>
        </p:nvPicPr>
        <p:blipFill>
          <a:blip r:embed="rId2">
            <a:extLst/>
          </a:blip>
          <a:stretch>
            <a:fillRect/>
          </a:stretch>
        </p:blipFill>
        <p:spPr>
          <a:xfrm>
            <a:off x="1854200" y="2070100"/>
            <a:ext cx="9296400" cy="561340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38" name="Screen Shot 2021-10-19 at 12.58.36 PM.png" descr="Screen Shot 2021-10-19 at 12.58.36 PM.png"/>
          <p:cNvPicPr>
            <a:picLocks noChangeAspect="1"/>
          </p:cNvPicPr>
          <p:nvPr/>
        </p:nvPicPr>
        <p:blipFill>
          <a:blip r:embed="rId2">
            <a:extLst/>
          </a:blip>
          <a:stretch>
            <a:fillRect/>
          </a:stretch>
        </p:blipFill>
        <p:spPr>
          <a:xfrm>
            <a:off x="1854200" y="1447800"/>
            <a:ext cx="9296400" cy="68580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Reading Questions"/>
          <p:cNvSpPr txBox="1"/>
          <p:nvPr>
            <p:ph type="title"/>
          </p:nvPr>
        </p:nvSpPr>
        <p:spPr>
          <a:prstGeom prst="rect">
            <a:avLst/>
          </a:prstGeom>
        </p:spPr>
        <p:txBody>
          <a:bodyPr/>
          <a:lstStyle/>
          <a:p>
            <a:pPr/>
            <a:r>
              <a:t>Reading Questions</a:t>
            </a:r>
          </a:p>
        </p:txBody>
      </p:sp>
      <p:sp>
        <p:nvSpPr>
          <p:cNvPr id="441" name="How do we know when to leave SPR, COMPS and MOD empty in a lexical entry or phrase and when not to? It feels like every lexical entry should be as complete as possible if we are to say they are entries used to build sentences.…"/>
          <p:cNvSpPr txBox="1"/>
          <p:nvPr>
            <p:ph type="body" idx="1"/>
          </p:nvPr>
        </p:nvSpPr>
        <p:spPr>
          <a:prstGeom prst="rect">
            <a:avLst/>
          </a:prstGeom>
        </p:spPr>
        <p:txBody>
          <a:bodyPr/>
          <a:lstStyle/>
          <a:p>
            <a:pPr marL="869801" indent="-552301">
              <a:lnSpc>
                <a:spcPts val="4200"/>
              </a:lnSpc>
              <a:defRPr sz="3500"/>
            </a:pPr>
            <a:r>
              <a:t>How do we know when to leave SPR, COMPS and MOD empty in a lexical entry or phrase and when not to? It feels like every lexical entry should be as complete as possible if we are to say they are entries used to build sentences.</a:t>
            </a:r>
          </a:p>
          <a:p>
            <a:pPr marL="869801" indent="-552301">
              <a:lnSpc>
                <a:spcPts val="4200"/>
              </a:lnSpc>
              <a:defRPr sz="3500"/>
            </a:pPr>
            <a:r>
              <a:t>A similar issue applies to SEM features.</a:t>
            </a:r>
          </a:p>
          <a:p>
            <a:pPr marL="869801" indent="-552301">
              <a:lnSpc>
                <a:spcPts val="4200"/>
              </a:lnSpc>
              <a:defRPr sz="3500"/>
            </a:pPr>
            <a:r>
              <a:t>How do we know which features ought to be left empty for which lexical items? I don't fully understand the difference between which features are essential, for instance, between an isolated lexical entry and a lexical item's feature structure when it appears in a tree.</a:t>
            </a:r>
          </a:p>
        </p:txBody>
      </p:sp>
      <p:sp>
        <p:nvSpPr>
          <p:cNvPr id="44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Reading Questions"/>
          <p:cNvSpPr txBox="1"/>
          <p:nvPr>
            <p:ph type="title"/>
          </p:nvPr>
        </p:nvSpPr>
        <p:spPr>
          <a:prstGeom prst="rect">
            <a:avLst/>
          </a:prstGeom>
        </p:spPr>
        <p:txBody>
          <a:bodyPr/>
          <a:lstStyle/>
          <a:p>
            <a:pPr/>
            <a:r>
              <a:t>Reading Questions</a:t>
            </a:r>
          </a:p>
        </p:txBody>
      </p:sp>
      <p:sp>
        <p:nvSpPr>
          <p:cNvPr id="445" name="The difference between (12) and (23) (the lexical entries for &quot;sent&quot; and &quot;send&quot;) makes me wonder which goes first? (a) Is it the sentence itself that determines the lexical entries of words? (b) Or is it lexical entries of words that define well-formed s"/>
          <p:cNvSpPr txBox="1"/>
          <p:nvPr>
            <p:ph type="body" idx="1"/>
          </p:nvPr>
        </p:nvSpPr>
        <p:spPr>
          <a:prstGeom prst="rect">
            <a:avLst/>
          </a:prstGeom>
        </p:spPr>
        <p:txBody>
          <a:bodyPr/>
          <a:lstStyle/>
          <a:p>
            <a:pPr/>
            <a:r>
              <a:t>The difference between (12) and (23) (the lexical entries for "sent" and "send") makes me wonder which goes first? (a) Is it the sentence itself that determines the lexical entries of words? (b) Or is it lexical entries of words that define well-formed sentences?</a:t>
            </a:r>
          </a:p>
        </p:txBody>
      </p:sp>
      <p:sp>
        <p:nvSpPr>
          <p:cNvPr id="44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Reading Questions"/>
          <p:cNvSpPr txBox="1"/>
          <p:nvPr>
            <p:ph type="title"/>
          </p:nvPr>
        </p:nvSpPr>
        <p:spPr>
          <a:prstGeom prst="rect">
            <a:avLst/>
          </a:prstGeom>
        </p:spPr>
        <p:txBody>
          <a:bodyPr/>
          <a:lstStyle/>
          <a:p>
            <a:pPr/>
            <a:r>
              <a:t>Reading Questions</a:t>
            </a:r>
          </a:p>
        </p:txBody>
      </p:sp>
      <p:sp>
        <p:nvSpPr>
          <p:cNvPr id="449" name="If a word has two completely different meanings and roles in different contexts then do we create two separate lexical entries for it or do we underspecify things in single lexical entry such that it can be used in all the cases? For example, reading has"/>
          <p:cNvSpPr txBox="1"/>
          <p:nvPr>
            <p:ph type="body" idx="1"/>
          </p:nvPr>
        </p:nvSpPr>
        <p:spPr>
          <a:prstGeom prst="rect">
            <a:avLst/>
          </a:prstGeom>
        </p:spPr>
        <p:txBody>
          <a:bodyPr/>
          <a:lstStyle/>
          <a:p>
            <a:pPr/>
            <a:r>
              <a:t>If a word has two completely different meanings and roles in different contexts then do we create two separate lexical entries for it or do we underspecify things in single lexical entry such that it can be used in all the cases? For example, reading has two meanings - action of reading text and a town in England. My intuition is that we should create two separate lexical entries but wanted to confirm.</a:t>
            </a:r>
          </a:p>
        </p:txBody>
      </p:sp>
      <p:sp>
        <p:nvSpPr>
          <p:cNvPr id="45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Reading Questions"/>
          <p:cNvSpPr txBox="1"/>
          <p:nvPr>
            <p:ph type="title"/>
          </p:nvPr>
        </p:nvSpPr>
        <p:spPr>
          <a:prstGeom prst="rect">
            <a:avLst/>
          </a:prstGeom>
        </p:spPr>
        <p:txBody>
          <a:bodyPr/>
          <a:lstStyle/>
          <a:p>
            <a:pPr/>
            <a:r>
              <a:t>Reading Questions</a:t>
            </a:r>
          </a:p>
        </p:txBody>
      </p:sp>
      <p:sp>
        <p:nvSpPr>
          <p:cNvPr id="453" name="Can you please re-articulate the difference between a lexical entry and a lexical tree (word structure)?…"/>
          <p:cNvSpPr txBox="1"/>
          <p:nvPr>
            <p:ph type="body" idx="1"/>
          </p:nvPr>
        </p:nvSpPr>
        <p:spPr>
          <a:prstGeom prst="rect">
            <a:avLst/>
          </a:prstGeom>
        </p:spPr>
        <p:txBody>
          <a:bodyPr/>
          <a:lstStyle/>
          <a:p>
            <a:pPr>
              <a:lnSpc>
                <a:spcPts val="4800"/>
              </a:lnSpc>
              <a:defRPr sz="4000"/>
            </a:pPr>
            <a:r>
              <a:t>Can you please re-articulate the difference between a lexical entry and a lexical tree (word structure)?</a:t>
            </a:r>
          </a:p>
          <a:p>
            <a:pPr>
              <a:lnSpc>
                <a:spcPts val="4800"/>
              </a:lnSpc>
              <a:defRPr sz="4000"/>
            </a:pPr>
            <a:r>
              <a:t>I can see that a lexical entry "gives rise to" (licenses?) the lexical tree, but how do we decide what feat-struct to include vs. leave underspecified in either one? For example, on page 175, the lexical tree (13) for they has included AGRs, CASEs, and tagging which are non-existent in its lexical entry (12). </a:t>
            </a:r>
          </a:p>
        </p:txBody>
      </p:sp>
      <p:sp>
        <p:nvSpPr>
          <p:cNvPr id="45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Why does this matter to NLP?"/>
          <p:cNvSpPr txBox="1"/>
          <p:nvPr>
            <p:ph type="title"/>
          </p:nvPr>
        </p:nvSpPr>
        <p:spPr>
          <a:prstGeom prst="rect">
            <a:avLst/>
          </a:prstGeom>
        </p:spPr>
        <p:txBody>
          <a:bodyPr/>
          <a:lstStyle/>
          <a:p>
            <a:pPr/>
            <a:r>
              <a:t>Why does this matter to NLP?</a:t>
            </a:r>
          </a:p>
        </p:txBody>
      </p:sp>
      <p:sp>
        <p:nvSpPr>
          <p:cNvPr id="105" name="Understand how language works =&gt; better positioned to build technology that works with language…"/>
          <p:cNvSpPr txBox="1"/>
          <p:nvPr>
            <p:ph type="body" idx="1"/>
          </p:nvPr>
        </p:nvSpPr>
        <p:spPr>
          <a:prstGeom prst="rect">
            <a:avLst/>
          </a:prstGeom>
        </p:spPr>
        <p:txBody>
          <a:bodyPr/>
          <a:lstStyle/>
          <a:p>
            <a:pPr/>
            <a:r>
              <a:t>Understand how language works =&gt; better positioned to build technology that works with language</a:t>
            </a:r>
          </a:p>
          <a:p>
            <a:pPr/>
            <a:r>
              <a:t>For some applications, grammar engineering is a valuable component directly</a:t>
            </a:r>
          </a:p>
          <a:p>
            <a:pPr/>
            <a:r>
              <a:t>Grammar engineering can also support extremely detailed annotation</a:t>
            </a:r>
          </a:p>
        </p:txBody>
      </p:sp>
      <p:sp>
        <p:nvSpPr>
          <p:cNvPr id="106" name="Slide Number"/>
          <p:cNvSpPr txBox="1"/>
          <p:nvPr>
            <p:ph type="sldNum" sz="quarter" idx="2"/>
          </p:nvPr>
        </p:nvSpPr>
        <p:spPr>
          <a:xfrm>
            <a:off x="6400800" y="9283700"/>
            <a:ext cx="2032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Reading Questions"/>
          <p:cNvSpPr txBox="1"/>
          <p:nvPr>
            <p:ph type="title"/>
          </p:nvPr>
        </p:nvSpPr>
        <p:spPr>
          <a:prstGeom prst="rect">
            <a:avLst/>
          </a:prstGeom>
        </p:spPr>
        <p:txBody>
          <a:bodyPr/>
          <a:lstStyle/>
          <a:p>
            <a:pPr/>
            <a:r>
              <a:t>Reading Questions</a:t>
            </a:r>
          </a:p>
        </p:txBody>
      </p:sp>
      <p:sp>
        <p:nvSpPr>
          <p:cNvPr id="457" name="When is it okay for two different sentences, that don't even have all the same words, to have the same semantics?…"/>
          <p:cNvSpPr txBox="1"/>
          <p:nvPr>
            <p:ph type="body" idx="1"/>
          </p:nvPr>
        </p:nvSpPr>
        <p:spPr>
          <a:prstGeom prst="rect">
            <a:avLst/>
          </a:prstGeom>
        </p:spPr>
        <p:txBody>
          <a:bodyPr/>
          <a:lstStyle/>
          <a:p>
            <a:pPr/>
            <a:r>
              <a:t>When is it okay for two different sentences, that don't even have all the same words, to have the same semantics?</a:t>
            </a:r>
          </a:p>
          <a:p>
            <a:pPr/>
            <a:r>
              <a:t>How do we tell which words are semantically empty?</a:t>
            </a:r>
          </a:p>
          <a:p>
            <a:pPr/>
            <a:r>
              <a:t>Are prepositions almost always devoid of semantics?</a:t>
            </a:r>
          </a:p>
        </p:txBody>
      </p:sp>
      <p:sp>
        <p:nvSpPr>
          <p:cNvPr id="45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Reading Questions"/>
          <p:cNvSpPr txBox="1"/>
          <p:nvPr>
            <p:ph type="title"/>
          </p:nvPr>
        </p:nvSpPr>
        <p:spPr>
          <a:prstGeom prst="rect">
            <a:avLst/>
          </a:prstGeom>
        </p:spPr>
        <p:txBody>
          <a:bodyPr/>
          <a:lstStyle/>
          <a:p>
            <a:pPr/>
            <a:r>
              <a:t>Reading Questions</a:t>
            </a:r>
          </a:p>
        </p:txBody>
      </p:sp>
      <p:sp>
        <p:nvSpPr>
          <p:cNvPr id="461" name="When does a word have empty RESTR like 'to' in this chapter, and are there other tests for determining that? In the example given, the claim is that We sent Lee two letters has the same meaning as We send two letters to Lee, but to me it seems like We se"/>
          <p:cNvSpPr txBox="1"/>
          <p:nvPr>
            <p:ph type="body" idx="1"/>
          </p:nvPr>
        </p:nvSpPr>
        <p:spPr>
          <a:prstGeom prst="rect">
            <a:avLst/>
          </a:prstGeom>
        </p:spPr>
        <p:txBody>
          <a:bodyPr/>
          <a:lstStyle>
            <a:lvl1pPr marL="869801" indent="-552301">
              <a:lnSpc>
                <a:spcPts val="4200"/>
              </a:lnSpc>
              <a:defRPr sz="3500"/>
            </a:lvl1pPr>
          </a:lstStyle>
          <a:p>
            <a:pPr/>
            <a:r>
              <a:t>When does a word have empty RESTR like 'to' in this chapter, and are there other tests for determining that? In the example given, the claim is that We sent Lee two letters has the same meaning as We send two letters to Lee, but to me it seems like We sent Lee two letters only has one interpretation where Lee is the sendee whereas We send two letters to Lee has the two interpretations described in the text. It seems then like the two sentences aren't exactly the same, but I'm also not sure the semantic difference comes from the word 'to'. Are there other arguments for 'to' or other words having empty RESTR?</a:t>
            </a:r>
          </a:p>
        </p:txBody>
      </p:sp>
      <p:sp>
        <p:nvSpPr>
          <p:cNvPr id="4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Reading Questions"/>
          <p:cNvSpPr txBox="1"/>
          <p:nvPr>
            <p:ph type="title"/>
          </p:nvPr>
        </p:nvSpPr>
        <p:spPr>
          <a:prstGeom prst="rect">
            <a:avLst/>
          </a:prstGeom>
        </p:spPr>
        <p:txBody>
          <a:bodyPr/>
          <a:lstStyle/>
          <a:p>
            <a:pPr/>
            <a:r>
              <a:t>Reading Questions</a:t>
            </a:r>
          </a:p>
        </p:txBody>
      </p:sp>
      <p:sp>
        <p:nvSpPr>
          <p:cNvPr id="465" name="What is the difference between the RESTR list, comma separated and the sum symbol separated?…"/>
          <p:cNvSpPr txBox="1"/>
          <p:nvPr>
            <p:ph type="body" idx="1"/>
          </p:nvPr>
        </p:nvSpPr>
        <p:spPr>
          <a:prstGeom prst="rect">
            <a:avLst/>
          </a:prstGeom>
        </p:spPr>
        <p:txBody>
          <a:bodyPr/>
          <a:lstStyle/>
          <a:p>
            <a:pPr/>
            <a:r>
              <a:t>What is the difference between the RESTR list, comma separated and the sum symbol separated?</a:t>
            </a:r>
          </a:p>
          <a:p>
            <a:pPr/>
            <a:r>
              <a:t>What are some other ways to represent the RESTR of </a:t>
            </a:r>
            <a:r>
              <a:rPr i="1"/>
              <a:t>us</a:t>
            </a:r>
            <a:r>
              <a:t>?</a:t>
            </a:r>
          </a:p>
        </p:txBody>
      </p:sp>
      <p:sp>
        <p:nvSpPr>
          <p:cNvPr id="46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Reading Questions"/>
          <p:cNvSpPr txBox="1"/>
          <p:nvPr>
            <p:ph type="title"/>
          </p:nvPr>
        </p:nvSpPr>
        <p:spPr>
          <a:prstGeom prst="rect">
            <a:avLst/>
          </a:prstGeom>
        </p:spPr>
        <p:txBody>
          <a:bodyPr/>
          <a:lstStyle/>
          <a:p>
            <a:pPr/>
            <a:r>
              <a:t>Reading Questions</a:t>
            </a:r>
          </a:p>
        </p:txBody>
      </p:sp>
      <p:sp>
        <p:nvSpPr>
          <p:cNvPr id="469" name="I'm curious where we can find the information of the single-ness of &quot;a letter&quot; in the RESTR list in the example tree (10). The feature for &quot;a&quot; has RELN &quot;exist.&quot; However, if it is &quot;two letters,&quot; how does the feature &quot;exist&quot; show the &quot;two-ness&quot; of the phra"/>
          <p:cNvSpPr txBox="1"/>
          <p:nvPr>
            <p:ph type="body" idx="1"/>
          </p:nvPr>
        </p:nvSpPr>
        <p:spPr>
          <a:prstGeom prst="rect">
            <a:avLst/>
          </a:prstGeom>
        </p:spPr>
        <p:txBody>
          <a:bodyPr/>
          <a:lstStyle/>
          <a:p>
            <a:pPr/>
            <a:r>
              <a:t>I'm curious where we can find the information of the single-ness of "a letter" in the RESTR list in the example tree (10). The feature for "a" has RELN "exist." However, if it is "two letters," how does the feature "exist" show the "two-ness" of the phrase? Wouldn't it be better to add a NUM feature in SEM to every noun phrase to specify the quantity (like the constant feature in HW2)?</a:t>
            </a:r>
          </a:p>
        </p:txBody>
      </p:sp>
      <p:sp>
        <p:nvSpPr>
          <p:cNvPr id="4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Reading Questions"/>
          <p:cNvSpPr txBox="1"/>
          <p:nvPr>
            <p:ph type="title"/>
          </p:nvPr>
        </p:nvSpPr>
        <p:spPr>
          <a:prstGeom prst="rect">
            <a:avLst/>
          </a:prstGeom>
        </p:spPr>
        <p:txBody>
          <a:bodyPr/>
          <a:lstStyle/>
          <a:p>
            <a:pPr/>
            <a:r>
              <a:t>Reading Questions</a:t>
            </a:r>
          </a:p>
        </p:txBody>
      </p:sp>
      <p:sp>
        <p:nvSpPr>
          <p:cNvPr id="473" name="I think my confusion here stems from not intuitively understanding what RESTR signifies in SEM-cat. Is it the truth conditions that must be met for the phrase to be valid? If so, where do we indicate that we're concerned that a &quot;letter&quot; exists? Does &quot;the"/>
          <p:cNvSpPr txBox="1"/>
          <p:nvPr>
            <p:ph type="body" idx="1"/>
          </p:nvPr>
        </p:nvSpPr>
        <p:spPr>
          <a:prstGeom prst="rect">
            <a:avLst/>
          </a:prstGeom>
        </p:spPr>
        <p:txBody>
          <a:bodyPr/>
          <a:lstStyle/>
          <a:p>
            <a:pPr/>
            <a:r>
              <a:t>I think my confusion here stems from not intuitively understanding what RESTR signifies in SEM-cat. Is it the truth conditions that must be met for the phrase to be valid? If so, where do we indicate that we're concerned that a "letter" exists? Does "the" do the heavy lifting of confirming existence?</a:t>
            </a:r>
          </a:p>
        </p:txBody>
      </p:sp>
      <p:sp>
        <p:nvSpPr>
          <p:cNvPr id="47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Reading Questions"/>
          <p:cNvSpPr txBox="1"/>
          <p:nvPr>
            <p:ph type="title"/>
          </p:nvPr>
        </p:nvSpPr>
        <p:spPr>
          <a:prstGeom prst="rect">
            <a:avLst/>
          </a:prstGeom>
        </p:spPr>
        <p:txBody>
          <a:bodyPr/>
          <a:lstStyle/>
          <a:p>
            <a:pPr/>
            <a:r>
              <a:t>Reading Questions</a:t>
            </a:r>
          </a:p>
        </p:txBody>
      </p:sp>
      <p:sp>
        <p:nvSpPr>
          <p:cNvPr id="477" name="I am still confused about the INDEX value in SEM, sometimes it refers to the SIT in RESTR such as in (23) and it corresponds to INST in (24), and in (8), the INDEX is the same for letter and its SPR."/>
          <p:cNvSpPr txBox="1"/>
          <p:nvPr>
            <p:ph type="body" idx="1"/>
          </p:nvPr>
        </p:nvSpPr>
        <p:spPr>
          <a:prstGeom prst="rect">
            <a:avLst/>
          </a:prstGeom>
        </p:spPr>
        <p:txBody>
          <a:bodyPr/>
          <a:lstStyle/>
          <a:p>
            <a:pPr/>
            <a:r>
              <a:t>I am still confused about the INDEX value in SEM, sometimes it refers to the SIT in RESTR such as in (23) and it corresponds to INST in (24), and in (8), the INDEX is the same for letter and its SPR. </a:t>
            </a:r>
          </a:p>
        </p:txBody>
      </p:sp>
      <p:sp>
        <p:nvSpPr>
          <p:cNvPr id="4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Reading Questions"/>
          <p:cNvSpPr txBox="1"/>
          <p:nvPr>
            <p:ph type="title"/>
          </p:nvPr>
        </p:nvSpPr>
        <p:spPr>
          <a:prstGeom prst="rect">
            <a:avLst/>
          </a:prstGeom>
        </p:spPr>
        <p:txBody>
          <a:bodyPr/>
          <a:lstStyle/>
          <a:p>
            <a:pPr/>
            <a:r>
              <a:t>Reading Questions</a:t>
            </a:r>
          </a:p>
        </p:txBody>
      </p:sp>
      <p:sp>
        <p:nvSpPr>
          <p:cNvPr id="481" name="&quot;Since we have not imposed any constraint requiring that semantic roles be realized syntactically, this does not present any technical problem. And having an ADDRESSEE role for the noun letter, even when no addressee is mentioned, seems quite intuitive.&quot;"/>
          <p:cNvSpPr txBox="1"/>
          <p:nvPr>
            <p:ph type="body" idx="1"/>
          </p:nvPr>
        </p:nvSpPr>
        <p:spPr>
          <a:prstGeom prst="rect">
            <a:avLst/>
          </a:prstGeom>
        </p:spPr>
        <p:txBody>
          <a:bodyPr/>
          <a:lstStyle>
            <a:lvl1pPr marL="869801" indent="-552301">
              <a:lnSpc>
                <a:spcPts val="4300"/>
              </a:lnSpc>
              <a:defRPr sz="3600"/>
            </a:lvl1pPr>
          </a:lstStyle>
          <a:p>
            <a:pPr/>
            <a:r>
              <a:t>"Since we have not imposed any constraint requiring that semantic roles be realized syntactically, this does not present any technical problem. And having an ADDRESSEE role for the noun letter, even when no addressee is mentioned, seems quite intuitive." I didn't quite get this - I thought restrictions were meant to be binding? That if the word needs an addressee, it has to be there and mentioned in RESTR? Agreed "letter" doesn't need an addressee all the time. So can't we put brackets around ADDRESSEE to indicate that it is optional, like we do in the COMPS/SPR lists?</a:t>
            </a:r>
          </a:p>
        </p:txBody>
      </p:sp>
      <p:sp>
        <p:nvSpPr>
          <p:cNvPr id="4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Reading Questions"/>
          <p:cNvSpPr txBox="1"/>
          <p:nvPr>
            <p:ph type="title"/>
          </p:nvPr>
        </p:nvSpPr>
        <p:spPr>
          <a:prstGeom prst="rect">
            <a:avLst/>
          </a:prstGeom>
        </p:spPr>
        <p:txBody>
          <a:bodyPr/>
          <a:lstStyle/>
          <a:p>
            <a:pPr/>
            <a:r>
              <a:t>Reading Questions</a:t>
            </a:r>
          </a:p>
        </p:txBody>
      </p:sp>
      <p:sp>
        <p:nvSpPr>
          <p:cNvPr id="485" name="I am a bit confused on why letter has an ADDRESSEE feature. This is assuming something about the letter that we do not know, as a letter does not technically have to be addressed to anyone. If the sentence was &quot;They gave us a letter&quot; instead of &quot;They sen"/>
          <p:cNvSpPr txBox="1"/>
          <p:nvPr>
            <p:ph type="body" idx="1"/>
          </p:nvPr>
        </p:nvSpPr>
        <p:spPr>
          <a:prstGeom prst="rect">
            <a:avLst/>
          </a:prstGeom>
        </p:spPr>
        <p:txBody>
          <a:bodyPr/>
          <a:lstStyle>
            <a:lvl1pPr marL="869801" indent="-552301">
              <a:lnSpc>
                <a:spcPts val="4400"/>
              </a:lnSpc>
              <a:defRPr sz="3700"/>
            </a:lvl1pPr>
          </a:lstStyle>
          <a:p>
            <a:pPr/>
            <a:r>
              <a:t>I am a bit confused on why letter has an ADDRESSEE feature. This is assuming something about the letter that we do not know, as a letter does not technically have to be addressed to anyone. If the sentence was "They gave us a letter" instead of "They sent us a letter," would letter still have the addressee feature? You could give someone a letter that was addressed to someone else, like giving a letter to the postman. It just seems to me that our grammar is generating information, rather than explaining what is/is not syntactically and semantically valid.</a:t>
            </a:r>
          </a:p>
        </p:txBody>
      </p:sp>
      <p:sp>
        <p:nvSpPr>
          <p:cNvPr id="4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8" name="Reading Questions"/>
          <p:cNvSpPr txBox="1"/>
          <p:nvPr>
            <p:ph type="title"/>
          </p:nvPr>
        </p:nvSpPr>
        <p:spPr>
          <a:prstGeom prst="rect">
            <a:avLst/>
          </a:prstGeom>
        </p:spPr>
        <p:txBody>
          <a:bodyPr/>
          <a:lstStyle/>
          <a:p>
            <a:pPr/>
            <a:r>
              <a:t>Reading Questions</a:t>
            </a:r>
          </a:p>
        </p:txBody>
      </p:sp>
      <p:sp>
        <p:nvSpPr>
          <p:cNvPr id="489" name="I'm still a little bit confused by the two RESTR values of Lee even after reading the footnote on page 191... Would you walk us through this in class?…"/>
          <p:cNvSpPr txBox="1"/>
          <p:nvPr>
            <p:ph type="body" idx="1"/>
          </p:nvPr>
        </p:nvSpPr>
        <p:spPr>
          <a:prstGeom prst="rect">
            <a:avLst/>
          </a:prstGeom>
        </p:spPr>
        <p:txBody>
          <a:bodyPr/>
          <a:lstStyle/>
          <a:p>
            <a:pPr>
              <a:lnSpc>
                <a:spcPts val="4800"/>
              </a:lnSpc>
              <a:defRPr sz="4000"/>
            </a:pPr>
            <a:r>
              <a:t>I'm still a little bit confused by the two RESTR values of Lee even after reading the footnote on page 191... Would you walk us through this in class? </a:t>
            </a:r>
          </a:p>
          <a:p>
            <a:pPr>
              <a:lnSpc>
                <a:spcPts val="4800"/>
              </a:lnSpc>
              <a:defRPr sz="4000"/>
            </a:pPr>
            <a:r>
              <a:t>In 6.2.1, according to the lexical entry, the word letter takes an optional PP complement which semantically represents the addressee, e.g. "letter to Kim". I was wondering why such PPs are treated as complements rather than modifiers considering they can always be omitted.</a:t>
            </a:r>
          </a:p>
        </p:txBody>
      </p:sp>
      <p:sp>
        <p:nvSpPr>
          <p:cNvPr id="49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We send two letters to Lee"/>
          <p:cNvSpPr txBox="1"/>
          <p:nvPr>
            <p:ph type="title"/>
          </p:nvPr>
        </p:nvSpPr>
        <p:spPr>
          <a:prstGeom prst="rect">
            <a:avLst/>
          </a:prstGeom>
        </p:spPr>
        <p:txBody>
          <a:bodyPr/>
          <a:lstStyle>
            <a:lvl1pPr>
              <a:defRPr i="1"/>
            </a:lvl1pPr>
          </a:lstStyle>
          <a:p>
            <a:pPr/>
            <a:r>
              <a:t>We send two letters to Lee</a:t>
            </a:r>
          </a:p>
        </p:txBody>
      </p:sp>
      <p:sp>
        <p:nvSpPr>
          <p:cNvPr id="49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94" name="Screen Shot 2021-10-19 at 1.02.52 PM.png" descr="Screen Shot 2021-10-19 at 1.02.52 PM.png"/>
          <p:cNvPicPr>
            <a:picLocks noChangeAspect="1"/>
          </p:cNvPicPr>
          <p:nvPr/>
        </p:nvPicPr>
        <p:blipFill>
          <a:blip r:embed="rId2">
            <a:extLst/>
          </a:blip>
          <a:stretch>
            <a:fillRect/>
          </a:stretch>
        </p:blipFill>
        <p:spPr>
          <a:xfrm>
            <a:off x="1123723" y="2589550"/>
            <a:ext cx="11439182" cy="60731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he Components of Our Grammar…"/>
          <p:cNvSpPr txBox="1"/>
          <p:nvPr>
            <p:ph type="body" idx="1"/>
          </p:nvPr>
        </p:nvSpPr>
        <p:spPr>
          <a:xfrm>
            <a:off x="1270000" y="1689100"/>
            <a:ext cx="10464800" cy="7518400"/>
          </a:xfrm>
          <a:prstGeom prst="rect">
            <a:avLst/>
          </a:prstGeom>
        </p:spPr>
        <p:txBody>
          <a:bodyPr/>
          <a:lstStyle/>
          <a:p>
            <a:pPr marL="734658" indent="-417158">
              <a:lnSpc>
                <a:spcPts val="4300"/>
              </a:lnSpc>
              <a:tabLst>
                <a:tab pos="1943100" algn="l"/>
              </a:tabLst>
              <a:defRPr sz="3600"/>
            </a:pPr>
            <a:r>
              <a:t>The Components of Our Grammar</a:t>
            </a:r>
          </a:p>
          <a:p>
            <a:pPr lvl="1" marL="1249930" indent="-475230">
              <a:lnSpc>
                <a:spcPts val="3800"/>
              </a:lnSpc>
              <a:tabLst>
                <a:tab pos="1892300" algn="l"/>
              </a:tabLst>
              <a:defRPr sz="3200"/>
            </a:pPr>
            <a:r>
              <a:t>Grammar rules</a:t>
            </a:r>
          </a:p>
          <a:p>
            <a:pPr lvl="1" marL="1249930" indent="-475230">
              <a:lnSpc>
                <a:spcPts val="3800"/>
              </a:lnSpc>
              <a:tabLst>
                <a:tab pos="1892300" algn="l"/>
              </a:tabLst>
              <a:defRPr sz="3200"/>
            </a:pPr>
            <a:r>
              <a:t>Lexical entries</a:t>
            </a:r>
          </a:p>
          <a:p>
            <a:pPr lvl="1" marL="1249930" indent="-475230">
              <a:lnSpc>
                <a:spcPts val="3800"/>
              </a:lnSpc>
              <a:tabLst>
                <a:tab pos="1892300" algn="l"/>
              </a:tabLst>
              <a:defRPr sz="3200"/>
            </a:pPr>
            <a:r>
              <a:t>Principles</a:t>
            </a:r>
          </a:p>
          <a:p>
            <a:pPr lvl="1" marL="1249930" indent="-475230">
              <a:lnSpc>
                <a:spcPts val="3800"/>
              </a:lnSpc>
              <a:tabLst>
                <a:tab pos="1892300" algn="l"/>
              </a:tabLst>
              <a:defRPr sz="3200"/>
            </a:pPr>
            <a:r>
              <a:t>Type hierarchy (very preliminary, so far)</a:t>
            </a:r>
          </a:p>
          <a:p>
            <a:pPr lvl="1" marL="1249930" indent="-475230">
              <a:lnSpc>
                <a:spcPts val="3800"/>
              </a:lnSpc>
              <a:tabLst>
                <a:tab pos="1892300" algn="l"/>
              </a:tabLst>
              <a:defRPr sz="3200"/>
            </a:pPr>
            <a:r>
              <a:t>Initial symbol (S, for now)</a:t>
            </a:r>
          </a:p>
          <a:p>
            <a:pPr marL="734658" indent="-417158">
              <a:lnSpc>
                <a:spcPts val="4300"/>
              </a:lnSpc>
              <a:tabLst>
                <a:tab pos="1943100" algn="l"/>
              </a:tabLst>
              <a:defRPr sz="3600"/>
            </a:pPr>
            <a:r>
              <a:t>We combine constraints from these components. </a:t>
            </a:r>
          </a:p>
          <a:p>
            <a:pPr lvl="1" marL="1191858" indent="-417158">
              <a:lnSpc>
                <a:spcPts val="4300"/>
              </a:lnSpc>
              <a:tabLst>
                <a:tab pos="1943100" algn="l"/>
              </a:tabLst>
              <a:defRPr sz="3600"/>
            </a:pPr>
            <a:r>
              <a:t>Q: What says we have to combine them?</a:t>
            </a:r>
          </a:p>
        </p:txBody>
      </p:sp>
      <p:sp>
        <p:nvSpPr>
          <p:cNvPr id="109" name="How We Construct Sentences"/>
          <p:cNvSpPr txBox="1"/>
          <p:nvPr>
            <p:ph type="title"/>
          </p:nvPr>
        </p:nvSpPr>
        <p:spPr>
          <a:xfrm>
            <a:off x="1270000" y="571500"/>
            <a:ext cx="10464800" cy="1041400"/>
          </a:xfrm>
          <a:prstGeom prst="rect">
            <a:avLst/>
          </a:prstGeom>
        </p:spPr>
        <p:txBody>
          <a:bodyPr/>
          <a:lstStyle>
            <a:lvl1pPr>
              <a:lnSpc>
                <a:spcPts val="6700"/>
              </a:lnSpc>
              <a:defRPr sz="5600"/>
            </a:lvl1pPr>
          </a:lstStyle>
          <a:p>
            <a:pPr/>
            <a:r>
              <a:t>How We Construct Sentences</a:t>
            </a:r>
          </a:p>
        </p:txBody>
      </p:sp>
      <p:sp>
        <p:nvSpPr>
          <p:cNvPr id="110"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6" name="Screen Shot 2021-10-19 at 1.03.40 PM.png" descr="Screen Shot 2021-10-19 at 1.03.40 PM.png"/>
          <p:cNvPicPr>
            <a:picLocks noChangeAspect="1"/>
          </p:cNvPicPr>
          <p:nvPr/>
        </p:nvPicPr>
        <p:blipFill>
          <a:blip r:embed="rId2">
            <a:extLst/>
          </a:blip>
          <a:stretch>
            <a:fillRect/>
          </a:stretch>
        </p:blipFill>
        <p:spPr>
          <a:xfrm>
            <a:off x="1022124" y="2589550"/>
            <a:ext cx="11439181" cy="6073100"/>
          </a:xfrm>
          <a:prstGeom prst="rect">
            <a:avLst/>
          </a:prstGeom>
          <a:ln w="12700">
            <a:miter lim="400000"/>
          </a:ln>
        </p:spPr>
      </p:pic>
      <p:sp>
        <p:nvSpPr>
          <p:cNvPr id="497" name="We send two letters to Lee"/>
          <p:cNvSpPr txBox="1"/>
          <p:nvPr>
            <p:ph type="title"/>
          </p:nvPr>
        </p:nvSpPr>
        <p:spPr>
          <a:prstGeom prst="rect">
            <a:avLst/>
          </a:prstGeom>
        </p:spPr>
        <p:txBody>
          <a:bodyPr/>
          <a:lstStyle>
            <a:lvl1pPr>
              <a:defRPr i="1"/>
            </a:lvl1pPr>
          </a:lstStyle>
          <a:p>
            <a:pPr/>
            <a:r>
              <a:t>We send two letters to Lee</a:t>
            </a:r>
          </a:p>
        </p:txBody>
      </p:sp>
      <p:sp>
        <p:nvSpPr>
          <p:cNvPr id="49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Reading Questions"/>
          <p:cNvSpPr txBox="1"/>
          <p:nvPr>
            <p:ph type="title"/>
          </p:nvPr>
        </p:nvSpPr>
        <p:spPr>
          <a:prstGeom prst="rect">
            <a:avLst/>
          </a:prstGeom>
        </p:spPr>
        <p:txBody>
          <a:bodyPr/>
          <a:lstStyle/>
          <a:p>
            <a:pPr/>
            <a:r>
              <a:t>Reading Questions</a:t>
            </a:r>
          </a:p>
        </p:txBody>
      </p:sp>
      <p:sp>
        <p:nvSpPr>
          <p:cNvPr id="501" name="In chapter 6, why was the CASE feature designed to be a sub-feature of HEAD instead of being a sub-feature of AGR? Is there any specific reason for that? When I was doing homework (Problem 8, Chapter 4),  I chose to put CASE under the AGR intuitively, so"/>
          <p:cNvSpPr txBox="1"/>
          <p:nvPr>
            <p:ph type="body" idx="1"/>
          </p:nvPr>
        </p:nvSpPr>
        <p:spPr>
          <a:prstGeom prst="rect">
            <a:avLst/>
          </a:prstGeom>
        </p:spPr>
        <p:txBody>
          <a:bodyPr/>
          <a:lstStyle/>
          <a:p>
            <a:pPr/>
            <a:r>
              <a:t>In chapter 6, why was the CASE feature designed to be a sub-feature of HEAD instead of being a sub-feature of AGR? Is there any specific reason for that? When I was doing homework (Problem 8, Chapter 4),  I chose to put CASE under the AGR intuitively, so that the SHAC rule will hold. (E.g. languages like German, the determiner would have the same case as the word it specifies).</a:t>
            </a:r>
          </a:p>
        </p:txBody>
      </p:sp>
      <p:sp>
        <p:nvSpPr>
          <p:cNvPr id="50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Reading Questions"/>
          <p:cNvSpPr txBox="1"/>
          <p:nvPr>
            <p:ph type="title"/>
          </p:nvPr>
        </p:nvSpPr>
        <p:spPr>
          <a:prstGeom prst="rect">
            <a:avLst/>
          </a:prstGeom>
        </p:spPr>
        <p:txBody>
          <a:bodyPr/>
          <a:lstStyle/>
          <a:p>
            <a:pPr/>
            <a:r>
              <a:t>Reading Questions</a:t>
            </a:r>
          </a:p>
        </p:txBody>
      </p:sp>
      <p:sp>
        <p:nvSpPr>
          <p:cNvPr id="505" name="Does every treebank based on this grammar have a consistent manner for creating the restrictions list? For example, would the word 'us' always have the same restrictions list for every sentence it occurs in in a particular treebank?…"/>
          <p:cNvSpPr txBox="1"/>
          <p:nvPr>
            <p:ph type="body" idx="1"/>
          </p:nvPr>
        </p:nvSpPr>
        <p:spPr>
          <a:prstGeom prst="rect">
            <a:avLst/>
          </a:prstGeom>
        </p:spPr>
        <p:txBody>
          <a:bodyPr/>
          <a:lstStyle/>
          <a:p>
            <a:pPr>
              <a:lnSpc>
                <a:spcPts val="4800"/>
              </a:lnSpc>
              <a:defRPr sz="4000"/>
            </a:pPr>
            <a:r>
              <a:t>Does every treebank based on this grammar have a consistent manner for creating the restrictions list? For example, would the word 'us' always have the same restrictions list for every sentence it occurs in in a particular treebank?</a:t>
            </a:r>
          </a:p>
          <a:p>
            <a:pPr>
              <a:lnSpc>
                <a:spcPts val="4800"/>
              </a:lnSpc>
              <a:defRPr sz="4000"/>
            </a:pPr>
            <a:r>
              <a:t>This is more of a general question: Is a particular theory of grammar judged by how complicated (in terms of human annotation effort) it is to create a treebank based on the grammar proposed by the theory?</a:t>
            </a:r>
          </a:p>
        </p:txBody>
      </p:sp>
      <p:sp>
        <p:nvSpPr>
          <p:cNvPr id="5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Reading Questions"/>
          <p:cNvSpPr txBox="1"/>
          <p:nvPr>
            <p:ph type="title"/>
          </p:nvPr>
        </p:nvSpPr>
        <p:spPr>
          <a:prstGeom prst="rect">
            <a:avLst/>
          </a:prstGeom>
        </p:spPr>
        <p:txBody>
          <a:bodyPr/>
          <a:lstStyle/>
          <a:p>
            <a:pPr/>
            <a:r>
              <a:t>Reading Questions</a:t>
            </a:r>
          </a:p>
        </p:txBody>
      </p:sp>
      <p:sp>
        <p:nvSpPr>
          <p:cNvPr id="509" name="When building the trees (say, the one on Page 172 or 178), why don't we need to use tags to demonstrate the identity of MODE and INDEX, guaranteed by the Semantic Inheritance Principle, just as we do to the other rules/principles? Here the mother and hea"/>
          <p:cNvSpPr txBox="1"/>
          <p:nvPr>
            <p:ph type="body" idx="1"/>
          </p:nvPr>
        </p:nvSpPr>
        <p:spPr>
          <a:prstGeom prst="rect">
            <a:avLst/>
          </a:prstGeom>
        </p:spPr>
        <p:txBody>
          <a:bodyPr/>
          <a:lstStyle/>
          <a:p>
            <a:pPr/>
            <a:r>
              <a:t>When building the trees (say, the one on Page 172 or 178), why don't we need to use tags to demonstrate the identity of MODE and INDEX, guaranteed by the Semantic Inheritance Principle, just as we do to the other rules/principles? Here the mother and head daughter share the same MODE ref and INDEX k, and that is explicitly stated in the text below, but why do we need not tag them to show this?</a:t>
            </a:r>
          </a:p>
        </p:txBody>
      </p:sp>
      <p:sp>
        <p:nvSpPr>
          <p:cNvPr id="51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Reading Questions"/>
          <p:cNvSpPr txBox="1"/>
          <p:nvPr>
            <p:ph type="title"/>
          </p:nvPr>
        </p:nvSpPr>
        <p:spPr>
          <a:prstGeom prst="rect">
            <a:avLst/>
          </a:prstGeom>
        </p:spPr>
        <p:txBody>
          <a:bodyPr/>
          <a:lstStyle/>
          <a:p>
            <a:pPr/>
            <a:r>
              <a:t>Reading Questions</a:t>
            </a:r>
          </a:p>
        </p:txBody>
      </p:sp>
      <p:sp>
        <p:nvSpPr>
          <p:cNvPr id="513" name="Why do we use lettered indexes for RESTR? This requires that we keep referring back to the lexicon but I had assumed that you wouldn’t need to do that with the tree. Is this just to save space or is there another reason?"/>
          <p:cNvSpPr txBox="1"/>
          <p:nvPr>
            <p:ph type="body" idx="1"/>
          </p:nvPr>
        </p:nvSpPr>
        <p:spPr>
          <a:prstGeom prst="rect">
            <a:avLst/>
          </a:prstGeom>
        </p:spPr>
        <p:txBody>
          <a:bodyPr/>
          <a:lstStyle/>
          <a:p>
            <a:pPr/>
            <a:r>
              <a:t>Why do we use lettered indexes for RESTR? This requires that we keep referring back to the lexicon but I had assumed that you wouldn’t need to do that with the tree. Is this just to save space or is there another reason?</a:t>
            </a:r>
          </a:p>
        </p:txBody>
      </p:sp>
      <p:sp>
        <p:nvSpPr>
          <p:cNvPr id="5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Reading Questions"/>
          <p:cNvSpPr txBox="1"/>
          <p:nvPr>
            <p:ph type="title"/>
          </p:nvPr>
        </p:nvSpPr>
        <p:spPr>
          <a:prstGeom prst="rect">
            <a:avLst/>
          </a:prstGeom>
        </p:spPr>
        <p:txBody>
          <a:bodyPr/>
          <a:lstStyle/>
          <a:p>
            <a:pPr/>
            <a:r>
              <a:t>Reading Questions</a:t>
            </a:r>
          </a:p>
        </p:txBody>
      </p:sp>
      <p:sp>
        <p:nvSpPr>
          <p:cNvPr id="517" name="In comparing the examples on pages 169 and 170, I see some differences. I understand, for instance, the CASE gets filled in because of the context. But why is COMPS&lt;&gt; list empty now? I’d think the word doesn’t take an optional PP, in this case, doesn’t m"/>
          <p:cNvSpPr txBox="1"/>
          <p:nvPr>
            <p:ph type="body" idx="1"/>
          </p:nvPr>
        </p:nvSpPr>
        <p:spPr>
          <a:prstGeom prst="rect">
            <a:avLst/>
          </a:prstGeom>
        </p:spPr>
        <p:txBody>
          <a:bodyPr/>
          <a:lstStyle>
            <a:lvl1pPr>
              <a:lnSpc>
                <a:spcPts val="4900"/>
              </a:lnSpc>
              <a:defRPr sz="4100"/>
            </a:lvl1pPr>
          </a:lstStyle>
          <a:p>
            <a:pPr/>
            <a:r>
              <a:t>In comparing the examples on pages 169 and 170, I see some differences. I understand, for instance, the CASE gets filled in because of the context. But why is COMPS&lt;&gt; list empty now? I’d think the word doesn’t take an optional PP, in this case, doesn’t mean it can’t. So I was expecting there to be an optional PP (i.e. that still holds). Is the purpose of lexical entries suppose to show what *can be done* with the word or what *is done* with the word?</a:t>
            </a:r>
          </a:p>
        </p:txBody>
      </p:sp>
      <p:sp>
        <p:nvSpPr>
          <p:cNvPr id="5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Double-click to edit"/>
          <p:cNvSpPr txBox="1"/>
          <p:nvPr>
            <p:ph type="title"/>
          </p:nvPr>
        </p:nvSpPr>
        <p:spPr>
          <a:prstGeom prst="rect">
            <a:avLst/>
          </a:prstGeom>
        </p:spPr>
        <p:txBody>
          <a:bodyPr/>
          <a:lstStyle/>
          <a:p>
            <a:pPr/>
          </a:p>
        </p:txBody>
      </p:sp>
      <p:sp>
        <p:nvSpPr>
          <p:cNvPr id="113" name="Double-click to edit"/>
          <p:cNvSpPr txBox="1"/>
          <p:nvPr>
            <p:ph type="body" idx="1"/>
          </p:nvPr>
        </p:nvSpPr>
        <p:spPr>
          <a:prstGeom prst="rect">
            <a:avLst/>
          </a:prstGeom>
        </p:spPr>
        <p:txBody>
          <a:bodyPr/>
          <a:lstStyle/>
          <a:p>
            <a:pPr/>
          </a:p>
        </p:txBody>
      </p:sp>
      <p:sp>
        <p:nvSpPr>
          <p:cNvPr id="114" name="Slide Number"/>
          <p:cNvSpPr txBox="1"/>
          <p:nvPr>
            <p:ph type="sldNum" sz="quarter" idx="2"/>
          </p:nvPr>
        </p:nvSpPr>
        <p:spPr>
          <a:xfrm>
            <a:off x="6400800" y="9283700"/>
            <a:ext cx="2032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5" name="slide.url=https://www.polleverywhere.com/multiple_choice_polls/ISSzkcMd9FTjOvB6X5j6h?flow=Default&amp;onscreen=persist" descr="slide.url=https://www.polleverywhere.com/multiple_choice_polls/ISSzkcMd9FTjOvB6X5j6h?flow=Default&amp;onscreen=persist"/>
          <p:cNvPicPr>
            <a:picLocks noChangeAspect="1"/>
          </p:cNvPicPr>
          <p:nvPr/>
        </p:nvPicPr>
        <p:blipFill>
          <a:blip r:embed="rId3">
            <a:extLst/>
          </a:blip>
          <a:stretch>
            <a:fillRect/>
          </a:stretch>
        </p:blipFill>
        <p:spPr>
          <a:xfrm>
            <a:off x="127000" y="63500"/>
            <a:ext cx="12750800" cy="95631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Double-click to edit"/>
          <p:cNvSpPr txBox="1"/>
          <p:nvPr>
            <p:ph type="title"/>
          </p:nvPr>
        </p:nvSpPr>
        <p:spPr>
          <a:prstGeom prst="rect">
            <a:avLst/>
          </a:prstGeom>
        </p:spPr>
        <p:txBody>
          <a:bodyPr/>
          <a:lstStyle/>
          <a:p>
            <a:pPr/>
          </a:p>
        </p:txBody>
      </p:sp>
      <p:sp>
        <p:nvSpPr>
          <p:cNvPr id="120" name="Double-click to edit"/>
          <p:cNvSpPr txBox="1"/>
          <p:nvPr>
            <p:ph type="body" idx="1"/>
          </p:nvPr>
        </p:nvSpPr>
        <p:spPr>
          <a:prstGeom prst="rect">
            <a:avLst/>
          </a:prstGeom>
        </p:spPr>
        <p:txBody>
          <a:bodyPr/>
          <a:lstStyle/>
          <a:p>
            <a:pPr/>
          </a:p>
        </p:txBody>
      </p:sp>
      <p:sp>
        <p:nvSpPr>
          <p:cNvPr id="121" name="Slide Number"/>
          <p:cNvSpPr txBox="1"/>
          <p:nvPr>
            <p:ph type="sldNum" sz="quarter" idx="2"/>
          </p:nvPr>
        </p:nvSpPr>
        <p:spPr>
          <a:xfrm>
            <a:off x="6400800" y="9283700"/>
            <a:ext cx="2032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2" name="slide.url=https://www.polleverywhere.com/multiple_choice_polls/UJzuNyR13e2JTkD2bBUQZ?flow=Default&amp;onscreen=persist" descr="slide.url=https://www.polleverywhere.com/multiple_choice_polls/UJzuNyR13e2JTkD2bBUQZ?flow=Default&amp;onscreen=persist"/>
          <p:cNvPicPr>
            <a:picLocks noChangeAspect="1"/>
          </p:cNvPicPr>
          <p:nvPr/>
        </p:nvPicPr>
        <p:blipFill>
          <a:blip r:embed="rId3">
            <a:extLst/>
          </a:blip>
          <a:stretch>
            <a:fillRect/>
          </a:stretch>
        </p:blipFill>
        <p:spPr>
          <a:xfrm>
            <a:off x="127000" y="63500"/>
            <a:ext cx="12750800" cy="95631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A cat slept.…"/>
          <p:cNvSpPr txBox="1"/>
          <p:nvPr>
            <p:ph type="body" idx="1"/>
          </p:nvPr>
        </p:nvSpPr>
        <p:spPr>
          <a:xfrm>
            <a:off x="1270000" y="2133600"/>
            <a:ext cx="10464800" cy="6210300"/>
          </a:xfrm>
          <a:prstGeom prst="rect">
            <a:avLst/>
          </a:prstGeom>
        </p:spPr>
        <p:txBody>
          <a:bodyPr/>
          <a:lstStyle/>
          <a:p>
            <a:pPr marL="0" indent="317500" algn="ctr">
              <a:lnSpc>
                <a:spcPts val="5700"/>
              </a:lnSpc>
              <a:buSzTx/>
              <a:buNone/>
              <a:tabLst>
                <a:tab pos="1054100" algn="l"/>
              </a:tabLst>
              <a:defRPr i="1" sz="4800">
                <a:solidFill>
                  <a:srgbClr val="0433FF"/>
                </a:solidFill>
              </a:defRPr>
            </a:pPr>
            <a:r>
              <a:t>A cat slept.</a:t>
            </a:r>
          </a:p>
          <a:p>
            <a:pPr marL="1327002"/>
            <a:r>
              <a:t>Can we build this with our tools?</a:t>
            </a:r>
          </a:p>
          <a:p>
            <a:pPr marL="1327002"/>
            <a:r>
              <a:t>Given the constraints our grammar puts on well-formed sentences, is this one?</a:t>
            </a:r>
          </a:p>
        </p:txBody>
      </p:sp>
      <p:sp>
        <p:nvSpPr>
          <p:cNvPr id="127" name="An Example"/>
          <p:cNvSpPr txBox="1"/>
          <p:nvPr>
            <p:ph type="title"/>
          </p:nvPr>
        </p:nvSpPr>
        <p:spPr>
          <a:prstGeom prst="rect">
            <a:avLst/>
          </a:prstGeom>
        </p:spPr>
        <p:txBody>
          <a:bodyPr/>
          <a:lstStyle>
            <a:lvl1pPr>
              <a:lnSpc>
                <a:spcPts val="6700"/>
              </a:lnSpc>
              <a:defRPr sz="5600"/>
            </a:lvl1pPr>
          </a:lstStyle>
          <a:p>
            <a:pPr/>
            <a:r>
              <a:t>An Example</a:t>
            </a:r>
          </a:p>
        </p:txBody>
      </p:sp>
      <p:sp>
        <p:nvSpPr>
          <p:cNvPr id="128"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jpeg"/></Relationships>

</file>

<file path=ppt/theme/_rels/theme2.xml.rels><?xml version="1.0" encoding="UTF-8"?>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Roman"/>
        <a:ea typeface="Times Roman"/>
        <a:cs typeface="Times Roman"/>
      </a:majorFont>
      <a:minorFont>
        <a:latin typeface="Times Roman"/>
        <a:ea typeface="Times Roman"/>
        <a:cs typeface="Times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Roman"/>
        <a:ea typeface="Times Roman"/>
        <a:cs typeface="Times Roman"/>
      </a:majorFont>
      <a:minorFont>
        <a:latin typeface="Times Roman"/>
        <a:ea typeface="Times Roman"/>
        <a:cs typeface="Times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