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83DF53-3847-C647-A33F-9C7BCB2CB3BF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E9B12AA-AC73-FB43-B664-387A07B05F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222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Become familiar with shared task summarization data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Implement initial base system with all components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 on content selection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resulting summaries</a:t>
            </a:r>
          </a:p>
        </p:txBody>
      </p:sp>
    </p:spTree>
    <p:extLst>
      <p:ext uri="{BB962C8B-B14F-4D97-AF65-F5344CB8AC3E}">
        <p14:creationId xmlns:p14="http://schemas.microsoft.com/office/powerpoint/2010/main" val="38045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formatting:</a:t>
            </a:r>
          </a:p>
          <a:p>
            <a:pPr lvl="1"/>
            <a:r>
              <a:rPr lang="en-US" dirty="0" smtClean="0"/>
              <a:t>100 word summaries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Just ASCII, English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funny formatting (bullets,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May output on multiple lines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One file per topic summary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All topics in single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2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68261" cy="4343400"/>
          </a:xfrm>
        </p:spPr>
        <p:txBody>
          <a:bodyPr/>
          <a:lstStyle/>
          <a:p>
            <a:r>
              <a:rPr lang="en-US" dirty="0" smtClean="0"/>
              <a:t>Primarily using ROUGE</a:t>
            </a:r>
          </a:p>
          <a:p>
            <a:pPr lvl="1"/>
            <a:r>
              <a:rPr lang="en-US" dirty="0" smtClean="0"/>
              <a:t>Standard implementation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ROUGE-1, -2, -4:</a:t>
            </a:r>
          </a:p>
          <a:p>
            <a:pPr lvl="2"/>
            <a:r>
              <a:rPr lang="en-US" dirty="0" smtClean="0"/>
              <a:t>Scores found to have best correlation with responsiveness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Primary metric: ROUGE Recall (“R”)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Store in results directory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0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&amp; Output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 id</a:t>
            </a:r>
            <a:r>
              <a:rPr lang="en-US" dirty="0"/>
              <a:t>=D0901A</a:t>
            </a:r>
            <a:endParaRPr lang="en-US" dirty="0" smtClean="0"/>
          </a:p>
          <a:p>
            <a:r>
              <a:rPr lang="en-US" dirty="0" smtClean="0"/>
              <a:t>Summary </a:t>
            </a:r>
            <a:r>
              <a:rPr lang="en-US" dirty="0"/>
              <a:t>file name: D0901-A.M.100.A.A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Split document id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id_part1=D0901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id_part2=</a:t>
            </a:r>
            <a:r>
              <a:rPr lang="en-US" dirty="0" smtClean="0"/>
              <a:t>A</a:t>
            </a:r>
          </a:p>
          <a:p>
            <a:r>
              <a:rPr lang="en-US" dirty="0" smtClean="0"/>
              <a:t>2</a:t>
            </a:r>
            <a:r>
              <a:rPr lang="en-US" dirty="0"/>
              <a:t>. Construct filename </a:t>
            </a:r>
            <a:r>
              <a:rPr lang="en-US" dirty="0" smtClean="0"/>
              <a:t>as: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[id_part1</a:t>
            </a:r>
            <a:r>
              <a:rPr lang="en-US" dirty="0" smtClean="0"/>
              <a:t>]- [</a:t>
            </a:r>
            <a:r>
              <a:rPr lang="en-US" dirty="0" err="1"/>
              <a:t>docset</a:t>
            </a:r>
            <a:r>
              <a:rPr lang="en-US" dirty="0"/>
              <a:t>].M.[</a:t>
            </a:r>
            <a:r>
              <a:rPr lang="en-US" dirty="0" err="1"/>
              <a:t>max_token_count</a:t>
            </a:r>
            <a:r>
              <a:rPr lang="en-US" dirty="0"/>
              <a:t>].[id_part2].[</a:t>
            </a:r>
            <a:r>
              <a:rPr lang="en-US" dirty="0" err="1" smtClean="0"/>
              <a:t>some_unique_alphanum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3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2010 Shared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data:</a:t>
            </a:r>
          </a:p>
          <a:p>
            <a:pPr lvl="1"/>
            <a:r>
              <a:rPr lang="en-US" dirty="0" smtClean="0"/>
              <a:t>Test Topic Statements:</a:t>
            </a:r>
          </a:p>
          <a:p>
            <a:pPr lvl="2"/>
            <a:r>
              <a:rPr lang="en-US" dirty="0" smtClean="0"/>
              <a:t>Brief topic description</a:t>
            </a:r>
          </a:p>
          <a:p>
            <a:pPr lvl="2"/>
            <a:r>
              <a:rPr lang="en-US" dirty="0" smtClean="0"/>
              <a:t>List of associated document identifiers from corpus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sets:</a:t>
            </a:r>
          </a:p>
          <a:p>
            <a:pPr lvl="2"/>
            <a:r>
              <a:rPr lang="en-US" dirty="0" smtClean="0"/>
              <a:t>Drawn from AQUAINT/AQUAINT-2 LDC corpora</a:t>
            </a:r>
          </a:p>
          <a:p>
            <a:pPr lvl="3"/>
            <a:r>
              <a:rPr lang="en-US" dirty="0" smtClean="0"/>
              <a:t>Available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Summary results:</a:t>
            </a:r>
          </a:p>
          <a:p>
            <a:pPr lvl="2"/>
            <a:r>
              <a:rPr lang="en-US" dirty="0" smtClean="0"/>
              <a:t>Model 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0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&lt;topic id = "D0906B" category = "1"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&lt;title&gt; Rains and mudslides in Southern California &lt;/title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docsetA</a:t>
            </a:r>
            <a:r>
              <a:rPr lang="en-US" dirty="0"/>
              <a:t> id = "D0906B-A"&gt;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"AFP_ENG_20050110.0079"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"LTW_ENG_20050110.0006"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"LTW_ENG_20050112.0156"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"NYT_ENG_20050110.0340"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"NYT_ENG_20050111.0349"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"LTW_ENG_20050109.0001" /&gt;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"LTW_ENG_20050110.0118"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"NYT_ENG_20050110.0009"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"NYT_ENG_20050111.0015"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"NYT_ENG_20050112.0012" /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docset</a:t>
            </a:r>
            <a:r>
              <a:rPr lang="en-US" dirty="0"/>
              <a:t>&gt; &lt;</a:t>
            </a:r>
            <a:r>
              <a:rPr lang="en-US" dirty="0" err="1"/>
              <a:t>docsetB</a:t>
            </a:r>
            <a:r>
              <a:rPr lang="en-US" dirty="0"/>
              <a:t> id = "D0906B-B"&gt;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"AFP_ENG_20050221.0700" </a:t>
            </a:r>
            <a:r>
              <a:rPr lang="en-US" dirty="0" smtClean="0"/>
              <a:t>/&gt;</a:t>
            </a:r>
          </a:p>
          <a:p>
            <a:pPr lvl="3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5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1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files:</a:t>
            </a:r>
          </a:p>
          <a:p>
            <a:pPr lvl="1"/>
            <a:r>
              <a:rPr lang="en-US" dirty="0" smtClean="0"/>
              <a:t>Include both </a:t>
            </a:r>
            <a:r>
              <a:rPr lang="en-US" dirty="0" err="1" smtClean="0"/>
              <a:t>docsetA</a:t>
            </a:r>
            <a:r>
              <a:rPr lang="en-US" dirty="0" smtClean="0"/>
              <a:t> and </a:t>
            </a:r>
            <a:r>
              <a:rPr lang="en-US" dirty="0" err="1" smtClean="0"/>
              <a:t>docsetB</a:t>
            </a:r>
            <a:endParaRPr lang="en-US" dirty="0" smtClean="0"/>
          </a:p>
          <a:p>
            <a:pPr lvl="2"/>
            <a:r>
              <a:rPr lang="en-US" dirty="0" smtClean="0"/>
              <a:t>Use ONLY *</a:t>
            </a:r>
            <a:r>
              <a:rPr lang="en-US" dirty="0" err="1" smtClean="0"/>
              <a:t>docsetA</a:t>
            </a:r>
            <a:r>
              <a:rPr lang="en-US" dirty="0" smtClean="0"/>
              <a:t>*</a:t>
            </a:r>
          </a:p>
          <a:p>
            <a:pPr lvl="3"/>
            <a:r>
              <a:rPr lang="en-US" dirty="0" smtClean="0"/>
              <a:t>“B” used for update task</a:t>
            </a:r>
          </a:p>
          <a:p>
            <a:r>
              <a:rPr lang="en-US" dirty="0" smtClean="0"/>
              <a:t>IDs reference documents in AQUAINT corpora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AQUAINT/AQUAINT-2 corpora</a:t>
            </a:r>
          </a:p>
          <a:p>
            <a:pPr lvl="1"/>
            <a:r>
              <a:rPr lang="en-US" dirty="0" smtClean="0"/>
              <a:t>Subset of </a:t>
            </a:r>
            <a:r>
              <a:rPr lang="en-US" dirty="0" err="1" smtClean="0"/>
              <a:t>Gigaword</a:t>
            </a:r>
            <a:endParaRPr lang="en-US" dirty="0" smtClean="0"/>
          </a:p>
          <a:p>
            <a:pPr lvl="2"/>
            <a:r>
              <a:rPr lang="en-US" dirty="0" smtClean="0"/>
              <a:t>Used </a:t>
            </a:r>
            <a:r>
              <a:rPr lang="en-US" dirty="0"/>
              <a:t>in many NLP shared </a:t>
            </a:r>
            <a:r>
              <a:rPr lang="en-US" dirty="0" smtClean="0"/>
              <a:t>tasks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Format is SGML </a:t>
            </a:r>
          </a:p>
          <a:p>
            <a:pPr lvl="2"/>
            <a:r>
              <a:rPr lang="en-US" dirty="0"/>
              <a:t>Not fully XML compliant</a:t>
            </a:r>
          </a:p>
          <a:p>
            <a:pPr lvl="3"/>
            <a:r>
              <a:rPr lang="en-US" dirty="0"/>
              <a:t>Includes non-compliant characters: e.g. with &amp;s</a:t>
            </a:r>
          </a:p>
          <a:p>
            <a:pPr lvl="3"/>
            <a:r>
              <a:rPr lang="en-US" dirty="0"/>
              <a:t>May not be “rooted”</a:t>
            </a:r>
          </a:p>
          <a:p>
            <a:pPr lvl="2"/>
            <a:r>
              <a:rPr lang="en-US" dirty="0"/>
              <a:t>Some differences between </a:t>
            </a:r>
            <a:r>
              <a:rPr lang="en-US" dirty="0" err="1" smtClean="0"/>
              <a:t>subcorpora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Span different date ranges</a:t>
            </a:r>
          </a:p>
        </p:txBody>
      </p:sp>
    </p:spTree>
    <p:extLst>
      <p:ext uri="{BB962C8B-B14F-4D97-AF65-F5344CB8AC3E}">
        <p14:creationId xmlns:p14="http://schemas.microsoft.com/office/powerpoint/2010/main" val="333841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SGML with XML tools</a:t>
            </a:r>
          </a:p>
          <a:p>
            <a:pPr lvl="1"/>
            <a:r>
              <a:rPr lang="en-US" dirty="0" err="1" smtClean="0"/>
              <a:t>Elementtree</a:t>
            </a:r>
            <a:r>
              <a:rPr lang="en-US" dirty="0" smtClean="0"/>
              <a:t> has recover mode:</a:t>
            </a:r>
          </a:p>
          <a:p>
            <a:pPr lvl="2"/>
            <a:r>
              <a:rPr lang="en-US" dirty="0"/>
              <a:t>E.g. </a:t>
            </a:r>
            <a:r>
              <a:rPr lang="en-US" dirty="0" smtClean="0"/>
              <a:t> </a:t>
            </a:r>
            <a:r>
              <a:rPr lang="en-US" dirty="0"/>
              <a:t>parser = </a:t>
            </a:r>
            <a:r>
              <a:rPr lang="en-US" dirty="0" err="1"/>
              <a:t>etree.XMLParser</a:t>
            </a:r>
            <a:r>
              <a:rPr lang="en-US" dirty="0"/>
              <a:t>(recover=True)                    </a:t>
            </a:r>
            <a:r>
              <a:rPr lang="en-US" dirty="0" err="1"/>
              <a:t>data_tree</a:t>
            </a:r>
            <a:r>
              <a:rPr lang="en-US" dirty="0"/>
              <a:t> = </a:t>
            </a:r>
            <a:r>
              <a:rPr lang="en-US" dirty="0" err="1"/>
              <a:t>etree.parse</a:t>
            </a:r>
            <a:r>
              <a:rPr lang="en-US" dirty="0"/>
              <a:t>(f, parser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Consider escaping &amp;-prefixed content</a:t>
            </a:r>
            <a:endParaRPr lang="en-US" dirty="0"/>
          </a:p>
          <a:p>
            <a:pPr lvl="1"/>
            <a:r>
              <a:rPr lang="en-US" dirty="0" smtClean="0"/>
              <a:t>Varied paragraph structure: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/>
              <a:t>xpath</a:t>
            </a:r>
            <a:r>
              <a:rPr lang="en-US" dirty="0"/>
              <a:t>(".//TEXT//P|.//TEXT")</a:t>
            </a:r>
            <a:endParaRPr lang="en-US" dirty="0" smtClean="0"/>
          </a:p>
          <a:p>
            <a:r>
              <a:rPr lang="en-US" dirty="0" smtClean="0"/>
              <a:t>Non-uniform corpora:</a:t>
            </a:r>
          </a:p>
          <a:p>
            <a:pPr lvl="1"/>
            <a:r>
              <a:rPr lang="en-US" dirty="0" smtClean="0"/>
              <a:t>You may hard-code corpus handling</a:t>
            </a:r>
          </a:p>
          <a:p>
            <a:pPr lvl="2"/>
            <a:r>
              <a:rPr lang="en-US" dirty="0" smtClean="0"/>
              <a:t>Or create configuration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0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young Amish girls were killed, shot by a lone gunman.</a:t>
            </a:r>
          </a:p>
          <a:p>
            <a:r>
              <a:rPr lang="en-US" dirty="0"/>
              <a:t>At about 1045, on October 02, 2006, the gunman, Charles Carl Roberts IV, age 32, entered the Georgetown Amish School in Nickel Mines, Pennsylvania, a tiny village about 55 miles west of Philadelphia.</a:t>
            </a:r>
          </a:p>
          <a:p>
            <a:r>
              <a:rPr lang="en-US" dirty="0"/>
              <a:t>He let the boys and the adults go, before he tied up the girls, ages 6 to 13.</a:t>
            </a:r>
          </a:p>
          <a:p>
            <a:r>
              <a:rPr lang="en-US" dirty="0"/>
              <a:t>Police and emergency personnel rushed to the school but the gunman killed himself as they arrived.</a:t>
            </a:r>
          </a:p>
          <a:p>
            <a:r>
              <a:rPr lang="en-US" dirty="0"/>
              <a:t>His motive was unclear but in a cell call to his wife he talked about abusing two family members 20 years ago.</a:t>
            </a:r>
          </a:p>
        </p:txBody>
      </p:sp>
    </p:spTree>
    <p:extLst>
      <p:ext uri="{BB962C8B-B14F-4D97-AF65-F5344CB8AC3E}">
        <p14:creationId xmlns:p14="http://schemas.microsoft.com/office/powerpoint/2010/main" val="382505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end-to-end system</a:t>
            </a:r>
          </a:p>
          <a:p>
            <a:pPr lvl="1"/>
            <a:r>
              <a:rPr lang="en-US" dirty="0" smtClean="0"/>
              <a:t>From reading in topic files to summarization to </a:t>
            </a:r>
            <a:r>
              <a:rPr lang="en-US" dirty="0" err="1" smtClean="0"/>
              <a:t>eval</a:t>
            </a:r>
            <a:endParaRPr lang="en-US" dirty="0" smtClean="0"/>
          </a:p>
          <a:p>
            <a:r>
              <a:rPr lang="en-US" dirty="0" smtClean="0"/>
              <a:t>Need at least basic components for:</a:t>
            </a:r>
          </a:p>
          <a:p>
            <a:pPr lvl="1"/>
            <a:r>
              <a:rPr lang="en-US" dirty="0" smtClean="0"/>
              <a:t>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Content realization</a:t>
            </a:r>
          </a:p>
          <a:p>
            <a:r>
              <a:rPr lang="en-US" dirty="0" smtClean="0"/>
              <a:t>Focus on content selection for D2:</a:t>
            </a:r>
          </a:p>
          <a:p>
            <a:pPr lvl="1"/>
            <a:r>
              <a:rPr lang="en-US" dirty="0" smtClean="0"/>
              <a:t>Must be non-trivial (i.e. non-random/lead)</a:t>
            </a:r>
          </a:p>
          <a:p>
            <a:pPr lvl="1"/>
            <a:r>
              <a:rPr lang="en-US" dirty="0" smtClean="0"/>
              <a:t>Others can be minimal (i.e. “copy” for content real.)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Macintosh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Deliverable #2</vt:lpstr>
      <vt:lpstr>TAC 2010 Shared Task</vt:lpstr>
      <vt:lpstr>Topics</vt:lpstr>
      <vt:lpstr>Documents</vt:lpstr>
      <vt:lpstr>Notes</vt:lpstr>
      <vt:lpstr>Notes</vt:lpstr>
      <vt:lpstr>Tips &amp; Tricks</vt:lpstr>
      <vt:lpstr>Model Summaries</vt:lpstr>
      <vt:lpstr>Initial System</vt:lpstr>
      <vt:lpstr>Summaries</vt:lpstr>
      <vt:lpstr>Summarization Evaluation</vt:lpstr>
      <vt:lpstr>Model &amp; Output Names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Deliverable #2</dc:title>
  <dc:creator>Gina-Anne Levow</dc:creator>
  <cp:lastModifiedBy>Gina-Anne Levow</cp:lastModifiedBy>
  <cp:revision>1</cp:revision>
  <dcterms:created xsi:type="dcterms:W3CDTF">2017-04-07T15:35:32Z</dcterms:created>
  <dcterms:modified xsi:type="dcterms:W3CDTF">2017-04-07T15:36:26Z</dcterms:modified>
</cp:coreProperties>
</file>