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7"/>
  </p:notesMasterIdLst>
  <p:sldIdLst>
    <p:sldId id="257" r:id="rId2"/>
    <p:sldId id="258" r:id="rId3"/>
    <p:sldId id="259" r:id="rId4"/>
    <p:sldId id="260" r:id="rId5"/>
    <p:sldId id="262" r:id="rId6"/>
    <p:sldId id="261" r:id="rId7"/>
    <p:sldId id="263" r:id="rId8"/>
    <p:sldId id="264" r:id="rId9"/>
    <p:sldId id="265" r:id="rId10"/>
    <p:sldId id="266" r:id="rId11"/>
    <p:sldId id="272" r:id="rId12"/>
    <p:sldId id="271" r:id="rId13"/>
    <p:sldId id="267" r:id="rId14"/>
    <p:sldId id="268" r:id="rId15"/>
    <p:sldId id="269" r:id="rId16"/>
    <p:sldId id="270" r:id="rId17"/>
    <p:sldId id="274" r:id="rId18"/>
    <p:sldId id="273" r:id="rId19"/>
    <p:sldId id="344" r:id="rId20"/>
    <p:sldId id="276" r:id="rId21"/>
    <p:sldId id="277" r:id="rId22"/>
    <p:sldId id="278" r:id="rId23"/>
    <p:sldId id="279" r:id="rId24"/>
    <p:sldId id="280" r:id="rId25"/>
    <p:sldId id="281"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2" r:id="rId44"/>
    <p:sldId id="303" r:id="rId45"/>
    <p:sldId id="300" r:id="rId46"/>
    <p:sldId id="304" r:id="rId47"/>
    <p:sldId id="301" r:id="rId48"/>
    <p:sldId id="305" r:id="rId49"/>
    <p:sldId id="306" r:id="rId50"/>
    <p:sldId id="307" r:id="rId51"/>
    <p:sldId id="308" r:id="rId52"/>
    <p:sldId id="309" r:id="rId53"/>
    <p:sldId id="311" r:id="rId54"/>
    <p:sldId id="312" r:id="rId55"/>
    <p:sldId id="313" r:id="rId56"/>
    <p:sldId id="314" r:id="rId57"/>
    <p:sldId id="315" r:id="rId58"/>
    <p:sldId id="316" r:id="rId59"/>
    <p:sldId id="317" r:id="rId60"/>
    <p:sldId id="318" r:id="rId61"/>
    <p:sldId id="319" r:id="rId62"/>
    <p:sldId id="320" r:id="rId63"/>
    <p:sldId id="321" r:id="rId64"/>
    <p:sldId id="322" r:id="rId65"/>
    <p:sldId id="323" r:id="rId66"/>
    <p:sldId id="324" r:id="rId67"/>
    <p:sldId id="325" r:id="rId68"/>
    <p:sldId id="326" r:id="rId69"/>
    <p:sldId id="327" r:id="rId70"/>
    <p:sldId id="328" r:id="rId71"/>
    <p:sldId id="329" r:id="rId72"/>
    <p:sldId id="330" r:id="rId73"/>
    <p:sldId id="333" r:id="rId74"/>
    <p:sldId id="331" r:id="rId75"/>
    <p:sldId id="332" r:id="rId76"/>
    <p:sldId id="334" r:id="rId77"/>
    <p:sldId id="335" r:id="rId78"/>
    <p:sldId id="336" r:id="rId79"/>
    <p:sldId id="337" r:id="rId80"/>
    <p:sldId id="338" r:id="rId81"/>
    <p:sldId id="339" r:id="rId82"/>
    <p:sldId id="340" r:id="rId83"/>
    <p:sldId id="341" r:id="rId84"/>
    <p:sldId id="342" r:id="rId85"/>
    <p:sldId id="343" r:id="rId86"/>
    <p:sldId id="345" r:id="rId87"/>
    <p:sldId id="346" r:id="rId88"/>
    <p:sldId id="347" r:id="rId89"/>
    <p:sldId id="348" r:id="rId90"/>
    <p:sldId id="349" r:id="rId91"/>
    <p:sldId id="350" r:id="rId92"/>
    <p:sldId id="351" r:id="rId93"/>
    <p:sldId id="352" r:id="rId94"/>
    <p:sldId id="353" r:id="rId95"/>
    <p:sldId id="354" r:id="rId9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252" y="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9EF2F3-09EE-4C18-A07F-A43E4BC08706}" type="datetimeFigureOut">
              <a:rPr lang="en-US" smtClean="0"/>
              <a:pPr/>
              <a:t>10/25/2012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B3BF48-5526-468B-B8D7-0A319D0ACFA9}" type="slidenum">
              <a:rPr lang="en-US" smtClean="0"/>
              <a:pPr/>
              <a:t>‹#›</a:t>
            </a:fld>
            <a:endParaRPr lang="en-US"/>
          </a:p>
        </p:txBody>
      </p:sp>
    </p:spTree>
    <p:extLst>
      <p:ext uri="{BB962C8B-B14F-4D97-AF65-F5344CB8AC3E}">
        <p14:creationId xmlns:p14="http://schemas.microsoft.com/office/powerpoint/2010/main" val="2624504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70A219BF-2051-4D51-972F-E0AAEACA3C93}" type="slidenum">
              <a:rPr lang="en-US"/>
              <a:pPr/>
              <a:t>12</a:t>
            </a:fld>
            <a:endParaRPr lang="en-US"/>
          </a:p>
        </p:txBody>
      </p:sp>
      <p:sp>
        <p:nvSpPr>
          <p:cNvPr id="100354"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84E1E8E8-FEA3-4F3D-ABAC-DDB8E80F8684}" type="slidenum">
              <a:rPr lang="en-US" sz="1200">
                <a:latin typeface="Times New Roman" pitchFamily="18" charset="0"/>
              </a:rPr>
              <a:pPr algn="r" defTabSz="901700"/>
              <a:t>12</a:t>
            </a:fld>
            <a:endParaRPr lang="en-US" sz="1200">
              <a:latin typeface="Times New Roman" pitchFamily="18" charset="0"/>
            </a:endParaRP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xfrm>
            <a:off x="914400" y="4343400"/>
            <a:ext cx="5029200" cy="4114800"/>
          </a:xfrm>
        </p:spPr>
        <p:txBody>
          <a:bodyPr lIns="90224" tIns="45112" rIns="90224" bIns="45112"/>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a:noFill/>
        </p:spPr>
        <p:txBody>
          <a:bodyPr/>
          <a:lstStyle/>
          <a:p>
            <a:fld id="{23D5527C-0B53-46C2-9B60-8401F5CA9DEE}" type="slidenum">
              <a:rPr lang="en-US" smtClean="0"/>
              <a:pPr/>
              <a:t>60</a:t>
            </a:fld>
            <a:endParaRPr lang="en-US" smtClean="0"/>
          </a:p>
        </p:txBody>
      </p:sp>
      <p:sp>
        <p:nvSpPr>
          <p:cNvPr id="145411"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B35D09BC-1A0A-4E76-B8C4-41019BC3253E}" type="slidenum">
              <a:rPr lang="en-US" sz="1200">
                <a:latin typeface="Times New Roman" pitchFamily="18" charset="0"/>
              </a:rPr>
              <a:pPr algn="r" defTabSz="901700"/>
              <a:t>60</a:t>
            </a:fld>
            <a:endParaRPr lang="en-US" sz="1200">
              <a:latin typeface="Times New Roman" pitchFamily="18" charset="0"/>
            </a:endParaRPr>
          </a:p>
        </p:txBody>
      </p:sp>
      <p:sp>
        <p:nvSpPr>
          <p:cNvPr id="145412" name="Rectangle 2"/>
          <p:cNvSpPr>
            <a:spLocks noGrp="1" noRot="1" noChangeAspect="1" noChangeArrowheads="1" noTextEdit="1"/>
          </p:cNvSpPr>
          <p:nvPr>
            <p:ph type="sldImg"/>
          </p:nvPr>
        </p:nvSpPr>
        <p:spPr>
          <a:ln/>
        </p:spPr>
      </p:sp>
      <p:sp>
        <p:nvSpPr>
          <p:cNvPr id="145413"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FB69E8F6-AF69-4823-A1E6-E64F9B581EE1}" type="slidenum">
              <a:rPr lang="en-US" smtClean="0"/>
              <a:pPr/>
              <a:t>61</a:t>
            </a:fld>
            <a:endParaRPr lang="en-US" smtClean="0"/>
          </a:p>
        </p:txBody>
      </p:sp>
      <p:sp>
        <p:nvSpPr>
          <p:cNvPr id="146435"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1037B337-55C2-4D26-9731-3F76FFDB4F7D}" type="slidenum">
              <a:rPr lang="en-US" sz="1200">
                <a:latin typeface="Times New Roman" pitchFamily="18" charset="0"/>
              </a:rPr>
              <a:pPr algn="r" defTabSz="901700"/>
              <a:t>61</a:t>
            </a:fld>
            <a:endParaRPr lang="en-US" sz="1200">
              <a:latin typeface="Times New Roman" pitchFamily="18" charset="0"/>
            </a:endParaRPr>
          </a:p>
        </p:txBody>
      </p:sp>
      <p:sp>
        <p:nvSpPr>
          <p:cNvPr id="146436" name="Rectangle 2"/>
          <p:cNvSpPr>
            <a:spLocks noGrp="1" noRot="1" noChangeAspect="1" noChangeArrowheads="1" noTextEdit="1"/>
          </p:cNvSpPr>
          <p:nvPr>
            <p:ph type="sldImg"/>
          </p:nvPr>
        </p:nvSpPr>
        <p:spPr>
          <a:ln/>
        </p:spPr>
      </p:sp>
      <p:sp>
        <p:nvSpPr>
          <p:cNvPr id="146437"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p>
            <a:fld id="{176D9139-CD7B-42B8-913A-CFF90A659A80}" type="slidenum">
              <a:rPr lang="en-US" smtClean="0"/>
              <a:pPr/>
              <a:t>63</a:t>
            </a:fld>
            <a:endParaRPr lang="en-US" smtClean="0"/>
          </a:p>
        </p:txBody>
      </p:sp>
      <p:sp>
        <p:nvSpPr>
          <p:cNvPr id="147459"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1099E606-6CA9-463F-86A3-44BF775DE8AD}" type="slidenum">
              <a:rPr lang="en-US" sz="1200">
                <a:latin typeface="Times New Roman" pitchFamily="18" charset="0"/>
              </a:rPr>
              <a:pPr algn="r" defTabSz="901700"/>
              <a:t>63</a:t>
            </a:fld>
            <a:endParaRPr lang="en-US" sz="1200">
              <a:latin typeface="Times New Roman" pitchFamily="18" charset="0"/>
            </a:endParaRPr>
          </a:p>
        </p:txBody>
      </p:sp>
      <p:sp>
        <p:nvSpPr>
          <p:cNvPr id="147460" name="Rectangle 2"/>
          <p:cNvSpPr>
            <a:spLocks noGrp="1" noRot="1" noChangeAspect="1" noChangeArrowheads="1" noTextEdit="1"/>
          </p:cNvSpPr>
          <p:nvPr>
            <p:ph type="sldImg"/>
          </p:nvPr>
        </p:nvSpPr>
        <p:spPr>
          <a:ln/>
        </p:spPr>
      </p:sp>
      <p:sp>
        <p:nvSpPr>
          <p:cNvPr id="147461"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CFEC1F50-1B2E-48D5-A82E-E9817885C31D}" type="slidenum">
              <a:rPr lang="en-US" smtClean="0"/>
              <a:pPr/>
              <a:t>64</a:t>
            </a:fld>
            <a:endParaRPr lang="en-US" smtClean="0"/>
          </a:p>
        </p:txBody>
      </p:sp>
      <p:sp>
        <p:nvSpPr>
          <p:cNvPr id="148483"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962BAB60-DFE7-498A-AD15-17AB992566F0}" type="slidenum">
              <a:rPr lang="en-US" sz="1200">
                <a:latin typeface="Times New Roman" pitchFamily="18" charset="0"/>
              </a:rPr>
              <a:pPr algn="r" defTabSz="901700"/>
              <a:t>64</a:t>
            </a:fld>
            <a:endParaRPr lang="en-US" sz="1200">
              <a:latin typeface="Times New Roman" pitchFamily="18" charset="0"/>
            </a:endParaRPr>
          </a:p>
        </p:txBody>
      </p:sp>
      <p:sp>
        <p:nvSpPr>
          <p:cNvPr id="148484" name="Rectangle 2"/>
          <p:cNvSpPr>
            <a:spLocks noGrp="1" noRot="1" noChangeAspect="1" noChangeArrowheads="1" noTextEdit="1"/>
          </p:cNvSpPr>
          <p:nvPr>
            <p:ph type="sldImg"/>
          </p:nvPr>
        </p:nvSpPr>
        <p:spPr>
          <a:ln/>
        </p:spPr>
      </p:sp>
      <p:sp>
        <p:nvSpPr>
          <p:cNvPr id="148485"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p:spPr>
        <p:txBody>
          <a:bodyPr/>
          <a:lstStyle/>
          <a:p>
            <a:fld id="{A22B387A-A06C-430C-9629-40BB06BEEB54}" type="slidenum">
              <a:rPr lang="en-US" smtClean="0"/>
              <a:pPr/>
              <a:t>66</a:t>
            </a:fld>
            <a:endParaRPr lang="en-US" smtClean="0"/>
          </a:p>
        </p:txBody>
      </p:sp>
      <p:sp>
        <p:nvSpPr>
          <p:cNvPr id="149507"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DB64874E-EA48-4AC8-BB87-33216E740105}" type="slidenum">
              <a:rPr lang="en-US" sz="1200">
                <a:latin typeface="Times New Roman" pitchFamily="18" charset="0"/>
              </a:rPr>
              <a:pPr algn="r" defTabSz="901700"/>
              <a:t>66</a:t>
            </a:fld>
            <a:endParaRPr lang="en-US" sz="1200">
              <a:latin typeface="Times New Roman" pitchFamily="18" charset="0"/>
            </a:endParaRPr>
          </a:p>
        </p:txBody>
      </p:sp>
      <p:sp>
        <p:nvSpPr>
          <p:cNvPr id="149508" name="Rectangle 2"/>
          <p:cNvSpPr>
            <a:spLocks noGrp="1" noRot="1" noChangeAspect="1" noChangeArrowheads="1" noTextEdit="1"/>
          </p:cNvSpPr>
          <p:nvPr>
            <p:ph type="sldImg"/>
          </p:nvPr>
        </p:nvSpPr>
        <p:spPr>
          <a:ln/>
        </p:spPr>
      </p:sp>
      <p:sp>
        <p:nvSpPr>
          <p:cNvPr id="149509"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85E9D1CC-3661-4B64-91F6-3F0F59A98EF2}" type="slidenum">
              <a:rPr lang="en-US" smtClean="0"/>
              <a:pPr/>
              <a:t>68</a:t>
            </a:fld>
            <a:endParaRPr lang="en-US" smtClean="0"/>
          </a:p>
        </p:txBody>
      </p:sp>
      <p:sp>
        <p:nvSpPr>
          <p:cNvPr id="150531"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2F6AF79E-847E-4AAF-8B6B-FCE3EFA6C7B9}" type="slidenum">
              <a:rPr lang="en-US" sz="1200">
                <a:latin typeface="Times New Roman" pitchFamily="18" charset="0"/>
              </a:rPr>
              <a:pPr algn="r" defTabSz="901700"/>
              <a:t>68</a:t>
            </a:fld>
            <a:endParaRPr lang="en-US" sz="1200">
              <a:latin typeface="Times New Roman" pitchFamily="18" charset="0"/>
            </a:endParaRPr>
          </a:p>
        </p:txBody>
      </p:sp>
      <p:sp>
        <p:nvSpPr>
          <p:cNvPr id="150532" name="Rectangle 2"/>
          <p:cNvSpPr>
            <a:spLocks noGrp="1" noRot="1" noChangeAspect="1" noChangeArrowheads="1" noTextEdit="1"/>
          </p:cNvSpPr>
          <p:nvPr>
            <p:ph type="sldImg"/>
          </p:nvPr>
        </p:nvSpPr>
        <p:spPr>
          <a:ln/>
        </p:spPr>
      </p:sp>
      <p:sp>
        <p:nvSpPr>
          <p:cNvPr id="150533"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p>
            <a:fld id="{986AE044-B909-49D9-8A7C-647323B753CB}" type="slidenum">
              <a:rPr lang="en-US" smtClean="0"/>
              <a:pPr/>
              <a:t>69</a:t>
            </a:fld>
            <a:endParaRPr lang="en-US" smtClean="0"/>
          </a:p>
        </p:txBody>
      </p:sp>
      <p:sp>
        <p:nvSpPr>
          <p:cNvPr id="151555"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B0336863-7D49-435B-BF03-4BA6C50F4A21}" type="slidenum">
              <a:rPr lang="en-US" sz="1200">
                <a:latin typeface="Times New Roman" pitchFamily="18" charset="0"/>
              </a:rPr>
              <a:pPr algn="r" defTabSz="901700"/>
              <a:t>69</a:t>
            </a:fld>
            <a:endParaRPr lang="en-US" sz="1200">
              <a:latin typeface="Times New Roman" pitchFamily="18" charset="0"/>
            </a:endParaRPr>
          </a:p>
        </p:txBody>
      </p:sp>
      <p:sp>
        <p:nvSpPr>
          <p:cNvPr id="151556" name="Rectangle 2"/>
          <p:cNvSpPr>
            <a:spLocks noGrp="1" noRot="1" noChangeAspect="1" noChangeArrowheads="1" noTextEdit="1"/>
          </p:cNvSpPr>
          <p:nvPr>
            <p:ph type="sldImg"/>
          </p:nvPr>
        </p:nvSpPr>
        <p:spPr>
          <a:ln/>
        </p:spPr>
      </p:sp>
      <p:sp>
        <p:nvSpPr>
          <p:cNvPr id="151557"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p:spPr>
        <p:txBody>
          <a:bodyPr/>
          <a:lstStyle/>
          <a:p>
            <a:fld id="{330CE9AB-6B93-4CB9-8905-E5FDD210CD94}" type="slidenum">
              <a:rPr lang="en-US" smtClean="0"/>
              <a:pPr/>
              <a:t>70</a:t>
            </a:fld>
            <a:endParaRPr lang="en-US" smtClean="0"/>
          </a:p>
        </p:txBody>
      </p:sp>
      <p:sp>
        <p:nvSpPr>
          <p:cNvPr id="152579"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CC2A492A-6BD8-47CD-830A-6692C8EADEA1}" type="slidenum">
              <a:rPr lang="en-US" sz="1200">
                <a:latin typeface="Times New Roman" pitchFamily="18" charset="0"/>
              </a:rPr>
              <a:pPr algn="r" defTabSz="901700"/>
              <a:t>70</a:t>
            </a:fld>
            <a:endParaRPr lang="en-US" sz="1200">
              <a:latin typeface="Times New Roman" pitchFamily="18" charset="0"/>
            </a:endParaRPr>
          </a:p>
        </p:txBody>
      </p:sp>
      <p:sp>
        <p:nvSpPr>
          <p:cNvPr id="152580" name="Rectangle 2"/>
          <p:cNvSpPr>
            <a:spLocks noGrp="1" noRot="1" noChangeAspect="1" noChangeArrowheads="1" noTextEdit="1"/>
          </p:cNvSpPr>
          <p:nvPr>
            <p:ph type="sldImg"/>
          </p:nvPr>
        </p:nvSpPr>
        <p:spPr>
          <a:ln/>
        </p:spPr>
      </p:sp>
      <p:sp>
        <p:nvSpPr>
          <p:cNvPr id="152581"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3E357026-B50A-4F5F-9117-DC9C94ADCED9}" type="slidenum">
              <a:rPr lang="en-US" smtClean="0"/>
              <a:pPr/>
              <a:t>71</a:t>
            </a:fld>
            <a:endParaRPr lang="en-US" smtClean="0"/>
          </a:p>
        </p:txBody>
      </p:sp>
      <p:sp>
        <p:nvSpPr>
          <p:cNvPr id="154627"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B4E8B23A-75F1-429C-905F-BBF6DD27252F}" type="slidenum">
              <a:rPr lang="en-US" sz="1200">
                <a:latin typeface="Times New Roman" pitchFamily="18" charset="0"/>
              </a:rPr>
              <a:pPr algn="r" defTabSz="901700"/>
              <a:t>71</a:t>
            </a:fld>
            <a:endParaRPr lang="en-US" sz="1200">
              <a:latin typeface="Times New Roman" pitchFamily="18" charset="0"/>
            </a:endParaRPr>
          </a:p>
        </p:txBody>
      </p:sp>
      <p:sp>
        <p:nvSpPr>
          <p:cNvPr id="154628" name="Rectangle 2"/>
          <p:cNvSpPr>
            <a:spLocks noGrp="1" noRot="1" noChangeAspect="1" noChangeArrowheads="1" noTextEdit="1"/>
          </p:cNvSpPr>
          <p:nvPr>
            <p:ph type="sldImg"/>
          </p:nvPr>
        </p:nvSpPr>
        <p:spPr>
          <a:ln/>
        </p:spPr>
      </p:sp>
      <p:sp>
        <p:nvSpPr>
          <p:cNvPr id="154629"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B9DA267E-C846-4CD6-B0CB-16278B3436FF}" type="slidenum">
              <a:rPr lang="en-US" smtClean="0"/>
              <a:pPr/>
              <a:t>72</a:t>
            </a:fld>
            <a:endParaRPr lang="en-US" smtClean="0"/>
          </a:p>
        </p:txBody>
      </p:sp>
      <p:sp>
        <p:nvSpPr>
          <p:cNvPr id="155651"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B6E469FE-7746-4C1D-9429-03BE9080E181}" type="slidenum">
              <a:rPr lang="en-US" sz="1200">
                <a:latin typeface="Times New Roman" pitchFamily="18" charset="0"/>
              </a:rPr>
              <a:pPr algn="r" defTabSz="901700"/>
              <a:t>72</a:t>
            </a:fld>
            <a:endParaRPr lang="en-US" sz="1200">
              <a:latin typeface="Times New Roman" pitchFamily="18" charset="0"/>
            </a:endParaRPr>
          </a:p>
        </p:txBody>
      </p:sp>
      <p:sp>
        <p:nvSpPr>
          <p:cNvPr id="155652" name="Rectangle 2"/>
          <p:cNvSpPr>
            <a:spLocks noGrp="1" noRot="1" noChangeAspect="1" noChangeArrowheads="1" noTextEdit="1"/>
          </p:cNvSpPr>
          <p:nvPr>
            <p:ph type="sldImg"/>
          </p:nvPr>
        </p:nvSpPr>
        <p:spPr>
          <a:ln/>
        </p:spPr>
      </p:sp>
      <p:sp>
        <p:nvSpPr>
          <p:cNvPr id="155653"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0D6E3308-B6E9-48DB-A339-41A3AAEE3CDD}" type="slidenum">
              <a:rPr lang="en-US"/>
              <a:pPr/>
              <a:t>18</a:t>
            </a:fld>
            <a:endParaRPr lang="en-US"/>
          </a:p>
        </p:txBody>
      </p:sp>
      <p:sp>
        <p:nvSpPr>
          <p:cNvPr id="141314"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334E0507-66D0-4F49-8332-B4EE4BDB32E7}" type="slidenum">
              <a:rPr lang="en-US" sz="1200">
                <a:latin typeface="Times New Roman" pitchFamily="18" charset="0"/>
              </a:rPr>
              <a:pPr algn="r" defTabSz="901700"/>
              <a:t>18</a:t>
            </a:fld>
            <a:endParaRPr lang="en-US" sz="1200">
              <a:latin typeface="Times New Roman" pitchFamily="18" charset="0"/>
            </a:endParaRPr>
          </a:p>
        </p:txBody>
      </p:sp>
      <p:sp>
        <p:nvSpPr>
          <p:cNvPr id="141315" name="Rectangle 2"/>
          <p:cNvSpPr>
            <a:spLocks noGrp="1" noRot="1" noChangeAspect="1" noChangeArrowheads="1" noTextEdit="1"/>
          </p:cNvSpPr>
          <p:nvPr>
            <p:ph type="sldImg"/>
          </p:nvPr>
        </p:nvSpPr>
        <p:spPr>
          <a:ln/>
        </p:spPr>
      </p:sp>
      <p:sp>
        <p:nvSpPr>
          <p:cNvPr id="141316" name="Rectangle 3"/>
          <p:cNvSpPr>
            <a:spLocks noGrp="1" noChangeArrowheads="1"/>
          </p:cNvSpPr>
          <p:nvPr>
            <p:ph type="body" idx="1"/>
          </p:nvPr>
        </p:nvSpPr>
        <p:spPr>
          <a:xfrm>
            <a:off x="914400" y="4343400"/>
            <a:ext cx="5029200" cy="4114800"/>
          </a:xfrm>
        </p:spPr>
        <p:txBody>
          <a:bodyPr lIns="90224" tIns="45112" rIns="90224" bIns="45112"/>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p:spPr>
        <p:txBody>
          <a:bodyPr/>
          <a:lstStyle/>
          <a:p>
            <a:fld id="{97FBDE2C-034C-4033-B749-68D5F44AF4F6}" type="slidenum">
              <a:rPr lang="en-US" smtClean="0"/>
              <a:pPr/>
              <a:t>75</a:t>
            </a:fld>
            <a:endParaRPr lang="en-US" smtClean="0"/>
          </a:p>
        </p:txBody>
      </p:sp>
      <p:sp>
        <p:nvSpPr>
          <p:cNvPr id="156675"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777B7FE0-0348-4504-AE9C-EEE841BDBEF9}" type="slidenum">
              <a:rPr lang="en-US" sz="1200">
                <a:latin typeface="Times New Roman" pitchFamily="18" charset="0"/>
              </a:rPr>
              <a:pPr algn="r" defTabSz="901700"/>
              <a:t>75</a:t>
            </a:fld>
            <a:endParaRPr lang="en-US" sz="1200">
              <a:latin typeface="Times New Roman" pitchFamily="18" charset="0"/>
            </a:endParaRPr>
          </a:p>
        </p:txBody>
      </p:sp>
      <p:sp>
        <p:nvSpPr>
          <p:cNvPr id="156676" name="Rectangle 2"/>
          <p:cNvSpPr>
            <a:spLocks noGrp="1" noRot="1" noChangeAspect="1" noChangeArrowheads="1" noTextEdit="1"/>
          </p:cNvSpPr>
          <p:nvPr>
            <p:ph type="sldImg"/>
          </p:nvPr>
        </p:nvSpPr>
        <p:spPr>
          <a:ln/>
        </p:spPr>
      </p:sp>
      <p:sp>
        <p:nvSpPr>
          <p:cNvPr id="156677"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p:spPr>
        <p:txBody>
          <a:bodyPr/>
          <a:lstStyle/>
          <a:p>
            <a:fld id="{A9C7E64C-8FAD-4FFE-B3A2-3EDECA51F6B8}" type="slidenum">
              <a:rPr lang="en-US" smtClean="0"/>
              <a:pPr/>
              <a:t>76</a:t>
            </a:fld>
            <a:endParaRPr lang="en-US" smtClean="0"/>
          </a:p>
        </p:txBody>
      </p:sp>
      <p:sp>
        <p:nvSpPr>
          <p:cNvPr id="157699"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5824435C-D15D-4CBF-A841-E077B022BB38}" type="slidenum">
              <a:rPr lang="en-US" sz="1200">
                <a:latin typeface="Times New Roman" pitchFamily="18" charset="0"/>
              </a:rPr>
              <a:pPr algn="r" defTabSz="901700"/>
              <a:t>76</a:t>
            </a:fld>
            <a:endParaRPr lang="en-US" sz="1200">
              <a:latin typeface="Times New Roman" pitchFamily="18" charset="0"/>
            </a:endParaRPr>
          </a:p>
        </p:txBody>
      </p:sp>
      <p:sp>
        <p:nvSpPr>
          <p:cNvPr id="157700" name="Rectangle 2"/>
          <p:cNvSpPr>
            <a:spLocks noGrp="1" noRot="1" noChangeAspect="1" noChangeArrowheads="1" noTextEdit="1"/>
          </p:cNvSpPr>
          <p:nvPr>
            <p:ph type="sldImg"/>
          </p:nvPr>
        </p:nvSpPr>
        <p:spPr>
          <a:ln/>
        </p:spPr>
      </p:sp>
      <p:sp>
        <p:nvSpPr>
          <p:cNvPr id="157701"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p:spPr>
        <p:txBody>
          <a:bodyPr/>
          <a:lstStyle/>
          <a:p>
            <a:fld id="{00640BC2-315A-4BA6-914A-2A2C4FCEDF86}" type="slidenum">
              <a:rPr lang="en-US" smtClean="0"/>
              <a:pPr/>
              <a:t>77</a:t>
            </a:fld>
            <a:endParaRPr lang="en-US" smtClean="0"/>
          </a:p>
        </p:txBody>
      </p:sp>
      <p:sp>
        <p:nvSpPr>
          <p:cNvPr id="158723"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F98F1727-CA28-4102-BF3C-DFCC93BB7572}" type="slidenum">
              <a:rPr lang="en-US" sz="1200">
                <a:latin typeface="Times New Roman" pitchFamily="18" charset="0"/>
              </a:rPr>
              <a:pPr algn="r" defTabSz="901700"/>
              <a:t>77</a:t>
            </a:fld>
            <a:endParaRPr lang="en-US" sz="1200">
              <a:latin typeface="Times New Roman" pitchFamily="18" charset="0"/>
            </a:endParaRPr>
          </a:p>
        </p:txBody>
      </p:sp>
      <p:sp>
        <p:nvSpPr>
          <p:cNvPr id="158724" name="Rectangle 2"/>
          <p:cNvSpPr>
            <a:spLocks noGrp="1" noRot="1" noChangeAspect="1" noChangeArrowheads="1" noTextEdit="1"/>
          </p:cNvSpPr>
          <p:nvPr>
            <p:ph type="sldImg"/>
          </p:nvPr>
        </p:nvSpPr>
        <p:spPr>
          <a:ln/>
        </p:spPr>
      </p:sp>
      <p:sp>
        <p:nvSpPr>
          <p:cNvPr id="158725"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p>
            <a:fld id="{4CB189C1-5ECF-4529-859E-653A6863E8CB}" type="slidenum">
              <a:rPr lang="en-US" smtClean="0"/>
              <a:pPr/>
              <a:t>78</a:t>
            </a:fld>
            <a:endParaRPr lang="en-US" smtClean="0"/>
          </a:p>
        </p:txBody>
      </p:sp>
      <p:sp>
        <p:nvSpPr>
          <p:cNvPr id="159747"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5C9AFCF8-67C7-4EAA-AE31-5C2D73171491}" type="slidenum">
              <a:rPr lang="en-US" sz="1200">
                <a:latin typeface="Times New Roman" pitchFamily="18" charset="0"/>
              </a:rPr>
              <a:pPr algn="r" defTabSz="901700"/>
              <a:t>78</a:t>
            </a:fld>
            <a:endParaRPr lang="en-US" sz="1200">
              <a:latin typeface="Times New Roman" pitchFamily="18" charset="0"/>
            </a:endParaRPr>
          </a:p>
        </p:txBody>
      </p:sp>
      <p:sp>
        <p:nvSpPr>
          <p:cNvPr id="159748" name="Rectangle 2"/>
          <p:cNvSpPr>
            <a:spLocks noGrp="1" noRot="1" noChangeAspect="1" noChangeArrowheads="1" noTextEdit="1"/>
          </p:cNvSpPr>
          <p:nvPr>
            <p:ph type="sldImg"/>
          </p:nvPr>
        </p:nvSpPr>
        <p:spPr>
          <a:ln/>
        </p:spPr>
      </p:sp>
      <p:sp>
        <p:nvSpPr>
          <p:cNvPr id="159749"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7"/>
          <p:cNvSpPr>
            <a:spLocks noGrp="1" noChangeArrowheads="1"/>
          </p:cNvSpPr>
          <p:nvPr>
            <p:ph type="sldNum" sz="quarter" idx="5"/>
          </p:nvPr>
        </p:nvSpPr>
        <p:spPr>
          <a:noFill/>
        </p:spPr>
        <p:txBody>
          <a:bodyPr/>
          <a:lstStyle/>
          <a:p>
            <a:fld id="{252DBBD2-5BA0-4683-A960-4D9BEBF3EB3C}" type="slidenum">
              <a:rPr lang="en-US" smtClean="0"/>
              <a:pPr/>
              <a:t>89</a:t>
            </a:fld>
            <a:endParaRPr lang="en-US" smtClean="0"/>
          </a:p>
        </p:txBody>
      </p:sp>
      <p:sp>
        <p:nvSpPr>
          <p:cNvPr id="163843"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F85EF89F-2572-4797-8121-215540D78D11}" type="slidenum">
              <a:rPr lang="en-US" sz="1200">
                <a:latin typeface="Times New Roman" pitchFamily="18" charset="0"/>
              </a:rPr>
              <a:pPr algn="r" defTabSz="901700"/>
              <a:t>89</a:t>
            </a:fld>
            <a:endParaRPr lang="en-US" sz="1200">
              <a:latin typeface="Times New Roman" pitchFamily="18" charset="0"/>
            </a:endParaRPr>
          </a:p>
        </p:txBody>
      </p:sp>
      <p:sp>
        <p:nvSpPr>
          <p:cNvPr id="163844" name="Rectangle 2"/>
          <p:cNvSpPr>
            <a:spLocks noGrp="1" noRot="1" noChangeAspect="1" noChangeArrowheads="1" noTextEdit="1"/>
          </p:cNvSpPr>
          <p:nvPr>
            <p:ph type="sldImg"/>
          </p:nvPr>
        </p:nvSpPr>
        <p:spPr>
          <a:ln/>
        </p:spPr>
      </p:sp>
      <p:sp>
        <p:nvSpPr>
          <p:cNvPr id="163845"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a:lstStyle/>
          <a:p>
            <a:fld id="{B2F492CD-ABB9-4E76-A827-7ECA6D9BC1A0}" type="slidenum">
              <a:rPr lang="en-US" smtClean="0"/>
              <a:pPr/>
              <a:t>20</a:t>
            </a:fld>
            <a:endParaRPr lang="en-US" smtClean="0"/>
          </a:p>
        </p:txBody>
      </p:sp>
      <p:sp>
        <p:nvSpPr>
          <p:cNvPr id="135171"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EE7C7E53-F6B1-4362-A55B-F9D882C36BD9}" type="slidenum">
              <a:rPr lang="en-US" sz="1200">
                <a:latin typeface="Times New Roman" pitchFamily="18" charset="0"/>
              </a:rPr>
              <a:pPr algn="r" defTabSz="901700"/>
              <a:t>20</a:t>
            </a:fld>
            <a:endParaRPr lang="en-US" sz="1200">
              <a:latin typeface="Times New Roman" pitchFamily="18" charset="0"/>
            </a:endParaRPr>
          </a:p>
        </p:txBody>
      </p:sp>
      <p:sp>
        <p:nvSpPr>
          <p:cNvPr id="135172" name="Rectangle 2"/>
          <p:cNvSpPr>
            <a:spLocks noGrp="1" noRot="1" noChangeAspect="1" noChangeArrowheads="1" noTextEdit="1"/>
          </p:cNvSpPr>
          <p:nvPr>
            <p:ph type="sldImg"/>
          </p:nvPr>
        </p:nvSpPr>
        <p:spPr>
          <a:ln/>
        </p:spPr>
      </p:sp>
      <p:sp>
        <p:nvSpPr>
          <p:cNvPr id="135173"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p:spPr>
        <p:txBody>
          <a:bodyPr/>
          <a:lstStyle/>
          <a:p>
            <a:fld id="{74B6C0AC-476D-48D7-BBBB-40D94DB8DAA6}" type="slidenum">
              <a:rPr lang="en-US" smtClean="0"/>
              <a:pPr/>
              <a:t>35</a:t>
            </a:fld>
            <a:endParaRPr lang="en-US" smtClean="0"/>
          </a:p>
        </p:txBody>
      </p:sp>
      <p:sp>
        <p:nvSpPr>
          <p:cNvPr id="136195"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E1351BBB-A2CB-4EF6-9953-57C45FDEFE7F}" type="slidenum">
              <a:rPr lang="en-US" sz="1200">
                <a:latin typeface="Times New Roman" pitchFamily="18" charset="0"/>
              </a:rPr>
              <a:pPr algn="r" defTabSz="901700"/>
              <a:t>35</a:t>
            </a:fld>
            <a:endParaRPr lang="en-US" sz="1200">
              <a:latin typeface="Times New Roman" pitchFamily="18" charset="0"/>
            </a:endParaRPr>
          </a:p>
        </p:txBody>
      </p:sp>
      <p:sp>
        <p:nvSpPr>
          <p:cNvPr id="136196" name="Rectangle 2"/>
          <p:cNvSpPr>
            <a:spLocks noGrp="1" noRot="1" noChangeAspect="1" noChangeArrowheads="1" noTextEdit="1"/>
          </p:cNvSpPr>
          <p:nvPr>
            <p:ph type="sldImg"/>
          </p:nvPr>
        </p:nvSpPr>
        <p:spPr>
          <a:ln/>
        </p:spPr>
      </p:sp>
      <p:sp>
        <p:nvSpPr>
          <p:cNvPr id="136197"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p>
            <a:fld id="{16122FA6-012D-4D65-8391-8735CACD87B0}" type="slidenum">
              <a:rPr lang="en-US" smtClean="0"/>
              <a:pPr/>
              <a:t>36</a:t>
            </a:fld>
            <a:endParaRPr lang="en-US" smtClean="0"/>
          </a:p>
        </p:txBody>
      </p:sp>
      <p:sp>
        <p:nvSpPr>
          <p:cNvPr id="137219"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08906D63-3154-448D-9B1D-22D4BFC91771}" type="slidenum">
              <a:rPr lang="en-US" sz="1200">
                <a:latin typeface="Times New Roman" pitchFamily="18" charset="0"/>
              </a:rPr>
              <a:pPr algn="r" defTabSz="901700"/>
              <a:t>36</a:t>
            </a:fld>
            <a:endParaRPr lang="en-US" sz="1200">
              <a:latin typeface="Times New Roman" pitchFamily="18" charset="0"/>
            </a:endParaRPr>
          </a:p>
        </p:txBody>
      </p:sp>
      <p:sp>
        <p:nvSpPr>
          <p:cNvPr id="137220" name="Rectangle 2"/>
          <p:cNvSpPr>
            <a:spLocks noGrp="1" noRot="1" noChangeAspect="1" noChangeArrowheads="1" noTextEdit="1"/>
          </p:cNvSpPr>
          <p:nvPr>
            <p:ph type="sldImg"/>
          </p:nvPr>
        </p:nvSpPr>
        <p:spPr>
          <a:ln/>
        </p:spPr>
      </p:sp>
      <p:sp>
        <p:nvSpPr>
          <p:cNvPr id="137221"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p:spPr>
        <p:txBody>
          <a:bodyPr/>
          <a:lstStyle/>
          <a:p>
            <a:fld id="{3D1DE3A0-AA24-40DE-B65A-58983EA8B01F}" type="slidenum">
              <a:rPr lang="en-US" smtClean="0"/>
              <a:pPr/>
              <a:t>49</a:t>
            </a:fld>
            <a:endParaRPr lang="en-US" smtClean="0"/>
          </a:p>
        </p:txBody>
      </p:sp>
      <p:sp>
        <p:nvSpPr>
          <p:cNvPr id="139267"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F27E0E4E-E067-42C2-A488-F92FBBADE9DD}" type="slidenum">
              <a:rPr lang="en-US" sz="1200">
                <a:latin typeface="Times New Roman" pitchFamily="18" charset="0"/>
              </a:rPr>
              <a:pPr algn="r" defTabSz="901700"/>
              <a:t>49</a:t>
            </a:fld>
            <a:endParaRPr lang="en-US" sz="1200">
              <a:latin typeface="Times New Roman" pitchFamily="18" charset="0"/>
            </a:endParaRPr>
          </a:p>
        </p:txBody>
      </p:sp>
      <p:sp>
        <p:nvSpPr>
          <p:cNvPr id="139268" name="Rectangle 2"/>
          <p:cNvSpPr>
            <a:spLocks noGrp="1" noRot="1" noChangeAspect="1" noChangeArrowheads="1" noTextEdit="1"/>
          </p:cNvSpPr>
          <p:nvPr>
            <p:ph type="sldImg"/>
          </p:nvPr>
        </p:nvSpPr>
        <p:spPr>
          <a:ln/>
        </p:spPr>
      </p:sp>
      <p:sp>
        <p:nvSpPr>
          <p:cNvPr id="139269"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p:spPr>
        <p:txBody>
          <a:bodyPr/>
          <a:lstStyle/>
          <a:p>
            <a:fld id="{E624CF07-C7D9-465F-A156-DF91111A9A36}" type="slidenum">
              <a:rPr lang="en-US" smtClean="0"/>
              <a:pPr/>
              <a:t>50</a:t>
            </a:fld>
            <a:endParaRPr lang="en-US" smtClean="0"/>
          </a:p>
        </p:txBody>
      </p:sp>
      <p:sp>
        <p:nvSpPr>
          <p:cNvPr id="140291"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2C9CB701-212C-47BA-A5E6-22425CEB632D}" type="slidenum">
              <a:rPr lang="en-US" sz="1200">
                <a:latin typeface="Times New Roman" pitchFamily="18" charset="0"/>
              </a:rPr>
              <a:pPr algn="r" defTabSz="901700"/>
              <a:t>50</a:t>
            </a:fld>
            <a:endParaRPr lang="en-US" sz="1200">
              <a:latin typeface="Times New Roman" pitchFamily="18" charset="0"/>
            </a:endParaRPr>
          </a:p>
        </p:txBody>
      </p:sp>
      <p:sp>
        <p:nvSpPr>
          <p:cNvPr id="140292" name="Rectangle 2"/>
          <p:cNvSpPr>
            <a:spLocks noGrp="1" noRot="1" noChangeAspect="1" noChangeArrowheads="1" noTextEdit="1"/>
          </p:cNvSpPr>
          <p:nvPr>
            <p:ph type="sldImg"/>
          </p:nvPr>
        </p:nvSpPr>
        <p:spPr>
          <a:ln/>
        </p:spPr>
      </p:sp>
      <p:sp>
        <p:nvSpPr>
          <p:cNvPr id="140293"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p>
            <a:fld id="{C8E7FD91-ECBB-4068-AA10-6D1CAA04EB3B}" type="slidenum">
              <a:rPr lang="en-US" smtClean="0"/>
              <a:pPr/>
              <a:t>56</a:t>
            </a:fld>
            <a:endParaRPr lang="en-US" smtClean="0"/>
          </a:p>
        </p:txBody>
      </p:sp>
      <p:sp>
        <p:nvSpPr>
          <p:cNvPr id="143363"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4FD79DE1-D6D7-4708-BA07-4036285AB319}" type="slidenum">
              <a:rPr lang="en-US" sz="1200">
                <a:latin typeface="Times New Roman" pitchFamily="18" charset="0"/>
              </a:rPr>
              <a:pPr algn="r" defTabSz="901700"/>
              <a:t>56</a:t>
            </a:fld>
            <a:endParaRPr lang="en-US" sz="1200">
              <a:latin typeface="Times New Roman" pitchFamily="18" charset="0"/>
            </a:endParaRPr>
          </a:p>
        </p:txBody>
      </p:sp>
      <p:sp>
        <p:nvSpPr>
          <p:cNvPr id="143364" name="Rectangle 2"/>
          <p:cNvSpPr>
            <a:spLocks noGrp="1" noRot="1" noChangeAspect="1" noChangeArrowheads="1" noTextEdit="1"/>
          </p:cNvSpPr>
          <p:nvPr>
            <p:ph type="sldImg"/>
          </p:nvPr>
        </p:nvSpPr>
        <p:spPr>
          <a:ln/>
        </p:spPr>
      </p:sp>
      <p:sp>
        <p:nvSpPr>
          <p:cNvPr id="143365"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noFill/>
        </p:spPr>
        <p:txBody>
          <a:bodyPr/>
          <a:lstStyle/>
          <a:p>
            <a:fld id="{96BA295B-D928-4F49-959F-E1AAF4AA9CEF}" type="slidenum">
              <a:rPr lang="en-US" smtClean="0"/>
              <a:pPr/>
              <a:t>58</a:t>
            </a:fld>
            <a:endParaRPr lang="en-US" smtClean="0"/>
          </a:p>
        </p:txBody>
      </p:sp>
      <p:sp>
        <p:nvSpPr>
          <p:cNvPr id="144387"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0224" tIns="45112" rIns="90224" bIns="45112" anchor="b"/>
          <a:lstStyle/>
          <a:p>
            <a:pPr algn="r" defTabSz="901700"/>
            <a:fld id="{F670ADAB-D5EC-46BD-B994-887752EA99BF}" type="slidenum">
              <a:rPr lang="en-US" sz="1200">
                <a:latin typeface="Times New Roman" pitchFamily="18" charset="0"/>
              </a:rPr>
              <a:pPr algn="r" defTabSz="901700"/>
              <a:t>58</a:t>
            </a:fld>
            <a:endParaRPr lang="en-US" sz="1200">
              <a:latin typeface="Times New Roman" pitchFamily="18" charset="0"/>
            </a:endParaRPr>
          </a:p>
        </p:txBody>
      </p:sp>
      <p:sp>
        <p:nvSpPr>
          <p:cNvPr id="144388" name="Rectangle 2"/>
          <p:cNvSpPr>
            <a:spLocks noGrp="1" noRot="1" noChangeAspect="1" noChangeArrowheads="1" noTextEdit="1"/>
          </p:cNvSpPr>
          <p:nvPr>
            <p:ph type="sldImg"/>
          </p:nvPr>
        </p:nvSpPr>
        <p:spPr>
          <a:ln/>
        </p:spPr>
      </p:sp>
      <p:sp>
        <p:nvSpPr>
          <p:cNvPr id="144389" name="Rectangle 3"/>
          <p:cNvSpPr>
            <a:spLocks noGrp="1" noChangeArrowheads="1"/>
          </p:cNvSpPr>
          <p:nvPr>
            <p:ph type="body" idx="1"/>
          </p:nvPr>
        </p:nvSpPr>
        <p:spPr>
          <a:xfrm>
            <a:off x="914400" y="4343400"/>
            <a:ext cx="5029200" cy="4114800"/>
          </a:xfrm>
          <a:noFill/>
          <a:ln/>
        </p:spPr>
        <p:txBody>
          <a:bodyPr lIns="90224" tIns="45112" rIns="90224" bIns="45112"/>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083477-24B6-44C7-AF79-DA1C99B828E6}" type="datetimeFigureOut">
              <a:rPr lang="en-US" smtClean="0"/>
              <a:pPr/>
              <a:t>10/25/2012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18887-B6F3-451B-9853-38146F066FC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083477-24B6-44C7-AF79-DA1C99B828E6}" type="datetimeFigureOut">
              <a:rPr lang="en-US" smtClean="0"/>
              <a:pPr/>
              <a:t>10/25/2012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18887-B6F3-451B-9853-38146F066FC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083477-24B6-44C7-AF79-DA1C99B828E6}" type="datetimeFigureOut">
              <a:rPr lang="en-US" smtClean="0"/>
              <a:pPr/>
              <a:t>10/25/2012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18887-B6F3-451B-9853-38146F066FC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145088" y="2017713"/>
            <a:ext cx="3810000" cy="4114800"/>
          </a:xfrm>
        </p:spPr>
        <p:txBody>
          <a:bodyPr/>
          <a:lstStyle/>
          <a:p>
            <a:endParaRPr lang="en-US"/>
          </a:p>
        </p:txBody>
      </p:sp>
      <p:sp>
        <p:nvSpPr>
          <p:cNvPr id="5" name="Date Placeholder 4"/>
          <p:cNvSpPr>
            <a:spLocks noGrp="1"/>
          </p:cNvSpPr>
          <p:nvPr>
            <p:ph type="dt" sz="half" idx="10"/>
          </p:nvPr>
        </p:nvSpPr>
        <p:spPr>
          <a:xfrm>
            <a:off x="1162050" y="6243638"/>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657600" y="6243638"/>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7042150" y="6243638"/>
            <a:ext cx="1905000" cy="457200"/>
          </a:xfrm>
        </p:spPr>
        <p:txBody>
          <a:bodyPr/>
          <a:lstStyle>
            <a:lvl1pPr>
              <a:defRPr/>
            </a:lvl1pPr>
          </a:lstStyle>
          <a:p>
            <a:fld id="{D436D0F3-F907-432A-88B4-1FBCA540DC30}"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1162050" y="6243638"/>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657600" y="6243638"/>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7042150" y="6243638"/>
            <a:ext cx="1905000" cy="457200"/>
          </a:xfrm>
        </p:spPr>
        <p:txBody>
          <a:bodyPr/>
          <a:lstStyle>
            <a:lvl1pPr>
              <a:defRPr/>
            </a:lvl1pPr>
          </a:lstStyle>
          <a:p>
            <a:fld id="{D989835E-5734-4A3C-88D6-34DC18DF2C4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083477-24B6-44C7-AF79-DA1C99B828E6}" type="datetimeFigureOut">
              <a:rPr lang="en-US" smtClean="0"/>
              <a:pPr/>
              <a:t>10/25/2012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18887-B6F3-451B-9853-38146F066FC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083477-24B6-44C7-AF79-DA1C99B828E6}" type="datetimeFigureOut">
              <a:rPr lang="en-US" smtClean="0"/>
              <a:pPr/>
              <a:t>10/25/2012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18887-B6F3-451B-9853-38146F066FC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083477-24B6-44C7-AF79-DA1C99B828E6}" type="datetimeFigureOut">
              <a:rPr lang="en-US" smtClean="0"/>
              <a:pPr/>
              <a:t>10/25/2012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18887-B6F3-451B-9853-38146F066FC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083477-24B6-44C7-AF79-DA1C99B828E6}" type="datetimeFigureOut">
              <a:rPr lang="en-US" smtClean="0"/>
              <a:pPr/>
              <a:t>10/25/2012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118887-B6F3-451B-9853-38146F066FC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083477-24B6-44C7-AF79-DA1C99B828E6}" type="datetimeFigureOut">
              <a:rPr lang="en-US" smtClean="0"/>
              <a:pPr/>
              <a:t>10/25/2012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118887-B6F3-451B-9853-38146F066FC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083477-24B6-44C7-AF79-DA1C99B828E6}" type="datetimeFigureOut">
              <a:rPr lang="en-US" smtClean="0"/>
              <a:pPr/>
              <a:t>10/25/2012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118887-B6F3-451B-9853-38146F066F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083477-24B6-44C7-AF79-DA1C99B828E6}" type="datetimeFigureOut">
              <a:rPr lang="en-US" smtClean="0"/>
              <a:pPr/>
              <a:t>10/25/2012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18887-B6F3-451B-9853-38146F066FC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083477-24B6-44C7-AF79-DA1C99B828E6}" type="datetimeFigureOut">
              <a:rPr lang="en-US" smtClean="0"/>
              <a:pPr/>
              <a:t>10/25/2012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18887-B6F3-451B-9853-38146F066FC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083477-24B6-44C7-AF79-DA1C99B828E6}" type="datetimeFigureOut">
              <a:rPr lang="en-US" smtClean="0"/>
              <a:pPr/>
              <a:t>10/25/2012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118887-B6F3-451B-9853-38146F066FC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oleObject" Target="../embeddings/Microsoft_Word_97_-_2003_Document1.doc"/><Relationship Id="rId4" Type="http://schemas.openxmlformats.org/officeDocument/2006/relationships/oleObject" Target="../embeddings/oleObject1.bin"/></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3.emf"/><Relationship Id="rId5" Type="http://schemas.openxmlformats.org/officeDocument/2006/relationships/oleObject" Target="../embeddings/Microsoft_Word_97_-_2003_Document2.doc"/><Relationship Id="rId4" Type="http://schemas.openxmlformats.org/officeDocument/2006/relationships/oleObject" Target="../embeddings/oleObject2.bin"/></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3" Type="http://schemas.openxmlformats.org/officeDocument/2006/relationships/hyperlink" Target="http://www.meadjohnson.com/" TargetMode="External"/><Relationship Id="rId2" Type="http://schemas.openxmlformats.org/officeDocument/2006/relationships/hyperlink" Target="http://www.ross.com/" TargetMode="External"/><Relationship Id="rId1" Type="http://schemas.openxmlformats.org/officeDocument/2006/relationships/slideLayout" Target="../slideLayouts/slideLayout2.xml"/><Relationship Id="rId5" Type="http://schemas.openxmlformats.org/officeDocument/2006/relationships/hyperlink" Target="http://www.wyethnutritionals.com/" TargetMode="External"/><Relationship Id="rId4" Type="http://schemas.openxmlformats.org/officeDocument/2006/relationships/hyperlink" Target="http://www.verybestbaby.com/" TargetMode="Externa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title"/>
          </p:nvPr>
        </p:nvSpPr>
        <p:spPr/>
        <p:txBody>
          <a:bodyPr>
            <a:normAutofit fontScale="90000"/>
          </a:bodyPr>
          <a:lstStyle/>
          <a:p>
            <a:r>
              <a:rPr lang="en-US" dirty="0"/>
              <a:t>Infant Feeding: Human </a:t>
            </a:r>
            <a:r>
              <a:rPr lang="en-US" dirty="0" smtClean="0"/>
              <a:t>Milk and  Formula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idx="4294967295"/>
          </p:nvPr>
        </p:nvSpPr>
        <p:spPr/>
        <p:txBody>
          <a:bodyPr/>
          <a:lstStyle/>
          <a:p>
            <a:r>
              <a:rPr lang="en-US"/>
              <a:t>Science, Medicine, and Industry</a:t>
            </a:r>
          </a:p>
        </p:txBody>
      </p:sp>
      <p:sp>
        <p:nvSpPr>
          <p:cNvPr id="93187" name="Rectangle 3"/>
          <p:cNvSpPr>
            <a:spLocks noGrp="1" noChangeArrowheads="1"/>
          </p:cNvSpPr>
          <p:nvPr>
            <p:ph type="body" sz="half" idx="4294967295"/>
          </p:nvPr>
        </p:nvSpPr>
        <p:spPr>
          <a:xfrm>
            <a:off x="1182688" y="2017713"/>
            <a:ext cx="4456112" cy="4383087"/>
          </a:xfrm>
        </p:spPr>
        <p:txBody>
          <a:bodyPr/>
          <a:lstStyle/>
          <a:p>
            <a:pPr>
              <a:lnSpc>
                <a:spcPct val="90000"/>
              </a:lnSpc>
            </a:pPr>
            <a:r>
              <a:rPr lang="en-US" sz="2800"/>
              <a:t>Infant Morbidity and Mortality</a:t>
            </a:r>
          </a:p>
          <a:p>
            <a:pPr>
              <a:lnSpc>
                <a:spcPct val="90000"/>
              </a:lnSpc>
            </a:pPr>
            <a:r>
              <a:rPr lang="en-US" sz="2800"/>
              <a:t>Recognition of association with human milk substitutes, and infection</a:t>
            </a:r>
          </a:p>
          <a:p>
            <a:pPr>
              <a:lnSpc>
                <a:spcPct val="90000"/>
              </a:lnSpc>
            </a:pPr>
            <a:r>
              <a:rPr lang="en-US" sz="2800"/>
              <a:t>Industrial development</a:t>
            </a:r>
          </a:p>
          <a:p>
            <a:pPr lvl="1">
              <a:lnSpc>
                <a:spcPct val="90000"/>
              </a:lnSpc>
            </a:pPr>
            <a:r>
              <a:rPr lang="en-US"/>
              <a:t>Storage</a:t>
            </a:r>
          </a:p>
          <a:p>
            <a:pPr lvl="1">
              <a:lnSpc>
                <a:spcPct val="90000"/>
              </a:lnSpc>
            </a:pPr>
            <a:r>
              <a:rPr lang="en-US"/>
              <a:t>Safety</a:t>
            </a:r>
          </a:p>
          <a:p>
            <a:pPr lvl="1">
              <a:lnSpc>
                <a:spcPct val="90000"/>
              </a:lnSpc>
            </a:pPr>
            <a:r>
              <a:rPr lang="en-US"/>
              <a:t>Food industry</a:t>
            </a:r>
          </a:p>
          <a:p>
            <a:pPr lvl="1">
              <a:lnSpc>
                <a:spcPct val="90000"/>
              </a:lnSpc>
              <a:buFont typeface="Wingdings" pitchFamily="2" charset="2"/>
              <a:buNone/>
            </a:pPr>
            <a:endParaRPr lang="en-US"/>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a:xfrm>
            <a:off x="533400" y="381000"/>
            <a:ext cx="8077200" cy="1447800"/>
          </a:xfrm>
        </p:spPr>
        <p:txBody>
          <a:bodyPr/>
          <a:lstStyle/>
          <a:p>
            <a:pPr algn="ctr"/>
            <a:r>
              <a:rPr lang="en-US"/>
              <a:t>Human Milk Substitutes</a:t>
            </a:r>
          </a:p>
        </p:txBody>
      </p:sp>
      <p:sp>
        <p:nvSpPr>
          <p:cNvPr id="86019" name="Rectangle 3"/>
          <p:cNvSpPr>
            <a:spLocks noGrp="1" noChangeArrowheads="1"/>
          </p:cNvSpPr>
          <p:nvPr>
            <p:ph type="body" idx="4294967295"/>
          </p:nvPr>
        </p:nvSpPr>
        <p:spPr>
          <a:xfrm>
            <a:off x="1828800" y="1981200"/>
            <a:ext cx="7086600" cy="4114800"/>
          </a:xfrm>
        </p:spPr>
        <p:txBody>
          <a:bodyPr/>
          <a:lstStyle/>
          <a:p>
            <a:pPr>
              <a:lnSpc>
                <a:spcPct val="90000"/>
              </a:lnSpc>
            </a:pPr>
            <a:r>
              <a:rPr lang="en-US" sz="2800"/>
              <a:t>1920-1950’s: evaporated or fresh cow’s milk, water and added CHO (prepared at home)</a:t>
            </a:r>
          </a:p>
          <a:p>
            <a:pPr>
              <a:lnSpc>
                <a:spcPct val="90000"/>
              </a:lnSpc>
            </a:pPr>
            <a:r>
              <a:rPr lang="en-US" sz="2800"/>
              <a:t>1950’s to present commercially prepared infant formulas have replaced home recipes</a:t>
            </a:r>
          </a:p>
          <a:p>
            <a:pPr lvl="1">
              <a:lnSpc>
                <a:spcPct val="90000"/>
              </a:lnSpc>
              <a:buFont typeface="Wingdings" pitchFamily="2" charset="2"/>
              <a:buNone/>
            </a:pPr>
            <a:endParaRPr lang="en-US" sz="24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idx="4294967295"/>
          </p:nvPr>
        </p:nvSpPr>
        <p:spPr/>
        <p:txBody>
          <a:bodyPr/>
          <a:lstStyle/>
          <a:p>
            <a:r>
              <a:rPr lang="en-US">
                <a:solidFill>
                  <a:schemeClr val="tx1"/>
                </a:solidFill>
              </a:rPr>
              <a:t>Infant Formulas - History</a:t>
            </a:r>
          </a:p>
        </p:txBody>
      </p:sp>
      <p:sp>
        <p:nvSpPr>
          <p:cNvPr id="99331" name="Rectangle 3"/>
          <p:cNvSpPr>
            <a:spLocks noGrp="1" noChangeArrowheads="1"/>
          </p:cNvSpPr>
          <p:nvPr>
            <p:ph type="body" idx="4294967295"/>
          </p:nvPr>
        </p:nvSpPr>
        <p:spPr/>
        <p:txBody>
          <a:bodyPr/>
          <a:lstStyle/>
          <a:p>
            <a:pPr>
              <a:buSzPct val="75000"/>
            </a:pPr>
            <a:r>
              <a:rPr lang="en-US"/>
              <a:t>Cow’s milk is high in protein, low in CHO, results in large initial curd formation in gut if not heated before feeding</a:t>
            </a:r>
          </a:p>
          <a:p>
            <a:pPr>
              <a:buSzPct val="75000"/>
            </a:pPr>
            <a:r>
              <a:rPr lang="en-US"/>
              <a:t>Early Formulas </a:t>
            </a:r>
          </a:p>
          <a:p>
            <a:pPr lvl="1">
              <a:buSzPct val="75000"/>
            </a:pPr>
            <a:r>
              <a:rPr lang="en-US" sz="2400"/>
              <a:t>from 1920-1950 majority of non-breastfed infants received evaporated milk formulas boiled or evaporated milk solved curd formation problems</a:t>
            </a:r>
          </a:p>
          <a:p>
            <a:pPr lvl="1">
              <a:buSzPct val="75000"/>
            </a:pPr>
            <a:r>
              <a:rPr lang="en-US" sz="2400"/>
              <a:t>cho provided by corn syrup or other cho to decrease relative protein kcals</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idx="4294967295"/>
          </p:nvPr>
        </p:nvSpPr>
        <p:spPr/>
        <p:txBody>
          <a:bodyPr/>
          <a:lstStyle/>
          <a:p>
            <a:r>
              <a:rPr lang="en-US"/>
              <a:t>Historical timeline</a:t>
            </a:r>
          </a:p>
        </p:txBody>
      </p:sp>
      <p:sp>
        <p:nvSpPr>
          <p:cNvPr id="87043" name="Rectangle 3"/>
          <p:cNvSpPr>
            <a:spLocks noGrp="1" noChangeArrowheads="1"/>
          </p:cNvSpPr>
          <p:nvPr>
            <p:ph type="body" sz="half" idx="4294967295"/>
          </p:nvPr>
        </p:nvSpPr>
        <p:spPr>
          <a:xfrm>
            <a:off x="1182688" y="2017713"/>
            <a:ext cx="3813175" cy="4114800"/>
          </a:xfrm>
        </p:spPr>
        <p:txBody>
          <a:bodyPr/>
          <a:lstStyle/>
          <a:p>
            <a:pPr>
              <a:lnSpc>
                <a:spcPct val="80000"/>
              </a:lnSpc>
            </a:pPr>
            <a:r>
              <a:rPr lang="en-US" sz="2400"/>
              <a:t>1900 </a:t>
            </a:r>
          </a:p>
          <a:p>
            <a:pPr lvl="1">
              <a:lnSpc>
                <a:spcPct val="80000"/>
              </a:lnSpc>
            </a:pPr>
            <a:r>
              <a:rPr lang="en-US" sz="2400"/>
              <a:t>Pasteurization of milk in US</a:t>
            </a:r>
          </a:p>
          <a:p>
            <a:pPr lvl="1">
              <a:lnSpc>
                <a:spcPct val="80000"/>
              </a:lnSpc>
            </a:pPr>
            <a:r>
              <a:rPr lang="en-US" sz="2400"/>
              <a:t>Association between bacteria and diarrhea</a:t>
            </a:r>
          </a:p>
          <a:p>
            <a:pPr>
              <a:lnSpc>
                <a:spcPct val="80000"/>
              </a:lnSpc>
            </a:pPr>
            <a:r>
              <a:rPr lang="en-US" sz="2400"/>
              <a:t>1912</a:t>
            </a:r>
          </a:p>
          <a:p>
            <a:pPr lvl="1">
              <a:lnSpc>
                <a:spcPct val="80000"/>
              </a:lnSpc>
            </a:pPr>
            <a:r>
              <a:rPr lang="en-US" sz="2400"/>
              <a:t>U.S Children’s Bureau</a:t>
            </a:r>
          </a:p>
          <a:p>
            <a:pPr lvl="1">
              <a:lnSpc>
                <a:spcPct val="80000"/>
              </a:lnSpc>
            </a:pPr>
            <a:r>
              <a:rPr lang="en-US" sz="2400"/>
              <a:t>Public Health and Pediatricians efforts to improve infant/child health and decrease mortality</a:t>
            </a:r>
          </a:p>
          <a:p>
            <a:pPr lvl="1">
              <a:lnSpc>
                <a:spcPct val="80000"/>
              </a:lnSpc>
            </a:pPr>
            <a:endParaRPr lang="en-US" sz="2400"/>
          </a:p>
        </p:txBody>
      </p:sp>
      <p:sp>
        <p:nvSpPr>
          <p:cNvPr id="87044" name="Rectangle 4"/>
          <p:cNvSpPr>
            <a:spLocks noGrp="1" noChangeArrowheads="1"/>
          </p:cNvSpPr>
          <p:nvPr>
            <p:ph type="body" sz="half" idx="4294967295"/>
          </p:nvPr>
        </p:nvSpPr>
        <p:spPr>
          <a:xfrm>
            <a:off x="5141913" y="2017713"/>
            <a:ext cx="3813175" cy="4114800"/>
          </a:xfrm>
        </p:spPr>
        <p:txBody>
          <a:bodyPr>
            <a:normAutofit lnSpcReduction="10000"/>
          </a:bodyPr>
          <a:lstStyle/>
          <a:p>
            <a:pPr>
              <a:lnSpc>
                <a:spcPct val="90000"/>
              </a:lnSpc>
            </a:pPr>
            <a:r>
              <a:rPr lang="en-US" sz="2400"/>
              <a:t>1920 </a:t>
            </a:r>
          </a:p>
          <a:p>
            <a:pPr lvl="1">
              <a:lnSpc>
                <a:spcPct val="90000"/>
              </a:lnSpc>
            </a:pPr>
            <a:r>
              <a:rPr lang="en-US" sz="2400"/>
              <a:t>Intro evaporated milk</a:t>
            </a:r>
          </a:p>
          <a:p>
            <a:pPr lvl="1">
              <a:lnSpc>
                <a:spcPct val="90000"/>
              </a:lnSpc>
            </a:pPr>
            <a:r>
              <a:rPr lang="en-US" sz="2400"/>
              <a:t>Cod liver oil prevents rickets</a:t>
            </a:r>
          </a:p>
          <a:p>
            <a:pPr lvl="1">
              <a:lnSpc>
                <a:spcPct val="90000"/>
              </a:lnSpc>
            </a:pPr>
            <a:r>
              <a:rPr lang="en-US" sz="2400"/>
              <a:t>Curd tension of milk altered</a:t>
            </a:r>
          </a:p>
          <a:p>
            <a:pPr lvl="1">
              <a:lnSpc>
                <a:spcPct val="90000"/>
              </a:lnSpc>
            </a:pPr>
            <a:r>
              <a:rPr lang="en-US" sz="2400"/>
              <a:t>Increased availability of refrigeration</a:t>
            </a:r>
          </a:p>
          <a:p>
            <a:pPr lvl="1">
              <a:lnSpc>
                <a:spcPct val="90000"/>
              </a:lnSpc>
            </a:pPr>
            <a:r>
              <a:rPr lang="en-US" sz="2400"/>
              <a:t>Vitamin C isolated</a:t>
            </a:r>
          </a:p>
          <a:p>
            <a:pPr lvl="1">
              <a:lnSpc>
                <a:spcPct val="90000"/>
              </a:lnSpc>
            </a:pPr>
            <a:r>
              <a:rPr lang="en-US" sz="2400"/>
              <a:t>Vitamin D prepared in pure form</a:t>
            </a:r>
          </a:p>
          <a:p>
            <a:pPr lvl="1">
              <a:lnSpc>
                <a:spcPct val="90000"/>
              </a:lnSpc>
            </a:pPr>
            <a:r>
              <a:rPr lang="en-US" sz="2400"/>
              <a:t>Improved sanitation</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a:t>Historical timeline</a:t>
            </a:r>
          </a:p>
        </p:txBody>
      </p:sp>
      <p:sp>
        <p:nvSpPr>
          <p:cNvPr id="92163" name="Rectangle 3"/>
          <p:cNvSpPr>
            <a:spLocks noGrp="1" noChangeArrowheads="1"/>
          </p:cNvSpPr>
          <p:nvPr>
            <p:ph type="body" sz="half" idx="1"/>
          </p:nvPr>
        </p:nvSpPr>
        <p:spPr>
          <a:xfrm>
            <a:off x="1182688" y="2017713"/>
            <a:ext cx="3813175" cy="4114800"/>
          </a:xfrm>
        </p:spPr>
        <p:txBody>
          <a:bodyPr/>
          <a:lstStyle/>
          <a:p>
            <a:endParaRPr lang="en-US" sz="2400"/>
          </a:p>
          <a:p>
            <a:endParaRPr lang="en-US" sz="2400"/>
          </a:p>
          <a:p>
            <a:r>
              <a:rPr lang="en-US" sz="2400"/>
              <a:t>1940</a:t>
            </a:r>
          </a:p>
          <a:p>
            <a:pPr lvl="1"/>
            <a:r>
              <a:rPr lang="en-US" sz="2200"/>
              <a:t>Homogenized milk widely marketed</a:t>
            </a:r>
          </a:p>
        </p:txBody>
      </p:sp>
      <p:sp>
        <p:nvSpPr>
          <p:cNvPr id="92164" name="Rectangle 4"/>
          <p:cNvSpPr>
            <a:spLocks noGrp="1" noChangeArrowheads="1"/>
          </p:cNvSpPr>
          <p:nvPr>
            <p:ph type="body" sz="half" idx="2"/>
          </p:nvPr>
        </p:nvSpPr>
        <p:spPr>
          <a:xfrm>
            <a:off x="5141913" y="2017713"/>
            <a:ext cx="3813175" cy="4114800"/>
          </a:xfrm>
        </p:spPr>
        <p:txBody>
          <a:bodyPr/>
          <a:lstStyle/>
          <a:p>
            <a:pPr>
              <a:buFont typeface="Wingdings" pitchFamily="2" charset="2"/>
              <a:buNone/>
            </a:pPr>
            <a:endParaRPr lang="en-US" sz="2600"/>
          </a:p>
          <a:p>
            <a:endParaRPr lang="en-US" sz="2400"/>
          </a:p>
          <a:p>
            <a:r>
              <a:rPr lang="en-US" sz="2400"/>
              <a:t>1960</a:t>
            </a:r>
          </a:p>
          <a:p>
            <a:pPr lvl="1"/>
            <a:r>
              <a:rPr lang="en-US" sz="2200"/>
              <a:t>Further advances in technology and packaging</a:t>
            </a:r>
          </a:p>
          <a:p>
            <a:pPr lvl="1"/>
            <a:r>
              <a:rPr lang="en-US" sz="2200"/>
              <a:t>Commercially prepared infant formula becoming increasingly popular</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sz="3600"/>
              <a:t>Interesting Milestones in Infant Nutrition</a:t>
            </a:r>
          </a:p>
        </p:txBody>
      </p:sp>
      <p:sp>
        <p:nvSpPr>
          <p:cNvPr id="94212" name="Rectangle 4"/>
          <p:cNvSpPr>
            <a:spLocks noGrp="1" noChangeArrowheads="1"/>
          </p:cNvSpPr>
          <p:nvPr>
            <p:ph type="body" sz="half" idx="1"/>
          </p:nvPr>
        </p:nvSpPr>
        <p:spPr/>
        <p:txBody>
          <a:bodyPr/>
          <a:lstStyle/>
          <a:p>
            <a:r>
              <a:rPr lang="en-US" sz="2400"/>
              <a:t>1784: Underwood recommends cows milk as alternative to breast feeding</a:t>
            </a:r>
          </a:p>
          <a:p>
            <a:r>
              <a:rPr lang="en-US" sz="2400"/>
              <a:t>1800: glass feeding bottles</a:t>
            </a:r>
          </a:p>
          <a:p>
            <a:r>
              <a:rPr lang="en-US" sz="2400"/>
              <a:t>1838: Simon determines protein CM&gt;BM</a:t>
            </a:r>
          </a:p>
          <a:p>
            <a:pPr>
              <a:buFont typeface="Wingdings" pitchFamily="2" charset="2"/>
              <a:buNone/>
            </a:pPr>
            <a:endParaRPr lang="en-US" sz="2400"/>
          </a:p>
        </p:txBody>
      </p:sp>
      <p:sp>
        <p:nvSpPr>
          <p:cNvPr id="94213" name="Rectangle 5"/>
          <p:cNvSpPr>
            <a:spLocks noGrp="1" noChangeArrowheads="1"/>
          </p:cNvSpPr>
          <p:nvPr>
            <p:ph type="body" sz="half" idx="2"/>
          </p:nvPr>
        </p:nvSpPr>
        <p:spPr/>
        <p:txBody>
          <a:bodyPr/>
          <a:lstStyle/>
          <a:p>
            <a:r>
              <a:rPr lang="en-US" sz="2400"/>
              <a:t>1845: Pratt patents rubber nipple</a:t>
            </a:r>
          </a:p>
          <a:p>
            <a:r>
              <a:rPr lang="en-US" sz="2400"/>
              <a:t>1856: Borden patents condensed milk</a:t>
            </a:r>
          </a:p>
          <a:p>
            <a:r>
              <a:rPr lang="en-US" sz="2400"/>
              <a:t>1883: Meyenberg patents evaporated goats milk</a:t>
            </a:r>
          </a:p>
          <a:p>
            <a:r>
              <a:rPr lang="en-US" sz="2400"/>
              <a:t>1885: Meigs analyses human milk</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sz="3600"/>
              <a:t>Interesting Milestones in Infant Nutrition</a:t>
            </a:r>
          </a:p>
        </p:txBody>
      </p:sp>
      <p:sp>
        <p:nvSpPr>
          <p:cNvPr id="97283" name="Rectangle 3"/>
          <p:cNvSpPr>
            <a:spLocks noGrp="1" noChangeArrowheads="1"/>
          </p:cNvSpPr>
          <p:nvPr>
            <p:ph type="body" idx="1"/>
          </p:nvPr>
        </p:nvSpPr>
        <p:spPr/>
        <p:txBody>
          <a:bodyPr/>
          <a:lstStyle/>
          <a:p>
            <a:endParaRPr lang="en-US"/>
          </a:p>
          <a:p>
            <a:r>
              <a:rPr lang="en-US" sz="2400"/>
              <a:t>1911: MJ introduces Dextri-maltose</a:t>
            </a:r>
          </a:p>
          <a:p>
            <a:r>
              <a:rPr lang="en-US" sz="2400"/>
              <a:t>1915: SMA</a:t>
            </a:r>
          </a:p>
          <a:p>
            <a:r>
              <a:rPr lang="en-US" sz="2400"/>
              <a:t>1920: Franklyn (Similac)</a:t>
            </a:r>
          </a:p>
          <a:p>
            <a:r>
              <a:rPr lang="en-US" sz="2400"/>
              <a:t>1929: MJ markets Sobee, hypoallergenic</a:t>
            </a:r>
          </a:p>
          <a:p>
            <a:r>
              <a:rPr lang="en-US" sz="2400"/>
              <a:t>1930-60: Concentrated liquid, hydrolysed, elemental, and ready to feed formulas introduced</a:t>
            </a:r>
          </a:p>
          <a:p>
            <a:r>
              <a:rPr lang="en-US" sz="2400"/>
              <a:t>What now?</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sz="3600"/>
              <a:t>Interesting Milestones in Infant Nutrition</a:t>
            </a:r>
          </a:p>
        </p:txBody>
      </p:sp>
      <p:sp>
        <p:nvSpPr>
          <p:cNvPr id="97283" name="Rectangle 3"/>
          <p:cNvSpPr>
            <a:spLocks noGrp="1" noChangeArrowheads="1"/>
          </p:cNvSpPr>
          <p:nvPr>
            <p:ph type="body" idx="1"/>
          </p:nvPr>
        </p:nvSpPr>
        <p:spPr/>
        <p:txBody>
          <a:bodyPr/>
          <a:lstStyle/>
          <a:p>
            <a:endParaRPr lang="en-US"/>
          </a:p>
          <a:p>
            <a:r>
              <a:rPr lang="en-US" sz="2400"/>
              <a:t>1911: MJ introduces Dextri-maltose</a:t>
            </a:r>
          </a:p>
          <a:p>
            <a:r>
              <a:rPr lang="en-US" sz="2400"/>
              <a:t>1915: SMA</a:t>
            </a:r>
          </a:p>
          <a:p>
            <a:r>
              <a:rPr lang="en-US" sz="2400"/>
              <a:t>1920: Franklyn (Similac)</a:t>
            </a:r>
          </a:p>
          <a:p>
            <a:r>
              <a:rPr lang="en-US" sz="2400"/>
              <a:t>1929: MJ markets Sobee, hypoallergenic</a:t>
            </a:r>
          </a:p>
          <a:p>
            <a:r>
              <a:rPr lang="en-US" sz="2400"/>
              <a:t>1930-60: Concentrated liquid, hydrolysed, elemental, and ready to feed formulas introduced</a:t>
            </a:r>
          </a:p>
          <a:p>
            <a:r>
              <a:rPr lang="en-US" sz="2400"/>
              <a:t>What now?</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idx="4294967295"/>
          </p:nvPr>
        </p:nvSpPr>
        <p:spPr/>
        <p:txBody>
          <a:bodyPr/>
          <a:lstStyle/>
          <a:p>
            <a:r>
              <a:rPr lang="en-US">
                <a:solidFill>
                  <a:schemeClr val="tx1"/>
                </a:solidFill>
              </a:rPr>
              <a:t>Infant Formula - History, cont.</a:t>
            </a:r>
          </a:p>
        </p:txBody>
      </p:sp>
      <p:sp>
        <p:nvSpPr>
          <p:cNvPr id="140291" name="Rectangle 3"/>
          <p:cNvSpPr>
            <a:spLocks noGrp="1" noChangeArrowheads="1"/>
          </p:cNvSpPr>
          <p:nvPr>
            <p:ph type="body" idx="4294967295"/>
          </p:nvPr>
        </p:nvSpPr>
        <p:spPr/>
        <p:txBody>
          <a:bodyPr/>
          <a:lstStyle/>
          <a:p>
            <a:pPr>
              <a:buSzPct val="75000"/>
            </a:pPr>
            <a:r>
              <a:rPr lang="en-US" sz="2800"/>
              <a:t>50s and 60s commercial formulas replaced home preparation</a:t>
            </a:r>
          </a:p>
          <a:p>
            <a:pPr>
              <a:buSzPct val="75000"/>
            </a:pPr>
            <a:r>
              <a:rPr lang="en-US" sz="2800"/>
              <a:t>1959:  iron fortification introduced, but in 1971 only 25% of infants were fed Fe fortified formula</a:t>
            </a:r>
          </a:p>
          <a:p>
            <a:pPr>
              <a:buSzPct val="75000"/>
            </a:pPr>
            <a:r>
              <a:rPr lang="en-US" sz="2800"/>
              <a:t>Cow’s milk feedings started  in middle of first year between 1950-1970s.  In 1970 almost 70% of infants were receiving cow’s milk.</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pPr eaLnBrk="1" hangingPunct="1"/>
            <a:endParaRPr lang="en-US" smtClean="0"/>
          </a:p>
        </p:txBody>
      </p:sp>
      <p:sp>
        <p:nvSpPr>
          <p:cNvPr id="110595" name="Rectangle 3"/>
          <p:cNvSpPr>
            <a:spLocks noGrp="1" noChangeArrowheads="1"/>
          </p:cNvSpPr>
          <p:nvPr>
            <p:ph type="body" sz="half" idx="1"/>
          </p:nvPr>
        </p:nvSpPr>
        <p:spPr>
          <a:xfrm>
            <a:off x="1182688" y="2017713"/>
            <a:ext cx="4760912" cy="4114800"/>
          </a:xfrm>
        </p:spPr>
        <p:txBody>
          <a:bodyPr/>
          <a:lstStyle/>
          <a:p>
            <a:pPr eaLnBrk="1" hangingPunct="1"/>
            <a:r>
              <a:rPr lang="en-US" sz="2800" smtClean="0"/>
              <a:t>“No two hemispheres of any learned professor’s brain are equal to two healthy mammary glands in the production of a satisfactory food for infants”</a:t>
            </a:r>
            <a:r>
              <a:rPr lang="en-US" sz="1600" smtClean="0"/>
              <a:t> </a:t>
            </a:r>
          </a:p>
          <a:p>
            <a:pPr eaLnBrk="1" hangingPunct="1">
              <a:buFont typeface="Wingdings" pitchFamily="2" charset="2"/>
              <a:buNone/>
            </a:pPr>
            <a:r>
              <a:rPr lang="en-US" sz="1600" smtClean="0"/>
              <a:t>		   </a:t>
            </a:r>
            <a:r>
              <a:rPr lang="en-US" sz="2400" smtClean="0"/>
              <a:t>- Oliver Wendell Holmes</a:t>
            </a:r>
          </a:p>
        </p:txBody>
      </p:sp>
      <p:sp>
        <p:nvSpPr>
          <p:cNvPr id="5" name="ClipArt Placeholder 4"/>
          <p:cNvSpPr>
            <a:spLocks noGrp="1"/>
          </p:cNvSpPr>
          <p:nvPr>
            <p:ph type="clipArt" sz="half" idx="2"/>
          </p:nvPr>
        </p:nvSpPr>
        <p:spPr/>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dirty="0"/>
              <a:t>Infant Feeding: </a:t>
            </a:r>
            <a:r>
              <a:rPr lang="en-US" dirty="0" smtClean="0"/>
              <a:t>History and </a:t>
            </a:r>
            <a:r>
              <a:rPr lang="en-US" dirty="0"/>
              <a:t>Perspective</a:t>
            </a:r>
          </a:p>
        </p:txBody>
      </p:sp>
      <p:sp>
        <p:nvSpPr>
          <p:cNvPr id="18435" name="Rectangle 3"/>
          <p:cNvSpPr>
            <a:spLocks noGrp="1" noChangeArrowheads="1"/>
          </p:cNvSpPr>
          <p:nvPr>
            <p:ph type="body" sz="half" idx="1"/>
          </p:nvPr>
        </p:nvSpPr>
        <p:spPr/>
        <p:txBody>
          <a:bodyPr/>
          <a:lstStyle/>
          <a:p>
            <a:r>
              <a:rPr lang="en-US" sz="2800"/>
              <a:t>Human Milk</a:t>
            </a:r>
          </a:p>
          <a:p>
            <a:r>
              <a:rPr lang="en-US" sz="2800"/>
              <a:t>Human Milk Substitutes</a:t>
            </a:r>
          </a:p>
          <a:p>
            <a:r>
              <a:rPr lang="en-US" sz="2800"/>
              <a:t>Science, Medicine and Industry</a:t>
            </a:r>
          </a:p>
        </p:txBody>
      </p:sp>
      <p:sp>
        <p:nvSpPr>
          <p:cNvPr id="5" name="ClipArt Placeholder 4"/>
          <p:cNvSpPr>
            <a:spLocks noGrp="1"/>
          </p:cNvSpPr>
          <p:nvPr>
            <p:ph type="clipArt" sz="half" idx="2"/>
          </p:nvPr>
        </p:nvSpPr>
        <p:spPr/>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p:txBody>
          <a:bodyPr/>
          <a:lstStyle/>
          <a:p>
            <a:pPr eaLnBrk="1" hangingPunct="1"/>
            <a:r>
              <a:rPr lang="en-US" b="1" smtClean="0">
                <a:solidFill>
                  <a:schemeClr val="tx1"/>
                </a:solidFill>
              </a:rPr>
              <a:t>Human Milk</a:t>
            </a:r>
          </a:p>
        </p:txBody>
      </p:sp>
      <p:sp>
        <p:nvSpPr>
          <p:cNvPr id="12291" name="Rectangle 3"/>
          <p:cNvSpPr>
            <a:spLocks noGrp="1" noChangeArrowheads="1"/>
          </p:cNvSpPr>
          <p:nvPr>
            <p:ph type="body" idx="4294967295"/>
          </p:nvPr>
        </p:nvSpPr>
        <p:spPr/>
        <p:txBody>
          <a:bodyPr/>
          <a:lstStyle/>
          <a:p>
            <a:pPr eaLnBrk="1" hangingPunct="1"/>
            <a:r>
              <a:rPr lang="en-US" smtClean="0"/>
              <a:t>Complements infant Immaturity  </a:t>
            </a:r>
          </a:p>
          <a:p>
            <a:pPr eaLnBrk="1" hangingPunct="1"/>
            <a:r>
              <a:rPr lang="en-US" smtClean="0"/>
              <a:t>Promotes maturation</a:t>
            </a:r>
          </a:p>
          <a:p>
            <a:pPr lvl="1" eaLnBrk="1" hangingPunct="1"/>
            <a:r>
              <a:rPr lang="en-US" smtClean="0"/>
              <a:t> Epithelial growth factors and hormones</a:t>
            </a:r>
          </a:p>
          <a:p>
            <a:pPr lvl="1" eaLnBrk="1" hangingPunct="1"/>
            <a:r>
              <a:rPr lang="en-US" smtClean="0"/>
              <a:t>Digestive enzymes - lipases and amylase</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eaLnBrk="1" hangingPunct="1"/>
            <a:r>
              <a:rPr lang="en-US" smtClean="0"/>
              <a:t>Characteristics and Advantages of Human Milk</a:t>
            </a:r>
          </a:p>
        </p:txBody>
      </p:sp>
      <p:sp>
        <p:nvSpPr>
          <p:cNvPr id="13315" name="Rectangle 3"/>
          <p:cNvSpPr>
            <a:spLocks noGrp="1" noChangeArrowheads="1"/>
          </p:cNvSpPr>
          <p:nvPr>
            <p:ph type="body" idx="1"/>
          </p:nvPr>
        </p:nvSpPr>
        <p:spPr/>
        <p:txBody>
          <a:bodyPr/>
          <a:lstStyle/>
          <a:p>
            <a:pPr eaLnBrk="1" hangingPunct="1"/>
            <a:r>
              <a:rPr lang="en-US" sz="2800" smtClean="0"/>
              <a:t>Low renal solute load</a:t>
            </a:r>
          </a:p>
          <a:p>
            <a:pPr eaLnBrk="1" hangingPunct="1"/>
            <a:r>
              <a:rPr lang="en-US" sz="2800" smtClean="0"/>
              <a:t>Immunologic, growth and trophic factors</a:t>
            </a:r>
          </a:p>
          <a:p>
            <a:pPr lvl="1" eaLnBrk="1" hangingPunct="1"/>
            <a:r>
              <a:rPr lang="en-US" sz="2400" smtClean="0"/>
              <a:t>Decrease illness, infection, allergy</a:t>
            </a:r>
          </a:p>
          <a:p>
            <a:pPr eaLnBrk="1" hangingPunct="1"/>
            <a:r>
              <a:rPr lang="en-US" sz="2800" smtClean="0"/>
              <a:t>Improved digestion and absorption</a:t>
            </a:r>
          </a:p>
          <a:p>
            <a:pPr eaLnBrk="1" hangingPunct="1"/>
            <a:r>
              <a:rPr lang="en-US" sz="2800" smtClean="0"/>
              <a:t>Nutrient Composition: CHO, Protein, Fatty Acid, etc</a:t>
            </a:r>
          </a:p>
          <a:p>
            <a:pPr eaLnBrk="1" hangingPunct="1"/>
            <a:r>
              <a:rPr lang="en-US" sz="2800" smtClean="0"/>
              <a:t>Cost</a:t>
            </a:r>
          </a:p>
          <a:p>
            <a:pPr eaLnBrk="1" hangingPunct="1"/>
            <a:r>
              <a:rPr lang="en-US" sz="2800" smtClean="0"/>
              <a:t>Other</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p:txBody>
          <a:bodyPr/>
          <a:lstStyle/>
          <a:p>
            <a:pPr eaLnBrk="1" hangingPunct="1"/>
            <a:r>
              <a:rPr lang="en-US" smtClean="0"/>
              <a:t>Human Milk</a:t>
            </a:r>
          </a:p>
        </p:txBody>
      </p:sp>
      <p:sp>
        <p:nvSpPr>
          <p:cNvPr id="14339" name="Content Placeholder 2"/>
          <p:cNvSpPr>
            <a:spLocks noGrp="1"/>
          </p:cNvSpPr>
          <p:nvPr>
            <p:ph idx="4294967295"/>
          </p:nvPr>
        </p:nvSpPr>
        <p:spPr/>
        <p:txBody>
          <a:bodyPr/>
          <a:lstStyle/>
          <a:p>
            <a:pPr eaLnBrk="1" hangingPunct="1"/>
            <a:r>
              <a:rPr lang="en-US" smtClean="0"/>
              <a:t>Colostrum</a:t>
            </a:r>
          </a:p>
          <a:p>
            <a:pPr lvl="1" eaLnBrk="1" hangingPunct="1"/>
            <a:r>
              <a:rPr lang="en-US" smtClean="0"/>
              <a:t>Higher concentration of protein and antibodies</a:t>
            </a:r>
          </a:p>
          <a:p>
            <a:pPr lvl="1" eaLnBrk="1" hangingPunct="1"/>
            <a:r>
              <a:rPr lang="en-US" smtClean="0"/>
              <a:t>Transitions around days 3-5</a:t>
            </a:r>
          </a:p>
          <a:p>
            <a:pPr lvl="1" eaLnBrk="1" hangingPunct="1"/>
            <a:r>
              <a:rPr lang="en-US" smtClean="0"/>
              <a:t>Mature by day 10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idx="4294967295"/>
          </p:nvPr>
        </p:nvSpPr>
        <p:spPr>
          <a:xfrm>
            <a:off x="1219200" y="228600"/>
            <a:ext cx="7793038" cy="1462088"/>
          </a:xfrm>
        </p:spPr>
        <p:txBody>
          <a:bodyPr/>
          <a:lstStyle/>
          <a:p>
            <a:pPr eaLnBrk="1" hangingPunct="1"/>
            <a:r>
              <a:rPr lang="en-US" smtClean="0"/>
              <a:t>Human Milk</a:t>
            </a:r>
          </a:p>
        </p:txBody>
      </p:sp>
      <p:sp>
        <p:nvSpPr>
          <p:cNvPr id="15363" name="Content Placeholder 2"/>
          <p:cNvSpPr>
            <a:spLocks noGrp="1"/>
          </p:cNvSpPr>
          <p:nvPr>
            <p:ph idx="4294967295"/>
          </p:nvPr>
        </p:nvSpPr>
        <p:spPr/>
        <p:txBody>
          <a:bodyPr/>
          <a:lstStyle/>
          <a:p>
            <a:pPr eaLnBrk="1" hangingPunct="1"/>
            <a:r>
              <a:rPr lang="en-US" dirty="0" smtClean="0"/>
              <a:t>Nutrient composition of human milk is remarkable for its variability, as the content of some of the nutrients change during lactation, throughout the day, or differ among women, while the content of some nutrients remain relatively constant throughout lactation.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eaLnBrk="1" hangingPunct="1"/>
            <a:r>
              <a:rPr lang="en-US" sz="2800" smtClean="0"/>
              <a:t>Role of Human Milk Components in GI Development: Current Knowledge and Future Needs: Donovan J Pediatr 2006:149:S49-S61</a:t>
            </a:r>
          </a:p>
        </p:txBody>
      </p:sp>
      <p:sp>
        <p:nvSpPr>
          <p:cNvPr id="16387" name="Rectangle 3"/>
          <p:cNvSpPr>
            <a:spLocks noGrp="1" noChangeArrowheads="1"/>
          </p:cNvSpPr>
          <p:nvPr>
            <p:ph type="body" idx="1"/>
          </p:nvPr>
        </p:nvSpPr>
        <p:spPr/>
        <p:txBody>
          <a:bodyPr/>
          <a:lstStyle/>
          <a:p>
            <a:pPr eaLnBrk="1" hangingPunct="1">
              <a:buFont typeface="Wingdings" pitchFamily="2" charset="2"/>
              <a:buNone/>
            </a:pPr>
            <a:r>
              <a:rPr lang="en-US" sz="2400" smtClean="0"/>
              <a:t>“ existing clinical and epidemiological studies support a developmental advantage for breastfeeding. However, our understanding of the mechanisms by which HM components exert their actions within the human infant are limited by the large number of bioactive compounds in milk and the complexity of the potential interactions among the components and with the developing intestine”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2800" b="1" smtClean="0">
                <a:solidFill>
                  <a:srgbClr val="FFFF00"/>
                </a:solidFill>
              </a:rPr>
              <a:t>Human Milk Compartments</a:t>
            </a:r>
            <a:endParaRPr lang="en-US" sz="2800" b="1" smtClean="0"/>
          </a:p>
        </p:txBody>
      </p:sp>
      <p:sp>
        <p:nvSpPr>
          <p:cNvPr id="17411" name="Rectangle 3"/>
          <p:cNvSpPr>
            <a:spLocks noGrp="1" noChangeArrowheads="1"/>
          </p:cNvSpPr>
          <p:nvPr>
            <p:ph type="body" idx="1"/>
          </p:nvPr>
        </p:nvSpPr>
        <p:spPr>
          <a:xfrm>
            <a:off x="685800" y="2057400"/>
            <a:ext cx="7772400" cy="4114800"/>
          </a:xfrm>
        </p:spPr>
        <p:txBody>
          <a:bodyPr/>
          <a:lstStyle/>
          <a:p>
            <a:pPr eaLnBrk="1" hangingPunct="1"/>
            <a:r>
              <a:rPr lang="en-US" sz="2000" b="1" smtClean="0"/>
              <a:t>Aqueous Phase</a:t>
            </a:r>
          </a:p>
          <a:p>
            <a:pPr lvl="1" eaLnBrk="1" hangingPunct="1"/>
            <a:r>
              <a:rPr lang="en-US" sz="2000" b="1" smtClean="0"/>
              <a:t>Ca, Mg, Ph, Na, Cl, CO2, casein proteins, whey proteins (lactoalbumin, lactoferrin, IgA, lysozyme, albumin) Lactose, amino acids, water soluble vitamins</a:t>
            </a:r>
          </a:p>
          <a:p>
            <a:pPr eaLnBrk="1" hangingPunct="1"/>
            <a:r>
              <a:rPr lang="en-US" sz="2000" b="1" smtClean="0"/>
              <a:t>Colloidal Dispersion</a:t>
            </a:r>
          </a:p>
          <a:p>
            <a:pPr lvl="1" eaLnBrk="1" hangingPunct="1"/>
            <a:r>
              <a:rPr lang="en-US" sz="2000" b="1" smtClean="0"/>
              <a:t>Caseins, Ca, Ph</a:t>
            </a:r>
          </a:p>
          <a:p>
            <a:pPr eaLnBrk="1" hangingPunct="1"/>
            <a:r>
              <a:rPr lang="en-US" sz="2000" b="1" smtClean="0"/>
              <a:t>Fat emulsion</a:t>
            </a:r>
          </a:p>
          <a:p>
            <a:pPr lvl="1" eaLnBrk="1" hangingPunct="1"/>
            <a:r>
              <a:rPr lang="en-US" sz="2000" b="1" smtClean="0"/>
              <a:t>Fat (phospholipid, TG, cholesterol) protein as fat globule membrane, enzymes, trace minerals, fat soluble vitamins, macrophages, neutrophils, lymphocytes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Milk Synthesis</a:t>
            </a:r>
          </a:p>
        </p:txBody>
      </p:sp>
      <p:sp>
        <p:nvSpPr>
          <p:cNvPr id="20483" name="Rectangle 3"/>
          <p:cNvSpPr>
            <a:spLocks noGrp="1" noChangeArrowheads="1"/>
          </p:cNvSpPr>
          <p:nvPr>
            <p:ph type="body" idx="1"/>
          </p:nvPr>
        </p:nvSpPr>
        <p:spPr/>
        <p:txBody>
          <a:bodyPr/>
          <a:lstStyle/>
          <a:p>
            <a:pPr eaLnBrk="1" hangingPunct="1"/>
            <a:r>
              <a:rPr lang="en-US" smtClean="0"/>
              <a:t>Mammary gland contains stem cells and highly differentiated secretory alveolar cells at the terminal ducts. Stimulated by insulin and HGH synergized by prolactin, these cells are active in milk synthesis and secretion</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Milk synthesis and secretion</a:t>
            </a:r>
          </a:p>
        </p:txBody>
      </p:sp>
      <p:sp>
        <p:nvSpPr>
          <p:cNvPr id="21507" name="Rectangle 3"/>
          <p:cNvSpPr>
            <a:spLocks noGrp="1" noChangeArrowheads="1"/>
          </p:cNvSpPr>
          <p:nvPr>
            <p:ph type="body" idx="1"/>
          </p:nvPr>
        </p:nvSpPr>
        <p:spPr/>
        <p:txBody>
          <a:bodyPr/>
          <a:lstStyle/>
          <a:p>
            <a:pPr eaLnBrk="1" hangingPunct="1"/>
            <a:r>
              <a:rPr lang="en-US" smtClean="0"/>
              <a:t>Exocytosis (</a:t>
            </a:r>
            <a:r>
              <a:rPr lang="en-US" sz="2400" smtClean="0"/>
              <a:t>protein, lactose, Ca/Ph, citrate)</a:t>
            </a:r>
          </a:p>
          <a:p>
            <a:pPr eaLnBrk="1" hangingPunct="1"/>
            <a:r>
              <a:rPr lang="en-US" smtClean="0"/>
              <a:t>Fat synthesis (</a:t>
            </a:r>
            <a:r>
              <a:rPr lang="en-US" sz="2400" smtClean="0"/>
              <a:t>TG synthesized in cytoplasm and smooth endoplasmic reticulum + precursors imported from maternal circulation): alveolar cells synthesize SCFA</a:t>
            </a:r>
            <a:endParaRPr lang="en-US" smtClean="0"/>
          </a:p>
          <a:p>
            <a:pPr eaLnBrk="1" hangingPunct="1"/>
            <a:r>
              <a:rPr lang="en-US" smtClean="0"/>
              <a:t>Secretion of ions and water</a:t>
            </a:r>
          </a:p>
          <a:p>
            <a:pPr eaLnBrk="1" hangingPunct="1"/>
            <a:r>
              <a:rPr lang="en-US" smtClean="0"/>
              <a:t>Immunoglobins transferred from extracellular spaces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4000" smtClean="0"/>
              <a:t>Paracellular Pathway (5</a:t>
            </a:r>
            <a:r>
              <a:rPr lang="en-US" sz="4000" baseline="30000" smtClean="0"/>
              <a:t>th</a:t>
            </a:r>
            <a:r>
              <a:rPr lang="en-US" sz="4000" smtClean="0"/>
              <a:t> process)</a:t>
            </a:r>
          </a:p>
        </p:txBody>
      </p:sp>
      <p:sp>
        <p:nvSpPr>
          <p:cNvPr id="22531" name="Rectangle 3"/>
          <p:cNvSpPr>
            <a:spLocks noGrp="1" noChangeArrowheads="1"/>
          </p:cNvSpPr>
          <p:nvPr>
            <p:ph type="body" idx="1"/>
          </p:nvPr>
        </p:nvSpPr>
        <p:spPr/>
        <p:txBody>
          <a:bodyPr/>
          <a:lstStyle/>
          <a:p>
            <a:pPr eaLnBrk="1" hangingPunct="1"/>
            <a:r>
              <a:rPr lang="en-US" smtClean="0"/>
              <a:t>The paracellular spaces between alveolar cells normally prevent transfer secondary to tight junctions. If these spaces become “leaky” plasma constituents may pass directly into the milk.</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Milk Synthesis and secretion</a:t>
            </a:r>
          </a:p>
        </p:txBody>
      </p:sp>
      <p:sp>
        <p:nvSpPr>
          <p:cNvPr id="23555" name="Rectangle 3"/>
          <p:cNvSpPr>
            <a:spLocks noGrp="1" noChangeArrowheads="1"/>
          </p:cNvSpPr>
          <p:nvPr>
            <p:ph type="body" idx="1"/>
          </p:nvPr>
        </p:nvSpPr>
        <p:spPr/>
        <p:txBody>
          <a:bodyPr/>
          <a:lstStyle/>
          <a:p>
            <a:pPr eaLnBrk="1" hangingPunct="1">
              <a:lnSpc>
                <a:spcPct val="90000"/>
              </a:lnSpc>
            </a:pPr>
            <a:r>
              <a:rPr lang="en-US" sz="2400" smtClean="0"/>
              <a:t>Under neuroendocrine control that varies with timing and stage of lactation</a:t>
            </a:r>
          </a:p>
          <a:p>
            <a:pPr lvl="1" eaLnBrk="1" hangingPunct="1">
              <a:lnSpc>
                <a:spcPct val="90000"/>
              </a:lnSpc>
            </a:pPr>
            <a:r>
              <a:rPr lang="en-US" sz="2400" smtClean="0"/>
              <a:t>Prolactin</a:t>
            </a:r>
          </a:p>
          <a:p>
            <a:pPr lvl="1" eaLnBrk="1" hangingPunct="1">
              <a:lnSpc>
                <a:spcPct val="90000"/>
              </a:lnSpc>
            </a:pPr>
            <a:r>
              <a:rPr lang="en-US" sz="2400" smtClean="0"/>
              <a:t>Lactogens</a:t>
            </a:r>
          </a:p>
          <a:p>
            <a:pPr lvl="1" eaLnBrk="1" hangingPunct="1">
              <a:lnSpc>
                <a:spcPct val="90000"/>
              </a:lnSpc>
            </a:pPr>
            <a:r>
              <a:rPr lang="en-US" sz="2400" smtClean="0"/>
              <a:t>Estrogen</a:t>
            </a:r>
          </a:p>
          <a:p>
            <a:pPr lvl="1" eaLnBrk="1" hangingPunct="1">
              <a:lnSpc>
                <a:spcPct val="90000"/>
              </a:lnSpc>
            </a:pPr>
            <a:r>
              <a:rPr lang="en-US" sz="2400" smtClean="0"/>
              <a:t>Thyroxine</a:t>
            </a:r>
          </a:p>
          <a:p>
            <a:pPr lvl="1" eaLnBrk="1" hangingPunct="1">
              <a:lnSpc>
                <a:spcPct val="90000"/>
              </a:lnSpc>
            </a:pPr>
            <a:r>
              <a:rPr lang="en-US" sz="2400" smtClean="0"/>
              <a:t>Growth hormone</a:t>
            </a:r>
          </a:p>
          <a:p>
            <a:pPr lvl="1" eaLnBrk="1" hangingPunct="1">
              <a:lnSpc>
                <a:spcPct val="90000"/>
              </a:lnSpc>
            </a:pPr>
            <a:r>
              <a:rPr lang="en-US" sz="2400" smtClean="0"/>
              <a:t>ACTH</a:t>
            </a:r>
          </a:p>
          <a:p>
            <a:pPr lvl="1" eaLnBrk="1" hangingPunct="1">
              <a:lnSpc>
                <a:spcPct val="90000"/>
              </a:lnSpc>
            </a:pPr>
            <a:r>
              <a:rPr lang="en-US" sz="2400" smtClean="0"/>
              <a:t>other</a:t>
            </a:r>
          </a:p>
          <a:p>
            <a:pPr lvl="1" eaLnBrk="1" hangingPunct="1">
              <a:lnSpc>
                <a:spcPct val="90000"/>
              </a:lnSpc>
            </a:pPr>
            <a:endParaRPr lang="en-US" sz="2400" smtClean="0"/>
          </a:p>
          <a:p>
            <a:pPr lvl="1" eaLnBrk="1" hangingPunct="1">
              <a:lnSpc>
                <a:spcPct val="90000"/>
              </a:lnSpc>
            </a:pPr>
            <a:r>
              <a:rPr lang="en-US" smtClean="0"/>
              <a:t>Stimulus: infant suckling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z="4000"/>
              <a:t>Feeding the Infant</a:t>
            </a:r>
          </a:p>
        </p:txBody>
      </p:sp>
      <p:sp>
        <p:nvSpPr>
          <p:cNvPr id="12291" name="Rectangle 3"/>
          <p:cNvSpPr>
            <a:spLocks noGrp="1" noChangeArrowheads="1"/>
          </p:cNvSpPr>
          <p:nvPr>
            <p:ph type="body" sz="half" idx="1"/>
          </p:nvPr>
        </p:nvSpPr>
        <p:spPr>
          <a:xfrm>
            <a:off x="1182688" y="2017713"/>
            <a:ext cx="4837112" cy="4114800"/>
          </a:xfrm>
        </p:spPr>
        <p:txBody>
          <a:bodyPr/>
          <a:lstStyle/>
          <a:p>
            <a:r>
              <a:rPr lang="en-US" sz="2800"/>
              <a:t>Considerations</a:t>
            </a:r>
          </a:p>
          <a:p>
            <a:pPr lvl="1"/>
            <a:r>
              <a:rPr lang="en-US" sz="2400"/>
              <a:t>Infant (needs, tolerance, acceptance, safety)</a:t>
            </a:r>
          </a:p>
          <a:p>
            <a:pPr lvl="1"/>
            <a:r>
              <a:rPr lang="en-US" sz="2400"/>
              <a:t>Family preferences</a:t>
            </a:r>
          </a:p>
          <a:p>
            <a:pPr lvl="1"/>
            <a:r>
              <a:rPr lang="en-US" sz="2400"/>
              <a:t>Cost and availability</a:t>
            </a:r>
          </a:p>
          <a:p>
            <a:pPr lvl="1"/>
            <a:r>
              <a:rPr lang="en-US" sz="2400"/>
              <a:t>Prevention, health, development, and programming</a:t>
            </a:r>
          </a:p>
          <a:p>
            <a:pPr>
              <a:buFont typeface="Wingdings" pitchFamily="2" charset="2"/>
              <a:buNone/>
            </a:pPr>
            <a:r>
              <a:rPr lang="en-US" sz="3600"/>
              <a:t>	</a:t>
            </a:r>
          </a:p>
          <a:p>
            <a:pPr lvl="1">
              <a:buFont typeface="Wingdings" pitchFamily="2" charset="2"/>
              <a:buNone/>
            </a:pPr>
            <a:endParaRPr lang="en-US" sz="360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Milk synthesis</a:t>
            </a:r>
          </a:p>
        </p:txBody>
      </p:sp>
      <p:sp>
        <p:nvSpPr>
          <p:cNvPr id="24579" name="Rectangle 3"/>
          <p:cNvSpPr>
            <a:spLocks noGrp="1" noChangeArrowheads="1"/>
          </p:cNvSpPr>
          <p:nvPr>
            <p:ph type="body" idx="1"/>
          </p:nvPr>
        </p:nvSpPr>
        <p:spPr/>
        <p:txBody>
          <a:bodyPr/>
          <a:lstStyle/>
          <a:p>
            <a:pPr eaLnBrk="1" hangingPunct="1"/>
            <a:r>
              <a:rPr lang="en-US" smtClean="0"/>
              <a:t>Protein:	vast majority of proteins present in human milk are specific to mammary secretions and not identified in any quantity elsewhere in nature:</a:t>
            </a:r>
          </a:p>
          <a:p>
            <a:pPr lvl="1" eaLnBrk="1" hangingPunct="1"/>
            <a:r>
              <a:rPr lang="en-US" smtClean="0"/>
              <a:t>Immunoglobins transferred from plasma in early stages of lactation</a:t>
            </a:r>
          </a:p>
          <a:p>
            <a:pPr lvl="1" eaLnBrk="1" hangingPunct="1"/>
            <a:r>
              <a:rPr lang="en-US" smtClean="0"/>
              <a:t>De novo protein synthesis by mammary gland</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title" idx="4294967295"/>
          </p:nvPr>
        </p:nvSpPr>
        <p:spPr/>
        <p:txBody>
          <a:bodyPr anchor="ctr"/>
          <a:lstStyle/>
          <a:p>
            <a:pPr eaLnBrk="1" hangingPunct="1"/>
            <a:r>
              <a:rPr lang="en-US" sz="3200" smtClean="0"/>
              <a:t>Diet, milk production, and milk composition</a:t>
            </a:r>
          </a:p>
        </p:txBody>
      </p:sp>
      <p:sp>
        <p:nvSpPr>
          <p:cNvPr id="25603" name="Rectangle 8"/>
          <p:cNvSpPr>
            <a:spLocks noGrp="1" noChangeArrowheads="1"/>
          </p:cNvSpPr>
          <p:nvPr>
            <p:ph type="body" idx="4294967295"/>
          </p:nvPr>
        </p:nvSpPr>
        <p:spPr/>
        <p:txBody>
          <a:bodyPr/>
          <a:lstStyle/>
          <a:p>
            <a:pPr eaLnBrk="1" hangingPunct="1"/>
            <a:r>
              <a:rPr lang="en-US" sz="2800" smtClean="0"/>
              <a:t>There is a great variation in milk composition during a feed, from feed to feed, and even between breasts.</a:t>
            </a:r>
          </a:p>
          <a:p>
            <a:pPr eaLnBrk="1" hangingPunct="1"/>
            <a:r>
              <a:rPr lang="en-US" sz="2800" smtClean="0"/>
              <a:t>The impact of dietary variation and milk composition is unclear. Overall milk composition remains relatively unaffected by diet variations although there are reports to the contrary:</a:t>
            </a:r>
          </a:p>
          <a:p>
            <a:pPr lvl="1" eaLnBrk="1" hangingPunct="1"/>
            <a:r>
              <a:rPr lang="en-US" sz="2400" smtClean="0"/>
              <a:t>DHA and ARA supplementation, vegan diet, drugs and environmental contaminants,…..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p:txBody>
          <a:bodyPr anchor="ctr"/>
          <a:lstStyle/>
          <a:p>
            <a:pPr eaLnBrk="1" hangingPunct="1"/>
            <a:r>
              <a:rPr lang="en-US" sz="4000" smtClean="0"/>
              <a:t>Breast milk composition and Diet</a:t>
            </a:r>
          </a:p>
        </p:txBody>
      </p:sp>
      <p:sp>
        <p:nvSpPr>
          <p:cNvPr id="26627" name="Rectangle 3"/>
          <p:cNvSpPr>
            <a:spLocks noGrp="1" noChangeArrowheads="1"/>
          </p:cNvSpPr>
          <p:nvPr>
            <p:ph type="body" idx="4294967295"/>
          </p:nvPr>
        </p:nvSpPr>
        <p:spPr/>
        <p:txBody>
          <a:bodyPr/>
          <a:lstStyle/>
          <a:p>
            <a:pPr eaLnBrk="1" hangingPunct="1">
              <a:lnSpc>
                <a:spcPct val="80000"/>
              </a:lnSpc>
            </a:pPr>
            <a:r>
              <a:rPr lang="en-US" sz="2400" smtClean="0"/>
              <a:t>DHA levels of breast milk vary with diet. Increased amounts of DHA have been found in the breast milk of mothers consuming fish or fish oil, and with supplementation.</a:t>
            </a:r>
          </a:p>
          <a:p>
            <a:pPr eaLnBrk="1" hangingPunct="1">
              <a:lnSpc>
                <a:spcPct val="80000"/>
              </a:lnSpc>
            </a:pPr>
            <a:r>
              <a:rPr lang="en-US" sz="2400" smtClean="0"/>
              <a:t>Water soluble vitamins may vary with diet. Diets inadequate in B12 or thiamin have been associated with case reports of deficiency in infants. High intakes of Vitamin C, however, does not appear to change the content of breast milk.</a:t>
            </a:r>
          </a:p>
          <a:p>
            <a:pPr eaLnBrk="1" hangingPunct="1">
              <a:lnSpc>
                <a:spcPct val="80000"/>
              </a:lnSpc>
            </a:pPr>
            <a:r>
              <a:rPr lang="en-US" sz="2400" smtClean="0"/>
              <a:t>Supplementation of fat soluble vitamins do not appear to alter the content of breast milk</a:t>
            </a:r>
          </a:p>
          <a:p>
            <a:pPr eaLnBrk="1" hangingPunct="1">
              <a:lnSpc>
                <a:spcPct val="80000"/>
              </a:lnSpc>
            </a:pPr>
            <a:r>
              <a:rPr lang="en-US" sz="2400" smtClean="0"/>
              <a:t>Iron supplementation does not appear to alter the iron content of breast milk</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z="4000" smtClean="0"/>
              <a:t>Influence of diet on milk composition</a:t>
            </a:r>
          </a:p>
        </p:txBody>
      </p:sp>
      <p:sp>
        <p:nvSpPr>
          <p:cNvPr id="28675" name="Rectangle 3"/>
          <p:cNvSpPr>
            <a:spLocks noGrp="1" noChangeArrowheads="1"/>
          </p:cNvSpPr>
          <p:nvPr>
            <p:ph type="body" idx="1"/>
          </p:nvPr>
        </p:nvSpPr>
        <p:spPr/>
        <p:txBody>
          <a:bodyPr/>
          <a:lstStyle/>
          <a:p>
            <a:pPr eaLnBrk="1" hangingPunct="1">
              <a:lnSpc>
                <a:spcPct val="90000"/>
              </a:lnSpc>
            </a:pPr>
            <a:r>
              <a:rPr lang="en-US" sz="2800" smtClean="0"/>
              <a:t>Protein-energy malnutrition impacts milk volume. Composition remains relatively unaffected</a:t>
            </a:r>
          </a:p>
          <a:p>
            <a:pPr eaLnBrk="1" hangingPunct="1">
              <a:lnSpc>
                <a:spcPct val="90000"/>
              </a:lnSpc>
            </a:pPr>
            <a:r>
              <a:rPr lang="en-US" sz="2800" smtClean="0"/>
              <a:t>Water soluble vitamins move readily from serum to milk thus dietary fluctuations are more apparent</a:t>
            </a:r>
          </a:p>
          <a:p>
            <a:pPr lvl="1" eaLnBrk="1" hangingPunct="1">
              <a:lnSpc>
                <a:spcPct val="90000"/>
              </a:lnSpc>
            </a:pPr>
            <a:r>
              <a:rPr lang="en-US" smtClean="0"/>
              <a:t>B12 vegan, case report of beriberi</a:t>
            </a:r>
            <a:r>
              <a:rPr lang="en-US" smtClean="0">
                <a:latin typeface="Arial" charset="0"/>
              </a:rPr>
              <a:t>…</a:t>
            </a:r>
            <a:r>
              <a:rPr lang="en-US" smtClean="0"/>
              <a:t>..</a:t>
            </a:r>
          </a:p>
          <a:p>
            <a:pPr eaLnBrk="1" hangingPunct="1">
              <a:lnSpc>
                <a:spcPct val="90000"/>
              </a:lnSpc>
            </a:pPr>
            <a:r>
              <a:rPr lang="en-US" sz="2800" smtClean="0"/>
              <a:t>Fat soluble vitamin content not improved with supplementation</a:t>
            </a:r>
          </a:p>
          <a:p>
            <a:pPr eaLnBrk="1" hangingPunct="1">
              <a:lnSpc>
                <a:spcPct val="90000"/>
              </a:lnSpc>
            </a:pPr>
            <a:r>
              <a:rPr lang="en-US" sz="2800" smtClean="0"/>
              <a:t>Fatty acid composition (DHA and ARA) altered by maternal diet and supplementation</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p:txBody>
          <a:bodyPr anchor="ctr"/>
          <a:lstStyle/>
          <a:p>
            <a:pPr eaLnBrk="1" hangingPunct="1"/>
            <a:r>
              <a:rPr lang="en-US" sz="3200" smtClean="0"/>
              <a:t>Science and Lactation: Frank Hytten</a:t>
            </a:r>
          </a:p>
        </p:txBody>
      </p:sp>
      <p:sp>
        <p:nvSpPr>
          <p:cNvPr id="27651" name="Rectangle 3"/>
          <p:cNvSpPr>
            <a:spLocks noGrp="1" noChangeArrowheads="1"/>
          </p:cNvSpPr>
          <p:nvPr>
            <p:ph type="body" idx="4294967295"/>
          </p:nvPr>
        </p:nvSpPr>
        <p:spPr/>
        <p:txBody>
          <a:bodyPr/>
          <a:lstStyle/>
          <a:p>
            <a:pPr eaLnBrk="1" hangingPunct="1"/>
            <a:endParaRPr lang="en-US" smtClean="0"/>
          </a:p>
          <a:p>
            <a:pPr eaLnBrk="1" hangingPunct="1"/>
            <a:r>
              <a:rPr lang="en-US" smtClean="0"/>
              <a:t>“ In general, it is probable that the breast has a high priority for nutrients and that moderate maternal under nutrition will have little effect on milk production. But severe malnutrition, which rarely exists without associated ill-health and other adverse circumstances, may reduce milk yield”</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idx="4294967295"/>
          </p:nvPr>
        </p:nvSpPr>
        <p:spPr/>
        <p:txBody>
          <a:bodyPr/>
          <a:lstStyle/>
          <a:p>
            <a:pPr eaLnBrk="1" hangingPunct="1"/>
            <a:r>
              <a:rPr lang="en-US" sz="4000" smtClean="0"/>
              <a:t>Distribution of Kcals: Breast milk</a:t>
            </a:r>
          </a:p>
        </p:txBody>
      </p:sp>
      <p:graphicFrame>
        <p:nvGraphicFramePr>
          <p:cNvPr id="3074" name="Object 3"/>
          <p:cNvGraphicFramePr>
            <a:graphicFrameLocks noGrp="1" noChangeAspect="1"/>
          </p:cNvGraphicFramePr>
          <p:nvPr>
            <p:ph type="tbl" idx="4294967295"/>
          </p:nvPr>
        </p:nvGraphicFramePr>
        <p:xfrm>
          <a:off x="681038" y="1974850"/>
          <a:ext cx="7762875" cy="4017963"/>
        </p:xfrm>
        <a:graphic>
          <a:graphicData uri="http://schemas.openxmlformats.org/presentationml/2006/ole">
            <mc:AlternateContent xmlns:mc="http://schemas.openxmlformats.org/markup-compatibility/2006">
              <mc:Choice xmlns:v="urn:schemas-microsoft-com:vml" Requires="v">
                <p:oleObj spid="_x0000_s19459" name="Document" r:id="rId5" imgW="7918283" imgH="4104874" progId="Word.Document.8">
                  <p:embed/>
                </p:oleObj>
              </mc:Choice>
              <mc:Fallback>
                <p:oleObj name="Document" r:id="rId5" imgW="7918283" imgH="4104874" progId="Word.Document.8">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1038" y="1974850"/>
                        <a:ext cx="7762875" cy="4017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p:txBody>
          <a:bodyPr/>
          <a:lstStyle/>
          <a:p>
            <a:pPr eaLnBrk="1" hangingPunct="1"/>
            <a:r>
              <a:rPr lang="en-US" sz="3600" smtClean="0">
                <a:solidFill>
                  <a:schemeClr val="tx1"/>
                </a:solidFill>
              </a:rPr>
              <a:t>Protein:</a:t>
            </a:r>
          </a:p>
        </p:txBody>
      </p:sp>
      <p:sp>
        <p:nvSpPr>
          <p:cNvPr id="29699" name="Rectangle 3"/>
          <p:cNvSpPr>
            <a:spLocks noGrp="1" noChangeArrowheads="1"/>
          </p:cNvSpPr>
          <p:nvPr>
            <p:ph type="body" idx="4294967295"/>
          </p:nvPr>
        </p:nvSpPr>
        <p:spPr/>
        <p:txBody>
          <a:bodyPr/>
          <a:lstStyle/>
          <a:p>
            <a:pPr eaLnBrk="1" hangingPunct="1">
              <a:lnSpc>
                <a:spcPct val="90000"/>
              </a:lnSpc>
              <a:buFont typeface="Wingdings" pitchFamily="2" charset="2"/>
              <a:buNone/>
            </a:pPr>
            <a:r>
              <a:rPr lang="en-US" sz="2800" smtClean="0"/>
              <a:t>Predominant protein of human milk is whey. Casein/whey ratio is between 40:60 and 30:70</a:t>
            </a:r>
          </a:p>
          <a:p>
            <a:pPr lvl="1" eaLnBrk="1" hangingPunct="1">
              <a:lnSpc>
                <a:spcPct val="90000"/>
              </a:lnSpc>
            </a:pPr>
            <a:r>
              <a:rPr lang="en-US" sz="2000" smtClean="0"/>
              <a:t>Casein:  proteins of the curd (low solubility at pH 4.6)</a:t>
            </a:r>
          </a:p>
          <a:p>
            <a:pPr lvl="1" eaLnBrk="1" hangingPunct="1">
              <a:lnSpc>
                <a:spcPct val="90000"/>
              </a:lnSpc>
            </a:pPr>
            <a:r>
              <a:rPr lang="en-US" sz="2000" smtClean="0"/>
              <a:t>Whey:  soluble proteins (remain soluble at pH 4.6)</a:t>
            </a:r>
          </a:p>
          <a:p>
            <a:pPr eaLnBrk="1" hangingPunct="1">
              <a:lnSpc>
                <a:spcPct val="90000"/>
              </a:lnSpc>
              <a:buFont typeface="Wingdings" pitchFamily="2" charset="2"/>
              <a:buNone/>
            </a:pPr>
            <a:r>
              <a:rPr lang="en-US" sz="2800" smtClean="0"/>
              <a:t>Lactalbumin</a:t>
            </a:r>
          </a:p>
          <a:p>
            <a:pPr eaLnBrk="1" hangingPunct="1">
              <a:lnSpc>
                <a:spcPct val="90000"/>
              </a:lnSpc>
              <a:buFont typeface="Wingdings" pitchFamily="2" charset="2"/>
              <a:buNone/>
            </a:pPr>
            <a:r>
              <a:rPr lang="en-US" sz="2800" smtClean="0"/>
              <a:t>Lactoferrin</a:t>
            </a:r>
          </a:p>
          <a:p>
            <a:pPr eaLnBrk="1" hangingPunct="1">
              <a:lnSpc>
                <a:spcPct val="90000"/>
              </a:lnSpc>
              <a:buFont typeface="Wingdings" pitchFamily="2" charset="2"/>
              <a:buNone/>
            </a:pPr>
            <a:r>
              <a:rPr lang="en-US" sz="2800" smtClean="0"/>
              <a:t>Secretory IgA</a:t>
            </a:r>
          </a:p>
          <a:p>
            <a:pPr eaLnBrk="1" hangingPunct="1">
              <a:lnSpc>
                <a:spcPct val="90000"/>
              </a:lnSpc>
              <a:buFont typeface="Wingdings" pitchFamily="2" charset="2"/>
              <a:buNone/>
            </a:pPr>
            <a:r>
              <a:rPr lang="en-US" sz="2800" smtClean="0">
                <a:cs typeface="Tahoma" pitchFamily="34" charset="0"/>
              </a:rPr>
              <a:t>Lactoglobulin</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mtClean="0"/>
              <a:t>Carbohydrate</a:t>
            </a:r>
          </a:p>
        </p:txBody>
      </p:sp>
      <p:sp>
        <p:nvSpPr>
          <p:cNvPr id="30723" name="Rectangle 3"/>
          <p:cNvSpPr>
            <a:spLocks noGrp="1" noChangeArrowheads="1"/>
          </p:cNvSpPr>
          <p:nvPr>
            <p:ph type="body" idx="1"/>
          </p:nvPr>
        </p:nvSpPr>
        <p:spPr/>
        <p:txBody>
          <a:bodyPr/>
          <a:lstStyle/>
          <a:p>
            <a:pPr eaLnBrk="1" hangingPunct="1"/>
            <a:r>
              <a:rPr lang="en-US" smtClean="0"/>
              <a:t>Predominant carbohydrate of breast milk is lactose (7.3 g/dl)</a:t>
            </a:r>
          </a:p>
          <a:p>
            <a:pPr eaLnBrk="1" hangingPunct="1"/>
            <a:r>
              <a:rPr lang="en-US" smtClean="0"/>
              <a:t>Oligosaccharides (1.2 g/dl)</a:t>
            </a:r>
          </a:p>
          <a:p>
            <a:pPr lvl="1" eaLnBrk="1" hangingPunct="1"/>
            <a:r>
              <a:rPr lang="en-US" smtClean="0"/>
              <a:t>Prebiotics: nondigestible CHO that enhance the growth of “favorable” bacteria and contribute to the  unique GI bacterial characteristics of BF infant (bifidobacteria)</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Fat</a:t>
            </a:r>
          </a:p>
        </p:txBody>
      </p:sp>
      <p:sp>
        <p:nvSpPr>
          <p:cNvPr id="31747" name="Rectangle 3"/>
          <p:cNvSpPr>
            <a:spLocks noGrp="1" noChangeArrowheads="1"/>
          </p:cNvSpPr>
          <p:nvPr>
            <p:ph type="body" idx="1"/>
          </p:nvPr>
        </p:nvSpPr>
        <p:spPr/>
        <p:txBody>
          <a:bodyPr/>
          <a:lstStyle/>
          <a:p>
            <a:pPr eaLnBrk="1" hangingPunct="1">
              <a:lnSpc>
                <a:spcPct val="90000"/>
              </a:lnSpc>
            </a:pPr>
            <a:r>
              <a:rPr lang="en-US" sz="2800" smtClean="0"/>
              <a:t>2.5- 4.5% Fat (provides approx 50% of calories)</a:t>
            </a:r>
          </a:p>
          <a:p>
            <a:pPr eaLnBrk="1" hangingPunct="1">
              <a:lnSpc>
                <a:spcPct val="90000"/>
              </a:lnSpc>
            </a:pPr>
            <a:r>
              <a:rPr lang="en-US" sz="2800" smtClean="0"/>
              <a:t>Contained in membrane enclosed milk fat globules</a:t>
            </a:r>
          </a:p>
          <a:p>
            <a:pPr lvl="1" eaLnBrk="1" hangingPunct="1">
              <a:lnSpc>
                <a:spcPct val="90000"/>
              </a:lnSpc>
            </a:pPr>
            <a:r>
              <a:rPr lang="en-US" smtClean="0"/>
              <a:t>Core: TG (98-99%of total milk fat)</a:t>
            </a:r>
          </a:p>
          <a:p>
            <a:pPr lvl="1" eaLnBrk="1" hangingPunct="1">
              <a:lnSpc>
                <a:spcPct val="90000"/>
              </a:lnSpc>
            </a:pPr>
            <a:r>
              <a:rPr lang="en-US" smtClean="0"/>
              <a:t>Membrane: phospholipids, cholesterol, protein</a:t>
            </a:r>
          </a:p>
          <a:p>
            <a:pPr eaLnBrk="1" hangingPunct="1">
              <a:lnSpc>
                <a:spcPct val="90000"/>
              </a:lnSpc>
            </a:pPr>
            <a:r>
              <a:rPr lang="en-US" sz="2800" smtClean="0"/>
              <a:t>DHA/ARA: wide variations</a:t>
            </a:r>
          </a:p>
          <a:p>
            <a:pPr lvl="1" eaLnBrk="1" hangingPunct="1">
              <a:lnSpc>
                <a:spcPct val="90000"/>
              </a:lnSpc>
            </a:pPr>
            <a:endParaRPr lang="en-US"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fontScale="90000"/>
          </a:bodyPr>
          <a:lstStyle/>
          <a:p>
            <a:pPr eaLnBrk="1" hangingPunct="1"/>
            <a:r>
              <a:rPr lang="en-US" sz="3600" smtClean="0"/>
              <a:t>DHA/ARA concentration variation in human milk</a:t>
            </a:r>
          </a:p>
        </p:txBody>
      </p:sp>
      <p:sp>
        <p:nvSpPr>
          <p:cNvPr id="32771" name="Rectangle 3"/>
          <p:cNvSpPr>
            <a:spLocks noGrp="1" noChangeArrowheads="1"/>
          </p:cNvSpPr>
          <p:nvPr>
            <p:ph type="body" idx="1"/>
          </p:nvPr>
        </p:nvSpPr>
        <p:spPr/>
        <p:txBody>
          <a:bodyPr/>
          <a:lstStyle/>
          <a:p>
            <a:pPr eaLnBrk="1" hangingPunct="1"/>
            <a:r>
              <a:rPr lang="en-US" smtClean="0"/>
              <a:t>DHA: 0.1-1.4%</a:t>
            </a:r>
          </a:p>
          <a:p>
            <a:pPr eaLnBrk="1" hangingPunct="1"/>
            <a:r>
              <a:rPr lang="en-US" smtClean="0"/>
              <a:t>ARA: 0.31- 0.71%</a:t>
            </a:r>
          </a:p>
          <a:p>
            <a:pPr eaLnBrk="1" hangingPunct="1"/>
            <a:endParaRPr lang="en-US" smtClean="0"/>
          </a:p>
          <a:p>
            <a:pPr lvl="1" eaLnBrk="1" hangingPunct="1"/>
            <a:r>
              <a:rPr lang="en-US" smtClean="0"/>
              <a:t>DHA lowest in populations with high meat intake and highest in populations with high fish intake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z="4000"/>
              <a:t>Feeding the Infant</a:t>
            </a:r>
          </a:p>
        </p:txBody>
      </p:sp>
      <p:sp>
        <p:nvSpPr>
          <p:cNvPr id="13315" name="Rectangle 3"/>
          <p:cNvSpPr>
            <a:spLocks noGrp="1" noChangeArrowheads="1"/>
          </p:cNvSpPr>
          <p:nvPr>
            <p:ph type="body" sz="half" idx="1"/>
          </p:nvPr>
        </p:nvSpPr>
        <p:spPr>
          <a:xfrm>
            <a:off x="1182688" y="2017713"/>
            <a:ext cx="4837112" cy="4114800"/>
          </a:xfrm>
        </p:spPr>
        <p:txBody>
          <a:bodyPr/>
          <a:lstStyle/>
          <a:p>
            <a:pPr>
              <a:lnSpc>
                <a:spcPct val="90000"/>
              </a:lnSpc>
            </a:pPr>
            <a:r>
              <a:rPr lang="en-US" sz="2800" dirty="0"/>
              <a:t>Choices: </a:t>
            </a:r>
          </a:p>
          <a:p>
            <a:pPr lvl="1">
              <a:lnSpc>
                <a:spcPct val="90000"/>
              </a:lnSpc>
            </a:pPr>
            <a:r>
              <a:rPr lang="en-US" sz="2400" dirty="0"/>
              <a:t>Human Milk</a:t>
            </a:r>
          </a:p>
          <a:p>
            <a:pPr lvl="1">
              <a:lnSpc>
                <a:spcPct val="90000"/>
              </a:lnSpc>
            </a:pPr>
            <a:r>
              <a:rPr lang="en-US" sz="2400" dirty="0"/>
              <a:t>Standard Infant Formula (Cow, Soy)</a:t>
            </a:r>
          </a:p>
          <a:p>
            <a:pPr lvl="1">
              <a:lnSpc>
                <a:spcPct val="90000"/>
              </a:lnSpc>
            </a:pPr>
            <a:r>
              <a:rPr lang="en-US" sz="2400" dirty="0"/>
              <a:t>Hypoallergenic (</a:t>
            </a:r>
            <a:r>
              <a:rPr lang="en-US" sz="2400" dirty="0" err="1"/>
              <a:t>hydrolysates</a:t>
            </a:r>
            <a:r>
              <a:rPr lang="en-US" sz="2400" dirty="0"/>
              <a:t> vs. amino acid based</a:t>
            </a:r>
          </a:p>
          <a:p>
            <a:pPr lvl="1">
              <a:lnSpc>
                <a:spcPct val="90000"/>
              </a:lnSpc>
            </a:pPr>
            <a:r>
              <a:rPr lang="en-US" sz="2400" dirty="0"/>
              <a:t>Other specialty </a:t>
            </a:r>
            <a:r>
              <a:rPr lang="en-US" sz="2400" dirty="0" smtClean="0"/>
              <a:t>formulas</a:t>
            </a:r>
          </a:p>
          <a:p>
            <a:pPr lvl="1">
              <a:lnSpc>
                <a:spcPct val="90000"/>
              </a:lnSpc>
            </a:pPr>
            <a:r>
              <a:rPr lang="en-US" sz="2400" dirty="0" err="1" smtClean="0"/>
              <a:t>Beikost</a:t>
            </a:r>
            <a:r>
              <a:rPr lang="en-US" sz="2400" dirty="0" smtClean="0"/>
              <a:t>/solids/table foods</a:t>
            </a:r>
            <a:endParaRPr lang="en-US" sz="2400" dirty="0"/>
          </a:p>
          <a:p>
            <a:pPr lvl="1">
              <a:lnSpc>
                <a:spcPct val="90000"/>
              </a:lnSpc>
              <a:buFont typeface="Wingdings" pitchFamily="2" charset="2"/>
              <a:buNone/>
            </a:pPr>
            <a:endParaRPr lang="en-US" sz="3200" dirty="0"/>
          </a:p>
          <a:p>
            <a:pPr>
              <a:lnSpc>
                <a:spcPct val="90000"/>
              </a:lnSpc>
              <a:buFont typeface="Wingdings" pitchFamily="2" charset="2"/>
              <a:buNone/>
            </a:pPr>
            <a:endParaRPr lang="en-US" sz="3600" dirty="0"/>
          </a:p>
          <a:p>
            <a:pPr lvl="1">
              <a:lnSpc>
                <a:spcPct val="90000"/>
              </a:lnSpc>
              <a:buFont typeface="Wingdings" pitchFamily="2" charset="2"/>
              <a:buNone/>
            </a:pPr>
            <a:endParaRPr lang="en-US" sz="3600" dirty="0"/>
          </a:p>
        </p:txBody>
      </p:sp>
      <p:pic>
        <p:nvPicPr>
          <p:cNvPr id="13318" name="Picture 6" descr="MCj03246440000[1]"/>
          <p:cNvPicPr>
            <a:picLocks noGrp="1" noChangeAspect="1" noChangeArrowheads="1"/>
          </p:cNvPicPr>
          <p:nvPr>
            <p:ph sz="half" idx="2"/>
          </p:nvPr>
        </p:nvPicPr>
        <p:blipFill>
          <a:blip r:embed="rId2" cstate="print"/>
          <a:srcRect/>
          <a:stretch>
            <a:fillRect/>
          </a:stretch>
        </p:blipFill>
        <p:spPr>
          <a:xfrm>
            <a:off x="6145213" y="3467100"/>
            <a:ext cx="1809750" cy="1216025"/>
          </a:xfrm>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idx="4294967295"/>
          </p:nvPr>
        </p:nvSpPr>
        <p:spPr/>
        <p:txBody>
          <a:bodyPr>
            <a:normAutofit fontScale="90000"/>
          </a:bodyPr>
          <a:lstStyle/>
          <a:p>
            <a:pPr eaLnBrk="1" hangingPunct="1"/>
            <a:r>
              <a:rPr lang="en-US" smtClean="0"/>
              <a:t>Breast milk and establishment of core microbiome</a:t>
            </a:r>
          </a:p>
        </p:txBody>
      </p:sp>
      <p:sp>
        <p:nvSpPr>
          <p:cNvPr id="33795" name="Content Placeholder 2"/>
          <p:cNvSpPr>
            <a:spLocks noGrp="1"/>
          </p:cNvSpPr>
          <p:nvPr>
            <p:ph idx="4294967295"/>
          </p:nvPr>
        </p:nvSpPr>
        <p:spPr/>
        <p:txBody>
          <a:bodyPr/>
          <a:lstStyle/>
          <a:p>
            <a:pPr eaLnBrk="1" hangingPunct="1"/>
            <a:r>
              <a:rPr lang="en-US" smtClean="0"/>
              <a:t>Definition: Full collection of microbes that naturally exist within the body.</a:t>
            </a:r>
          </a:p>
          <a:p>
            <a:pPr eaLnBrk="1" hangingPunct="1"/>
            <a:r>
              <a:rPr lang="en-US" smtClean="0"/>
              <a:t>Alterations or disruptions in core microbiome associated with chronic illness: Crohns disease, increased susceptibility to infection, allergy, NEC, etc</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idx="4294967295"/>
          </p:nvPr>
        </p:nvSpPr>
        <p:spPr/>
        <p:txBody>
          <a:bodyPr/>
          <a:lstStyle/>
          <a:p>
            <a:pPr eaLnBrk="1" hangingPunct="1"/>
            <a:r>
              <a:rPr lang="en-US" smtClean="0"/>
              <a:t>Microbiome</a:t>
            </a:r>
          </a:p>
        </p:txBody>
      </p:sp>
      <p:sp>
        <p:nvSpPr>
          <p:cNvPr id="34819" name="Content Placeholder 2"/>
          <p:cNvSpPr>
            <a:spLocks noGrp="1"/>
          </p:cNvSpPr>
          <p:nvPr>
            <p:ph idx="4294967295"/>
          </p:nvPr>
        </p:nvSpPr>
        <p:spPr/>
        <p:txBody>
          <a:bodyPr/>
          <a:lstStyle/>
          <a:p>
            <a:pPr eaLnBrk="1" hangingPunct="1"/>
            <a:r>
              <a:rPr lang="en-US" smtClean="0"/>
              <a:t>Beneficial effect for the host:</a:t>
            </a:r>
          </a:p>
          <a:p>
            <a:pPr lvl="1" eaLnBrk="1" hangingPunct="1"/>
            <a:r>
              <a:rPr lang="en-US" smtClean="0"/>
              <a:t>Nutrient metabolism</a:t>
            </a:r>
          </a:p>
          <a:p>
            <a:pPr lvl="1" eaLnBrk="1" hangingPunct="1"/>
            <a:r>
              <a:rPr lang="en-US" smtClean="0"/>
              <a:t>Tissue development</a:t>
            </a:r>
          </a:p>
          <a:p>
            <a:pPr lvl="1" eaLnBrk="1" hangingPunct="1"/>
            <a:r>
              <a:rPr lang="en-US" smtClean="0"/>
              <a:t>Resistance to colonization with pathogens</a:t>
            </a:r>
          </a:p>
          <a:p>
            <a:pPr lvl="1" eaLnBrk="1" hangingPunct="1"/>
            <a:r>
              <a:rPr lang="en-US" smtClean="0"/>
              <a:t>Maintenance of intestinal homeostasis</a:t>
            </a:r>
          </a:p>
          <a:p>
            <a:pPr lvl="1" eaLnBrk="1" hangingPunct="1"/>
            <a:r>
              <a:rPr lang="en-US" smtClean="0"/>
              <a:t>Immunological activation and protection of GI integrity</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idx="4294967295"/>
          </p:nvPr>
        </p:nvSpPr>
        <p:spPr/>
        <p:txBody>
          <a:bodyPr/>
          <a:lstStyle/>
          <a:p>
            <a:pPr eaLnBrk="1" hangingPunct="1"/>
            <a:r>
              <a:rPr lang="en-US" smtClean="0"/>
              <a:t>Human milk and microbiome</a:t>
            </a:r>
          </a:p>
        </p:txBody>
      </p:sp>
      <p:sp>
        <p:nvSpPr>
          <p:cNvPr id="35843" name="Content Placeholder 2"/>
          <p:cNvSpPr>
            <a:spLocks noGrp="1"/>
          </p:cNvSpPr>
          <p:nvPr>
            <p:ph idx="4294967295"/>
          </p:nvPr>
        </p:nvSpPr>
        <p:spPr/>
        <p:txBody>
          <a:bodyPr/>
          <a:lstStyle/>
          <a:p>
            <a:pPr eaLnBrk="1" hangingPunct="1"/>
            <a:r>
              <a:rPr lang="en-US" smtClean="0"/>
              <a:t>Core microbiome established soon after birth</a:t>
            </a:r>
          </a:p>
          <a:p>
            <a:pPr eaLnBrk="1" hangingPunct="1"/>
            <a:r>
              <a:rPr lang="en-US" smtClean="0"/>
              <a:t>Core microbiome of breastfeeding infant similar to core microbiome of lactating mother</a:t>
            </a:r>
          </a:p>
          <a:p>
            <a:pPr eaLnBrk="1" hangingPunct="1"/>
            <a:r>
              <a:rPr lang="en-US" smtClean="0"/>
              <a:t>Components of breast milk supporting establishment of microbiome</a:t>
            </a:r>
          </a:p>
          <a:p>
            <a:pPr lvl="1" eaLnBrk="1" hangingPunct="1"/>
            <a:r>
              <a:rPr lang="en-US" smtClean="0"/>
              <a:t>Prebiotics,probiotics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fontScale="90000"/>
          </a:bodyPr>
          <a:lstStyle/>
          <a:p>
            <a:pPr eaLnBrk="1" hangingPunct="1"/>
            <a:r>
              <a:rPr lang="en-US" sz="3600" smtClean="0"/>
              <a:t>AAP Policy Statement: Breastfeeding and the use of human milk</a:t>
            </a:r>
          </a:p>
        </p:txBody>
      </p:sp>
      <p:sp>
        <p:nvSpPr>
          <p:cNvPr id="38915" name="Rectangle 3"/>
          <p:cNvSpPr>
            <a:spLocks noGrp="1" noChangeArrowheads="1"/>
          </p:cNvSpPr>
          <p:nvPr>
            <p:ph type="body" idx="1"/>
          </p:nvPr>
        </p:nvSpPr>
        <p:spPr/>
        <p:txBody>
          <a:bodyPr/>
          <a:lstStyle/>
          <a:p>
            <a:pPr eaLnBrk="1" hangingPunct="1"/>
            <a:r>
              <a:rPr lang="en-US" smtClean="0"/>
              <a:t>AAP statement includes 15 recommendations on Breastfeeding healthy term infants including:</a:t>
            </a:r>
          </a:p>
          <a:p>
            <a:pPr lvl="1" eaLnBrk="1" hangingPunct="1"/>
            <a:r>
              <a:rPr lang="en-US" smtClean="0"/>
              <a:t>Establish peripartum policies and practices supporting breastfeeding</a:t>
            </a:r>
          </a:p>
          <a:p>
            <a:pPr lvl="1" eaLnBrk="1" hangingPunct="1"/>
            <a:r>
              <a:rPr lang="en-US" smtClean="0"/>
              <a:t>Place infant skin to skin after delivery until first feeding is accomplished</a:t>
            </a:r>
          </a:p>
          <a:p>
            <a:pPr lvl="1" eaLnBrk="1" hangingPunct="1">
              <a:buFont typeface="Wingdings" pitchFamily="2" charset="2"/>
              <a:buNone/>
            </a:pPr>
            <a:endParaRPr lang="en-US" smtClean="0"/>
          </a:p>
          <a:p>
            <a:pPr lvl="2" eaLnBrk="1" hangingPunct="1">
              <a:buFont typeface="Wingdings" pitchFamily="2" charset="2"/>
              <a:buNone/>
            </a:pPr>
            <a:endParaRPr lang="en-US"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sz="3200" smtClean="0"/>
              <a:t>AAP Policy Statement:Recommendations continued</a:t>
            </a:r>
          </a:p>
        </p:txBody>
      </p:sp>
      <p:sp>
        <p:nvSpPr>
          <p:cNvPr id="39939" name="Rectangle 3"/>
          <p:cNvSpPr>
            <a:spLocks noGrp="1" noChangeArrowheads="1"/>
          </p:cNvSpPr>
          <p:nvPr>
            <p:ph type="body" idx="1"/>
          </p:nvPr>
        </p:nvSpPr>
        <p:spPr/>
        <p:txBody>
          <a:bodyPr/>
          <a:lstStyle/>
          <a:p>
            <a:pPr lvl="1" eaLnBrk="1" hangingPunct="1"/>
            <a:r>
              <a:rPr lang="en-US" sz="2400" dirty="0" smtClean="0"/>
              <a:t>Supplements (water, glucose water, formula) should not be given unless medically indicated</a:t>
            </a:r>
          </a:p>
          <a:p>
            <a:pPr lvl="1" eaLnBrk="1" hangingPunct="1"/>
            <a:r>
              <a:rPr lang="en-US" sz="2400" dirty="0" smtClean="0"/>
              <a:t>Avoid pacifier during initiation (? Recent OHSU report)</a:t>
            </a:r>
          </a:p>
          <a:p>
            <a:pPr lvl="1" eaLnBrk="1" hangingPunct="1"/>
            <a:r>
              <a:rPr lang="en-US" sz="2400" dirty="0" smtClean="0"/>
              <a:t>8-12 feedings at the breast every 24 hours during early weeks</a:t>
            </a:r>
          </a:p>
          <a:p>
            <a:pPr lvl="1" eaLnBrk="1" hangingPunct="1"/>
            <a:r>
              <a:rPr lang="en-US" sz="2400" dirty="0" smtClean="0"/>
              <a:t>All newborn breastfeeding infants should be seen by HCP at 3-5 days and again at 2-3 weeks of age</a:t>
            </a:r>
          </a:p>
          <a:p>
            <a:pPr lvl="1" eaLnBrk="1" hangingPunct="1"/>
            <a:r>
              <a:rPr lang="en-US" sz="2400" dirty="0" smtClean="0"/>
              <a:t>All breast feeding infants should receive 200 (changed to 400) IU Vitamin D</a:t>
            </a:r>
          </a:p>
          <a:p>
            <a:pPr lvl="1" eaLnBrk="1" hangingPunct="1">
              <a:buFont typeface="Wingdings" pitchFamily="2" charset="2"/>
              <a:buNone/>
            </a:pPr>
            <a:endParaRPr lang="en-US" sz="2400" dirty="0" smtClean="0"/>
          </a:p>
          <a:p>
            <a:pPr lvl="1" eaLnBrk="1" hangingPunct="1"/>
            <a:endParaRPr lang="en-US" sz="2400"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z="3200" smtClean="0"/>
              <a:t>AAP Policy Statement: Breastfeeding and the use of human milk: Pediatrics 115 #2 2005</a:t>
            </a:r>
          </a:p>
        </p:txBody>
      </p:sp>
      <p:sp>
        <p:nvSpPr>
          <p:cNvPr id="36867" name="Rectangle 3"/>
          <p:cNvSpPr>
            <a:spLocks noGrp="1" noChangeArrowheads="1"/>
          </p:cNvSpPr>
          <p:nvPr>
            <p:ph type="body" idx="1"/>
          </p:nvPr>
        </p:nvSpPr>
        <p:spPr/>
        <p:txBody>
          <a:bodyPr/>
          <a:lstStyle/>
          <a:p>
            <a:pPr eaLnBrk="1" hangingPunct="1">
              <a:lnSpc>
                <a:spcPct val="90000"/>
              </a:lnSpc>
            </a:pPr>
            <a:r>
              <a:rPr lang="en-US" sz="2400" smtClean="0"/>
              <a:t>Human milk is species specific and uniquely superior for infant feeding</a:t>
            </a:r>
          </a:p>
          <a:p>
            <a:pPr eaLnBrk="1" hangingPunct="1">
              <a:lnSpc>
                <a:spcPct val="90000"/>
              </a:lnSpc>
            </a:pPr>
            <a:r>
              <a:rPr lang="en-US" sz="2400" smtClean="0"/>
              <a:t>Exclusive breastfeeding is the reference or normative model against which all alternative methods must be measured in regards to growth, development and health</a:t>
            </a:r>
          </a:p>
          <a:p>
            <a:pPr eaLnBrk="1" hangingPunct="1">
              <a:lnSpc>
                <a:spcPct val="90000"/>
              </a:lnSpc>
            </a:pPr>
            <a:r>
              <a:rPr lang="en-US" sz="2400" smtClean="0"/>
              <a:t>Research provides strong evidence  that human milk feeding decreases the incidence and/or severity of a number of infectious diseases (meningitis, Otitis media, UTIs, Respiratory tract infections, NEC, diarrhea)</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normAutofit fontScale="90000"/>
          </a:bodyPr>
          <a:lstStyle/>
          <a:p>
            <a:pPr eaLnBrk="1" hangingPunct="1"/>
            <a:r>
              <a:rPr lang="en-US" sz="3600" smtClean="0"/>
              <a:t>AAP Policy Statement: Breastfeeding and the use of human milk:</a:t>
            </a:r>
          </a:p>
        </p:txBody>
      </p:sp>
      <p:sp>
        <p:nvSpPr>
          <p:cNvPr id="41987" name="Rectangle 3"/>
          <p:cNvSpPr>
            <a:spLocks noGrp="1" noChangeArrowheads="1"/>
          </p:cNvSpPr>
          <p:nvPr>
            <p:ph type="body" idx="1"/>
          </p:nvPr>
        </p:nvSpPr>
        <p:spPr/>
        <p:txBody>
          <a:bodyPr/>
          <a:lstStyle/>
          <a:p>
            <a:pPr eaLnBrk="1" hangingPunct="1"/>
            <a:r>
              <a:rPr lang="en-US" smtClean="0"/>
              <a:t>Contraindications to breastfeeding</a:t>
            </a:r>
          </a:p>
          <a:p>
            <a:pPr lvl="1" eaLnBrk="1" hangingPunct="1"/>
            <a:r>
              <a:rPr lang="en-US" smtClean="0"/>
              <a:t>Galactosemia</a:t>
            </a:r>
          </a:p>
          <a:p>
            <a:pPr lvl="1" eaLnBrk="1" hangingPunct="1"/>
            <a:r>
              <a:rPr lang="en-US" smtClean="0"/>
              <a:t>Maternal use/exposure to certain radioactive or chemotherapeutic agents</a:t>
            </a:r>
          </a:p>
          <a:p>
            <a:pPr lvl="1" eaLnBrk="1" hangingPunct="1"/>
            <a:r>
              <a:rPr lang="en-US" smtClean="0"/>
              <a:t>Maternal abuse of “street drugs”</a:t>
            </a:r>
          </a:p>
          <a:p>
            <a:pPr lvl="1" eaLnBrk="1" hangingPunct="1"/>
            <a:r>
              <a:rPr lang="en-US" smtClean="0"/>
              <a:t>Active HSV lesions of breast</a:t>
            </a:r>
          </a:p>
          <a:p>
            <a:pPr lvl="1" eaLnBrk="1" hangingPunct="1"/>
            <a:r>
              <a:rPr lang="en-US" smtClean="0"/>
              <a:t>Maternal HIV (in USA)</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066800" y="228600"/>
            <a:ext cx="7793038" cy="1462088"/>
          </a:xfrm>
        </p:spPr>
        <p:txBody>
          <a:bodyPr/>
          <a:lstStyle/>
          <a:p>
            <a:pPr eaLnBrk="1" hangingPunct="1"/>
            <a:r>
              <a:rPr lang="en-US" sz="3600" smtClean="0"/>
              <a:t>AAP Policy Statement: Breastfeeding and the use of human milk:</a:t>
            </a:r>
          </a:p>
        </p:txBody>
      </p:sp>
      <p:sp>
        <p:nvSpPr>
          <p:cNvPr id="37891" name="Rectangle 3"/>
          <p:cNvSpPr>
            <a:spLocks noGrp="1" noChangeArrowheads="1"/>
          </p:cNvSpPr>
          <p:nvPr>
            <p:ph type="body" idx="1"/>
          </p:nvPr>
        </p:nvSpPr>
        <p:spPr/>
        <p:txBody>
          <a:bodyPr/>
          <a:lstStyle/>
          <a:p>
            <a:pPr eaLnBrk="1" hangingPunct="1"/>
            <a:r>
              <a:rPr lang="en-US" sz="2400" smtClean="0"/>
              <a:t>Some studies suggest decreased incidence of SIDS, diabetes (type 1 and 2), leukemia, obesity, hypercholesterolemia, and allergy (asthma and atopy)</a:t>
            </a:r>
          </a:p>
          <a:p>
            <a:pPr eaLnBrk="1" hangingPunct="1"/>
            <a:r>
              <a:rPr lang="en-US" sz="2400" smtClean="0"/>
              <a:t>Breastfeeding has been associated with slightly enhanced performance on tests of cognitive development.</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p:txBody>
          <a:bodyPr/>
          <a:lstStyle/>
          <a:p>
            <a:pPr eaLnBrk="1" hangingPunct="1"/>
            <a:r>
              <a:rPr lang="en-US" smtClean="0">
                <a:solidFill>
                  <a:schemeClr val="tx1"/>
                </a:solidFill>
              </a:rPr>
              <a:t>Newborn Visit:  Breastfeeding</a:t>
            </a:r>
          </a:p>
        </p:txBody>
      </p:sp>
      <p:sp>
        <p:nvSpPr>
          <p:cNvPr id="44035" name="Rectangle 3"/>
          <p:cNvSpPr>
            <a:spLocks noGrp="1" noChangeArrowheads="1"/>
          </p:cNvSpPr>
          <p:nvPr>
            <p:ph type="body" idx="4294967295"/>
          </p:nvPr>
        </p:nvSpPr>
        <p:spPr/>
        <p:txBody>
          <a:bodyPr>
            <a:normAutofit lnSpcReduction="10000"/>
          </a:bodyPr>
          <a:lstStyle/>
          <a:p>
            <a:pPr eaLnBrk="1" hangingPunct="1"/>
            <a:r>
              <a:rPr lang="en-US" smtClean="0"/>
              <a:t>Maternal care</a:t>
            </a:r>
          </a:p>
          <a:p>
            <a:pPr lvl="1" eaLnBrk="1" hangingPunct="1"/>
            <a:r>
              <a:rPr lang="en-US" smtClean="0"/>
              <a:t>rest</a:t>
            </a:r>
          </a:p>
          <a:p>
            <a:pPr lvl="1" eaLnBrk="1" hangingPunct="1"/>
            <a:r>
              <a:rPr lang="en-US" smtClean="0"/>
              <a:t>fluids</a:t>
            </a:r>
          </a:p>
          <a:p>
            <a:pPr lvl="1" eaLnBrk="1" hangingPunct="1"/>
            <a:r>
              <a:rPr lang="en-US" smtClean="0"/>
              <a:t>relieving breast engorgement</a:t>
            </a:r>
          </a:p>
          <a:p>
            <a:pPr lvl="1" eaLnBrk="1" hangingPunct="1"/>
            <a:r>
              <a:rPr lang="en-US" smtClean="0"/>
              <a:t>caring for nipples</a:t>
            </a:r>
          </a:p>
          <a:p>
            <a:pPr lvl="1" eaLnBrk="1" hangingPunct="1"/>
            <a:r>
              <a:rPr lang="en-US" smtClean="0"/>
              <a:t>eating properly</a:t>
            </a:r>
          </a:p>
          <a:p>
            <a:pPr eaLnBrk="1" hangingPunct="1"/>
            <a:r>
              <a:rPr lang="en-US" smtClean="0"/>
              <a:t>Follow-up support from the health professional by telephone, home visit, nurse visit, or early office visit. </a:t>
            </a: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idx="4294967295"/>
          </p:nvPr>
        </p:nvSpPr>
        <p:spPr>
          <a:xfrm>
            <a:off x="1150938" y="457200"/>
            <a:ext cx="6096000" cy="1143000"/>
          </a:xfrm>
        </p:spPr>
        <p:txBody>
          <a:bodyPr/>
          <a:lstStyle/>
          <a:p>
            <a:pPr eaLnBrk="1" hangingPunct="1"/>
            <a:r>
              <a:rPr lang="en-US" smtClean="0">
                <a:solidFill>
                  <a:schemeClr val="tx1"/>
                </a:solidFill>
              </a:rPr>
              <a:t>Cautionary Tales</a:t>
            </a:r>
          </a:p>
        </p:txBody>
      </p:sp>
      <p:sp>
        <p:nvSpPr>
          <p:cNvPr id="46083" name="Rectangle 3"/>
          <p:cNvSpPr>
            <a:spLocks noGrp="1" noChangeArrowheads="1"/>
          </p:cNvSpPr>
          <p:nvPr>
            <p:ph type="body" idx="4294967295"/>
          </p:nvPr>
        </p:nvSpPr>
        <p:spPr>
          <a:xfrm>
            <a:off x="1487488" y="2017713"/>
            <a:ext cx="7391400" cy="4114800"/>
          </a:xfrm>
        </p:spPr>
        <p:txBody>
          <a:bodyPr/>
          <a:lstStyle/>
          <a:p>
            <a:pPr eaLnBrk="1" hangingPunct="1"/>
            <a:r>
              <a:rPr lang="en-US" sz="2400" smtClean="0"/>
              <a:t>Cooper et al.  Pediatrics 1995.  Increased incidence of severe breastfeeding malnutrition and hypernatremia in a metropolitan area.</a:t>
            </a:r>
          </a:p>
          <a:p>
            <a:pPr eaLnBrk="1" hangingPunct="1"/>
            <a:r>
              <a:rPr lang="en-US" sz="2400" smtClean="0"/>
              <a:t>Rolf et al. ACTA Paediatrica 2009. A nationwide study on hospital admissions due to dehydration in exclusively breastfed infants in the Netherlands:its incidence, clinical characteristics, treatment and outcome</a:t>
            </a:r>
          </a:p>
          <a:p>
            <a:pPr eaLnBrk="1" hangingPunct="1"/>
            <a:r>
              <a:rPr lang="en-US" sz="2400" smtClean="0"/>
              <a:t>Lozoff et al. J Pediatrics 2009 Higher Infant Blood Levels with Longer Duration of Breastfeeding</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History</a:t>
            </a:r>
            <a:endParaRPr lang="en-US" dirty="0"/>
          </a:p>
        </p:txBody>
      </p:sp>
      <p:sp>
        <p:nvSpPr>
          <p:cNvPr id="8" name="Subtitle 7"/>
          <p:cNvSpPr>
            <a:spLocks noGrp="1"/>
          </p:cNvSpPr>
          <p:nvPr>
            <p:ph type="subTitle" idx="1"/>
          </p:nvPr>
        </p:nvSpPr>
        <p:spPr/>
        <p:txBody>
          <a:bodyPr/>
          <a:lstStyle/>
          <a:p>
            <a:r>
              <a:rPr lang="en-US" dirty="0" smtClean="0"/>
              <a:t>Human milk substitutes</a:t>
            </a:r>
          </a:p>
          <a:p>
            <a:r>
              <a:rPr lang="en-US" dirty="0" smtClean="0"/>
              <a:t>Health and welfare Programs</a:t>
            </a:r>
          </a:p>
          <a:p>
            <a:r>
              <a:rPr lang="en-US" dirty="0" smtClean="0"/>
              <a:t>Formula Industry</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idx="4294967295"/>
          </p:nvPr>
        </p:nvSpPr>
        <p:spPr/>
        <p:txBody>
          <a:bodyPr/>
          <a:lstStyle/>
          <a:p>
            <a:pPr eaLnBrk="1" hangingPunct="1"/>
            <a:r>
              <a:rPr lang="en-US" smtClean="0">
                <a:solidFill>
                  <a:schemeClr val="tx1"/>
                </a:solidFill>
              </a:rPr>
              <a:t>Cooper. </a:t>
            </a:r>
          </a:p>
        </p:txBody>
      </p:sp>
      <p:sp>
        <p:nvSpPr>
          <p:cNvPr id="47107" name="Rectangle 3"/>
          <p:cNvSpPr>
            <a:spLocks noGrp="1" noChangeArrowheads="1"/>
          </p:cNvSpPr>
          <p:nvPr>
            <p:ph type="body" idx="4294967295"/>
          </p:nvPr>
        </p:nvSpPr>
        <p:spPr/>
        <p:txBody>
          <a:bodyPr/>
          <a:lstStyle/>
          <a:p>
            <a:pPr eaLnBrk="1" hangingPunct="1">
              <a:lnSpc>
                <a:spcPct val="80000"/>
              </a:lnSpc>
            </a:pPr>
            <a:r>
              <a:rPr lang="en-US" sz="2400" smtClean="0"/>
              <a:t>5 breastfed infants admitted to Children’s hospital in Cincinnati over 5 months period for breastfeeding malnutrition and dehydration</a:t>
            </a:r>
          </a:p>
          <a:p>
            <a:pPr lvl="1" eaLnBrk="1" hangingPunct="1">
              <a:lnSpc>
                <a:spcPct val="80000"/>
              </a:lnSpc>
            </a:pPr>
            <a:r>
              <a:rPr lang="en-US" sz="2000" smtClean="0"/>
              <a:t>Age of admission: 5-14 days</a:t>
            </a:r>
          </a:p>
          <a:p>
            <a:pPr lvl="1" eaLnBrk="1" hangingPunct="1">
              <a:lnSpc>
                <a:spcPct val="80000"/>
              </a:lnSpc>
            </a:pPr>
            <a:r>
              <a:rPr lang="en-US" sz="2000" smtClean="0"/>
              <a:t>Weight loss at admission 23%, range 14-32%</a:t>
            </a:r>
          </a:p>
          <a:p>
            <a:pPr lvl="1" eaLnBrk="1" hangingPunct="1">
              <a:lnSpc>
                <a:spcPct val="80000"/>
              </a:lnSpc>
            </a:pPr>
            <a:r>
              <a:rPr lang="en-US" sz="2000" smtClean="0"/>
              <a:t>Serum Na: 186 mmol/L, range 161-214 (136-143 wnl)</a:t>
            </a:r>
          </a:p>
          <a:p>
            <a:pPr lvl="1" eaLnBrk="1" hangingPunct="1">
              <a:lnSpc>
                <a:spcPct val="80000"/>
              </a:lnSpc>
            </a:pPr>
            <a:r>
              <a:rPr lang="en-US" sz="1800" smtClean="0"/>
              <a:t>mothers were between the ages of 28 and 38, had prepared for breastfeeding</a:t>
            </a:r>
          </a:p>
          <a:p>
            <a:pPr lvl="1" eaLnBrk="1" hangingPunct="1">
              <a:lnSpc>
                <a:spcPct val="80000"/>
              </a:lnSpc>
            </a:pPr>
            <a:r>
              <a:rPr lang="en-US" sz="1800" smtClean="0"/>
              <a:t>3 had inverted nipples and reported latch-on problems before discharge</a:t>
            </a:r>
          </a:p>
          <a:p>
            <a:pPr lvl="1" eaLnBrk="1" hangingPunct="1">
              <a:lnSpc>
                <a:spcPct val="80000"/>
              </a:lnSpc>
            </a:pPr>
            <a:r>
              <a:rPr lang="en-US" sz="1800" smtClean="0"/>
              <a:t>3 families had contact with health care providers before readmission including calls to PCP and home visit by PHN</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smtClean="0"/>
              <a:t>Rolf</a:t>
            </a:r>
          </a:p>
        </p:txBody>
      </p:sp>
      <p:sp>
        <p:nvSpPr>
          <p:cNvPr id="48131" name="Rectangle 3"/>
          <p:cNvSpPr>
            <a:spLocks noGrp="1" noChangeArrowheads="1"/>
          </p:cNvSpPr>
          <p:nvPr>
            <p:ph type="body" idx="1"/>
          </p:nvPr>
        </p:nvSpPr>
        <p:spPr/>
        <p:txBody>
          <a:bodyPr/>
          <a:lstStyle/>
          <a:p>
            <a:pPr eaLnBrk="1" hangingPunct="1"/>
            <a:r>
              <a:rPr lang="en-US" sz="2400" smtClean="0"/>
              <a:t>Survey to determine incidence and characteristics of hospital admission due to dehydration</a:t>
            </a:r>
          </a:p>
          <a:p>
            <a:pPr eaLnBrk="1" hangingPunct="1"/>
            <a:r>
              <a:rPr lang="en-US" sz="2400" smtClean="0"/>
              <a:t>Dutch Paediatric Surveillance Unit 2003-2005 of all hospital admissions during 1</a:t>
            </a:r>
            <a:r>
              <a:rPr lang="en-US" sz="2400" baseline="30000" smtClean="0"/>
              <a:t>st</a:t>
            </a:r>
            <a:r>
              <a:rPr lang="en-US" sz="2400" smtClean="0"/>
              <a:t> 3 months in fully breast fed infants</a:t>
            </a:r>
          </a:p>
          <a:p>
            <a:pPr eaLnBrk="1" hangingPunct="1"/>
            <a:r>
              <a:rPr lang="en-US" sz="2400" smtClean="0"/>
              <a:t>250 reported cases. </a:t>
            </a:r>
          </a:p>
          <a:p>
            <a:pPr eaLnBrk="1" hangingPunct="1"/>
            <a:r>
              <a:rPr lang="en-US" sz="2400" smtClean="0"/>
              <a:t>N= 158 (excluded cases with incomplete information or co-existing medical conditions accounting for hospitalization</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smtClean="0"/>
              <a:t>Lozoff</a:t>
            </a:r>
          </a:p>
        </p:txBody>
      </p:sp>
      <p:sp>
        <p:nvSpPr>
          <p:cNvPr id="50179" name="Rectangle 3"/>
          <p:cNvSpPr>
            <a:spLocks noGrp="1" noChangeArrowheads="1"/>
          </p:cNvSpPr>
          <p:nvPr>
            <p:ph type="body" idx="1"/>
          </p:nvPr>
        </p:nvSpPr>
        <p:spPr/>
        <p:txBody>
          <a:bodyPr/>
          <a:lstStyle/>
          <a:p>
            <a:pPr eaLnBrk="1" hangingPunct="1"/>
            <a:r>
              <a:rPr lang="en-US" sz="2400" smtClean="0"/>
              <a:t>Our findings support the conclusions… “that this phenomenon constitutes a potential public health problem in areas where environmental lead exposure is continuing as well as where environmental lead exposure has recently declined”… Our findings do not detract from the many known benefits of breastfeeding. Rather, they suggest that monitoring lead concentrations in breastfed infants should be considered….</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solidFill>
            <a:srgbClr val="9999FF"/>
          </a:solidFill>
        </p:spPr>
        <p:txBody>
          <a:bodyPr/>
          <a:lstStyle/>
          <a:p>
            <a:pPr eaLnBrk="1" hangingPunct="1"/>
            <a:r>
              <a:rPr lang="en-US" sz="3200" b="1" smtClean="0"/>
              <a:t>Formula Composition</a:t>
            </a:r>
          </a:p>
        </p:txBody>
      </p:sp>
      <p:sp>
        <p:nvSpPr>
          <p:cNvPr id="65539" name="Rectangle 3"/>
          <p:cNvSpPr>
            <a:spLocks noGrp="1" noChangeArrowheads="1"/>
          </p:cNvSpPr>
          <p:nvPr>
            <p:ph type="body" idx="1"/>
          </p:nvPr>
        </p:nvSpPr>
        <p:spPr/>
        <p:txBody>
          <a:bodyPr/>
          <a:lstStyle/>
          <a:p>
            <a:pPr eaLnBrk="1" hangingPunct="1"/>
            <a:r>
              <a:rPr lang="en-US" sz="2800" b="1" smtClean="0"/>
              <a:t>Breast Milk as “gold standard”</a:t>
            </a:r>
          </a:p>
          <a:p>
            <a:pPr lvl="1" eaLnBrk="1" hangingPunct="1"/>
            <a:r>
              <a:rPr lang="en-US" sz="2400" b="1" smtClean="0"/>
              <a:t>Attempt to duplicate composition of breastmilk</a:t>
            </a:r>
          </a:p>
          <a:p>
            <a:pPr lvl="1" eaLnBrk="1" hangingPunct="1"/>
            <a:r>
              <a:rPr lang="en-US" sz="2400" b="1" smtClean="0"/>
              <a:t>? Bioactivity, relationship, function of all factors present in breast milk</a:t>
            </a:r>
          </a:p>
          <a:p>
            <a:pPr lvl="1" eaLnBrk="1" hangingPunct="1"/>
            <a:r>
              <a:rPr lang="en-US" sz="2400" b="1" smtClean="0"/>
              <a:t>? Measure outcome: growth, composition, functional indices</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Formula Categories</a:t>
            </a:r>
            <a:endParaRPr lang="en-US" dirty="0"/>
          </a:p>
        </p:txBody>
      </p:sp>
      <p:sp>
        <p:nvSpPr>
          <p:cNvPr id="5" name="Content Placeholder 4"/>
          <p:cNvSpPr>
            <a:spLocks noGrp="1"/>
          </p:cNvSpPr>
          <p:nvPr>
            <p:ph sz="half" idx="1"/>
          </p:nvPr>
        </p:nvSpPr>
        <p:spPr>
          <a:xfrm>
            <a:off x="457200" y="1600200"/>
            <a:ext cx="5181600" cy="4876800"/>
          </a:xfrm>
        </p:spPr>
        <p:txBody>
          <a:bodyPr>
            <a:normAutofit lnSpcReduction="10000"/>
          </a:bodyPr>
          <a:lstStyle/>
          <a:p>
            <a:r>
              <a:rPr lang="en-US" dirty="0" smtClean="0"/>
              <a:t>Standard</a:t>
            </a:r>
          </a:p>
          <a:p>
            <a:pPr lvl="1"/>
            <a:r>
              <a:rPr lang="en-US" dirty="0" smtClean="0"/>
              <a:t>Cows milk base</a:t>
            </a:r>
          </a:p>
          <a:p>
            <a:pPr lvl="1"/>
            <a:r>
              <a:rPr lang="en-US" dirty="0" smtClean="0"/>
              <a:t>Soy base</a:t>
            </a:r>
          </a:p>
          <a:p>
            <a:r>
              <a:rPr lang="en-US" dirty="0" smtClean="0"/>
              <a:t>Elemental</a:t>
            </a:r>
          </a:p>
          <a:p>
            <a:pPr lvl="1"/>
            <a:r>
              <a:rPr lang="en-US" dirty="0" err="1" smtClean="0"/>
              <a:t>Hydrolysates</a:t>
            </a:r>
            <a:endParaRPr lang="en-US" dirty="0" smtClean="0"/>
          </a:p>
          <a:p>
            <a:pPr lvl="1"/>
            <a:r>
              <a:rPr lang="en-US" dirty="0" smtClean="0"/>
              <a:t>Amino acid </a:t>
            </a:r>
            <a:r>
              <a:rPr lang="en-US" dirty="0" err="1" smtClean="0"/>
              <a:t>pased</a:t>
            </a:r>
            <a:endParaRPr lang="en-US" dirty="0" smtClean="0"/>
          </a:p>
          <a:p>
            <a:r>
              <a:rPr lang="en-US" dirty="0" smtClean="0"/>
              <a:t>Other Specialty Products</a:t>
            </a:r>
          </a:p>
          <a:p>
            <a:pPr lvl="1"/>
            <a:r>
              <a:rPr lang="en-US" dirty="0" err="1" smtClean="0"/>
              <a:t>Metabolics</a:t>
            </a:r>
            <a:endParaRPr lang="en-US" dirty="0" smtClean="0"/>
          </a:p>
          <a:p>
            <a:pPr lvl="1"/>
            <a:r>
              <a:rPr lang="en-US" dirty="0" smtClean="0"/>
              <a:t>PM 60/40</a:t>
            </a:r>
          </a:p>
          <a:p>
            <a:pPr lvl="1"/>
            <a:r>
              <a:rPr lang="en-US" dirty="0" smtClean="0"/>
              <a:t>Low fat/MCT</a:t>
            </a:r>
          </a:p>
          <a:p>
            <a:pPr lvl="1"/>
            <a:r>
              <a:rPr lang="en-US" dirty="0" smtClean="0"/>
              <a:t>Premature feeding products</a:t>
            </a:r>
            <a:endParaRPr lang="en-US" dirty="0"/>
          </a:p>
        </p:txBody>
      </p:sp>
      <p:sp>
        <p:nvSpPr>
          <p:cNvPr id="6" name="Content Placeholder 5"/>
          <p:cNvSpPr>
            <a:spLocks noGrp="1"/>
          </p:cNvSpPr>
          <p:nvPr>
            <p:ph sz="half" idx="2"/>
          </p:nvPr>
        </p:nvSpPr>
        <p:spPr/>
        <p:txBody>
          <a:bodyPr/>
          <a:lstStyle/>
          <a:p>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1524000" y="609600"/>
            <a:ext cx="6096000" cy="1143000"/>
          </a:xfrm>
        </p:spPr>
        <p:txBody>
          <a:bodyPr/>
          <a:lstStyle/>
          <a:p>
            <a:pPr algn="ctr" eaLnBrk="1" hangingPunct="1"/>
            <a:r>
              <a:rPr lang="en-US" smtClean="0"/>
              <a:t>Formula Brands</a:t>
            </a:r>
          </a:p>
        </p:txBody>
      </p:sp>
      <p:sp>
        <p:nvSpPr>
          <p:cNvPr id="67587" name="Rectangle 3"/>
          <p:cNvSpPr>
            <a:spLocks noGrp="1" noChangeArrowheads="1"/>
          </p:cNvSpPr>
          <p:nvPr>
            <p:ph type="body" idx="1"/>
          </p:nvPr>
        </p:nvSpPr>
        <p:spPr>
          <a:xfrm>
            <a:off x="1600200" y="1676400"/>
            <a:ext cx="6934200" cy="4800600"/>
          </a:xfrm>
        </p:spPr>
        <p:txBody>
          <a:bodyPr>
            <a:normAutofit lnSpcReduction="10000"/>
          </a:bodyPr>
          <a:lstStyle/>
          <a:p>
            <a:pPr eaLnBrk="1" hangingPunct="1">
              <a:lnSpc>
                <a:spcPct val="90000"/>
              </a:lnSpc>
              <a:buClr>
                <a:schemeClr val="tx1"/>
              </a:buClr>
            </a:pPr>
            <a:r>
              <a:rPr lang="en-US" sz="3600" smtClean="0"/>
              <a:t>Ross</a:t>
            </a:r>
          </a:p>
          <a:p>
            <a:pPr lvl="1" eaLnBrk="1" hangingPunct="1">
              <a:lnSpc>
                <a:spcPct val="90000"/>
              </a:lnSpc>
              <a:buClr>
                <a:schemeClr val="tx1"/>
              </a:buClr>
            </a:pPr>
            <a:r>
              <a:rPr lang="en-US" sz="2600" smtClean="0"/>
              <a:t>Similac/Isomil/Alimentum</a:t>
            </a:r>
          </a:p>
          <a:p>
            <a:pPr eaLnBrk="1" hangingPunct="1">
              <a:lnSpc>
                <a:spcPct val="90000"/>
              </a:lnSpc>
              <a:buClr>
                <a:schemeClr val="tx1"/>
              </a:buClr>
            </a:pPr>
            <a:r>
              <a:rPr lang="en-US" sz="3600" smtClean="0"/>
              <a:t>Mead Johnson</a:t>
            </a:r>
          </a:p>
          <a:p>
            <a:pPr lvl="1" eaLnBrk="1" hangingPunct="1">
              <a:lnSpc>
                <a:spcPct val="90000"/>
              </a:lnSpc>
              <a:buClr>
                <a:schemeClr val="tx1"/>
              </a:buClr>
            </a:pPr>
            <a:r>
              <a:rPr lang="en-US" sz="2600" smtClean="0"/>
              <a:t>Enfamil/Prosobee/Enfacare</a:t>
            </a:r>
          </a:p>
          <a:p>
            <a:pPr eaLnBrk="1" hangingPunct="1">
              <a:lnSpc>
                <a:spcPct val="90000"/>
              </a:lnSpc>
              <a:buClr>
                <a:schemeClr val="tx1"/>
              </a:buClr>
            </a:pPr>
            <a:r>
              <a:rPr lang="en-US" sz="3600" smtClean="0"/>
              <a:t>Nestle</a:t>
            </a:r>
          </a:p>
          <a:p>
            <a:pPr lvl="1" eaLnBrk="1" hangingPunct="1">
              <a:lnSpc>
                <a:spcPct val="90000"/>
              </a:lnSpc>
              <a:buClr>
                <a:schemeClr val="tx1"/>
              </a:buClr>
            </a:pPr>
            <a:r>
              <a:rPr lang="en-US" sz="2600" smtClean="0"/>
              <a:t>Good Start</a:t>
            </a:r>
          </a:p>
          <a:p>
            <a:pPr eaLnBrk="1" hangingPunct="1">
              <a:lnSpc>
                <a:spcPct val="90000"/>
              </a:lnSpc>
              <a:buClr>
                <a:schemeClr val="tx1"/>
              </a:buClr>
            </a:pPr>
            <a:r>
              <a:rPr lang="en-US" sz="3600" smtClean="0"/>
              <a:t>Wyeth</a:t>
            </a:r>
          </a:p>
          <a:p>
            <a:pPr lvl="1" eaLnBrk="1" hangingPunct="1">
              <a:lnSpc>
                <a:spcPct val="90000"/>
              </a:lnSpc>
              <a:buClr>
                <a:schemeClr val="tx1"/>
              </a:buClr>
            </a:pPr>
            <a:r>
              <a:rPr lang="en-US" sz="2600" smtClean="0"/>
              <a:t>Generic in USA; Gold Brands; SMA</a:t>
            </a:r>
          </a:p>
          <a:p>
            <a:pPr eaLnBrk="1" hangingPunct="1">
              <a:lnSpc>
                <a:spcPct val="90000"/>
              </a:lnSpc>
              <a:buClr>
                <a:schemeClr val="tx1"/>
              </a:buClr>
            </a:pPr>
            <a:r>
              <a:rPr lang="en-US" sz="3600" smtClean="0"/>
              <a:t>SHS</a:t>
            </a:r>
          </a:p>
          <a:p>
            <a:pPr lvl="1" eaLnBrk="1" hangingPunct="1">
              <a:lnSpc>
                <a:spcPct val="90000"/>
              </a:lnSpc>
              <a:buClr>
                <a:schemeClr val="tx1"/>
              </a:buClr>
            </a:pPr>
            <a:r>
              <a:rPr lang="en-US" sz="2600" smtClean="0"/>
              <a:t>NeoCate, DuoCal</a:t>
            </a: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idx="4294967295"/>
          </p:nvPr>
        </p:nvSpPr>
        <p:spPr/>
        <p:txBody>
          <a:bodyPr/>
          <a:lstStyle/>
          <a:p>
            <a:pPr eaLnBrk="1" hangingPunct="1"/>
            <a:r>
              <a:rPr lang="en-US" smtClean="0"/>
              <a:t>Distribution of Kcals</a:t>
            </a:r>
          </a:p>
        </p:txBody>
      </p:sp>
      <p:graphicFrame>
        <p:nvGraphicFramePr>
          <p:cNvPr id="4098" name="Object 3"/>
          <p:cNvGraphicFramePr>
            <a:graphicFrameLocks noGrp="1" noChangeAspect="1"/>
          </p:cNvGraphicFramePr>
          <p:nvPr>
            <p:ph type="tbl" idx="4294967295"/>
          </p:nvPr>
        </p:nvGraphicFramePr>
        <p:xfrm>
          <a:off x="681038" y="1974850"/>
          <a:ext cx="7840662" cy="4065588"/>
        </p:xfrm>
        <a:graphic>
          <a:graphicData uri="http://schemas.openxmlformats.org/presentationml/2006/ole">
            <mc:AlternateContent xmlns:mc="http://schemas.openxmlformats.org/markup-compatibility/2006">
              <mc:Choice xmlns:v="urn:schemas-microsoft-com:vml" Requires="v">
                <p:oleObj spid="_x0000_s20483" name="Document" r:id="rId5" imgW="7918283" imgH="4104874" progId="Word.Document.8">
                  <p:embed/>
                </p:oleObj>
              </mc:Choice>
              <mc:Fallback>
                <p:oleObj name="Document" r:id="rId5" imgW="7918283" imgH="4104874" progId="Word.Document.8">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1038" y="1974850"/>
                        <a:ext cx="7840662" cy="4065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en-US" smtClean="0"/>
              <a:t>Vitamin and Mineral content</a:t>
            </a:r>
          </a:p>
        </p:txBody>
      </p:sp>
      <p:sp>
        <p:nvSpPr>
          <p:cNvPr id="68611" name="Rectangle 3"/>
          <p:cNvSpPr>
            <a:spLocks noGrp="1" noChangeArrowheads="1"/>
          </p:cNvSpPr>
          <p:nvPr>
            <p:ph type="body" idx="1"/>
          </p:nvPr>
        </p:nvSpPr>
        <p:spPr/>
        <p:txBody>
          <a:bodyPr/>
          <a:lstStyle/>
          <a:p>
            <a:pPr eaLnBrk="1" hangingPunct="1"/>
            <a:r>
              <a:rPr lang="en-US" smtClean="0"/>
              <a:t>NAS/FDA</a:t>
            </a:r>
          </a:p>
          <a:p>
            <a:pPr eaLnBrk="1" hangingPunct="1"/>
            <a:r>
              <a:rPr lang="en-US" smtClean="0"/>
              <a:t>Meet levels at typical volumes ingested by infants (@ 24-32 ounces)</a:t>
            </a:r>
          </a:p>
          <a:p>
            <a:pPr lvl="1" eaLnBrk="1" hangingPunct="1"/>
            <a:r>
              <a:rPr lang="en-US" smtClean="0"/>
              <a:t>i.e. RDA/DRI</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idx="4294967295"/>
          </p:nvPr>
        </p:nvSpPr>
        <p:spPr/>
        <p:txBody>
          <a:bodyPr/>
          <a:lstStyle/>
          <a:p>
            <a:pPr eaLnBrk="1" hangingPunct="1"/>
            <a:r>
              <a:rPr lang="en-US" smtClean="0">
                <a:solidFill>
                  <a:schemeClr val="tx1"/>
                </a:solidFill>
              </a:rPr>
              <a:t>Cow’s Milk Based Formula</a:t>
            </a:r>
          </a:p>
        </p:txBody>
      </p:sp>
      <p:sp>
        <p:nvSpPr>
          <p:cNvPr id="70659" name="Rectangle 3"/>
          <p:cNvSpPr>
            <a:spLocks noGrp="1" noChangeArrowheads="1"/>
          </p:cNvSpPr>
          <p:nvPr>
            <p:ph type="body" idx="4294967295"/>
          </p:nvPr>
        </p:nvSpPr>
        <p:spPr/>
        <p:txBody>
          <a:bodyPr/>
          <a:lstStyle/>
          <a:p>
            <a:pPr eaLnBrk="1" hangingPunct="1"/>
            <a:r>
              <a:rPr lang="en-US" sz="2800" smtClean="0"/>
              <a:t>Commercial formula designed to approximate nutrients provided in human milk</a:t>
            </a:r>
          </a:p>
          <a:p>
            <a:pPr eaLnBrk="1" hangingPunct="1"/>
            <a:r>
              <a:rPr lang="en-US" sz="2800" smtClean="0"/>
              <a:t>Some nutrients added at higher levels due to less complete digestion and absorption</a:t>
            </a:r>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algn="ctr" eaLnBrk="1" hangingPunct="1"/>
            <a:r>
              <a:rPr lang="en-US" smtClean="0"/>
              <a:t>Milk Based Formulas</a:t>
            </a:r>
          </a:p>
        </p:txBody>
      </p:sp>
      <p:sp>
        <p:nvSpPr>
          <p:cNvPr id="71683" name="Rectangle 3"/>
          <p:cNvSpPr>
            <a:spLocks noGrp="1" noChangeArrowheads="1"/>
          </p:cNvSpPr>
          <p:nvPr>
            <p:ph type="body" sz="half" idx="1"/>
          </p:nvPr>
        </p:nvSpPr>
        <p:spPr/>
        <p:txBody>
          <a:bodyPr/>
          <a:lstStyle/>
          <a:p>
            <a:pPr eaLnBrk="1" hangingPunct="1">
              <a:lnSpc>
                <a:spcPct val="90000"/>
              </a:lnSpc>
            </a:pPr>
            <a:r>
              <a:rPr lang="en-US" sz="2400" smtClean="0"/>
              <a:t>Standard 0-12 months</a:t>
            </a:r>
          </a:p>
          <a:p>
            <a:pPr lvl="1" eaLnBrk="1" hangingPunct="1">
              <a:lnSpc>
                <a:spcPct val="90000"/>
              </a:lnSpc>
            </a:pPr>
            <a:r>
              <a:rPr lang="en-US" smtClean="0"/>
              <a:t>Similac with iron</a:t>
            </a:r>
          </a:p>
          <a:p>
            <a:pPr lvl="1" eaLnBrk="1" hangingPunct="1">
              <a:lnSpc>
                <a:spcPct val="90000"/>
              </a:lnSpc>
            </a:pPr>
            <a:r>
              <a:rPr lang="en-US" smtClean="0"/>
              <a:t>Enfamil with iron</a:t>
            </a:r>
          </a:p>
          <a:p>
            <a:pPr lvl="1" eaLnBrk="1" hangingPunct="1">
              <a:lnSpc>
                <a:spcPct val="90000"/>
              </a:lnSpc>
            </a:pPr>
            <a:r>
              <a:rPr lang="en-US" smtClean="0"/>
              <a:t>Good Start Essentials/Good Start Supreme</a:t>
            </a:r>
          </a:p>
          <a:p>
            <a:pPr lvl="1" eaLnBrk="1" hangingPunct="1">
              <a:lnSpc>
                <a:spcPct val="90000"/>
              </a:lnSpc>
            </a:pPr>
            <a:r>
              <a:rPr lang="en-US" smtClean="0"/>
              <a:t>Wyeth Generic</a:t>
            </a:r>
          </a:p>
        </p:txBody>
      </p:sp>
      <p:sp>
        <p:nvSpPr>
          <p:cNvPr id="71684" name="Rectangle 4"/>
          <p:cNvSpPr>
            <a:spLocks noGrp="1" noChangeArrowheads="1"/>
          </p:cNvSpPr>
          <p:nvPr>
            <p:ph type="body" sz="half" idx="2"/>
          </p:nvPr>
        </p:nvSpPr>
        <p:spPr/>
        <p:txBody>
          <a:bodyPr/>
          <a:lstStyle/>
          <a:p>
            <a:pPr eaLnBrk="1" hangingPunct="1"/>
            <a:r>
              <a:rPr lang="en-US" sz="2400" smtClean="0"/>
              <a:t>Standard 0-12 mos with DHA/ARA</a:t>
            </a:r>
          </a:p>
          <a:p>
            <a:pPr lvl="1" eaLnBrk="1" hangingPunct="1"/>
            <a:r>
              <a:rPr lang="en-US" smtClean="0"/>
              <a:t>Similac Advance with iron 	</a:t>
            </a:r>
          </a:p>
          <a:p>
            <a:pPr lvl="1" eaLnBrk="1" hangingPunct="1"/>
            <a:r>
              <a:rPr lang="en-US" smtClean="0"/>
              <a:t>Enfamil Lipil with iron</a:t>
            </a:r>
          </a:p>
          <a:p>
            <a:pPr lvl="1" eaLnBrk="1" hangingPunct="1"/>
            <a:r>
              <a:rPr lang="en-US" smtClean="0"/>
              <a:t>Good Start Supreme DHA/ARA</a:t>
            </a:r>
          </a:p>
          <a:p>
            <a:pPr lvl="1" eaLnBrk="1" hangingPunct="1"/>
            <a:r>
              <a:rPr lang="en-US" smtClean="0"/>
              <a:t>Wyeth formulas</a:t>
            </a:r>
          </a:p>
          <a:p>
            <a:pPr eaLnBrk="1" hangingPunct="1"/>
            <a:endParaRPr lang="en-US" sz="240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idx="4294967295"/>
          </p:nvPr>
        </p:nvSpPr>
        <p:spPr/>
        <p:txBody>
          <a:bodyPr/>
          <a:lstStyle/>
          <a:p>
            <a:r>
              <a:rPr lang="en-US"/>
              <a:t>Human Milk Substitutes</a:t>
            </a:r>
          </a:p>
        </p:txBody>
      </p:sp>
      <p:sp>
        <p:nvSpPr>
          <p:cNvPr id="79875" name="Rectangle 3"/>
          <p:cNvSpPr>
            <a:spLocks noGrp="1" noChangeArrowheads="1"/>
          </p:cNvSpPr>
          <p:nvPr>
            <p:ph type="body" idx="4294967295"/>
          </p:nvPr>
        </p:nvSpPr>
        <p:spPr/>
        <p:txBody>
          <a:bodyPr/>
          <a:lstStyle/>
          <a:p>
            <a:r>
              <a:rPr lang="en-US"/>
              <a:t>Early evidence of artificial feeding</a:t>
            </a:r>
          </a:p>
          <a:p>
            <a:r>
              <a:rPr lang="en-US"/>
              <a:t>Majority of infants received breast milk</a:t>
            </a:r>
          </a:p>
          <a:p>
            <a:pPr lvl="1"/>
            <a:r>
              <a:rPr lang="en-US"/>
              <a:t>Maternal BF</a:t>
            </a:r>
          </a:p>
          <a:p>
            <a:pPr lvl="1"/>
            <a:r>
              <a:rPr lang="en-US"/>
              <a:t>Wet nurses</a:t>
            </a:r>
          </a:p>
          <a:p>
            <a:pPr lvl="2"/>
            <a:r>
              <a:rPr lang="en-US"/>
              <a:t>Wealthy women</a:t>
            </a:r>
          </a:p>
          <a:p>
            <a:pPr lvl="2"/>
            <a:r>
              <a:rPr lang="en-US"/>
              <a:t>Orphans, abandoned, “illegitimate”</a:t>
            </a:r>
          </a:p>
          <a:p>
            <a:pPr lvl="2"/>
            <a:r>
              <a:rPr lang="en-US"/>
              <a:t>Prematurity or congenital deformities</a:t>
            </a:r>
          </a:p>
          <a:p>
            <a:pPr lvl="2">
              <a:buFont typeface="Wingdings" pitchFamily="2" charset="2"/>
              <a:buNone/>
            </a:pPr>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r>
              <a:rPr lang="en-US" sz="3600" smtClean="0">
                <a:solidFill>
                  <a:schemeClr val="tx1"/>
                </a:solidFill>
              </a:rPr>
              <a:t>Protein</a:t>
            </a:r>
          </a:p>
        </p:txBody>
      </p:sp>
      <p:sp>
        <p:nvSpPr>
          <p:cNvPr id="72707" name="Rectangle 3"/>
          <p:cNvSpPr>
            <a:spLocks noGrp="1" noChangeArrowheads="1"/>
          </p:cNvSpPr>
          <p:nvPr>
            <p:ph type="body" sz="half" idx="1"/>
          </p:nvPr>
        </p:nvSpPr>
        <p:spPr/>
        <p:txBody>
          <a:bodyPr/>
          <a:lstStyle/>
          <a:p>
            <a:pPr eaLnBrk="1" hangingPunct="1">
              <a:lnSpc>
                <a:spcPct val="90000"/>
              </a:lnSpc>
            </a:pPr>
            <a:r>
              <a:rPr lang="en-US" sz="2400" smtClean="0"/>
              <a:t>Blend of whey and casein proteins</a:t>
            </a:r>
          </a:p>
          <a:p>
            <a:pPr eaLnBrk="1" hangingPunct="1">
              <a:lnSpc>
                <a:spcPct val="90000"/>
              </a:lnSpc>
            </a:pPr>
            <a:r>
              <a:rPr lang="en-US" sz="2400" smtClean="0"/>
              <a:t>8.2-9.6% total calories</a:t>
            </a:r>
          </a:p>
        </p:txBody>
      </p:sp>
      <p:sp>
        <p:nvSpPr>
          <p:cNvPr id="72708" name="Rectangle 4"/>
          <p:cNvSpPr>
            <a:spLocks noGrp="1" noChangeArrowheads="1"/>
          </p:cNvSpPr>
          <p:nvPr>
            <p:ph type="body" sz="half" idx="2"/>
          </p:nvPr>
        </p:nvSpPr>
        <p:spPr/>
        <p:txBody>
          <a:bodyPr/>
          <a:lstStyle/>
          <a:p>
            <a:pPr lvl="1" eaLnBrk="1" hangingPunct="1">
              <a:lnSpc>
                <a:spcPct val="90000"/>
              </a:lnSpc>
            </a:pPr>
            <a:r>
              <a:rPr lang="en-US" sz="1800" smtClean="0"/>
              <a:t>whey proteins of human and cow’s milk are different and have different amino acid profiles.</a:t>
            </a:r>
          </a:p>
          <a:p>
            <a:pPr lvl="2" eaLnBrk="1" hangingPunct="1">
              <a:lnSpc>
                <a:spcPct val="90000"/>
              </a:lnSpc>
            </a:pPr>
            <a:r>
              <a:rPr lang="en-US" sz="1800" smtClean="0"/>
              <a:t>Major whey proteins of human milk are  lactalbumin (high levels of essential aa) , immunoglobulins, and lactoferrin( enhances iron transportation)</a:t>
            </a:r>
          </a:p>
          <a:p>
            <a:pPr lvl="2" eaLnBrk="1" hangingPunct="1">
              <a:lnSpc>
                <a:spcPct val="90000"/>
              </a:lnSpc>
            </a:pPr>
            <a:r>
              <a:rPr lang="en-US" sz="1800" smtClean="0"/>
              <a:t>Cow’s milk has low levels of these proteins and high levels of b lactoglobulin </a:t>
            </a:r>
            <a:endParaRPr lang="en-US" sz="1600" smtClean="0"/>
          </a:p>
          <a:p>
            <a:pPr eaLnBrk="1" hangingPunct="1">
              <a:lnSpc>
                <a:spcPct val="90000"/>
              </a:lnSpc>
            </a:pPr>
            <a:endParaRPr lang="en-US" sz="2400" smtClean="0"/>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idx="4294967295"/>
          </p:nvPr>
        </p:nvSpPr>
        <p:spPr/>
        <p:txBody>
          <a:bodyPr/>
          <a:lstStyle/>
          <a:p>
            <a:pPr eaLnBrk="1" hangingPunct="1"/>
            <a:r>
              <a:rPr lang="en-US" sz="3200" smtClean="0">
                <a:solidFill>
                  <a:schemeClr val="tx1"/>
                </a:solidFill>
              </a:rPr>
              <a:t>Cow’s Milk Based Formula:  Fat &amp; CHO</a:t>
            </a:r>
            <a:endParaRPr lang="en-US" smtClean="0">
              <a:solidFill>
                <a:schemeClr val="tx1"/>
              </a:solidFill>
            </a:endParaRPr>
          </a:p>
        </p:txBody>
      </p:sp>
      <p:sp>
        <p:nvSpPr>
          <p:cNvPr id="73731" name="Rectangle 3"/>
          <p:cNvSpPr>
            <a:spLocks noGrp="1" noChangeArrowheads="1"/>
          </p:cNvSpPr>
          <p:nvPr>
            <p:ph type="body" idx="4294967295"/>
          </p:nvPr>
        </p:nvSpPr>
        <p:spPr/>
        <p:txBody>
          <a:bodyPr/>
          <a:lstStyle/>
          <a:p>
            <a:pPr eaLnBrk="1" hangingPunct="1"/>
            <a:r>
              <a:rPr lang="en-US" sz="2800" smtClean="0"/>
              <a:t>Fat:  butterfat of cow’s milk is replaced with vegetable fat sources to make the fatty acid profile of cow’s milk formulas more like those of human milk and to increase the proportion of essential fatty acids</a:t>
            </a:r>
            <a:endParaRPr lang="en-US" sz="2400" smtClean="0"/>
          </a:p>
          <a:p>
            <a:pPr eaLnBrk="1" hangingPunct="1"/>
            <a:r>
              <a:rPr lang="en-US" sz="2800" smtClean="0"/>
              <a:t>CHO:  Lactose is the major carbohydrate in most cows’ milk based formulas.</a:t>
            </a:r>
          </a:p>
          <a:p>
            <a:pPr eaLnBrk="1" hangingPunct="1"/>
            <a:r>
              <a:rPr lang="en-US" sz="2800" smtClean="0"/>
              <a:t>Meets needs of healthy infants</a:t>
            </a:r>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idx="4294967295"/>
          </p:nvPr>
        </p:nvSpPr>
        <p:spPr/>
        <p:txBody>
          <a:bodyPr anchor="ctr">
            <a:normAutofit fontScale="90000"/>
          </a:bodyPr>
          <a:lstStyle/>
          <a:p>
            <a:pPr eaLnBrk="1" hangingPunct="1"/>
            <a:r>
              <a:rPr lang="en-US" sz="4000" smtClean="0"/>
              <a:t>Milk Based Pre and Probiotic Supplemented </a:t>
            </a:r>
          </a:p>
        </p:txBody>
      </p:sp>
      <p:sp>
        <p:nvSpPr>
          <p:cNvPr id="74755" name="Content Placeholder 2"/>
          <p:cNvSpPr>
            <a:spLocks noGrp="1"/>
          </p:cNvSpPr>
          <p:nvPr>
            <p:ph idx="4294967295"/>
          </p:nvPr>
        </p:nvSpPr>
        <p:spPr/>
        <p:txBody>
          <a:bodyPr/>
          <a:lstStyle/>
          <a:p>
            <a:pPr eaLnBrk="1" hangingPunct="1">
              <a:lnSpc>
                <a:spcPct val="80000"/>
              </a:lnSpc>
            </a:pPr>
            <a:r>
              <a:rPr lang="en-US" sz="3000" smtClean="0"/>
              <a:t>Marketed to promote digestive health and support healthy immune fx</a:t>
            </a:r>
          </a:p>
          <a:p>
            <a:pPr eaLnBrk="1" hangingPunct="1">
              <a:lnSpc>
                <a:spcPct val="80000"/>
              </a:lnSpc>
            </a:pPr>
            <a:r>
              <a:rPr lang="en-US" sz="3000" smtClean="0"/>
              <a:t>Probiotic</a:t>
            </a:r>
          </a:p>
          <a:p>
            <a:pPr lvl="1" eaLnBrk="1" hangingPunct="1">
              <a:lnSpc>
                <a:spcPct val="80000"/>
              </a:lnSpc>
            </a:pPr>
            <a:r>
              <a:rPr lang="en-US" sz="2600" smtClean="0"/>
              <a:t>Bifidus BL</a:t>
            </a:r>
          </a:p>
          <a:p>
            <a:pPr lvl="2" eaLnBrk="1" hangingPunct="1">
              <a:lnSpc>
                <a:spcPct val="80000"/>
              </a:lnSpc>
            </a:pPr>
            <a:r>
              <a:rPr lang="en-US" sz="2200" smtClean="0"/>
              <a:t>Gerber Good start Protect Plus</a:t>
            </a:r>
          </a:p>
          <a:p>
            <a:pPr lvl="1" eaLnBrk="1" hangingPunct="1">
              <a:lnSpc>
                <a:spcPct val="80000"/>
              </a:lnSpc>
            </a:pPr>
            <a:r>
              <a:rPr lang="en-US" sz="2600" smtClean="0"/>
              <a:t>Lactobacillus rhamosus</a:t>
            </a:r>
          </a:p>
          <a:p>
            <a:pPr lvl="2" eaLnBrk="1" hangingPunct="1">
              <a:lnSpc>
                <a:spcPct val="80000"/>
              </a:lnSpc>
            </a:pPr>
            <a:r>
              <a:rPr lang="en-US" sz="2200" smtClean="0"/>
              <a:t>Nutramigen Lipil with Enflora</a:t>
            </a:r>
          </a:p>
          <a:p>
            <a:pPr eaLnBrk="1" hangingPunct="1">
              <a:lnSpc>
                <a:spcPct val="80000"/>
              </a:lnSpc>
            </a:pPr>
            <a:r>
              <a:rPr lang="en-US" sz="3000" smtClean="0"/>
              <a:t>Prebiotic</a:t>
            </a:r>
          </a:p>
          <a:p>
            <a:pPr lvl="1" eaLnBrk="1" hangingPunct="1">
              <a:lnSpc>
                <a:spcPct val="80000"/>
              </a:lnSpc>
            </a:pPr>
            <a:r>
              <a:rPr lang="en-US" sz="2600" smtClean="0"/>
              <a:t>Galactooligosaccarides (GOS)</a:t>
            </a:r>
          </a:p>
          <a:p>
            <a:pPr lvl="1" eaLnBrk="1" hangingPunct="1">
              <a:lnSpc>
                <a:spcPct val="80000"/>
              </a:lnSpc>
            </a:pPr>
            <a:r>
              <a:rPr lang="en-US" sz="2600" smtClean="0"/>
              <a:t>Similac Advance Early Shield (Triple Shield), Enfamil Premium, Generic Brands</a:t>
            </a:r>
          </a:p>
          <a:p>
            <a:pPr lvl="1" eaLnBrk="1" hangingPunct="1">
              <a:lnSpc>
                <a:spcPct val="80000"/>
              </a:lnSpc>
              <a:buFont typeface="Wingdings" pitchFamily="2" charset="2"/>
              <a:buNone/>
            </a:pPr>
            <a:endParaRPr lang="en-US" sz="2600" smtClean="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idx="4294967295"/>
          </p:nvPr>
        </p:nvSpPr>
        <p:spPr/>
        <p:txBody>
          <a:bodyPr/>
          <a:lstStyle/>
          <a:p>
            <a:pPr eaLnBrk="1" hangingPunct="1"/>
            <a:r>
              <a:rPr lang="en-US" smtClean="0">
                <a:solidFill>
                  <a:schemeClr val="tx1"/>
                </a:solidFill>
              </a:rPr>
              <a:t>Infant Formulas:  AAP</a:t>
            </a:r>
          </a:p>
        </p:txBody>
      </p:sp>
      <p:sp>
        <p:nvSpPr>
          <p:cNvPr id="75779" name="Rectangle 3"/>
          <p:cNvSpPr>
            <a:spLocks noGrp="1" noChangeArrowheads="1"/>
          </p:cNvSpPr>
          <p:nvPr>
            <p:ph type="body" idx="4294967295"/>
          </p:nvPr>
        </p:nvSpPr>
        <p:spPr/>
        <p:txBody>
          <a:bodyPr/>
          <a:lstStyle/>
          <a:p>
            <a:pPr eaLnBrk="1" hangingPunct="1"/>
            <a:r>
              <a:rPr lang="en-US" smtClean="0"/>
              <a:t>Cow’s milk based formula is recommended for the first 12 months if breast milk is not available</a:t>
            </a:r>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idx="4294967295"/>
          </p:nvPr>
        </p:nvSpPr>
        <p:spPr/>
        <p:txBody>
          <a:bodyPr/>
          <a:lstStyle/>
          <a:p>
            <a:pPr eaLnBrk="1" hangingPunct="1"/>
            <a:r>
              <a:rPr lang="en-US" smtClean="0">
                <a:solidFill>
                  <a:schemeClr val="tx1"/>
                </a:solidFill>
              </a:rPr>
              <a:t>Soy Formulas</a:t>
            </a:r>
          </a:p>
        </p:txBody>
      </p:sp>
      <p:sp>
        <p:nvSpPr>
          <p:cNvPr id="76803" name="Rectangle 3"/>
          <p:cNvSpPr>
            <a:spLocks noGrp="1" noChangeArrowheads="1"/>
          </p:cNvSpPr>
          <p:nvPr>
            <p:ph type="body" idx="4294967295"/>
          </p:nvPr>
        </p:nvSpPr>
        <p:spPr/>
        <p:txBody>
          <a:bodyPr/>
          <a:lstStyle/>
          <a:p>
            <a:pPr eaLnBrk="1" hangingPunct="1">
              <a:buSzPct val="75000"/>
            </a:pPr>
            <a:r>
              <a:rPr lang="en-US" smtClean="0"/>
              <a:t>First developed in 1930s with soy flour</a:t>
            </a:r>
          </a:p>
          <a:p>
            <a:pPr eaLnBrk="1" hangingPunct="1">
              <a:buSzPct val="75000"/>
            </a:pPr>
            <a:r>
              <a:rPr lang="en-US" smtClean="0"/>
              <a:t>Early formulas produced diarrhea and excessive gas</a:t>
            </a:r>
          </a:p>
          <a:p>
            <a:pPr eaLnBrk="1" hangingPunct="1">
              <a:buSzPct val="75000"/>
            </a:pPr>
            <a:r>
              <a:rPr lang="en-US" smtClean="0"/>
              <a:t>Now use soy protein isolate with added methionine</a:t>
            </a:r>
          </a:p>
        </p:txBody>
      </p:sp>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idx="4294967295"/>
          </p:nvPr>
        </p:nvSpPr>
        <p:spPr>
          <a:xfrm>
            <a:off x="1295400" y="457200"/>
            <a:ext cx="6553200" cy="1219200"/>
          </a:xfrm>
        </p:spPr>
        <p:txBody>
          <a:bodyPr/>
          <a:lstStyle/>
          <a:p>
            <a:pPr algn="ctr" eaLnBrk="1" hangingPunct="1"/>
            <a:r>
              <a:rPr lang="en-US" smtClean="0"/>
              <a:t>Soy Formulas</a:t>
            </a:r>
          </a:p>
        </p:txBody>
      </p:sp>
      <p:sp>
        <p:nvSpPr>
          <p:cNvPr id="77827" name="Rectangle 3"/>
          <p:cNvSpPr>
            <a:spLocks noGrp="1" noChangeArrowheads="1"/>
          </p:cNvSpPr>
          <p:nvPr>
            <p:ph type="body" idx="4294967295"/>
          </p:nvPr>
        </p:nvSpPr>
        <p:spPr>
          <a:xfrm>
            <a:off x="1524000" y="2057400"/>
            <a:ext cx="7086600" cy="4114800"/>
          </a:xfrm>
        </p:spPr>
        <p:txBody>
          <a:bodyPr>
            <a:normAutofit fontScale="92500" lnSpcReduction="10000"/>
          </a:bodyPr>
          <a:lstStyle/>
          <a:p>
            <a:pPr eaLnBrk="1" hangingPunct="1">
              <a:lnSpc>
                <a:spcPct val="90000"/>
              </a:lnSpc>
            </a:pPr>
            <a:r>
              <a:rPr lang="en-US" sz="3600" smtClean="0"/>
              <a:t>Isomil/Isomil DF /Isomil Advance/Isomil Advance 2</a:t>
            </a:r>
          </a:p>
          <a:p>
            <a:pPr eaLnBrk="1" hangingPunct="1">
              <a:lnSpc>
                <a:spcPct val="90000"/>
              </a:lnSpc>
              <a:spcBef>
                <a:spcPct val="60000"/>
              </a:spcBef>
            </a:pPr>
            <a:r>
              <a:rPr lang="en-US" sz="3600" smtClean="0"/>
              <a:t>Prosobee/Prosobee Lipil/Next Step Prosobee </a:t>
            </a:r>
          </a:p>
          <a:p>
            <a:pPr eaLnBrk="1" hangingPunct="1">
              <a:lnSpc>
                <a:spcPct val="90000"/>
              </a:lnSpc>
              <a:spcBef>
                <a:spcPct val="60000"/>
              </a:spcBef>
            </a:pPr>
            <a:r>
              <a:rPr lang="en-US" sz="3600" smtClean="0"/>
              <a:t>Good Start Essentials Soy/Good Start 2 Essentials Soy</a:t>
            </a:r>
          </a:p>
          <a:p>
            <a:pPr eaLnBrk="1" hangingPunct="1">
              <a:lnSpc>
                <a:spcPct val="90000"/>
              </a:lnSpc>
              <a:spcBef>
                <a:spcPct val="60000"/>
              </a:spcBef>
            </a:pPr>
            <a:r>
              <a:rPr lang="en-US" sz="3600" smtClean="0"/>
              <a:t>Wyeth All iron fortified</a:t>
            </a:r>
          </a:p>
        </p:txBody>
      </p:sp>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idx="4294967295"/>
          </p:nvPr>
        </p:nvSpPr>
        <p:spPr/>
        <p:txBody>
          <a:bodyPr/>
          <a:lstStyle/>
          <a:p>
            <a:pPr eaLnBrk="1" hangingPunct="1"/>
            <a:r>
              <a:rPr lang="en-US" smtClean="0">
                <a:solidFill>
                  <a:schemeClr val="tx1"/>
                </a:solidFill>
              </a:rPr>
              <a:t>Soy Formulas</a:t>
            </a:r>
          </a:p>
        </p:txBody>
      </p:sp>
      <p:sp>
        <p:nvSpPr>
          <p:cNvPr id="78851" name="Rectangle 3"/>
          <p:cNvSpPr>
            <a:spLocks noGrp="1" noChangeArrowheads="1"/>
          </p:cNvSpPr>
          <p:nvPr>
            <p:ph type="body" idx="4294967295"/>
          </p:nvPr>
        </p:nvSpPr>
        <p:spPr/>
        <p:txBody>
          <a:bodyPr/>
          <a:lstStyle/>
          <a:p>
            <a:pPr eaLnBrk="1" hangingPunct="1"/>
            <a:r>
              <a:rPr lang="en-US" smtClean="0"/>
              <a:t>Protein:  soy protein isolate with added methionine </a:t>
            </a:r>
          </a:p>
          <a:p>
            <a:pPr eaLnBrk="1" hangingPunct="1"/>
            <a:r>
              <a:rPr lang="en-US" smtClean="0"/>
              <a:t>Fat:  vegetables oils</a:t>
            </a:r>
          </a:p>
          <a:p>
            <a:pPr eaLnBrk="1" hangingPunct="1"/>
            <a:r>
              <a:rPr lang="en-US" smtClean="0"/>
              <a:t>CHO: usually corn based products</a:t>
            </a:r>
          </a:p>
        </p:txBody>
      </p:sp>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876300" y="533400"/>
            <a:ext cx="7391400" cy="1219200"/>
          </a:xfrm>
        </p:spPr>
        <p:txBody>
          <a:bodyPr>
            <a:normAutofit fontScale="90000"/>
          </a:bodyPr>
          <a:lstStyle/>
          <a:p>
            <a:pPr algn="ctr" eaLnBrk="1" hangingPunct="1"/>
            <a:r>
              <a:rPr lang="en-US" smtClean="0"/>
              <a:t>Soy Formulas</a:t>
            </a:r>
            <a:br>
              <a:rPr lang="en-US" smtClean="0"/>
            </a:br>
            <a:r>
              <a:rPr lang="en-US" sz="3200" smtClean="0"/>
              <a:t>Characteristics compared to Milk Based</a:t>
            </a:r>
            <a:endParaRPr lang="en-US" smtClean="0"/>
          </a:p>
        </p:txBody>
      </p:sp>
      <p:sp>
        <p:nvSpPr>
          <p:cNvPr id="79875" name="Rectangle 3"/>
          <p:cNvSpPr>
            <a:spLocks noGrp="1" noChangeArrowheads="1"/>
          </p:cNvSpPr>
          <p:nvPr>
            <p:ph type="body" idx="1"/>
          </p:nvPr>
        </p:nvSpPr>
        <p:spPr>
          <a:xfrm>
            <a:off x="1524000" y="2209800"/>
            <a:ext cx="7315200" cy="3962400"/>
          </a:xfrm>
        </p:spPr>
        <p:txBody>
          <a:bodyPr>
            <a:normAutofit fontScale="92500"/>
          </a:bodyPr>
          <a:lstStyle/>
          <a:p>
            <a:pPr eaLnBrk="1" hangingPunct="1">
              <a:lnSpc>
                <a:spcPct val="90000"/>
              </a:lnSpc>
            </a:pPr>
            <a:r>
              <a:rPr lang="en-US" sz="3600" smtClean="0"/>
              <a:t>Higher protein </a:t>
            </a:r>
            <a:r>
              <a:rPr lang="en-US" smtClean="0"/>
              <a:t>(lower quality)</a:t>
            </a:r>
          </a:p>
          <a:p>
            <a:pPr eaLnBrk="1" hangingPunct="1">
              <a:lnSpc>
                <a:spcPct val="90000"/>
              </a:lnSpc>
              <a:spcBef>
                <a:spcPct val="30000"/>
              </a:spcBef>
            </a:pPr>
            <a:r>
              <a:rPr lang="en-US" sz="3600" smtClean="0"/>
              <a:t>Higher sodium, calcium, and phosphorus</a:t>
            </a:r>
          </a:p>
          <a:p>
            <a:pPr eaLnBrk="1" hangingPunct="1">
              <a:lnSpc>
                <a:spcPct val="90000"/>
              </a:lnSpc>
              <a:spcBef>
                <a:spcPct val="30000"/>
              </a:spcBef>
            </a:pPr>
            <a:r>
              <a:rPr lang="en-US" sz="3600" smtClean="0"/>
              <a:t>Carbohydrate: </a:t>
            </a:r>
            <a:r>
              <a:rPr lang="en-US" smtClean="0"/>
              <a:t>Corn syrup solids, sucrose, and/or maltodextrin; lactose free</a:t>
            </a:r>
          </a:p>
          <a:p>
            <a:pPr eaLnBrk="1" hangingPunct="1">
              <a:lnSpc>
                <a:spcPct val="90000"/>
              </a:lnSpc>
              <a:spcBef>
                <a:spcPct val="30000"/>
              </a:spcBef>
            </a:pPr>
            <a:r>
              <a:rPr lang="en-US" sz="3600" smtClean="0"/>
              <a:t>Fats</a:t>
            </a:r>
            <a:r>
              <a:rPr lang="en-US" smtClean="0"/>
              <a:t>: Long chain</a:t>
            </a:r>
          </a:p>
          <a:p>
            <a:pPr eaLnBrk="1" hangingPunct="1">
              <a:lnSpc>
                <a:spcPct val="90000"/>
              </a:lnSpc>
              <a:spcBef>
                <a:spcPct val="30000"/>
              </a:spcBef>
            </a:pPr>
            <a:r>
              <a:rPr lang="en-US" sz="3600" smtClean="0"/>
              <a:t>Meet needs of healthy infants</a:t>
            </a:r>
          </a:p>
        </p:txBody>
      </p:sp>
    </p:spTree>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idx="4294967295"/>
          </p:nvPr>
        </p:nvSpPr>
        <p:spPr/>
        <p:txBody>
          <a:bodyPr>
            <a:normAutofit fontScale="90000"/>
          </a:bodyPr>
          <a:lstStyle/>
          <a:p>
            <a:pPr eaLnBrk="1" hangingPunct="1"/>
            <a:r>
              <a:rPr lang="en-US" sz="2400" smtClean="0">
                <a:solidFill>
                  <a:schemeClr val="tx1"/>
                </a:solidFill>
              </a:rPr>
              <a:t>American Academy of Pediatrics Committee on Nutrition. Soy Protein-based Formulas: Recommendations for Use in Infant Feeding.  Pediatrics 1998;101:148-153.</a:t>
            </a:r>
            <a:endParaRPr lang="en-US" sz="2800" smtClean="0">
              <a:solidFill>
                <a:schemeClr val="tx1"/>
              </a:solidFill>
            </a:endParaRPr>
          </a:p>
        </p:txBody>
      </p:sp>
      <p:sp>
        <p:nvSpPr>
          <p:cNvPr id="80899" name="Rectangle 3"/>
          <p:cNvSpPr>
            <a:spLocks noGrp="1" noChangeArrowheads="1"/>
          </p:cNvSpPr>
          <p:nvPr>
            <p:ph type="body" idx="4294967295"/>
          </p:nvPr>
        </p:nvSpPr>
        <p:spPr/>
        <p:txBody>
          <a:bodyPr/>
          <a:lstStyle/>
          <a:p>
            <a:pPr eaLnBrk="1" hangingPunct="1">
              <a:lnSpc>
                <a:spcPct val="90000"/>
              </a:lnSpc>
            </a:pPr>
            <a:r>
              <a:rPr lang="en-US" sz="2800" smtClean="0"/>
              <a:t>Soy formulas given to 25% of infants but needed by very few</a:t>
            </a:r>
          </a:p>
          <a:p>
            <a:pPr eaLnBrk="1" hangingPunct="1">
              <a:lnSpc>
                <a:spcPct val="90000"/>
              </a:lnSpc>
            </a:pPr>
            <a:r>
              <a:rPr lang="en-US" sz="2800" smtClean="0"/>
              <a:t>Offers no advantage over cow milk protein based formula as a supplement for breastfed infants</a:t>
            </a:r>
          </a:p>
          <a:p>
            <a:pPr eaLnBrk="1" hangingPunct="1">
              <a:lnSpc>
                <a:spcPct val="90000"/>
              </a:lnSpc>
            </a:pPr>
            <a:r>
              <a:rPr lang="en-US" sz="2800" smtClean="0"/>
              <a:t>Provides appropriate nutrition for normal growth and development</a:t>
            </a:r>
          </a:p>
          <a:p>
            <a:pPr eaLnBrk="1" hangingPunct="1">
              <a:lnSpc>
                <a:spcPct val="90000"/>
              </a:lnSpc>
            </a:pPr>
            <a:r>
              <a:rPr lang="en-US" sz="2800" smtClean="0"/>
              <a:t>Indicated primarily in the case of vegetarian families and for the very small number of infants with galactosemia and hereditary lactase deficiency</a:t>
            </a:r>
          </a:p>
        </p:txBody>
      </p: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idx="4294967295"/>
          </p:nvPr>
        </p:nvSpPr>
        <p:spPr/>
        <p:txBody>
          <a:bodyPr>
            <a:normAutofit fontScale="90000"/>
          </a:bodyPr>
          <a:lstStyle/>
          <a:p>
            <a:pPr eaLnBrk="1" hangingPunct="1"/>
            <a:r>
              <a:rPr lang="en-US" sz="4000" smtClean="0">
                <a:solidFill>
                  <a:schemeClr val="tx1"/>
                </a:solidFill>
              </a:rPr>
              <a:t>Possible Concerns about Soy Formulas:  AAP</a:t>
            </a:r>
          </a:p>
        </p:txBody>
      </p:sp>
      <p:sp>
        <p:nvSpPr>
          <p:cNvPr id="81923" name="Rectangle 3"/>
          <p:cNvSpPr>
            <a:spLocks noGrp="1" noChangeArrowheads="1"/>
          </p:cNvSpPr>
          <p:nvPr>
            <p:ph type="body" idx="4294967295"/>
          </p:nvPr>
        </p:nvSpPr>
        <p:spPr/>
        <p:txBody>
          <a:bodyPr/>
          <a:lstStyle/>
          <a:p>
            <a:pPr eaLnBrk="1" hangingPunct="1"/>
            <a:r>
              <a:rPr lang="en-US" sz="2400" smtClean="0"/>
              <a:t>60% of infants with cowmilk protein induced enterocolitis will also be sensitive to soy protein - damaged mucosa allows increased uptake of antigen.</a:t>
            </a:r>
          </a:p>
          <a:p>
            <a:pPr eaLnBrk="1" hangingPunct="1"/>
            <a:r>
              <a:rPr lang="en-US" sz="2400" smtClean="0"/>
              <a:t>Contains phytates and fiber oligosacharides so will inhibit absorption of minerals (additional Ca is added)</a:t>
            </a:r>
          </a:p>
          <a:p>
            <a:pPr eaLnBrk="1" hangingPunct="1"/>
            <a:r>
              <a:rPr lang="en-US" sz="2400" smtClean="0"/>
              <a:t>Higher levels of osteopenia in preterm infants given soy formulas</a:t>
            </a:r>
          </a:p>
          <a:p>
            <a:pPr eaLnBrk="1" hangingPunct="1"/>
            <a:r>
              <a:rPr lang="en-US" sz="2400" smtClean="0"/>
              <a:t>Phytoestrogens at levels that demonstrate physiologic activity in rodent models</a:t>
            </a:r>
          </a:p>
          <a:p>
            <a:pPr eaLnBrk="1" hangingPunct="1"/>
            <a:r>
              <a:rPr lang="en-US" sz="2400" smtClean="0"/>
              <a:t>Higher aluminum levels</a:t>
            </a:r>
          </a:p>
          <a:p>
            <a:pPr eaLnBrk="1" hangingPunct="1"/>
            <a:endParaRPr lang="en-US" sz="2800" smtClean="0"/>
          </a:p>
          <a:p>
            <a:pPr eaLnBrk="1" hangingPunct="1"/>
            <a:endParaRPr lang="en-US" sz="2800"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Rectangle 4"/>
          <p:cNvSpPr>
            <a:spLocks noGrp="1" noChangeArrowheads="1"/>
          </p:cNvSpPr>
          <p:nvPr>
            <p:ph type="title"/>
          </p:nvPr>
        </p:nvSpPr>
        <p:spPr/>
        <p:txBody>
          <a:bodyPr/>
          <a:lstStyle/>
          <a:p>
            <a:r>
              <a:rPr lang="en-US"/>
              <a:t>Wet Nurses</a:t>
            </a:r>
          </a:p>
        </p:txBody>
      </p:sp>
      <p:sp>
        <p:nvSpPr>
          <p:cNvPr id="82949" name="Rectangle 5"/>
          <p:cNvSpPr>
            <a:spLocks noGrp="1" noChangeArrowheads="1"/>
          </p:cNvSpPr>
          <p:nvPr>
            <p:ph idx="1"/>
          </p:nvPr>
        </p:nvSpPr>
        <p:spPr/>
        <p:txBody>
          <a:bodyPr/>
          <a:lstStyle/>
          <a:p>
            <a:pPr>
              <a:lnSpc>
                <a:spcPct val="90000"/>
              </a:lnSpc>
            </a:pPr>
            <a:r>
              <a:rPr lang="en-US" sz="2400"/>
              <a:t>Work demands, societal needs, vanity, health requirements, social diversion</a:t>
            </a:r>
          </a:p>
          <a:p>
            <a:pPr>
              <a:lnSpc>
                <a:spcPct val="90000"/>
              </a:lnSpc>
            </a:pPr>
            <a:r>
              <a:rPr lang="en-US" sz="2400"/>
              <a:t>Proper selection: Questionable character--</a:t>
            </a:r>
            <a:r>
              <a:rPr lang="en-US" sz="2400">
                <a:sym typeface="Wingdings" pitchFamily="2" charset="2"/>
              </a:rPr>
              <a:t> Infant would suck in her vices</a:t>
            </a:r>
          </a:p>
          <a:p>
            <a:pPr>
              <a:lnSpc>
                <a:spcPct val="90000"/>
              </a:lnSpc>
            </a:pPr>
            <a:r>
              <a:rPr lang="en-US" sz="2400">
                <a:sym typeface="Wingdings" pitchFamily="2" charset="2"/>
              </a:rPr>
              <a:t>Wet Nurse Industry: emerging infant mortality/abuse</a:t>
            </a:r>
          </a:p>
          <a:p>
            <a:pPr>
              <a:lnSpc>
                <a:spcPct val="90000"/>
              </a:lnSpc>
            </a:pPr>
            <a:r>
              <a:rPr lang="en-US" sz="2400">
                <a:sym typeface="Wingdings" pitchFamily="2" charset="2"/>
              </a:rPr>
              <a:t>Impact of industrial revolution: Wet nurses made better money in factories</a:t>
            </a:r>
            <a:endParaRPr lang="en-US" sz="240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p:txBody>
          <a:bodyPr/>
          <a:lstStyle/>
          <a:p>
            <a:pPr eaLnBrk="1" hangingPunct="1"/>
            <a:r>
              <a:rPr lang="en-US" sz="2800" smtClean="0"/>
              <a:t>Health Consequences of Early Soy Consumption.  Badger et al.  J Nutr. 2002</a:t>
            </a:r>
            <a:endParaRPr lang="en-US" smtClean="0"/>
          </a:p>
        </p:txBody>
      </p:sp>
      <p:sp>
        <p:nvSpPr>
          <p:cNvPr id="82947" name="Rectangle 3"/>
          <p:cNvSpPr>
            <a:spLocks noGrp="1" noChangeArrowheads="1"/>
          </p:cNvSpPr>
          <p:nvPr>
            <p:ph type="body" idx="4294967295"/>
          </p:nvPr>
        </p:nvSpPr>
        <p:spPr>
          <a:xfrm>
            <a:off x="609600" y="2133600"/>
            <a:ext cx="7848600" cy="3962400"/>
          </a:xfrm>
        </p:spPr>
        <p:txBody>
          <a:bodyPr/>
          <a:lstStyle/>
          <a:p>
            <a:pPr eaLnBrk="1" hangingPunct="1"/>
            <a:r>
              <a:rPr lang="en-US" sz="2400" smtClean="0"/>
              <a:t>US soy formulas made with soy protein isolate (SPI+)</a:t>
            </a:r>
          </a:p>
          <a:p>
            <a:pPr eaLnBrk="1" hangingPunct="1"/>
            <a:r>
              <a:rPr lang="en-US" sz="2400" smtClean="0"/>
              <a:t>SPI+ has several phytochemicals, including isoflavones</a:t>
            </a:r>
          </a:p>
          <a:p>
            <a:pPr eaLnBrk="1" hangingPunct="1"/>
            <a:r>
              <a:rPr lang="en-US" sz="2400" smtClean="0"/>
              <a:t>Isoflavones are referred to as phytoestrogens</a:t>
            </a:r>
          </a:p>
          <a:p>
            <a:pPr eaLnBrk="1" hangingPunct="1"/>
            <a:r>
              <a:rPr lang="en-US" sz="2400" smtClean="0"/>
              <a:t>Phytoestrogens bind to estrogen receptors &amp; act as estrogen agonists, antagonists, or selective estrogen receptor modulators depending on tissue, cell type, hormonal status, age, etc.</a:t>
            </a:r>
          </a:p>
        </p:txBody>
      </p:sp>
    </p:spTree>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idx="4294967295"/>
          </p:nvPr>
        </p:nvSpPr>
        <p:spPr/>
        <p:txBody>
          <a:bodyPr>
            <a:normAutofit fontScale="90000"/>
          </a:bodyPr>
          <a:lstStyle/>
          <a:p>
            <a:pPr eaLnBrk="1" hangingPunct="1"/>
            <a:r>
              <a:rPr lang="en-US" smtClean="0"/>
              <a:t>Should we be Concerned? - Badger et al.</a:t>
            </a:r>
          </a:p>
        </p:txBody>
      </p:sp>
      <p:sp>
        <p:nvSpPr>
          <p:cNvPr id="84995" name="Rectangle 3"/>
          <p:cNvSpPr>
            <a:spLocks noGrp="1" noChangeArrowheads="1"/>
          </p:cNvSpPr>
          <p:nvPr>
            <p:ph type="body" idx="4294967295"/>
          </p:nvPr>
        </p:nvSpPr>
        <p:spPr/>
        <p:txBody>
          <a:bodyPr/>
          <a:lstStyle/>
          <a:p>
            <a:pPr eaLnBrk="1" hangingPunct="1"/>
            <a:r>
              <a:rPr lang="en-US" smtClean="0"/>
              <a:t>No human data support toxicity of soyfoods</a:t>
            </a:r>
          </a:p>
          <a:p>
            <a:pPr eaLnBrk="1" hangingPunct="1"/>
            <a:r>
              <a:rPr lang="en-US" smtClean="0"/>
              <a:t>Soyfoods have a long history in Asia</a:t>
            </a:r>
          </a:p>
          <a:p>
            <a:pPr eaLnBrk="1" hangingPunct="1"/>
            <a:r>
              <a:rPr lang="en-US" smtClean="0"/>
              <a:t>Millions of American infants have been fed soy formula over the past 3 decades</a:t>
            </a:r>
          </a:p>
          <a:p>
            <a:pPr eaLnBrk="1" hangingPunct="1"/>
            <a:r>
              <a:rPr lang="en-US" smtClean="0"/>
              <a:t>Rat studies indicate a potential protective effect of soy in infancy for cancer</a:t>
            </a:r>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p:txBody>
          <a:bodyPr>
            <a:normAutofit fontScale="90000"/>
          </a:bodyPr>
          <a:lstStyle/>
          <a:p>
            <a:pPr eaLnBrk="1" hangingPunct="1"/>
            <a:r>
              <a:rPr lang="en-US" smtClean="0">
                <a:solidFill>
                  <a:schemeClr val="tx1"/>
                </a:solidFill>
              </a:rPr>
              <a:t>Contraindications to Soy Formula:  AAP</a:t>
            </a:r>
          </a:p>
        </p:txBody>
      </p:sp>
      <p:sp>
        <p:nvSpPr>
          <p:cNvPr id="86019" name="Rectangle 3"/>
          <p:cNvSpPr>
            <a:spLocks noGrp="1" noChangeArrowheads="1"/>
          </p:cNvSpPr>
          <p:nvPr>
            <p:ph type="body" idx="4294967295"/>
          </p:nvPr>
        </p:nvSpPr>
        <p:spPr/>
        <p:txBody>
          <a:bodyPr/>
          <a:lstStyle/>
          <a:p>
            <a:pPr lvl="1" eaLnBrk="1" hangingPunct="1"/>
            <a:r>
              <a:rPr lang="en-US" smtClean="0"/>
              <a:t>preterm infants due to increased risk of  inadequate bone mineralization</a:t>
            </a:r>
          </a:p>
          <a:p>
            <a:pPr lvl="1" eaLnBrk="1" hangingPunct="1"/>
            <a:r>
              <a:rPr lang="en-US" smtClean="0"/>
              <a:t>infants with cow milk protein-induced enteropathy or enterocolitis</a:t>
            </a:r>
          </a:p>
          <a:p>
            <a:pPr lvl="1" eaLnBrk="1" hangingPunct="1"/>
            <a:r>
              <a:rPr lang="en-US" smtClean="0"/>
              <a:t>most previously well infants with acute gastroenteritis</a:t>
            </a:r>
          </a:p>
          <a:p>
            <a:pPr lvl="1" eaLnBrk="1" hangingPunct="1"/>
            <a:r>
              <a:rPr lang="en-US" smtClean="0"/>
              <a:t>prevention of colic or allergy.   </a:t>
            </a:r>
            <a:br>
              <a:rPr lang="en-US" smtClean="0"/>
            </a:br>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normAutofit/>
          </a:bodyPr>
          <a:lstStyle/>
          <a:p>
            <a:pPr eaLnBrk="1" hangingPunct="1"/>
            <a:r>
              <a:rPr lang="en-US" dirty="0" smtClean="0"/>
              <a:t>Elemental Formulas</a:t>
            </a:r>
          </a:p>
        </p:txBody>
      </p:sp>
      <p:sp>
        <p:nvSpPr>
          <p:cNvPr id="6" name="Content Placeholder 5"/>
          <p:cNvSpPr>
            <a:spLocks noGrp="1"/>
          </p:cNvSpPr>
          <p:nvPr>
            <p:ph sz="half" idx="1"/>
          </p:nvPr>
        </p:nvSpPr>
        <p:spPr/>
        <p:txBody>
          <a:bodyPr/>
          <a:lstStyle/>
          <a:p>
            <a:r>
              <a:rPr lang="en-US" dirty="0" err="1" smtClean="0"/>
              <a:t>Hydrolysates</a:t>
            </a:r>
            <a:endParaRPr lang="en-US" dirty="0" smtClean="0"/>
          </a:p>
          <a:p>
            <a:r>
              <a:rPr lang="en-US" dirty="0" smtClean="0"/>
              <a:t>Amino Acid Based</a:t>
            </a:r>
            <a:endParaRPr lang="en-US" dirty="0"/>
          </a:p>
        </p:txBody>
      </p:sp>
      <p:sp>
        <p:nvSpPr>
          <p:cNvPr id="7" name="Content Placeholder 6"/>
          <p:cNvSpPr>
            <a:spLocks noGrp="1"/>
          </p:cNvSpPr>
          <p:nvPr>
            <p:ph sz="half" idx="2"/>
          </p:nvPr>
        </p:nvSpPr>
        <p:spPr/>
        <p:txBody>
          <a:bodyPr/>
          <a:lstStyle/>
          <a:p>
            <a:endParaRPr lang="en-US"/>
          </a:p>
        </p:txBody>
      </p:sp>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1143000" y="609600"/>
            <a:ext cx="7772400" cy="1143000"/>
          </a:xfrm>
        </p:spPr>
        <p:txBody>
          <a:bodyPr/>
          <a:lstStyle/>
          <a:p>
            <a:pPr eaLnBrk="1" hangingPunct="1"/>
            <a:r>
              <a:rPr lang="en-US" smtClean="0"/>
              <a:t>Protein Hydrolysate Formulas</a:t>
            </a:r>
          </a:p>
        </p:txBody>
      </p:sp>
      <p:sp>
        <p:nvSpPr>
          <p:cNvPr id="89091" name="Rectangle 3"/>
          <p:cNvSpPr>
            <a:spLocks noGrp="1" noChangeArrowheads="1"/>
          </p:cNvSpPr>
          <p:nvPr>
            <p:ph type="body" idx="1"/>
          </p:nvPr>
        </p:nvSpPr>
        <p:spPr>
          <a:xfrm>
            <a:off x="1143000" y="1981200"/>
            <a:ext cx="7772400" cy="4114800"/>
          </a:xfrm>
        </p:spPr>
        <p:txBody>
          <a:bodyPr>
            <a:normAutofit fontScale="92500" lnSpcReduction="10000"/>
          </a:bodyPr>
          <a:lstStyle/>
          <a:p>
            <a:pPr eaLnBrk="1" hangingPunct="1">
              <a:lnSpc>
                <a:spcPct val="90000"/>
              </a:lnSpc>
              <a:buClr>
                <a:schemeClr val="tx1"/>
              </a:buClr>
            </a:pPr>
            <a:r>
              <a:rPr lang="en-US" sz="3600" smtClean="0"/>
              <a:t>Alimentum Advance</a:t>
            </a:r>
          </a:p>
          <a:p>
            <a:pPr eaLnBrk="1" hangingPunct="1">
              <a:lnSpc>
                <a:spcPct val="90000"/>
              </a:lnSpc>
              <a:buClr>
                <a:schemeClr val="tx1"/>
              </a:buClr>
            </a:pPr>
            <a:r>
              <a:rPr lang="en-US" sz="3600" smtClean="0"/>
              <a:t>Pregestimil/Pregestimil Lipil </a:t>
            </a:r>
          </a:p>
          <a:p>
            <a:pPr eaLnBrk="1" hangingPunct="1">
              <a:lnSpc>
                <a:spcPct val="90000"/>
              </a:lnSpc>
              <a:buClr>
                <a:schemeClr val="tx1"/>
              </a:buClr>
            </a:pPr>
            <a:r>
              <a:rPr lang="en-US" sz="3600" smtClean="0"/>
              <a:t>Nutramigen Lipil</a:t>
            </a:r>
          </a:p>
          <a:p>
            <a:pPr lvl="1" eaLnBrk="1" hangingPunct="1">
              <a:lnSpc>
                <a:spcPct val="120000"/>
              </a:lnSpc>
              <a:buClr>
                <a:schemeClr val="tx1"/>
              </a:buClr>
              <a:buSzPct val="50000"/>
              <a:buFont typeface="Wingdings" pitchFamily="2" charset="2"/>
              <a:buChar char="u"/>
            </a:pPr>
            <a:r>
              <a:rPr lang="en-US" sz="3000" smtClean="0"/>
              <a:t>Protein Casein hyrolysate + free AA’s</a:t>
            </a:r>
          </a:p>
          <a:p>
            <a:pPr lvl="1" eaLnBrk="1" hangingPunct="1">
              <a:lnSpc>
                <a:spcPct val="120000"/>
              </a:lnSpc>
              <a:buClr>
                <a:schemeClr val="tx1"/>
              </a:buClr>
              <a:buSzPct val="50000"/>
              <a:buFont typeface="Wingdings" pitchFamily="2" charset="2"/>
              <a:buChar char="u"/>
            </a:pPr>
            <a:r>
              <a:rPr lang="en-US" sz="3000" smtClean="0"/>
              <a:t>Fat (Alimentum and Pregestimil) Medium chain + Long chain triglycerides;	(Nutramigen) Long chain triglycerides</a:t>
            </a:r>
          </a:p>
          <a:p>
            <a:pPr lvl="1" eaLnBrk="1" hangingPunct="1">
              <a:lnSpc>
                <a:spcPct val="120000"/>
              </a:lnSpc>
              <a:buClr>
                <a:schemeClr val="tx1"/>
              </a:buClr>
              <a:buSzPct val="50000"/>
              <a:buFont typeface="Wingdings" pitchFamily="2" charset="2"/>
              <a:buChar char="u"/>
            </a:pPr>
            <a:r>
              <a:rPr lang="en-US" sz="3000" smtClean="0"/>
              <a:t>Carbohydrate: Lactose free</a:t>
            </a:r>
          </a:p>
        </p:txBody>
      </p:sp>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idx="4294967295"/>
          </p:nvPr>
        </p:nvSpPr>
        <p:spPr/>
        <p:txBody>
          <a:bodyPr/>
          <a:lstStyle/>
          <a:p>
            <a:pPr eaLnBrk="1" hangingPunct="1"/>
            <a:r>
              <a:rPr lang="en-US" smtClean="0">
                <a:solidFill>
                  <a:schemeClr val="tx1"/>
                </a:solidFill>
              </a:rPr>
              <a:t>Hydrolysate Formulas</a:t>
            </a:r>
          </a:p>
        </p:txBody>
      </p:sp>
      <p:sp>
        <p:nvSpPr>
          <p:cNvPr id="90115" name="Rectangle 3"/>
          <p:cNvSpPr>
            <a:spLocks noGrp="1" noChangeArrowheads="1"/>
          </p:cNvSpPr>
          <p:nvPr>
            <p:ph type="body" idx="4294967295"/>
          </p:nvPr>
        </p:nvSpPr>
        <p:spPr/>
        <p:txBody>
          <a:bodyPr/>
          <a:lstStyle/>
          <a:p>
            <a:pPr eaLnBrk="1" hangingPunct="1"/>
            <a:r>
              <a:rPr lang="en-US" sz="2400" b="1" smtClean="0"/>
              <a:t>Whey Hydrolysate Formula: </a:t>
            </a:r>
            <a:r>
              <a:rPr lang="en-US" sz="2400" smtClean="0"/>
              <a:t>Cow’s milk based formula in which the protein is provided as whey proteins that have been hydrolyzed to smaller protein fractions, primarily peptides</a:t>
            </a:r>
            <a:r>
              <a:rPr lang="en-US" sz="2400" b="1" smtClean="0"/>
              <a:t>.  </a:t>
            </a:r>
            <a:r>
              <a:rPr lang="en-US" sz="2400" smtClean="0"/>
              <a:t>This formula may provoke an allergic response in infants with cow’s milk protein allergy. </a:t>
            </a:r>
          </a:p>
          <a:p>
            <a:pPr eaLnBrk="1" hangingPunct="1"/>
            <a:r>
              <a:rPr lang="en-US" sz="2400" b="1" smtClean="0"/>
              <a:t>Casein Hydrolysate Formula</a:t>
            </a:r>
            <a:r>
              <a:rPr lang="en-US" sz="2400" smtClean="0"/>
              <a:t>:  Infant formula based on  hydrolyzed casein protein, produced by partially breaking down the casein into smaller peptide fragments and amino acids. `</a:t>
            </a:r>
          </a:p>
        </p:txBody>
      </p:sp>
    </p:spTree>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ctrTitle" idx="4294967295"/>
          </p:nvPr>
        </p:nvSpPr>
        <p:spPr>
          <a:xfrm>
            <a:off x="990600" y="1830388"/>
            <a:ext cx="7772400" cy="1138237"/>
          </a:xfrm>
        </p:spPr>
        <p:txBody>
          <a:bodyPr/>
          <a:lstStyle/>
          <a:p>
            <a:pPr eaLnBrk="1" hangingPunct="1"/>
            <a:r>
              <a:rPr lang="en-US" sz="3200" smtClean="0"/>
              <a:t>AAP Policy Statement Re: Hypoallergenic Infant Formulas (August, 2000)</a:t>
            </a:r>
          </a:p>
        </p:txBody>
      </p:sp>
      <p:sp>
        <p:nvSpPr>
          <p:cNvPr id="93187" name="Rectangle 3"/>
          <p:cNvSpPr>
            <a:spLocks noGrp="1" noChangeArrowheads="1"/>
          </p:cNvSpPr>
          <p:nvPr>
            <p:ph type="subTitle" idx="4294967295"/>
          </p:nvPr>
        </p:nvSpPr>
        <p:spPr>
          <a:xfrm>
            <a:off x="1371600" y="3886200"/>
            <a:ext cx="6400800" cy="1752600"/>
          </a:xfrm>
        </p:spPr>
        <p:txBody>
          <a:bodyPr/>
          <a:lstStyle/>
          <a:p>
            <a:pPr marL="0" indent="0" algn="ctr" eaLnBrk="1" hangingPunct="1">
              <a:buFont typeface="Wingdings" pitchFamily="2" charset="2"/>
              <a:buNone/>
            </a:pPr>
            <a:r>
              <a:rPr lang="en-US" smtClean="0"/>
              <a:t>Recommendations</a:t>
            </a:r>
          </a:p>
        </p:txBody>
      </p:sp>
    </p:spTree>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idx="4294967295"/>
          </p:nvPr>
        </p:nvSpPr>
        <p:spPr/>
        <p:txBody>
          <a:bodyPr/>
          <a:lstStyle/>
          <a:p>
            <a:pPr eaLnBrk="1" hangingPunct="1"/>
            <a:r>
              <a:rPr lang="en-US" sz="3200" smtClean="0"/>
              <a:t>AAP Policy Statement Re: Hypoallergenic Infant Formulas (August, 2000)</a:t>
            </a:r>
            <a:endParaRPr lang="en-US" smtClean="0"/>
          </a:p>
        </p:txBody>
      </p:sp>
      <p:sp>
        <p:nvSpPr>
          <p:cNvPr id="94211" name="Rectangle 3"/>
          <p:cNvSpPr>
            <a:spLocks noGrp="1" noChangeArrowheads="1"/>
          </p:cNvSpPr>
          <p:nvPr>
            <p:ph type="body" idx="4294967295"/>
          </p:nvPr>
        </p:nvSpPr>
        <p:spPr/>
        <p:txBody>
          <a:bodyPr/>
          <a:lstStyle/>
          <a:p>
            <a:pPr eaLnBrk="1" hangingPunct="1"/>
            <a:r>
              <a:rPr lang="en-US" smtClean="0"/>
              <a:t>Currently available, partially hydrolyzed formulas are not hypoallergenic.</a:t>
            </a:r>
          </a:p>
        </p:txBody>
      </p:sp>
    </p:spTree>
  </p:cSld>
  <p:clrMapOvr>
    <a:masterClrMapping/>
  </p:clrMapOv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body" idx="4294967295"/>
          </p:nvPr>
        </p:nvSpPr>
        <p:spPr>
          <a:xfrm>
            <a:off x="685800" y="2438400"/>
            <a:ext cx="7772400" cy="3657600"/>
          </a:xfrm>
        </p:spPr>
        <p:txBody>
          <a:bodyPr/>
          <a:lstStyle/>
          <a:p>
            <a:pPr eaLnBrk="1" hangingPunct="1">
              <a:buFont typeface="Wingdings" pitchFamily="2" charset="2"/>
              <a:buNone/>
            </a:pPr>
            <a:r>
              <a:rPr lang="en-US" smtClean="0"/>
              <a:t>	2.Formula-fed infants with confirmed cow's milk allergy may benefit from the use of a hypoallergenic or soy formula as described for the breastfed infant. </a:t>
            </a:r>
          </a:p>
        </p:txBody>
      </p:sp>
    </p:spTree>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p:txBody>
          <a:bodyPr/>
          <a:lstStyle/>
          <a:p>
            <a:pPr eaLnBrk="1" hangingPunct="1"/>
            <a:r>
              <a:rPr lang="en-US" dirty="0" smtClean="0"/>
              <a:t>Amino Acid Based</a:t>
            </a:r>
          </a:p>
        </p:txBody>
      </p:sp>
      <p:sp>
        <p:nvSpPr>
          <p:cNvPr id="4" name="Subtitle 3"/>
          <p:cNvSpPr>
            <a:spLocks noGrp="1"/>
          </p:cNvSpPr>
          <p:nvPr>
            <p:ph type="subTitle" idx="1"/>
          </p:nvPr>
        </p:nvSpPr>
        <p:spPr/>
        <p:txBody>
          <a:bodyPr/>
          <a:lstStyle/>
          <a:p>
            <a:endParaRPr lang="en-US"/>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normAutofit fontScale="90000"/>
          </a:bodyPr>
          <a:lstStyle/>
          <a:p>
            <a:r>
              <a:rPr lang="en-US"/>
              <a:t>Human Milk Substitutes: Infant Mortality</a:t>
            </a:r>
          </a:p>
        </p:txBody>
      </p:sp>
      <p:sp>
        <p:nvSpPr>
          <p:cNvPr id="84995" name="Rectangle 3"/>
          <p:cNvSpPr>
            <a:spLocks noGrp="1" noChangeArrowheads="1"/>
          </p:cNvSpPr>
          <p:nvPr>
            <p:ph type="body" idx="1"/>
          </p:nvPr>
        </p:nvSpPr>
        <p:spPr/>
        <p:txBody>
          <a:bodyPr/>
          <a:lstStyle/>
          <a:p>
            <a:r>
              <a:rPr lang="en-US"/>
              <a:t>Artificial feeding in first weeks of life associated with 100% mortality</a:t>
            </a:r>
          </a:p>
          <a:p>
            <a:r>
              <a:rPr lang="en-US"/>
              <a:t>19</a:t>
            </a:r>
            <a:r>
              <a:rPr lang="en-US" baseline="30000"/>
              <a:t>th</a:t>
            </a:r>
            <a:r>
              <a:rPr lang="en-US"/>
              <a:t> century infant mortality with “hand feeding” was 88%</a:t>
            </a:r>
          </a:p>
          <a:p>
            <a:r>
              <a:rPr lang="en-US"/>
              <a:t>Foundlings: 80%</a:t>
            </a:r>
          </a:p>
          <a:p>
            <a:r>
              <a:rPr lang="en-US"/>
              <a:t> In Dublin Foundling hospital 1775-96: 99.6%</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idx="4294967295"/>
          </p:nvPr>
        </p:nvSpPr>
        <p:spPr>
          <a:xfrm>
            <a:off x="990600" y="457200"/>
            <a:ext cx="7772400" cy="1143000"/>
          </a:xfrm>
        </p:spPr>
        <p:txBody>
          <a:bodyPr anchor="ctr"/>
          <a:lstStyle/>
          <a:p>
            <a:pPr eaLnBrk="1" hangingPunct="1"/>
            <a:r>
              <a:rPr lang="en-US" smtClean="0"/>
              <a:t>Amino Acid Based Formulas</a:t>
            </a:r>
          </a:p>
        </p:txBody>
      </p:sp>
      <p:sp>
        <p:nvSpPr>
          <p:cNvPr id="99331" name="Rectangle 3"/>
          <p:cNvSpPr>
            <a:spLocks noGrp="1" noChangeArrowheads="1"/>
          </p:cNvSpPr>
          <p:nvPr>
            <p:ph type="body" idx="4294967295"/>
          </p:nvPr>
        </p:nvSpPr>
        <p:spPr>
          <a:xfrm>
            <a:off x="2378075" y="2836863"/>
            <a:ext cx="6321425" cy="3082925"/>
          </a:xfrm>
        </p:spPr>
        <p:txBody>
          <a:bodyPr>
            <a:normAutofit fontScale="92500" lnSpcReduction="10000"/>
          </a:bodyPr>
          <a:lstStyle/>
          <a:p>
            <a:pPr eaLnBrk="1" hangingPunct="1">
              <a:lnSpc>
                <a:spcPct val="90000"/>
              </a:lnSpc>
              <a:buClr>
                <a:schemeClr val="tx1"/>
              </a:buClr>
            </a:pPr>
            <a:r>
              <a:rPr lang="en-US" sz="3100" smtClean="0"/>
              <a:t>Elecare, Neocate, Nutramigen AA</a:t>
            </a:r>
            <a:endParaRPr lang="en-US" sz="2700" smtClean="0"/>
          </a:p>
          <a:p>
            <a:pPr lvl="1" eaLnBrk="1" hangingPunct="1">
              <a:lnSpc>
                <a:spcPct val="90000"/>
              </a:lnSpc>
              <a:buClr>
                <a:schemeClr val="tx1"/>
              </a:buClr>
              <a:buSzPct val="50000"/>
              <a:buFont typeface="Wingdings" pitchFamily="2" charset="2"/>
              <a:buChar char="u"/>
            </a:pPr>
            <a:r>
              <a:rPr lang="en-US" sz="2600" smtClean="0"/>
              <a:t>Protein: Free Amino Acids</a:t>
            </a:r>
          </a:p>
          <a:p>
            <a:pPr lvl="1" eaLnBrk="1" hangingPunct="1">
              <a:lnSpc>
                <a:spcPct val="90000"/>
              </a:lnSpc>
              <a:buClr>
                <a:schemeClr val="tx1"/>
              </a:buClr>
              <a:buSzPct val="50000"/>
              <a:buFont typeface="Wingdings" pitchFamily="2" charset="2"/>
              <a:buChar char="u"/>
            </a:pPr>
            <a:r>
              <a:rPr lang="en-US" sz="2600" smtClean="0"/>
              <a:t>Fat: Long chain and medium chain</a:t>
            </a:r>
          </a:p>
          <a:p>
            <a:pPr lvl="2" eaLnBrk="1" hangingPunct="1">
              <a:lnSpc>
                <a:spcPct val="90000"/>
              </a:lnSpc>
              <a:buClr>
                <a:schemeClr val="tx1"/>
              </a:buClr>
              <a:buFont typeface="Wingdings" pitchFamily="2" charset="2"/>
              <a:buChar char="u"/>
            </a:pPr>
            <a:r>
              <a:rPr lang="en-US" sz="2200" smtClean="0"/>
              <a:t>Elecare (33% MCT), Neocate (5% MCT)</a:t>
            </a:r>
          </a:p>
          <a:p>
            <a:pPr lvl="1" eaLnBrk="1" hangingPunct="1">
              <a:lnSpc>
                <a:spcPct val="90000"/>
              </a:lnSpc>
              <a:buClr>
                <a:schemeClr val="tx1"/>
              </a:buClr>
              <a:buSzPct val="50000"/>
              <a:buFont typeface="Wingdings" pitchFamily="2" charset="2"/>
              <a:buChar char="u"/>
            </a:pPr>
            <a:r>
              <a:rPr lang="en-US" sz="2600" smtClean="0"/>
              <a:t>Carbohydrate:  corn syrup solids, Lactose and sucrose free</a:t>
            </a:r>
          </a:p>
          <a:p>
            <a:pPr lvl="1" eaLnBrk="1" hangingPunct="1">
              <a:lnSpc>
                <a:spcPct val="90000"/>
              </a:lnSpc>
              <a:buClr>
                <a:schemeClr val="tx1"/>
              </a:buClr>
              <a:buSzPct val="50000"/>
              <a:buFont typeface="Wingdings" pitchFamily="2" charset="2"/>
              <a:buChar char="u"/>
            </a:pPr>
            <a:r>
              <a:rPr lang="en-US" sz="2600" smtClean="0"/>
              <a:t>Indications for use: Food Allergy or intolerance to peptides or whole protein</a:t>
            </a:r>
          </a:p>
        </p:txBody>
      </p:sp>
    </p:spTree>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990600" y="457200"/>
            <a:ext cx="7772400" cy="1143000"/>
          </a:xfrm>
        </p:spPr>
        <p:txBody>
          <a:bodyPr/>
          <a:lstStyle/>
          <a:p>
            <a:pPr algn="ctr" eaLnBrk="1" hangingPunct="1"/>
            <a:r>
              <a:rPr lang="en-US" smtClean="0"/>
              <a:t>Elemental Infant Formula</a:t>
            </a:r>
          </a:p>
        </p:txBody>
      </p:sp>
      <p:sp>
        <p:nvSpPr>
          <p:cNvPr id="100355" name="Rectangle 3"/>
          <p:cNvSpPr>
            <a:spLocks noGrp="1" noChangeArrowheads="1"/>
          </p:cNvSpPr>
          <p:nvPr>
            <p:ph type="body" idx="1"/>
          </p:nvPr>
        </p:nvSpPr>
        <p:spPr>
          <a:xfrm>
            <a:off x="1722438" y="2501900"/>
            <a:ext cx="6692900" cy="3390900"/>
          </a:xfrm>
        </p:spPr>
        <p:txBody>
          <a:bodyPr>
            <a:normAutofit fontScale="92500" lnSpcReduction="10000"/>
          </a:bodyPr>
          <a:lstStyle/>
          <a:p>
            <a:pPr eaLnBrk="1" hangingPunct="1">
              <a:buClr>
                <a:schemeClr val="tx1"/>
              </a:buClr>
            </a:pPr>
            <a:r>
              <a:rPr lang="en-US" sz="3600" smtClean="0"/>
              <a:t>NeoCate (SHS)</a:t>
            </a:r>
            <a:endParaRPr lang="en-US" smtClean="0"/>
          </a:p>
          <a:p>
            <a:pPr lvl="1" eaLnBrk="1" hangingPunct="1">
              <a:buClr>
                <a:schemeClr val="tx1"/>
              </a:buClr>
              <a:buSzPct val="50000"/>
              <a:buFont typeface="Wingdings" pitchFamily="2" charset="2"/>
              <a:buChar char="u"/>
            </a:pPr>
            <a:r>
              <a:rPr lang="en-US" sz="3000" smtClean="0"/>
              <a:t>Protein: Free Amino Acids</a:t>
            </a:r>
          </a:p>
          <a:p>
            <a:pPr lvl="1" eaLnBrk="1" hangingPunct="1">
              <a:buClr>
                <a:schemeClr val="tx1"/>
              </a:buClr>
              <a:buSzPct val="50000"/>
              <a:buFont typeface="Wingdings" pitchFamily="2" charset="2"/>
              <a:buChar char="u"/>
            </a:pPr>
            <a:r>
              <a:rPr lang="en-US" sz="3000" smtClean="0"/>
              <a:t>Fat: Long chain</a:t>
            </a:r>
          </a:p>
          <a:p>
            <a:pPr lvl="1" eaLnBrk="1" hangingPunct="1">
              <a:buClr>
                <a:schemeClr val="tx1"/>
              </a:buClr>
              <a:buSzPct val="50000"/>
              <a:buFont typeface="Wingdings" pitchFamily="2" charset="2"/>
              <a:buChar char="u"/>
            </a:pPr>
            <a:r>
              <a:rPr lang="en-US" sz="3000" smtClean="0"/>
              <a:t>Carbohydrate: Lactose Free</a:t>
            </a:r>
          </a:p>
          <a:p>
            <a:pPr lvl="1" eaLnBrk="1" hangingPunct="1">
              <a:buClr>
                <a:schemeClr val="tx1"/>
              </a:buClr>
              <a:buSzPct val="50000"/>
              <a:buFont typeface="Wingdings" pitchFamily="2" charset="2"/>
              <a:buChar char="u"/>
            </a:pPr>
            <a:r>
              <a:rPr lang="en-US" sz="3000" smtClean="0"/>
              <a:t>Indications for use: Food Allergy or intolerance to peptides or whole protein</a:t>
            </a:r>
          </a:p>
        </p:txBody>
      </p:sp>
    </p:spTree>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685800" y="381000"/>
            <a:ext cx="7772400" cy="1295400"/>
          </a:xfrm>
        </p:spPr>
        <p:txBody>
          <a:bodyPr/>
          <a:lstStyle/>
          <a:p>
            <a:pPr algn="ctr" eaLnBrk="1" hangingPunct="1"/>
            <a:r>
              <a:rPr lang="en-US" smtClean="0"/>
              <a:t>Other Specialty Formulas</a:t>
            </a:r>
          </a:p>
        </p:txBody>
      </p:sp>
      <p:sp>
        <p:nvSpPr>
          <p:cNvPr id="101379" name="Rectangle 3"/>
          <p:cNvSpPr>
            <a:spLocks noGrp="1" noChangeArrowheads="1"/>
          </p:cNvSpPr>
          <p:nvPr>
            <p:ph type="body" idx="1"/>
          </p:nvPr>
        </p:nvSpPr>
        <p:spPr>
          <a:xfrm>
            <a:off x="1371600" y="1981200"/>
            <a:ext cx="7543800" cy="4114800"/>
          </a:xfrm>
        </p:spPr>
        <p:txBody>
          <a:bodyPr>
            <a:normAutofit/>
          </a:bodyPr>
          <a:lstStyle/>
          <a:p>
            <a:pPr eaLnBrk="1" hangingPunct="1">
              <a:buClr>
                <a:schemeClr val="tx1"/>
              </a:buClr>
            </a:pPr>
            <a:r>
              <a:rPr lang="en-US" sz="3600" dirty="0" err="1" smtClean="0"/>
              <a:t>Similac</a:t>
            </a:r>
            <a:r>
              <a:rPr lang="en-US" sz="3600" dirty="0" smtClean="0"/>
              <a:t> PM 60/40</a:t>
            </a:r>
            <a:r>
              <a:rPr lang="en-US" dirty="0" smtClean="0"/>
              <a:t> </a:t>
            </a:r>
            <a:r>
              <a:rPr lang="en-US" sz="2800" dirty="0" smtClean="0"/>
              <a:t>(Ross)</a:t>
            </a:r>
          </a:p>
          <a:p>
            <a:pPr lvl="1" eaLnBrk="1" hangingPunct="1">
              <a:lnSpc>
                <a:spcPct val="80000"/>
              </a:lnSpc>
              <a:buClr>
                <a:schemeClr val="tx1"/>
              </a:buClr>
              <a:buSzPct val="50000"/>
              <a:buFont typeface="Wingdings" pitchFamily="2" charset="2"/>
              <a:buChar char="u"/>
            </a:pPr>
            <a:r>
              <a:rPr lang="en-US" dirty="0" smtClean="0"/>
              <a:t>Low in Ca, P, K+ and NA; 2:1 </a:t>
            </a:r>
            <a:r>
              <a:rPr lang="en-US" dirty="0" err="1" smtClean="0"/>
              <a:t>Ca:P</a:t>
            </a:r>
            <a:r>
              <a:rPr lang="en-US" dirty="0" smtClean="0"/>
              <a:t> ratio</a:t>
            </a:r>
          </a:p>
          <a:p>
            <a:pPr lvl="1" eaLnBrk="1" hangingPunct="1">
              <a:buClr>
                <a:schemeClr val="tx1"/>
              </a:buClr>
              <a:buSzPct val="50000"/>
              <a:buFont typeface="Wingdings" pitchFamily="2" charset="2"/>
              <a:buChar char="u"/>
            </a:pPr>
            <a:r>
              <a:rPr lang="en-US" dirty="0" smtClean="0"/>
              <a:t>Used for infants with Renal Failure</a:t>
            </a:r>
          </a:p>
          <a:p>
            <a:pPr eaLnBrk="1" hangingPunct="1">
              <a:buClr>
                <a:schemeClr val="tx1"/>
              </a:buClr>
            </a:pPr>
            <a:r>
              <a:rPr lang="en-US" sz="3600" dirty="0" smtClean="0"/>
              <a:t>Formulas for Metabolic Disorders</a:t>
            </a:r>
          </a:p>
          <a:p>
            <a:pPr eaLnBrk="1" hangingPunct="1">
              <a:buClr>
                <a:schemeClr val="tx1"/>
              </a:buClr>
            </a:pPr>
            <a:r>
              <a:rPr lang="en-US" sz="3600" dirty="0" smtClean="0"/>
              <a:t>Preterm Products</a:t>
            </a:r>
          </a:p>
          <a:p>
            <a:pPr eaLnBrk="1" hangingPunct="1">
              <a:buClr>
                <a:schemeClr val="tx1"/>
              </a:buClr>
            </a:pPr>
            <a:r>
              <a:rPr lang="en-US" sz="3600" dirty="0" smtClean="0"/>
              <a:t>Low fat high MCT</a:t>
            </a:r>
          </a:p>
        </p:txBody>
      </p:sp>
    </p:spTree>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pPr eaLnBrk="1" hangingPunct="1"/>
            <a:r>
              <a:rPr lang="en-US" sz="3200" b="1" smtClean="0"/>
              <a:t>Indications</a:t>
            </a:r>
          </a:p>
        </p:txBody>
      </p:sp>
      <p:sp>
        <p:nvSpPr>
          <p:cNvPr id="107523" name="Rectangle 3"/>
          <p:cNvSpPr>
            <a:spLocks noGrp="1" noChangeArrowheads="1"/>
          </p:cNvSpPr>
          <p:nvPr>
            <p:ph type="body" sz="half" idx="1"/>
          </p:nvPr>
        </p:nvSpPr>
        <p:spPr>
          <a:xfrm>
            <a:off x="1182688" y="2017713"/>
            <a:ext cx="5827712" cy="4535487"/>
          </a:xfrm>
        </p:spPr>
        <p:txBody>
          <a:bodyPr>
            <a:normAutofit lnSpcReduction="10000"/>
          </a:bodyPr>
          <a:lstStyle/>
          <a:p>
            <a:pPr eaLnBrk="1" hangingPunct="1">
              <a:lnSpc>
                <a:spcPct val="90000"/>
              </a:lnSpc>
            </a:pPr>
            <a:r>
              <a:rPr lang="en-US" sz="2400" smtClean="0"/>
              <a:t>Cow’s milk based</a:t>
            </a:r>
          </a:p>
          <a:p>
            <a:pPr lvl="1" eaLnBrk="1" hangingPunct="1">
              <a:lnSpc>
                <a:spcPct val="90000"/>
              </a:lnSpc>
            </a:pPr>
            <a:r>
              <a:rPr lang="en-US" sz="2000" smtClean="0"/>
              <a:t>Health term infant</a:t>
            </a:r>
          </a:p>
          <a:p>
            <a:pPr eaLnBrk="1" hangingPunct="1">
              <a:lnSpc>
                <a:spcPct val="90000"/>
              </a:lnSpc>
            </a:pPr>
            <a:r>
              <a:rPr lang="en-US" sz="2400" smtClean="0"/>
              <a:t>Soy</a:t>
            </a:r>
          </a:p>
          <a:p>
            <a:pPr lvl="1" eaLnBrk="1" hangingPunct="1">
              <a:lnSpc>
                <a:spcPct val="90000"/>
              </a:lnSpc>
            </a:pPr>
            <a:r>
              <a:rPr lang="en-US" sz="2000" smtClean="0"/>
              <a:t>Vegetarian</a:t>
            </a:r>
          </a:p>
          <a:p>
            <a:pPr lvl="1" eaLnBrk="1" hangingPunct="1">
              <a:lnSpc>
                <a:spcPct val="90000"/>
              </a:lnSpc>
            </a:pPr>
            <a:r>
              <a:rPr lang="en-US" sz="2000" smtClean="0"/>
              <a:t>Galactosemia</a:t>
            </a:r>
          </a:p>
          <a:p>
            <a:pPr eaLnBrk="1" hangingPunct="1">
              <a:lnSpc>
                <a:spcPct val="90000"/>
              </a:lnSpc>
            </a:pPr>
            <a:r>
              <a:rPr lang="en-US" sz="2400" smtClean="0"/>
              <a:t>Protein Hydrolysates</a:t>
            </a:r>
          </a:p>
          <a:p>
            <a:pPr lvl="1" eaLnBrk="1" hangingPunct="1">
              <a:lnSpc>
                <a:spcPct val="90000"/>
              </a:lnSpc>
            </a:pPr>
            <a:r>
              <a:rPr lang="en-US" sz="2000" smtClean="0"/>
              <a:t>Protein intolerance/allergy</a:t>
            </a:r>
          </a:p>
          <a:p>
            <a:pPr lvl="1" eaLnBrk="1" hangingPunct="1">
              <a:lnSpc>
                <a:spcPct val="90000"/>
              </a:lnSpc>
            </a:pPr>
            <a:r>
              <a:rPr lang="en-US" sz="2000" smtClean="0"/>
              <a:t>other</a:t>
            </a:r>
          </a:p>
          <a:p>
            <a:pPr eaLnBrk="1" hangingPunct="1">
              <a:lnSpc>
                <a:spcPct val="90000"/>
              </a:lnSpc>
            </a:pPr>
            <a:r>
              <a:rPr lang="en-US" sz="2400" smtClean="0"/>
              <a:t>Preterm Formulas</a:t>
            </a:r>
          </a:p>
          <a:p>
            <a:pPr eaLnBrk="1" hangingPunct="1">
              <a:lnSpc>
                <a:spcPct val="90000"/>
              </a:lnSpc>
            </a:pPr>
            <a:r>
              <a:rPr lang="en-US" sz="2400" smtClean="0"/>
              <a:t>Post-discharge Preterm formulas</a:t>
            </a:r>
          </a:p>
          <a:p>
            <a:pPr eaLnBrk="1" hangingPunct="1">
              <a:lnSpc>
                <a:spcPct val="90000"/>
              </a:lnSpc>
            </a:pPr>
            <a:r>
              <a:rPr lang="en-US" sz="2400" smtClean="0"/>
              <a:t>Other Specialty Formulas</a:t>
            </a:r>
          </a:p>
          <a:p>
            <a:pPr lvl="1" eaLnBrk="1" hangingPunct="1">
              <a:lnSpc>
                <a:spcPct val="90000"/>
              </a:lnSpc>
            </a:pPr>
            <a:r>
              <a:rPr lang="en-US" sz="2000" smtClean="0"/>
              <a:t>Specific medical, metabolic indications</a:t>
            </a:r>
          </a:p>
          <a:p>
            <a:pPr eaLnBrk="1" hangingPunct="1">
              <a:lnSpc>
                <a:spcPct val="90000"/>
              </a:lnSpc>
              <a:buFont typeface="Wingdings" pitchFamily="2" charset="2"/>
              <a:buNone/>
            </a:pPr>
            <a:r>
              <a:rPr lang="en-US" sz="2800" smtClean="0"/>
              <a:t> </a:t>
            </a:r>
          </a:p>
          <a:p>
            <a:pPr eaLnBrk="1" hangingPunct="1">
              <a:lnSpc>
                <a:spcPct val="90000"/>
              </a:lnSpc>
            </a:pPr>
            <a:endParaRPr lang="en-US" sz="2800" smtClean="0"/>
          </a:p>
          <a:p>
            <a:pPr eaLnBrk="1" hangingPunct="1">
              <a:lnSpc>
                <a:spcPct val="90000"/>
              </a:lnSpc>
            </a:pPr>
            <a:endParaRPr lang="en-US" sz="2800" smtClean="0"/>
          </a:p>
        </p:txBody>
      </p:sp>
      <p:sp>
        <p:nvSpPr>
          <p:cNvPr id="5" name="ClipArt Placeholder 4"/>
          <p:cNvSpPr>
            <a:spLocks noGrp="1"/>
          </p:cNvSpPr>
          <p:nvPr>
            <p:ph type="clipArt" sz="half" idx="2"/>
          </p:nvPr>
        </p:nvSpPr>
        <p:spPr/>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ChangeArrowheads="1"/>
          </p:cNvSpPr>
          <p:nvPr/>
        </p:nvSpPr>
        <p:spPr bwMode="auto">
          <a:xfrm>
            <a:off x="400050" y="609600"/>
            <a:ext cx="8743950" cy="1143000"/>
          </a:xfrm>
          <a:prstGeom prst="rect">
            <a:avLst/>
          </a:prstGeom>
          <a:noFill/>
          <a:ln w="9525">
            <a:noFill/>
            <a:miter lim="800000"/>
            <a:headEnd/>
            <a:tailEnd/>
          </a:ln>
        </p:spPr>
        <p:txBody>
          <a:bodyPr anchor="ctr"/>
          <a:lstStyle/>
          <a:p>
            <a:pPr>
              <a:lnSpc>
                <a:spcPct val="70000"/>
              </a:lnSpc>
            </a:pPr>
            <a:r>
              <a:rPr kumimoji="1" lang="en-US" sz="4800" b="1">
                <a:solidFill>
                  <a:schemeClr val="tx2"/>
                </a:solidFill>
                <a:latin typeface="Arial Narrow" pitchFamily="34" charset="0"/>
              </a:rPr>
              <a:t>Know What You Are Feeding</a:t>
            </a:r>
          </a:p>
        </p:txBody>
      </p:sp>
      <p:sp>
        <p:nvSpPr>
          <p:cNvPr id="108547" name="Rectangle 3"/>
          <p:cNvSpPr>
            <a:spLocks noChangeArrowheads="1"/>
          </p:cNvSpPr>
          <p:nvPr/>
        </p:nvSpPr>
        <p:spPr bwMode="auto">
          <a:xfrm>
            <a:off x="619125" y="2590800"/>
            <a:ext cx="7915275" cy="3733800"/>
          </a:xfrm>
          <a:prstGeom prst="rect">
            <a:avLst/>
          </a:prstGeom>
          <a:noFill/>
          <a:ln w="9525">
            <a:noFill/>
            <a:miter lim="800000"/>
            <a:headEnd/>
            <a:tailEnd/>
          </a:ln>
        </p:spPr>
        <p:txBody>
          <a:bodyPr/>
          <a:lstStyle/>
          <a:p>
            <a:pPr marL="342900" indent="-342900">
              <a:spcBef>
                <a:spcPct val="35000"/>
              </a:spcBef>
              <a:spcAft>
                <a:spcPct val="30000"/>
              </a:spcAft>
              <a:buClr>
                <a:schemeClr val="hlink"/>
              </a:buClr>
              <a:buSzPct val="50000"/>
              <a:buFont typeface="Monotype Sorts" pitchFamily="2" charset="2"/>
              <a:buChar char="n"/>
            </a:pPr>
            <a:r>
              <a:rPr kumimoji="1" lang="en-US" sz="2400">
                <a:latin typeface="Arial" charset="0"/>
              </a:rPr>
              <a:t>Caloric density, protein, fat and carbohydrate vitamin and mineral content.</a:t>
            </a:r>
          </a:p>
          <a:p>
            <a:pPr marL="342900" indent="-342900">
              <a:spcAft>
                <a:spcPct val="10000"/>
              </a:spcAft>
              <a:buClr>
                <a:schemeClr val="hlink"/>
              </a:buClr>
              <a:buSzPct val="50000"/>
              <a:buFont typeface="Monotype Sorts" pitchFamily="2" charset="2"/>
              <a:buChar char="n"/>
            </a:pPr>
            <a:r>
              <a:rPr kumimoji="1" lang="en-US" sz="2400">
                <a:latin typeface="Arial" charset="0"/>
              </a:rPr>
              <a:t>Osmolality:</a:t>
            </a:r>
            <a:endParaRPr kumimoji="1" lang="en-US" sz="2200">
              <a:latin typeface="Arial" charset="0"/>
            </a:endParaRPr>
          </a:p>
          <a:p>
            <a:pPr marL="342900" indent="-342900">
              <a:spcBef>
                <a:spcPct val="35000"/>
              </a:spcBef>
              <a:spcAft>
                <a:spcPct val="10000"/>
              </a:spcAft>
              <a:buClr>
                <a:schemeClr val="hlink"/>
              </a:buClr>
              <a:buSzPct val="50000"/>
              <a:buFont typeface="Monotype Sorts" pitchFamily="2" charset="2"/>
              <a:buChar char="n"/>
            </a:pPr>
            <a:r>
              <a:rPr kumimoji="1" lang="en-US" sz="2400">
                <a:latin typeface="Arial" charset="0"/>
              </a:rPr>
              <a:t>Renal Solute Load: Evaluate RSL in context of solute intake, fluid intake and output.</a:t>
            </a:r>
          </a:p>
          <a:p>
            <a:pPr marL="342900" indent="-342900">
              <a:spcBef>
                <a:spcPct val="35000"/>
              </a:spcBef>
              <a:spcAft>
                <a:spcPct val="10000"/>
              </a:spcAft>
              <a:buClr>
                <a:schemeClr val="hlink"/>
              </a:buClr>
              <a:buSzPct val="50000"/>
              <a:buFont typeface="Monotype Sorts" pitchFamily="2" charset="2"/>
              <a:buChar char="n"/>
            </a:pPr>
            <a:r>
              <a:rPr kumimoji="1" lang="en-US" sz="2400">
                <a:latin typeface="Arial" charset="0"/>
              </a:rPr>
              <a:t>Evidence Based</a:t>
            </a:r>
          </a:p>
          <a:p>
            <a:pPr marL="342900" indent="-342900">
              <a:spcBef>
                <a:spcPct val="35000"/>
              </a:spcBef>
              <a:spcAft>
                <a:spcPct val="10000"/>
              </a:spcAft>
              <a:buClr>
                <a:schemeClr val="hlink"/>
              </a:buClr>
              <a:buSzPct val="50000"/>
              <a:buFont typeface="Monotype Sorts" pitchFamily="2" charset="2"/>
              <a:buChar char="n"/>
            </a:pPr>
            <a:r>
              <a:rPr kumimoji="1" lang="en-US" sz="2400">
                <a:latin typeface="Arial" charset="0"/>
              </a:rPr>
              <a:t>Rationale</a:t>
            </a:r>
          </a:p>
          <a:p>
            <a:pPr marL="342900" indent="-342900">
              <a:spcBef>
                <a:spcPct val="35000"/>
              </a:spcBef>
              <a:spcAft>
                <a:spcPct val="10000"/>
              </a:spcAft>
              <a:buClr>
                <a:schemeClr val="hlink"/>
              </a:buClr>
              <a:buSzPct val="50000"/>
              <a:buFont typeface="Monotype Sorts" pitchFamily="2" charset="2"/>
              <a:buChar char="n"/>
            </a:pPr>
            <a:r>
              <a:rPr kumimoji="1" lang="en-US" sz="2400">
                <a:latin typeface="Arial" charset="0"/>
              </a:rPr>
              <a:t>Cost and availability</a:t>
            </a:r>
          </a:p>
        </p:txBody>
      </p:sp>
    </p:spTree>
  </p:cSld>
  <p:clrMapOvr>
    <a:masterClrMapping/>
  </p:clrMapOv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990600" y="609600"/>
            <a:ext cx="7924800" cy="1143000"/>
          </a:xfrm>
        </p:spPr>
        <p:txBody>
          <a:bodyPr/>
          <a:lstStyle/>
          <a:p>
            <a:pPr eaLnBrk="1" hangingPunct="1"/>
            <a:r>
              <a:rPr lang="en-US" smtClean="0"/>
              <a:t>Finding Up to Date Information</a:t>
            </a:r>
          </a:p>
        </p:txBody>
      </p:sp>
      <p:sp>
        <p:nvSpPr>
          <p:cNvPr id="109571" name="Rectangle 3"/>
          <p:cNvSpPr>
            <a:spLocks noGrp="1" noChangeArrowheads="1"/>
          </p:cNvSpPr>
          <p:nvPr>
            <p:ph type="body" idx="1"/>
          </p:nvPr>
        </p:nvSpPr>
        <p:spPr>
          <a:xfrm>
            <a:off x="1066800" y="1981200"/>
            <a:ext cx="7848600" cy="4495800"/>
          </a:xfrm>
        </p:spPr>
        <p:txBody>
          <a:bodyPr>
            <a:normAutofit lnSpcReduction="10000"/>
          </a:bodyPr>
          <a:lstStyle/>
          <a:p>
            <a:pPr eaLnBrk="1" hangingPunct="1">
              <a:lnSpc>
                <a:spcPct val="150000"/>
              </a:lnSpc>
            </a:pPr>
            <a:r>
              <a:rPr lang="en-US" sz="2400" smtClean="0">
                <a:hlinkClick r:id="rId2"/>
              </a:rPr>
              <a:t>www.ross.com</a:t>
            </a:r>
            <a:r>
              <a:rPr lang="en-US" sz="2400" smtClean="0"/>
              <a:t>  Similac products</a:t>
            </a:r>
          </a:p>
          <a:p>
            <a:pPr eaLnBrk="1" hangingPunct="1">
              <a:lnSpc>
                <a:spcPct val="150000"/>
              </a:lnSpc>
            </a:pPr>
            <a:r>
              <a:rPr lang="en-US" sz="2400" smtClean="0">
                <a:hlinkClick r:id="rId3"/>
              </a:rPr>
              <a:t>www.meadjohnson.com</a:t>
            </a:r>
            <a:r>
              <a:rPr lang="en-US" sz="2400" smtClean="0"/>
              <a:t>  Enfamil products</a:t>
            </a:r>
          </a:p>
          <a:p>
            <a:pPr eaLnBrk="1" hangingPunct="1">
              <a:lnSpc>
                <a:spcPct val="150000"/>
              </a:lnSpc>
            </a:pPr>
            <a:r>
              <a:rPr lang="en-US" sz="2400" smtClean="0">
                <a:hlinkClick r:id="rId4"/>
              </a:rPr>
              <a:t>www.verybestbaby.com</a:t>
            </a:r>
            <a:r>
              <a:rPr lang="en-US" sz="2400" smtClean="0"/>
              <a:t>  Nestle products</a:t>
            </a:r>
          </a:p>
          <a:p>
            <a:pPr eaLnBrk="1" hangingPunct="1">
              <a:lnSpc>
                <a:spcPct val="150000"/>
              </a:lnSpc>
            </a:pPr>
            <a:r>
              <a:rPr lang="en-US" sz="2400" smtClean="0">
                <a:hlinkClick r:id="rId5"/>
              </a:rPr>
              <a:t>www.wyethnutritionals.com</a:t>
            </a:r>
            <a:r>
              <a:rPr lang="en-US" sz="2400" smtClean="0"/>
              <a:t> generic products</a:t>
            </a:r>
          </a:p>
          <a:p>
            <a:pPr lvl="1" eaLnBrk="1" hangingPunct="1">
              <a:lnSpc>
                <a:spcPct val="150000"/>
              </a:lnSpc>
            </a:pPr>
            <a:r>
              <a:rPr lang="en-US" sz="2400" u="sng" smtClean="0">
                <a:solidFill>
                  <a:schemeClr val="tx2"/>
                </a:solidFill>
              </a:rPr>
              <a:t>www.brightbeginnings.com</a:t>
            </a:r>
            <a:r>
              <a:rPr lang="en-US" sz="2400" smtClean="0"/>
              <a:t>  lower cost formulas made by Wyeth</a:t>
            </a:r>
          </a:p>
          <a:p>
            <a:pPr eaLnBrk="1" hangingPunct="1"/>
            <a:r>
              <a:rPr lang="en-US" sz="2400" u="sng" smtClean="0">
                <a:solidFill>
                  <a:schemeClr val="tx2"/>
                </a:solidFill>
              </a:rPr>
              <a:t>www.shsna.com/html/Hypoallergenic.htm</a:t>
            </a:r>
          </a:p>
          <a:p>
            <a:pPr eaLnBrk="1" hangingPunct="1">
              <a:buFont typeface="Wingdings" pitchFamily="2" charset="2"/>
              <a:buNone/>
            </a:pPr>
            <a:r>
              <a:rPr lang="en-US" sz="2400" smtClean="0"/>
              <a:t>		Neocate formulas</a:t>
            </a:r>
          </a:p>
        </p:txBody>
      </p:sp>
    </p:spTree>
  </p:cSld>
  <p:clrMapOvr>
    <a:masterClrMapping/>
  </p:clrMapOv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pPr eaLnBrk="1" hangingPunct="1"/>
            <a:r>
              <a:rPr lang="en-US" smtClean="0"/>
              <a:t>Regulation of Infant Formula</a:t>
            </a:r>
          </a:p>
        </p:txBody>
      </p:sp>
      <p:sp>
        <p:nvSpPr>
          <p:cNvPr id="111619" name="Rectangle 3"/>
          <p:cNvSpPr>
            <a:spLocks noGrp="1" noChangeArrowheads="1"/>
          </p:cNvSpPr>
          <p:nvPr>
            <p:ph type="body" sz="half" idx="1"/>
          </p:nvPr>
        </p:nvSpPr>
        <p:spPr>
          <a:xfrm>
            <a:off x="533400" y="2017713"/>
            <a:ext cx="5410200" cy="4114800"/>
          </a:xfrm>
        </p:spPr>
        <p:txBody>
          <a:bodyPr/>
          <a:lstStyle/>
          <a:p>
            <a:pPr eaLnBrk="1" hangingPunct="1"/>
            <a:r>
              <a:rPr lang="en-US" sz="2000" smtClean="0"/>
              <a:t>FDA</a:t>
            </a:r>
          </a:p>
          <a:p>
            <a:pPr lvl="1" eaLnBrk="1" hangingPunct="1"/>
            <a:r>
              <a:rPr lang="en-US" sz="2000" smtClean="0"/>
              <a:t>Infant Formula Act</a:t>
            </a:r>
          </a:p>
          <a:p>
            <a:pPr eaLnBrk="1" hangingPunct="1"/>
            <a:r>
              <a:rPr lang="en-US" sz="2000" smtClean="0"/>
              <a:t>Manufacturers</a:t>
            </a:r>
          </a:p>
          <a:p>
            <a:pPr lvl="1" eaLnBrk="1" hangingPunct="1"/>
            <a:r>
              <a:rPr lang="en-US" sz="2000" smtClean="0"/>
              <a:t>Voluntary monitoring</a:t>
            </a:r>
          </a:p>
          <a:p>
            <a:pPr eaLnBrk="1" hangingPunct="1"/>
            <a:r>
              <a:rPr lang="en-US" sz="2000" smtClean="0"/>
              <a:t>AAP, National Academy of Sciences, other professional organizations</a:t>
            </a:r>
          </a:p>
          <a:p>
            <a:pPr lvl="1" eaLnBrk="1" hangingPunct="1"/>
            <a:r>
              <a:rPr lang="en-US" sz="2000" smtClean="0"/>
              <a:t>Guidelines for composition and intake: (e.g. DRI’s)</a:t>
            </a:r>
          </a:p>
          <a:p>
            <a:pPr lvl="1" eaLnBrk="1" hangingPunct="1"/>
            <a:r>
              <a:rPr lang="en-US" sz="2000" smtClean="0"/>
              <a:t>Guidelines for preparation and handling of formula/human milk in health care facilities</a:t>
            </a:r>
          </a:p>
          <a:p>
            <a:pPr lvl="1" eaLnBrk="1" hangingPunct="1">
              <a:buFont typeface="Wingdings" pitchFamily="2" charset="2"/>
              <a:buNone/>
            </a:pPr>
            <a:endParaRPr lang="en-US" sz="2000" smtClean="0"/>
          </a:p>
          <a:p>
            <a:pPr lvl="1" eaLnBrk="1" hangingPunct="1"/>
            <a:endParaRPr lang="en-US" sz="2000" smtClean="0"/>
          </a:p>
        </p:txBody>
      </p:sp>
      <p:sp>
        <p:nvSpPr>
          <p:cNvPr id="5" name="ClipArt Placeholder 4"/>
          <p:cNvSpPr>
            <a:spLocks noGrp="1"/>
          </p:cNvSpPr>
          <p:nvPr>
            <p:ph type="clipArt" sz="half" idx="2"/>
          </p:nvPr>
        </p:nvSpPr>
        <p:spPr/>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pPr eaLnBrk="1" hangingPunct="1"/>
            <a:r>
              <a:rPr lang="en-US" smtClean="0"/>
              <a:t>Regulation of Infant Formulas</a:t>
            </a:r>
          </a:p>
        </p:txBody>
      </p:sp>
      <p:sp>
        <p:nvSpPr>
          <p:cNvPr id="112643" name="Rectangle 3"/>
          <p:cNvSpPr>
            <a:spLocks noGrp="1" noChangeArrowheads="1"/>
          </p:cNvSpPr>
          <p:nvPr>
            <p:ph type="body" idx="1"/>
          </p:nvPr>
        </p:nvSpPr>
        <p:spPr/>
        <p:txBody>
          <a:bodyPr/>
          <a:lstStyle/>
          <a:p>
            <a:pPr eaLnBrk="1" hangingPunct="1"/>
            <a:r>
              <a:rPr lang="en-US" sz="2800" smtClean="0"/>
              <a:t>Infant Formula Act:</a:t>
            </a:r>
          </a:p>
          <a:p>
            <a:pPr lvl="1" eaLnBrk="1" hangingPunct="1"/>
            <a:r>
              <a:rPr lang="en-US" sz="2400" smtClean="0"/>
              <a:t>Manufacturing regulations</a:t>
            </a:r>
          </a:p>
          <a:p>
            <a:pPr lvl="1" eaLnBrk="1" hangingPunct="1"/>
            <a:r>
              <a:rPr lang="en-US" sz="2400" smtClean="0"/>
              <a:t>Quality control</a:t>
            </a:r>
          </a:p>
          <a:p>
            <a:pPr lvl="2" eaLnBrk="1" hangingPunct="1"/>
            <a:r>
              <a:rPr lang="en-US" sz="2000" smtClean="0"/>
              <a:t>Non specific testing requirements, case by case basis, growth outcomes</a:t>
            </a:r>
          </a:p>
          <a:p>
            <a:pPr lvl="1" eaLnBrk="1" hangingPunct="1"/>
            <a:r>
              <a:rPr lang="en-US" sz="2400" smtClean="0"/>
              <a:t>Recall Proceedures</a:t>
            </a:r>
          </a:p>
          <a:p>
            <a:pPr lvl="1" eaLnBrk="1" hangingPunct="1"/>
            <a:r>
              <a:rPr lang="en-US" sz="2400" smtClean="0"/>
              <a:t>Nutrient content and labeling</a:t>
            </a:r>
          </a:p>
          <a:p>
            <a:pPr lvl="1" eaLnBrk="1" hangingPunct="1"/>
            <a:r>
              <a:rPr lang="en-US" sz="2400" smtClean="0"/>
              <a:t>Panel convened 1998 and 2002 (recommended revisions including exemptions)</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pPr eaLnBrk="1" hangingPunct="1"/>
            <a:r>
              <a:rPr lang="en-US" smtClean="0"/>
              <a:t>Regulation of Infant Formulas</a:t>
            </a:r>
          </a:p>
        </p:txBody>
      </p:sp>
      <p:sp>
        <p:nvSpPr>
          <p:cNvPr id="113667" name="Rectangle 3"/>
          <p:cNvSpPr>
            <a:spLocks noGrp="1" noChangeArrowheads="1"/>
          </p:cNvSpPr>
          <p:nvPr>
            <p:ph type="body" idx="1"/>
          </p:nvPr>
        </p:nvSpPr>
        <p:spPr/>
        <p:txBody>
          <a:bodyPr/>
          <a:lstStyle/>
          <a:p>
            <a:pPr eaLnBrk="1" hangingPunct="1">
              <a:lnSpc>
                <a:spcPct val="90000"/>
              </a:lnSpc>
            </a:pPr>
            <a:r>
              <a:rPr lang="en-US" sz="2400" smtClean="0"/>
              <a:t>Infant Formula Act: The purpose of the infant formula act (1980) is to ensure the safety and nutrition of infant formulas – including minimum and in some cases maximum levels of specified nutrients. The act authorizes the FDA to establish appropriate regulations for 1) new formulas, 2) formulas entering the U.S. market, 3) major changes, revisions, or substitutions of macronutrients 4) formulas manufactured in new plants or processing lines, 5) addition of new constituents 6) use of new equipment or technology 7) packaging changes </a:t>
            </a:r>
          </a:p>
          <a:p>
            <a:pPr eaLnBrk="1" hangingPunct="1">
              <a:lnSpc>
                <a:spcPct val="90000"/>
              </a:lnSpc>
            </a:pPr>
            <a:endParaRPr lang="en-US" sz="2400" smtClean="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idx="4294967295"/>
          </p:nvPr>
        </p:nvSpPr>
        <p:spPr/>
        <p:txBody>
          <a:bodyPr/>
          <a:lstStyle/>
          <a:p>
            <a:pPr eaLnBrk="1" hangingPunct="1"/>
            <a:r>
              <a:rPr lang="en-US" smtClean="0">
                <a:solidFill>
                  <a:schemeClr val="tx1"/>
                </a:solidFill>
              </a:rPr>
              <a:t>Formula Regulation</a:t>
            </a:r>
          </a:p>
        </p:txBody>
      </p:sp>
      <p:sp>
        <p:nvSpPr>
          <p:cNvPr id="114691" name="Rectangle 3"/>
          <p:cNvSpPr>
            <a:spLocks noGrp="1" noChangeArrowheads="1"/>
          </p:cNvSpPr>
          <p:nvPr>
            <p:ph type="body" idx="4294967295"/>
          </p:nvPr>
        </p:nvSpPr>
        <p:spPr/>
        <p:txBody>
          <a:bodyPr/>
          <a:lstStyle/>
          <a:p>
            <a:pPr eaLnBrk="1" hangingPunct="1">
              <a:buSzPct val="75000"/>
            </a:pPr>
            <a:r>
              <a:rPr lang="en-US" sz="2800" smtClean="0"/>
              <a:t>Regulation is by the Infant Formula Act of 1980, under FDA authority</a:t>
            </a:r>
          </a:p>
          <a:p>
            <a:pPr eaLnBrk="1" hangingPunct="1">
              <a:buSzPct val="75000"/>
            </a:pPr>
            <a:r>
              <a:rPr lang="en-US" sz="2800" smtClean="0"/>
              <a:t>Nutrient composition guidelines for 29 nutrients established by AAP Committee on Nutrition and adopted as regs by FDA </a:t>
            </a:r>
          </a:p>
          <a:p>
            <a:pPr eaLnBrk="1" hangingPunct="1">
              <a:buSzPct val="75000"/>
            </a:pPr>
            <a:r>
              <a:rPr lang="en-US" sz="2800" smtClean="0"/>
              <a:t>  Nutrient Requirements for Infant Formulas.  Federal Register 36, 23553-23556. 1985. 21 CFR Part 107. </a:t>
            </a:r>
            <a:br>
              <a:rPr lang="en-US" sz="2800" smtClean="0"/>
            </a:br>
            <a:endParaRPr lang="en-US"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idx="4294967295"/>
          </p:nvPr>
        </p:nvSpPr>
        <p:spPr/>
        <p:txBody>
          <a:bodyPr/>
          <a:lstStyle/>
          <a:p>
            <a:r>
              <a:rPr lang="en-US"/>
              <a:t>Science, Medicine, and Industry</a:t>
            </a:r>
          </a:p>
        </p:txBody>
      </p:sp>
      <p:sp>
        <p:nvSpPr>
          <p:cNvPr id="89091" name="Rectangle 3"/>
          <p:cNvSpPr>
            <a:spLocks noGrp="1" noChangeArrowheads="1"/>
          </p:cNvSpPr>
          <p:nvPr>
            <p:ph type="body" sz="half" idx="4294967295"/>
          </p:nvPr>
        </p:nvSpPr>
        <p:spPr>
          <a:xfrm>
            <a:off x="1182688" y="2017713"/>
            <a:ext cx="3813175" cy="4114800"/>
          </a:xfrm>
        </p:spPr>
        <p:txBody>
          <a:bodyPr/>
          <a:lstStyle/>
          <a:p>
            <a:pPr lvl="1">
              <a:lnSpc>
                <a:spcPct val="90000"/>
              </a:lnSpc>
              <a:buFont typeface="Wingdings" pitchFamily="2" charset="2"/>
              <a:buNone/>
            </a:pPr>
            <a:r>
              <a:rPr lang="en-US" sz="3200"/>
              <a:t>Growth of child Health and welfare in early 20</a:t>
            </a:r>
            <a:r>
              <a:rPr lang="en-US" sz="3200" baseline="30000"/>
              <a:t>th</a:t>
            </a:r>
            <a:r>
              <a:rPr lang="en-US" sz="3200"/>
              <a:t> century</a:t>
            </a:r>
          </a:p>
        </p:txBody>
      </p:sp>
    </p:spTree>
  </p:cSld>
  <p:clrMapOvr>
    <a:masterClrMapping/>
  </p:clrMapOv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idx="4294967295"/>
          </p:nvPr>
        </p:nvSpPr>
        <p:spPr/>
        <p:txBody>
          <a:bodyPr/>
          <a:lstStyle/>
          <a:p>
            <a:pPr eaLnBrk="1" hangingPunct="1"/>
            <a:r>
              <a:rPr lang="en-US" smtClean="0"/>
              <a:t>Infant Formula Act</a:t>
            </a:r>
          </a:p>
        </p:txBody>
      </p:sp>
      <p:sp>
        <p:nvSpPr>
          <p:cNvPr id="115715" name="Content Placeholder 2"/>
          <p:cNvSpPr>
            <a:spLocks noGrp="1"/>
          </p:cNvSpPr>
          <p:nvPr>
            <p:ph idx="4294967295"/>
          </p:nvPr>
        </p:nvSpPr>
        <p:spPr/>
        <p:txBody>
          <a:bodyPr/>
          <a:lstStyle/>
          <a:p>
            <a:pPr eaLnBrk="1" hangingPunct="1"/>
            <a:r>
              <a:rPr lang="en-US" sz="2500" smtClean="0"/>
              <a:t>Institute of Medicine Food and Nutrition Board 3/2004</a:t>
            </a:r>
          </a:p>
          <a:p>
            <a:pPr eaLnBrk="1" hangingPunct="1"/>
            <a:r>
              <a:rPr lang="en-US" sz="2500" smtClean="0"/>
              <a:t>“Although the federal regulatory processes for evaluating the safety of food ingredients have worked well for conventional substances, they were not designed to ensure the needs and vulnerabilities of infants and are insufficient to ensure the safety of new types of ingredients proposed for infant formulas</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idx="4294967295"/>
          </p:nvPr>
        </p:nvSpPr>
        <p:spPr/>
        <p:txBody>
          <a:bodyPr/>
          <a:lstStyle/>
          <a:p>
            <a:pPr eaLnBrk="1" hangingPunct="1"/>
            <a:r>
              <a:rPr lang="en-US" smtClean="0"/>
              <a:t>Infant Formula Act</a:t>
            </a:r>
          </a:p>
        </p:txBody>
      </p:sp>
      <p:sp>
        <p:nvSpPr>
          <p:cNvPr id="116739" name="Content Placeholder 2"/>
          <p:cNvSpPr>
            <a:spLocks noGrp="1"/>
          </p:cNvSpPr>
          <p:nvPr>
            <p:ph idx="4294967295"/>
          </p:nvPr>
        </p:nvSpPr>
        <p:spPr/>
        <p:txBody>
          <a:bodyPr/>
          <a:lstStyle/>
          <a:p>
            <a:pPr eaLnBrk="1" hangingPunct="1"/>
            <a:r>
              <a:rPr lang="en-US" smtClean="0"/>
              <a:t>“</a:t>
            </a:r>
            <a:r>
              <a:rPr lang="en-US" sz="2500" smtClean="0"/>
              <a:t>The current regulatory processed do not fully address the unique role of formula as a food source. Formula is the only infants’ food if they are not being breastfed. The processes used to regulate the safety of any new additions of formula should be tailored to these products distict role and the special needs and susceptibilities of infants</a:t>
            </a:r>
            <a:r>
              <a:rPr lang="en-US" smtClean="0"/>
              <a:t>”</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idx="4294967295"/>
          </p:nvPr>
        </p:nvSpPr>
        <p:spPr/>
        <p:txBody>
          <a:bodyPr/>
          <a:lstStyle/>
          <a:p>
            <a:pPr eaLnBrk="1" hangingPunct="1"/>
            <a:r>
              <a:rPr lang="en-US" smtClean="0"/>
              <a:t>Infant Formula Act</a:t>
            </a:r>
          </a:p>
        </p:txBody>
      </p:sp>
      <p:sp>
        <p:nvSpPr>
          <p:cNvPr id="117763" name="Content Placeholder 2"/>
          <p:cNvSpPr>
            <a:spLocks noGrp="1"/>
          </p:cNvSpPr>
          <p:nvPr>
            <p:ph idx="4294967295"/>
          </p:nvPr>
        </p:nvSpPr>
        <p:spPr/>
        <p:txBody>
          <a:bodyPr/>
          <a:lstStyle/>
          <a:p>
            <a:pPr eaLnBrk="1" hangingPunct="1"/>
            <a:r>
              <a:rPr lang="en-US" smtClean="0"/>
              <a:t>Key limitation: lack of explicit guideleines for determining when and what safety data is needed…..(GRAS)</a:t>
            </a:r>
          </a:p>
          <a:p>
            <a:pPr eaLnBrk="1" hangingPunct="1"/>
            <a:r>
              <a:rPr lang="en-US" smtClean="0"/>
              <a:t>Clarification is crucial given the increasing number of bioactive peptides and enzymens generated from unconventional sources or new technologies</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idx="4294967295"/>
          </p:nvPr>
        </p:nvSpPr>
        <p:spPr/>
        <p:txBody>
          <a:bodyPr>
            <a:normAutofit fontScale="90000"/>
          </a:bodyPr>
          <a:lstStyle/>
          <a:p>
            <a:pPr eaLnBrk="1" hangingPunct="1"/>
            <a:r>
              <a:rPr lang="en-US" smtClean="0"/>
              <a:t>Infant Formula Act: Points for discussion</a:t>
            </a:r>
          </a:p>
        </p:txBody>
      </p:sp>
      <p:sp>
        <p:nvSpPr>
          <p:cNvPr id="118787" name="Content Placeholder 2"/>
          <p:cNvSpPr>
            <a:spLocks noGrp="1"/>
          </p:cNvSpPr>
          <p:nvPr>
            <p:ph idx="4294967295"/>
          </p:nvPr>
        </p:nvSpPr>
        <p:spPr/>
        <p:txBody>
          <a:bodyPr/>
          <a:lstStyle/>
          <a:p>
            <a:pPr eaLnBrk="1" hangingPunct="1"/>
            <a:r>
              <a:rPr lang="en-US" smtClean="0"/>
              <a:t>Addition of DHA and ARA to formulas</a:t>
            </a:r>
          </a:p>
          <a:p>
            <a:pPr eaLnBrk="1" hangingPunct="1"/>
            <a:r>
              <a:rPr lang="en-US" smtClean="0"/>
              <a:t>Addition of prebiotics to formula</a:t>
            </a:r>
          </a:p>
          <a:p>
            <a:pPr lvl="1" eaLnBrk="1" hangingPunct="1"/>
            <a:r>
              <a:rPr lang="en-US" smtClean="0"/>
              <a:t>Present in BM</a:t>
            </a:r>
          </a:p>
          <a:p>
            <a:pPr lvl="1" eaLnBrk="1" hangingPunct="1"/>
            <a:r>
              <a:rPr lang="en-US" smtClean="0"/>
              <a:t>GRAS</a:t>
            </a:r>
          </a:p>
          <a:p>
            <a:pPr lvl="1" eaLnBrk="1" hangingPunct="1"/>
            <a:r>
              <a:rPr lang="en-US" smtClean="0"/>
              <a:t>Vitamin/mineral content conforms to regulation</a:t>
            </a:r>
          </a:p>
          <a:p>
            <a:pPr lvl="1" eaLnBrk="1" hangingPunct="1"/>
            <a:r>
              <a:rPr lang="en-US" smtClean="0"/>
              <a:t>? testing</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idx="4294967295"/>
          </p:nvPr>
        </p:nvSpPr>
        <p:spPr/>
        <p:txBody>
          <a:bodyPr/>
          <a:lstStyle/>
          <a:p>
            <a:pPr eaLnBrk="1" hangingPunct="1"/>
            <a:r>
              <a:rPr lang="en-US" smtClean="0"/>
              <a:t>Formula safety</a:t>
            </a:r>
          </a:p>
        </p:txBody>
      </p:sp>
      <p:sp>
        <p:nvSpPr>
          <p:cNvPr id="120835" name="Rectangle 3"/>
          <p:cNvSpPr>
            <a:spLocks noGrp="1" noChangeArrowheads="1"/>
          </p:cNvSpPr>
          <p:nvPr>
            <p:ph type="body" idx="4294967295"/>
          </p:nvPr>
        </p:nvSpPr>
        <p:spPr/>
        <p:txBody>
          <a:bodyPr/>
          <a:lstStyle/>
          <a:p>
            <a:pPr eaLnBrk="1" hangingPunct="1"/>
            <a:r>
              <a:rPr lang="en-US" smtClean="0"/>
              <a:t>FDA recall list 2005-2006</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idx="4294967295"/>
          </p:nvPr>
        </p:nvSpPr>
        <p:spPr/>
        <p:txBody>
          <a:bodyPr/>
          <a:lstStyle/>
          <a:p>
            <a:pPr eaLnBrk="1" hangingPunct="1"/>
            <a:r>
              <a:rPr lang="en-US" smtClean="0"/>
              <a:t>Cows milk and goats milk</a:t>
            </a:r>
          </a:p>
        </p:txBody>
      </p:sp>
      <p:sp>
        <p:nvSpPr>
          <p:cNvPr id="131075" name="Rectangle 3"/>
          <p:cNvSpPr>
            <a:spLocks noGrp="1" noChangeArrowheads="1"/>
          </p:cNvSpPr>
          <p:nvPr>
            <p:ph type="body" idx="4294967295"/>
          </p:nvPr>
        </p:nvSpPr>
        <p:spPr/>
        <p:txBody>
          <a:bodyPr/>
          <a:lstStyle/>
          <a:p>
            <a:pPr eaLnBrk="1" hangingPunct="1"/>
            <a:r>
              <a:rPr lang="en-US" smtClean="0"/>
              <a:t>Protein</a:t>
            </a:r>
          </a:p>
          <a:p>
            <a:pPr eaLnBrk="1" hangingPunct="1"/>
            <a:r>
              <a:rPr lang="en-US" smtClean="0"/>
              <a:t>RSL</a:t>
            </a:r>
          </a:p>
          <a:p>
            <a:pPr eaLnBrk="1" hangingPunct="1"/>
            <a:r>
              <a:rPr lang="en-US" smtClean="0"/>
              <a:t>Folic acid, iron, vitamin D</a:t>
            </a:r>
          </a:p>
          <a:p>
            <a:pPr eaLnBrk="1" hangingPunct="1"/>
            <a:r>
              <a:rPr lang="en-US" smtClean="0"/>
              <a:t>pasteurization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3910</Words>
  <Application>Microsoft Office PowerPoint</Application>
  <PresentationFormat>On-screen Show (4:3)</PresentationFormat>
  <Paragraphs>549</Paragraphs>
  <Slides>95</Slides>
  <Notes>24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95</vt:i4>
      </vt:variant>
    </vt:vector>
  </HeadingPairs>
  <TitlesOfParts>
    <vt:vector size="97" baseType="lpstr">
      <vt:lpstr>Office Theme</vt:lpstr>
      <vt:lpstr>Document</vt:lpstr>
      <vt:lpstr>Infant Feeding: Human Milk and  Formula</vt:lpstr>
      <vt:lpstr>Infant Feeding: History and Perspective</vt:lpstr>
      <vt:lpstr>Feeding the Infant</vt:lpstr>
      <vt:lpstr>Feeding the Infant</vt:lpstr>
      <vt:lpstr>History</vt:lpstr>
      <vt:lpstr>Human Milk Substitutes</vt:lpstr>
      <vt:lpstr>Wet Nurses</vt:lpstr>
      <vt:lpstr>Human Milk Substitutes: Infant Mortality</vt:lpstr>
      <vt:lpstr>Science, Medicine, and Industry</vt:lpstr>
      <vt:lpstr>Science, Medicine, and Industry</vt:lpstr>
      <vt:lpstr>Human Milk Substitutes</vt:lpstr>
      <vt:lpstr>Infant Formulas - History</vt:lpstr>
      <vt:lpstr>Historical timeline</vt:lpstr>
      <vt:lpstr>Historical timeline</vt:lpstr>
      <vt:lpstr>Interesting Milestones in Infant Nutrition</vt:lpstr>
      <vt:lpstr>Interesting Milestones in Infant Nutrition</vt:lpstr>
      <vt:lpstr>Interesting Milestones in Infant Nutrition</vt:lpstr>
      <vt:lpstr>Infant Formula - History, cont.</vt:lpstr>
      <vt:lpstr>PowerPoint Presentation</vt:lpstr>
      <vt:lpstr>Human Milk</vt:lpstr>
      <vt:lpstr>Characteristics and Advantages of Human Milk</vt:lpstr>
      <vt:lpstr>Human Milk</vt:lpstr>
      <vt:lpstr>Human Milk</vt:lpstr>
      <vt:lpstr>Role of Human Milk Components in GI Development: Current Knowledge and Future Needs: Donovan J Pediatr 2006:149:S49-S61</vt:lpstr>
      <vt:lpstr>Human Milk Compartments</vt:lpstr>
      <vt:lpstr>Milk Synthesis</vt:lpstr>
      <vt:lpstr>Milk synthesis and secretion</vt:lpstr>
      <vt:lpstr>Paracellular Pathway (5th process)</vt:lpstr>
      <vt:lpstr>Milk Synthesis and secretion</vt:lpstr>
      <vt:lpstr>Milk synthesis</vt:lpstr>
      <vt:lpstr>Diet, milk production, and milk composition</vt:lpstr>
      <vt:lpstr>Breast milk composition and Diet</vt:lpstr>
      <vt:lpstr>Influence of diet on milk composition</vt:lpstr>
      <vt:lpstr>Science and Lactation: Frank Hytten</vt:lpstr>
      <vt:lpstr>Distribution of Kcals: Breast milk</vt:lpstr>
      <vt:lpstr>Protein:</vt:lpstr>
      <vt:lpstr>Carbohydrate</vt:lpstr>
      <vt:lpstr>Fat</vt:lpstr>
      <vt:lpstr>DHA/ARA concentration variation in human milk</vt:lpstr>
      <vt:lpstr>Breast milk and establishment of core microbiome</vt:lpstr>
      <vt:lpstr>Microbiome</vt:lpstr>
      <vt:lpstr>Human milk and microbiome</vt:lpstr>
      <vt:lpstr>AAP Policy Statement: Breastfeeding and the use of human milk</vt:lpstr>
      <vt:lpstr>AAP Policy Statement:Recommendations continued</vt:lpstr>
      <vt:lpstr>AAP Policy Statement: Breastfeeding and the use of human milk: Pediatrics 115 #2 2005</vt:lpstr>
      <vt:lpstr>AAP Policy Statement: Breastfeeding and the use of human milk:</vt:lpstr>
      <vt:lpstr>AAP Policy Statement: Breastfeeding and the use of human milk:</vt:lpstr>
      <vt:lpstr>Newborn Visit:  Breastfeeding</vt:lpstr>
      <vt:lpstr>Cautionary Tales</vt:lpstr>
      <vt:lpstr>Cooper. </vt:lpstr>
      <vt:lpstr>Rolf</vt:lpstr>
      <vt:lpstr>Lozoff</vt:lpstr>
      <vt:lpstr>Formula Composition</vt:lpstr>
      <vt:lpstr>Formula Categories</vt:lpstr>
      <vt:lpstr>Formula Brands</vt:lpstr>
      <vt:lpstr>Distribution of Kcals</vt:lpstr>
      <vt:lpstr>Vitamin and Mineral content</vt:lpstr>
      <vt:lpstr>Cow’s Milk Based Formula</vt:lpstr>
      <vt:lpstr>Milk Based Formulas</vt:lpstr>
      <vt:lpstr>Protein</vt:lpstr>
      <vt:lpstr>Cow’s Milk Based Formula:  Fat &amp; CHO</vt:lpstr>
      <vt:lpstr>Milk Based Pre and Probiotic Supplemented </vt:lpstr>
      <vt:lpstr>Infant Formulas:  AAP</vt:lpstr>
      <vt:lpstr>Soy Formulas</vt:lpstr>
      <vt:lpstr>Soy Formulas</vt:lpstr>
      <vt:lpstr>Soy Formulas</vt:lpstr>
      <vt:lpstr>Soy Formulas Characteristics compared to Milk Based</vt:lpstr>
      <vt:lpstr>American Academy of Pediatrics Committee on Nutrition. Soy Protein-based Formulas: Recommendations for Use in Infant Feeding.  Pediatrics 1998;101:148-153.</vt:lpstr>
      <vt:lpstr>Possible Concerns about Soy Formulas:  AAP</vt:lpstr>
      <vt:lpstr>Health Consequences of Early Soy Consumption.  Badger et al.  J Nutr. 2002</vt:lpstr>
      <vt:lpstr>Should we be Concerned? - Badger et al.</vt:lpstr>
      <vt:lpstr>Contraindications to Soy Formula:  AAP</vt:lpstr>
      <vt:lpstr>Elemental Formulas</vt:lpstr>
      <vt:lpstr>Protein Hydrolysate Formulas</vt:lpstr>
      <vt:lpstr>Hydrolysate Formulas</vt:lpstr>
      <vt:lpstr>AAP Policy Statement Re: Hypoallergenic Infant Formulas (August, 2000)</vt:lpstr>
      <vt:lpstr>AAP Policy Statement Re: Hypoallergenic Infant Formulas (August, 2000)</vt:lpstr>
      <vt:lpstr>PowerPoint Presentation</vt:lpstr>
      <vt:lpstr>Amino Acid Based</vt:lpstr>
      <vt:lpstr>Amino Acid Based Formulas</vt:lpstr>
      <vt:lpstr>Elemental Infant Formula</vt:lpstr>
      <vt:lpstr>Other Specialty Formulas</vt:lpstr>
      <vt:lpstr>Indications</vt:lpstr>
      <vt:lpstr>PowerPoint Presentation</vt:lpstr>
      <vt:lpstr>Finding Up to Date Information</vt:lpstr>
      <vt:lpstr>Regulation of Infant Formula</vt:lpstr>
      <vt:lpstr>Regulation of Infant Formulas</vt:lpstr>
      <vt:lpstr>Regulation of Infant Formulas</vt:lpstr>
      <vt:lpstr>Formula Regulation</vt:lpstr>
      <vt:lpstr>Infant Formula Act</vt:lpstr>
      <vt:lpstr>Infant Formula Act</vt:lpstr>
      <vt:lpstr>Infant Formula Act</vt:lpstr>
      <vt:lpstr>Infant Formula Act: Points for discussion</vt:lpstr>
      <vt:lpstr>Formula safety</vt:lpstr>
      <vt:lpstr>Cows milk and goats milk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Infant Feeding: Human Milk, Formula and Transitions</dc:title>
  <dc:creator>Maddy Bassett</dc:creator>
  <cp:lastModifiedBy>donnaj</cp:lastModifiedBy>
  <cp:revision>12</cp:revision>
  <dcterms:created xsi:type="dcterms:W3CDTF">2012-09-04T16:45:41Z</dcterms:created>
  <dcterms:modified xsi:type="dcterms:W3CDTF">2012-10-25T23:45:30Z</dcterms:modified>
</cp:coreProperties>
</file>