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0" r:id="rId3"/>
    <p:sldId id="257" r:id="rId4"/>
    <p:sldId id="258" r:id="rId5"/>
    <p:sldId id="259" r:id="rId6"/>
    <p:sldId id="260" r:id="rId7"/>
    <p:sldId id="261" r:id="rId8"/>
    <p:sldId id="262" r:id="rId9"/>
    <p:sldId id="263" r:id="rId10"/>
    <p:sldId id="264" r:id="rId11"/>
    <p:sldId id="269" r:id="rId12"/>
    <p:sldId id="265" r:id="rId13"/>
    <p:sldId id="274" r:id="rId14"/>
    <p:sldId id="266" r:id="rId15"/>
    <p:sldId id="268" r:id="rId16"/>
    <p:sldId id="267" r:id="rId17"/>
    <p:sldId id="273" r:id="rId18"/>
    <p:sldId id="275" r:id="rId19"/>
    <p:sldId id="272"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6" d="100"/>
          <a:sy n="96" d="100"/>
        </p:scale>
        <p:origin x="1152"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BD998-682D-6C30-E31C-32C1099AF0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E43374-34F0-25D8-3647-D7BA403DE9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C47F1A-77B0-7D5D-5B86-E7E8DC6D72A0}"/>
              </a:ext>
            </a:extLst>
          </p:cNvPr>
          <p:cNvSpPr>
            <a:spLocks noGrp="1"/>
          </p:cNvSpPr>
          <p:nvPr>
            <p:ph type="dt" sz="half" idx="10"/>
          </p:nvPr>
        </p:nvSpPr>
        <p:spPr/>
        <p:txBody>
          <a:bodyPr/>
          <a:lstStyle/>
          <a:p>
            <a:fld id="{5DFFD255-11E6-4D90-B028-DF9125B0DB96}" type="datetimeFigureOut">
              <a:rPr lang="en-US" smtClean="0"/>
              <a:t>3/8/2023</a:t>
            </a:fld>
            <a:endParaRPr lang="en-US"/>
          </a:p>
        </p:txBody>
      </p:sp>
      <p:sp>
        <p:nvSpPr>
          <p:cNvPr id="5" name="Footer Placeholder 4">
            <a:extLst>
              <a:ext uri="{FF2B5EF4-FFF2-40B4-BE49-F238E27FC236}">
                <a16:creationId xmlns:a16="http://schemas.microsoft.com/office/drawing/2014/main" id="{54253CF5-9044-BB5F-9DCE-F1301026D6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F07C27-6997-3270-26C9-977790179D23}"/>
              </a:ext>
            </a:extLst>
          </p:cNvPr>
          <p:cNvSpPr>
            <a:spLocks noGrp="1"/>
          </p:cNvSpPr>
          <p:nvPr>
            <p:ph type="sldNum" sz="quarter" idx="12"/>
          </p:nvPr>
        </p:nvSpPr>
        <p:spPr/>
        <p:txBody>
          <a:bodyPr/>
          <a:lstStyle/>
          <a:p>
            <a:fld id="{BF12B989-C4C6-4D74-B377-655858982612}" type="slidenum">
              <a:rPr lang="en-US" smtClean="0"/>
              <a:t>‹#›</a:t>
            </a:fld>
            <a:endParaRPr lang="en-US"/>
          </a:p>
        </p:txBody>
      </p:sp>
    </p:spTree>
    <p:extLst>
      <p:ext uri="{BB962C8B-B14F-4D97-AF65-F5344CB8AC3E}">
        <p14:creationId xmlns:p14="http://schemas.microsoft.com/office/powerpoint/2010/main" val="2399788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3E7AD-6FA6-4951-AFD6-B69FB926F8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1C1860-4F35-B0CD-39E4-C9265C3EA6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9FC588-3CD1-5352-35AD-727D0EBC82AA}"/>
              </a:ext>
            </a:extLst>
          </p:cNvPr>
          <p:cNvSpPr>
            <a:spLocks noGrp="1"/>
          </p:cNvSpPr>
          <p:nvPr>
            <p:ph type="dt" sz="half" idx="10"/>
          </p:nvPr>
        </p:nvSpPr>
        <p:spPr/>
        <p:txBody>
          <a:bodyPr/>
          <a:lstStyle/>
          <a:p>
            <a:fld id="{5DFFD255-11E6-4D90-B028-DF9125B0DB96}" type="datetimeFigureOut">
              <a:rPr lang="en-US" smtClean="0"/>
              <a:t>3/8/2023</a:t>
            </a:fld>
            <a:endParaRPr lang="en-US"/>
          </a:p>
        </p:txBody>
      </p:sp>
      <p:sp>
        <p:nvSpPr>
          <p:cNvPr id="5" name="Footer Placeholder 4">
            <a:extLst>
              <a:ext uri="{FF2B5EF4-FFF2-40B4-BE49-F238E27FC236}">
                <a16:creationId xmlns:a16="http://schemas.microsoft.com/office/drawing/2014/main" id="{33583906-0CAF-2964-E46C-CDE315D54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18975E-5791-2DDA-3BF3-14D1F978292D}"/>
              </a:ext>
            </a:extLst>
          </p:cNvPr>
          <p:cNvSpPr>
            <a:spLocks noGrp="1"/>
          </p:cNvSpPr>
          <p:nvPr>
            <p:ph type="sldNum" sz="quarter" idx="12"/>
          </p:nvPr>
        </p:nvSpPr>
        <p:spPr/>
        <p:txBody>
          <a:bodyPr/>
          <a:lstStyle/>
          <a:p>
            <a:fld id="{BF12B989-C4C6-4D74-B377-655858982612}" type="slidenum">
              <a:rPr lang="en-US" smtClean="0"/>
              <a:t>‹#›</a:t>
            </a:fld>
            <a:endParaRPr lang="en-US"/>
          </a:p>
        </p:txBody>
      </p:sp>
    </p:spTree>
    <p:extLst>
      <p:ext uri="{BB962C8B-B14F-4D97-AF65-F5344CB8AC3E}">
        <p14:creationId xmlns:p14="http://schemas.microsoft.com/office/powerpoint/2010/main" val="3002401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FD54E-E279-F3EE-7A52-06691FECF9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36649DC-81B3-214C-E98C-07C6A55692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F7D031-1F75-BFF8-155F-1FC98262121D}"/>
              </a:ext>
            </a:extLst>
          </p:cNvPr>
          <p:cNvSpPr>
            <a:spLocks noGrp="1"/>
          </p:cNvSpPr>
          <p:nvPr>
            <p:ph type="dt" sz="half" idx="10"/>
          </p:nvPr>
        </p:nvSpPr>
        <p:spPr/>
        <p:txBody>
          <a:bodyPr/>
          <a:lstStyle/>
          <a:p>
            <a:fld id="{5DFFD255-11E6-4D90-B028-DF9125B0DB96}" type="datetimeFigureOut">
              <a:rPr lang="en-US" smtClean="0"/>
              <a:t>3/8/2023</a:t>
            </a:fld>
            <a:endParaRPr lang="en-US"/>
          </a:p>
        </p:txBody>
      </p:sp>
      <p:sp>
        <p:nvSpPr>
          <p:cNvPr id="5" name="Footer Placeholder 4">
            <a:extLst>
              <a:ext uri="{FF2B5EF4-FFF2-40B4-BE49-F238E27FC236}">
                <a16:creationId xmlns:a16="http://schemas.microsoft.com/office/drawing/2014/main" id="{55670562-A3BA-2831-A65D-28DD215591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8963C-19E5-B2DF-A2F2-9DC94A4F73CE}"/>
              </a:ext>
            </a:extLst>
          </p:cNvPr>
          <p:cNvSpPr>
            <a:spLocks noGrp="1"/>
          </p:cNvSpPr>
          <p:nvPr>
            <p:ph type="sldNum" sz="quarter" idx="12"/>
          </p:nvPr>
        </p:nvSpPr>
        <p:spPr/>
        <p:txBody>
          <a:bodyPr/>
          <a:lstStyle/>
          <a:p>
            <a:fld id="{BF12B989-C4C6-4D74-B377-655858982612}" type="slidenum">
              <a:rPr lang="en-US" smtClean="0"/>
              <a:t>‹#›</a:t>
            </a:fld>
            <a:endParaRPr lang="en-US"/>
          </a:p>
        </p:txBody>
      </p:sp>
    </p:spTree>
    <p:extLst>
      <p:ext uri="{BB962C8B-B14F-4D97-AF65-F5344CB8AC3E}">
        <p14:creationId xmlns:p14="http://schemas.microsoft.com/office/powerpoint/2010/main" val="1892467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846E0-393C-DD96-6269-3FA8786EA3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E770A5-C4AB-882B-749A-D98DB38CCA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F04CBD-52F3-AA87-44F3-4F36287B6C94}"/>
              </a:ext>
            </a:extLst>
          </p:cNvPr>
          <p:cNvSpPr>
            <a:spLocks noGrp="1"/>
          </p:cNvSpPr>
          <p:nvPr>
            <p:ph type="dt" sz="half" idx="10"/>
          </p:nvPr>
        </p:nvSpPr>
        <p:spPr/>
        <p:txBody>
          <a:bodyPr/>
          <a:lstStyle/>
          <a:p>
            <a:fld id="{5DFFD255-11E6-4D90-B028-DF9125B0DB96}" type="datetimeFigureOut">
              <a:rPr lang="en-US" smtClean="0"/>
              <a:t>3/8/2023</a:t>
            </a:fld>
            <a:endParaRPr lang="en-US"/>
          </a:p>
        </p:txBody>
      </p:sp>
      <p:sp>
        <p:nvSpPr>
          <p:cNvPr id="5" name="Footer Placeholder 4">
            <a:extLst>
              <a:ext uri="{FF2B5EF4-FFF2-40B4-BE49-F238E27FC236}">
                <a16:creationId xmlns:a16="http://schemas.microsoft.com/office/drawing/2014/main" id="{A697EDB6-5DE4-AC91-E4D4-D7B8969108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02F53-569B-8147-4084-AE192B4C925E}"/>
              </a:ext>
            </a:extLst>
          </p:cNvPr>
          <p:cNvSpPr>
            <a:spLocks noGrp="1"/>
          </p:cNvSpPr>
          <p:nvPr>
            <p:ph type="sldNum" sz="quarter" idx="12"/>
          </p:nvPr>
        </p:nvSpPr>
        <p:spPr/>
        <p:txBody>
          <a:bodyPr/>
          <a:lstStyle/>
          <a:p>
            <a:fld id="{BF12B989-C4C6-4D74-B377-655858982612}" type="slidenum">
              <a:rPr lang="en-US" smtClean="0"/>
              <a:t>‹#›</a:t>
            </a:fld>
            <a:endParaRPr lang="en-US"/>
          </a:p>
        </p:txBody>
      </p:sp>
    </p:spTree>
    <p:extLst>
      <p:ext uri="{BB962C8B-B14F-4D97-AF65-F5344CB8AC3E}">
        <p14:creationId xmlns:p14="http://schemas.microsoft.com/office/powerpoint/2010/main" val="1419823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3330B-2761-E72D-6BB3-63EB823DEF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338689-F9EB-6D40-3A97-FA0BFDD73F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54141D-341A-CBE6-093B-C10590632247}"/>
              </a:ext>
            </a:extLst>
          </p:cNvPr>
          <p:cNvSpPr>
            <a:spLocks noGrp="1"/>
          </p:cNvSpPr>
          <p:nvPr>
            <p:ph type="dt" sz="half" idx="10"/>
          </p:nvPr>
        </p:nvSpPr>
        <p:spPr/>
        <p:txBody>
          <a:bodyPr/>
          <a:lstStyle/>
          <a:p>
            <a:fld id="{5DFFD255-11E6-4D90-B028-DF9125B0DB96}" type="datetimeFigureOut">
              <a:rPr lang="en-US" smtClean="0"/>
              <a:t>3/8/2023</a:t>
            </a:fld>
            <a:endParaRPr lang="en-US"/>
          </a:p>
        </p:txBody>
      </p:sp>
      <p:sp>
        <p:nvSpPr>
          <p:cNvPr id="5" name="Footer Placeholder 4">
            <a:extLst>
              <a:ext uri="{FF2B5EF4-FFF2-40B4-BE49-F238E27FC236}">
                <a16:creationId xmlns:a16="http://schemas.microsoft.com/office/drawing/2014/main" id="{B2374ADC-626D-EB1C-1C74-34A6F3735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6A3D9-3D45-76AA-20C1-C844883FE6CA}"/>
              </a:ext>
            </a:extLst>
          </p:cNvPr>
          <p:cNvSpPr>
            <a:spLocks noGrp="1"/>
          </p:cNvSpPr>
          <p:nvPr>
            <p:ph type="sldNum" sz="quarter" idx="12"/>
          </p:nvPr>
        </p:nvSpPr>
        <p:spPr/>
        <p:txBody>
          <a:bodyPr/>
          <a:lstStyle/>
          <a:p>
            <a:fld id="{BF12B989-C4C6-4D74-B377-655858982612}" type="slidenum">
              <a:rPr lang="en-US" smtClean="0"/>
              <a:t>‹#›</a:t>
            </a:fld>
            <a:endParaRPr lang="en-US"/>
          </a:p>
        </p:txBody>
      </p:sp>
    </p:spTree>
    <p:extLst>
      <p:ext uri="{BB962C8B-B14F-4D97-AF65-F5344CB8AC3E}">
        <p14:creationId xmlns:p14="http://schemas.microsoft.com/office/powerpoint/2010/main" val="1063126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78B8F-D433-1EBB-0626-8069C36F67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905ECB-9E10-DAC8-45F8-B447C55BE4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BCFBE5-A117-74BF-AFA9-ED745E7947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A6FD0A-777A-3547-D3D4-1C39D0EFF59D}"/>
              </a:ext>
            </a:extLst>
          </p:cNvPr>
          <p:cNvSpPr>
            <a:spLocks noGrp="1"/>
          </p:cNvSpPr>
          <p:nvPr>
            <p:ph type="dt" sz="half" idx="10"/>
          </p:nvPr>
        </p:nvSpPr>
        <p:spPr/>
        <p:txBody>
          <a:bodyPr/>
          <a:lstStyle/>
          <a:p>
            <a:fld id="{5DFFD255-11E6-4D90-B028-DF9125B0DB96}" type="datetimeFigureOut">
              <a:rPr lang="en-US" smtClean="0"/>
              <a:t>3/8/2023</a:t>
            </a:fld>
            <a:endParaRPr lang="en-US"/>
          </a:p>
        </p:txBody>
      </p:sp>
      <p:sp>
        <p:nvSpPr>
          <p:cNvPr id="6" name="Footer Placeholder 5">
            <a:extLst>
              <a:ext uri="{FF2B5EF4-FFF2-40B4-BE49-F238E27FC236}">
                <a16:creationId xmlns:a16="http://schemas.microsoft.com/office/drawing/2014/main" id="{D906F140-4700-4825-EBC3-1073131AD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737273-8EA1-F20D-2030-98FBB5A3F7C7}"/>
              </a:ext>
            </a:extLst>
          </p:cNvPr>
          <p:cNvSpPr>
            <a:spLocks noGrp="1"/>
          </p:cNvSpPr>
          <p:nvPr>
            <p:ph type="sldNum" sz="quarter" idx="12"/>
          </p:nvPr>
        </p:nvSpPr>
        <p:spPr/>
        <p:txBody>
          <a:bodyPr/>
          <a:lstStyle/>
          <a:p>
            <a:fld id="{BF12B989-C4C6-4D74-B377-655858982612}" type="slidenum">
              <a:rPr lang="en-US" smtClean="0"/>
              <a:t>‹#›</a:t>
            </a:fld>
            <a:endParaRPr lang="en-US"/>
          </a:p>
        </p:txBody>
      </p:sp>
    </p:spTree>
    <p:extLst>
      <p:ext uri="{BB962C8B-B14F-4D97-AF65-F5344CB8AC3E}">
        <p14:creationId xmlns:p14="http://schemas.microsoft.com/office/powerpoint/2010/main" val="127744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42830-FF31-469D-115F-E7535A59D7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69EDAB-8BB3-9EC6-E7B4-387B8D17E8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A5106F-6C09-52C5-FE03-8DFD101B10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BB1A5-4E66-94C8-93A5-8BD1F177EB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AE5ED2-1FF9-6000-9928-C9730F6BBB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3D09BD-558E-3A46-F115-E37616A8BA3F}"/>
              </a:ext>
            </a:extLst>
          </p:cNvPr>
          <p:cNvSpPr>
            <a:spLocks noGrp="1"/>
          </p:cNvSpPr>
          <p:nvPr>
            <p:ph type="dt" sz="half" idx="10"/>
          </p:nvPr>
        </p:nvSpPr>
        <p:spPr/>
        <p:txBody>
          <a:bodyPr/>
          <a:lstStyle/>
          <a:p>
            <a:fld id="{5DFFD255-11E6-4D90-B028-DF9125B0DB96}" type="datetimeFigureOut">
              <a:rPr lang="en-US" smtClean="0"/>
              <a:t>3/8/2023</a:t>
            </a:fld>
            <a:endParaRPr lang="en-US"/>
          </a:p>
        </p:txBody>
      </p:sp>
      <p:sp>
        <p:nvSpPr>
          <p:cNvPr id="8" name="Footer Placeholder 7">
            <a:extLst>
              <a:ext uri="{FF2B5EF4-FFF2-40B4-BE49-F238E27FC236}">
                <a16:creationId xmlns:a16="http://schemas.microsoft.com/office/drawing/2014/main" id="{DBBFBBDC-95F4-BF61-330C-E98299217B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845054-EBB0-D65D-30B4-2101C78484D9}"/>
              </a:ext>
            </a:extLst>
          </p:cNvPr>
          <p:cNvSpPr>
            <a:spLocks noGrp="1"/>
          </p:cNvSpPr>
          <p:nvPr>
            <p:ph type="sldNum" sz="quarter" idx="12"/>
          </p:nvPr>
        </p:nvSpPr>
        <p:spPr/>
        <p:txBody>
          <a:bodyPr/>
          <a:lstStyle/>
          <a:p>
            <a:fld id="{BF12B989-C4C6-4D74-B377-655858982612}" type="slidenum">
              <a:rPr lang="en-US" smtClean="0"/>
              <a:t>‹#›</a:t>
            </a:fld>
            <a:endParaRPr lang="en-US"/>
          </a:p>
        </p:txBody>
      </p:sp>
    </p:spTree>
    <p:extLst>
      <p:ext uri="{BB962C8B-B14F-4D97-AF65-F5344CB8AC3E}">
        <p14:creationId xmlns:p14="http://schemas.microsoft.com/office/powerpoint/2010/main" val="615100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0123-A0F4-DBDE-B56D-6EE5E0599E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7E4F5B-1214-29A1-968B-F665D72A2022}"/>
              </a:ext>
            </a:extLst>
          </p:cNvPr>
          <p:cNvSpPr>
            <a:spLocks noGrp="1"/>
          </p:cNvSpPr>
          <p:nvPr>
            <p:ph type="dt" sz="half" idx="10"/>
          </p:nvPr>
        </p:nvSpPr>
        <p:spPr/>
        <p:txBody>
          <a:bodyPr/>
          <a:lstStyle/>
          <a:p>
            <a:fld id="{5DFFD255-11E6-4D90-B028-DF9125B0DB96}" type="datetimeFigureOut">
              <a:rPr lang="en-US" smtClean="0"/>
              <a:t>3/8/2023</a:t>
            </a:fld>
            <a:endParaRPr lang="en-US"/>
          </a:p>
        </p:txBody>
      </p:sp>
      <p:sp>
        <p:nvSpPr>
          <p:cNvPr id="4" name="Footer Placeholder 3">
            <a:extLst>
              <a:ext uri="{FF2B5EF4-FFF2-40B4-BE49-F238E27FC236}">
                <a16:creationId xmlns:a16="http://schemas.microsoft.com/office/drawing/2014/main" id="{733E6FBF-577D-EAB4-5DD0-FC59333A9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DA997B-D852-4C9C-D57C-8E2BB239EEA3}"/>
              </a:ext>
            </a:extLst>
          </p:cNvPr>
          <p:cNvSpPr>
            <a:spLocks noGrp="1"/>
          </p:cNvSpPr>
          <p:nvPr>
            <p:ph type="sldNum" sz="quarter" idx="12"/>
          </p:nvPr>
        </p:nvSpPr>
        <p:spPr/>
        <p:txBody>
          <a:bodyPr/>
          <a:lstStyle/>
          <a:p>
            <a:fld id="{BF12B989-C4C6-4D74-B377-655858982612}" type="slidenum">
              <a:rPr lang="en-US" smtClean="0"/>
              <a:t>‹#›</a:t>
            </a:fld>
            <a:endParaRPr lang="en-US"/>
          </a:p>
        </p:txBody>
      </p:sp>
    </p:spTree>
    <p:extLst>
      <p:ext uri="{BB962C8B-B14F-4D97-AF65-F5344CB8AC3E}">
        <p14:creationId xmlns:p14="http://schemas.microsoft.com/office/powerpoint/2010/main" val="1516112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4D99AE-DFD4-F3F8-1779-1F437CA3F7A7}"/>
              </a:ext>
            </a:extLst>
          </p:cNvPr>
          <p:cNvSpPr>
            <a:spLocks noGrp="1"/>
          </p:cNvSpPr>
          <p:nvPr>
            <p:ph type="dt" sz="half" idx="10"/>
          </p:nvPr>
        </p:nvSpPr>
        <p:spPr/>
        <p:txBody>
          <a:bodyPr/>
          <a:lstStyle/>
          <a:p>
            <a:fld id="{5DFFD255-11E6-4D90-B028-DF9125B0DB96}" type="datetimeFigureOut">
              <a:rPr lang="en-US" smtClean="0"/>
              <a:t>3/8/2023</a:t>
            </a:fld>
            <a:endParaRPr lang="en-US"/>
          </a:p>
        </p:txBody>
      </p:sp>
      <p:sp>
        <p:nvSpPr>
          <p:cNvPr id="3" name="Footer Placeholder 2">
            <a:extLst>
              <a:ext uri="{FF2B5EF4-FFF2-40B4-BE49-F238E27FC236}">
                <a16:creationId xmlns:a16="http://schemas.microsoft.com/office/drawing/2014/main" id="{A6CCC264-A74A-CF0F-2071-715D1EA4C6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1632B3-83BB-9D4E-5E6B-3EA8C0586645}"/>
              </a:ext>
            </a:extLst>
          </p:cNvPr>
          <p:cNvSpPr>
            <a:spLocks noGrp="1"/>
          </p:cNvSpPr>
          <p:nvPr>
            <p:ph type="sldNum" sz="quarter" idx="12"/>
          </p:nvPr>
        </p:nvSpPr>
        <p:spPr/>
        <p:txBody>
          <a:bodyPr/>
          <a:lstStyle/>
          <a:p>
            <a:fld id="{BF12B989-C4C6-4D74-B377-655858982612}" type="slidenum">
              <a:rPr lang="en-US" smtClean="0"/>
              <a:t>‹#›</a:t>
            </a:fld>
            <a:endParaRPr lang="en-US"/>
          </a:p>
        </p:txBody>
      </p:sp>
    </p:spTree>
    <p:extLst>
      <p:ext uri="{BB962C8B-B14F-4D97-AF65-F5344CB8AC3E}">
        <p14:creationId xmlns:p14="http://schemas.microsoft.com/office/powerpoint/2010/main" val="2843091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9258-042D-E76E-D4DA-6F61CB3BF6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FBAC8C-E5CD-6465-D91C-B8BCD710B7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CEE9F1-A994-CB7D-48E2-0632350C9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E2ACB3-ADF8-E317-072B-6F2399303261}"/>
              </a:ext>
            </a:extLst>
          </p:cNvPr>
          <p:cNvSpPr>
            <a:spLocks noGrp="1"/>
          </p:cNvSpPr>
          <p:nvPr>
            <p:ph type="dt" sz="half" idx="10"/>
          </p:nvPr>
        </p:nvSpPr>
        <p:spPr/>
        <p:txBody>
          <a:bodyPr/>
          <a:lstStyle/>
          <a:p>
            <a:fld id="{5DFFD255-11E6-4D90-B028-DF9125B0DB96}" type="datetimeFigureOut">
              <a:rPr lang="en-US" smtClean="0"/>
              <a:t>3/8/2023</a:t>
            </a:fld>
            <a:endParaRPr lang="en-US"/>
          </a:p>
        </p:txBody>
      </p:sp>
      <p:sp>
        <p:nvSpPr>
          <p:cNvPr id="6" name="Footer Placeholder 5">
            <a:extLst>
              <a:ext uri="{FF2B5EF4-FFF2-40B4-BE49-F238E27FC236}">
                <a16:creationId xmlns:a16="http://schemas.microsoft.com/office/drawing/2014/main" id="{1A3C0CA3-F964-96B9-FF9D-0529E44CBD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A0116-46AC-924B-AACB-4600554637CC}"/>
              </a:ext>
            </a:extLst>
          </p:cNvPr>
          <p:cNvSpPr>
            <a:spLocks noGrp="1"/>
          </p:cNvSpPr>
          <p:nvPr>
            <p:ph type="sldNum" sz="quarter" idx="12"/>
          </p:nvPr>
        </p:nvSpPr>
        <p:spPr/>
        <p:txBody>
          <a:bodyPr/>
          <a:lstStyle/>
          <a:p>
            <a:fld id="{BF12B989-C4C6-4D74-B377-655858982612}" type="slidenum">
              <a:rPr lang="en-US" smtClean="0"/>
              <a:t>‹#›</a:t>
            </a:fld>
            <a:endParaRPr lang="en-US"/>
          </a:p>
        </p:txBody>
      </p:sp>
    </p:spTree>
    <p:extLst>
      <p:ext uri="{BB962C8B-B14F-4D97-AF65-F5344CB8AC3E}">
        <p14:creationId xmlns:p14="http://schemas.microsoft.com/office/powerpoint/2010/main" val="1825877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D0A4-D7CD-170F-B678-CE950DF97F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E0234D-C5B0-1134-0083-CC34BED12E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FAF2DA-0CAF-822F-DA0C-8CEC76863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E3F19-207E-2285-3169-E9B94EAC4CE1}"/>
              </a:ext>
            </a:extLst>
          </p:cNvPr>
          <p:cNvSpPr>
            <a:spLocks noGrp="1"/>
          </p:cNvSpPr>
          <p:nvPr>
            <p:ph type="dt" sz="half" idx="10"/>
          </p:nvPr>
        </p:nvSpPr>
        <p:spPr/>
        <p:txBody>
          <a:bodyPr/>
          <a:lstStyle/>
          <a:p>
            <a:fld id="{5DFFD255-11E6-4D90-B028-DF9125B0DB96}" type="datetimeFigureOut">
              <a:rPr lang="en-US" smtClean="0"/>
              <a:t>3/8/2023</a:t>
            </a:fld>
            <a:endParaRPr lang="en-US"/>
          </a:p>
        </p:txBody>
      </p:sp>
      <p:sp>
        <p:nvSpPr>
          <p:cNvPr id="6" name="Footer Placeholder 5">
            <a:extLst>
              <a:ext uri="{FF2B5EF4-FFF2-40B4-BE49-F238E27FC236}">
                <a16:creationId xmlns:a16="http://schemas.microsoft.com/office/drawing/2014/main" id="{166B9DD7-96BD-86D0-BBBC-8B48276697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4D7082-E0DB-971B-47F5-54C2764B1FF7}"/>
              </a:ext>
            </a:extLst>
          </p:cNvPr>
          <p:cNvSpPr>
            <a:spLocks noGrp="1"/>
          </p:cNvSpPr>
          <p:nvPr>
            <p:ph type="sldNum" sz="quarter" idx="12"/>
          </p:nvPr>
        </p:nvSpPr>
        <p:spPr/>
        <p:txBody>
          <a:bodyPr/>
          <a:lstStyle/>
          <a:p>
            <a:fld id="{BF12B989-C4C6-4D74-B377-655858982612}" type="slidenum">
              <a:rPr lang="en-US" smtClean="0"/>
              <a:t>‹#›</a:t>
            </a:fld>
            <a:endParaRPr lang="en-US"/>
          </a:p>
        </p:txBody>
      </p:sp>
    </p:spTree>
    <p:extLst>
      <p:ext uri="{BB962C8B-B14F-4D97-AF65-F5344CB8AC3E}">
        <p14:creationId xmlns:p14="http://schemas.microsoft.com/office/powerpoint/2010/main" val="2387543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83F797-AB7F-A481-C940-544984B1B4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0E261D-F9AF-907C-C37E-31E1B951C4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00A817-B1F3-76C7-236A-0EB0E900C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FD255-11E6-4D90-B028-DF9125B0DB96}" type="datetimeFigureOut">
              <a:rPr lang="en-US" smtClean="0"/>
              <a:t>3/8/2023</a:t>
            </a:fld>
            <a:endParaRPr lang="en-US"/>
          </a:p>
        </p:txBody>
      </p:sp>
      <p:sp>
        <p:nvSpPr>
          <p:cNvPr id="5" name="Footer Placeholder 4">
            <a:extLst>
              <a:ext uri="{FF2B5EF4-FFF2-40B4-BE49-F238E27FC236}">
                <a16:creationId xmlns:a16="http://schemas.microsoft.com/office/drawing/2014/main" id="{E2ACF6CD-E136-14BB-EA1F-3CFCB52079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0DBBB6-1E0B-991F-2F88-DEDBBD6411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12B989-C4C6-4D74-B377-655858982612}" type="slidenum">
              <a:rPr lang="en-US" smtClean="0"/>
              <a:t>‹#›</a:t>
            </a:fld>
            <a:endParaRPr lang="en-US"/>
          </a:p>
        </p:txBody>
      </p:sp>
    </p:spTree>
    <p:extLst>
      <p:ext uri="{BB962C8B-B14F-4D97-AF65-F5344CB8AC3E}">
        <p14:creationId xmlns:p14="http://schemas.microsoft.com/office/powerpoint/2010/main" val="457311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seattlesymphony.org/en/concerttickets/calendar/2022-2023/22jedi"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www.bestbassgear.com/ebass/ideas/picking-a-wood-for-your-bass-have-a-helpful-chart-to-know-word-hardness.html" TargetMode="External"/><Relationship Id="rId3" Type="http://schemas.openxmlformats.org/officeDocument/2006/relationships/hyperlink" Target="https://www.seattlesymphony.org/benaroyahall/about" TargetMode="External"/><Relationship Id="rId7" Type="http://schemas.openxmlformats.org/officeDocument/2006/relationships/hyperlink" Target="http://tonewooddatasource.weebly.com/technical-data.html" TargetMode="External"/><Relationship Id="rId2" Type="http://schemas.openxmlformats.org/officeDocument/2006/relationships/hyperlink" Target="https://asa.scitation.org/doi/10.1121/1.422056" TargetMode="External"/><Relationship Id="rId1" Type="http://schemas.openxmlformats.org/officeDocument/2006/relationships/slideLayout" Target="../slideLayouts/slideLayout2.xml"/><Relationship Id="rId6" Type="http://schemas.openxmlformats.org/officeDocument/2006/relationships/hyperlink" Target="https://archive.seattletimes.com/archive/?date=19980621&amp;slug=2757250" TargetMode="External"/><Relationship Id="rId5" Type="http://schemas.openxmlformats.org/officeDocument/2006/relationships/hyperlink" Target="https://www.djc.com/special/design97/10032235.htm" TargetMode="External"/><Relationship Id="rId4" Type="http://schemas.openxmlformats.org/officeDocument/2006/relationships/hyperlink" Target="https://www.seattlesymphony.org/benaroyahall/about/hall-desig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google.com/url?sa=i&amp;url=https%3A%2F%2Fdo206.com%2Fevents%2F2012%2F10%2F21%2Fan-evening-with-bill-cosby&amp;psig=AOvVaw3i62XNcke-8-pgVRVkk0I9&amp;ust=1677717607282000&amp;source=images&amp;cd=vfe&amp;ved=0CA8QjRxqFwoTCLinmJ2_uf0CFQAAAAAdAAAAABAX" TargetMode="External"/><Relationship Id="rId2" Type="http://schemas.openxmlformats.org/officeDocument/2006/relationships/hyperlink" Target="https://www.google.com/url?sa=i&amp;url=https%3A%2F%2Fcbfisk.com%2Fopus%2Fopus-114%2F&amp;psig=AOvVaw1yW4uhuIIZDH9zwlQcoKGF&amp;ust=1677713761434000&amp;source=images&amp;cd=vfe&amp;ved=0CA8QjRxqFwoTCNDSifOwuf0CFQAAAAAdAAAAABAP" TargetMode="External"/><Relationship Id="rId1" Type="http://schemas.openxmlformats.org/officeDocument/2006/relationships/slideLayout" Target="../slideLayouts/slideLayout2.xml"/><Relationship Id="rId4" Type="http://schemas.openxmlformats.org/officeDocument/2006/relationships/hyperlink" Target="https://www.mozart.co.at/musikverein-en.php?gclid=Cj0KCQiA6fafBhC1ARIsAIJjL8nKYEpJ-oFhUAztpa0-nDSL2KqOlnsJ_qLZs4F5GYLmJawbKkSJYeIaAnexEALw_wcB"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6A0433-ABE1-8BD3-0C74-9EE431465149}"/>
              </a:ext>
            </a:extLst>
          </p:cNvPr>
          <p:cNvPicPr>
            <a:picLocks noChangeAspect="1"/>
          </p:cNvPicPr>
          <p:nvPr/>
        </p:nvPicPr>
        <p:blipFill>
          <a:blip r:embed="rId2"/>
          <a:stretch>
            <a:fillRect/>
          </a:stretch>
        </p:blipFill>
        <p:spPr>
          <a:xfrm>
            <a:off x="490537" y="342900"/>
            <a:ext cx="11210925" cy="4800600"/>
          </a:xfrm>
          <a:prstGeom prst="rect">
            <a:avLst/>
          </a:prstGeom>
        </p:spPr>
      </p:pic>
      <p:sp>
        <p:nvSpPr>
          <p:cNvPr id="2" name="Title 1">
            <a:extLst>
              <a:ext uri="{FF2B5EF4-FFF2-40B4-BE49-F238E27FC236}">
                <a16:creationId xmlns:a16="http://schemas.microsoft.com/office/drawing/2014/main" id="{90F7521B-9D95-F99A-339F-BEC40230AF79}"/>
              </a:ext>
            </a:extLst>
          </p:cNvPr>
          <p:cNvSpPr>
            <a:spLocks noGrp="1"/>
          </p:cNvSpPr>
          <p:nvPr>
            <p:ph type="ctrTitle"/>
          </p:nvPr>
        </p:nvSpPr>
        <p:spPr>
          <a:xfrm>
            <a:off x="1638300" y="3602038"/>
            <a:ext cx="9144000" cy="2387600"/>
          </a:xfrm>
        </p:spPr>
        <p:txBody>
          <a:bodyPr/>
          <a:lstStyle/>
          <a:p>
            <a:r>
              <a:rPr lang="en-US" dirty="0"/>
              <a:t>Benaroya Hall</a:t>
            </a:r>
          </a:p>
        </p:txBody>
      </p:sp>
      <p:sp>
        <p:nvSpPr>
          <p:cNvPr id="3" name="Subtitle 2">
            <a:extLst>
              <a:ext uri="{FF2B5EF4-FFF2-40B4-BE49-F238E27FC236}">
                <a16:creationId xmlns:a16="http://schemas.microsoft.com/office/drawing/2014/main" id="{4A89DA30-08AA-EDF8-3A5B-945F8E731BE9}"/>
              </a:ext>
            </a:extLst>
          </p:cNvPr>
          <p:cNvSpPr>
            <a:spLocks noGrp="1"/>
          </p:cNvSpPr>
          <p:nvPr>
            <p:ph type="subTitle" idx="1"/>
          </p:nvPr>
        </p:nvSpPr>
        <p:spPr>
          <a:xfrm>
            <a:off x="1523999" y="5811838"/>
            <a:ext cx="9144000" cy="1655762"/>
          </a:xfrm>
        </p:spPr>
        <p:txBody>
          <a:bodyPr/>
          <a:lstStyle/>
          <a:p>
            <a:r>
              <a:rPr lang="en-US" dirty="0"/>
              <a:t>Brigette Sumerlin</a:t>
            </a:r>
          </a:p>
        </p:txBody>
      </p:sp>
    </p:spTree>
    <p:extLst>
      <p:ext uri="{BB962C8B-B14F-4D97-AF65-F5344CB8AC3E}">
        <p14:creationId xmlns:p14="http://schemas.microsoft.com/office/powerpoint/2010/main" val="3673419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3AC72-AA7C-9BF2-35E3-53748C645226}"/>
              </a:ext>
            </a:extLst>
          </p:cNvPr>
          <p:cNvSpPr>
            <a:spLocks noGrp="1"/>
          </p:cNvSpPr>
          <p:nvPr>
            <p:ph type="title"/>
          </p:nvPr>
        </p:nvSpPr>
        <p:spPr/>
        <p:txBody>
          <a:bodyPr/>
          <a:lstStyle/>
          <a:p>
            <a:r>
              <a:rPr lang="en-US" dirty="0"/>
              <a:t>Benefits of diffusion</a:t>
            </a:r>
          </a:p>
        </p:txBody>
      </p:sp>
      <p:sp>
        <p:nvSpPr>
          <p:cNvPr id="3" name="Content Placeholder 2">
            <a:extLst>
              <a:ext uri="{FF2B5EF4-FFF2-40B4-BE49-F238E27FC236}">
                <a16:creationId xmlns:a16="http://schemas.microsoft.com/office/drawing/2014/main" id="{A6095CA0-B08F-B7EC-F497-F48EFD92BAC8}"/>
              </a:ext>
            </a:extLst>
          </p:cNvPr>
          <p:cNvSpPr>
            <a:spLocks noGrp="1"/>
          </p:cNvSpPr>
          <p:nvPr>
            <p:ph idx="1"/>
          </p:nvPr>
        </p:nvSpPr>
        <p:spPr/>
        <p:txBody>
          <a:bodyPr/>
          <a:lstStyle/>
          <a:p>
            <a:r>
              <a:rPr lang="en-US" dirty="0"/>
              <a:t>To increase the uniformity of the distribution of sound throughout the concert hall</a:t>
            </a:r>
          </a:p>
          <a:p>
            <a:r>
              <a:rPr lang="en-US" dirty="0"/>
              <a:t>To smooth out variations in the rate of growth and rate of decay in the hall.</a:t>
            </a:r>
          </a:p>
          <a:p>
            <a:r>
              <a:rPr lang="en-US" dirty="0"/>
              <a:t>Overall, allows for consistent sound regardless of location</a:t>
            </a:r>
          </a:p>
          <a:p>
            <a:pPr lvl="1"/>
            <a:r>
              <a:rPr lang="en-US" dirty="0"/>
              <a:t>All you must do is pick where to sit. </a:t>
            </a:r>
          </a:p>
          <a:p>
            <a:pPr lvl="1"/>
            <a:endParaRPr lang="en-US" dirty="0"/>
          </a:p>
        </p:txBody>
      </p:sp>
    </p:spTree>
    <p:extLst>
      <p:ext uri="{BB962C8B-B14F-4D97-AF65-F5344CB8AC3E}">
        <p14:creationId xmlns:p14="http://schemas.microsoft.com/office/powerpoint/2010/main" val="1903453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D5C78-1830-B95C-693B-149B6B6B4EFC}"/>
              </a:ext>
            </a:extLst>
          </p:cNvPr>
          <p:cNvSpPr>
            <a:spLocks noGrp="1"/>
          </p:cNvSpPr>
          <p:nvPr>
            <p:ph type="title"/>
          </p:nvPr>
        </p:nvSpPr>
        <p:spPr/>
        <p:txBody>
          <a:bodyPr/>
          <a:lstStyle/>
          <a:p>
            <a:r>
              <a:rPr lang="en-US" dirty="0"/>
              <a:t>Stage</a:t>
            </a:r>
          </a:p>
        </p:txBody>
      </p:sp>
      <p:sp>
        <p:nvSpPr>
          <p:cNvPr id="3" name="Content Placeholder 2">
            <a:extLst>
              <a:ext uri="{FF2B5EF4-FFF2-40B4-BE49-F238E27FC236}">
                <a16:creationId xmlns:a16="http://schemas.microsoft.com/office/drawing/2014/main" id="{DFFE7EE7-E4AE-CF9B-BD7B-A9FD56A27BA9}"/>
              </a:ext>
            </a:extLst>
          </p:cNvPr>
          <p:cNvSpPr>
            <a:spLocks noGrp="1"/>
          </p:cNvSpPr>
          <p:nvPr>
            <p:ph idx="1"/>
          </p:nvPr>
        </p:nvSpPr>
        <p:spPr>
          <a:xfrm>
            <a:off x="838200" y="1825625"/>
            <a:ext cx="5418221" cy="4414754"/>
          </a:xfrm>
        </p:spPr>
        <p:txBody>
          <a:bodyPr/>
          <a:lstStyle/>
          <a:p>
            <a:r>
              <a:rPr lang="en-US" dirty="0"/>
              <a:t>Floor is ¾ in oak boards</a:t>
            </a:r>
          </a:p>
          <a:p>
            <a:pPr lvl="1"/>
            <a:r>
              <a:rPr lang="en-US" dirty="0"/>
              <a:t>Set on plywood resting on wood sleepers isolated from the concrete stage foundation by elastomeric pads. </a:t>
            </a:r>
          </a:p>
          <a:p>
            <a:r>
              <a:rPr lang="en-US" dirty="0"/>
              <a:t>42 inches above auditorium floor. </a:t>
            </a:r>
          </a:p>
          <a:p>
            <a:r>
              <a:rPr lang="en-US" dirty="0"/>
              <a:t>Organ installed on stage and acts as additional scattering surface. </a:t>
            </a:r>
          </a:p>
          <a:p>
            <a:pPr lvl="1"/>
            <a:r>
              <a:rPr lang="en-US" dirty="0"/>
              <a:t>Wood pipes</a:t>
            </a:r>
          </a:p>
        </p:txBody>
      </p:sp>
      <p:pic>
        <p:nvPicPr>
          <p:cNvPr id="5" name="Picture 4">
            <a:extLst>
              <a:ext uri="{FF2B5EF4-FFF2-40B4-BE49-F238E27FC236}">
                <a16:creationId xmlns:a16="http://schemas.microsoft.com/office/drawing/2014/main" id="{1619F41A-B7A9-08CE-8FBF-B5AF5F57FE94}"/>
              </a:ext>
            </a:extLst>
          </p:cNvPr>
          <p:cNvPicPr>
            <a:picLocks noChangeAspect="1"/>
          </p:cNvPicPr>
          <p:nvPr/>
        </p:nvPicPr>
        <p:blipFill>
          <a:blip r:embed="rId2"/>
          <a:stretch>
            <a:fillRect/>
          </a:stretch>
        </p:blipFill>
        <p:spPr>
          <a:xfrm>
            <a:off x="6600965" y="1095049"/>
            <a:ext cx="5182323" cy="4667901"/>
          </a:xfrm>
          <a:prstGeom prst="rect">
            <a:avLst/>
          </a:prstGeom>
        </p:spPr>
      </p:pic>
    </p:spTree>
    <p:extLst>
      <p:ext uri="{BB962C8B-B14F-4D97-AF65-F5344CB8AC3E}">
        <p14:creationId xmlns:p14="http://schemas.microsoft.com/office/powerpoint/2010/main" val="1025410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7C5E0-3681-12C7-98C6-5653807C9666}"/>
              </a:ext>
            </a:extLst>
          </p:cNvPr>
          <p:cNvSpPr>
            <a:spLocks noGrp="1"/>
          </p:cNvSpPr>
          <p:nvPr>
            <p:ph type="title"/>
          </p:nvPr>
        </p:nvSpPr>
        <p:spPr/>
        <p:txBody>
          <a:bodyPr/>
          <a:lstStyle/>
          <a:p>
            <a:r>
              <a:rPr lang="en-US" dirty="0"/>
              <a:t>Reverb</a:t>
            </a:r>
          </a:p>
        </p:txBody>
      </p:sp>
      <p:pic>
        <p:nvPicPr>
          <p:cNvPr id="5" name="Content Placeholder 4">
            <a:extLst>
              <a:ext uri="{FF2B5EF4-FFF2-40B4-BE49-F238E27FC236}">
                <a16:creationId xmlns:a16="http://schemas.microsoft.com/office/drawing/2014/main" id="{3C6BA02F-3A60-E047-8B05-F8B674B08777}"/>
              </a:ext>
            </a:extLst>
          </p:cNvPr>
          <p:cNvPicPr>
            <a:picLocks noGrp="1" noChangeAspect="1"/>
          </p:cNvPicPr>
          <p:nvPr>
            <p:ph idx="1"/>
          </p:nvPr>
        </p:nvPicPr>
        <p:blipFill>
          <a:blip r:embed="rId2"/>
          <a:stretch>
            <a:fillRect/>
          </a:stretch>
        </p:blipFill>
        <p:spPr>
          <a:xfrm>
            <a:off x="6748213" y="4980683"/>
            <a:ext cx="3572374" cy="1086002"/>
          </a:xfrm>
        </p:spPr>
      </p:pic>
      <p:sp>
        <p:nvSpPr>
          <p:cNvPr id="6" name="TextBox 5">
            <a:extLst>
              <a:ext uri="{FF2B5EF4-FFF2-40B4-BE49-F238E27FC236}">
                <a16:creationId xmlns:a16="http://schemas.microsoft.com/office/drawing/2014/main" id="{9F48FBAD-3295-F039-CB00-10D214375470}"/>
              </a:ext>
            </a:extLst>
          </p:cNvPr>
          <p:cNvSpPr txBox="1"/>
          <p:nvPr/>
        </p:nvSpPr>
        <p:spPr>
          <a:xfrm>
            <a:off x="664029" y="1690688"/>
            <a:ext cx="4779759" cy="3416320"/>
          </a:xfrm>
          <a:prstGeom prst="rect">
            <a:avLst/>
          </a:prstGeom>
          <a:noFill/>
        </p:spPr>
        <p:txBody>
          <a:bodyPr wrap="square" rtlCol="0">
            <a:spAutoFit/>
          </a:bodyPr>
          <a:lstStyle/>
          <a:p>
            <a:pPr marL="285750" indent="-285750">
              <a:buFont typeface="Arial" panose="020B0604020202020204" pitchFamily="34" charset="0"/>
              <a:buChar char="•"/>
            </a:pPr>
            <a:r>
              <a:rPr lang="en-US" dirty="0"/>
              <a:t>At full occupation, within 0.1s of values for </a:t>
            </a:r>
            <a:r>
              <a:rPr lang="en-US" dirty="0" err="1"/>
              <a:t>Grossermusikvereinssaal</a:t>
            </a:r>
            <a:endParaRPr lang="en-US" dirty="0"/>
          </a:p>
          <a:p>
            <a:pPr marL="285750" indent="-285750">
              <a:buFont typeface="Arial" panose="020B0604020202020204" pitchFamily="34" charset="0"/>
              <a:buChar char="•"/>
            </a:pPr>
            <a:r>
              <a:rPr lang="en-US" dirty="0"/>
              <a:t>Test setup for occupied</a:t>
            </a:r>
          </a:p>
          <a:p>
            <a:pPr marL="742950" lvl="1" indent="-285750">
              <a:buFont typeface="Arial" panose="020B0604020202020204" pitchFamily="34" charset="0"/>
              <a:buChar char="•"/>
            </a:pPr>
            <a:r>
              <a:rPr lang="en-US" dirty="0"/>
              <a:t>Tape recordings ending with fortissimo into silence</a:t>
            </a:r>
          </a:p>
          <a:p>
            <a:pPr marL="742950" lvl="1" indent="-285750">
              <a:buFont typeface="Arial" panose="020B0604020202020204" pitchFamily="34" charset="0"/>
              <a:buChar char="•"/>
            </a:pPr>
            <a:r>
              <a:rPr lang="en-US" dirty="0"/>
              <a:t>Microphones placed at ear level of orchestra and first tier seats and above the head at orchestral level</a:t>
            </a:r>
          </a:p>
          <a:p>
            <a:pPr marL="742950" lvl="1" indent="-285750">
              <a:buFont typeface="Arial" panose="020B0604020202020204" pitchFamily="34" charset="0"/>
              <a:buChar char="•"/>
            </a:pPr>
            <a:r>
              <a:rPr lang="en-US" dirty="0"/>
              <a:t>Decay rate determined from slope. </a:t>
            </a:r>
          </a:p>
          <a:p>
            <a:pPr marL="285750" indent="-285750">
              <a:buFont typeface="Arial" panose="020B0604020202020204" pitchFamily="34" charset="0"/>
              <a:buChar char="•"/>
            </a:pPr>
            <a:r>
              <a:rPr lang="en-US" dirty="0"/>
              <a:t>Test set up for unoccupied. </a:t>
            </a:r>
          </a:p>
          <a:p>
            <a:pPr marL="742950" lvl="1" indent="-285750">
              <a:buFont typeface="Arial" panose="020B0604020202020204" pitchFamily="34" charset="0"/>
              <a:buChar char="•"/>
            </a:pPr>
            <a:r>
              <a:rPr lang="en-US" dirty="0"/>
              <a:t>A cannon and blank 10-guage shotgun shells</a:t>
            </a:r>
          </a:p>
        </p:txBody>
      </p:sp>
      <p:pic>
        <p:nvPicPr>
          <p:cNvPr id="7" name="Picture 6">
            <a:extLst>
              <a:ext uri="{FF2B5EF4-FFF2-40B4-BE49-F238E27FC236}">
                <a16:creationId xmlns:a16="http://schemas.microsoft.com/office/drawing/2014/main" id="{64F270C9-6C83-0D8D-5E8D-CE00DB7D7216}"/>
              </a:ext>
            </a:extLst>
          </p:cNvPr>
          <p:cNvPicPr>
            <a:picLocks noChangeAspect="1"/>
          </p:cNvPicPr>
          <p:nvPr/>
        </p:nvPicPr>
        <p:blipFill>
          <a:blip r:embed="rId3"/>
          <a:stretch>
            <a:fillRect/>
          </a:stretch>
        </p:blipFill>
        <p:spPr>
          <a:xfrm>
            <a:off x="5745815" y="870005"/>
            <a:ext cx="4929454" cy="3694002"/>
          </a:xfrm>
          <a:prstGeom prst="rect">
            <a:avLst/>
          </a:prstGeom>
        </p:spPr>
      </p:pic>
    </p:spTree>
    <p:extLst>
      <p:ext uri="{BB962C8B-B14F-4D97-AF65-F5344CB8AC3E}">
        <p14:creationId xmlns:p14="http://schemas.microsoft.com/office/powerpoint/2010/main" val="255552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85E8743-5C72-7EDE-630E-B2A06FB1B371}"/>
              </a:ext>
            </a:extLst>
          </p:cNvPr>
          <p:cNvPicPr>
            <a:picLocks noGrp="1" noChangeAspect="1"/>
          </p:cNvPicPr>
          <p:nvPr>
            <p:ph idx="1"/>
          </p:nvPr>
        </p:nvPicPr>
        <p:blipFill>
          <a:blip r:embed="rId2"/>
          <a:stretch>
            <a:fillRect/>
          </a:stretch>
        </p:blipFill>
        <p:spPr>
          <a:xfrm>
            <a:off x="345519" y="172315"/>
            <a:ext cx="2434626" cy="6547301"/>
          </a:xfrm>
          <a:prstGeom prst="rect">
            <a:avLst/>
          </a:prstGeom>
        </p:spPr>
      </p:pic>
      <p:sp>
        <p:nvSpPr>
          <p:cNvPr id="5" name="Arrow: Right 4">
            <a:extLst>
              <a:ext uri="{FF2B5EF4-FFF2-40B4-BE49-F238E27FC236}">
                <a16:creationId xmlns:a16="http://schemas.microsoft.com/office/drawing/2014/main" id="{EC780CA5-7CB8-3D74-496C-35E31837CFB8}"/>
              </a:ext>
            </a:extLst>
          </p:cNvPr>
          <p:cNvSpPr/>
          <p:nvPr/>
        </p:nvSpPr>
        <p:spPr>
          <a:xfrm rot="10800000">
            <a:off x="1793800" y="1650097"/>
            <a:ext cx="1972690" cy="1995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8FEE950-1FAF-EA36-C446-B893CD6BDB22}"/>
              </a:ext>
            </a:extLst>
          </p:cNvPr>
          <p:cNvSpPr txBox="1"/>
          <p:nvPr/>
        </p:nvSpPr>
        <p:spPr>
          <a:xfrm>
            <a:off x="3852548" y="1565226"/>
            <a:ext cx="2434626" cy="369332"/>
          </a:xfrm>
          <a:prstGeom prst="rect">
            <a:avLst/>
          </a:prstGeom>
          <a:noFill/>
        </p:spPr>
        <p:txBody>
          <a:bodyPr wrap="square" rtlCol="0">
            <a:spAutoFit/>
          </a:bodyPr>
          <a:lstStyle/>
          <a:p>
            <a:r>
              <a:rPr lang="en-US" dirty="0"/>
              <a:t>Northern Red Oak</a:t>
            </a:r>
          </a:p>
        </p:txBody>
      </p:sp>
      <p:pic>
        <p:nvPicPr>
          <p:cNvPr id="7" name="Picture 6">
            <a:extLst>
              <a:ext uri="{FF2B5EF4-FFF2-40B4-BE49-F238E27FC236}">
                <a16:creationId xmlns:a16="http://schemas.microsoft.com/office/drawing/2014/main" id="{290735A3-657E-E232-85D2-A90BDA90D2C2}"/>
              </a:ext>
            </a:extLst>
          </p:cNvPr>
          <p:cNvPicPr>
            <a:picLocks noChangeAspect="1"/>
          </p:cNvPicPr>
          <p:nvPr/>
        </p:nvPicPr>
        <p:blipFill>
          <a:blip r:embed="rId3"/>
          <a:stretch>
            <a:fillRect/>
          </a:stretch>
        </p:blipFill>
        <p:spPr>
          <a:xfrm>
            <a:off x="5725531" y="3135086"/>
            <a:ext cx="5682698" cy="3145468"/>
          </a:xfrm>
          <a:prstGeom prst="rect">
            <a:avLst/>
          </a:prstGeom>
        </p:spPr>
      </p:pic>
      <p:sp>
        <p:nvSpPr>
          <p:cNvPr id="8" name="Arrow: Right 7">
            <a:extLst>
              <a:ext uri="{FF2B5EF4-FFF2-40B4-BE49-F238E27FC236}">
                <a16:creationId xmlns:a16="http://schemas.microsoft.com/office/drawing/2014/main" id="{1EFFAA26-B6B7-D0A7-3646-9CA5827C4905}"/>
              </a:ext>
            </a:extLst>
          </p:cNvPr>
          <p:cNvSpPr/>
          <p:nvPr/>
        </p:nvSpPr>
        <p:spPr>
          <a:xfrm rot="10800000">
            <a:off x="1793799" y="541195"/>
            <a:ext cx="1972690" cy="1995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6077ADF5-62F5-1516-0EAC-0EDD8BBBADB3}"/>
              </a:ext>
            </a:extLst>
          </p:cNvPr>
          <p:cNvSpPr/>
          <p:nvPr/>
        </p:nvSpPr>
        <p:spPr>
          <a:xfrm rot="10800000">
            <a:off x="1793799" y="995851"/>
            <a:ext cx="1972690" cy="1995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C70FB3D-F0DF-34CE-5312-321D75B60FCC}"/>
              </a:ext>
            </a:extLst>
          </p:cNvPr>
          <p:cNvSpPr txBox="1"/>
          <p:nvPr/>
        </p:nvSpPr>
        <p:spPr>
          <a:xfrm>
            <a:off x="3852548" y="910980"/>
            <a:ext cx="2434626" cy="369332"/>
          </a:xfrm>
          <a:prstGeom prst="rect">
            <a:avLst/>
          </a:prstGeom>
          <a:noFill/>
        </p:spPr>
        <p:txBody>
          <a:bodyPr wrap="square" rtlCol="0">
            <a:spAutoFit/>
          </a:bodyPr>
          <a:lstStyle/>
          <a:p>
            <a:r>
              <a:rPr lang="en-US" dirty="0"/>
              <a:t>Black Walnut</a:t>
            </a:r>
          </a:p>
        </p:txBody>
      </p:sp>
      <p:sp>
        <p:nvSpPr>
          <p:cNvPr id="11" name="TextBox 10">
            <a:extLst>
              <a:ext uri="{FF2B5EF4-FFF2-40B4-BE49-F238E27FC236}">
                <a16:creationId xmlns:a16="http://schemas.microsoft.com/office/drawing/2014/main" id="{B8B30F1C-74EF-0BA7-DD33-22A1309EAAD6}"/>
              </a:ext>
            </a:extLst>
          </p:cNvPr>
          <p:cNvSpPr txBox="1"/>
          <p:nvPr/>
        </p:nvSpPr>
        <p:spPr>
          <a:xfrm>
            <a:off x="3852548" y="456323"/>
            <a:ext cx="2434626" cy="369332"/>
          </a:xfrm>
          <a:prstGeom prst="rect">
            <a:avLst/>
          </a:prstGeom>
          <a:noFill/>
        </p:spPr>
        <p:txBody>
          <a:bodyPr wrap="square" rtlCol="0">
            <a:spAutoFit/>
          </a:bodyPr>
          <a:lstStyle/>
          <a:p>
            <a:r>
              <a:rPr lang="en-US" dirty="0"/>
              <a:t>Mahogany</a:t>
            </a:r>
          </a:p>
        </p:txBody>
      </p:sp>
      <p:sp>
        <p:nvSpPr>
          <p:cNvPr id="14" name="Arrow: Right 13">
            <a:extLst>
              <a:ext uri="{FF2B5EF4-FFF2-40B4-BE49-F238E27FC236}">
                <a16:creationId xmlns:a16="http://schemas.microsoft.com/office/drawing/2014/main" id="{E8D18EE3-8383-1741-B943-CEDEED51E2C5}"/>
              </a:ext>
            </a:extLst>
          </p:cNvPr>
          <p:cNvSpPr/>
          <p:nvPr/>
        </p:nvSpPr>
        <p:spPr>
          <a:xfrm rot="10800000">
            <a:off x="1978857" y="3720359"/>
            <a:ext cx="1618872" cy="1995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C7AF08E-BBFB-708B-C67A-21B53F9522FC}"/>
              </a:ext>
            </a:extLst>
          </p:cNvPr>
          <p:cNvSpPr txBox="1"/>
          <p:nvPr/>
        </p:nvSpPr>
        <p:spPr>
          <a:xfrm>
            <a:off x="3690634" y="3635488"/>
            <a:ext cx="2434626" cy="369332"/>
          </a:xfrm>
          <a:prstGeom prst="rect">
            <a:avLst/>
          </a:prstGeom>
          <a:noFill/>
        </p:spPr>
        <p:txBody>
          <a:bodyPr wrap="square" rtlCol="0">
            <a:spAutoFit/>
          </a:bodyPr>
          <a:lstStyle/>
          <a:p>
            <a:r>
              <a:rPr lang="en-US" dirty="0"/>
              <a:t>Bolivian Rosewood</a:t>
            </a:r>
          </a:p>
        </p:txBody>
      </p:sp>
      <p:sp>
        <p:nvSpPr>
          <p:cNvPr id="17" name="Title 1">
            <a:extLst>
              <a:ext uri="{FF2B5EF4-FFF2-40B4-BE49-F238E27FC236}">
                <a16:creationId xmlns:a16="http://schemas.microsoft.com/office/drawing/2014/main" id="{B21ABB9E-2184-46E1-0854-60645B0FDEF6}"/>
              </a:ext>
            </a:extLst>
          </p:cNvPr>
          <p:cNvSpPr>
            <a:spLocks noGrp="1"/>
          </p:cNvSpPr>
          <p:nvPr>
            <p:ph type="title"/>
          </p:nvPr>
        </p:nvSpPr>
        <p:spPr>
          <a:xfrm>
            <a:off x="838200" y="365125"/>
            <a:ext cx="10515600" cy="1325563"/>
          </a:xfrm>
        </p:spPr>
        <p:txBody>
          <a:bodyPr/>
          <a:lstStyle/>
          <a:p>
            <a:pPr algn="r"/>
            <a:r>
              <a:rPr lang="en-US" dirty="0"/>
              <a:t>								Wood </a:t>
            </a:r>
          </a:p>
        </p:txBody>
      </p:sp>
    </p:spTree>
    <p:extLst>
      <p:ext uri="{BB962C8B-B14F-4D97-AF65-F5344CB8AC3E}">
        <p14:creationId xmlns:p14="http://schemas.microsoft.com/office/powerpoint/2010/main" val="803681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BCB8A-FA07-0541-253B-E0A2255543F6}"/>
              </a:ext>
            </a:extLst>
          </p:cNvPr>
          <p:cNvSpPr>
            <a:spLocks noGrp="1"/>
          </p:cNvSpPr>
          <p:nvPr>
            <p:ph type="title"/>
          </p:nvPr>
        </p:nvSpPr>
        <p:spPr>
          <a:xfrm>
            <a:off x="495300" y="815974"/>
            <a:ext cx="10515600" cy="1325563"/>
          </a:xfrm>
        </p:spPr>
        <p:txBody>
          <a:bodyPr/>
          <a:lstStyle/>
          <a:p>
            <a:r>
              <a:rPr lang="en-US" dirty="0"/>
              <a:t>Isolation</a:t>
            </a:r>
          </a:p>
        </p:txBody>
      </p:sp>
      <p:sp>
        <p:nvSpPr>
          <p:cNvPr id="3" name="Content Placeholder 2">
            <a:extLst>
              <a:ext uri="{FF2B5EF4-FFF2-40B4-BE49-F238E27FC236}">
                <a16:creationId xmlns:a16="http://schemas.microsoft.com/office/drawing/2014/main" id="{7C1BE5EB-D5C2-1418-58D5-8DAF03A8B1CA}"/>
              </a:ext>
            </a:extLst>
          </p:cNvPr>
          <p:cNvSpPr>
            <a:spLocks noGrp="1"/>
          </p:cNvSpPr>
          <p:nvPr>
            <p:ph idx="1"/>
          </p:nvPr>
        </p:nvSpPr>
        <p:spPr>
          <a:xfrm>
            <a:off x="347339" y="2141537"/>
            <a:ext cx="10515600" cy="4351338"/>
          </a:xfrm>
        </p:spPr>
        <p:txBody>
          <a:bodyPr/>
          <a:lstStyle/>
          <a:p>
            <a:endParaRPr lang="en-US" dirty="0"/>
          </a:p>
          <a:p>
            <a:r>
              <a:rPr lang="en-US" dirty="0"/>
              <a:t>Measure ground noise </a:t>
            </a:r>
          </a:p>
          <a:p>
            <a:r>
              <a:rPr lang="en-US" dirty="0"/>
              <a:t>Isolation system of 4-5 Hz natural frequency</a:t>
            </a:r>
          </a:p>
          <a:p>
            <a:pPr lvl="1"/>
            <a:r>
              <a:rPr lang="en-US" dirty="0"/>
              <a:t>And full reduction of outside noise</a:t>
            </a:r>
          </a:p>
          <a:p>
            <a:r>
              <a:rPr lang="en-US" dirty="0"/>
              <a:t>Box in a box design</a:t>
            </a:r>
          </a:p>
          <a:p>
            <a:pPr lvl="1"/>
            <a:r>
              <a:rPr lang="en-US" dirty="0"/>
              <a:t>Concert hall is the inner box</a:t>
            </a:r>
          </a:p>
          <a:p>
            <a:r>
              <a:rPr lang="en-US" dirty="0"/>
              <a:t>6.5ft thick concrete layer and 310 huge rubber pads that serve as vibration isolator which support a concrete slab.</a:t>
            </a:r>
          </a:p>
        </p:txBody>
      </p:sp>
      <p:pic>
        <p:nvPicPr>
          <p:cNvPr id="5" name="Picture 4">
            <a:extLst>
              <a:ext uri="{FF2B5EF4-FFF2-40B4-BE49-F238E27FC236}">
                <a16:creationId xmlns:a16="http://schemas.microsoft.com/office/drawing/2014/main" id="{FA61AA46-4F40-59DC-0A66-2CE503925473}"/>
              </a:ext>
            </a:extLst>
          </p:cNvPr>
          <p:cNvPicPr>
            <a:picLocks noChangeAspect="1"/>
          </p:cNvPicPr>
          <p:nvPr/>
        </p:nvPicPr>
        <p:blipFill>
          <a:blip r:embed="rId2"/>
          <a:stretch>
            <a:fillRect/>
          </a:stretch>
        </p:blipFill>
        <p:spPr>
          <a:xfrm>
            <a:off x="7205339" y="274616"/>
            <a:ext cx="4639322" cy="3543795"/>
          </a:xfrm>
          <a:prstGeom prst="rect">
            <a:avLst/>
          </a:prstGeom>
        </p:spPr>
      </p:pic>
    </p:spTree>
    <p:extLst>
      <p:ext uri="{BB962C8B-B14F-4D97-AF65-F5344CB8AC3E}">
        <p14:creationId xmlns:p14="http://schemas.microsoft.com/office/powerpoint/2010/main" val="518989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DEADB-6DFA-2AD6-AE5D-C2CEED6BC4AF}"/>
              </a:ext>
            </a:extLst>
          </p:cNvPr>
          <p:cNvSpPr>
            <a:spLocks noGrp="1"/>
          </p:cNvSpPr>
          <p:nvPr>
            <p:ph type="title"/>
          </p:nvPr>
        </p:nvSpPr>
        <p:spPr/>
        <p:txBody>
          <a:bodyPr/>
          <a:lstStyle/>
          <a:p>
            <a:r>
              <a:rPr lang="en-US" dirty="0"/>
              <a:t>Rubber Pads – Sound Isolation</a:t>
            </a:r>
          </a:p>
        </p:txBody>
      </p:sp>
      <p:pic>
        <p:nvPicPr>
          <p:cNvPr id="8" name="Content Placeholder 7">
            <a:extLst>
              <a:ext uri="{FF2B5EF4-FFF2-40B4-BE49-F238E27FC236}">
                <a16:creationId xmlns:a16="http://schemas.microsoft.com/office/drawing/2014/main" id="{DD21631D-4FA5-76AA-CF21-9CFEDE263269}"/>
              </a:ext>
            </a:extLst>
          </p:cNvPr>
          <p:cNvPicPr>
            <a:picLocks noGrp="1" noChangeAspect="1"/>
          </p:cNvPicPr>
          <p:nvPr>
            <p:ph idx="1"/>
          </p:nvPr>
        </p:nvPicPr>
        <p:blipFill>
          <a:blip r:embed="rId2"/>
          <a:stretch>
            <a:fillRect/>
          </a:stretch>
        </p:blipFill>
        <p:spPr>
          <a:xfrm>
            <a:off x="6271886" y="1865066"/>
            <a:ext cx="4677428" cy="3524742"/>
          </a:xfrm>
        </p:spPr>
      </p:pic>
      <p:pic>
        <p:nvPicPr>
          <p:cNvPr id="10" name="Picture 9">
            <a:extLst>
              <a:ext uri="{FF2B5EF4-FFF2-40B4-BE49-F238E27FC236}">
                <a16:creationId xmlns:a16="http://schemas.microsoft.com/office/drawing/2014/main" id="{C5EB5100-D682-0AE6-2CF3-A452AEF66825}"/>
              </a:ext>
            </a:extLst>
          </p:cNvPr>
          <p:cNvPicPr>
            <a:picLocks noChangeAspect="1"/>
          </p:cNvPicPr>
          <p:nvPr/>
        </p:nvPicPr>
        <p:blipFill>
          <a:blip r:embed="rId3"/>
          <a:stretch>
            <a:fillRect/>
          </a:stretch>
        </p:blipFill>
        <p:spPr>
          <a:xfrm>
            <a:off x="838200" y="1865066"/>
            <a:ext cx="4658375" cy="3515216"/>
          </a:xfrm>
          <a:prstGeom prst="rect">
            <a:avLst/>
          </a:prstGeom>
        </p:spPr>
      </p:pic>
    </p:spTree>
    <p:extLst>
      <p:ext uri="{BB962C8B-B14F-4D97-AF65-F5344CB8AC3E}">
        <p14:creationId xmlns:p14="http://schemas.microsoft.com/office/powerpoint/2010/main" val="2142428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1511EA-124F-0C9D-065D-E98B2EC5FB00}"/>
              </a:ext>
            </a:extLst>
          </p:cNvPr>
          <p:cNvPicPr>
            <a:picLocks noChangeAspect="1"/>
          </p:cNvPicPr>
          <p:nvPr/>
        </p:nvPicPr>
        <p:blipFill>
          <a:blip r:embed="rId2"/>
          <a:stretch>
            <a:fillRect/>
          </a:stretch>
        </p:blipFill>
        <p:spPr>
          <a:xfrm>
            <a:off x="6704951" y="2297230"/>
            <a:ext cx="4648849" cy="3515216"/>
          </a:xfrm>
          <a:prstGeom prst="rect">
            <a:avLst/>
          </a:prstGeom>
        </p:spPr>
      </p:pic>
      <p:pic>
        <p:nvPicPr>
          <p:cNvPr id="8" name="Picture 7">
            <a:extLst>
              <a:ext uri="{FF2B5EF4-FFF2-40B4-BE49-F238E27FC236}">
                <a16:creationId xmlns:a16="http://schemas.microsoft.com/office/drawing/2014/main" id="{CFD47D06-2598-6B9A-5A61-BC92D538CF17}"/>
              </a:ext>
            </a:extLst>
          </p:cNvPr>
          <p:cNvPicPr>
            <a:picLocks noChangeAspect="1"/>
          </p:cNvPicPr>
          <p:nvPr/>
        </p:nvPicPr>
        <p:blipFill>
          <a:blip r:embed="rId3"/>
          <a:stretch>
            <a:fillRect/>
          </a:stretch>
        </p:blipFill>
        <p:spPr>
          <a:xfrm>
            <a:off x="1006221" y="2179751"/>
            <a:ext cx="4658375" cy="3543795"/>
          </a:xfrm>
          <a:prstGeom prst="rect">
            <a:avLst/>
          </a:prstGeom>
        </p:spPr>
      </p:pic>
      <p:sp>
        <p:nvSpPr>
          <p:cNvPr id="11" name="Title 1">
            <a:extLst>
              <a:ext uri="{FF2B5EF4-FFF2-40B4-BE49-F238E27FC236}">
                <a16:creationId xmlns:a16="http://schemas.microsoft.com/office/drawing/2014/main" id="{F4F1A196-D230-3AEE-B12C-F2D2C14C7F40}"/>
              </a:ext>
            </a:extLst>
          </p:cNvPr>
          <p:cNvSpPr>
            <a:spLocks noGrp="1"/>
          </p:cNvSpPr>
          <p:nvPr>
            <p:ph type="title"/>
          </p:nvPr>
        </p:nvSpPr>
        <p:spPr>
          <a:xfrm>
            <a:off x="838200" y="365125"/>
            <a:ext cx="10515600" cy="1325563"/>
          </a:xfrm>
        </p:spPr>
        <p:txBody>
          <a:bodyPr/>
          <a:lstStyle/>
          <a:p>
            <a:r>
              <a:rPr lang="en-US" dirty="0"/>
              <a:t>Rubber Pads – Sound Isolation (cont.)</a:t>
            </a:r>
          </a:p>
        </p:txBody>
      </p:sp>
    </p:spTree>
    <p:extLst>
      <p:ext uri="{BB962C8B-B14F-4D97-AF65-F5344CB8AC3E}">
        <p14:creationId xmlns:p14="http://schemas.microsoft.com/office/powerpoint/2010/main" val="347294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D9042-F16E-AF6A-0210-D082FD5E000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893F615-0B66-A24B-2573-35DCC0CE9A92}"/>
              </a:ext>
            </a:extLst>
          </p:cNvPr>
          <p:cNvPicPr>
            <a:picLocks noGrp="1" noChangeAspect="1"/>
          </p:cNvPicPr>
          <p:nvPr>
            <p:ph idx="1"/>
          </p:nvPr>
        </p:nvPicPr>
        <p:blipFill>
          <a:blip r:embed="rId2"/>
          <a:stretch>
            <a:fillRect/>
          </a:stretch>
        </p:blipFill>
        <p:spPr>
          <a:xfrm>
            <a:off x="1488217" y="-88900"/>
            <a:ext cx="9215566" cy="7035800"/>
          </a:xfrm>
          <a:prstGeom prst="rect">
            <a:avLst/>
          </a:prstGeom>
        </p:spPr>
      </p:pic>
    </p:spTree>
    <p:extLst>
      <p:ext uri="{BB962C8B-B14F-4D97-AF65-F5344CB8AC3E}">
        <p14:creationId xmlns:p14="http://schemas.microsoft.com/office/powerpoint/2010/main" val="1399474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B011-6BEB-6F68-9A1E-6C98D127EC19}"/>
              </a:ext>
            </a:extLst>
          </p:cNvPr>
          <p:cNvSpPr>
            <a:spLocks noGrp="1"/>
          </p:cNvSpPr>
          <p:nvPr>
            <p:ph type="title"/>
          </p:nvPr>
        </p:nvSpPr>
        <p:spPr/>
        <p:txBody>
          <a:bodyPr/>
          <a:lstStyle/>
          <a:p>
            <a:r>
              <a:rPr lang="en-US" dirty="0"/>
              <a:t>Star Wars Night at the Symphony</a:t>
            </a:r>
          </a:p>
        </p:txBody>
      </p:sp>
      <p:pic>
        <p:nvPicPr>
          <p:cNvPr id="8" name="Content Placeholder 7">
            <a:extLst>
              <a:ext uri="{FF2B5EF4-FFF2-40B4-BE49-F238E27FC236}">
                <a16:creationId xmlns:a16="http://schemas.microsoft.com/office/drawing/2014/main" id="{90297DF2-3BC7-2030-FE2B-46F36911ECFC}"/>
              </a:ext>
            </a:extLst>
          </p:cNvPr>
          <p:cNvPicPr>
            <a:picLocks noGrp="1" noChangeAspect="1"/>
          </p:cNvPicPr>
          <p:nvPr>
            <p:ph idx="1"/>
          </p:nvPr>
        </p:nvPicPr>
        <p:blipFill>
          <a:blip r:embed="rId2"/>
          <a:stretch>
            <a:fillRect/>
          </a:stretch>
        </p:blipFill>
        <p:spPr>
          <a:xfrm>
            <a:off x="562708" y="1584324"/>
            <a:ext cx="8458592" cy="4765007"/>
          </a:xfrm>
        </p:spPr>
      </p:pic>
      <p:sp>
        <p:nvSpPr>
          <p:cNvPr id="9" name="TextBox 8">
            <a:extLst>
              <a:ext uri="{FF2B5EF4-FFF2-40B4-BE49-F238E27FC236}">
                <a16:creationId xmlns:a16="http://schemas.microsoft.com/office/drawing/2014/main" id="{91CA4897-AB39-8117-E688-F0D72541D5AE}"/>
              </a:ext>
            </a:extLst>
          </p:cNvPr>
          <p:cNvSpPr txBox="1"/>
          <p:nvPr/>
        </p:nvSpPr>
        <p:spPr>
          <a:xfrm>
            <a:off x="9190892" y="1992923"/>
            <a:ext cx="2438400" cy="2031325"/>
          </a:xfrm>
          <a:prstGeom prst="rect">
            <a:avLst/>
          </a:prstGeom>
          <a:noFill/>
        </p:spPr>
        <p:txBody>
          <a:bodyPr wrap="square" rtlCol="0">
            <a:spAutoFit/>
          </a:bodyPr>
          <a:lstStyle/>
          <a:p>
            <a:r>
              <a:rPr lang="en-US" dirty="0"/>
              <a:t>Return of the Jedi</a:t>
            </a:r>
          </a:p>
          <a:p>
            <a:r>
              <a:rPr lang="en-US" dirty="0"/>
              <a:t>June 30-July 2</a:t>
            </a:r>
          </a:p>
          <a:p>
            <a:endParaRPr lang="en-US" dirty="0"/>
          </a:p>
          <a:p>
            <a:r>
              <a:rPr lang="en-US" dirty="0">
                <a:hlinkClick r:id="rId3"/>
              </a:rPr>
              <a:t>https://www.seattlesymphony.org/en/concerttickets/calendar/2022-2023/22jedi</a:t>
            </a:r>
            <a:r>
              <a:rPr lang="en-US" dirty="0"/>
              <a:t> </a:t>
            </a:r>
          </a:p>
        </p:txBody>
      </p:sp>
    </p:spTree>
    <p:extLst>
      <p:ext uri="{BB962C8B-B14F-4D97-AF65-F5344CB8AC3E}">
        <p14:creationId xmlns:p14="http://schemas.microsoft.com/office/powerpoint/2010/main" val="3409605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634DA-CE05-5CB0-6DB7-027F73C0B490}"/>
              </a:ext>
            </a:extLst>
          </p:cNvPr>
          <p:cNvSpPr>
            <a:spLocks noGrp="1"/>
          </p:cNvSpPr>
          <p:nvPr>
            <p:ph type="title"/>
          </p:nvPr>
        </p:nvSpPr>
        <p:spPr/>
        <p:txBody>
          <a:bodyPr/>
          <a:lstStyle/>
          <a:p>
            <a:r>
              <a:rPr lang="en-US" dirty="0"/>
              <a:t>Sources</a:t>
            </a:r>
          </a:p>
        </p:txBody>
      </p:sp>
      <p:sp>
        <p:nvSpPr>
          <p:cNvPr id="3" name="Content Placeholder 2">
            <a:extLst>
              <a:ext uri="{FF2B5EF4-FFF2-40B4-BE49-F238E27FC236}">
                <a16:creationId xmlns:a16="http://schemas.microsoft.com/office/drawing/2014/main" id="{14EAD165-0F5D-72A6-2994-137505AEC4D5}"/>
              </a:ext>
            </a:extLst>
          </p:cNvPr>
          <p:cNvSpPr>
            <a:spLocks noGrp="1"/>
          </p:cNvSpPr>
          <p:nvPr>
            <p:ph idx="1"/>
          </p:nvPr>
        </p:nvSpPr>
        <p:spPr/>
        <p:txBody>
          <a:bodyPr>
            <a:normAutofit fontScale="92500" lnSpcReduction="20000"/>
          </a:bodyPr>
          <a:lstStyle/>
          <a:p>
            <a:r>
              <a:rPr lang="en-US" dirty="0">
                <a:hlinkClick r:id="rId2"/>
              </a:rPr>
              <a:t>https://asa.scitation.org/doi/10.1121/1.422056</a:t>
            </a:r>
            <a:endParaRPr lang="en-US" dirty="0"/>
          </a:p>
          <a:p>
            <a:r>
              <a:rPr lang="en-US" dirty="0"/>
              <a:t>Acoustical design of Benaroya Hall, Seattle Cyril M. Harris Citation: The Journal of the Acoustical Society of America 110, 2841 (2001); </a:t>
            </a:r>
            <a:r>
              <a:rPr lang="en-US" dirty="0" err="1"/>
              <a:t>doi</a:t>
            </a:r>
            <a:r>
              <a:rPr lang="en-US" dirty="0"/>
              <a:t>: 10.1121/1.1416199</a:t>
            </a:r>
          </a:p>
          <a:p>
            <a:r>
              <a:rPr lang="en-US" dirty="0">
                <a:hlinkClick r:id="rId3"/>
              </a:rPr>
              <a:t>https://www.seattlesymphony.org/benaroyahall/about</a:t>
            </a:r>
            <a:endParaRPr lang="en-US" dirty="0"/>
          </a:p>
          <a:p>
            <a:r>
              <a:rPr lang="en-US" dirty="0">
                <a:hlinkClick r:id="rId4"/>
              </a:rPr>
              <a:t>https://www.seattlesymphony.org/benaroyahall/about/hall-design</a:t>
            </a:r>
            <a:endParaRPr lang="en-US" dirty="0"/>
          </a:p>
          <a:p>
            <a:r>
              <a:rPr lang="en-US" dirty="0">
                <a:hlinkClick r:id="rId5"/>
              </a:rPr>
              <a:t>https://www.djc.com/special/design97/10032235.htm</a:t>
            </a:r>
            <a:endParaRPr lang="en-US" dirty="0"/>
          </a:p>
          <a:p>
            <a:r>
              <a:rPr lang="en-US" dirty="0">
                <a:hlinkClick r:id="rId6"/>
              </a:rPr>
              <a:t>https://archive.seattletimes.com/archive/?date=19980621&amp;slug=2757250</a:t>
            </a:r>
            <a:endParaRPr lang="en-US" dirty="0"/>
          </a:p>
          <a:p>
            <a:r>
              <a:rPr lang="en-US" dirty="0">
                <a:hlinkClick r:id="rId7"/>
              </a:rPr>
              <a:t>http://tonewooddatasource.weebly.com/technical-data.html</a:t>
            </a:r>
            <a:endParaRPr lang="en-US" dirty="0"/>
          </a:p>
          <a:p>
            <a:r>
              <a:rPr lang="en-US" dirty="0">
                <a:hlinkClick r:id="rId8"/>
              </a:rPr>
              <a:t>https://www.bestbassgear.com/ebass/ideas/picking-a-wood-for-your-bass-have-a-helpful-chart-to-know-word-hardness.html</a:t>
            </a:r>
            <a:endParaRPr lang="en-US" dirty="0"/>
          </a:p>
          <a:p>
            <a:endParaRPr lang="en-US" dirty="0"/>
          </a:p>
          <a:p>
            <a:endParaRPr lang="en-US" dirty="0"/>
          </a:p>
        </p:txBody>
      </p:sp>
    </p:spTree>
    <p:extLst>
      <p:ext uri="{BB962C8B-B14F-4D97-AF65-F5344CB8AC3E}">
        <p14:creationId xmlns:p14="http://schemas.microsoft.com/office/powerpoint/2010/main" val="1729148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059C2-E846-E7F0-BA20-825CC37BB317}"/>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C1844D3B-650B-6490-F503-AB02D86B3062}"/>
              </a:ext>
            </a:extLst>
          </p:cNvPr>
          <p:cNvSpPr>
            <a:spLocks noGrp="1"/>
          </p:cNvSpPr>
          <p:nvPr>
            <p:ph idx="1"/>
          </p:nvPr>
        </p:nvSpPr>
        <p:spPr/>
        <p:txBody>
          <a:bodyPr/>
          <a:lstStyle/>
          <a:p>
            <a:r>
              <a:rPr lang="en-US" dirty="0"/>
              <a:t>Seats 2500</a:t>
            </a:r>
          </a:p>
          <a:p>
            <a:r>
              <a:rPr lang="en-US" dirty="0"/>
              <a:t>Traditional concert hall </a:t>
            </a:r>
          </a:p>
          <a:p>
            <a:pPr lvl="1"/>
            <a:r>
              <a:rPr lang="en-US" dirty="0"/>
              <a:t>No added electronic or mechanical provision for sound</a:t>
            </a:r>
          </a:p>
          <a:p>
            <a:r>
              <a:rPr lang="en-US" dirty="0"/>
              <a:t>NC-10 and NC-15 with A/C on, inside auditorium</a:t>
            </a:r>
          </a:p>
        </p:txBody>
      </p:sp>
      <p:pic>
        <p:nvPicPr>
          <p:cNvPr id="4" name="Picture 3">
            <a:extLst>
              <a:ext uri="{FF2B5EF4-FFF2-40B4-BE49-F238E27FC236}">
                <a16:creationId xmlns:a16="http://schemas.microsoft.com/office/drawing/2014/main" id="{DB5642FF-77DE-6C91-5795-98A01CB86A35}"/>
              </a:ext>
            </a:extLst>
          </p:cNvPr>
          <p:cNvPicPr>
            <a:picLocks noChangeAspect="1"/>
          </p:cNvPicPr>
          <p:nvPr/>
        </p:nvPicPr>
        <p:blipFill>
          <a:blip r:embed="rId2"/>
          <a:stretch>
            <a:fillRect/>
          </a:stretch>
        </p:blipFill>
        <p:spPr>
          <a:xfrm>
            <a:off x="595312" y="3845092"/>
            <a:ext cx="11001375" cy="2857500"/>
          </a:xfrm>
          <a:prstGeom prst="rect">
            <a:avLst/>
          </a:prstGeom>
        </p:spPr>
      </p:pic>
      <p:pic>
        <p:nvPicPr>
          <p:cNvPr id="5" name="Picture 4" descr="Table&#10;&#10;Description automatically generated">
            <a:extLst>
              <a:ext uri="{FF2B5EF4-FFF2-40B4-BE49-F238E27FC236}">
                <a16:creationId xmlns:a16="http://schemas.microsoft.com/office/drawing/2014/main" id="{A961F6FD-53DF-8EF7-7159-F80955D901DB}"/>
              </a:ext>
            </a:extLst>
          </p:cNvPr>
          <p:cNvPicPr>
            <a:picLocks noChangeAspect="1"/>
          </p:cNvPicPr>
          <p:nvPr/>
        </p:nvPicPr>
        <p:blipFill>
          <a:blip r:embed="rId3"/>
          <a:stretch>
            <a:fillRect/>
          </a:stretch>
        </p:blipFill>
        <p:spPr>
          <a:xfrm>
            <a:off x="6372224" y="158833"/>
            <a:ext cx="5539105" cy="2598189"/>
          </a:xfrm>
          <a:prstGeom prst="rect">
            <a:avLst/>
          </a:prstGeom>
        </p:spPr>
      </p:pic>
    </p:spTree>
    <p:extLst>
      <p:ext uri="{BB962C8B-B14F-4D97-AF65-F5344CB8AC3E}">
        <p14:creationId xmlns:p14="http://schemas.microsoft.com/office/powerpoint/2010/main" val="125397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C11D-A266-70EA-BACA-FB0E7C41393F}"/>
              </a:ext>
            </a:extLst>
          </p:cNvPr>
          <p:cNvSpPr>
            <a:spLocks noGrp="1"/>
          </p:cNvSpPr>
          <p:nvPr>
            <p:ph type="title"/>
          </p:nvPr>
        </p:nvSpPr>
        <p:spPr/>
        <p:txBody>
          <a:bodyPr/>
          <a:lstStyle/>
          <a:p>
            <a:r>
              <a:rPr lang="en-US" dirty="0"/>
              <a:t>Images from</a:t>
            </a:r>
          </a:p>
        </p:txBody>
      </p:sp>
      <p:sp>
        <p:nvSpPr>
          <p:cNvPr id="3" name="Content Placeholder 2">
            <a:extLst>
              <a:ext uri="{FF2B5EF4-FFF2-40B4-BE49-F238E27FC236}">
                <a16:creationId xmlns:a16="http://schemas.microsoft.com/office/drawing/2014/main" id="{7BD205A6-9917-74E1-E1E8-74D41305FE7E}"/>
              </a:ext>
            </a:extLst>
          </p:cNvPr>
          <p:cNvSpPr>
            <a:spLocks noGrp="1"/>
          </p:cNvSpPr>
          <p:nvPr>
            <p:ph idx="1"/>
          </p:nvPr>
        </p:nvSpPr>
        <p:spPr/>
        <p:txBody>
          <a:bodyPr>
            <a:normAutofit fontScale="70000" lnSpcReduction="20000"/>
          </a:bodyPr>
          <a:lstStyle/>
          <a:p>
            <a:r>
              <a:rPr lang="en-US" dirty="0"/>
              <a:t>https://www.google.com/url?sa=i&amp;url=https%3A%2F%2Fwww.oregonlive.com%2Fperformance%2F2012%2F01%2Foregon_symphony_to_perform_in.html&amp;psig=AOvVaw0Lq7GevHCa-rnSXUWR7DwZ&amp;ust=1677713482182000&amp;source=images&amp;cd=vfe&amp;ved=0CA8QjRxqFwoTCJiShe6vuf0CFQAAAAAdAAAAABAE</a:t>
            </a:r>
          </a:p>
          <a:p>
            <a:r>
              <a:rPr lang="en-US" dirty="0">
                <a:hlinkClick r:id="rId2"/>
              </a:rPr>
              <a:t>https://www.google.com/url?sa=i&amp;url=https%3A%2F%2Fcbfisk.com%2Fopus%2Fopus-114%2F&amp;psig=AOvVaw1yW4uhuIIZDH9zwlQcoKGF&amp;ust=1677713761434000&amp;source=images&amp;cd=vfe&amp;ved=0CA8QjRxqFwoTCNDSifOwuf0CFQAAAAAdAAAAABAP</a:t>
            </a:r>
            <a:endParaRPr lang="en-US" dirty="0"/>
          </a:p>
          <a:p>
            <a:r>
              <a:rPr lang="en-US" dirty="0">
                <a:hlinkClick r:id="rId3"/>
              </a:rPr>
              <a:t>https://www.google.com/url?sa=i&amp;url=https%3A%2F%2Fdo206.com%2Fevents%2F2012%2F10%2F21%2Fan-evening-with-bill-cosby&amp;psig=AOvVaw3i62XNcke-8-pgVRVkk0I9&amp;ust=1677717607282000&amp;source=images&amp;cd=vfe&amp;ved=0CA8QjRxqFwoTCLinmJ2_uf0CFQAAAAAdAAAAABAX</a:t>
            </a:r>
            <a:endParaRPr lang="en-US" dirty="0"/>
          </a:p>
          <a:p>
            <a:r>
              <a:rPr lang="en-US" dirty="0">
                <a:hlinkClick r:id="rId4"/>
              </a:rPr>
              <a:t>https://www.mozart.co.at/musikverein-en.php?gclid=Cj0KCQiA6fafBhC1ARIsAIJjL8nKYEpJ-oFhUAztpa0-nDSL2KqOlnsJ_qLZs4F5GYLmJawbKkSJYeIaAnexEALw_wcB</a:t>
            </a:r>
            <a:endParaRPr lang="en-US" dirty="0"/>
          </a:p>
          <a:p>
            <a:r>
              <a:rPr lang="en-US" dirty="0"/>
              <a:t>https://cbfisk.com/wp-content/uploads/2019/06/114-Portrait-3-2000x1500-770x1027.jpg</a:t>
            </a:r>
          </a:p>
          <a:p>
            <a:endParaRPr lang="en-US" dirty="0"/>
          </a:p>
          <a:p>
            <a:endParaRPr lang="en-US" dirty="0"/>
          </a:p>
          <a:p>
            <a:endParaRPr lang="en-US" dirty="0"/>
          </a:p>
        </p:txBody>
      </p:sp>
    </p:spTree>
    <p:extLst>
      <p:ext uri="{BB962C8B-B14F-4D97-AF65-F5344CB8AC3E}">
        <p14:creationId xmlns:p14="http://schemas.microsoft.com/office/powerpoint/2010/main" val="326454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097B6-4066-258D-2003-153DDA9BA844}"/>
              </a:ext>
            </a:extLst>
          </p:cNvPr>
          <p:cNvSpPr>
            <a:spLocks noGrp="1"/>
          </p:cNvSpPr>
          <p:nvPr>
            <p:ph type="title"/>
          </p:nvPr>
        </p:nvSpPr>
        <p:spPr/>
        <p:txBody>
          <a:bodyPr/>
          <a:lstStyle/>
          <a:p>
            <a:r>
              <a:rPr lang="en-US" dirty="0"/>
              <a:t>History of Benaroya</a:t>
            </a:r>
          </a:p>
        </p:txBody>
      </p:sp>
      <p:sp>
        <p:nvSpPr>
          <p:cNvPr id="3" name="Content Placeholder 2">
            <a:extLst>
              <a:ext uri="{FF2B5EF4-FFF2-40B4-BE49-F238E27FC236}">
                <a16:creationId xmlns:a16="http://schemas.microsoft.com/office/drawing/2014/main" id="{B878B698-F943-DCD6-D310-40A3ABDB38E0}"/>
              </a:ext>
            </a:extLst>
          </p:cNvPr>
          <p:cNvSpPr>
            <a:spLocks noGrp="1"/>
          </p:cNvSpPr>
          <p:nvPr>
            <p:ph idx="1"/>
          </p:nvPr>
        </p:nvSpPr>
        <p:spPr/>
        <p:txBody>
          <a:bodyPr>
            <a:normAutofit fontScale="92500" lnSpcReduction="20000"/>
          </a:bodyPr>
          <a:lstStyle/>
          <a:p>
            <a:r>
              <a:rPr lang="en-US" dirty="0"/>
              <a:t>118.1 million dollars, opened in September 1998</a:t>
            </a:r>
          </a:p>
          <a:p>
            <a:r>
              <a:rPr lang="en-US" dirty="0"/>
              <a:t>Locations of the symphony, opera and ballet – no proper location prior to the hall. </a:t>
            </a:r>
          </a:p>
          <a:p>
            <a:r>
              <a:rPr lang="en-US" dirty="0"/>
              <a:t>Seattle center opera house booked 360 days. </a:t>
            </a:r>
          </a:p>
          <a:p>
            <a:r>
              <a:rPr lang="en-US" dirty="0"/>
              <a:t>Benaroya  hall is the host of over 700 public and private events. </a:t>
            </a:r>
          </a:p>
          <a:p>
            <a:r>
              <a:rPr lang="en-US" dirty="0"/>
              <a:t>July 2000, </a:t>
            </a:r>
            <a:r>
              <a:rPr lang="en-US" dirty="0" err="1"/>
              <a:t>Watjen</a:t>
            </a:r>
            <a:r>
              <a:rPr lang="en-US" dirty="0"/>
              <a:t> concert organ, 4490 pipe organ built by CB Fisk Inc.</a:t>
            </a:r>
          </a:p>
          <a:p>
            <a:r>
              <a:rPr lang="en-US" dirty="0"/>
              <a:t>Soundbridge – interactive exhibits. </a:t>
            </a:r>
          </a:p>
          <a:p>
            <a:r>
              <a:rPr lang="en-US" dirty="0"/>
              <a:t>Jack Benaroya (1921-2012), philanthropist, donated 15 million in March of 1993. Donated as a major gift to the city. </a:t>
            </a:r>
          </a:p>
          <a:p>
            <a:r>
              <a:rPr lang="en-US" dirty="0"/>
              <a:t>Benaroya worked with Gerard Schwarz, Seattle symphony music director in 1993. </a:t>
            </a:r>
          </a:p>
          <a:p>
            <a:endParaRPr lang="en-US" dirty="0"/>
          </a:p>
        </p:txBody>
      </p:sp>
    </p:spTree>
    <p:extLst>
      <p:ext uri="{BB962C8B-B14F-4D97-AF65-F5344CB8AC3E}">
        <p14:creationId xmlns:p14="http://schemas.microsoft.com/office/powerpoint/2010/main" val="1889661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6D09E-CB40-9506-BBB6-BF0F5ABEC883}"/>
              </a:ext>
            </a:extLst>
          </p:cNvPr>
          <p:cNvSpPr>
            <a:spLocks noGrp="1"/>
          </p:cNvSpPr>
          <p:nvPr>
            <p:ph type="title"/>
          </p:nvPr>
        </p:nvSpPr>
        <p:spPr/>
        <p:txBody>
          <a:bodyPr/>
          <a:lstStyle/>
          <a:p>
            <a:r>
              <a:rPr lang="en-US" dirty="0"/>
              <a:t>Acoustical consultant	</a:t>
            </a:r>
          </a:p>
        </p:txBody>
      </p:sp>
      <p:sp>
        <p:nvSpPr>
          <p:cNvPr id="3" name="Content Placeholder 2">
            <a:extLst>
              <a:ext uri="{FF2B5EF4-FFF2-40B4-BE49-F238E27FC236}">
                <a16:creationId xmlns:a16="http://schemas.microsoft.com/office/drawing/2014/main" id="{0AB86A6B-1664-6801-C27F-F35969B4F15C}"/>
              </a:ext>
            </a:extLst>
          </p:cNvPr>
          <p:cNvSpPr>
            <a:spLocks noGrp="1"/>
          </p:cNvSpPr>
          <p:nvPr>
            <p:ph idx="1"/>
          </p:nvPr>
        </p:nvSpPr>
        <p:spPr/>
        <p:txBody>
          <a:bodyPr>
            <a:normAutofit fontScale="92500" lnSpcReduction="10000"/>
          </a:bodyPr>
          <a:lstStyle/>
          <a:p>
            <a:r>
              <a:rPr lang="en-US" dirty="0"/>
              <a:t>Cyril M Harris (1917-2011)</a:t>
            </a:r>
          </a:p>
          <a:p>
            <a:r>
              <a:rPr lang="en-US" dirty="0"/>
              <a:t>Studied at Columbia University and published several books  on instruments, room acoustics and materials. </a:t>
            </a:r>
          </a:p>
          <a:p>
            <a:r>
              <a:rPr lang="en-US" dirty="0"/>
              <a:t>Also worked on metropolitan opera house 1966, Powell symphony hall in saint louis 1968, </a:t>
            </a:r>
            <a:r>
              <a:rPr lang="en-US" b="0" i="0" dirty="0">
                <a:solidFill>
                  <a:srgbClr val="000000"/>
                </a:solidFill>
                <a:effectLst/>
                <a:latin typeface="ProximaNova-Regular"/>
              </a:rPr>
              <a:t>Krannert Center for the Performing Arts in Urbana, Illinois (1969), the Kennedy Center for the Performing Arts (1971), Abravanel Hall in Salt Lake City (1979), and the National Centre for the Performing Arts in Bombay, India (1980).</a:t>
            </a:r>
          </a:p>
          <a:p>
            <a:r>
              <a:rPr lang="en-US" dirty="0">
                <a:solidFill>
                  <a:srgbClr val="000000"/>
                </a:solidFill>
                <a:latin typeface="ProximaNova-Regular"/>
              </a:rPr>
              <a:t>Publications: </a:t>
            </a:r>
            <a:r>
              <a:rPr lang="en-US" b="0" i="0" dirty="0">
                <a:solidFill>
                  <a:srgbClr val="000000"/>
                </a:solidFill>
                <a:effectLst/>
                <a:latin typeface="ProximaNova-Regular"/>
              </a:rPr>
              <a:t>Acoustical Designing in Architecture, Noise Control in Buildings, Dictionary of Architecture and Construction, Illustrated Dictionary of Historic Architecture, and the newly published American Architecture: An Illustrated Encyclopedia.</a:t>
            </a:r>
            <a:endParaRPr lang="en-US" dirty="0"/>
          </a:p>
        </p:txBody>
      </p:sp>
    </p:spTree>
    <p:extLst>
      <p:ext uri="{BB962C8B-B14F-4D97-AF65-F5344CB8AC3E}">
        <p14:creationId xmlns:p14="http://schemas.microsoft.com/office/powerpoint/2010/main" val="1971478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4052E2-6250-8037-8E09-CDA961DA1A91}"/>
              </a:ext>
            </a:extLst>
          </p:cNvPr>
          <p:cNvPicPr>
            <a:picLocks noChangeAspect="1"/>
          </p:cNvPicPr>
          <p:nvPr/>
        </p:nvPicPr>
        <p:blipFill>
          <a:blip r:embed="rId2"/>
          <a:stretch>
            <a:fillRect/>
          </a:stretch>
        </p:blipFill>
        <p:spPr>
          <a:xfrm>
            <a:off x="5382495" y="1423987"/>
            <a:ext cx="6562725" cy="3705225"/>
          </a:xfrm>
          <a:prstGeom prst="rect">
            <a:avLst/>
          </a:prstGeom>
        </p:spPr>
      </p:pic>
      <p:sp>
        <p:nvSpPr>
          <p:cNvPr id="2" name="Title 1">
            <a:extLst>
              <a:ext uri="{FF2B5EF4-FFF2-40B4-BE49-F238E27FC236}">
                <a16:creationId xmlns:a16="http://schemas.microsoft.com/office/drawing/2014/main" id="{7AD362DD-0F87-0DE9-6B11-D79EC7B752E9}"/>
              </a:ext>
            </a:extLst>
          </p:cNvPr>
          <p:cNvSpPr>
            <a:spLocks noGrp="1"/>
          </p:cNvSpPr>
          <p:nvPr>
            <p:ph type="title"/>
          </p:nvPr>
        </p:nvSpPr>
        <p:spPr/>
        <p:txBody>
          <a:bodyPr/>
          <a:lstStyle/>
          <a:p>
            <a:r>
              <a:rPr lang="en-US" dirty="0"/>
              <a:t>Based on </a:t>
            </a:r>
            <a:r>
              <a:rPr lang="en-US" dirty="0" err="1"/>
              <a:t>Großer</a:t>
            </a:r>
            <a:r>
              <a:rPr lang="en-US" dirty="0"/>
              <a:t> </a:t>
            </a:r>
            <a:r>
              <a:rPr lang="en-US" dirty="0" err="1"/>
              <a:t>Musikvereinssaal</a:t>
            </a:r>
            <a:r>
              <a:rPr lang="en-US" dirty="0"/>
              <a:t> in Vienna</a:t>
            </a:r>
          </a:p>
        </p:txBody>
      </p:sp>
      <p:sp>
        <p:nvSpPr>
          <p:cNvPr id="3" name="Content Placeholder 2">
            <a:extLst>
              <a:ext uri="{FF2B5EF4-FFF2-40B4-BE49-F238E27FC236}">
                <a16:creationId xmlns:a16="http://schemas.microsoft.com/office/drawing/2014/main" id="{3B6106DC-41C0-7254-3C76-BCCDE2E69130}"/>
              </a:ext>
            </a:extLst>
          </p:cNvPr>
          <p:cNvSpPr>
            <a:spLocks noGrp="1"/>
          </p:cNvSpPr>
          <p:nvPr>
            <p:ph idx="1"/>
          </p:nvPr>
        </p:nvSpPr>
        <p:spPr>
          <a:xfrm>
            <a:off x="838200" y="1825625"/>
            <a:ext cx="4254500" cy="2006017"/>
          </a:xfrm>
        </p:spPr>
        <p:txBody>
          <a:bodyPr>
            <a:normAutofit/>
          </a:bodyPr>
          <a:lstStyle/>
          <a:p>
            <a:r>
              <a:rPr lang="en-US" sz="1800" dirty="0"/>
              <a:t>Opened in 1870 – home of the Vienna philharmonic orchestra</a:t>
            </a:r>
          </a:p>
          <a:p>
            <a:r>
              <a:rPr lang="en-US" sz="1800" dirty="0"/>
              <a:t>Golden Hall (below) </a:t>
            </a:r>
          </a:p>
          <a:p>
            <a:r>
              <a:rPr lang="en-US" sz="1800" dirty="0"/>
              <a:t>Brahms Hall (right)</a:t>
            </a:r>
          </a:p>
          <a:p>
            <a:r>
              <a:rPr lang="en-US" sz="1600" dirty="0"/>
              <a:t>Thought to have the best acoustics in the world</a:t>
            </a:r>
          </a:p>
          <a:p>
            <a:endParaRPr lang="en-US" sz="1800" dirty="0"/>
          </a:p>
        </p:txBody>
      </p:sp>
      <p:sp>
        <p:nvSpPr>
          <p:cNvPr id="5" name="AutoShape 4" descr="Musikverein - vienna.info">
            <a:extLst>
              <a:ext uri="{FF2B5EF4-FFF2-40B4-BE49-F238E27FC236}">
                <a16:creationId xmlns:a16="http://schemas.microsoft.com/office/drawing/2014/main" id="{A1D8B2E5-37AC-883C-D1DB-F689F93B30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8196EFD7-0E4E-11A4-9700-AB2D9A2A2D63}"/>
              </a:ext>
            </a:extLst>
          </p:cNvPr>
          <p:cNvPicPr>
            <a:picLocks noChangeAspect="1"/>
          </p:cNvPicPr>
          <p:nvPr/>
        </p:nvPicPr>
        <p:blipFill>
          <a:blip r:embed="rId3"/>
          <a:stretch>
            <a:fillRect/>
          </a:stretch>
        </p:blipFill>
        <p:spPr>
          <a:xfrm>
            <a:off x="367966" y="4182771"/>
            <a:ext cx="6756703" cy="2502483"/>
          </a:xfrm>
          <a:prstGeom prst="rect">
            <a:avLst/>
          </a:prstGeom>
        </p:spPr>
      </p:pic>
      <p:sp>
        <p:nvSpPr>
          <p:cNvPr id="8" name="Content Placeholder 2">
            <a:extLst>
              <a:ext uri="{FF2B5EF4-FFF2-40B4-BE49-F238E27FC236}">
                <a16:creationId xmlns:a16="http://schemas.microsoft.com/office/drawing/2014/main" id="{16C5074A-9FBD-2478-4051-8D5223A7BF12}"/>
              </a:ext>
            </a:extLst>
          </p:cNvPr>
          <p:cNvSpPr txBox="1">
            <a:spLocks/>
          </p:cNvSpPr>
          <p:nvPr/>
        </p:nvSpPr>
        <p:spPr>
          <a:xfrm>
            <a:off x="7137400" y="5270500"/>
            <a:ext cx="4381500" cy="121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Built on land given to  Gesellschaft der </a:t>
            </a:r>
            <a:r>
              <a:rPr lang="en-US" sz="1800" dirty="0" err="1"/>
              <a:t>musikfreunde</a:t>
            </a:r>
            <a:r>
              <a:rPr lang="en-US" sz="1800" dirty="0"/>
              <a:t> Wien on a  piece of land given by Emperor Franz Joseph</a:t>
            </a:r>
          </a:p>
          <a:p>
            <a:r>
              <a:rPr lang="en-US" sz="1800" dirty="0"/>
              <a:t>Golden hall seat 1744 +300 standing</a:t>
            </a:r>
          </a:p>
          <a:p>
            <a:endParaRPr lang="en-US" sz="1800" dirty="0"/>
          </a:p>
        </p:txBody>
      </p:sp>
    </p:spTree>
    <p:extLst>
      <p:ext uri="{BB962C8B-B14F-4D97-AF65-F5344CB8AC3E}">
        <p14:creationId xmlns:p14="http://schemas.microsoft.com/office/powerpoint/2010/main" val="415433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2B772-1E5F-8827-6166-AE7E8AA1A3F0}"/>
              </a:ext>
            </a:extLst>
          </p:cNvPr>
          <p:cNvSpPr>
            <a:spLocks noGrp="1"/>
          </p:cNvSpPr>
          <p:nvPr>
            <p:ph type="title"/>
          </p:nvPr>
        </p:nvSpPr>
        <p:spPr/>
        <p:txBody>
          <a:bodyPr/>
          <a:lstStyle/>
          <a:p>
            <a:r>
              <a:rPr lang="en-US" dirty="0"/>
              <a:t>Hall Design</a:t>
            </a:r>
          </a:p>
        </p:txBody>
      </p:sp>
      <p:pic>
        <p:nvPicPr>
          <p:cNvPr id="5" name="Content Placeholder 4">
            <a:extLst>
              <a:ext uri="{FF2B5EF4-FFF2-40B4-BE49-F238E27FC236}">
                <a16:creationId xmlns:a16="http://schemas.microsoft.com/office/drawing/2014/main" id="{4CF629CA-1459-5ABE-276F-0CAF6729D957}"/>
              </a:ext>
            </a:extLst>
          </p:cNvPr>
          <p:cNvPicPr>
            <a:picLocks noGrp="1" noChangeAspect="1"/>
          </p:cNvPicPr>
          <p:nvPr>
            <p:ph idx="1"/>
          </p:nvPr>
        </p:nvPicPr>
        <p:blipFill>
          <a:blip r:embed="rId2"/>
          <a:stretch>
            <a:fillRect/>
          </a:stretch>
        </p:blipFill>
        <p:spPr>
          <a:xfrm>
            <a:off x="396523" y="1607096"/>
            <a:ext cx="7496193" cy="4497715"/>
          </a:xfrm>
        </p:spPr>
      </p:pic>
      <p:sp>
        <p:nvSpPr>
          <p:cNvPr id="6" name="TextBox 5">
            <a:extLst>
              <a:ext uri="{FF2B5EF4-FFF2-40B4-BE49-F238E27FC236}">
                <a16:creationId xmlns:a16="http://schemas.microsoft.com/office/drawing/2014/main" id="{FF3E036C-2555-6CC7-2770-2170FE53F28C}"/>
              </a:ext>
            </a:extLst>
          </p:cNvPr>
          <p:cNvSpPr txBox="1"/>
          <p:nvPr/>
        </p:nvSpPr>
        <p:spPr>
          <a:xfrm>
            <a:off x="7892716" y="2117558"/>
            <a:ext cx="3657600" cy="2585323"/>
          </a:xfrm>
          <a:prstGeom prst="rect">
            <a:avLst/>
          </a:prstGeom>
          <a:noFill/>
        </p:spPr>
        <p:txBody>
          <a:bodyPr wrap="square" rtlCol="0">
            <a:spAutoFit/>
          </a:bodyPr>
          <a:lstStyle/>
          <a:p>
            <a:r>
              <a:rPr lang="en-US" dirty="0"/>
              <a:t>Unlike other halls Benaroya has varied width</a:t>
            </a:r>
          </a:p>
          <a:p>
            <a:pPr lvl="1"/>
            <a:r>
              <a:rPr lang="en-US" dirty="0"/>
              <a:t>85 ft at orchestra level </a:t>
            </a:r>
          </a:p>
          <a:p>
            <a:pPr lvl="1"/>
            <a:r>
              <a:rPr lang="en-US" dirty="0"/>
              <a:t>65ft at min between balconies</a:t>
            </a:r>
          </a:p>
          <a:p>
            <a:pPr lvl="1"/>
            <a:r>
              <a:rPr lang="en-US" dirty="0"/>
              <a:t>Stage to rear wall: 114ft at center</a:t>
            </a:r>
          </a:p>
          <a:p>
            <a:pPr lvl="1"/>
            <a:r>
              <a:rPr lang="en-US" dirty="0"/>
              <a:t>Floor finished with oak strips over plywood set on wood joists</a:t>
            </a:r>
          </a:p>
          <a:p>
            <a:endParaRPr lang="en-US" dirty="0"/>
          </a:p>
        </p:txBody>
      </p:sp>
    </p:spTree>
    <p:extLst>
      <p:ext uri="{BB962C8B-B14F-4D97-AF65-F5344CB8AC3E}">
        <p14:creationId xmlns:p14="http://schemas.microsoft.com/office/powerpoint/2010/main" val="1688694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02E0-9113-6D10-AB5F-97163708B087}"/>
              </a:ext>
            </a:extLst>
          </p:cNvPr>
          <p:cNvSpPr>
            <a:spLocks noGrp="1"/>
          </p:cNvSpPr>
          <p:nvPr>
            <p:ph type="title"/>
          </p:nvPr>
        </p:nvSpPr>
        <p:spPr/>
        <p:txBody>
          <a:bodyPr/>
          <a:lstStyle/>
          <a:p>
            <a:r>
              <a:rPr lang="en-US" dirty="0"/>
              <a:t>Design	</a:t>
            </a:r>
          </a:p>
        </p:txBody>
      </p:sp>
      <p:sp>
        <p:nvSpPr>
          <p:cNvPr id="3" name="Content Placeholder 2">
            <a:extLst>
              <a:ext uri="{FF2B5EF4-FFF2-40B4-BE49-F238E27FC236}">
                <a16:creationId xmlns:a16="http://schemas.microsoft.com/office/drawing/2014/main" id="{12C6E1FE-1094-7CAC-E56E-DD8574F558A1}"/>
              </a:ext>
            </a:extLst>
          </p:cNvPr>
          <p:cNvSpPr>
            <a:spLocks noGrp="1"/>
          </p:cNvSpPr>
          <p:nvPr>
            <p:ph idx="1"/>
          </p:nvPr>
        </p:nvSpPr>
        <p:spPr/>
        <p:txBody>
          <a:bodyPr>
            <a:normAutofit/>
          </a:bodyPr>
          <a:lstStyle/>
          <a:p>
            <a:r>
              <a:rPr lang="en-US" dirty="0"/>
              <a:t>“shoebox” form</a:t>
            </a:r>
          </a:p>
          <a:p>
            <a:r>
              <a:rPr lang="en-US" dirty="0"/>
              <a:t>Space under balcony have shallow depth and with high ceiling to promote sound</a:t>
            </a:r>
          </a:p>
          <a:p>
            <a:r>
              <a:rPr lang="en-US" dirty="0"/>
              <a:t>Depth of the balcony not exceed height of the opening</a:t>
            </a:r>
          </a:p>
          <a:p>
            <a:r>
              <a:rPr lang="en-US" dirty="0"/>
              <a:t>Because of variety of surfaces and lengths, excellent diffusion at wide frequency.</a:t>
            </a:r>
          </a:p>
          <a:p>
            <a:endParaRPr lang="en-US" dirty="0"/>
          </a:p>
        </p:txBody>
      </p:sp>
      <p:pic>
        <p:nvPicPr>
          <p:cNvPr id="7" name="Picture 6">
            <a:extLst>
              <a:ext uri="{FF2B5EF4-FFF2-40B4-BE49-F238E27FC236}">
                <a16:creationId xmlns:a16="http://schemas.microsoft.com/office/drawing/2014/main" id="{9142330E-C2A6-CB2D-31D0-946540EF8323}"/>
              </a:ext>
            </a:extLst>
          </p:cNvPr>
          <p:cNvPicPr>
            <a:picLocks noChangeAspect="1"/>
          </p:cNvPicPr>
          <p:nvPr/>
        </p:nvPicPr>
        <p:blipFill rotWithShape="1">
          <a:blip r:embed="rId2"/>
          <a:srcRect b="50000"/>
          <a:stretch/>
        </p:blipFill>
        <p:spPr>
          <a:xfrm>
            <a:off x="6923566" y="4366865"/>
            <a:ext cx="4677428" cy="2491135"/>
          </a:xfrm>
          <a:prstGeom prst="rect">
            <a:avLst/>
          </a:prstGeom>
        </p:spPr>
      </p:pic>
    </p:spTree>
    <p:extLst>
      <p:ext uri="{BB962C8B-B14F-4D97-AF65-F5344CB8AC3E}">
        <p14:creationId xmlns:p14="http://schemas.microsoft.com/office/powerpoint/2010/main" val="818348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03CDB-379B-6D67-965B-96A3F25E3DC5}"/>
              </a:ext>
            </a:extLst>
          </p:cNvPr>
          <p:cNvSpPr>
            <a:spLocks noGrp="1"/>
          </p:cNvSpPr>
          <p:nvPr>
            <p:ph type="title"/>
          </p:nvPr>
        </p:nvSpPr>
        <p:spPr/>
        <p:txBody>
          <a:bodyPr/>
          <a:lstStyle/>
          <a:p>
            <a:r>
              <a:rPr lang="en-US" dirty="0"/>
              <a:t>Walls</a:t>
            </a:r>
          </a:p>
        </p:txBody>
      </p:sp>
      <p:pic>
        <p:nvPicPr>
          <p:cNvPr id="5" name="Picture 4">
            <a:extLst>
              <a:ext uri="{FF2B5EF4-FFF2-40B4-BE49-F238E27FC236}">
                <a16:creationId xmlns:a16="http://schemas.microsoft.com/office/drawing/2014/main" id="{FDD20508-004E-D0B3-2284-F61D9B41EFE8}"/>
              </a:ext>
            </a:extLst>
          </p:cNvPr>
          <p:cNvPicPr>
            <a:picLocks noChangeAspect="1"/>
          </p:cNvPicPr>
          <p:nvPr/>
        </p:nvPicPr>
        <p:blipFill>
          <a:blip r:embed="rId2"/>
          <a:stretch>
            <a:fillRect/>
          </a:stretch>
        </p:blipFill>
        <p:spPr>
          <a:xfrm>
            <a:off x="713873" y="1690688"/>
            <a:ext cx="4997116" cy="3572938"/>
          </a:xfrm>
          <a:prstGeom prst="rect">
            <a:avLst/>
          </a:prstGeom>
        </p:spPr>
      </p:pic>
      <p:sp>
        <p:nvSpPr>
          <p:cNvPr id="7" name="Content Placeholder 6">
            <a:extLst>
              <a:ext uri="{FF2B5EF4-FFF2-40B4-BE49-F238E27FC236}">
                <a16:creationId xmlns:a16="http://schemas.microsoft.com/office/drawing/2014/main" id="{2314EF48-6E89-BB73-E330-6B86E9867FA1}"/>
              </a:ext>
            </a:extLst>
          </p:cNvPr>
          <p:cNvSpPr>
            <a:spLocks noGrp="1"/>
          </p:cNvSpPr>
          <p:nvPr>
            <p:ph idx="1"/>
          </p:nvPr>
        </p:nvSpPr>
        <p:spPr>
          <a:xfrm>
            <a:off x="5835316" y="577516"/>
            <a:ext cx="5518484" cy="5598695"/>
          </a:xfrm>
        </p:spPr>
        <p:txBody>
          <a:bodyPr>
            <a:normAutofit fontScale="92500" lnSpcReduction="10000"/>
          </a:bodyPr>
          <a:lstStyle/>
          <a:p>
            <a:r>
              <a:rPr lang="en-US" dirty="0"/>
              <a:t>Colum diffusers</a:t>
            </a:r>
          </a:p>
          <a:p>
            <a:pPr lvl="1"/>
            <a:r>
              <a:rPr lang="en-US" dirty="0"/>
              <a:t>16 ft wide on the side walls</a:t>
            </a:r>
          </a:p>
          <a:p>
            <a:pPr lvl="1"/>
            <a:r>
              <a:rPr lang="en-US" dirty="0"/>
              <a:t>24ft wide on the rear wall</a:t>
            </a:r>
          </a:p>
          <a:p>
            <a:pPr lvl="1"/>
            <a:r>
              <a:rPr lang="en-US" dirty="0"/>
              <a:t>From orchestra floor to ceiling – narrow with increasing height</a:t>
            </a:r>
          </a:p>
          <a:p>
            <a:pPr lvl="1"/>
            <a:r>
              <a:rPr lang="en-US" dirty="0"/>
              <a:t>Project 12-24 from wall depending on location</a:t>
            </a:r>
          </a:p>
          <a:p>
            <a:pPr lvl="1"/>
            <a:r>
              <a:rPr lang="en-US" dirty="0"/>
              <a:t>vertical</a:t>
            </a:r>
          </a:p>
          <a:p>
            <a:pPr lvl="1"/>
            <a:endParaRPr lang="en-US" dirty="0"/>
          </a:p>
          <a:p>
            <a:r>
              <a:rPr lang="en-US" dirty="0"/>
              <a:t>2500, ¾” wood panels</a:t>
            </a:r>
          </a:p>
          <a:p>
            <a:r>
              <a:rPr lang="en-US" dirty="0"/>
              <a:t>Fastened to wood battens fixed to concrete</a:t>
            </a:r>
          </a:p>
          <a:p>
            <a:r>
              <a:rPr lang="en-US" dirty="0"/>
              <a:t>Precision cut</a:t>
            </a:r>
          </a:p>
          <a:p>
            <a:r>
              <a:rPr lang="en-US" dirty="0"/>
              <a:t>Balconies finished with plaster-on-metal-lath, rhomboidal - horizontal</a:t>
            </a:r>
          </a:p>
        </p:txBody>
      </p:sp>
    </p:spTree>
    <p:extLst>
      <p:ext uri="{BB962C8B-B14F-4D97-AF65-F5344CB8AC3E}">
        <p14:creationId xmlns:p14="http://schemas.microsoft.com/office/powerpoint/2010/main" val="1312240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B52F-2A13-7ABD-4ED5-9366F07AE76F}"/>
              </a:ext>
            </a:extLst>
          </p:cNvPr>
          <p:cNvSpPr>
            <a:spLocks noGrp="1"/>
          </p:cNvSpPr>
          <p:nvPr>
            <p:ph type="title"/>
          </p:nvPr>
        </p:nvSpPr>
        <p:spPr/>
        <p:txBody>
          <a:bodyPr/>
          <a:lstStyle/>
          <a:p>
            <a:r>
              <a:rPr lang="en-US" dirty="0"/>
              <a:t>Ceiling</a:t>
            </a:r>
          </a:p>
        </p:txBody>
      </p:sp>
      <p:pic>
        <p:nvPicPr>
          <p:cNvPr id="4" name="Content Placeholder 3">
            <a:extLst>
              <a:ext uri="{FF2B5EF4-FFF2-40B4-BE49-F238E27FC236}">
                <a16:creationId xmlns:a16="http://schemas.microsoft.com/office/drawing/2014/main" id="{2AA9E528-8FA7-AEB4-600F-57FAD998942C}"/>
              </a:ext>
            </a:extLst>
          </p:cNvPr>
          <p:cNvPicPr>
            <a:picLocks noGrp="1" noChangeAspect="1"/>
          </p:cNvPicPr>
          <p:nvPr>
            <p:ph idx="1"/>
          </p:nvPr>
        </p:nvPicPr>
        <p:blipFill>
          <a:blip r:embed="rId2"/>
          <a:stretch>
            <a:fillRect/>
          </a:stretch>
        </p:blipFill>
        <p:spPr>
          <a:xfrm>
            <a:off x="967599" y="1690688"/>
            <a:ext cx="3262444" cy="4351338"/>
          </a:xfrm>
          <a:prstGeom prst="rect">
            <a:avLst/>
          </a:prstGeom>
        </p:spPr>
      </p:pic>
      <p:sp>
        <p:nvSpPr>
          <p:cNvPr id="5" name="TextBox 4">
            <a:extLst>
              <a:ext uri="{FF2B5EF4-FFF2-40B4-BE49-F238E27FC236}">
                <a16:creationId xmlns:a16="http://schemas.microsoft.com/office/drawing/2014/main" id="{1253EC11-E51D-0B77-11F8-65EC74DF2755}"/>
              </a:ext>
            </a:extLst>
          </p:cNvPr>
          <p:cNvSpPr txBox="1"/>
          <p:nvPr/>
        </p:nvSpPr>
        <p:spPr>
          <a:xfrm>
            <a:off x="4828674" y="1690688"/>
            <a:ext cx="652512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Coffered nonsymmetrical polyhedron shapes installed into the ceiling</a:t>
            </a:r>
          </a:p>
          <a:p>
            <a:pPr marL="285750" indent="-285750">
              <a:buFont typeface="Arial" panose="020B0604020202020204" pitchFamily="34" charset="0"/>
              <a:buChar char="•"/>
            </a:pPr>
            <a:r>
              <a:rPr lang="en-US" dirty="0"/>
              <a:t>Plaster-on-metal-lath</a:t>
            </a:r>
          </a:p>
          <a:p>
            <a:pPr marL="285750" indent="-285750">
              <a:buFont typeface="Arial" panose="020B0604020202020204" pitchFamily="34" charset="0"/>
              <a:buChar char="•"/>
            </a:pPr>
            <a:r>
              <a:rPr lang="en-US" dirty="0"/>
              <a:t>Projects downward</a:t>
            </a:r>
          </a:p>
        </p:txBody>
      </p:sp>
      <p:pic>
        <p:nvPicPr>
          <p:cNvPr id="6" name="Picture 5">
            <a:extLst>
              <a:ext uri="{FF2B5EF4-FFF2-40B4-BE49-F238E27FC236}">
                <a16:creationId xmlns:a16="http://schemas.microsoft.com/office/drawing/2014/main" id="{C12263C8-032E-D7B6-EBA6-66EAA6674D41}"/>
              </a:ext>
            </a:extLst>
          </p:cNvPr>
          <p:cNvPicPr>
            <a:picLocks noChangeAspect="1"/>
          </p:cNvPicPr>
          <p:nvPr/>
        </p:nvPicPr>
        <p:blipFill rotWithShape="1">
          <a:blip r:embed="rId3"/>
          <a:srcRect l="1287" t="2130" r="1287" b="22123"/>
          <a:stretch/>
        </p:blipFill>
        <p:spPr>
          <a:xfrm>
            <a:off x="4978686" y="3695990"/>
            <a:ext cx="5966546" cy="2346036"/>
          </a:xfrm>
          <a:prstGeom prst="rect">
            <a:avLst/>
          </a:prstGeom>
        </p:spPr>
      </p:pic>
    </p:spTree>
    <p:extLst>
      <p:ext uri="{BB962C8B-B14F-4D97-AF65-F5344CB8AC3E}">
        <p14:creationId xmlns:p14="http://schemas.microsoft.com/office/powerpoint/2010/main" val="4137217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3634</TotalTime>
  <Words>1048</Words>
  <Application>Microsoft Office PowerPoint</Application>
  <PresentationFormat>Widescreen</PresentationFormat>
  <Paragraphs>110</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ProximaNova-Regular</vt:lpstr>
      <vt:lpstr>Office Theme</vt:lpstr>
      <vt:lpstr>Benaroya Hall</vt:lpstr>
      <vt:lpstr>Overview</vt:lpstr>
      <vt:lpstr>History of Benaroya</vt:lpstr>
      <vt:lpstr>Acoustical consultant </vt:lpstr>
      <vt:lpstr>Based on Großer Musikvereinssaal in Vienna</vt:lpstr>
      <vt:lpstr>Hall Design</vt:lpstr>
      <vt:lpstr>Design </vt:lpstr>
      <vt:lpstr>Walls</vt:lpstr>
      <vt:lpstr>Ceiling</vt:lpstr>
      <vt:lpstr>Benefits of diffusion</vt:lpstr>
      <vt:lpstr>Stage</vt:lpstr>
      <vt:lpstr>Reverb</vt:lpstr>
      <vt:lpstr>        Wood </vt:lpstr>
      <vt:lpstr>Isolation</vt:lpstr>
      <vt:lpstr>Rubber Pads – Sound Isolation</vt:lpstr>
      <vt:lpstr>Rubber Pads – Sound Isolation (cont.)</vt:lpstr>
      <vt:lpstr>PowerPoint Presentation</vt:lpstr>
      <vt:lpstr>Star Wars Night at the Symphony</vt:lpstr>
      <vt:lpstr>Sources</vt:lpstr>
      <vt:lpstr>Images from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Benaroya Hall</dc:title>
  <dc:creator>Brigette</dc:creator>
  <cp:lastModifiedBy>Brigette</cp:lastModifiedBy>
  <cp:revision>5</cp:revision>
  <dcterms:created xsi:type="dcterms:W3CDTF">2023-02-27T06:37:35Z</dcterms:created>
  <dcterms:modified xsi:type="dcterms:W3CDTF">2023-03-10T01:27:27Z</dcterms:modified>
</cp:coreProperties>
</file>