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1" r:id="rId4"/>
    <p:sldId id="265" r:id="rId5"/>
    <p:sldId id="262" r:id="rId6"/>
    <p:sldId id="272" r:id="rId7"/>
    <p:sldId id="264" r:id="rId8"/>
    <p:sldId id="267" r:id="rId9"/>
    <p:sldId id="266" r:id="rId10"/>
    <p:sldId id="268" r:id="rId11"/>
    <p:sldId id="271" r:id="rId12"/>
    <p:sldId id="259" r:id="rId13"/>
    <p:sldId id="260" r:id="rId14"/>
    <p:sldId id="258" r:id="rId15"/>
    <p:sldId id="263" r:id="rId16"/>
    <p:sldId id="26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41" autoAdjust="0"/>
    <p:restoredTop sz="94660"/>
  </p:normalViewPr>
  <p:slideViewPr>
    <p:cSldViewPr showGuides="1">
      <p:cViewPr varScale="1">
        <p:scale>
          <a:sx n="82" d="100"/>
          <a:sy n="82" d="100"/>
        </p:scale>
        <p:origin x="-4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A863DE-AF70-4723-B3EE-3C050586F513}" type="datetimeFigureOut">
              <a:rPr lang="en-US" smtClean="0"/>
              <a:pPr/>
              <a:t>11/2/2009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91713-6DB9-48F7-9A8F-51874DB21BC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ISO 9000 &amp; Sales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Sales Law - Winn</a:t>
            </a:r>
          </a:p>
          <a:p>
            <a:r>
              <a:rPr lang="en-US" dirty="0" smtClean="0"/>
              <a:t>Make-up Class Video Lecture</a:t>
            </a:r>
          </a:p>
          <a:p>
            <a:r>
              <a:rPr lang="en-US" dirty="0" smtClean="0"/>
              <a:t>November 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ISO 9001 Certification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915400" cy="5943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ISO 9000 Certification</a:t>
            </a:r>
          </a:p>
          <a:p>
            <a:pPr lvl="1"/>
            <a:r>
              <a:rPr lang="en-US" dirty="0" smtClean="0"/>
              <a:t>Document processes</a:t>
            </a:r>
          </a:p>
          <a:p>
            <a:pPr lvl="1"/>
            <a:r>
              <a:rPr lang="en-US" dirty="0" smtClean="0"/>
              <a:t>Conduct internal audit, fix any problems that arise</a:t>
            </a:r>
          </a:p>
          <a:p>
            <a:pPr lvl="1"/>
            <a:r>
              <a:rPr lang="en-US" dirty="0" smtClean="0"/>
              <a:t>Conduct external audit, fix any problems, issue certificate</a:t>
            </a:r>
          </a:p>
          <a:p>
            <a:pPr lvl="1"/>
            <a:r>
              <a:rPr lang="en-US" dirty="0" smtClean="0"/>
              <a:t>Certificate renewal every 3 years, internal audits more often</a:t>
            </a:r>
          </a:p>
          <a:p>
            <a:r>
              <a:rPr lang="en-US" dirty="0" smtClean="0"/>
              <a:t>Who can certify?</a:t>
            </a:r>
          </a:p>
          <a:p>
            <a:pPr lvl="1"/>
            <a:r>
              <a:rPr lang="en-US" dirty="0" smtClean="0"/>
              <a:t>In most countries, accreditation of ISO 9000 registrars is voluntary [according to ISO, analysis varies if certification is required by law]</a:t>
            </a:r>
          </a:p>
          <a:p>
            <a:pPr lvl="2"/>
            <a:r>
              <a:rPr lang="en-US" dirty="0" smtClean="0"/>
              <a:t>ANSI-ASQ National Accreditation Board (ANAB)</a:t>
            </a:r>
          </a:p>
          <a:p>
            <a:pPr lvl="2"/>
            <a:r>
              <a:rPr lang="en-US" dirty="0" smtClean="0"/>
              <a:t>Government agency in most countries</a:t>
            </a:r>
          </a:p>
          <a:p>
            <a:pPr lvl="1"/>
            <a:r>
              <a:rPr lang="en-US" dirty="0" smtClean="0"/>
              <a:t>ISO Guide 65 provides general requirements for certifying bodies</a:t>
            </a:r>
          </a:p>
          <a:p>
            <a:pPr lvl="1"/>
            <a:r>
              <a:rPr lang="en-US" dirty="0" smtClean="0"/>
              <a:t>ISO 17011 standard for certifying body procedures</a:t>
            </a:r>
          </a:p>
          <a:p>
            <a:pPr lvl="1"/>
            <a:r>
              <a:rPr lang="en-US" dirty="0" smtClean="0"/>
              <a:t>International Accreditation Forum</a:t>
            </a:r>
          </a:p>
          <a:p>
            <a:pPr lvl="2"/>
            <a:r>
              <a:rPr lang="en-US" dirty="0" smtClean="0"/>
              <a:t>Increase international recognition of national accreditation</a:t>
            </a:r>
          </a:p>
          <a:p>
            <a:pPr lvl="2"/>
            <a:r>
              <a:rPr lang="en-US" dirty="0"/>
              <a:t>C</a:t>
            </a:r>
            <a:r>
              <a:rPr lang="en-US" dirty="0" smtClean="0"/>
              <a:t>ertify once, accepted everywhere?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838200"/>
          </a:xfrm>
        </p:spPr>
        <p:txBody>
          <a:bodyPr>
            <a:noAutofit/>
          </a:bodyPr>
          <a:lstStyle/>
          <a:p>
            <a:r>
              <a:rPr lang="en-US" sz="3600" dirty="0" smtClean="0"/>
              <a:t>What if supplier provides a defective product?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ISO 9001:2008 7.4 Purchasing</a:t>
            </a:r>
          </a:p>
          <a:p>
            <a:pPr lvl="1"/>
            <a:r>
              <a:rPr lang="en-US" dirty="0" smtClean="0"/>
              <a:t>Organization must evaluate and select suppliers based on organization’s requirements, records of supplier evaluations must be maintained 4.2.4</a:t>
            </a:r>
          </a:p>
          <a:p>
            <a:pPr lvl="1"/>
            <a:r>
              <a:rPr lang="en-US" dirty="0" smtClean="0"/>
              <a:t>Purchasing information:  describe product plus procedures, personnel qualifications, quality management system required</a:t>
            </a:r>
          </a:p>
          <a:p>
            <a:pPr lvl="1"/>
            <a:r>
              <a:rPr lang="en-US" dirty="0" smtClean="0"/>
              <a:t>Purchaser verification of conformity </a:t>
            </a:r>
            <a:r>
              <a:rPr lang="en-US" smtClean="0"/>
              <a:t>to requirements</a:t>
            </a:r>
            <a:endParaRPr lang="en-US" dirty="0" smtClean="0"/>
          </a:p>
          <a:p>
            <a:r>
              <a:rPr lang="en-US" dirty="0" smtClean="0"/>
              <a:t>Normal  business practice if defective product discovered</a:t>
            </a:r>
          </a:p>
          <a:p>
            <a:pPr lvl="1"/>
            <a:r>
              <a:rPr lang="en-US" dirty="0" smtClean="0"/>
              <a:t>Buyer requires a “non-conformity report” from supplier providing a “corrective and preventive action analysis”</a:t>
            </a:r>
          </a:p>
          <a:p>
            <a:pPr lvl="2"/>
            <a:r>
              <a:rPr lang="en-US" dirty="0" smtClean="0"/>
              <a:t>What went wrong?</a:t>
            </a:r>
          </a:p>
          <a:p>
            <a:pPr lvl="2"/>
            <a:r>
              <a:rPr lang="en-US" dirty="0" smtClean="0"/>
              <a:t>What was done to fix it? (corrective action)</a:t>
            </a:r>
          </a:p>
          <a:p>
            <a:pPr lvl="2"/>
            <a:r>
              <a:rPr lang="en-US" dirty="0" smtClean="0"/>
              <a:t>What was done to make sure it never happens again (preventive action)</a:t>
            </a:r>
          </a:p>
          <a:p>
            <a:pPr lvl="1"/>
            <a:r>
              <a:rPr lang="en-US" dirty="0" smtClean="0"/>
              <a:t>If non-conformity report is not acceptable to buyer, then supplier will be disqualified from future business</a:t>
            </a:r>
          </a:p>
          <a:p>
            <a:r>
              <a:rPr lang="en-US" i="1" dirty="0" smtClean="0"/>
              <a:t>NB:  this slide was added after the video was made to clarify this topic</a:t>
            </a:r>
          </a:p>
          <a:p>
            <a:pPr lvl="2"/>
            <a:endParaRPr lang="en-US" dirty="0" smtClean="0"/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Members of ISO 9000 Family of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ISO 9000 Generic</a:t>
            </a:r>
          </a:p>
          <a:p>
            <a:r>
              <a:rPr lang="en-US" dirty="0" smtClean="0"/>
              <a:t>ISO/TS 16949 Global Automobile Industry</a:t>
            </a:r>
          </a:p>
          <a:p>
            <a:pPr lvl="1"/>
            <a:r>
              <a:rPr lang="en-US" dirty="0" smtClean="0"/>
              <a:t>Replaces QS 9000 US Domestic Auto Industry</a:t>
            </a:r>
          </a:p>
          <a:p>
            <a:r>
              <a:rPr lang="en-US" dirty="0" smtClean="0"/>
              <a:t>ISO 13485 Medical Device Manufacturing</a:t>
            </a:r>
          </a:p>
          <a:p>
            <a:r>
              <a:rPr lang="en-US" dirty="0" smtClean="0"/>
              <a:t>ISO/TS 29001 Petrochemical Industry</a:t>
            </a:r>
          </a:p>
          <a:p>
            <a:r>
              <a:rPr lang="en-US" dirty="0" smtClean="0"/>
              <a:t>AS 9000 Aerospace Industry</a:t>
            </a:r>
          </a:p>
          <a:p>
            <a:r>
              <a:rPr lang="en-US" dirty="0" smtClean="0"/>
              <a:t>PS 9000 Pharmaceutical Packaging Industry</a:t>
            </a:r>
          </a:p>
          <a:p>
            <a:r>
              <a:rPr lang="en-US" dirty="0" smtClean="0"/>
              <a:t>TL 9000 Telecom Industry</a:t>
            </a:r>
          </a:p>
          <a:p>
            <a:r>
              <a:rPr lang="en-US" dirty="0" smtClean="0"/>
              <a:t>OHSAS 18001 Occupational Health &amp; Safety</a:t>
            </a:r>
          </a:p>
          <a:p>
            <a:r>
              <a:rPr lang="en-US" dirty="0" smtClean="0"/>
              <a:t>Others?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152400"/>
            <a:ext cx="8915400" cy="6096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ISO Plan-Do-Check-Act Standards (as of 2009)</a:t>
            </a:r>
            <a:endParaRPr lang="en-US" sz="2800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763000" cy="5715000"/>
          </a:xfrm>
        </p:spPr>
        <p:txBody>
          <a:bodyPr>
            <a:noAutofit/>
          </a:bodyPr>
          <a:lstStyle/>
          <a:p>
            <a:r>
              <a:rPr lang="en-US" sz="2000" dirty="0"/>
              <a:t>ISO 9000</a:t>
            </a:r>
          </a:p>
          <a:p>
            <a:pPr lvl="1"/>
            <a:r>
              <a:rPr lang="en-US" sz="1400" dirty="0"/>
              <a:t>Quality Management </a:t>
            </a:r>
            <a:r>
              <a:rPr lang="en-US" sz="1400" dirty="0" smtClean="0"/>
              <a:t>Systems</a:t>
            </a:r>
          </a:p>
          <a:p>
            <a:r>
              <a:rPr lang="en-US" sz="2000" dirty="0" smtClean="0"/>
              <a:t>ISO </a:t>
            </a:r>
            <a:r>
              <a:rPr lang="en-US" sz="2000" dirty="0"/>
              <a:t>14000</a:t>
            </a:r>
          </a:p>
          <a:p>
            <a:pPr lvl="1"/>
            <a:r>
              <a:rPr lang="en-US" sz="1400" dirty="0"/>
              <a:t>Environmental Management </a:t>
            </a:r>
            <a:r>
              <a:rPr lang="en-US" sz="1400" dirty="0" smtClean="0"/>
              <a:t>Systems</a:t>
            </a:r>
          </a:p>
          <a:p>
            <a:r>
              <a:rPr lang="en-US" sz="2000" dirty="0" smtClean="0"/>
              <a:t>ISO 20000</a:t>
            </a:r>
          </a:p>
          <a:p>
            <a:pPr lvl="1"/>
            <a:r>
              <a:rPr lang="en-US" sz="1400" dirty="0" smtClean="0"/>
              <a:t>IT Service Management Systems</a:t>
            </a:r>
          </a:p>
          <a:p>
            <a:r>
              <a:rPr lang="en-US" sz="2000" dirty="0" smtClean="0"/>
              <a:t>ISO 22000</a:t>
            </a:r>
          </a:p>
          <a:p>
            <a:pPr lvl="1"/>
            <a:r>
              <a:rPr lang="en-US" sz="1400" dirty="0" smtClean="0"/>
              <a:t>Food safety systems</a:t>
            </a:r>
            <a:endParaRPr lang="en-US" sz="1400" dirty="0"/>
          </a:p>
          <a:p>
            <a:r>
              <a:rPr lang="en-US" sz="2000" dirty="0"/>
              <a:t>ISO 26000</a:t>
            </a:r>
          </a:p>
          <a:p>
            <a:pPr lvl="1"/>
            <a:r>
              <a:rPr lang="en-US" sz="1400" dirty="0"/>
              <a:t>Social Responsibility Management Systems</a:t>
            </a:r>
          </a:p>
          <a:p>
            <a:r>
              <a:rPr lang="en-US" sz="2000" dirty="0"/>
              <a:t>ISO </a:t>
            </a:r>
            <a:r>
              <a:rPr lang="en-US" sz="2000" dirty="0" smtClean="0"/>
              <a:t>27000</a:t>
            </a:r>
            <a:endParaRPr lang="en-US" sz="2000" dirty="0"/>
          </a:p>
          <a:p>
            <a:pPr lvl="1"/>
            <a:r>
              <a:rPr lang="en-US" sz="1400" dirty="0"/>
              <a:t>Information System Security Management </a:t>
            </a:r>
            <a:r>
              <a:rPr lang="en-US" sz="1400" dirty="0" smtClean="0"/>
              <a:t>Systems</a:t>
            </a:r>
          </a:p>
          <a:p>
            <a:r>
              <a:rPr lang="en-US" sz="2000" dirty="0" smtClean="0"/>
              <a:t>ISO 28000</a:t>
            </a:r>
          </a:p>
          <a:p>
            <a:pPr lvl="1"/>
            <a:r>
              <a:rPr lang="en-US" sz="1400" dirty="0" smtClean="0"/>
              <a:t>Supply Chain Security Systems</a:t>
            </a:r>
          </a:p>
          <a:p>
            <a:r>
              <a:rPr lang="en-US" sz="2000" dirty="0" smtClean="0"/>
              <a:t>ISO 30000</a:t>
            </a:r>
          </a:p>
          <a:p>
            <a:pPr lvl="1"/>
            <a:r>
              <a:rPr lang="en-US" sz="1400" dirty="0" smtClean="0"/>
              <a:t>Ship Breaking/Recycling Management Systems</a:t>
            </a:r>
            <a:endParaRPr lang="en-US" sz="1400" dirty="0"/>
          </a:p>
          <a:p>
            <a:r>
              <a:rPr lang="en-US" sz="2000" dirty="0"/>
              <a:t>ISO 31000</a:t>
            </a:r>
          </a:p>
          <a:p>
            <a:pPr lvl="1"/>
            <a:r>
              <a:rPr lang="en-US" sz="1400" dirty="0"/>
              <a:t>Risk Management System Standards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 of Plan-Do-Check-Act in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534400" cy="5562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Federal Trade Commission enforcement actions against merchants that fail to protect customer information</a:t>
            </a:r>
          </a:p>
          <a:p>
            <a:pPr lvl="1"/>
            <a:r>
              <a:rPr lang="en-US" dirty="0" smtClean="0"/>
              <a:t>www.ftc.gov/privacy/privacyinitiatives/promises_enf.html</a:t>
            </a:r>
          </a:p>
          <a:p>
            <a:r>
              <a:rPr lang="en-US" dirty="0" smtClean="0"/>
              <a:t>Financial Services</a:t>
            </a:r>
          </a:p>
          <a:p>
            <a:pPr lvl="1"/>
            <a:r>
              <a:rPr lang="en-US" dirty="0" smtClean="0"/>
              <a:t>Anti-Money Laundering Program</a:t>
            </a:r>
          </a:p>
          <a:p>
            <a:pPr lvl="1"/>
            <a:r>
              <a:rPr lang="en-US" dirty="0" smtClean="0"/>
              <a:t>Identity Theft “Red Flags” Rule</a:t>
            </a:r>
          </a:p>
          <a:p>
            <a:pPr lvl="1"/>
            <a:r>
              <a:rPr lang="en-US" dirty="0" smtClean="0"/>
              <a:t>Gramm-Leach-Bliley Safeguards Rule</a:t>
            </a:r>
          </a:p>
          <a:p>
            <a:r>
              <a:rPr lang="en-US" dirty="0" smtClean="0"/>
              <a:t>Health Care</a:t>
            </a:r>
          </a:p>
          <a:p>
            <a:pPr lvl="1"/>
            <a:r>
              <a:rPr lang="en-US" dirty="0" smtClean="0"/>
              <a:t>HIPPA Security Rule</a:t>
            </a:r>
          </a:p>
          <a:p>
            <a:r>
              <a:rPr lang="en-US" dirty="0" smtClean="0"/>
              <a:t>Electronic Discovery Case Review and Enforcement of Discovery Obligations (“CREDO”)</a:t>
            </a:r>
          </a:p>
          <a:p>
            <a:pPr lvl="1"/>
            <a:r>
              <a:rPr lang="en-US" dirty="0" smtClean="0"/>
              <a:t>Qualcomm Inc. v. Broadcom Corp., 548 F.3d 1004 (Fed. Cir. 2008) sanctions for attorney misconduct</a:t>
            </a:r>
          </a:p>
          <a:p>
            <a:r>
              <a:rPr lang="en-US" dirty="0" smtClean="0"/>
              <a:t>Federal Information Security Management Act</a:t>
            </a:r>
          </a:p>
          <a:p>
            <a:pPr lvl="1"/>
            <a:r>
              <a:rPr lang="en-US" dirty="0" smtClean="0"/>
              <a:t>Apply NIST Standards</a:t>
            </a:r>
          </a:p>
          <a:p>
            <a:r>
              <a:rPr lang="en-US" dirty="0" smtClean="0"/>
              <a:t>Others?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Plan-Do-Check-Act Outside of Commerce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“Evidence-Based Medicine” in health care</a:t>
            </a:r>
          </a:p>
          <a:p>
            <a:r>
              <a:rPr lang="en-US" dirty="0" smtClean="0"/>
              <a:t>“Outcome-based assessment” in education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74638"/>
            <a:ext cx="89154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Legal Requirements for ISO 9000 Certification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way to qualify to use CE marking in EU</a:t>
            </a:r>
          </a:p>
          <a:p>
            <a:r>
              <a:rPr lang="en-US" dirty="0" smtClean="0"/>
              <a:t>Others?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ISO 9000 &amp; Sales Law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is the problem?</a:t>
            </a:r>
          </a:p>
          <a:p>
            <a:r>
              <a:rPr lang="en-US" dirty="0" smtClean="0"/>
              <a:t>What is the solution?</a:t>
            </a:r>
          </a:p>
          <a:p>
            <a:r>
              <a:rPr lang="en-US" dirty="0" smtClean="0"/>
              <a:t>What is a quality management system?</a:t>
            </a:r>
          </a:p>
          <a:p>
            <a:pPr lvl="1"/>
            <a:r>
              <a:rPr lang="en-US" dirty="0" smtClean="0"/>
              <a:t>Example:  5 Whys</a:t>
            </a:r>
          </a:p>
          <a:p>
            <a:r>
              <a:rPr lang="en-US" dirty="0" smtClean="0"/>
              <a:t>What is ISO 9000?</a:t>
            </a:r>
          </a:p>
          <a:p>
            <a:r>
              <a:rPr lang="en-US" dirty="0" smtClean="0"/>
              <a:t>ISO 9000 Certification</a:t>
            </a:r>
          </a:p>
          <a:p>
            <a:r>
              <a:rPr lang="en-US" dirty="0" smtClean="0"/>
              <a:t>Members of ISO 9000 family of standards</a:t>
            </a:r>
          </a:p>
          <a:p>
            <a:r>
              <a:rPr lang="en-US" dirty="0" smtClean="0"/>
              <a:t>Other ISO Plan-Do-Check-Act management standards</a:t>
            </a:r>
          </a:p>
          <a:p>
            <a:r>
              <a:rPr lang="en-US" dirty="0" smtClean="0"/>
              <a:t>Legal Plan-Do-Check-Act requirements not based on standards</a:t>
            </a:r>
          </a:p>
          <a:p>
            <a:r>
              <a:rPr lang="en-US" dirty="0" smtClean="0"/>
              <a:t>Plan-Do-Check-Act examples outside of commerce</a:t>
            </a:r>
          </a:p>
          <a:p>
            <a:r>
              <a:rPr lang="en-US" dirty="0" smtClean="0"/>
              <a:t>Legal mandates to use ISO 9000?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92162"/>
          </a:xfrm>
        </p:spPr>
        <p:txBody>
          <a:bodyPr/>
          <a:lstStyle/>
          <a:p>
            <a:r>
              <a:rPr lang="en-US" dirty="0" smtClean="0"/>
              <a:t>What is the Problem?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867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is the problem ISO 9000 is intended to address?</a:t>
            </a:r>
          </a:p>
          <a:p>
            <a:pPr lvl="1"/>
            <a:r>
              <a:rPr lang="en-US" dirty="0" smtClean="0"/>
              <a:t>Theoretical scientific advances not matched by practical engineering advances in productive systems</a:t>
            </a:r>
          </a:p>
          <a:p>
            <a:pPr lvl="1"/>
            <a:r>
              <a:rPr lang="en-US" dirty="0" smtClean="0"/>
              <a:t>Institutional rigidities obstruct creative problem-solving</a:t>
            </a:r>
          </a:p>
          <a:p>
            <a:r>
              <a:rPr lang="en-US" dirty="0" err="1" smtClean="0"/>
              <a:t>Taylorism</a:t>
            </a:r>
            <a:r>
              <a:rPr lang="en-US" dirty="0" smtClean="0"/>
              <a:t>:  Time &amp; motion studies; expanded division of labor to increase productivity</a:t>
            </a:r>
          </a:p>
          <a:p>
            <a:pPr lvl="1"/>
            <a:r>
              <a:rPr lang="en-US" dirty="0" smtClean="0"/>
              <a:t>Dehumanizing, deskilling of labor conditions</a:t>
            </a:r>
          </a:p>
          <a:p>
            <a:r>
              <a:rPr lang="en-US" dirty="0" err="1" smtClean="0"/>
              <a:t>Fordism</a:t>
            </a:r>
            <a:r>
              <a:rPr lang="en-US" dirty="0" smtClean="0"/>
              <a:t>:  combine mass production and mass consumption</a:t>
            </a:r>
          </a:p>
          <a:p>
            <a:pPr lvl="1"/>
            <a:r>
              <a:rPr lang="en-US" dirty="0" smtClean="0"/>
              <a:t>Very large production runs of standardized products from highly automated assembly lines</a:t>
            </a:r>
          </a:p>
          <a:p>
            <a:pPr lvl="1"/>
            <a:r>
              <a:rPr lang="en-US" dirty="0" smtClean="0"/>
              <a:t>Balance of economic power shifts to big manufacturers away from distributors and retailers</a:t>
            </a:r>
          </a:p>
          <a:p>
            <a:pPr lvl="1"/>
            <a:r>
              <a:rPr lang="en-US" dirty="0" smtClean="0"/>
              <a:t>Consumers and workers passive, markets dominated by big, hierarchical corporations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the Solution?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Reverse Direction of Exercise of Market Power</a:t>
            </a:r>
          </a:p>
          <a:p>
            <a:pPr lvl="1"/>
            <a:r>
              <a:rPr lang="en-US" dirty="0" smtClean="0"/>
              <a:t>Focus on customer requirements, allow customer to “pull” instead of producer “push” plus advertising to create demand</a:t>
            </a:r>
          </a:p>
          <a:p>
            <a:pPr lvl="1"/>
            <a:r>
              <a:rPr lang="en-US" dirty="0" smtClean="0"/>
              <a:t>“Outside-in” network, not “top-down” hierarchy</a:t>
            </a:r>
          </a:p>
          <a:p>
            <a:r>
              <a:rPr lang="en-US" dirty="0" smtClean="0"/>
              <a:t>Create an institutional framework to promote collaboration and problem-solving</a:t>
            </a:r>
          </a:p>
          <a:p>
            <a:pPr lvl="1"/>
            <a:r>
              <a:rPr lang="en-US" dirty="0" smtClean="0"/>
              <a:t>Charles </a:t>
            </a:r>
            <a:r>
              <a:rPr lang="en-US" dirty="0" err="1" smtClean="0"/>
              <a:t>Sabel’s</a:t>
            </a:r>
            <a:r>
              <a:rPr lang="en-US" dirty="0" smtClean="0"/>
              <a:t> “democratic experimentalism” in the economy</a:t>
            </a:r>
          </a:p>
          <a:p>
            <a:pPr lvl="1"/>
            <a:r>
              <a:rPr lang="en-US" dirty="0" smtClean="0"/>
              <a:t>Anthony </a:t>
            </a:r>
            <a:r>
              <a:rPr lang="en-US" dirty="0" err="1" smtClean="0"/>
              <a:t>Giddon’s</a:t>
            </a:r>
            <a:r>
              <a:rPr lang="en-US" dirty="0" smtClean="0"/>
              <a:t> “contract of responsibility” in Risk Society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762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is a Quality Management System?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458200" cy="57150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Shewhart</a:t>
            </a:r>
            <a:r>
              <a:rPr lang="en-US" dirty="0" smtClean="0"/>
              <a:t>:  empirical observation plus statistical analysis </a:t>
            </a:r>
          </a:p>
          <a:p>
            <a:pPr lvl="1"/>
            <a:r>
              <a:rPr lang="en-US" dirty="0" smtClean="0"/>
              <a:t>Workers solve “special” problems, managers solve “common” problems</a:t>
            </a:r>
          </a:p>
          <a:p>
            <a:pPr lvl="1"/>
            <a:r>
              <a:rPr lang="en-US" dirty="0" smtClean="0"/>
              <a:t>Quality requires both workers and managers to think critically about processes</a:t>
            </a:r>
          </a:p>
          <a:p>
            <a:r>
              <a:rPr lang="en-US" dirty="0" smtClean="0"/>
              <a:t>Deming:  Expanded </a:t>
            </a:r>
            <a:r>
              <a:rPr lang="en-US" dirty="0" err="1" smtClean="0"/>
              <a:t>Shewhart’s</a:t>
            </a:r>
            <a:r>
              <a:rPr lang="en-US" dirty="0" smtClean="0"/>
              <a:t> methods with Plan-Do-Check-Act cycle and 14 Management Principles</a:t>
            </a:r>
          </a:p>
          <a:p>
            <a:pPr lvl="1"/>
            <a:r>
              <a:rPr lang="en-US" dirty="0" smtClean="0"/>
              <a:t>Reward not punish problem reporting</a:t>
            </a:r>
          </a:p>
          <a:p>
            <a:pPr lvl="2"/>
            <a:r>
              <a:rPr lang="en-US" dirty="0" smtClean="0"/>
              <a:t>Look for root causes of problems, not quick fixes</a:t>
            </a:r>
          </a:p>
          <a:p>
            <a:pPr lvl="1"/>
            <a:r>
              <a:rPr lang="en-US" dirty="0" smtClean="0"/>
              <a:t>Integrate responsibility for quality throughout all processes in place of end-of-line inspections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Plan-Do-Check-Act Cycle</a:t>
            </a:r>
            <a:endParaRPr lang="en-US" dirty="0"/>
          </a:p>
        </p:txBody>
      </p:sp>
      <p:pic>
        <p:nvPicPr>
          <p:cNvPr id="1026" name="Picture 2" descr="800px-PDCA_Cycle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00275" y="2057400"/>
            <a:ext cx="4733925" cy="3219451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33400" y="5791200"/>
            <a:ext cx="8110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See ISO 9001:2008 Introduction p. vi for more detailed version</a:t>
            </a:r>
            <a:endParaRPr lang="en-US" sz="24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763000" cy="944562"/>
          </a:xfrm>
        </p:spPr>
        <p:txBody>
          <a:bodyPr>
            <a:normAutofit fontScale="90000"/>
          </a:bodyPr>
          <a:lstStyle/>
          <a:p>
            <a:r>
              <a:rPr lang="en-US" sz="4000" dirty="0" smtClean="0"/>
              <a:t>What is a Quality Management System? I</a:t>
            </a:r>
            <a:r>
              <a:rPr lang="en-US" dirty="0" smtClean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305800" cy="5410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Toyota Production System:  also known as “Toyota Way” or “just-in-time” or “lean production”</a:t>
            </a:r>
          </a:p>
          <a:p>
            <a:pPr lvl="1"/>
            <a:r>
              <a:rPr lang="en-US" dirty="0" smtClean="0"/>
              <a:t>Reduce all processes to simplest elements</a:t>
            </a:r>
          </a:p>
          <a:p>
            <a:pPr lvl="1"/>
            <a:r>
              <a:rPr lang="en-US" dirty="0" smtClean="0"/>
              <a:t>Combine elements to eliminate irrationality, inconsistency and waste</a:t>
            </a:r>
          </a:p>
          <a:p>
            <a:pPr lvl="1"/>
            <a:r>
              <a:rPr lang="en-US" dirty="0" smtClean="0"/>
              <a:t>Engage everyone in monitoring and continuous improvement</a:t>
            </a:r>
          </a:p>
          <a:p>
            <a:pPr lvl="2"/>
            <a:r>
              <a:rPr lang="en-US" dirty="0" smtClean="0"/>
              <a:t>Stop production until cause of problem has been identified and addressed</a:t>
            </a:r>
          </a:p>
          <a:p>
            <a:pPr lvl="2"/>
            <a:r>
              <a:rPr lang="en-US" dirty="0" smtClean="0"/>
              <a:t>Ask “Why” five times to find root causes</a:t>
            </a:r>
          </a:p>
          <a:p>
            <a:pPr lvl="2"/>
            <a:r>
              <a:rPr lang="en-US" dirty="0" smtClean="0"/>
              <a:t>Collaborate with suppliers and customers</a:t>
            </a:r>
          </a:p>
          <a:p>
            <a:r>
              <a:rPr lang="en-US" dirty="0" smtClean="0"/>
              <a:t>Motorola’s Six Sigma System (</a:t>
            </a:r>
            <a:r>
              <a:rPr lang="en-US" b="1" dirty="0" smtClean="0"/>
              <a:t>6</a:t>
            </a:r>
            <a:r>
              <a:rPr lang="el-GR" sz="4200" dirty="0" smtClean="0"/>
              <a:t>σ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Quality management program based on statistical analyses that results in production systems that produce fewer than 3.4 defects per million units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Five Whys: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My car will not start. (the problem) </a:t>
            </a:r>
          </a:p>
          <a:p>
            <a:pPr lvl="1"/>
            <a:r>
              <a:rPr lang="en-US" i="1" dirty="0" smtClean="0"/>
              <a:t>Why?</a:t>
            </a:r>
            <a:r>
              <a:rPr lang="en-US" dirty="0" smtClean="0"/>
              <a:t> - The battery is dead. (first why) </a:t>
            </a:r>
          </a:p>
          <a:p>
            <a:pPr lvl="1"/>
            <a:r>
              <a:rPr lang="en-US" i="1" dirty="0" smtClean="0"/>
              <a:t>Why?</a:t>
            </a:r>
            <a:r>
              <a:rPr lang="en-US" dirty="0" smtClean="0"/>
              <a:t> - The alternator is not functioning. (second why) </a:t>
            </a:r>
          </a:p>
          <a:p>
            <a:pPr lvl="1"/>
            <a:r>
              <a:rPr lang="en-US" i="1" dirty="0" smtClean="0"/>
              <a:t>Why?</a:t>
            </a:r>
            <a:r>
              <a:rPr lang="en-US" dirty="0" smtClean="0"/>
              <a:t> - The alternator belt has broken. (third why) </a:t>
            </a:r>
          </a:p>
          <a:p>
            <a:pPr lvl="1"/>
            <a:r>
              <a:rPr lang="en-US" i="1" dirty="0" smtClean="0"/>
              <a:t>Why?</a:t>
            </a:r>
            <a:r>
              <a:rPr lang="en-US" dirty="0" smtClean="0"/>
              <a:t> - The alternator belt was well beyond its useful service life and has never been replaced. (fourth why) </a:t>
            </a:r>
          </a:p>
          <a:p>
            <a:pPr lvl="1"/>
            <a:r>
              <a:rPr lang="en-US" i="1" dirty="0" smtClean="0"/>
              <a:t>Why?</a:t>
            </a:r>
            <a:r>
              <a:rPr lang="en-US" dirty="0" smtClean="0"/>
              <a:t> - I have not been maintaining my car according to the recommended service schedule. (fifth why, a root cause) </a:t>
            </a:r>
          </a:p>
          <a:p>
            <a:r>
              <a:rPr lang="en-US" dirty="0" smtClean="0"/>
              <a:t>Source:  Wikipedia ‘5 Whys”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/>
          <a:lstStyle/>
          <a:p>
            <a:r>
              <a:rPr lang="en-US" dirty="0" smtClean="0"/>
              <a:t>What is ISO 9000?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Production control system standard developed to address quality problems in military</a:t>
            </a:r>
          </a:p>
          <a:p>
            <a:pPr lvl="1"/>
            <a:r>
              <a:rPr lang="en-US" dirty="0" smtClean="0"/>
              <a:t>Require development of formal policies, audit to policy</a:t>
            </a:r>
          </a:p>
          <a:p>
            <a:pPr lvl="2"/>
            <a:r>
              <a:rPr lang="en-US" dirty="0" smtClean="0"/>
              <a:t>Production of top quality concrete life preservers is possible</a:t>
            </a:r>
          </a:p>
          <a:p>
            <a:pPr lvl="2"/>
            <a:r>
              <a:rPr lang="en-US" dirty="0" smtClean="0"/>
              <a:t>Increase bureaucracy, quality improvements uncertain</a:t>
            </a:r>
          </a:p>
          <a:p>
            <a:pPr lvl="1"/>
            <a:r>
              <a:rPr lang="en-US" dirty="0" smtClean="0"/>
              <a:t>ISO 9001:1994 20 requirements, focus on control</a:t>
            </a:r>
          </a:p>
          <a:p>
            <a:r>
              <a:rPr lang="en-US" dirty="0" smtClean="0"/>
              <a:t>ISO 9001:2000 Reforms:  focus on process improvements, responsibility of top management to create a learning organization</a:t>
            </a:r>
          </a:p>
          <a:p>
            <a:pPr lvl="1"/>
            <a:r>
              <a:rPr lang="en-US" dirty="0" smtClean="0"/>
              <a:t>Closer to Deming’s vision of dynamic, collaborative quality management</a:t>
            </a:r>
          </a:p>
          <a:p>
            <a:pPr lvl="2"/>
            <a:r>
              <a:rPr lang="en-US" dirty="0" smtClean="0"/>
              <a:t>Merge design and production by focus on continual process improvement</a:t>
            </a:r>
          </a:p>
          <a:p>
            <a:pPr lvl="2"/>
            <a:r>
              <a:rPr lang="en-US" dirty="0" smtClean="0"/>
              <a:t>But retain emphasis on record keeping, audits</a:t>
            </a:r>
          </a:p>
          <a:p>
            <a:pPr lvl="1"/>
            <a:r>
              <a:rPr lang="en-US" dirty="0" smtClean="0"/>
              <a:t>Integrate 20 requirements into 5 more general requirements</a:t>
            </a:r>
          </a:p>
          <a:p>
            <a:pPr lvl="2"/>
            <a:r>
              <a:rPr lang="en-US" dirty="0" smtClean="0"/>
              <a:t>Quality </a:t>
            </a:r>
            <a:r>
              <a:rPr lang="en-US" dirty="0"/>
              <a:t>Management </a:t>
            </a:r>
            <a:r>
              <a:rPr lang="en-US" dirty="0" smtClean="0"/>
              <a:t>System</a:t>
            </a:r>
          </a:p>
          <a:p>
            <a:pPr lvl="2"/>
            <a:r>
              <a:rPr lang="en-US" dirty="0" smtClean="0"/>
              <a:t>Management Responsibility </a:t>
            </a:r>
          </a:p>
          <a:p>
            <a:pPr lvl="2"/>
            <a:r>
              <a:rPr lang="en-US" dirty="0" smtClean="0"/>
              <a:t>Resource Management</a:t>
            </a:r>
          </a:p>
          <a:p>
            <a:pPr lvl="2"/>
            <a:r>
              <a:rPr lang="en-US" dirty="0" smtClean="0"/>
              <a:t>Product Realization</a:t>
            </a:r>
          </a:p>
          <a:p>
            <a:pPr lvl="2"/>
            <a:r>
              <a:rPr lang="en-US" dirty="0" smtClean="0"/>
              <a:t>Measurement</a:t>
            </a:r>
            <a:r>
              <a:rPr lang="en-US" dirty="0"/>
              <a:t>, Analysis, and </a:t>
            </a:r>
            <a:r>
              <a:rPr lang="en-US" dirty="0" smtClean="0"/>
              <a:t>Improvement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1149</Words>
  <Application>Microsoft Office PowerPoint</Application>
  <PresentationFormat>On-screen Show (4:3)</PresentationFormat>
  <Paragraphs>155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ISO 9000 &amp; Sales Law</vt:lpstr>
      <vt:lpstr>ISO 9000 &amp; Sales Law</vt:lpstr>
      <vt:lpstr>What is the Problem?</vt:lpstr>
      <vt:lpstr>What is the Solution?</vt:lpstr>
      <vt:lpstr>What is a Quality Management System? I</vt:lpstr>
      <vt:lpstr>Plan-Do-Check-Act Cycle</vt:lpstr>
      <vt:lpstr>What is a Quality Management System? II</vt:lpstr>
      <vt:lpstr>Five Whys: Example</vt:lpstr>
      <vt:lpstr>What is ISO 9000?</vt:lpstr>
      <vt:lpstr>ISO 9001 Certification</vt:lpstr>
      <vt:lpstr>What if supplier provides a defective product?</vt:lpstr>
      <vt:lpstr>Members of ISO 9000 Family of Standards</vt:lpstr>
      <vt:lpstr>ISO Plan-Do-Check-Act Standards (as of 2009)</vt:lpstr>
      <vt:lpstr>Examples of Plan-Do-Check-Act in Law</vt:lpstr>
      <vt:lpstr>Plan-Do-Check-Act Outside of Commerce</vt:lpstr>
      <vt:lpstr>Legal Requirements for ISO 9000 Certification</vt:lpstr>
    </vt:vector>
  </TitlesOfParts>
  <Company>University of Washington School of Law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ISO 9000 &amp; Sales Law</dc:title>
  <dc:creator>Jane K. Winn</dc:creator>
  <cp:lastModifiedBy>Jane K. Winn</cp:lastModifiedBy>
  <cp:revision>11</cp:revision>
  <dcterms:created xsi:type="dcterms:W3CDTF">2009-11-02T17:51:03Z</dcterms:created>
  <dcterms:modified xsi:type="dcterms:W3CDTF">2009-11-03T01:34:13Z</dcterms:modified>
</cp:coreProperties>
</file>