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3" r:id="rId3"/>
    <p:sldMasterId id="2147483751" r:id="rId4"/>
    <p:sldMasterId id="2147483763" r:id="rId5"/>
    <p:sldMasterId id="2147483775" r:id="rId6"/>
  </p:sldMasterIdLst>
  <p:notesMasterIdLst>
    <p:notesMasterId r:id="rId38"/>
  </p:notesMasterIdLst>
  <p:sldIdLst>
    <p:sldId id="1204" r:id="rId7"/>
    <p:sldId id="871" r:id="rId8"/>
    <p:sldId id="1266" r:id="rId9"/>
    <p:sldId id="1292" r:id="rId10"/>
    <p:sldId id="1144" r:id="rId11"/>
    <p:sldId id="1271" r:id="rId12"/>
    <p:sldId id="1282" r:id="rId13"/>
    <p:sldId id="886" r:id="rId14"/>
    <p:sldId id="1284" r:id="rId15"/>
    <p:sldId id="1285" r:id="rId16"/>
    <p:sldId id="1283" r:id="rId17"/>
    <p:sldId id="1287" r:id="rId18"/>
    <p:sldId id="1288" r:id="rId19"/>
    <p:sldId id="1286" r:id="rId20"/>
    <p:sldId id="1270" r:id="rId21"/>
    <p:sldId id="578" r:id="rId22"/>
    <p:sldId id="569" r:id="rId23"/>
    <p:sldId id="1289" r:id="rId24"/>
    <p:sldId id="1290" r:id="rId25"/>
    <p:sldId id="831" r:id="rId26"/>
    <p:sldId id="300" r:id="rId27"/>
    <p:sldId id="380" r:id="rId28"/>
    <p:sldId id="1209" r:id="rId29"/>
    <p:sldId id="410" r:id="rId30"/>
    <p:sldId id="304" r:id="rId31"/>
    <p:sldId id="1210" r:id="rId32"/>
    <p:sldId id="1211" r:id="rId33"/>
    <p:sldId id="1208" r:id="rId34"/>
    <p:sldId id="685" r:id="rId35"/>
    <p:sldId id="1268" r:id="rId36"/>
    <p:sldId id="5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CD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4" autoAdjust="0"/>
  </p:normalViewPr>
  <p:slideViewPr>
    <p:cSldViewPr>
      <p:cViewPr varScale="1">
        <p:scale>
          <a:sx n="73" d="100"/>
          <a:sy n="73" d="100"/>
        </p:scale>
        <p:origin x="176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2BFD-2B77-4192-B439-FA3DDB6ABB0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E3762-9065-4E15-B5F2-76BD9F73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91619-04F9-034C-A55A-B419F05E49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4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8E6DE-2120-46EA-B143-D4E3D39A71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3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C2703-2637-4745-AB1A-7B32ACD6CC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RM: Is this your own unpublished figure?</a:t>
            </a:r>
          </a:p>
        </p:txBody>
      </p:sp>
    </p:spTree>
    <p:extLst>
      <p:ext uri="{BB962C8B-B14F-4D97-AF65-F5344CB8AC3E}">
        <p14:creationId xmlns:p14="http://schemas.microsoft.com/office/powerpoint/2010/main" val="274179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E3762-9065-4E15-B5F2-76BD9F73C5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15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E3762-9065-4E15-B5F2-76BD9F73C5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73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C2703-2637-4745-AB1A-7B32ACD6CC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3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C2703-2637-4745-AB1A-7B32ACD6CCF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6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C2703-2637-4745-AB1A-7B32ACD6CCF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6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EBACA3-8EEE-4218-99B5-E63CB6EED0F6}" type="slidenum">
              <a:rPr lang="en-US" sz="1200" smtClean="0">
                <a:latin typeface="Times New Roman" pitchFamily="18" charset="0"/>
              </a:rPr>
              <a:pPr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7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E3762-9065-4E15-B5F2-76BD9F73C5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23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E3762-9065-4E15-B5F2-76BD9F73C5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1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32E1D-75F5-4EE6-AF26-823445468A17}" type="slidenum">
              <a:rPr lang="en-US"/>
              <a:pPr/>
              <a:t>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AB977-CD46-4A0C-959E-16FFD4A90824}" type="slidenum">
              <a:rPr lang="en-US"/>
              <a:pPr/>
              <a:t>20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762-9065-4E15-B5F2-76BD9F73C5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0E05F-8155-4090-A6C0-5D4352F43D13}" type="slidenum">
              <a:rPr lang="en-US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0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CA92E-BE13-46EF-B3C1-66EA8837F98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5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5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39F53-6BE8-4A88-880C-1A176DAA87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52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9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CA92E-BE13-46EF-B3C1-66EA8837F98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91619-04F9-034C-A55A-B419F05E49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17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E05F-8155-4090-A6C0-5D4352F43D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182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6EC6D-0837-4AC0-89F8-37B4C96D9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C2703-2637-4745-AB1A-7B32ACD6CC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89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E3762-9065-4E15-B5F2-76BD9F73C5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4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7CD8F-5CAE-45D5-99D4-525B91DB42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C2703-2637-4745-AB1A-7B32ACD6CC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915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A621-4501-8143-8779-F45247821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CDAC0-34D7-F746-953C-07E8E2076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609E-558F-8547-88DD-B0720526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85E0-364D-1C48-A382-3836718B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A8107-B547-D746-8BB8-0CC7B40D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0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B596-42AA-0341-8B21-CF20A9D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EBB1-5D68-AC46-A73B-DFF67FA6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CA91-3359-9E49-8502-2AEBA2FF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0A47-05B5-E94B-B51D-30AE4725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5D975-3C98-5242-B1CA-C5A382EC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EFED-D84D-C540-945A-3B130103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5FF74-AF35-B54D-9DC7-40618688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CA960-3A76-CE42-9B17-0239FFD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4788-1262-DB4A-B3DC-44314311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094FF-8660-9741-B4D1-8217A19A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C6A-0E0D-3445-B0CE-027906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155E-CA53-504C-B448-BF2CD3D3E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74992-8E0D-3040-9EFF-0EFEDBB43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2534E-71FC-A74F-B06A-D08550E5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CD786-2E37-C44D-86B6-58893F34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06B49-C06A-414A-B8EE-F467454E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3F7E-2B5B-6D4D-8362-B8712AAC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C8908-65E5-B74A-ACB8-5054B36D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CD1AD-909D-2041-A82B-7110045E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054FC-BA5D-1745-A360-DA348FF3D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2DFDF-A39B-5843-9FDB-F3585EC13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25111-E8F1-BB42-9581-78A2FEE7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C75A8-3C6D-A344-A73C-11B17FC9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B834A-CEEE-F047-B992-60E0FCE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2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915-4523-C340-BD1A-323AB96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3F005-48D2-B74A-B95F-DB7A51BB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959F9-1E74-B640-985A-B85B176E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9D60-23EC-2F49-9900-DB719A6A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FFD-818F-584A-8C94-35B62B17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BF24-DD0C-034D-84C4-67BE06E8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5FFB2-AE70-4946-8C4B-AC22D0E3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D197-0600-1D4A-B5CE-3D3E431D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D8B0-5938-2345-83FA-A942F108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B6D10-4B88-BD4A-93A2-D0A39216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C9A69-FC4B-5E4D-84A4-A9F9045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B019A-9CDF-A34B-8303-651E6F9C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A70FE-E8F2-124C-81AC-C4AACEEB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CFF1-FBD7-C649-9E20-AB42D620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A037B-9AB0-E64B-94E1-0ACB8FC86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73C53-2177-1446-BB93-C40DF25EE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1101E-7855-AC4C-9BBE-72048CAD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53EED-343A-A14C-97ED-BEB738B6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B69C8-700D-F042-A8F3-F7083954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0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366F-E08C-AF4D-A6EB-6D9BE67C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06F2F-EE2E-0F49-8391-41BE2B653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32802-2BA1-9143-ABCD-88BCC02F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32776-FBA2-9F41-8D20-FE991A90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90494-5F03-8D46-B2D8-A2739482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C7F60-97B6-BC4A-8669-F98A8A839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3995E-36BF-8140-AB68-FC2B875C0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C5FF-5BF5-9C48-B6D9-CA46FE93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8725-70AC-5D43-BBAA-BAA01A3A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74748-182D-FB42-95A7-14FA433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1498-E768-4E4E-B17D-2BAEEFC1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6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F71D-1C86-488F-9FD4-46D6DA131F4D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C7-A9E9-40D9-88EA-13AC60F9FF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li\Desktop\START_Logo_OFFICI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89" y="5181600"/>
            <a:ext cx="1827111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8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757-34B6-4C1E-A8AC-0640CCC6296C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248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F0B8-D594-4897-9033-963E57198300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0"/>
            <a:ext cx="457200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94B9-B90C-4BF3-BEF3-81C9982EE06E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43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450-FF3A-401F-A71E-549F92D0771C}" type="datetime1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12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B60-D187-4506-A46E-ACD3DEFB978B}" type="datetime1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8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39CE-651F-4F73-9DF6-A22400F0F34A}" type="datetime1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5E8-5EB2-4CDC-9EAC-3C2071AE9BDF}" type="datetime1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BC7-A9E9-40D9-88EA-13AC60F9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8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0BC1-E13E-486E-A428-5F81EF396FBB}" type="datetime1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1947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2307-9AB2-48C6-B2D5-60812A48778B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8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C18B-1334-49C7-B6A7-9855C929CFF3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3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33500" y="19812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45FBC7-A9E9-40D9-88EA-13AC60F9FF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5" y="6053328"/>
            <a:ext cx="6943345" cy="71323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kumimoji="0" lang="en-US" dirty="0">
                <a:solidFill>
                  <a:schemeClr val="tx2"/>
                </a:solidFill>
              </a:rPr>
              <a:t>October 2,</a:t>
            </a:r>
            <a:r>
              <a:rPr kumimoji="0" lang="en-US" baseline="0" dirty="0">
                <a:solidFill>
                  <a:schemeClr val="tx2"/>
                </a:solidFill>
              </a:rPr>
              <a:t> 2012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24" y="4114800"/>
            <a:ext cx="6477000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1026" name="Picture 2" descr="C:\Users\Eli\Desktop\START_Logo_OFFICI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89" y="5181600"/>
            <a:ext cx="1827111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83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1498-E768-4E4E-B17D-2BAEEFC1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0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fld id="{3CBCD550-7179-4447-9639-57D1232D395F}" type="datetime1">
              <a:rPr lang="en-US" altLang="en-US"/>
              <a:pPr/>
              <a:t>9/11/2022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87706C4-4367-461C-B6CD-FB09D75EC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260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2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3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3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3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7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7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5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7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25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2A7E-9D17-1544-88CF-DA1C06B0E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3FCA0-98DA-154E-AFE2-51236801D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A3A2-CF05-3C4F-BD91-183FEC72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45CBB-2CB7-0347-BF62-F7A9F006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A5289-BCEA-1A41-864A-AB0264E4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F628-F449-674E-BFC3-9C22C612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37D4-8DB1-2E46-B118-E70D064A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BE8F-9E28-E64A-A68F-482A04EE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B271F-29A5-CF4D-B22D-DE836F09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1243-6826-5B46-AC0E-A301BD72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26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45F4-6D40-3D4F-AA1F-34F6F24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7089-0EFF-334D-B5F2-BF91FFFFB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E8887-62FB-E242-91ED-781AAE2E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2D72-F52B-E04C-ACFF-D09A027A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0C14-F18E-D94C-B01B-2E1019AC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2825-9BDA-CB4E-B8C3-8870B8D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1B23-E247-A74F-83B4-8ED498E0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218E6-DB74-3A48-B223-5533F544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BD32C-6BF7-0946-92A3-FF958573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4C457-964F-0B4F-A7F0-57A8CB6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250E-2157-9146-96EF-FBC9081F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9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03E4-3110-DC46-AD14-3A55310A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C9F6C-F1AD-EB45-9D7F-59C9A0B6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04C6E-11BA-A543-AC0A-AB070975D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455CA-82B7-C44B-B810-F2C24E4E9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62A56-CBDD-2449-A24C-AE02A9108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40C18-1CD8-1E48-A72C-30592986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FD776-C915-2642-968C-FF7E3A28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98525-F27A-984E-9515-F3E3D05A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6FCF-CB8A-1D45-AB7C-F60BE474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90FED-5301-B940-B11F-FD1BF82F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690D1-A421-2C44-9B32-3B818425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B3B50-B0A5-DF44-AEB8-3B885302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1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EBFEC-A83B-9949-890A-95A908E3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5E117-9F4B-D24C-9B06-10C70B48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0D88C-2AD9-6D46-89CE-4DDD0C41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6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356D-4AC1-734C-AE95-388BFCD5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5F1C-4F18-D446-AB38-80627727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8FA52-7246-D14A-9D0C-82D88F312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DB117-75D2-5642-B119-CE719237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9CBB9-D320-2E41-9BB8-904F4ECC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5E9D1-BE83-4C4D-A255-7673B6BC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7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B888-9569-3B46-876B-59AC4B78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CB33E-7730-B94D-9E93-CE2B3C73A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16B1D-E960-F045-AEAF-718E2186D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3D3D2-D56B-E442-BF74-A511E0D1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D8D20-A479-0948-8B36-8A0F851A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92212-E5B7-6744-A108-04C8801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7B51-3050-2144-AA44-26A07D79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40922-04B8-B748-871E-1013DB9DE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FBE9-2E35-0D46-90A1-1E76AC09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F013-DA81-F241-B8F1-4EEA7A9D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9B176-0F58-1340-B636-AB25B9C2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98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E2BD3-55A5-9846-AC73-E53C601E1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74155-A74D-AF4E-BF0F-5245E4335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9E99-13E1-E243-8041-3E5A907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CF80E-7AB9-C24C-B422-699F051C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DADF8-2358-244E-A565-579AE7C5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9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7423-7D7E-4BF0-A6E5-DE332C7F2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3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46AD-E40A-43C6-90FC-9B30CDCDF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2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6BFA-FDAE-4B11-9AFF-5961A3DA4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4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054A-7562-4FFF-84C5-36CF20BEE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2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759D-99DB-4FD2-954C-31ADB2C8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7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E96F-5F0E-42FB-AB5C-F53BA6A3F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0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F657-C990-46C4-9B62-FD4ADFA11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1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35C7-BE78-45C1-9B2A-F97F995C6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84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0CFA-8633-45EF-B73E-8299230C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33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F41A-9C37-470D-A532-7C613DE0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3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B5B8-938C-4673-94C0-0983873BA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2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F0AC-0239-4A72-A44A-C8FBE3AC2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3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C22A-9A70-4C00-B869-E07F38E0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65C5-7DBA-42E0-A900-7E8C7868535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7F67-AEB9-4F18-9653-032C1470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6A84A-469B-CC46-AF5B-D167203F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C58A8-0A5B-A646-A034-63DA1DFE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2418-7160-7D40-B582-EFB5A571B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0063-9263-1741-90C4-6DF1A6F1125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6215-72CA-B247-BB5A-F362432C4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2AD2-1B91-3246-BCE8-674CC9F1B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153E-7B17-B84B-B81D-A5BE523E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A757-34B6-4C1E-A8AC-0640CCC6296C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CBAA-5D36-4B4D-9604-420364A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F735-0F3F-416B-94B4-549F003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6DE17-F1DF-A048-A14D-B4669CFD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13013-164D-E449-9F70-92B93AA9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6D11-9947-7341-BA2A-2A7DFA99C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84EB-32B0-224F-BBC6-FF62A1B0ED6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907F8-1FE4-6A4C-B1D1-CF0678567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E676-C96D-DE49-9FFB-7BE6A849C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1314-6B2A-A045-84DA-66621141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pPr>
              <a:defRPr/>
            </a:pPr>
            <a:fld id="{18F2DDBF-2EC0-44AC-A495-A651BF829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9ADF10-3E74-1C4F-9924-11F5F9E5DAD9}"/>
              </a:ext>
            </a:extLst>
          </p:cNvPr>
          <p:cNvSpPr txBox="1"/>
          <p:nvPr/>
        </p:nvSpPr>
        <p:spPr>
          <a:xfrm>
            <a:off x="381000" y="2152633"/>
            <a:ext cx="8521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Innate Immunity &amp; HDTs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Tom Hawn, UW</a:t>
            </a: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Back to the future with BCG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Chetan Seshadri, UW</a:t>
            </a: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Insights from animal models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Kevin Urdahl, SCRI</a:t>
            </a:r>
          </a:p>
          <a:p>
            <a:pPr marR="0" lvl="0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Host-pathogen interactions in the lungs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Rhea Coler, SCRI</a:t>
            </a: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Status of current vaccines and vaccine trials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defTabSz="68580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Andrew Fiore-Gartland, FHCC</a:t>
            </a: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Expert Panel Roundtable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Birgitte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Geising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WHO</a:t>
            </a:r>
          </a:p>
          <a:p>
            <a:pPr defTabSz="68580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Willem Hanekom, AHRI</a:t>
            </a: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Breakout Discussions</a:t>
            </a: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Report Back and Close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2AEC37-2667-47B7-9B36-6D4B4ECC114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572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Advanced TB Research Training Course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September 12, 2022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Immunology &amp;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8D99A-98F7-9BC8-729B-2C0B9B3CF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01" y="5570366"/>
            <a:ext cx="5053598" cy="10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1194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… with clinical consequences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066800" y="1905000"/>
            <a:ext cx="701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BCG in Freund’s Adjuvant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BCG used to treat bladder cancer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M.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leprae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&amp; immune reactions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Mtb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&amp; paradoxical worsening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TB-HIV IRIS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Mtb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&amp; immune pathology</a:t>
            </a:r>
          </a:p>
        </p:txBody>
      </p:sp>
    </p:spTree>
    <p:extLst>
      <p:ext uri="{BB962C8B-B14F-4D97-AF65-F5344CB8AC3E}">
        <p14:creationId xmlns:p14="http://schemas.microsoft.com/office/powerpoint/2010/main" val="165168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7091" y="230379"/>
            <a:ext cx="8969818" cy="23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Mtb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&amp; Esx1: an escape mechanism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Type VII secretion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Enables escape from phagosome to cytoplasm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Esx1 mutant:  attenuated, also Type I IFN secretion decreased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BCG lacks Esx1</a:t>
            </a:r>
          </a:p>
        </p:txBody>
      </p:sp>
      <p:sp>
        <p:nvSpPr>
          <p:cNvPr id="16422" name="Freeform 4"/>
          <p:cNvSpPr>
            <a:spLocks/>
          </p:cNvSpPr>
          <p:nvPr/>
        </p:nvSpPr>
        <p:spPr bwMode="auto">
          <a:xfrm rot="344822">
            <a:off x="677698" y="2653731"/>
            <a:ext cx="8211336" cy="4448562"/>
          </a:xfrm>
          <a:custGeom>
            <a:avLst/>
            <a:gdLst>
              <a:gd name="T0" fmla="*/ 93 w 1569"/>
              <a:gd name="T1" fmla="*/ 221 h 653"/>
              <a:gd name="T2" fmla="*/ 209 w 1569"/>
              <a:gd name="T3" fmla="*/ 202 h 653"/>
              <a:gd name="T4" fmla="*/ 353 w 1569"/>
              <a:gd name="T5" fmla="*/ 163 h 653"/>
              <a:gd name="T6" fmla="*/ 449 w 1569"/>
              <a:gd name="T7" fmla="*/ 154 h 653"/>
              <a:gd name="T8" fmla="*/ 516 w 1569"/>
              <a:gd name="T9" fmla="*/ 58 h 653"/>
              <a:gd name="T10" fmla="*/ 545 w 1569"/>
              <a:gd name="T11" fmla="*/ 10 h 653"/>
              <a:gd name="T12" fmla="*/ 621 w 1569"/>
              <a:gd name="T13" fmla="*/ 0 h 653"/>
              <a:gd name="T14" fmla="*/ 804 w 1569"/>
              <a:gd name="T15" fmla="*/ 29 h 653"/>
              <a:gd name="T16" fmla="*/ 996 w 1569"/>
              <a:gd name="T17" fmla="*/ 106 h 653"/>
              <a:gd name="T18" fmla="*/ 1553 w 1569"/>
              <a:gd name="T19" fmla="*/ 134 h 653"/>
              <a:gd name="T20" fmla="*/ 1533 w 1569"/>
              <a:gd name="T21" fmla="*/ 259 h 653"/>
              <a:gd name="T22" fmla="*/ 1418 w 1569"/>
              <a:gd name="T23" fmla="*/ 451 h 653"/>
              <a:gd name="T24" fmla="*/ 1130 w 1569"/>
              <a:gd name="T25" fmla="*/ 480 h 653"/>
              <a:gd name="T26" fmla="*/ 1082 w 1569"/>
              <a:gd name="T27" fmla="*/ 538 h 653"/>
              <a:gd name="T28" fmla="*/ 977 w 1569"/>
              <a:gd name="T29" fmla="*/ 586 h 653"/>
              <a:gd name="T30" fmla="*/ 717 w 1569"/>
              <a:gd name="T31" fmla="*/ 557 h 653"/>
              <a:gd name="T32" fmla="*/ 612 w 1569"/>
              <a:gd name="T33" fmla="*/ 528 h 653"/>
              <a:gd name="T34" fmla="*/ 353 w 1569"/>
              <a:gd name="T35" fmla="*/ 566 h 653"/>
              <a:gd name="T36" fmla="*/ 285 w 1569"/>
              <a:gd name="T37" fmla="*/ 605 h 653"/>
              <a:gd name="T38" fmla="*/ 84 w 1569"/>
              <a:gd name="T39" fmla="*/ 643 h 653"/>
              <a:gd name="T40" fmla="*/ 26 w 1569"/>
              <a:gd name="T41" fmla="*/ 634 h 653"/>
              <a:gd name="T42" fmla="*/ 122 w 1569"/>
              <a:gd name="T43" fmla="*/ 413 h 653"/>
              <a:gd name="T44" fmla="*/ 151 w 1569"/>
              <a:gd name="T45" fmla="*/ 394 h 653"/>
              <a:gd name="T46" fmla="*/ 122 w 1569"/>
              <a:gd name="T47" fmla="*/ 259 h 653"/>
              <a:gd name="T48" fmla="*/ 93 w 1569"/>
              <a:gd name="T49" fmla="*/ 221 h 6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69"/>
              <a:gd name="T76" fmla="*/ 0 h 653"/>
              <a:gd name="T77" fmla="*/ 1569 w 1569"/>
              <a:gd name="T78" fmla="*/ 653 h 6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69" h="653">
                <a:moveTo>
                  <a:pt x="93" y="221"/>
                </a:moveTo>
                <a:cubicBezTo>
                  <a:pt x="173" y="201"/>
                  <a:pt x="88" y="220"/>
                  <a:pt x="209" y="202"/>
                </a:cubicBezTo>
                <a:cubicBezTo>
                  <a:pt x="259" y="194"/>
                  <a:pt x="303" y="170"/>
                  <a:pt x="353" y="163"/>
                </a:cubicBezTo>
                <a:cubicBezTo>
                  <a:pt x="385" y="159"/>
                  <a:pt x="417" y="157"/>
                  <a:pt x="449" y="154"/>
                </a:cubicBezTo>
                <a:cubicBezTo>
                  <a:pt x="496" y="137"/>
                  <a:pt x="501" y="102"/>
                  <a:pt x="516" y="58"/>
                </a:cubicBezTo>
                <a:cubicBezTo>
                  <a:pt x="521" y="42"/>
                  <a:pt x="523" y="17"/>
                  <a:pt x="545" y="10"/>
                </a:cubicBezTo>
                <a:cubicBezTo>
                  <a:pt x="569" y="3"/>
                  <a:pt x="596" y="3"/>
                  <a:pt x="621" y="0"/>
                </a:cubicBezTo>
                <a:cubicBezTo>
                  <a:pt x="679" y="5"/>
                  <a:pt x="748" y="5"/>
                  <a:pt x="804" y="29"/>
                </a:cubicBezTo>
                <a:cubicBezTo>
                  <a:pt x="865" y="55"/>
                  <a:pt x="930" y="95"/>
                  <a:pt x="996" y="106"/>
                </a:cubicBezTo>
                <a:cubicBezTo>
                  <a:pt x="1185" y="137"/>
                  <a:pt x="1348" y="130"/>
                  <a:pt x="1553" y="134"/>
                </a:cubicBezTo>
                <a:cubicBezTo>
                  <a:pt x="1569" y="185"/>
                  <a:pt x="1545" y="208"/>
                  <a:pt x="1533" y="259"/>
                </a:cubicBezTo>
                <a:cubicBezTo>
                  <a:pt x="1516" y="333"/>
                  <a:pt x="1500" y="426"/>
                  <a:pt x="1418" y="451"/>
                </a:cubicBezTo>
                <a:cubicBezTo>
                  <a:pt x="1310" y="522"/>
                  <a:pt x="1451" y="437"/>
                  <a:pt x="1130" y="480"/>
                </a:cubicBezTo>
                <a:cubicBezTo>
                  <a:pt x="1111" y="483"/>
                  <a:pt x="1093" y="527"/>
                  <a:pt x="1082" y="538"/>
                </a:cubicBezTo>
                <a:cubicBezTo>
                  <a:pt x="1055" y="565"/>
                  <a:pt x="1012" y="577"/>
                  <a:pt x="977" y="586"/>
                </a:cubicBezTo>
                <a:cubicBezTo>
                  <a:pt x="889" y="579"/>
                  <a:pt x="805" y="567"/>
                  <a:pt x="717" y="557"/>
                </a:cubicBezTo>
                <a:cubicBezTo>
                  <a:pt x="682" y="548"/>
                  <a:pt x="648" y="528"/>
                  <a:pt x="612" y="528"/>
                </a:cubicBezTo>
                <a:cubicBezTo>
                  <a:pt x="526" y="528"/>
                  <a:pt x="437" y="546"/>
                  <a:pt x="353" y="566"/>
                </a:cubicBezTo>
                <a:cubicBezTo>
                  <a:pt x="330" y="578"/>
                  <a:pt x="309" y="595"/>
                  <a:pt x="285" y="605"/>
                </a:cubicBezTo>
                <a:cubicBezTo>
                  <a:pt x="222" y="630"/>
                  <a:pt x="151" y="635"/>
                  <a:pt x="84" y="643"/>
                </a:cubicBezTo>
                <a:cubicBezTo>
                  <a:pt x="65" y="640"/>
                  <a:pt x="32" y="653"/>
                  <a:pt x="26" y="634"/>
                </a:cubicBezTo>
                <a:cubicBezTo>
                  <a:pt x="0" y="555"/>
                  <a:pt x="40" y="438"/>
                  <a:pt x="122" y="413"/>
                </a:cubicBezTo>
                <a:cubicBezTo>
                  <a:pt x="132" y="407"/>
                  <a:pt x="143" y="402"/>
                  <a:pt x="151" y="394"/>
                </a:cubicBezTo>
                <a:cubicBezTo>
                  <a:pt x="194" y="351"/>
                  <a:pt x="156" y="293"/>
                  <a:pt x="122" y="259"/>
                </a:cubicBezTo>
                <a:cubicBezTo>
                  <a:pt x="88" y="225"/>
                  <a:pt x="93" y="258"/>
                  <a:pt x="93" y="22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6130514">
            <a:off x="1685284" y="3989082"/>
            <a:ext cx="304800" cy="914400"/>
            <a:chOff x="582" y="2112"/>
            <a:chExt cx="164" cy="480"/>
          </a:xfrm>
        </p:grpSpPr>
        <p:sp>
          <p:nvSpPr>
            <p:cNvPr id="16428" name="Rectangle 7"/>
            <p:cNvSpPr>
              <a:spLocks noChangeArrowheads="1"/>
            </p:cNvSpPr>
            <p:nvPr/>
          </p:nvSpPr>
          <p:spPr bwMode="auto">
            <a:xfrm>
              <a:off x="615" y="2112"/>
              <a:ext cx="98" cy="201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29" name="Rectangle 8"/>
            <p:cNvSpPr>
              <a:spLocks noChangeArrowheads="1"/>
            </p:cNvSpPr>
            <p:nvPr/>
          </p:nvSpPr>
          <p:spPr bwMode="auto">
            <a:xfrm>
              <a:off x="615" y="2313"/>
              <a:ext cx="98" cy="56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30" name="Oval 9"/>
            <p:cNvSpPr>
              <a:spLocks noChangeArrowheads="1"/>
            </p:cNvSpPr>
            <p:nvPr/>
          </p:nvSpPr>
          <p:spPr bwMode="auto">
            <a:xfrm>
              <a:off x="582" y="2369"/>
              <a:ext cx="164" cy="2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426" name="Text Box 11"/>
          <p:cNvSpPr txBox="1">
            <a:spLocks noChangeArrowheads="1"/>
          </p:cNvSpPr>
          <p:nvPr/>
        </p:nvSpPr>
        <p:spPr bwMode="auto">
          <a:xfrm>
            <a:off x="469071" y="4441334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Mtb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6427" name="Oval 12"/>
          <p:cNvSpPr>
            <a:spLocks noChangeArrowheads="1"/>
          </p:cNvSpPr>
          <p:nvPr/>
        </p:nvSpPr>
        <p:spPr bwMode="auto">
          <a:xfrm>
            <a:off x="878834" y="4297057"/>
            <a:ext cx="4572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2517134" y="4144657"/>
            <a:ext cx="685800" cy="6096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>
            <a:off x="3865392" y="5082320"/>
            <a:ext cx="2105025" cy="461665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1734758" y="3739445"/>
            <a:ext cx="2174507" cy="47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Phagosome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BD5E75-2346-4A4C-833E-BF4FC5823E5D}"/>
              </a:ext>
            </a:extLst>
          </p:cNvPr>
          <p:cNvGrpSpPr/>
          <p:nvPr/>
        </p:nvGrpSpPr>
        <p:grpSpPr>
          <a:xfrm>
            <a:off x="1470395" y="4001919"/>
            <a:ext cx="4491374" cy="2064952"/>
            <a:chOff x="1205104" y="1651114"/>
            <a:chExt cx="4491374" cy="2064952"/>
          </a:xfrm>
        </p:grpSpPr>
        <p:sp>
          <p:nvSpPr>
            <p:cNvPr id="84" name="Oval 45"/>
            <p:cNvSpPr>
              <a:spLocks noChangeArrowheads="1"/>
            </p:cNvSpPr>
            <p:nvPr/>
          </p:nvSpPr>
          <p:spPr bwMode="auto">
            <a:xfrm>
              <a:off x="3846227" y="1651114"/>
              <a:ext cx="1268442" cy="956872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2885374" y="2590714"/>
              <a:ext cx="281110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Phagolysosome</a:t>
              </a:r>
            </a:p>
          </p:txBody>
        </p:sp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4181907" y="2003773"/>
              <a:ext cx="4572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1908943" y="2554206"/>
              <a:ext cx="685800" cy="60960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 Box 43"/>
            <p:cNvSpPr txBox="1">
              <a:spLocks noChangeArrowheads="1"/>
            </p:cNvSpPr>
            <p:nvPr/>
          </p:nvSpPr>
          <p:spPr bwMode="auto">
            <a:xfrm>
              <a:off x="1205104" y="3239641"/>
              <a:ext cx="2174507" cy="476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Lysosome</a:t>
              </a: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>
              <a:off x="3108480" y="2163496"/>
              <a:ext cx="511083" cy="1038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Arrow: Curved Right 29"/>
            <p:cNvSpPr/>
            <p:nvPr/>
          </p:nvSpPr>
          <p:spPr bwMode="auto">
            <a:xfrm rot="13401378" flipH="1">
              <a:off x="2478827" y="2171341"/>
              <a:ext cx="323101" cy="680362"/>
            </a:xfrm>
            <a:prstGeom prst="curvedRightArrow">
              <a:avLst/>
            </a:prstGeom>
            <a:solidFill>
              <a:schemeClr val="bg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FCE5A4-67EF-452C-B9B8-3FD511231E2B}"/>
              </a:ext>
            </a:extLst>
          </p:cNvPr>
          <p:cNvGrpSpPr/>
          <p:nvPr/>
        </p:nvGrpSpPr>
        <p:grpSpPr>
          <a:xfrm>
            <a:off x="5026853" y="4104253"/>
            <a:ext cx="2055215" cy="490402"/>
            <a:chOff x="4761562" y="1753448"/>
            <a:chExt cx="2055215" cy="490402"/>
          </a:xfrm>
        </p:grpSpPr>
        <p:cxnSp>
          <p:nvCxnSpPr>
            <p:cNvPr id="90" name="Straight Arrow Connector 89"/>
            <p:cNvCxnSpPr>
              <a:cxnSpLocks/>
            </p:cNvCxnSpPr>
            <p:nvPr/>
          </p:nvCxnSpPr>
          <p:spPr bwMode="auto">
            <a:xfrm>
              <a:off x="4761562" y="2152901"/>
              <a:ext cx="149874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359577" y="2015250"/>
              <a:ext cx="4572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4927948" y="1753448"/>
              <a:ext cx="1473550" cy="478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Esx1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7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19167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7E9CB3A4-3B99-4F94-917B-EB82DD9271B7}"/>
              </a:ext>
            </a:extLst>
          </p:cNvPr>
          <p:cNvSpPr txBox="1"/>
          <p:nvPr/>
        </p:nvSpPr>
        <p:spPr>
          <a:xfrm>
            <a:off x="499200" y="-45844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Phagocytosis &amp; Autophagy: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Killing Pathways</a:t>
            </a:r>
          </a:p>
        </p:txBody>
      </p:sp>
      <p:sp>
        <p:nvSpPr>
          <p:cNvPr id="134" name="Freeform 1">
            <a:extLst>
              <a:ext uri="{FF2B5EF4-FFF2-40B4-BE49-F238E27FC236}">
                <a16:creationId xmlns:a16="http://schemas.microsoft.com/office/drawing/2014/main" id="{40AED995-2351-4527-9230-F525A8B6B787}"/>
              </a:ext>
            </a:extLst>
          </p:cNvPr>
          <p:cNvSpPr>
            <a:spLocks/>
          </p:cNvSpPr>
          <p:nvPr/>
        </p:nvSpPr>
        <p:spPr bwMode="auto">
          <a:xfrm>
            <a:off x="31599" y="1257054"/>
            <a:ext cx="8799176" cy="5277531"/>
          </a:xfrm>
          <a:custGeom>
            <a:avLst/>
            <a:gdLst>
              <a:gd name="T0" fmla="*/ 1312081 w 2145789"/>
              <a:gd name="T1" fmla="*/ 200225 h 1474851"/>
              <a:gd name="T2" fmla="*/ 1143749 w 2145789"/>
              <a:gd name="T3" fmla="*/ 16892 h 1474851"/>
              <a:gd name="T4" fmla="*/ 782330 w 2145789"/>
              <a:gd name="T5" fmla="*/ 16892 h 1474851"/>
              <a:gd name="T6" fmla="*/ 678359 w 2145789"/>
              <a:gd name="T7" fmla="*/ 93776 h 1474851"/>
              <a:gd name="T8" fmla="*/ 415961 w 2145789"/>
              <a:gd name="T9" fmla="*/ 170657 h 1474851"/>
              <a:gd name="T10" fmla="*/ 292188 w 2145789"/>
              <a:gd name="T11" fmla="*/ 294843 h 1474851"/>
              <a:gd name="T12" fmla="*/ 287234 w 2145789"/>
              <a:gd name="T13" fmla="*/ 478176 h 1474851"/>
              <a:gd name="T14" fmla="*/ 292188 w 2145789"/>
              <a:gd name="T15" fmla="*/ 691073 h 1474851"/>
              <a:gd name="T16" fmla="*/ 198118 w 2145789"/>
              <a:gd name="T17" fmla="*/ 856661 h 1474851"/>
              <a:gd name="T18" fmla="*/ 44642 w 2145789"/>
              <a:gd name="T19" fmla="*/ 1258803 h 1474851"/>
              <a:gd name="T20" fmla="*/ 5031 w 2145789"/>
              <a:gd name="T21" fmla="*/ 1353427 h 1474851"/>
              <a:gd name="T22" fmla="*/ 138708 w 2145789"/>
              <a:gd name="T23" fmla="*/ 1725996 h 1474851"/>
              <a:gd name="T24" fmla="*/ 361500 w 2145789"/>
              <a:gd name="T25" fmla="*/ 1755567 h 1474851"/>
              <a:gd name="T26" fmla="*/ 574394 w 2145789"/>
              <a:gd name="T27" fmla="*/ 1749657 h 1474851"/>
              <a:gd name="T28" fmla="*/ 940763 w 2145789"/>
              <a:gd name="T29" fmla="*/ 1737828 h 1474851"/>
              <a:gd name="T30" fmla="*/ 1163555 w 2145789"/>
              <a:gd name="T31" fmla="*/ 1684602 h 1474851"/>
              <a:gd name="T32" fmla="*/ 1396247 w 2145789"/>
              <a:gd name="T33" fmla="*/ 1684602 h 1474851"/>
              <a:gd name="T34" fmla="*/ 1579435 w 2145789"/>
              <a:gd name="T35" fmla="*/ 1578154 h 1474851"/>
              <a:gd name="T36" fmla="*/ 1673501 w 2145789"/>
              <a:gd name="T37" fmla="*/ 1418479 h 1474851"/>
              <a:gd name="T38" fmla="*/ 1787373 w 2145789"/>
              <a:gd name="T39" fmla="*/ 1353427 h 1474851"/>
              <a:gd name="T40" fmla="*/ 1955706 w 2145789"/>
              <a:gd name="T41" fmla="*/ 1341597 h 1474851"/>
              <a:gd name="T42" fmla="*/ 2064626 w 2145789"/>
              <a:gd name="T43" fmla="*/ 1235148 h 1474851"/>
              <a:gd name="T44" fmla="*/ 2089381 w 2145789"/>
              <a:gd name="T45" fmla="*/ 1116871 h 1474851"/>
              <a:gd name="T46" fmla="*/ 2148792 w 2145789"/>
              <a:gd name="T47" fmla="*/ 880319 h 1474851"/>
              <a:gd name="T48" fmla="*/ 2049774 w 2145789"/>
              <a:gd name="T49" fmla="*/ 685161 h 1474851"/>
              <a:gd name="T50" fmla="*/ 1935902 w 2145789"/>
              <a:gd name="T51" fmla="*/ 531401 h 1474851"/>
              <a:gd name="T52" fmla="*/ 1787373 w 2145789"/>
              <a:gd name="T53" fmla="*/ 407207 h 1474851"/>
              <a:gd name="T54" fmla="*/ 1708158 w 2145789"/>
              <a:gd name="T55" fmla="*/ 265276 h 1474851"/>
              <a:gd name="T56" fmla="*/ 1569532 w 2145789"/>
              <a:gd name="T57" fmla="*/ 229795 h 1474851"/>
              <a:gd name="T58" fmla="*/ 1416053 w 2145789"/>
              <a:gd name="T59" fmla="*/ 194310 h 1474851"/>
              <a:gd name="T60" fmla="*/ 1312081 w 2145789"/>
              <a:gd name="T61" fmla="*/ 200225 h 147485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45789" h="1474851">
                <a:moveTo>
                  <a:pt x="1309897" y="167344"/>
                </a:moveTo>
                <a:cubicBezTo>
                  <a:pt x="1264589" y="142631"/>
                  <a:pt x="1229990" y="39657"/>
                  <a:pt x="1141845" y="14120"/>
                </a:cubicBezTo>
                <a:cubicBezTo>
                  <a:pt x="1053700" y="-11417"/>
                  <a:pt x="858464" y="3411"/>
                  <a:pt x="781028" y="14120"/>
                </a:cubicBezTo>
                <a:cubicBezTo>
                  <a:pt x="703592" y="24829"/>
                  <a:pt x="738191" y="56956"/>
                  <a:pt x="677231" y="78375"/>
                </a:cubicBezTo>
                <a:cubicBezTo>
                  <a:pt x="616271" y="99794"/>
                  <a:pt x="479523" y="114622"/>
                  <a:pt x="415268" y="142631"/>
                </a:cubicBezTo>
                <a:cubicBezTo>
                  <a:pt x="351013" y="170640"/>
                  <a:pt x="313119" y="203590"/>
                  <a:pt x="291701" y="246427"/>
                </a:cubicBezTo>
                <a:cubicBezTo>
                  <a:pt x="270283" y="289264"/>
                  <a:pt x="286758" y="344458"/>
                  <a:pt x="286758" y="399651"/>
                </a:cubicBezTo>
                <a:cubicBezTo>
                  <a:pt x="286758" y="454844"/>
                  <a:pt x="306529" y="524866"/>
                  <a:pt x="291701" y="577588"/>
                </a:cubicBezTo>
                <a:cubicBezTo>
                  <a:pt x="276873" y="630310"/>
                  <a:pt x="238978" y="636901"/>
                  <a:pt x="197789" y="715984"/>
                </a:cubicBezTo>
                <a:cubicBezTo>
                  <a:pt x="156600" y="795067"/>
                  <a:pt x="76692" y="982890"/>
                  <a:pt x="44565" y="1052088"/>
                </a:cubicBezTo>
                <a:cubicBezTo>
                  <a:pt x="12438" y="1121286"/>
                  <a:pt x="-10628" y="1066092"/>
                  <a:pt x="5024" y="1131171"/>
                </a:cubicBezTo>
                <a:cubicBezTo>
                  <a:pt x="20676" y="1196250"/>
                  <a:pt x="79165" y="1386544"/>
                  <a:pt x="138477" y="1442561"/>
                </a:cubicBezTo>
                <a:cubicBezTo>
                  <a:pt x="197789" y="1498578"/>
                  <a:pt x="288405" y="1463980"/>
                  <a:pt x="360898" y="1467275"/>
                </a:cubicBezTo>
                <a:cubicBezTo>
                  <a:pt x="433391" y="1470570"/>
                  <a:pt x="573435" y="1462332"/>
                  <a:pt x="573435" y="1462332"/>
                </a:cubicBezTo>
                <a:cubicBezTo>
                  <a:pt x="669818" y="1459861"/>
                  <a:pt x="841165" y="1461509"/>
                  <a:pt x="939195" y="1452447"/>
                </a:cubicBezTo>
                <a:cubicBezTo>
                  <a:pt x="1037225" y="1443385"/>
                  <a:pt x="1085828" y="1415376"/>
                  <a:pt x="1161616" y="1407962"/>
                </a:cubicBezTo>
                <a:cubicBezTo>
                  <a:pt x="1237404" y="1400548"/>
                  <a:pt x="1324725" y="1422790"/>
                  <a:pt x="1393923" y="1407962"/>
                </a:cubicBezTo>
                <a:cubicBezTo>
                  <a:pt x="1463121" y="1393134"/>
                  <a:pt x="1530671" y="1356064"/>
                  <a:pt x="1576803" y="1318994"/>
                </a:cubicBezTo>
                <a:cubicBezTo>
                  <a:pt x="1622935" y="1281924"/>
                  <a:pt x="1636116" y="1216845"/>
                  <a:pt x="1670715" y="1185541"/>
                </a:cubicBezTo>
                <a:cubicBezTo>
                  <a:pt x="1705314" y="1154237"/>
                  <a:pt x="1737441" y="1141880"/>
                  <a:pt x="1784397" y="1131171"/>
                </a:cubicBezTo>
                <a:cubicBezTo>
                  <a:pt x="1831353" y="1120462"/>
                  <a:pt x="1906317" y="1137762"/>
                  <a:pt x="1952449" y="1121286"/>
                </a:cubicBezTo>
                <a:cubicBezTo>
                  <a:pt x="1998581" y="1104810"/>
                  <a:pt x="2038946" y="1063621"/>
                  <a:pt x="2061188" y="1032317"/>
                </a:cubicBezTo>
                <a:cubicBezTo>
                  <a:pt x="2083430" y="1001013"/>
                  <a:pt x="2071898" y="982890"/>
                  <a:pt x="2085902" y="933463"/>
                </a:cubicBezTo>
                <a:cubicBezTo>
                  <a:pt x="2099906" y="884036"/>
                  <a:pt x="2151804" y="795891"/>
                  <a:pt x="2145214" y="735755"/>
                </a:cubicBezTo>
                <a:cubicBezTo>
                  <a:pt x="2138624" y="675619"/>
                  <a:pt x="2081783" y="621249"/>
                  <a:pt x="2046360" y="572646"/>
                </a:cubicBezTo>
                <a:cubicBezTo>
                  <a:pt x="2010937" y="524043"/>
                  <a:pt x="1976338" y="482853"/>
                  <a:pt x="1932678" y="444135"/>
                </a:cubicBezTo>
                <a:cubicBezTo>
                  <a:pt x="1889018" y="405417"/>
                  <a:pt x="1822291" y="377409"/>
                  <a:pt x="1784397" y="340339"/>
                </a:cubicBezTo>
                <a:cubicBezTo>
                  <a:pt x="1746503" y="303269"/>
                  <a:pt x="1741560" y="246427"/>
                  <a:pt x="1705314" y="221714"/>
                </a:cubicBezTo>
                <a:cubicBezTo>
                  <a:pt x="1669068" y="197001"/>
                  <a:pt x="1566918" y="192058"/>
                  <a:pt x="1566918" y="192058"/>
                </a:cubicBezTo>
                <a:cubicBezTo>
                  <a:pt x="1518315" y="182173"/>
                  <a:pt x="1457355" y="167344"/>
                  <a:pt x="1413694" y="162401"/>
                </a:cubicBezTo>
                <a:cubicBezTo>
                  <a:pt x="1370034" y="157458"/>
                  <a:pt x="1355205" y="192057"/>
                  <a:pt x="1309897" y="167344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srgbClr val="FF0000"/>
            </a:inn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5" name="Oval 17">
            <a:extLst>
              <a:ext uri="{FF2B5EF4-FFF2-40B4-BE49-F238E27FC236}">
                <a16:creationId xmlns:a16="http://schemas.microsoft.com/office/drawing/2014/main" id="{D0856E0E-1CF8-46D3-A114-AB701F310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867" y="1967776"/>
            <a:ext cx="502650" cy="4101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9" tIns="434" rIns="869" bIns="4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8DA9C21A-0A23-4FAF-A863-D5639391B5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84634" y="1305859"/>
            <a:ext cx="153818" cy="2982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3" tIns="3196" rIns="6393" bIns="319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val 96">
            <a:extLst>
              <a:ext uri="{FF2B5EF4-FFF2-40B4-BE49-F238E27FC236}">
                <a16:creationId xmlns:a16="http://schemas.microsoft.com/office/drawing/2014/main" id="{A255E275-E95A-4A4F-8F50-26C3CC0E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577" y="2944699"/>
            <a:ext cx="1072320" cy="4101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9" tIns="434" rIns="869" bIns="4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Line 106">
            <a:extLst>
              <a:ext uri="{FF2B5EF4-FFF2-40B4-BE49-F238E27FC236}">
                <a16:creationId xmlns:a16="http://schemas.microsoft.com/office/drawing/2014/main" id="{4F3766BC-302B-434B-8D2F-A92E8ABC6AE2}"/>
              </a:ext>
            </a:extLst>
          </p:cNvPr>
          <p:cNvSpPr>
            <a:spLocks noChangeShapeType="1"/>
          </p:cNvSpPr>
          <p:nvPr/>
        </p:nvSpPr>
        <p:spPr bwMode="auto">
          <a:xfrm rot="1452616" flipH="1">
            <a:off x="2321341" y="2699628"/>
            <a:ext cx="199614" cy="11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Text Box 130">
            <a:extLst>
              <a:ext uri="{FF2B5EF4-FFF2-40B4-BE49-F238E27FC236}">
                <a16:creationId xmlns:a16="http://schemas.microsoft.com/office/drawing/2014/main" id="{1D1CADC2-B87A-40E1-81BD-0A0AB478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11" y="3020912"/>
            <a:ext cx="1692252" cy="2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Lysosome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5" name="Group 151">
            <a:extLst>
              <a:ext uri="{FF2B5EF4-FFF2-40B4-BE49-F238E27FC236}">
                <a16:creationId xmlns:a16="http://schemas.microsoft.com/office/drawing/2014/main" id="{336793ED-0AA1-4204-94CB-3843E7DCA45D}"/>
              </a:ext>
            </a:extLst>
          </p:cNvPr>
          <p:cNvGrpSpPr>
            <a:grpSpLocks/>
          </p:cNvGrpSpPr>
          <p:nvPr/>
        </p:nvGrpSpPr>
        <p:grpSpPr bwMode="auto">
          <a:xfrm>
            <a:off x="3985447" y="926142"/>
            <a:ext cx="619935" cy="407276"/>
            <a:chOff x="199" y="135"/>
            <a:chExt cx="111" cy="64"/>
          </a:xfrm>
        </p:grpSpPr>
        <p:sp>
          <p:nvSpPr>
            <p:cNvPr id="146" name="Oval 101">
              <a:extLst>
                <a:ext uri="{FF2B5EF4-FFF2-40B4-BE49-F238E27FC236}">
                  <a16:creationId xmlns:a16="http://schemas.microsoft.com/office/drawing/2014/main" id="{BDDE19CB-881D-4CB6-96A4-F4339485EC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135"/>
              <a:ext cx="9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Text Box 69">
              <a:extLst>
                <a:ext uri="{FF2B5EF4-FFF2-40B4-BE49-F238E27FC236}">
                  <a16:creationId xmlns:a16="http://schemas.microsoft.com/office/drawing/2014/main" id="{1DB4353D-0520-4830-BBC5-9FAF8A9F9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" y="141"/>
              <a:ext cx="9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" tIns="326" rIns="652" bIns="326">
              <a:spAutoFit/>
            </a:bodyPr>
            <a:lstStyle>
              <a:lvl1pPr defTabSz="3524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3524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3524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3524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3524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352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35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Mtb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7" name="Oval 50">
            <a:extLst>
              <a:ext uri="{FF2B5EF4-FFF2-40B4-BE49-F238E27FC236}">
                <a16:creationId xmlns:a16="http://schemas.microsoft.com/office/drawing/2014/main" id="{82EE908C-043B-43AA-AF57-01CF0CE2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069" y="2074516"/>
            <a:ext cx="1072320" cy="4101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9" tIns="434" rIns="869" bIns="4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153">
            <a:extLst>
              <a:ext uri="{FF2B5EF4-FFF2-40B4-BE49-F238E27FC236}">
                <a16:creationId xmlns:a16="http://schemas.microsoft.com/office/drawing/2014/main" id="{00AD641C-C5C9-4F85-BEBD-004E505729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75397" y="2113576"/>
            <a:ext cx="536158" cy="32442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 Box 69">
            <a:extLst>
              <a:ext uri="{FF2B5EF4-FFF2-40B4-BE49-F238E27FC236}">
                <a16:creationId xmlns:a16="http://schemas.microsoft.com/office/drawing/2014/main" id="{77412565-3327-406E-90F2-03E4DC49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167" y="2127382"/>
            <a:ext cx="536160" cy="2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Mtb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7" name="Line 54">
            <a:extLst>
              <a:ext uri="{FF2B5EF4-FFF2-40B4-BE49-F238E27FC236}">
                <a16:creationId xmlns:a16="http://schemas.microsoft.com/office/drawing/2014/main" id="{5B654D2B-B62F-4840-A523-DAE0AF600E90}"/>
              </a:ext>
            </a:extLst>
          </p:cNvPr>
          <p:cNvSpPr>
            <a:spLocks noChangeShapeType="1"/>
          </p:cNvSpPr>
          <p:nvPr/>
        </p:nvSpPr>
        <p:spPr bwMode="auto">
          <a:xfrm rot="1267484" flipH="1">
            <a:off x="3165102" y="1637164"/>
            <a:ext cx="320051" cy="56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 Box 157">
            <a:extLst>
              <a:ext uri="{FF2B5EF4-FFF2-40B4-BE49-F238E27FC236}">
                <a16:creationId xmlns:a16="http://schemas.microsoft.com/office/drawing/2014/main" id="{3ADEE8D1-E08C-4A10-87C2-DB9265070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595" y="5893676"/>
            <a:ext cx="1281443" cy="2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Killed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Oval 144">
            <a:extLst>
              <a:ext uri="{FF2B5EF4-FFF2-40B4-BE49-F238E27FC236}">
                <a16:creationId xmlns:a16="http://schemas.microsoft.com/office/drawing/2014/main" id="{2D755CE5-8F13-4A34-83E4-05F2D20F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225" y="5838818"/>
            <a:ext cx="2027351" cy="4101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9" tIns="434" rIns="869" bIns="4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val 50">
            <a:extLst>
              <a:ext uri="{FF2B5EF4-FFF2-40B4-BE49-F238E27FC236}">
                <a16:creationId xmlns:a16="http://schemas.microsoft.com/office/drawing/2014/main" id="{08560F8A-03BF-4642-B192-CB886F12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63" y="3878115"/>
            <a:ext cx="1072320" cy="4101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9" tIns="434" rIns="869" bIns="4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153">
            <a:extLst>
              <a:ext uri="{FF2B5EF4-FFF2-40B4-BE49-F238E27FC236}">
                <a16:creationId xmlns:a16="http://schemas.microsoft.com/office/drawing/2014/main" id="{31DAB88D-0A04-4672-901C-09FEFA48BC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09791" y="3917175"/>
            <a:ext cx="536158" cy="32442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 Box 69">
            <a:extLst>
              <a:ext uri="{FF2B5EF4-FFF2-40B4-BE49-F238E27FC236}">
                <a16:creationId xmlns:a16="http://schemas.microsoft.com/office/drawing/2014/main" id="{A8F6E8EF-BDDF-45E2-8B0C-A65B6616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561" y="3930981"/>
            <a:ext cx="536160" cy="2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Mtb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Text Box 130">
            <a:extLst>
              <a:ext uri="{FF2B5EF4-FFF2-40B4-BE49-F238E27FC236}">
                <a16:creationId xmlns:a16="http://schemas.microsoft.com/office/drawing/2014/main" id="{401C116F-850E-4C1C-8E57-80967AF7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49" y="4354553"/>
            <a:ext cx="2258950" cy="24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Phagolysosome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0" name="Line 106">
            <a:extLst>
              <a:ext uri="{FF2B5EF4-FFF2-40B4-BE49-F238E27FC236}">
                <a16:creationId xmlns:a16="http://schemas.microsoft.com/office/drawing/2014/main" id="{2DEF71A8-43F0-4D8A-A987-C0ED45B5755A}"/>
              </a:ext>
            </a:extLst>
          </p:cNvPr>
          <p:cNvSpPr>
            <a:spLocks noChangeShapeType="1"/>
          </p:cNvSpPr>
          <p:nvPr/>
        </p:nvSpPr>
        <p:spPr bwMode="auto">
          <a:xfrm rot="1452616">
            <a:off x="2131155" y="3286610"/>
            <a:ext cx="6918" cy="517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 Box 130">
            <a:extLst>
              <a:ext uri="{FF2B5EF4-FFF2-40B4-BE49-F238E27FC236}">
                <a16:creationId xmlns:a16="http://schemas.microsoft.com/office/drawing/2014/main" id="{7F9B4CC4-DA78-410C-B790-60575FB38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278" y="2487071"/>
            <a:ext cx="2258950" cy="24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Phagosome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3FF0B2-0D55-41C0-97B5-B8D24428F869}"/>
              </a:ext>
            </a:extLst>
          </p:cNvPr>
          <p:cNvGrpSpPr/>
          <p:nvPr/>
        </p:nvGrpSpPr>
        <p:grpSpPr>
          <a:xfrm>
            <a:off x="2922534" y="2829833"/>
            <a:ext cx="3753895" cy="3001715"/>
            <a:chOff x="2922534" y="2829833"/>
            <a:chExt cx="3753895" cy="30017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4E9DBA-9A22-46CE-A95B-6EBD0D790698}"/>
                </a:ext>
              </a:extLst>
            </p:cNvPr>
            <p:cNvGrpSpPr/>
            <p:nvPr/>
          </p:nvGrpSpPr>
          <p:grpSpPr>
            <a:xfrm>
              <a:off x="3540642" y="4806647"/>
              <a:ext cx="2309105" cy="1024901"/>
              <a:chOff x="3540642" y="4806647"/>
              <a:chExt cx="2309105" cy="1024901"/>
            </a:xfrm>
          </p:grpSpPr>
          <p:sp>
            <p:nvSpPr>
              <p:cNvPr id="156" name="Oval 153">
                <a:extLst>
                  <a:ext uri="{FF2B5EF4-FFF2-40B4-BE49-F238E27FC236}">
                    <a16:creationId xmlns:a16="http://schemas.microsoft.com/office/drawing/2014/main" id="{61F83733-89AB-4794-930F-541317D2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163108" y="4845707"/>
                <a:ext cx="536158" cy="3244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83983BF-C521-460F-8F46-79EC1FBA4467}"/>
                  </a:ext>
                </a:extLst>
              </p:cNvPr>
              <p:cNvGrpSpPr/>
              <p:nvPr/>
            </p:nvGrpSpPr>
            <p:grpSpPr>
              <a:xfrm>
                <a:off x="3540642" y="4806647"/>
                <a:ext cx="2309105" cy="1024901"/>
                <a:chOff x="3540642" y="4806647"/>
                <a:chExt cx="2309105" cy="1024901"/>
              </a:xfrm>
            </p:grpSpPr>
            <p:sp>
              <p:nvSpPr>
                <p:cNvPr id="139" name="Line 56">
                  <a:extLst>
                    <a:ext uri="{FF2B5EF4-FFF2-40B4-BE49-F238E27FC236}">
                      <a16:creationId xmlns:a16="http://schemas.microsoft.com/office/drawing/2014/main" id="{481DA60F-964B-4B4F-922D-C2F0CFDF0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670388" flipH="1">
                  <a:off x="4243453" y="5338916"/>
                  <a:ext cx="136792" cy="4926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95">
                  <a:extLst>
                    <a:ext uri="{FF2B5EF4-FFF2-40B4-BE49-F238E27FC236}">
                      <a16:creationId xmlns:a16="http://schemas.microsoft.com/office/drawing/2014/main" id="{68F744DF-C9A0-4760-A4F9-43E0F4AED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0642" y="4811809"/>
                  <a:ext cx="1843048" cy="4101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869" tIns="434" rIns="869" bIns="434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50">
                  <a:extLst>
                    <a:ext uri="{FF2B5EF4-FFF2-40B4-BE49-F238E27FC236}">
                      <a16:creationId xmlns:a16="http://schemas.microsoft.com/office/drawing/2014/main" id="{301BEB65-C3EA-42A1-858C-0362D626C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780" y="4806647"/>
                  <a:ext cx="1072320" cy="4101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69" tIns="434" rIns="869" bIns="434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 Box 130">
                  <a:extLst>
                    <a:ext uri="{FF2B5EF4-FFF2-40B4-BE49-F238E27FC236}">
                      <a16:creationId xmlns:a16="http://schemas.microsoft.com/office/drawing/2014/main" id="{EB9FD9FD-8ABD-4A86-A4BC-03E472ED4A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0797" y="5243722"/>
                  <a:ext cx="2258950" cy="291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Autophagosome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Text Box 69">
                  <a:extLst>
                    <a:ext uri="{FF2B5EF4-FFF2-40B4-BE49-F238E27FC236}">
                      <a16:creationId xmlns:a16="http://schemas.microsoft.com/office/drawing/2014/main" id="{EA45C583-2959-46E4-A454-12EFCB0312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8878" y="4859513"/>
                  <a:ext cx="536160" cy="292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Mtb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59DCA0-069C-4593-88A7-B830B4584E15}"/>
                </a:ext>
              </a:extLst>
            </p:cNvPr>
            <p:cNvGrpSpPr/>
            <p:nvPr/>
          </p:nvGrpSpPr>
          <p:grpSpPr>
            <a:xfrm>
              <a:off x="2922534" y="2829833"/>
              <a:ext cx="3753895" cy="1859600"/>
              <a:chOff x="2922534" y="2829833"/>
              <a:chExt cx="3753895" cy="18596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13FF86D-8F02-44C1-9389-484FCC262C9E}"/>
                  </a:ext>
                </a:extLst>
              </p:cNvPr>
              <p:cNvGrpSpPr/>
              <p:nvPr/>
            </p:nvGrpSpPr>
            <p:grpSpPr>
              <a:xfrm>
                <a:off x="3831291" y="3345061"/>
                <a:ext cx="1072320" cy="410121"/>
                <a:chOff x="3831291" y="3345061"/>
                <a:chExt cx="1072320" cy="410121"/>
              </a:xfrm>
            </p:grpSpPr>
            <p:sp>
              <p:nvSpPr>
                <p:cNvPr id="160" name="Oval 50">
                  <a:extLst>
                    <a:ext uri="{FF2B5EF4-FFF2-40B4-BE49-F238E27FC236}">
                      <a16:creationId xmlns:a16="http://schemas.microsoft.com/office/drawing/2014/main" id="{0ED57F2A-1014-46B3-BDDA-7FAB87304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1291" y="3345061"/>
                  <a:ext cx="1072320" cy="4101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69" tIns="434" rIns="869" bIns="434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53">
                  <a:extLst>
                    <a:ext uri="{FF2B5EF4-FFF2-40B4-BE49-F238E27FC236}">
                      <a16:creationId xmlns:a16="http://schemas.microsoft.com/office/drawing/2014/main" id="{F5531A06-10F7-4A19-94A6-DAF72DB0B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033622" y="3384122"/>
                  <a:ext cx="536159" cy="37106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40FC63-6C6E-40AB-9A78-B6C800036AE6}"/>
                  </a:ext>
                </a:extLst>
              </p:cNvPr>
              <p:cNvGrpSpPr/>
              <p:nvPr/>
            </p:nvGrpSpPr>
            <p:grpSpPr>
              <a:xfrm>
                <a:off x="2922534" y="2829833"/>
                <a:ext cx="3753895" cy="1859600"/>
                <a:chOff x="2865234" y="2806423"/>
                <a:chExt cx="3753895" cy="1859600"/>
              </a:xfrm>
            </p:grpSpPr>
            <p:sp>
              <p:nvSpPr>
                <p:cNvPr id="166" name="Text Box 69">
                  <a:extLst>
                    <a:ext uri="{FF2B5EF4-FFF2-40B4-BE49-F238E27FC236}">
                      <a16:creationId xmlns:a16="http://schemas.microsoft.com/office/drawing/2014/main" id="{B9B9BEFE-EEC7-426B-83CF-77AFD3C81C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233" y="3423286"/>
                  <a:ext cx="536160" cy="292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Mtb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8DE9B2B-5FC7-487A-80BC-F5FAD1AEC180}"/>
                    </a:ext>
                  </a:extLst>
                </p:cNvPr>
                <p:cNvGrpSpPr/>
                <p:nvPr/>
              </p:nvGrpSpPr>
              <p:grpSpPr>
                <a:xfrm>
                  <a:off x="2865234" y="2806423"/>
                  <a:ext cx="3753895" cy="1859600"/>
                  <a:chOff x="2865234" y="2806423"/>
                  <a:chExt cx="3753895" cy="185960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92B42AD1-2776-447B-9EDB-7EBCBBD02C74}"/>
                      </a:ext>
                    </a:extLst>
                  </p:cNvPr>
                  <p:cNvGrpSpPr/>
                  <p:nvPr/>
                </p:nvGrpSpPr>
                <p:grpSpPr>
                  <a:xfrm>
                    <a:off x="2865234" y="2806423"/>
                    <a:ext cx="3753895" cy="1859600"/>
                    <a:chOff x="2865234" y="2806423"/>
                    <a:chExt cx="3753895" cy="1859600"/>
                  </a:xfrm>
                </p:grpSpPr>
                <p:sp>
                  <p:nvSpPr>
                    <p:cNvPr id="143" name="Text Box 128">
                      <a:extLst>
                        <a:ext uri="{FF2B5EF4-FFF2-40B4-BE49-F238E27FC236}">
                          <a16:creationId xmlns:a16="http://schemas.microsoft.com/office/drawing/2014/main" id="{95F79F49-A299-42F7-94A6-3F0B7AA6CFE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25127" y="2806423"/>
                      <a:ext cx="3005746" cy="2913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652" tIns="326" rIns="652" bIns="326">
                      <a:spAutoFit/>
                    </a:bodyPr>
                    <a:lstStyle>
                      <a:lvl1pPr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352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Phase 1: Initiation</a:t>
                      </a:r>
                    </a:p>
                  </p:txBody>
                </p:sp>
                <p:sp>
                  <p:nvSpPr>
                    <p:cNvPr id="153" name="Freeform 3">
                      <a:extLst>
                        <a:ext uri="{FF2B5EF4-FFF2-40B4-BE49-F238E27FC236}">
                          <a16:creationId xmlns:a16="http://schemas.microsoft.com/office/drawing/2014/main" id="{D18D7D24-7349-4908-A46C-2B3E19383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2832" y="3108717"/>
                      <a:ext cx="1899498" cy="980485"/>
                    </a:xfrm>
                    <a:custGeom>
                      <a:avLst/>
                      <a:gdLst>
                        <a:gd name="connsiteX0" fmla="*/ 1198179 w 1797269"/>
                        <a:gd name="connsiteY0" fmla="*/ 268013 h 1061616"/>
                        <a:gd name="connsiteX1" fmla="*/ 1119352 w 1797269"/>
                        <a:gd name="connsiteY1" fmla="*/ 204951 h 1061616"/>
                        <a:gd name="connsiteX2" fmla="*/ 1040524 w 1797269"/>
                        <a:gd name="connsiteY2" fmla="*/ 189186 h 1061616"/>
                        <a:gd name="connsiteX3" fmla="*/ 851338 w 1797269"/>
                        <a:gd name="connsiteY3" fmla="*/ 173420 h 1061616"/>
                        <a:gd name="connsiteX4" fmla="*/ 425669 w 1797269"/>
                        <a:gd name="connsiteY4" fmla="*/ 189186 h 1061616"/>
                        <a:gd name="connsiteX5" fmla="*/ 220717 w 1797269"/>
                        <a:gd name="connsiteY5" fmla="*/ 189186 h 1061616"/>
                        <a:gd name="connsiteX6" fmla="*/ 204952 w 1797269"/>
                        <a:gd name="connsiteY6" fmla="*/ 141889 h 1061616"/>
                        <a:gd name="connsiteX7" fmla="*/ 252248 w 1797269"/>
                        <a:gd name="connsiteY7" fmla="*/ 31531 h 1061616"/>
                        <a:gd name="connsiteX8" fmla="*/ 346841 w 1797269"/>
                        <a:gd name="connsiteY8" fmla="*/ 0 h 1061616"/>
                        <a:gd name="connsiteX9" fmla="*/ 882869 w 1797269"/>
                        <a:gd name="connsiteY9" fmla="*/ 15765 h 1061616"/>
                        <a:gd name="connsiteX10" fmla="*/ 1103586 w 1797269"/>
                        <a:gd name="connsiteY10" fmla="*/ 47296 h 1061616"/>
                        <a:gd name="connsiteX11" fmla="*/ 1198179 w 1797269"/>
                        <a:gd name="connsiteY11" fmla="*/ 78827 h 1061616"/>
                        <a:gd name="connsiteX12" fmla="*/ 1324303 w 1797269"/>
                        <a:gd name="connsiteY12" fmla="*/ 110358 h 1061616"/>
                        <a:gd name="connsiteX13" fmla="*/ 1371600 w 1797269"/>
                        <a:gd name="connsiteY13" fmla="*/ 126124 h 1061616"/>
                        <a:gd name="connsiteX14" fmla="*/ 1466193 w 1797269"/>
                        <a:gd name="connsiteY14" fmla="*/ 141889 h 1061616"/>
                        <a:gd name="connsiteX15" fmla="*/ 1560786 w 1797269"/>
                        <a:gd name="connsiteY15" fmla="*/ 173420 h 1061616"/>
                        <a:gd name="connsiteX16" fmla="*/ 1655379 w 1797269"/>
                        <a:gd name="connsiteY16" fmla="*/ 236482 h 1061616"/>
                        <a:gd name="connsiteX17" fmla="*/ 1702676 w 1797269"/>
                        <a:gd name="connsiteY17" fmla="*/ 331075 h 1061616"/>
                        <a:gd name="connsiteX18" fmla="*/ 1718441 w 1797269"/>
                        <a:gd name="connsiteY18" fmla="*/ 378372 h 1061616"/>
                        <a:gd name="connsiteX19" fmla="*/ 1749972 w 1797269"/>
                        <a:gd name="connsiteY19" fmla="*/ 425669 h 1061616"/>
                        <a:gd name="connsiteX20" fmla="*/ 1781503 w 1797269"/>
                        <a:gd name="connsiteY20" fmla="*/ 520262 h 1061616"/>
                        <a:gd name="connsiteX21" fmla="*/ 1797269 w 1797269"/>
                        <a:gd name="connsiteY21" fmla="*/ 567558 h 1061616"/>
                        <a:gd name="connsiteX22" fmla="*/ 1765738 w 1797269"/>
                        <a:gd name="connsiteY22" fmla="*/ 740979 h 1061616"/>
                        <a:gd name="connsiteX23" fmla="*/ 1749972 w 1797269"/>
                        <a:gd name="connsiteY23" fmla="*/ 788275 h 1061616"/>
                        <a:gd name="connsiteX24" fmla="*/ 1718441 w 1797269"/>
                        <a:gd name="connsiteY24" fmla="*/ 835572 h 1061616"/>
                        <a:gd name="connsiteX25" fmla="*/ 1671145 w 1797269"/>
                        <a:gd name="connsiteY25" fmla="*/ 851338 h 1061616"/>
                        <a:gd name="connsiteX26" fmla="*/ 1576552 w 1797269"/>
                        <a:gd name="connsiteY26" fmla="*/ 930165 h 1061616"/>
                        <a:gd name="connsiteX27" fmla="*/ 1355834 w 1797269"/>
                        <a:gd name="connsiteY27" fmla="*/ 993227 h 1061616"/>
                        <a:gd name="connsiteX28" fmla="*/ 1308538 w 1797269"/>
                        <a:gd name="connsiteY28" fmla="*/ 1008993 h 1061616"/>
                        <a:gd name="connsiteX29" fmla="*/ 1135117 w 1797269"/>
                        <a:gd name="connsiteY29" fmla="*/ 1024758 h 1061616"/>
                        <a:gd name="connsiteX30" fmla="*/ 1056290 w 1797269"/>
                        <a:gd name="connsiteY30" fmla="*/ 1040524 h 1061616"/>
                        <a:gd name="connsiteX31" fmla="*/ 126124 w 1797269"/>
                        <a:gd name="connsiteY31" fmla="*/ 1040524 h 1061616"/>
                        <a:gd name="connsiteX32" fmla="*/ 31531 w 1797269"/>
                        <a:gd name="connsiteY32" fmla="*/ 961696 h 1061616"/>
                        <a:gd name="connsiteX33" fmla="*/ 0 w 1797269"/>
                        <a:gd name="connsiteY33" fmla="*/ 867103 h 1061616"/>
                        <a:gd name="connsiteX34" fmla="*/ 15766 w 1797269"/>
                        <a:gd name="connsiteY34" fmla="*/ 819806 h 1061616"/>
                        <a:gd name="connsiteX35" fmla="*/ 63062 w 1797269"/>
                        <a:gd name="connsiteY35" fmla="*/ 804041 h 1061616"/>
                        <a:gd name="connsiteX36" fmla="*/ 236483 w 1797269"/>
                        <a:gd name="connsiteY36" fmla="*/ 819806 h 1061616"/>
                        <a:gd name="connsiteX37" fmla="*/ 378372 w 1797269"/>
                        <a:gd name="connsiteY37" fmla="*/ 851338 h 1061616"/>
                        <a:gd name="connsiteX38" fmla="*/ 457200 w 1797269"/>
                        <a:gd name="connsiteY38" fmla="*/ 867103 h 1061616"/>
                        <a:gd name="connsiteX39" fmla="*/ 504497 w 1797269"/>
                        <a:gd name="connsiteY39" fmla="*/ 882869 h 1061616"/>
                        <a:gd name="connsiteX40" fmla="*/ 630621 w 1797269"/>
                        <a:gd name="connsiteY40" fmla="*/ 898634 h 1061616"/>
                        <a:gd name="connsiteX41" fmla="*/ 882869 w 1797269"/>
                        <a:gd name="connsiteY41" fmla="*/ 930165 h 1061616"/>
                        <a:gd name="connsiteX42" fmla="*/ 961697 w 1797269"/>
                        <a:gd name="connsiteY42" fmla="*/ 945931 h 1061616"/>
                        <a:gd name="connsiteX43" fmla="*/ 1308538 w 1797269"/>
                        <a:gd name="connsiteY43" fmla="*/ 914400 h 1061616"/>
                        <a:gd name="connsiteX44" fmla="*/ 1355834 w 1797269"/>
                        <a:gd name="connsiteY44" fmla="*/ 898634 h 1061616"/>
                        <a:gd name="connsiteX45" fmla="*/ 1450428 w 1797269"/>
                        <a:gd name="connsiteY45" fmla="*/ 835572 h 1061616"/>
                        <a:gd name="connsiteX46" fmla="*/ 1466193 w 1797269"/>
                        <a:gd name="connsiteY46" fmla="*/ 788275 h 1061616"/>
                        <a:gd name="connsiteX47" fmla="*/ 1497724 w 1797269"/>
                        <a:gd name="connsiteY47" fmla="*/ 740979 h 1061616"/>
                        <a:gd name="connsiteX48" fmla="*/ 1529255 w 1797269"/>
                        <a:gd name="connsiteY48" fmla="*/ 646386 h 1061616"/>
                        <a:gd name="connsiteX49" fmla="*/ 1545021 w 1797269"/>
                        <a:gd name="connsiteY49" fmla="*/ 599089 h 1061616"/>
                        <a:gd name="connsiteX50" fmla="*/ 1513490 w 1797269"/>
                        <a:gd name="connsiteY50" fmla="*/ 441434 h 1061616"/>
                        <a:gd name="connsiteX51" fmla="*/ 1497724 w 1797269"/>
                        <a:gd name="connsiteY51" fmla="*/ 378372 h 1061616"/>
                        <a:gd name="connsiteX52" fmla="*/ 1324303 w 1797269"/>
                        <a:gd name="connsiteY52" fmla="*/ 299544 h 1061616"/>
                        <a:gd name="connsiteX53" fmla="*/ 1213945 w 1797269"/>
                        <a:gd name="connsiteY53" fmla="*/ 283779 h 1061616"/>
                        <a:gd name="connsiteX54" fmla="*/ 1198179 w 1797269"/>
                        <a:gd name="connsiteY54" fmla="*/ 268013 h 10616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</a:cxnLst>
                      <a:rect l="l" t="t" r="r" b="b"/>
                      <a:pathLst>
                        <a:path w="1797269" h="1061616">
                          <a:moveTo>
                            <a:pt x="1198179" y="268013"/>
                          </a:moveTo>
                          <a:cubicBezTo>
                            <a:pt x="1182414" y="254875"/>
                            <a:pt x="1149449" y="219999"/>
                            <a:pt x="1119352" y="204951"/>
                          </a:cubicBezTo>
                          <a:cubicBezTo>
                            <a:pt x="1095385" y="192967"/>
                            <a:pt x="1067137" y="192317"/>
                            <a:pt x="1040524" y="189186"/>
                          </a:cubicBezTo>
                          <a:cubicBezTo>
                            <a:pt x="977677" y="181792"/>
                            <a:pt x="914400" y="178675"/>
                            <a:pt x="851338" y="173420"/>
                          </a:cubicBezTo>
                          <a:lnTo>
                            <a:pt x="425669" y="189186"/>
                          </a:lnTo>
                          <a:cubicBezTo>
                            <a:pt x="230819" y="199718"/>
                            <a:pt x="324618" y="223818"/>
                            <a:pt x="220717" y="189186"/>
                          </a:cubicBezTo>
                          <a:cubicBezTo>
                            <a:pt x="215462" y="173420"/>
                            <a:pt x="204952" y="158507"/>
                            <a:pt x="204952" y="141889"/>
                          </a:cubicBezTo>
                          <a:cubicBezTo>
                            <a:pt x="204952" y="116746"/>
                            <a:pt x="226502" y="47622"/>
                            <a:pt x="252248" y="31531"/>
                          </a:cubicBezTo>
                          <a:cubicBezTo>
                            <a:pt x="280433" y="13916"/>
                            <a:pt x="346841" y="0"/>
                            <a:pt x="346841" y="0"/>
                          </a:cubicBezTo>
                          <a:cubicBezTo>
                            <a:pt x="525517" y="5255"/>
                            <a:pt x="704464" y="4615"/>
                            <a:pt x="882869" y="15765"/>
                          </a:cubicBezTo>
                          <a:cubicBezTo>
                            <a:pt x="957044" y="20401"/>
                            <a:pt x="1103586" y="47296"/>
                            <a:pt x="1103586" y="47296"/>
                          </a:cubicBezTo>
                          <a:cubicBezTo>
                            <a:pt x="1135117" y="57806"/>
                            <a:pt x="1165935" y="70766"/>
                            <a:pt x="1198179" y="78827"/>
                          </a:cubicBezTo>
                          <a:cubicBezTo>
                            <a:pt x="1240220" y="89337"/>
                            <a:pt x="1283192" y="96654"/>
                            <a:pt x="1324303" y="110358"/>
                          </a:cubicBezTo>
                          <a:cubicBezTo>
                            <a:pt x="1340069" y="115613"/>
                            <a:pt x="1355377" y="122519"/>
                            <a:pt x="1371600" y="126124"/>
                          </a:cubicBezTo>
                          <a:cubicBezTo>
                            <a:pt x="1402805" y="133058"/>
                            <a:pt x="1434662" y="136634"/>
                            <a:pt x="1466193" y="141889"/>
                          </a:cubicBezTo>
                          <a:cubicBezTo>
                            <a:pt x="1497724" y="152399"/>
                            <a:pt x="1533131" y="154984"/>
                            <a:pt x="1560786" y="173420"/>
                          </a:cubicBezTo>
                          <a:lnTo>
                            <a:pt x="1655379" y="236482"/>
                          </a:lnTo>
                          <a:cubicBezTo>
                            <a:pt x="1695010" y="355372"/>
                            <a:pt x="1641549" y="208819"/>
                            <a:pt x="1702676" y="331075"/>
                          </a:cubicBezTo>
                          <a:cubicBezTo>
                            <a:pt x="1710108" y="345939"/>
                            <a:pt x="1711009" y="363508"/>
                            <a:pt x="1718441" y="378372"/>
                          </a:cubicBezTo>
                          <a:cubicBezTo>
                            <a:pt x="1726915" y="395320"/>
                            <a:pt x="1742277" y="408354"/>
                            <a:pt x="1749972" y="425669"/>
                          </a:cubicBezTo>
                          <a:cubicBezTo>
                            <a:pt x="1763471" y="456041"/>
                            <a:pt x="1770993" y="488731"/>
                            <a:pt x="1781503" y="520262"/>
                          </a:cubicBezTo>
                          <a:lnTo>
                            <a:pt x="1797269" y="567558"/>
                          </a:lnTo>
                          <a:cubicBezTo>
                            <a:pt x="1784511" y="656861"/>
                            <a:pt x="1786975" y="666652"/>
                            <a:pt x="1765738" y="740979"/>
                          </a:cubicBezTo>
                          <a:cubicBezTo>
                            <a:pt x="1761173" y="756958"/>
                            <a:pt x="1757404" y="773411"/>
                            <a:pt x="1749972" y="788275"/>
                          </a:cubicBezTo>
                          <a:cubicBezTo>
                            <a:pt x="1741498" y="805222"/>
                            <a:pt x="1733237" y="823735"/>
                            <a:pt x="1718441" y="835572"/>
                          </a:cubicBezTo>
                          <a:cubicBezTo>
                            <a:pt x="1705464" y="845953"/>
                            <a:pt x="1686910" y="846083"/>
                            <a:pt x="1671145" y="851338"/>
                          </a:cubicBezTo>
                          <a:cubicBezTo>
                            <a:pt x="1641445" y="881037"/>
                            <a:pt x="1616059" y="912606"/>
                            <a:pt x="1576552" y="930165"/>
                          </a:cubicBezTo>
                          <a:cubicBezTo>
                            <a:pt x="1485444" y="970657"/>
                            <a:pt x="1456055" y="959818"/>
                            <a:pt x="1355834" y="993227"/>
                          </a:cubicBezTo>
                          <a:cubicBezTo>
                            <a:pt x="1340069" y="998482"/>
                            <a:pt x="1324989" y="1006643"/>
                            <a:pt x="1308538" y="1008993"/>
                          </a:cubicBezTo>
                          <a:cubicBezTo>
                            <a:pt x="1251076" y="1017202"/>
                            <a:pt x="1192924" y="1019503"/>
                            <a:pt x="1135117" y="1024758"/>
                          </a:cubicBezTo>
                          <a:cubicBezTo>
                            <a:pt x="1108841" y="1030013"/>
                            <a:pt x="1082851" y="1036983"/>
                            <a:pt x="1056290" y="1040524"/>
                          </a:cubicBezTo>
                          <a:cubicBezTo>
                            <a:pt x="732112" y="1083748"/>
                            <a:pt x="513722" y="1048434"/>
                            <a:pt x="126124" y="1040524"/>
                          </a:cubicBezTo>
                          <a:cubicBezTo>
                            <a:pt x="96686" y="1020899"/>
                            <a:pt x="49382" y="993828"/>
                            <a:pt x="31531" y="961696"/>
                          </a:cubicBezTo>
                          <a:cubicBezTo>
                            <a:pt x="15390" y="932642"/>
                            <a:pt x="0" y="867103"/>
                            <a:pt x="0" y="867103"/>
                          </a:cubicBezTo>
                          <a:cubicBezTo>
                            <a:pt x="5255" y="851337"/>
                            <a:pt x="4015" y="831557"/>
                            <a:pt x="15766" y="819806"/>
                          </a:cubicBezTo>
                          <a:cubicBezTo>
                            <a:pt x="27517" y="808055"/>
                            <a:pt x="46444" y="804041"/>
                            <a:pt x="63062" y="804041"/>
                          </a:cubicBezTo>
                          <a:cubicBezTo>
                            <a:pt x="121107" y="804041"/>
                            <a:pt x="178676" y="814551"/>
                            <a:pt x="236483" y="819806"/>
                          </a:cubicBezTo>
                          <a:cubicBezTo>
                            <a:pt x="474323" y="867376"/>
                            <a:pt x="177915" y="806792"/>
                            <a:pt x="378372" y="851338"/>
                          </a:cubicBezTo>
                          <a:cubicBezTo>
                            <a:pt x="404530" y="857151"/>
                            <a:pt x="431204" y="860604"/>
                            <a:pt x="457200" y="867103"/>
                          </a:cubicBezTo>
                          <a:cubicBezTo>
                            <a:pt x="473322" y="871134"/>
                            <a:pt x="488147" y="879896"/>
                            <a:pt x="504497" y="882869"/>
                          </a:cubicBezTo>
                          <a:cubicBezTo>
                            <a:pt x="546182" y="890448"/>
                            <a:pt x="588580" y="893379"/>
                            <a:pt x="630621" y="898634"/>
                          </a:cubicBezTo>
                          <a:cubicBezTo>
                            <a:pt x="773785" y="934426"/>
                            <a:pt x="617443" y="898939"/>
                            <a:pt x="882869" y="930165"/>
                          </a:cubicBezTo>
                          <a:cubicBezTo>
                            <a:pt x="909482" y="933296"/>
                            <a:pt x="935421" y="940676"/>
                            <a:pt x="961697" y="945931"/>
                          </a:cubicBezTo>
                          <a:cubicBezTo>
                            <a:pt x="1110933" y="937152"/>
                            <a:pt x="1185530" y="945152"/>
                            <a:pt x="1308538" y="914400"/>
                          </a:cubicBezTo>
                          <a:cubicBezTo>
                            <a:pt x="1324660" y="910369"/>
                            <a:pt x="1341307" y="906705"/>
                            <a:pt x="1355834" y="898634"/>
                          </a:cubicBezTo>
                          <a:cubicBezTo>
                            <a:pt x="1388961" y="880230"/>
                            <a:pt x="1450428" y="835572"/>
                            <a:pt x="1450428" y="835572"/>
                          </a:cubicBezTo>
                          <a:cubicBezTo>
                            <a:pt x="1455683" y="819806"/>
                            <a:pt x="1458761" y="803139"/>
                            <a:pt x="1466193" y="788275"/>
                          </a:cubicBezTo>
                          <a:cubicBezTo>
                            <a:pt x="1474667" y="771328"/>
                            <a:pt x="1490029" y="758294"/>
                            <a:pt x="1497724" y="740979"/>
                          </a:cubicBezTo>
                          <a:cubicBezTo>
                            <a:pt x="1511223" y="710607"/>
                            <a:pt x="1518745" y="677917"/>
                            <a:pt x="1529255" y="646386"/>
                          </a:cubicBezTo>
                          <a:lnTo>
                            <a:pt x="1545021" y="599089"/>
                          </a:lnTo>
                          <a:cubicBezTo>
                            <a:pt x="1518117" y="410765"/>
                            <a:pt x="1544936" y="551494"/>
                            <a:pt x="1513490" y="441434"/>
                          </a:cubicBezTo>
                          <a:cubicBezTo>
                            <a:pt x="1507537" y="420600"/>
                            <a:pt x="1511992" y="394679"/>
                            <a:pt x="1497724" y="378372"/>
                          </a:cubicBezTo>
                          <a:cubicBezTo>
                            <a:pt x="1443456" y="316351"/>
                            <a:pt x="1396011" y="311495"/>
                            <a:pt x="1324303" y="299544"/>
                          </a:cubicBezTo>
                          <a:cubicBezTo>
                            <a:pt x="1287649" y="293435"/>
                            <a:pt x="1250731" y="289034"/>
                            <a:pt x="1213945" y="283779"/>
                          </a:cubicBezTo>
                          <a:cubicBezTo>
                            <a:pt x="1161663" y="266351"/>
                            <a:pt x="1213944" y="281151"/>
                            <a:pt x="1198179" y="26801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Text Box 128">
                      <a:extLst>
                        <a:ext uri="{FF2B5EF4-FFF2-40B4-BE49-F238E27FC236}">
                          <a16:creationId xmlns:a16="http://schemas.microsoft.com/office/drawing/2014/main" id="{97250D8D-29DD-4EC3-8CB7-A1E7344E78E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9098" y="4110707"/>
                      <a:ext cx="3750031" cy="2468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652" tIns="326" rIns="652" bIns="326">
                      <a:spAutoFit/>
                    </a:bodyPr>
                    <a:lstStyle>
                      <a:lvl1pPr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352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Phase 2: Elongation &amp; Closure</a:t>
                      </a:r>
                    </a:p>
                  </p:txBody>
                </p:sp>
                <p:sp>
                  <p:nvSpPr>
                    <p:cNvPr id="158" name="Text Box 128">
                      <a:extLst>
                        <a:ext uri="{FF2B5EF4-FFF2-40B4-BE49-F238E27FC236}">
                          <a16:creationId xmlns:a16="http://schemas.microsoft.com/office/drawing/2014/main" id="{042D380B-E881-464C-8C02-E18CB7067A2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5234" y="4374626"/>
                      <a:ext cx="2322793" cy="2913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652" tIns="326" rIns="652" bIns="326">
                      <a:spAutoFit/>
                    </a:bodyPr>
                    <a:lstStyle>
                      <a:lvl1pPr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352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Phase 3: Maturation</a:t>
                      </a:r>
                    </a:p>
                  </p:txBody>
                </p:sp>
                <p:sp>
                  <p:nvSpPr>
                    <p:cNvPr id="163" name="Text Box 130">
                      <a:extLst>
                        <a:ext uri="{FF2B5EF4-FFF2-40B4-BE49-F238E27FC236}">
                          <a16:creationId xmlns:a16="http://schemas.microsoft.com/office/drawing/2014/main" id="{354A200C-2A50-456D-871A-26F534C426A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30654" y="3569487"/>
                      <a:ext cx="686122" cy="2187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652" tIns="326" rIns="652" bIns="326">
                      <a:spAutoFit/>
                    </a:bodyPr>
                    <a:lstStyle>
                      <a:lvl1pPr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352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LC3</a:t>
                      </a:r>
                    </a:p>
                  </p:txBody>
                </p:sp>
                <p:sp>
                  <p:nvSpPr>
                    <p:cNvPr id="164" name="Text Box 130">
                      <a:extLst>
                        <a:ext uri="{FF2B5EF4-FFF2-40B4-BE49-F238E27FC236}">
                          <a16:creationId xmlns:a16="http://schemas.microsoft.com/office/drawing/2014/main" id="{D9BB7EFA-5CF4-47E2-8A09-10290B5BDFB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1075" y="3680235"/>
                      <a:ext cx="1465254" cy="185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652" tIns="326" rIns="652" bIns="326">
                      <a:spAutoFit/>
                    </a:bodyPr>
                    <a:lstStyle>
                      <a:lvl1pPr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352425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352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ULK-p62-TBK1</a:t>
                      </a:r>
                    </a:p>
                  </p:txBody>
                </p:sp>
                <p:sp>
                  <p:nvSpPr>
                    <p:cNvPr id="106" name="Rectangle: Rounded Corners 105">
                      <a:extLst>
                        <a:ext uri="{FF2B5EF4-FFF2-40B4-BE49-F238E27FC236}">
                          <a16:creationId xmlns:a16="http://schemas.microsoft.com/office/drawing/2014/main" id="{2AE4CC67-C6F6-46E8-801E-EAC727AC2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5038" y="3466626"/>
                      <a:ext cx="156971" cy="114546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45725783-C6C0-4625-9138-B633B2B03B37}"/>
                      </a:ext>
                    </a:extLst>
                  </p:cNvPr>
                  <p:cNvSpPr/>
                  <p:nvPr/>
                </p:nvSpPr>
                <p:spPr>
                  <a:xfrm>
                    <a:off x="4726281" y="3617649"/>
                    <a:ext cx="156971" cy="11454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18" name="Line 106">
            <a:extLst>
              <a:ext uri="{FF2B5EF4-FFF2-40B4-BE49-F238E27FC236}">
                <a16:creationId xmlns:a16="http://schemas.microsoft.com/office/drawing/2014/main" id="{B7BBA95F-F722-41EF-9A85-DC0CD24F87BD}"/>
              </a:ext>
            </a:extLst>
          </p:cNvPr>
          <p:cNvSpPr>
            <a:spLocks noChangeShapeType="1"/>
          </p:cNvSpPr>
          <p:nvPr/>
        </p:nvSpPr>
        <p:spPr bwMode="auto">
          <a:xfrm rot="1452616">
            <a:off x="1917975" y="5124117"/>
            <a:ext cx="856425" cy="461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ext Box 130">
            <a:extLst>
              <a:ext uri="{FF2B5EF4-FFF2-40B4-BE49-F238E27FC236}">
                <a16:creationId xmlns:a16="http://schemas.microsoft.com/office/drawing/2014/main" id="{164C23FC-4C9A-470F-A790-9517A0E0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4" y="1242469"/>
            <a:ext cx="2258950" cy="27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" tIns="326" rIns="652" bIns="326">
            <a:spAutoFit/>
          </a:bodyPr>
          <a:lstStyle>
            <a:lvl1pPr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2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35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Phagocytosis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0E6EAA-657D-4328-B34D-BD01DD5FDC45}"/>
              </a:ext>
            </a:extLst>
          </p:cNvPr>
          <p:cNvGrpSpPr/>
          <p:nvPr/>
        </p:nvGrpSpPr>
        <p:grpSpPr>
          <a:xfrm>
            <a:off x="3576453" y="642168"/>
            <a:ext cx="2258950" cy="2177596"/>
            <a:chOff x="3576453" y="642168"/>
            <a:chExt cx="2258950" cy="2177596"/>
          </a:xfrm>
        </p:grpSpPr>
        <p:sp>
          <p:nvSpPr>
            <p:cNvPr id="148" name="Oval 153">
              <a:extLst>
                <a:ext uri="{FF2B5EF4-FFF2-40B4-BE49-F238E27FC236}">
                  <a16:creationId xmlns:a16="http://schemas.microsoft.com/office/drawing/2014/main" id="{928965C3-0E32-42C2-ACB9-AB1F2DA326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93462" y="1967512"/>
              <a:ext cx="536159" cy="278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5559D0-433C-4A67-9428-849A40283BD3}"/>
                </a:ext>
              </a:extLst>
            </p:cNvPr>
            <p:cNvGrpSpPr/>
            <p:nvPr/>
          </p:nvGrpSpPr>
          <p:grpSpPr>
            <a:xfrm>
              <a:off x="3576453" y="642168"/>
              <a:ext cx="2258950" cy="2177596"/>
              <a:chOff x="3576453" y="642168"/>
              <a:chExt cx="2258950" cy="217759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C66D362-8B56-441F-92DF-286894AE10FC}"/>
                  </a:ext>
                </a:extLst>
              </p:cNvPr>
              <p:cNvGrpSpPr/>
              <p:nvPr/>
            </p:nvGrpSpPr>
            <p:grpSpPr>
              <a:xfrm>
                <a:off x="3617000" y="1543875"/>
                <a:ext cx="1860904" cy="1275889"/>
                <a:chOff x="3617000" y="1543875"/>
                <a:chExt cx="1860904" cy="1275889"/>
              </a:xfrm>
            </p:grpSpPr>
            <p:sp>
              <p:nvSpPr>
                <p:cNvPr id="137" name="Oval 50">
                  <a:extLst>
                    <a:ext uri="{FF2B5EF4-FFF2-40B4-BE49-F238E27FC236}">
                      <a16:creationId xmlns:a16="http://schemas.microsoft.com/office/drawing/2014/main" id="{96302A5E-70E2-42AF-8FB4-9E37B82E2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5784" y="1886687"/>
                  <a:ext cx="1072320" cy="4101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69" tIns="434" rIns="869" bIns="434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54">
                  <a:extLst>
                    <a:ext uri="{FF2B5EF4-FFF2-40B4-BE49-F238E27FC236}">
                      <a16:creationId xmlns:a16="http://schemas.microsoft.com/office/drawing/2014/main" id="{CC2D9586-F3BF-4AAD-B062-57ACE8444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67484">
                  <a:off x="4212847" y="1543875"/>
                  <a:ext cx="97390" cy="2594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Text Box 130">
                  <a:extLst>
                    <a:ext uri="{FF2B5EF4-FFF2-40B4-BE49-F238E27FC236}">
                      <a16:creationId xmlns:a16="http://schemas.microsoft.com/office/drawing/2014/main" id="{EF9B97C7-0CD9-4BC9-9888-DE255A1AFA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17000" y="2383058"/>
                  <a:ext cx="1860904" cy="436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ESX1, DNA &amp; STING</a:t>
                  </a:r>
                </a:p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Trigger autophagy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 Box 69">
                  <a:extLst>
                    <a:ext uri="{FF2B5EF4-FFF2-40B4-BE49-F238E27FC236}">
                      <a16:creationId xmlns:a16="http://schemas.microsoft.com/office/drawing/2014/main" id="{2088CBAF-BB46-443C-A39F-BD6F61F4FB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91771" y="1993040"/>
                  <a:ext cx="536160" cy="292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Mtb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Text Box 130">
                <a:extLst>
                  <a:ext uri="{FF2B5EF4-FFF2-40B4-BE49-F238E27FC236}">
                    <a16:creationId xmlns:a16="http://schemas.microsoft.com/office/drawing/2014/main" id="{AA41A8C1-5312-419F-A446-FAB41EEED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6453" y="642168"/>
                <a:ext cx="2258950" cy="277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52" tIns="326" rIns="652" bIns="326">
                <a:spAutoFit/>
              </a:bodyPr>
              <a:lstStyle>
                <a:lvl1pPr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352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Autophagy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5ED10-99FC-4604-9110-7E67924E6086}"/>
              </a:ext>
            </a:extLst>
          </p:cNvPr>
          <p:cNvGrpSpPr/>
          <p:nvPr/>
        </p:nvGrpSpPr>
        <p:grpSpPr>
          <a:xfrm>
            <a:off x="4887402" y="1198580"/>
            <a:ext cx="4147084" cy="4488550"/>
            <a:chOff x="4887402" y="1198580"/>
            <a:chExt cx="4147084" cy="4488550"/>
          </a:xfrm>
        </p:grpSpPr>
        <p:sp>
          <p:nvSpPr>
            <p:cNvPr id="81" name="Oval 50">
              <a:extLst>
                <a:ext uri="{FF2B5EF4-FFF2-40B4-BE49-F238E27FC236}">
                  <a16:creationId xmlns:a16="http://schemas.microsoft.com/office/drawing/2014/main" id="{6EA0ECDD-D973-4EF2-81AD-A04515BC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33" y="2347879"/>
              <a:ext cx="1072320" cy="4101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69" tIns="434" rIns="869" bIns="43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B2DD3A-70A6-4817-9E29-E8A58C6DE038}"/>
                </a:ext>
              </a:extLst>
            </p:cNvPr>
            <p:cNvGrpSpPr/>
            <p:nvPr/>
          </p:nvGrpSpPr>
          <p:grpSpPr>
            <a:xfrm>
              <a:off x="4887402" y="1198580"/>
              <a:ext cx="4147084" cy="4488550"/>
              <a:chOff x="4887402" y="1198580"/>
              <a:chExt cx="4147084" cy="4488550"/>
            </a:xfrm>
          </p:grpSpPr>
          <p:sp>
            <p:nvSpPr>
              <p:cNvPr id="104" name="Text Box 130">
                <a:extLst>
                  <a:ext uri="{FF2B5EF4-FFF2-40B4-BE49-F238E27FC236}">
                    <a16:creationId xmlns:a16="http://schemas.microsoft.com/office/drawing/2014/main" id="{49E83224-DFBB-422D-8BB2-F585E4221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1932" y="2779608"/>
                <a:ext cx="2258950" cy="246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52" tIns="326" rIns="652" bIns="326">
                <a:spAutoFit/>
              </a:bodyPr>
              <a:lstStyle>
                <a:lvl1pPr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352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LAPo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some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29454D-4ACB-4179-9B25-F6CF7EB8EE4F}"/>
                  </a:ext>
                </a:extLst>
              </p:cNvPr>
              <p:cNvGrpSpPr/>
              <p:nvPr/>
            </p:nvGrpSpPr>
            <p:grpSpPr>
              <a:xfrm>
                <a:off x="4887402" y="2020157"/>
                <a:ext cx="4147084" cy="3666973"/>
                <a:chOff x="4887402" y="2020157"/>
                <a:chExt cx="4147084" cy="3666973"/>
              </a:xfrm>
            </p:grpSpPr>
            <p:sp>
              <p:nvSpPr>
                <p:cNvPr id="82" name="Oval 153">
                  <a:extLst>
                    <a:ext uri="{FF2B5EF4-FFF2-40B4-BE49-F238E27FC236}">
                      <a16:creationId xmlns:a16="http://schemas.microsoft.com/office/drawing/2014/main" id="{7A22E077-08CE-444F-B930-712D01597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5871661" y="2386939"/>
                  <a:ext cx="536158" cy="32442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Text Box 69">
                  <a:extLst>
                    <a:ext uri="{FF2B5EF4-FFF2-40B4-BE49-F238E27FC236}">
                      <a16:creationId xmlns:a16="http://schemas.microsoft.com/office/drawing/2014/main" id="{6BEF148F-0020-4CEF-80C4-BD5BE639C1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57431" y="2400745"/>
                  <a:ext cx="536160" cy="292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Mtb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Line 54">
                  <a:extLst>
                    <a:ext uri="{FF2B5EF4-FFF2-40B4-BE49-F238E27FC236}">
                      <a16:creationId xmlns:a16="http://schemas.microsoft.com/office/drawing/2014/main" id="{89DAB89D-7A68-453F-88C6-98BD9D6B6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67484" flipV="1">
                  <a:off x="4887402" y="2020157"/>
                  <a:ext cx="803819" cy="149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Text Box 130">
                  <a:extLst>
                    <a:ext uri="{FF2B5EF4-FFF2-40B4-BE49-F238E27FC236}">
                      <a16:creationId xmlns:a16="http://schemas.microsoft.com/office/drawing/2014/main" id="{1F3A53E8-34DF-4BDF-B2F3-1AA228986E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30770" y="2376558"/>
                  <a:ext cx="686122" cy="218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LC3</a:t>
                  </a:r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F28F6054-25AA-492D-A761-BB22965D9664}"/>
                    </a:ext>
                  </a:extLst>
                </p:cNvPr>
                <p:cNvSpPr/>
                <p:nvPr/>
              </p:nvSpPr>
              <p:spPr>
                <a:xfrm>
                  <a:off x="6666201" y="2538026"/>
                  <a:ext cx="156971" cy="11454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7602A6B2-2288-46FF-974A-4D27B8E575A2}"/>
                    </a:ext>
                  </a:extLst>
                </p:cNvPr>
                <p:cNvSpPr/>
                <p:nvPr/>
              </p:nvSpPr>
              <p:spPr>
                <a:xfrm>
                  <a:off x="6478084" y="2335245"/>
                  <a:ext cx="156971" cy="11454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54">
                  <a:extLst>
                    <a:ext uri="{FF2B5EF4-FFF2-40B4-BE49-F238E27FC236}">
                      <a16:creationId xmlns:a16="http://schemas.microsoft.com/office/drawing/2014/main" id="{AF04E0B2-9A4E-4AFB-93A6-F0F680215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67484">
                  <a:off x="6237683" y="3140984"/>
                  <a:ext cx="512049" cy="3569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ext Box 130">
                  <a:extLst>
                    <a:ext uri="{FF2B5EF4-FFF2-40B4-BE49-F238E27FC236}">
                      <a16:creationId xmlns:a16="http://schemas.microsoft.com/office/drawing/2014/main" id="{0B141C1E-C02C-49CF-BD34-ACEE59EFBB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8443" y="2681610"/>
                  <a:ext cx="876026" cy="185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RUBICON</a:t>
                  </a:r>
                </a:p>
              </p:txBody>
            </p:sp>
            <p:sp>
              <p:nvSpPr>
                <p:cNvPr id="110" name="Text Box 130">
                  <a:extLst>
                    <a:ext uri="{FF2B5EF4-FFF2-40B4-BE49-F238E27FC236}">
                      <a16:creationId xmlns:a16="http://schemas.microsoft.com/office/drawing/2014/main" id="{07C28D44-2698-4C3A-8E8D-7F1AAD64C1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05813" y="3183884"/>
                  <a:ext cx="475227" cy="185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ROS</a:t>
                  </a:r>
                </a:p>
              </p:txBody>
            </p:sp>
            <p:sp>
              <p:nvSpPr>
                <p:cNvPr id="111" name="Oval 96">
                  <a:extLst>
                    <a:ext uri="{FF2B5EF4-FFF2-40B4-BE49-F238E27FC236}">
                      <a16:creationId xmlns:a16="http://schemas.microsoft.com/office/drawing/2014/main" id="{538DE594-ECCD-4CC9-A6E4-24FC0223B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3100" y="3110270"/>
                  <a:ext cx="1072320" cy="4101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69" tIns="434" rIns="869" bIns="434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Text Box 130">
                  <a:extLst>
                    <a:ext uri="{FF2B5EF4-FFF2-40B4-BE49-F238E27FC236}">
                      <a16:creationId xmlns:a16="http://schemas.microsoft.com/office/drawing/2014/main" id="{17084F35-27C5-4A99-9D03-78555AD24F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2234" y="3186483"/>
                  <a:ext cx="1692252" cy="291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Lysosome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106">
                  <a:extLst>
                    <a:ext uri="{FF2B5EF4-FFF2-40B4-BE49-F238E27FC236}">
                      <a16:creationId xmlns:a16="http://schemas.microsoft.com/office/drawing/2014/main" id="{6C12AE64-D99F-4C12-BA98-FF3AE8E8E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452616" flipH="1">
                  <a:off x="7147378" y="3155451"/>
                  <a:ext cx="156742" cy="4757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50">
                  <a:extLst>
                    <a:ext uri="{FF2B5EF4-FFF2-40B4-BE49-F238E27FC236}">
                      <a16:creationId xmlns:a16="http://schemas.microsoft.com/office/drawing/2014/main" id="{68D13CF1-BD81-4BFE-94F1-D1377AAF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5883" y="3652160"/>
                  <a:ext cx="1072320" cy="41012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69" tIns="434" rIns="869" bIns="434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153">
                  <a:extLst>
                    <a:ext uri="{FF2B5EF4-FFF2-40B4-BE49-F238E27FC236}">
                      <a16:creationId xmlns:a16="http://schemas.microsoft.com/office/drawing/2014/main" id="{BAD12429-8C7D-46F6-8941-F3E33904E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6668211" y="3691220"/>
                  <a:ext cx="536158" cy="32442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Text Box 69">
                  <a:extLst>
                    <a:ext uri="{FF2B5EF4-FFF2-40B4-BE49-F238E27FC236}">
                      <a16:creationId xmlns:a16="http://schemas.microsoft.com/office/drawing/2014/main" id="{D3C65FBB-4F44-4296-AFB7-34DE33D10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3981" y="3705026"/>
                  <a:ext cx="536160" cy="292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Mtb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ext Box 130">
                  <a:extLst>
                    <a:ext uri="{FF2B5EF4-FFF2-40B4-BE49-F238E27FC236}">
                      <a16:creationId xmlns:a16="http://schemas.microsoft.com/office/drawing/2014/main" id="{6F614D50-B6B6-4ECB-A3E0-2C4484F99C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90152" y="4141040"/>
                  <a:ext cx="2258950" cy="246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52" tIns="326" rIns="652" bIns="326">
                  <a:spAutoFit/>
                </a:bodyPr>
                <a:lstStyle>
                  <a:lvl1pPr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352425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3524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35242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LAPo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lysosome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106">
                  <a:extLst>
                    <a:ext uri="{FF2B5EF4-FFF2-40B4-BE49-F238E27FC236}">
                      <a16:creationId xmlns:a16="http://schemas.microsoft.com/office/drawing/2014/main" id="{60CCD680-82CF-478E-AD7E-82EA48C5A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452616" flipH="1">
                  <a:off x="5908478" y="4701145"/>
                  <a:ext cx="441725" cy="9859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Text Box 130">
                <a:extLst>
                  <a:ext uri="{FF2B5EF4-FFF2-40B4-BE49-F238E27FC236}">
                    <a16:creationId xmlns:a16="http://schemas.microsoft.com/office/drawing/2014/main" id="{66CB85D3-4AB9-409A-A8B2-F9E664884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8433" y="1198580"/>
                <a:ext cx="3754198" cy="554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52" tIns="326" rIns="652" bIns="326">
                <a:spAutoFit/>
              </a:bodyPr>
              <a:lstStyle>
                <a:lvl1pPr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3524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352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352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LAP</a:t>
                </a:r>
              </a:p>
              <a:p>
                <a:pPr marL="0" marR="0" lvl="0" indent="0" algn="ctr" defTabSz="352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(LC3-Associated Phagocytosis)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3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7E9CB3A4-3B99-4F94-917B-EB82DD9271B7}"/>
              </a:ext>
            </a:extLst>
          </p:cNvPr>
          <p:cNvSpPr txBox="1"/>
          <p:nvPr/>
        </p:nvSpPr>
        <p:spPr>
          <a:xfrm>
            <a:off x="0" y="27741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that can be subverted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B865C-F94F-4CE9-879B-E63DE4CF2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78" y="1219200"/>
            <a:ext cx="3886200" cy="90600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87AC417-DEFC-4EC0-836E-7F507D0DF005}"/>
              </a:ext>
            </a:extLst>
          </p:cNvPr>
          <p:cNvSpPr txBox="1"/>
          <p:nvPr/>
        </p:nvSpPr>
        <p:spPr>
          <a:xfrm>
            <a:off x="238478" y="6272809"/>
            <a:ext cx="378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PNAS 2017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69D7A7F-F910-409C-9F20-12F18DCBF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62" y="320040"/>
            <a:ext cx="4632960" cy="6217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0820F-7797-4D14-8DEE-96497C675B0E}"/>
              </a:ext>
            </a:extLst>
          </p:cNvPr>
          <p:cNvSpPr txBox="1"/>
          <p:nvPr/>
        </p:nvSpPr>
        <p:spPr>
          <a:xfrm>
            <a:off x="5125662" y="6530629"/>
            <a:ext cx="378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  Autophagy 14: 552-554 (2018)</a:t>
            </a:r>
          </a:p>
        </p:txBody>
      </p:sp>
    </p:spTree>
    <p:extLst>
      <p:ext uri="{BB962C8B-B14F-4D97-AF65-F5344CB8AC3E}">
        <p14:creationId xmlns:p14="http://schemas.microsoft.com/office/powerpoint/2010/main" val="18293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784" y="-54186"/>
            <a:ext cx="8969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Mtb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Macrophages: the standoff</a:t>
            </a:r>
          </a:p>
        </p:txBody>
      </p:sp>
      <p:sp>
        <p:nvSpPr>
          <p:cNvPr id="16388" name="TextBox 16387"/>
          <p:cNvSpPr txBox="1"/>
          <p:nvPr/>
        </p:nvSpPr>
        <p:spPr>
          <a:xfrm>
            <a:off x="136108" y="1009918"/>
            <a:ext cx="4588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Host Killing Mechanisms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Phagocytosis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Low vacuole 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Phagosome enzymes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Autophagy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Nutrient Deprivation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Pro-inflammatory signaling: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e.g. TNF, IL1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Apoptotic cell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Metabolism: glycolysis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24400" y="1006404"/>
            <a:ext cx="43863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Evasion Mechanisms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Block LAP (via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Block acidification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Escape phagosome (Esx1)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Switch to cholesterol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 siderophores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Inhibit IL-1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effects via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Promote necrosis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/TNT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Stimulate FAO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B9B366-B07F-4564-8BD3-54D5E3F9FBB9}"/>
              </a:ext>
            </a:extLst>
          </p:cNvPr>
          <p:cNvSpPr txBox="1"/>
          <p:nvPr/>
        </p:nvSpPr>
        <p:spPr>
          <a:xfrm>
            <a:off x="25784" y="6096000"/>
            <a:ext cx="8951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Wong PNAS 2011; Huang JEM 2018, Lee JBC 2013,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Koster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PNAS 2017; Chandra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Mbio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Sun Nat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Biol 2015;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Pajuelo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Cell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, Manzanillo Nature 2013;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Kimmey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Nature 2015; Jayaraman JI 2013; Mayer-Barber Nature 2014 </a:t>
            </a:r>
          </a:p>
        </p:txBody>
      </p:sp>
    </p:spTree>
    <p:extLst>
      <p:ext uri="{BB962C8B-B14F-4D97-AF65-F5344CB8AC3E}">
        <p14:creationId xmlns:p14="http://schemas.microsoft.com/office/powerpoint/2010/main" val="11928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115377" y="237556"/>
            <a:ext cx="93747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0" dirty="0">
                <a:latin typeface="Arial" panose="020B0604020202020204" pitchFamily="34" charset="0"/>
                <a:cs typeface="Arial" pitchFamily="34" charset="0"/>
              </a:rPr>
              <a:t>PMNs &amp; </a:t>
            </a:r>
            <a:r>
              <a:rPr lang="en-US" sz="3200" b="1" i="0" dirty="0" err="1">
                <a:latin typeface="Arial" panose="020B0604020202020204" pitchFamily="34" charset="0"/>
                <a:cs typeface="Arial" pitchFamily="34" charset="0"/>
              </a:rPr>
              <a:t>Mtb</a:t>
            </a:r>
            <a:r>
              <a:rPr lang="en-US" sz="3200" b="1" i="0" dirty="0">
                <a:latin typeface="Arial" panose="020B0604020202020204" pitchFamily="34" charset="0"/>
                <a:cs typeface="Arial" pitchFamily="34" charset="0"/>
              </a:rPr>
              <a:t>:  an overlooked cell in TB pathogenesis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D60D7B-F310-4B0E-A559-53A0FF2D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1519704"/>
            <a:ext cx="6936834" cy="11430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56B76D-C1A2-41E7-9A23-7EB6A1C91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3886200"/>
            <a:ext cx="4114800" cy="12215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6D18CB-F76C-4A77-953B-E36E9F23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76600"/>
            <a:ext cx="4470400" cy="288995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F2F337D-28CF-4AAF-9FAA-F19F54C9B69D}"/>
              </a:ext>
            </a:extLst>
          </p:cNvPr>
          <p:cNvSpPr txBox="1"/>
          <p:nvPr/>
        </p:nvSpPr>
        <p:spPr>
          <a:xfrm>
            <a:off x="613297" y="2801853"/>
            <a:ext cx="378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Kimmey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Stallings Nature 2015</a:t>
            </a:r>
            <a:endParaRPr lang="en-US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BA9C119-A0D0-4C71-8FAF-376FB7A8F75A}"/>
              </a:ext>
            </a:extLst>
          </p:cNvPr>
          <p:cNvSpPr txBox="1"/>
          <p:nvPr/>
        </p:nvSpPr>
        <p:spPr>
          <a:xfrm>
            <a:off x="6096000" y="635105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Stallings Nat Micro 2017</a:t>
            </a:r>
            <a:endParaRPr lang="en-US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398746-0445-4547-9F29-D9EA8611D771}"/>
              </a:ext>
            </a:extLst>
          </p:cNvPr>
          <p:cNvSpPr txBox="1"/>
          <p:nvPr/>
        </p:nvSpPr>
        <p:spPr>
          <a:xfrm>
            <a:off x="188504" y="5199796"/>
            <a:ext cx="378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Mishra, Sassetti, Nature Micro 2017</a:t>
            </a:r>
            <a:endParaRPr lang="en-US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2" name="Freeform 4"/>
          <p:cNvSpPr>
            <a:spLocks/>
          </p:cNvSpPr>
          <p:nvPr/>
        </p:nvSpPr>
        <p:spPr bwMode="auto">
          <a:xfrm>
            <a:off x="1447800" y="1587535"/>
            <a:ext cx="2590800" cy="2182959"/>
          </a:xfrm>
          <a:custGeom>
            <a:avLst/>
            <a:gdLst>
              <a:gd name="T0" fmla="*/ 93 w 1569"/>
              <a:gd name="T1" fmla="*/ 221 h 653"/>
              <a:gd name="T2" fmla="*/ 209 w 1569"/>
              <a:gd name="T3" fmla="*/ 202 h 653"/>
              <a:gd name="T4" fmla="*/ 353 w 1569"/>
              <a:gd name="T5" fmla="*/ 163 h 653"/>
              <a:gd name="T6" fmla="*/ 449 w 1569"/>
              <a:gd name="T7" fmla="*/ 154 h 653"/>
              <a:gd name="T8" fmla="*/ 516 w 1569"/>
              <a:gd name="T9" fmla="*/ 58 h 653"/>
              <a:gd name="T10" fmla="*/ 545 w 1569"/>
              <a:gd name="T11" fmla="*/ 10 h 653"/>
              <a:gd name="T12" fmla="*/ 621 w 1569"/>
              <a:gd name="T13" fmla="*/ 0 h 653"/>
              <a:gd name="T14" fmla="*/ 804 w 1569"/>
              <a:gd name="T15" fmla="*/ 29 h 653"/>
              <a:gd name="T16" fmla="*/ 996 w 1569"/>
              <a:gd name="T17" fmla="*/ 106 h 653"/>
              <a:gd name="T18" fmla="*/ 1553 w 1569"/>
              <a:gd name="T19" fmla="*/ 134 h 653"/>
              <a:gd name="T20" fmla="*/ 1533 w 1569"/>
              <a:gd name="T21" fmla="*/ 259 h 653"/>
              <a:gd name="T22" fmla="*/ 1418 w 1569"/>
              <a:gd name="T23" fmla="*/ 451 h 653"/>
              <a:gd name="T24" fmla="*/ 1130 w 1569"/>
              <a:gd name="T25" fmla="*/ 480 h 653"/>
              <a:gd name="T26" fmla="*/ 1082 w 1569"/>
              <a:gd name="T27" fmla="*/ 538 h 653"/>
              <a:gd name="T28" fmla="*/ 977 w 1569"/>
              <a:gd name="T29" fmla="*/ 586 h 653"/>
              <a:gd name="T30" fmla="*/ 717 w 1569"/>
              <a:gd name="T31" fmla="*/ 557 h 653"/>
              <a:gd name="T32" fmla="*/ 612 w 1569"/>
              <a:gd name="T33" fmla="*/ 528 h 653"/>
              <a:gd name="T34" fmla="*/ 353 w 1569"/>
              <a:gd name="T35" fmla="*/ 566 h 653"/>
              <a:gd name="T36" fmla="*/ 285 w 1569"/>
              <a:gd name="T37" fmla="*/ 605 h 653"/>
              <a:gd name="T38" fmla="*/ 84 w 1569"/>
              <a:gd name="T39" fmla="*/ 643 h 653"/>
              <a:gd name="T40" fmla="*/ 26 w 1569"/>
              <a:gd name="T41" fmla="*/ 634 h 653"/>
              <a:gd name="T42" fmla="*/ 122 w 1569"/>
              <a:gd name="T43" fmla="*/ 413 h 653"/>
              <a:gd name="T44" fmla="*/ 151 w 1569"/>
              <a:gd name="T45" fmla="*/ 394 h 653"/>
              <a:gd name="T46" fmla="*/ 122 w 1569"/>
              <a:gd name="T47" fmla="*/ 259 h 653"/>
              <a:gd name="T48" fmla="*/ 93 w 1569"/>
              <a:gd name="T49" fmla="*/ 221 h 6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69"/>
              <a:gd name="T76" fmla="*/ 0 h 653"/>
              <a:gd name="T77" fmla="*/ 1569 w 1569"/>
              <a:gd name="T78" fmla="*/ 653 h 6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69" h="653">
                <a:moveTo>
                  <a:pt x="93" y="221"/>
                </a:moveTo>
                <a:cubicBezTo>
                  <a:pt x="173" y="201"/>
                  <a:pt x="88" y="220"/>
                  <a:pt x="209" y="202"/>
                </a:cubicBezTo>
                <a:cubicBezTo>
                  <a:pt x="259" y="194"/>
                  <a:pt x="303" y="170"/>
                  <a:pt x="353" y="163"/>
                </a:cubicBezTo>
                <a:cubicBezTo>
                  <a:pt x="385" y="159"/>
                  <a:pt x="417" y="157"/>
                  <a:pt x="449" y="154"/>
                </a:cubicBezTo>
                <a:cubicBezTo>
                  <a:pt x="496" y="137"/>
                  <a:pt x="501" y="102"/>
                  <a:pt x="516" y="58"/>
                </a:cubicBezTo>
                <a:cubicBezTo>
                  <a:pt x="521" y="42"/>
                  <a:pt x="523" y="17"/>
                  <a:pt x="545" y="10"/>
                </a:cubicBezTo>
                <a:cubicBezTo>
                  <a:pt x="569" y="3"/>
                  <a:pt x="596" y="3"/>
                  <a:pt x="621" y="0"/>
                </a:cubicBezTo>
                <a:cubicBezTo>
                  <a:pt x="679" y="5"/>
                  <a:pt x="748" y="5"/>
                  <a:pt x="804" y="29"/>
                </a:cubicBezTo>
                <a:cubicBezTo>
                  <a:pt x="865" y="55"/>
                  <a:pt x="930" y="95"/>
                  <a:pt x="996" y="106"/>
                </a:cubicBezTo>
                <a:cubicBezTo>
                  <a:pt x="1185" y="137"/>
                  <a:pt x="1348" y="130"/>
                  <a:pt x="1553" y="134"/>
                </a:cubicBezTo>
                <a:cubicBezTo>
                  <a:pt x="1569" y="185"/>
                  <a:pt x="1545" y="208"/>
                  <a:pt x="1533" y="259"/>
                </a:cubicBezTo>
                <a:cubicBezTo>
                  <a:pt x="1516" y="333"/>
                  <a:pt x="1500" y="426"/>
                  <a:pt x="1418" y="451"/>
                </a:cubicBezTo>
                <a:cubicBezTo>
                  <a:pt x="1310" y="522"/>
                  <a:pt x="1451" y="437"/>
                  <a:pt x="1130" y="480"/>
                </a:cubicBezTo>
                <a:cubicBezTo>
                  <a:pt x="1111" y="483"/>
                  <a:pt x="1093" y="527"/>
                  <a:pt x="1082" y="538"/>
                </a:cubicBezTo>
                <a:cubicBezTo>
                  <a:pt x="1055" y="565"/>
                  <a:pt x="1012" y="577"/>
                  <a:pt x="977" y="586"/>
                </a:cubicBezTo>
                <a:cubicBezTo>
                  <a:pt x="889" y="579"/>
                  <a:pt x="805" y="567"/>
                  <a:pt x="717" y="557"/>
                </a:cubicBezTo>
                <a:cubicBezTo>
                  <a:pt x="682" y="548"/>
                  <a:pt x="648" y="528"/>
                  <a:pt x="612" y="528"/>
                </a:cubicBezTo>
                <a:cubicBezTo>
                  <a:pt x="526" y="528"/>
                  <a:pt x="437" y="546"/>
                  <a:pt x="353" y="566"/>
                </a:cubicBezTo>
                <a:cubicBezTo>
                  <a:pt x="330" y="578"/>
                  <a:pt x="309" y="595"/>
                  <a:pt x="285" y="605"/>
                </a:cubicBezTo>
                <a:cubicBezTo>
                  <a:pt x="222" y="630"/>
                  <a:pt x="151" y="635"/>
                  <a:pt x="84" y="643"/>
                </a:cubicBezTo>
                <a:cubicBezTo>
                  <a:pt x="65" y="640"/>
                  <a:pt x="32" y="653"/>
                  <a:pt x="26" y="634"/>
                </a:cubicBezTo>
                <a:cubicBezTo>
                  <a:pt x="0" y="555"/>
                  <a:pt x="40" y="438"/>
                  <a:pt x="122" y="413"/>
                </a:cubicBezTo>
                <a:cubicBezTo>
                  <a:pt x="132" y="407"/>
                  <a:pt x="143" y="402"/>
                  <a:pt x="151" y="394"/>
                </a:cubicBezTo>
                <a:cubicBezTo>
                  <a:pt x="194" y="351"/>
                  <a:pt x="156" y="293"/>
                  <a:pt x="122" y="259"/>
                </a:cubicBezTo>
                <a:cubicBezTo>
                  <a:pt x="88" y="225"/>
                  <a:pt x="93" y="258"/>
                  <a:pt x="93" y="22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utoShape 8">
            <a:extLst>
              <a:ext uri="{FF2B5EF4-FFF2-40B4-BE49-F238E27FC236}">
                <a16:creationId xmlns:a16="http://schemas.microsoft.com/office/drawing/2014/main" id="{AC9942AB-69D3-4959-B94D-C2D70CCC6F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48095" y="2484781"/>
            <a:ext cx="838200" cy="304800"/>
          </a:xfrm>
          <a:prstGeom prst="chevron">
            <a:avLst>
              <a:gd name="adj" fmla="val 6875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201082" y="4122"/>
            <a:ext cx="93747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i="0" dirty="0">
                <a:latin typeface="Arial" panose="020B0604020202020204" pitchFamily="34" charset="0"/>
                <a:cs typeface="Arial" pitchFamily="34" charset="0"/>
              </a:rPr>
              <a:t>Dendritic cells &amp; Ag Presentation</a:t>
            </a:r>
          </a:p>
          <a:p>
            <a:pPr algn="ctr"/>
            <a:r>
              <a:rPr lang="en-US" sz="3600" i="0" dirty="0">
                <a:latin typeface="Arial" panose="020B0604020202020204" pitchFamily="34" charset="0"/>
                <a:cs typeface="Arial" pitchFamily="34" charset="0"/>
              </a:rPr>
              <a:t>Innate-Adaptive Interface &amp; how to kill </a:t>
            </a:r>
            <a:r>
              <a:rPr lang="en-US" sz="3600" i="0" dirty="0" err="1">
                <a:latin typeface="Arial" pitchFamily="34" charset="0"/>
                <a:cs typeface="Arial" pitchFamily="34" charset="0"/>
              </a:rPr>
              <a:t>Mtb</a:t>
            </a:r>
            <a:endParaRPr lang="en-US" sz="36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Text Box 5"/>
          <p:cNvSpPr txBox="1">
            <a:spLocks noChangeArrowheads="1"/>
          </p:cNvSpPr>
          <p:nvPr/>
        </p:nvSpPr>
        <p:spPr bwMode="auto">
          <a:xfrm>
            <a:off x="2057400" y="227333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6130514">
            <a:off x="1454150" y="2041560"/>
            <a:ext cx="304800" cy="914400"/>
            <a:chOff x="582" y="2112"/>
            <a:chExt cx="164" cy="480"/>
          </a:xfrm>
        </p:grpSpPr>
        <p:sp>
          <p:nvSpPr>
            <p:cNvPr id="16428" name="Rectangle 7"/>
            <p:cNvSpPr>
              <a:spLocks noChangeArrowheads="1"/>
            </p:cNvSpPr>
            <p:nvPr/>
          </p:nvSpPr>
          <p:spPr bwMode="auto">
            <a:xfrm>
              <a:off x="615" y="2112"/>
              <a:ext cx="98" cy="201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29" name="Rectangle 8"/>
            <p:cNvSpPr>
              <a:spLocks noChangeArrowheads="1"/>
            </p:cNvSpPr>
            <p:nvPr/>
          </p:nvSpPr>
          <p:spPr bwMode="auto">
            <a:xfrm>
              <a:off x="615" y="2313"/>
              <a:ext cx="98" cy="56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30" name="Oval 9"/>
            <p:cNvSpPr>
              <a:spLocks noChangeArrowheads="1"/>
            </p:cNvSpPr>
            <p:nvPr/>
          </p:nvSpPr>
          <p:spPr bwMode="auto">
            <a:xfrm>
              <a:off x="582" y="2369"/>
              <a:ext cx="164" cy="2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426" name="Text Box 11"/>
          <p:cNvSpPr txBox="1">
            <a:spLocks noChangeArrowheads="1"/>
          </p:cNvSpPr>
          <p:nvPr/>
        </p:nvSpPr>
        <p:spPr bwMode="auto">
          <a:xfrm>
            <a:off x="502656" y="1828361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Mtb</a:t>
            </a:r>
            <a:endParaRPr lang="en-US" sz="2400" i="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427" name="Oval 12"/>
          <p:cNvSpPr>
            <a:spLocks noChangeArrowheads="1"/>
          </p:cNvSpPr>
          <p:nvPr/>
        </p:nvSpPr>
        <p:spPr bwMode="auto">
          <a:xfrm>
            <a:off x="647700" y="2349535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2286000" y="2197135"/>
            <a:ext cx="685800" cy="6096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1198746" y="2963819"/>
            <a:ext cx="2174507" cy="47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	M</a:t>
            </a:r>
            <a:r>
              <a:rPr lang="en-US" sz="2400" i="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 or DC</a:t>
            </a:r>
          </a:p>
        </p:txBody>
      </p:sp>
      <p:sp>
        <p:nvSpPr>
          <p:cNvPr id="3" name="Curved Down Arrow 2"/>
          <p:cNvSpPr/>
          <p:nvPr/>
        </p:nvSpPr>
        <p:spPr bwMode="auto">
          <a:xfrm>
            <a:off x="4038600" y="1608162"/>
            <a:ext cx="1250628" cy="461665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rved Down Arrow 3"/>
          <p:cNvSpPr/>
          <p:nvPr/>
        </p:nvSpPr>
        <p:spPr bwMode="auto">
          <a:xfrm>
            <a:off x="6762745" y="6434435"/>
            <a:ext cx="1543055" cy="461665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>
            <a:off x="3733800" y="1423048"/>
            <a:ext cx="2105025" cy="461665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F0986-F6CE-417D-9E8E-1F47F12C6E95}"/>
              </a:ext>
            </a:extLst>
          </p:cNvPr>
          <p:cNvGrpSpPr/>
          <p:nvPr/>
        </p:nvGrpSpPr>
        <p:grpSpPr>
          <a:xfrm>
            <a:off x="3534150" y="3167372"/>
            <a:ext cx="4267200" cy="2865438"/>
            <a:chOff x="3534150" y="3167372"/>
            <a:chExt cx="4267200" cy="2865438"/>
          </a:xfrm>
        </p:grpSpPr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3534150" y="3167372"/>
              <a:ext cx="3552825" cy="2865438"/>
              <a:chOff x="2400" y="1728"/>
              <a:chExt cx="2238" cy="1805"/>
            </a:xfrm>
          </p:grpSpPr>
          <p:sp>
            <p:nvSpPr>
              <p:cNvPr id="16393" name="Text Box 28"/>
              <p:cNvSpPr txBox="1">
                <a:spLocks noChangeArrowheads="1"/>
              </p:cNvSpPr>
              <p:nvPr/>
            </p:nvSpPr>
            <p:spPr bwMode="auto">
              <a:xfrm>
                <a:off x="2640" y="2009"/>
                <a:ext cx="816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i="0" dirty="0">
                    <a:latin typeface="Arial" pitchFamily="34" charset="0"/>
                    <a:cs typeface="Arial" pitchFamily="34" charset="0"/>
                  </a:rPr>
                  <a:t>IL-6</a:t>
                </a:r>
              </a:p>
              <a:p>
                <a:pPr eaLnBrk="0" hangingPunct="0"/>
                <a:r>
                  <a:rPr lang="en-US" sz="2400" i="0" dirty="0">
                    <a:latin typeface="Arial" pitchFamily="34" charset="0"/>
                    <a:cs typeface="Arial" pitchFamily="34" charset="0"/>
                  </a:rPr>
                  <a:t>IL-1</a:t>
                </a:r>
                <a:r>
                  <a:rPr lang="en-US" sz="2400" i="0" dirty="0">
                    <a:latin typeface="Symbol" panose="05050102010706020507" pitchFamily="18" charset="2"/>
                    <a:cs typeface="Arial" pitchFamily="34" charset="0"/>
                  </a:rPr>
                  <a:t>b</a:t>
                </a:r>
              </a:p>
              <a:p>
                <a:pPr eaLnBrk="0" hangingPunct="0"/>
                <a:r>
                  <a:rPr lang="en-US" sz="2400" i="0" dirty="0">
                    <a:latin typeface="Arial" pitchFamily="34" charset="0"/>
                    <a:cs typeface="Arial" pitchFamily="34" charset="0"/>
                  </a:rPr>
                  <a:t>TNF</a:t>
                </a:r>
              </a:p>
            </p:txBody>
          </p:sp>
          <p:sp>
            <p:nvSpPr>
              <p:cNvPr id="16394" name="AutoShape 29"/>
              <p:cNvSpPr>
                <a:spLocks noChangeArrowheads="1"/>
              </p:cNvSpPr>
              <p:nvPr/>
            </p:nvSpPr>
            <p:spPr bwMode="auto">
              <a:xfrm rot="8290761">
                <a:off x="2400" y="1728"/>
                <a:ext cx="96" cy="384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95" name="AutoShape 30"/>
              <p:cNvSpPr>
                <a:spLocks noChangeArrowheads="1"/>
              </p:cNvSpPr>
              <p:nvPr/>
            </p:nvSpPr>
            <p:spPr bwMode="auto">
              <a:xfrm rot="8290761">
                <a:off x="3244" y="2401"/>
                <a:ext cx="96" cy="384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2976" y="2544"/>
                <a:ext cx="1662" cy="989"/>
                <a:chOff x="2976" y="2544"/>
                <a:chExt cx="1662" cy="989"/>
              </a:xfrm>
            </p:grpSpPr>
            <p:sp>
              <p:nvSpPr>
                <p:cNvPr id="16397" name="Freeform 21"/>
                <p:cNvSpPr>
                  <a:spLocks/>
                </p:cNvSpPr>
                <p:nvPr/>
              </p:nvSpPr>
              <p:spPr bwMode="auto">
                <a:xfrm>
                  <a:off x="2976" y="2544"/>
                  <a:ext cx="1632" cy="989"/>
                </a:xfrm>
                <a:custGeom>
                  <a:avLst/>
                  <a:gdLst>
                    <a:gd name="T0" fmla="*/ 93 w 1569"/>
                    <a:gd name="T1" fmla="*/ 221 h 653"/>
                    <a:gd name="T2" fmla="*/ 209 w 1569"/>
                    <a:gd name="T3" fmla="*/ 202 h 653"/>
                    <a:gd name="T4" fmla="*/ 353 w 1569"/>
                    <a:gd name="T5" fmla="*/ 163 h 653"/>
                    <a:gd name="T6" fmla="*/ 449 w 1569"/>
                    <a:gd name="T7" fmla="*/ 154 h 653"/>
                    <a:gd name="T8" fmla="*/ 516 w 1569"/>
                    <a:gd name="T9" fmla="*/ 58 h 653"/>
                    <a:gd name="T10" fmla="*/ 545 w 1569"/>
                    <a:gd name="T11" fmla="*/ 10 h 653"/>
                    <a:gd name="T12" fmla="*/ 621 w 1569"/>
                    <a:gd name="T13" fmla="*/ 0 h 653"/>
                    <a:gd name="T14" fmla="*/ 804 w 1569"/>
                    <a:gd name="T15" fmla="*/ 29 h 653"/>
                    <a:gd name="T16" fmla="*/ 996 w 1569"/>
                    <a:gd name="T17" fmla="*/ 106 h 653"/>
                    <a:gd name="T18" fmla="*/ 1553 w 1569"/>
                    <a:gd name="T19" fmla="*/ 134 h 653"/>
                    <a:gd name="T20" fmla="*/ 1533 w 1569"/>
                    <a:gd name="T21" fmla="*/ 259 h 653"/>
                    <a:gd name="T22" fmla="*/ 1418 w 1569"/>
                    <a:gd name="T23" fmla="*/ 451 h 653"/>
                    <a:gd name="T24" fmla="*/ 1130 w 1569"/>
                    <a:gd name="T25" fmla="*/ 480 h 653"/>
                    <a:gd name="T26" fmla="*/ 1082 w 1569"/>
                    <a:gd name="T27" fmla="*/ 538 h 653"/>
                    <a:gd name="T28" fmla="*/ 977 w 1569"/>
                    <a:gd name="T29" fmla="*/ 586 h 653"/>
                    <a:gd name="T30" fmla="*/ 717 w 1569"/>
                    <a:gd name="T31" fmla="*/ 557 h 653"/>
                    <a:gd name="T32" fmla="*/ 612 w 1569"/>
                    <a:gd name="T33" fmla="*/ 528 h 653"/>
                    <a:gd name="T34" fmla="*/ 353 w 1569"/>
                    <a:gd name="T35" fmla="*/ 566 h 653"/>
                    <a:gd name="T36" fmla="*/ 285 w 1569"/>
                    <a:gd name="T37" fmla="*/ 605 h 653"/>
                    <a:gd name="T38" fmla="*/ 84 w 1569"/>
                    <a:gd name="T39" fmla="*/ 643 h 653"/>
                    <a:gd name="T40" fmla="*/ 26 w 1569"/>
                    <a:gd name="T41" fmla="*/ 634 h 653"/>
                    <a:gd name="T42" fmla="*/ 122 w 1569"/>
                    <a:gd name="T43" fmla="*/ 413 h 653"/>
                    <a:gd name="T44" fmla="*/ 151 w 1569"/>
                    <a:gd name="T45" fmla="*/ 394 h 653"/>
                    <a:gd name="T46" fmla="*/ 122 w 1569"/>
                    <a:gd name="T47" fmla="*/ 259 h 653"/>
                    <a:gd name="T48" fmla="*/ 93 w 1569"/>
                    <a:gd name="T49" fmla="*/ 221 h 6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9"/>
                    <a:gd name="T76" fmla="*/ 0 h 653"/>
                    <a:gd name="T77" fmla="*/ 1569 w 1569"/>
                    <a:gd name="T78" fmla="*/ 653 h 6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9" h="653">
                      <a:moveTo>
                        <a:pt x="93" y="221"/>
                      </a:moveTo>
                      <a:cubicBezTo>
                        <a:pt x="173" y="201"/>
                        <a:pt x="88" y="220"/>
                        <a:pt x="209" y="202"/>
                      </a:cubicBezTo>
                      <a:cubicBezTo>
                        <a:pt x="259" y="194"/>
                        <a:pt x="303" y="170"/>
                        <a:pt x="353" y="163"/>
                      </a:cubicBezTo>
                      <a:cubicBezTo>
                        <a:pt x="385" y="159"/>
                        <a:pt x="417" y="157"/>
                        <a:pt x="449" y="154"/>
                      </a:cubicBezTo>
                      <a:cubicBezTo>
                        <a:pt x="496" y="137"/>
                        <a:pt x="501" y="102"/>
                        <a:pt x="516" y="58"/>
                      </a:cubicBezTo>
                      <a:cubicBezTo>
                        <a:pt x="521" y="42"/>
                        <a:pt x="523" y="17"/>
                        <a:pt x="545" y="10"/>
                      </a:cubicBezTo>
                      <a:cubicBezTo>
                        <a:pt x="569" y="3"/>
                        <a:pt x="596" y="3"/>
                        <a:pt x="621" y="0"/>
                      </a:cubicBezTo>
                      <a:cubicBezTo>
                        <a:pt x="679" y="5"/>
                        <a:pt x="748" y="5"/>
                        <a:pt x="804" y="29"/>
                      </a:cubicBezTo>
                      <a:cubicBezTo>
                        <a:pt x="865" y="55"/>
                        <a:pt x="930" y="95"/>
                        <a:pt x="996" y="106"/>
                      </a:cubicBezTo>
                      <a:cubicBezTo>
                        <a:pt x="1185" y="137"/>
                        <a:pt x="1348" y="130"/>
                        <a:pt x="1553" y="134"/>
                      </a:cubicBezTo>
                      <a:cubicBezTo>
                        <a:pt x="1569" y="185"/>
                        <a:pt x="1545" y="208"/>
                        <a:pt x="1533" y="259"/>
                      </a:cubicBezTo>
                      <a:cubicBezTo>
                        <a:pt x="1516" y="333"/>
                        <a:pt x="1500" y="426"/>
                        <a:pt x="1418" y="451"/>
                      </a:cubicBezTo>
                      <a:cubicBezTo>
                        <a:pt x="1310" y="522"/>
                        <a:pt x="1451" y="437"/>
                        <a:pt x="1130" y="480"/>
                      </a:cubicBezTo>
                      <a:cubicBezTo>
                        <a:pt x="1111" y="483"/>
                        <a:pt x="1093" y="527"/>
                        <a:pt x="1082" y="538"/>
                      </a:cubicBezTo>
                      <a:cubicBezTo>
                        <a:pt x="1055" y="565"/>
                        <a:pt x="1012" y="577"/>
                        <a:pt x="977" y="586"/>
                      </a:cubicBezTo>
                      <a:cubicBezTo>
                        <a:pt x="889" y="579"/>
                        <a:pt x="805" y="567"/>
                        <a:pt x="717" y="557"/>
                      </a:cubicBezTo>
                      <a:cubicBezTo>
                        <a:pt x="682" y="548"/>
                        <a:pt x="648" y="528"/>
                        <a:pt x="612" y="528"/>
                      </a:cubicBezTo>
                      <a:cubicBezTo>
                        <a:pt x="526" y="528"/>
                        <a:pt x="437" y="546"/>
                        <a:pt x="353" y="566"/>
                      </a:cubicBezTo>
                      <a:cubicBezTo>
                        <a:pt x="330" y="578"/>
                        <a:pt x="309" y="595"/>
                        <a:pt x="285" y="605"/>
                      </a:cubicBezTo>
                      <a:cubicBezTo>
                        <a:pt x="222" y="630"/>
                        <a:pt x="151" y="635"/>
                        <a:pt x="84" y="643"/>
                      </a:cubicBezTo>
                      <a:cubicBezTo>
                        <a:pt x="65" y="640"/>
                        <a:pt x="32" y="653"/>
                        <a:pt x="26" y="634"/>
                      </a:cubicBezTo>
                      <a:cubicBezTo>
                        <a:pt x="0" y="555"/>
                        <a:pt x="40" y="438"/>
                        <a:pt x="122" y="413"/>
                      </a:cubicBezTo>
                      <a:cubicBezTo>
                        <a:pt x="132" y="407"/>
                        <a:pt x="143" y="402"/>
                        <a:pt x="151" y="394"/>
                      </a:cubicBezTo>
                      <a:cubicBezTo>
                        <a:pt x="194" y="351"/>
                        <a:pt x="156" y="293"/>
                        <a:pt x="122" y="259"/>
                      </a:cubicBezTo>
                      <a:cubicBezTo>
                        <a:pt x="88" y="225"/>
                        <a:pt x="93" y="258"/>
                        <a:pt x="93" y="22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99" name="Oval 45"/>
                <p:cNvSpPr>
                  <a:spLocks noChangeArrowheads="1"/>
                </p:cNvSpPr>
                <p:nvPr/>
              </p:nvSpPr>
              <p:spPr bwMode="auto">
                <a:xfrm>
                  <a:off x="3512" y="2676"/>
                  <a:ext cx="432" cy="384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0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102" y="3022"/>
                  <a:ext cx="1536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endParaRPr lang="en-US" sz="2000" b="1" i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5439150" y="4843772"/>
              <a:ext cx="4572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48750" y="4208702"/>
              <a:ext cx="1752600" cy="609600"/>
              <a:chOff x="6553200" y="4191000"/>
              <a:chExt cx="1752600" cy="609600"/>
            </a:xfrm>
          </p:grpSpPr>
          <p:sp>
            <p:nvSpPr>
              <p:cNvPr id="67" name="AutoShape 24"/>
              <p:cNvSpPr>
                <a:spLocks noChangeArrowheads="1"/>
              </p:cNvSpPr>
              <p:nvPr/>
            </p:nvSpPr>
            <p:spPr bwMode="auto">
              <a:xfrm rot="10800000">
                <a:off x="6553200" y="4191000"/>
                <a:ext cx="685800" cy="609600"/>
              </a:xfrm>
              <a:custGeom>
                <a:avLst/>
                <a:gdLst>
                  <a:gd name="T0" fmla="*/ 216 w 21600"/>
                  <a:gd name="T1" fmla="*/ 0 h 21600"/>
                  <a:gd name="T2" fmla="*/ 54 w 21600"/>
                  <a:gd name="T3" fmla="*/ 192 h 21600"/>
                  <a:gd name="T4" fmla="*/ 216 w 21600"/>
                  <a:gd name="T5" fmla="*/ 96 h 21600"/>
                  <a:gd name="T6" fmla="*/ 378 w 21600"/>
                  <a:gd name="T7" fmla="*/ 1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25"/>
              <p:cNvSpPr txBox="1">
                <a:spLocks noChangeArrowheads="1"/>
              </p:cNvSpPr>
              <p:nvPr/>
            </p:nvSpPr>
            <p:spPr bwMode="auto">
              <a:xfrm>
                <a:off x="7239000" y="4343400"/>
                <a:ext cx="1066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 dirty="0" err="1">
                    <a:latin typeface="Arial" panose="020B0604020202020204" pitchFamily="34" charset="0"/>
                    <a:cs typeface="Arial" pitchFamily="34" charset="0"/>
                  </a:rPr>
                  <a:t>IFN</a:t>
                </a:r>
                <a:r>
                  <a:rPr lang="en-US" sz="2400" i="0" dirty="0" err="1">
                    <a:latin typeface="Symbol" panose="05050102010706020507" pitchFamily="18" charset="2"/>
                    <a:cs typeface="Arial" pitchFamily="34" charset="0"/>
                  </a:rPr>
                  <a:t>g</a:t>
                </a:r>
                <a:r>
                  <a:rPr lang="en-US" sz="2400" i="0" dirty="0" err="1">
                    <a:latin typeface="Arial" panose="020B0604020202020204" pitchFamily="34" charset="0"/>
                    <a:cs typeface="Arial" pitchFamily="34" charset="0"/>
                  </a:rPr>
                  <a:t>R</a:t>
                </a:r>
                <a:endParaRPr lang="en-US" sz="2400" i="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66744" y="1797316"/>
            <a:ext cx="2887635" cy="2550435"/>
            <a:chOff x="5323664" y="1931614"/>
            <a:chExt cx="2887635" cy="2550435"/>
          </a:xfrm>
        </p:grpSpPr>
        <p:grpSp>
          <p:nvGrpSpPr>
            <p:cNvPr id="20" name="Group 19"/>
            <p:cNvGrpSpPr/>
            <p:nvPr/>
          </p:nvGrpSpPr>
          <p:grpSpPr>
            <a:xfrm>
              <a:off x="5323664" y="1931614"/>
              <a:ext cx="2593638" cy="1552721"/>
              <a:chOff x="5323664" y="1931614"/>
              <a:chExt cx="2593638" cy="1552721"/>
            </a:xfrm>
          </p:grpSpPr>
          <p:sp>
            <p:nvSpPr>
              <p:cNvPr id="62" name="AutoShape 7"/>
              <p:cNvSpPr>
                <a:spLocks noChangeArrowheads="1"/>
              </p:cNvSpPr>
              <p:nvPr/>
            </p:nvSpPr>
            <p:spPr bwMode="auto">
              <a:xfrm rot="10817232">
                <a:off x="5323664" y="2341337"/>
                <a:ext cx="762000" cy="304800"/>
              </a:xfrm>
              <a:prstGeom prst="homePlate">
                <a:avLst>
                  <a:gd name="adj" fmla="val 625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5908158" y="1931614"/>
                <a:ext cx="2009144" cy="1552721"/>
                <a:chOff x="3400" y="925"/>
                <a:chExt cx="929" cy="816"/>
              </a:xfrm>
            </p:grpSpPr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>
                  <a:off x="3400" y="925"/>
                  <a:ext cx="816" cy="81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09" y="1219"/>
                  <a:ext cx="72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400" i="0" dirty="0">
                      <a:latin typeface="Arial" panose="020B0604020202020204" pitchFamily="34" charset="0"/>
                      <a:cs typeface="Arial" pitchFamily="34" charset="0"/>
                    </a:rPr>
                    <a:t>T cell</a:t>
                  </a:r>
                </a:p>
              </p:txBody>
            </p:sp>
          </p:grpSp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5360806" y="2309916"/>
                <a:ext cx="914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TCR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710033" y="3352800"/>
              <a:ext cx="1501266" cy="1129249"/>
              <a:chOff x="6710033" y="3352800"/>
              <a:chExt cx="1501266" cy="1129249"/>
            </a:xfrm>
          </p:grpSpPr>
          <p:sp>
            <p:nvSpPr>
              <p:cNvPr id="64" name="AutoShape 20"/>
              <p:cNvSpPr>
                <a:spLocks noChangeArrowheads="1"/>
              </p:cNvSpPr>
              <p:nvPr/>
            </p:nvSpPr>
            <p:spPr bwMode="auto">
              <a:xfrm rot="10800000">
                <a:off x="6819899" y="3352800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7172324" y="3813544"/>
                <a:ext cx="10389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 dirty="0" err="1">
                    <a:latin typeface="Arial" panose="020B0604020202020204" pitchFamily="34" charset="0"/>
                    <a:cs typeface="Arial" pitchFamily="34" charset="0"/>
                  </a:rPr>
                  <a:t>IFN</a:t>
                </a:r>
                <a:r>
                  <a:rPr lang="en-US" sz="2400" i="0" dirty="0" err="1">
                    <a:latin typeface="Symbol" panose="05050102010706020507" pitchFamily="18" charset="2"/>
                    <a:cs typeface="Arial" pitchFamily="34" charset="0"/>
                  </a:rPr>
                  <a:t>g</a:t>
                </a:r>
                <a:endParaRPr lang="en-US" sz="2400" i="0" dirty="0">
                  <a:latin typeface="Symbol" panose="05050102010706020507" pitchFamily="18" charset="2"/>
                  <a:cs typeface="Arial" panose="020B0604020202020204" pitchFamily="34" charset="0"/>
                </a:endParaRPr>
              </a:p>
            </p:txBody>
          </p:sp>
          <p:sp>
            <p:nvSpPr>
              <p:cNvPr id="69" name="AutoShape 26"/>
              <p:cNvSpPr>
                <a:spLocks noChangeArrowheads="1"/>
              </p:cNvSpPr>
              <p:nvPr/>
            </p:nvSpPr>
            <p:spPr bwMode="auto">
              <a:xfrm>
                <a:off x="6710033" y="3913228"/>
                <a:ext cx="381000" cy="568821"/>
              </a:xfrm>
              <a:prstGeom prst="octagon">
                <a:avLst>
                  <a:gd name="adj" fmla="val 29287"/>
                </a:avLst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782435" y="1174995"/>
            <a:ext cx="2304816" cy="1099514"/>
            <a:chOff x="4344692" y="1095924"/>
            <a:chExt cx="2304816" cy="1099514"/>
          </a:xfrm>
        </p:grpSpPr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4475692" y="1494969"/>
              <a:ext cx="21738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 dirty="0">
                  <a:latin typeface="Arial" panose="020B0604020202020204" pitchFamily="34" charset="0"/>
                  <a:cs typeface="Arial" pitchFamily="34" charset="0"/>
                </a:rPr>
                <a:t>IL-12, IL-23</a:t>
              </a:r>
            </a:p>
          </p:txBody>
        </p:sp>
        <p:sp>
          <p:nvSpPr>
            <p:cNvPr id="54" name="Circular Arrow 53"/>
            <p:cNvSpPr/>
            <p:nvPr/>
          </p:nvSpPr>
          <p:spPr bwMode="auto">
            <a:xfrm>
              <a:off x="4344692" y="1095924"/>
              <a:ext cx="2161166" cy="109951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06583"/>
                <a:gd name="adj5" fmla="val 577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66551" y="2057013"/>
            <a:ext cx="1639909" cy="1098422"/>
            <a:chOff x="3562410" y="2277362"/>
            <a:chExt cx="1639909" cy="1098422"/>
          </a:xfrm>
        </p:grpSpPr>
        <p:grpSp>
          <p:nvGrpSpPr>
            <p:cNvPr id="15" name="Group 14"/>
            <p:cNvGrpSpPr/>
            <p:nvPr/>
          </p:nvGrpSpPr>
          <p:grpSpPr>
            <a:xfrm>
              <a:off x="3562410" y="2277362"/>
              <a:ext cx="1566035" cy="375628"/>
              <a:chOff x="3562410" y="2277362"/>
              <a:chExt cx="1566035" cy="375628"/>
            </a:xfrm>
          </p:grpSpPr>
          <p:sp>
            <p:nvSpPr>
              <p:cNvPr id="73" name="AutoShape 20"/>
              <p:cNvSpPr>
                <a:spLocks noChangeArrowheads="1"/>
              </p:cNvSpPr>
              <p:nvPr/>
            </p:nvSpPr>
            <p:spPr bwMode="auto">
              <a:xfrm rot="5400000">
                <a:off x="3791010" y="2175064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12"/>
              <p:cNvSpPr>
                <a:spLocks noChangeArrowheads="1"/>
              </p:cNvSpPr>
              <p:nvPr/>
            </p:nvSpPr>
            <p:spPr bwMode="auto">
              <a:xfrm>
                <a:off x="3756763" y="2410622"/>
                <a:ext cx="127283" cy="1560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172816" y="2277362"/>
                <a:ext cx="955629" cy="375628"/>
                <a:chOff x="4172816" y="2277362"/>
                <a:chExt cx="955629" cy="375628"/>
              </a:xfrm>
            </p:grpSpPr>
            <p:sp>
              <p:nvSpPr>
                <p:cNvPr id="60" name="AutoShape 8"/>
                <p:cNvSpPr>
                  <a:spLocks noChangeArrowheads="1"/>
                </p:cNvSpPr>
                <p:nvPr/>
              </p:nvSpPr>
              <p:spPr bwMode="auto">
                <a:xfrm rot="10800000">
                  <a:off x="4172816" y="2277362"/>
                  <a:ext cx="899415" cy="368774"/>
                </a:xfrm>
                <a:prstGeom prst="chevron">
                  <a:avLst>
                    <a:gd name="adj" fmla="val 68750"/>
                  </a:avLst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 sz="18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14045" y="2283102"/>
                  <a:ext cx="9144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800" i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MHC</a:t>
                  </a:r>
                </a:p>
              </p:txBody>
            </p:sp>
            <p:sp>
              <p:nvSpPr>
                <p:cNvPr id="77" name="Oval 12"/>
                <p:cNvSpPr>
                  <a:spLocks noChangeArrowheads="1"/>
                </p:cNvSpPr>
                <p:nvPr/>
              </p:nvSpPr>
              <p:spPr bwMode="auto">
                <a:xfrm>
                  <a:off x="4934155" y="2403922"/>
                  <a:ext cx="127283" cy="15604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3570284" y="2630947"/>
              <a:ext cx="1632035" cy="744837"/>
              <a:chOff x="3478450" y="2620716"/>
              <a:chExt cx="1632035" cy="744837"/>
            </a:xfrm>
          </p:grpSpPr>
          <p:sp>
            <p:nvSpPr>
              <p:cNvPr id="74" name="AutoShape 20"/>
              <p:cNvSpPr>
                <a:spLocks noChangeArrowheads="1"/>
              </p:cNvSpPr>
              <p:nvPr/>
            </p:nvSpPr>
            <p:spPr bwMode="auto">
              <a:xfrm rot="5907569">
                <a:off x="3707050" y="2432329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12"/>
              <p:cNvSpPr>
                <a:spLocks noChangeArrowheads="1"/>
              </p:cNvSpPr>
              <p:nvPr/>
            </p:nvSpPr>
            <p:spPr bwMode="auto">
              <a:xfrm>
                <a:off x="3676469" y="2659104"/>
                <a:ext cx="127283" cy="1560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114766" y="2620716"/>
                <a:ext cx="995719" cy="744837"/>
                <a:chOff x="4114766" y="2620716"/>
                <a:chExt cx="995719" cy="744837"/>
              </a:xfrm>
            </p:grpSpPr>
            <p:sp>
              <p:nvSpPr>
                <p:cNvPr id="37" name="AutoShape 8"/>
                <p:cNvSpPr>
                  <a:spLocks noChangeArrowheads="1"/>
                </p:cNvSpPr>
                <p:nvPr/>
              </p:nvSpPr>
              <p:spPr bwMode="auto">
                <a:xfrm rot="10800000">
                  <a:off x="4114766" y="3060753"/>
                  <a:ext cx="838200" cy="304800"/>
                </a:xfrm>
                <a:prstGeom prst="chevron">
                  <a:avLst>
                    <a:gd name="adj" fmla="val 68750"/>
                  </a:avLst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 sz="18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Oval 12"/>
                <p:cNvSpPr>
                  <a:spLocks noChangeArrowheads="1"/>
                </p:cNvSpPr>
                <p:nvPr/>
              </p:nvSpPr>
              <p:spPr bwMode="auto">
                <a:xfrm>
                  <a:off x="4839592" y="3131376"/>
                  <a:ext cx="127283" cy="15604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196085" y="2620716"/>
                  <a:ext cx="9144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800" i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CD1</a:t>
                  </a: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3696254" y="4854540"/>
            <a:ext cx="5998132" cy="1976119"/>
            <a:chOff x="4225150" y="4835573"/>
            <a:chExt cx="5998132" cy="1976119"/>
          </a:xfrm>
        </p:grpSpPr>
        <p:sp>
          <p:nvSpPr>
            <p:cNvPr id="72" name="Text Box 43"/>
            <p:cNvSpPr txBox="1">
              <a:spLocks noChangeArrowheads="1"/>
            </p:cNvSpPr>
            <p:nvPr/>
          </p:nvSpPr>
          <p:spPr bwMode="auto">
            <a:xfrm>
              <a:off x="4225150" y="5980695"/>
              <a:ext cx="5998132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400" dirty="0" err="1">
                  <a:latin typeface="Arial" panose="020B0604020202020204" pitchFamily="34" charset="0"/>
                  <a:cs typeface="Arial" pitchFamily="34" charset="0"/>
                </a:rPr>
                <a:t>Mtb</a:t>
              </a:r>
              <a:r>
                <a:rPr lang="en-US" sz="2400" dirty="0">
                  <a:latin typeface="Arial" panose="020B0604020202020204" pitchFamily="34" charset="0"/>
                  <a:cs typeface="Arial" pitchFamily="34" charset="0"/>
                </a:rPr>
                <a:t> killing via: </a:t>
              </a:r>
              <a:r>
                <a:rPr lang="en-US" sz="2400" dirty="0" err="1">
                  <a:latin typeface="Arial" panose="020B0604020202020204" pitchFamily="34" charset="0"/>
                  <a:cs typeface="Arial" pitchFamily="34" charset="0"/>
                </a:rPr>
                <a:t>cathelicidin</a:t>
              </a:r>
              <a:r>
                <a:rPr lang="en-US" sz="2400" dirty="0">
                  <a:latin typeface="Arial" panose="020B0604020202020204" pitchFamily="34" charset="0"/>
                  <a:cs typeface="Arial" pitchFamily="34" charset="0"/>
                </a:rPr>
                <a:t>, autophagy,</a:t>
              </a:r>
              <a:r>
                <a:rPr lang="en-US" sz="2400" i="0" dirty="0">
                  <a:latin typeface="Arial" panose="020B0604020202020204" pitchFamily="34" charset="0"/>
                  <a:cs typeface="Arial" pitchFamily="34" charset="0"/>
                </a:rPr>
                <a:t> nitric oxide, ROS</a:t>
              </a: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5972550" y="4835573"/>
              <a:ext cx="457200" cy="2286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F94CA71E-81E3-49C5-A6D6-26D96D13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886" y="2801838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MR1</a:t>
            </a:r>
          </a:p>
        </p:txBody>
      </p:sp>
      <p:sp>
        <p:nvSpPr>
          <p:cNvPr id="84" name="AutoShape 20">
            <a:extLst>
              <a:ext uri="{FF2B5EF4-FFF2-40B4-BE49-F238E27FC236}">
                <a16:creationId xmlns:a16="http://schemas.microsoft.com/office/drawing/2014/main" id="{B5B0C44F-8EBD-47C4-83BE-AB730BD7F91A}"/>
              </a:ext>
            </a:extLst>
          </p:cNvPr>
          <p:cNvSpPr>
            <a:spLocks noChangeArrowheads="1"/>
          </p:cNvSpPr>
          <p:nvPr/>
        </p:nvSpPr>
        <p:spPr bwMode="auto">
          <a:xfrm rot="6423543">
            <a:off x="3292840" y="2565059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12">
            <a:extLst>
              <a:ext uri="{FF2B5EF4-FFF2-40B4-BE49-F238E27FC236}">
                <a16:creationId xmlns:a16="http://schemas.microsoft.com/office/drawing/2014/main" id="{32158238-AE3B-4DD3-9D06-C5BAC7B6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023" y="2767854"/>
            <a:ext cx="127283" cy="1560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12">
            <a:extLst>
              <a:ext uri="{FF2B5EF4-FFF2-40B4-BE49-F238E27FC236}">
                <a16:creationId xmlns:a16="http://schemas.microsoft.com/office/drawing/2014/main" id="{AD645228-0509-48B8-9DD9-E6D77727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914" y="2564732"/>
            <a:ext cx="127283" cy="1560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E90598-DBA0-49B1-AE14-6CB9FEA4CEBE}"/>
              </a:ext>
            </a:extLst>
          </p:cNvPr>
          <p:cNvGrpSpPr/>
          <p:nvPr/>
        </p:nvGrpSpPr>
        <p:grpSpPr>
          <a:xfrm>
            <a:off x="550706" y="3701868"/>
            <a:ext cx="2930652" cy="2139374"/>
            <a:chOff x="550706" y="3701868"/>
            <a:chExt cx="2930652" cy="213937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5986E2F-7565-46EF-B48F-DD6E759E5CF0}"/>
                </a:ext>
              </a:extLst>
            </p:cNvPr>
            <p:cNvSpPr txBox="1"/>
            <p:nvPr/>
          </p:nvSpPr>
          <p:spPr>
            <a:xfrm>
              <a:off x="550706" y="5379577"/>
              <a:ext cx="2026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0" dirty="0">
                  <a:latin typeface="Arial" panose="020B0604020202020204" pitchFamily="34" charset="0"/>
                  <a:cs typeface="Arial" panose="020B0604020202020204" pitchFamily="34" charset="0"/>
                </a:rPr>
                <a:t>CIITA, MHCII, </a:t>
              </a:r>
              <a:r>
                <a:rPr lang="en-US" sz="120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IFN</a:t>
              </a:r>
              <a:r>
                <a:rPr lang="en-US" sz="1200" i="0" dirty="0" err="1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r>
                <a:rPr lang="en-US" sz="1200" i="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Mtb</a:t>
              </a:r>
              <a:r>
                <a:rPr lang="en-US" sz="1200" i="0" dirty="0">
                  <a:latin typeface="Arial" panose="020B0604020202020204" pitchFamily="34" charset="0"/>
                  <a:cs typeface="Arial" panose="020B0604020202020204" pitchFamily="34" charset="0"/>
                </a:rPr>
                <a:t> Harding &amp; Boom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F86D82-21FF-4C93-BF57-8AD6FE440582}"/>
                </a:ext>
              </a:extLst>
            </p:cNvPr>
            <p:cNvGrpSpPr/>
            <p:nvPr/>
          </p:nvGrpSpPr>
          <p:grpSpPr>
            <a:xfrm>
              <a:off x="1301829" y="3701868"/>
              <a:ext cx="2179529" cy="1447907"/>
              <a:chOff x="1301829" y="3701868"/>
              <a:chExt cx="2179529" cy="1447907"/>
            </a:xfrm>
          </p:grpSpPr>
          <p:sp>
            <p:nvSpPr>
              <p:cNvPr id="71" name="Oval 12">
                <a:extLst>
                  <a:ext uri="{FF2B5EF4-FFF2-40B4-BE49-F238E27FC236}">
                    <a16:creationId xmlns:a16="http://schemas.microsoft.com/office/drawing/2014/main" id="{A722178C-EEF8-4F58-9EB1-A3CD35A3D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092" y="4509734"/>
                <a:ext cx="457200" cy="228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 Box 11">
                <a:extLst>
                  <a:ext uri="{FF2B5EF4-FFF2-40B4-BE49-F238E27FC236}">
                    <a16:creationId xmlns:a16="http://schemas.microsoft.com/office/drawing/2014/main" id="{99A3A571-8495-4A5A-99D6-6C09ED9B7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1829" y="4692575"/>
                <a:ext cx="838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dirty="0" err="1">
                    <a:latin typeface="Arial" panose="020B0604020202020204" pitchFamily="34" charset="0"/>
                    <a:cs typeface="Arial" pitchFamily="34" charset="0"/>
                  </a:rPr>
                  <a:t>Mtb</a:t>
                </a:r>
                <a:endParaRPr lang="en-US" sz="2400" i="0" dirty="0"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90E112A-7A32-4552-9591-41A2D7DFFB93}"/>
                  </a:ext>
                </a:extLst>
              </p:cNvPr>
              <p:cNvGrpSpPr/>
              <p:nvPr/>
            </p:nvGrpSpPr>
            <p:grpSpPr>
              <a:xfrm>
                <a:off x="1868508" y="3701868"/>
                <a:ext cx="783169" cy="505757"/>
                <a:chOff x="1868508" y="3701868"/>
                <a:chExt cx="783169" cy="505757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4FB7BFE-D4C3-45D6-BBEB-DAC4710DFA0F}"/>
                    </a:ext>
                  </a:extLst>
                </p:cNvPr>
                <p:cNvSpPr/>
                <p:nvPr/>
              </p:nvSpPr>
              <p:spPr bwMode="auto">
                <a:xfrm rot="2814057">
                  <a:off x="2214111" y="3770059"/>
                  <a:ext cx="91963" cy="78316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E7EA51A-6680-4D89-A0EA-DC2E10E3414C}"/>
                    </a:ext>
                  </a:extLst>
                </p:cNvPr>
                <p:cNvSpPr/>
                <p:nvPr/>
              </p:nvSpPr>
              <p:spPr bwMode="auto">
                <a:xfrm rot="8466142">
                  <a:off x="2534440" y="3701868"/>
                  <a:ext cx="85989" cy="383257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E1E1D7F-E981-43B7-B289-79FCBA97FE4B}"/>
                  </a:ext>
                </a:extLst>
              </p:cNvPr>
              <p:cNvSpPr txBox="1"/>
              <p:nvPr/>
            </p:nvSpPr>
            <p:spPr>
              <a:xfrm>
                <a:off x="2178530" y="4266536"/>
                <a:ext cx="13028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Inhibits </a:t>
                </a:r>
                <a:r>
                  <a:rPr lang="en-US" sz="12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IFN</a:t>
                </a:r>
                <a:r>
                  <a:rPr lang="en-US" sz="1200" i="0" dirty="0" err="1"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r>
                  <a:rPr lang="en-US" sz="12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induced CIITA &amp; MHCII Expression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18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" y="78151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sz="3600" kern="0" dirty="0" err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36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Mycobacteria:</a:t>
            </a:r>
          </a:p>
          <a:p>
            <a:r>
              <a:rPr 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Unique Immunogenetic relationship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092700" y="6527577"/>
            <a:ext cx="4038600" cy="32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kern="0" dirty="0"/>
              <a:t>Casanova &amp; Abel  </a:t>
            </a:r>
            <a:r>
              <a:rPr lang="en-US" sz="1200" kern="0" dirty="0" err="1"/>
              <a:t>Annu</a:t>
            </a:r>
            <a:r>
              <a:rPr lang="en-US" sz="1200" kern="0" dirty="0"/>
              <a:t> Rev </a:t>
            </a:r>
            <a:r>
              <a:rPr lang="en-US" sz="1200" kern="0" dirty="0" err="1"/>
              <a:t>Imm</a:t>
            </a:r>
            <a:r>
              <a:rPr lang="en-US" sz="1200" kern="0" dirty="0"/>
              <a:t> (2002); Browne NEJM 2012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hidden">
          <a:xfrm>
            <a:off x="4876800" y="1098913"/>
            <a:ext cx="4038600" cy="133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b="1" kern="1200" dirty="0">
                <a:latin typeface="Arial"/>
                <a:cs typeface="Arial"/>
              </a:rPr>
              <a:t>Adults &amp; Acquired </a:t>
            </a:r>
          </a:p>
          <a:p>
            <a:r>
              <a:rPr lang="en-US" sz="2000" b="1" kern="1200" dirty="0">
                <a:latin typeface="Arial"/>
                <a:cs typeface="Arial"/>
              </a:rPr>
              <a:t>HIV:</a:t>
            </a:r>
            <a:r>
              <a:rPr lang="en-US" sz="2000" kern="1200" dirty="0">
                <a:latin typeface="Arial"/>
                <a:cs typeface="Arial"/>
              </a:rPr>
              <a:t> </a:t>
            </a:r>
          </a:p>
          <a:p>
            <a:r>
              <a:rPr lang="en-US" sz="2000" kern="1200" dirty="0">
                <a:latin typeface="Arial"/>
                <a:cs typeface="Arial"/>
              </a:rPr>
              <a:t>MAC, </a:t>
            </a:r>
            <a:r>
              <a:rPr lang="en-US" sz="2000" kern="1200" dirty="0" err="1">
                <a:latin typeface="Arial"/>
                <a:cs typeface="Arial"/>
              </a:rPr>
              <a:t>MTb</a:t>
            </a:r>
            <a:r>
              <a:rPr lang="en-US" sz="2000" kern="1200" dirty="0">
                <a:latin typeface="Arial"/>
                <a:cs typeface="Arial"/>
              </a:rPr>
              <a:t>, Crypto, </a:t>
            </a:r>
            <a:r>
              <a:rPr lang="en-US" sz="2000" kern="1200" dirty="0" err="1">
                <a:latin typeface="Arial"/>
                <a:cs typeface="Arial"/>
              </a:rPr>
              <a:t>Histo</a:t>
            </a:r>
            <a:r>
              <a:rPr lang="en-US" sz="2000" kern="1200" dirty="0">
                <a:latin typeface="Arial"/>
                <a:cs typeface="Arial"/>
              </a:rPr>
              <a:t>, Salmonella, </a:t>
            </a:r>
            <a:r>
              <a:rPr lang="en-US" sz="2000" kern="1200" dirty="0" err="1">
                <a:latin typeface="Arial"/>
                <a:cs typeface="Arial"/>
              </a:rPr>
              <a:t>Penicillium</a:t>
            </a:r>
            <a:r>
              <a:rPr lang="en-US" sz="2000" kern="1200" dirty="0">
                <a:latin typeface="Arial"/>
                <a:cs typeface="Arial"/>
              </a:rPr>
              <a:t> et al</a:t>
            </a:r>
            <a:endParaRPr lang="en-US" sz="2000" b="1" kern="1200" dirty="0">
              <a:latin typeface="Arial"/>
              <a:cs typeface="Arial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597399" y="2667000"/>
            <a:ext cx="1727201" cy="1295400"/>
            <a:chOff x="2944" y="1392"/>
            <a:chExt cx="1088" cy="81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16" y="1392"/>
              <a:ext cx="816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3312" y="163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kern="1200" dirty="0">
                  <a:latin typeface="Arial"/>
                  <a:cs typeface="Arial"/>
                </a:rPr>
                <a:t>T cell</a:t>
              </a:r>
            </a:p>
          </p:txBody>
        </p:sp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 rot="5657019">
              <a:off x="2920" y="1622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</p:grp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4063" y="3041969"/>
            <a:ext cx="4572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62400" y="3505200"/>
            <a:ext cx="114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kern="1200" dirty="0">
                <a:latin typeface="Arial"/>
                <a:cs typeface="Arial"/>
              </a:rPr>
              <a:t>IL-12R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038600" y="2819400"/>
            <a:ext cx="114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kern="1200" dirty="0">
                <a:latin typeface="Arial"/>
                <a:cs typeface="Arial"/>
              </a:rPr>
              <a:t>IL-12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105400" y="4437541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kern="1200" dirty="0" err="1">
                <a:latin typeface="Arial"/>
                <a:cs typeface="Arial"/>
              </a:rPr>
              <a:t>IFN</a:t>
            </a:r>
            <a:r>
              <a:rPr lang="en-US" sz="2200" kern="1200" dirty="0" err="1">
                <a:latin typeface="Symbol" pitchFamily="18" charset="2"/>
              </a:rPr>
              <a:t>g</a:t>
            </a:r>
            <a:endParaRPr lang="en-US" sz="2200" kern="1200" dirty="0">
              <a:latin typeface="Times New Roman" pitchFamily="18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633662" y="4114800"/>
            <a:ext cx="106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kern="1200" dirty="0" err="1">
                <a:latin typeface="Arial"/>
                <a:cs typeface="Arial"/>
              </a:rPr>
              <a:t>IFN</a:t>
            </a:r>
            <a:r>
              <a:rPr lang="en-US" sz="2200" kern="1200" dirty="0" err="1">
                <a:latin typeface="Symbol" pitchFamily="18" charset="2"/>
              </a:rPr>
              <a:t>g</a:t>
            </a:r>
            <a:r>
              <a:rPr lang="en-US" sz="2200" kern="1200" dirty="0" err="1">
                <a:latin typeface="Arial"/>
                <a:cs typeface="Arial"/>
              </a:rPr>
              <a:t>R</a:t>
            </a:r>
            <a:endParaRPr lang="en-US" sz="2200" kern="1200" dirty="0">
              <a:latin typeface="Arial"/>
              <a:cs typeface="Arial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 rot="-7973359">
            <a:off x="3682404" y="4224138"/>
            <a:ext cx="772233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 rot="-7909241">
            <a:off x="2547938" y="4892675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6200" y="3389055"/>
            <a:ext cx="228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u="sng" kern="1200" dirty="0">
                <a:latin typeface="Arial"/>
                <a:cs typeface="Arial"/>
              </a:rPr>
              <a:t>Mutations</a:t>
            </a:r>
            <a:endParaRPr lang="en-US" sz="2000" kern="1200" dirty="0">
              <a:latin typeface="Arial"/>
              <a:cs typeface="Arial"/>
            </a:endParaRPr>
          </a:p>
          <a:p>
            <a:pPr eaLnBrk="0" hangingPunct="0"/>
            <a:r>
              <a:rPr lang="en-US" sz="2000" kern="1200" dirty="0" err="1">
                <a:latin typeface="Arial"/>
                <a:cs typeface="Arial"/>
              </a:rPr>
              <a:t>IKK</a:t>
            </a:r>
            <a:r>
              <a:rPr lang="en-US" sz="2000" kern="1200" dirty="0" err="1">
                <a:latin typeface="Symbol" pitchFamily="18" charset="2"/>
              </a:rPr>
              <a:t>g</a:t>
            </a:r>
            <a:r>
              <a:rPr lang="en-US" sz="2000" kern="1200" dirty="0">
                <a:latin typeface="Symbol" pitchFamily="18" charset="2"/>
              </a:rPr>
              <a:t> </a:t>
            </a:r>
          </a:p>
          <a:p>
            <a:pPr eaLnBrk="0" hangingPunct="0"/>
            <a:r>
              <a:rPr lang="en-US" sz="2000" kern="1200" dirty="0">
                <a:latin typeface="Symbol" pitchFamily="18" charset="2"/>
              </a:rPr>
              <a:t>(NEMO)	</a:t>
            </a:r>
            <a:endParaRPr lang="en-US" sz="2000" kern="1200" dirty="0">
              <a:latin typeface="Times New Roman" pitchFamily="18" charset="0"/>
            </a:endParaRPr>
          </a:p>
          <a:p>
            <a:pPr eaLnBrk="0" hangingPunct="0"/>
            <a:r>
              <a:rPr lang="en-US" sz="2000" kern="1200" dirty="0">
                <a:latin typeface="Arial"/>
                <a:cs typeface="Arial"/>
              </a:rPr>
              <a:t>IL-12p40	</a:t>
            </a:r>
          </a:p>
          <a:p>
            <a:pPr eaLnBrk="0" hangingPunct="0"/>
            <a:r>
              <a:rPr lang="en-US" sz="2000" kern="1200" dirty="0">
                <a:latin typeface="Arial"/>
                <a:cs typeface="Arial"/>
              </a:rPr>
              <a:t>IL-12R</a:t>
            </a:r>
          </a:p>
          <a:p>
            <a:pPr eaLnBrk="0" hangingPunct="0"/>
            <a:r>
              <a:rPr lang="en-US" sz="2000" kern="1200" dirty="0">
                <a:latin typeface="Arial"/>
                <a:cs typeface="Arial"/>
              </a:rPr>
              <a:t>IFN</a:t>
            </a:r>
            <a:r>
              <a:rPr lang="en-US" sz="2000" kern="1200" dirty="0">
                <a:latin typeface="Symbol" pitchFamily="18" charset="2"/>
              </a:rPr>
              <a:t>g</a:t>
            </a:r>
            <a:r>
              <a:rPr lang="en-US" sz="2000" kern="1200" dirty="0">
                <a:latin typeface="Arial"/>
                <a:cs typeface="Arial"/>
              </a:rPr>
              <a:t>R1</a:t>
            </a:r>
          </a:p>
          <a:p>
            <a:pPr eaLnBrk="0" hangingPunct="0"/>
            <a:r>
              <a:rPr lang="en-US" sz="2000" kern="1200" dirty="0">
                <a:latin typeface="Arial"/>
                <a:cs typeface="Arial"/>
              </a:rPr>
              <a:t>IFN</a:t>
            </a:r>
            <a:r>
              <a:rPr lang="en-US" sz="2000" kern="1200" dirty="0">
                <a:latin typeface="Symbol" pitchFamily="18" charset="2"/>
              </a:rPr>
              <a:t>g</a:t>
            </a:r>
            <a:r>
              <a:rPr lang="en-US" sz="2000" kern="1200" dirty="0">
                <a:latin typeface="Arial"/>
                <a:cs typeface="Arial"/>
              </a:rPr>
              <a:t>R2</a:t>
            </a:r>
          </a:p>
          <a:p>
            <a:pPr eaLnBrk="0" hangingPunct="0"/>
            <a:r>
              <a:rPr lang="en-US" sz="2000" kern="1200" dirty="0">
                <a:latin typeface="Arial"/>
                <a:cs typeface="Arial"/>
              </a:rPr>
              <a:t>STAT1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295400" y="4343400"/>
            <a:ext cx="2481262" cy="1600200"/>
            <a:chOff x="1296" y="2496"/>
            <a:chExt cx="1632" cy="989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296" y="2496"/>
              <a:ext cx="1632" cy="989"/>
            </a:xfrm>
            <a:custGeom>
              <a:avLst/>
              <a:gdLst>
                <a:gd name="T0" fmla="*/ 128 w 1569"/>
                <a:gd name="T1" fmla="*/ 6117 h 653"/>
                <a:gd name="T2" fmla="*/ 286 w 1569"/>
                <a:gd name="T3" fmla="*/ 5586 h 653"/>
                <a:gd name="T4" fmla="*/ 484 w 1569"/>
                <a:gd name="T5" fmla="*/ 4510 h 653"/>
                <a:gd name="T6" fmla="*/ 616 w 1569"/>
                <a:gd name="T7" fmla="*/ 4262 h 653"/>
                <a:gd name="T8" fmla="*/ 706 w 1569"/>
                <a:gd name="T9" fmla="*/ 1599 h 653"/>
                <a:gd name="T10" fmla="*/ 749 w 1569"/>
                <a:gd name="T11" fmla="*/ 277 h 653"/>
                <a:gd name="T12" fmla="*/ 851 w 1569"/>
                <a:gd name="T13" fmla="*/ 0 h 653"/>
                <a:gd name="T14" fmla="*/ 1102 w 1569"/>
                <a:gd name="T15" fmla="*/ 806 h 653"/>
                <a:gd name="T16" fmla="*/ 1366 w 1569"/>
                <a:gd name="T17" fmla="*/ 2946 h 653"/>
                <a:gd name="T18" fmla="*/ 2127 w 1569"/>
                <a:gd name="T19" fmla="*/ 3705 h 653"/>
                <a:gd name="T20" fmla="*/ 2101 w 1569"/>
                <a:gd name="T21" fmla="*/ 7170 h 653"/>
                <a:gd name="T22" fmla="*/ 1943 w 1569"/>
                <a:gd name="T23" fmla="*/ 12483 h 653"/>
                <a:gd name="T24" fmla="*/ 1547 w 1569"/>
                <a:gd name="T25" fmla="*/ 13293 h 653"/>
                <a:gd name="T26" fmla="*/ 1482 w 1569"/>
                <a:gd name="T27" fmla="*/ 14896 h 653"/>
                <a:gd name="T28" fmla="*/ 1339 w 1569"/>
                <a:gd name="T29" fmla="*/ 16231 h 653"/>
                <a:gd name="T30" fmla="*/ 982 w 1569"/>
                <a:gd name="T31" fmla="*/ 15429 h 653"/>
                <a:gd name="T32" fmla="*/ 840 w 1569"/>
                <a:gd name="T33" fmla="*/ 14632 h 653"/>
                <a:gd name="T34" fmla="*/ 484 w 1569"/>
                <a:gd name="T35" fmla="*/ 15670 h 653"/>
                <a:gd name="T36" fmla="*/ 389 w 1569"/>
                <a:gd name="T37" fmla="*/ 16743 h 653"/>
                <a:gd name="T38" fmla="*/ 114 w 1569"/>
                <a:gd name="T39" fmla="*/ 17805 h 653"/>
                <a:gd name="T40" fmla="*/ 34 w 1569"/>
                <a:gd name="T41" fmla="*/ 17548 h 653"/>
                <a:gd name="T42" fmla="*/ 167 w 1569"/>
                <a:gd name="T43" fmla="*/ 11444 h 653"/>
                <a:gd name="T44" fmla="*/ 207 w 1569"/>
                <a:gd name="T45" fmla="*/ 10909 h 653"/>
                <a:gd name="T46" fmla="*/ 167 w 1569"/>
                <a:gd name="T47" fmla="*/ 7170 h 653"/>
                <a:gd name="T48" fmla="*/ 128 w 1569"/>
                <a:gd name="T49" fmla="*/ 6117 h 6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9"/>
                <a:gd name="T76" fmla="*/ 0 h 653"/>
                <a:gd name="T77" fmla="*/ 1569 w 1569"/>
                <a:gd name="T78" fmla="*/ 653 h 6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9" h="653">
                  <a:moveTo>
                    <a:pt x="93" y="221"/>
                  </a:moveTo>
                  <a:cubicBezTo>
                    <a:pt x="173" y="201"/>
                    <a:pt x="88" y="220"/>
                    <a:pt x="209" y="202"/>
                  </a:cubicBezTo>
                  <a:cubicBezTo>
                    <a:pt x="259" y="194"/>
                    <a:pt x="303" y="170"/>
                    <a:pt x="353" y="163"/>
                  </a:cubicBezTo>
                  <a:cubicBezTo>
                    <a:pt x="385" y="159"/>
                    <a:pt x="417" y="157"/>
                    <a:pt x="449" y="154"/>
                  </a:cubicBezTo>
                  <a:cubicBezTo>
                    <a:pt x="496" y="137"/>
                    <a:pt x="501" y="102"/>
                    <a:pt x="516" y="58"/>
                  </a:cubicBezTo>
                  <a:cubicBezTo>
                    <a:pt x="521" y="42"/>
                    <a:pt x="523" y="17"/>
                    <a:pt x="545" y="10"/>
                  </a:cubicBezTo>
                  <a:cubicBezTo>
                    <a:pt x="569" y="3"/>
                    <a:pt x="596" y="3"/>
                    <a:pt x="621" y="0"/>
                  </a:cubicBezTo>
                  <a:cubicBezTo>
                    <a:pt x="679" y="5"/>
                    <a:pt x="748" y="5"/>
                    <a:pt x="804" y="29"/>
                  </a:cubicBezTo>
                  <a:cubicBezTo>
                    <a:pt x="865" y="55"/>
                    <a:pt x="930" y="95"/>
                    <a:pt x="996" y="106"/>
                  </a:cubicBezTo>
                  <a:cubicBezTo>
                    <a:pt x="1185" y="137"/>
                    <a:pt x="1348" y="130"/>
                    <a:pt x="1553" y="134"/>
                  </a:cubicBezTo>
                  <a:cubicBezTo>
                    <a:pt x="1569" y="185"/>
                    <a:pt x="1545" y="208"/>
                    <a:pt x="1533" y="259"/>
                  </a:cubicBezTo>
                  <a:cubicBezTo>
                    <a:pt x="1516" y="333"/>
                    <a:pt x="1500" y="426"/>
                    <a:pt x="1418" y="451"/>
                  </a:cubicBezTo>
                  <a:cubicBezTo>
                    <a:pt x="1310" y="522"/>
                    <a:pt x="1451" y="437"/>
                    <a:pt x="1130" y="480"/>
                  </a:cubicBezTo>
                  <a:cubicBezTo>
                    <a:pt x="1111" y="483"/>
                    <a:pt x="1093" y="527"/>
                    <a:pt x="1082" y="538"/>
                  </a:cubicBezTo>
                  <a:cubicBezTo>
                    <a:pt x="1055" y="565"/>
                    <a:pt x="1012" y="577"/>
                    <a:pt x="977" y="586"/>
                  </a:cubicBezTo>
                  <a:cubicBezTo>
                    <a:pt x="889" y="579"/>
                    <a:pt x="805" y="567"/>
                    <a:pt x="717" y="557"/>
                  </a:cubicBezTo>
                  <a:cubicBezTo>
                    <a:pt x="682" y="548"/>
                    <a:pt x="648" y="528"/>
                    <a:pt x="612" y="528"/>
                  </a:cubicBezTo>
                  <a:cubicBezTo>
                    <a:pt x="526" y="528"/>
                    <a:pt x="437" y="546"/>
                    <a:pt x="353" y="566"/>
                  </a:cubicBezTo>
                  <a:cubicBezTo>
                    <a:pt x="330" y="578"/>
                    <a:pt x="309" y="595"/>
                    <a:pt x="285" y="605"/>
                  </a:cubicBezTo>
                  <a:cubicBezTo>
                    <a:pt x="222" y="630"/>
                    <a:pt x="151" y="635"/>
                    <a:pt x="84" y="643"/>
                  </a:cubicBezTo>
                  <a:cubicBezTo>
                    <a:pt x="65" y="640"/>
                    <a:pt x="32" y="653"/>
                    <a:pt x="26" y="634"/>
                  </a:cubicBezTo>
                  <a:cubicBezTo>
                    <a:pt x="0" y="555"/>
                    <a:pt x="40" y="438"/>
                    <a:pt x="122" y="413"/>
                  </a:cubicBezTo>
                  <a:cubicBezTo>
                    <a:pt x="132" y="407"/>
                    <a:pt x="143" y="402"/>
                    <a:pt x="151" y="394"/>
                  </a:cubicBezTo>
                  <a:cubicBezTo>
                    <a:pt x="194" y="351"/>
                    <a:pt x="156" y="293"/>
                    <a:pt x="122" y="259"/>
                  </a:cubicBezTo>
                  <a:cubicBezTo>
                    <a:pt x="88" y="225"/>
                    <a:pt x="93" y="258"/>
                    <a:pt x="93" y="221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632" y="2880"/>
              <a:ext cx="28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527718" y="5131563"/>
            <a:ext cx="1828800" cy="76944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kern="1200" dirty="0">
                <a:latin typeface="Arial"/>
                <a:cs typeface="Arial"/>
              </a:rPr>
              <a:t>MICROBIAL KILLING</a:t>
            </a:r>
            <a:endParaRPr lang="en-US" sz="2200" kern="1200" dirty="0">
              <a:latin typeface="Arial"/>
              <a:cs typeface="Arial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hidden">
          <a:xfrm>
            <a:off x="323850" y="1140370"/>
            <a:ext cx="4353877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b="1" dirty="0">
                <a:latin typeface="Arial"/>
                <a:cs typeface="Arial"/>
              </a:rPr>
              <a:t>Children &amp; </a:t>
            </a:r>
            <a:r>
              <a:rPr lang="en-US" b="1" dirty="0" err="1">
                <a:latin typeface="Arial"/>
                <a:cs typeface="Arial"/>
              </a:rPr>
              <a:t>Mendelian</a:t>
            </a:r>
            <a:r>
              <a:rPr lang="en-US" b="1" dirty="0">
                <a:latin typeface="Arial"/>
                <a:cs typeface="Arial"/>
              </a:rPr>
              <a:t> </a:t>
            </a:r>
          </a:p>
          <a:p>
            <a:pPr marL="342900" indent="-342900"/>
            <a:r>
              <a:rPr lang="en-US" sz="2200" dirty="0">
                <a:latin typeface="Arial"/>
                <a:cs typeface="Arial"/>
              </a:rPr>
              <a:t>Mostly BCG, NTMs.</a:t>
            </a:r>
          </a:p>
          <a:p>
            <a:pPr marL="342900" indent="-342900"/>
            <a:r>
              <a:rPr lang="en-US" sz="2200" dirty="0">
                <a:latin typeface="Arial"/>
                <a:cs typeface="Arial"/>
              </a:rPr>
              <a:t>Salmonella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1371600" y="2438400"/>
            <a:ext cx="2743200" cy="1828800"/>
          </a:xfrm>
          <a:custGeom>
            <a:avLst/>
            <a:gdLst>
              <a:gd name="T0" fmla="*/ 128 w 1569"/>
              <a:gd name="T1" fmla="*/ 6117 h 653"/>
              <a:gd name="T2" fmla="*/ 286 w 1569"/>
              <a:gd name="T3" fmla="*/ 5586 h 653"/>
              <a:gd name="T4" fmla="*/ 484 w 1569"/>
              <a:gd name="T5" fmla="*/ 4510 h 653"/>
              <a:gd name="T6" fmla="*/ 616 w 1569"/>
              <a:gd name="T7" fmla="*/ 4262 h 653"/>
              <a:gd name="T8" fmla="*/ 706 w 1569"/>
              <a:gd name="T9" fmla="*/ 1599 h 653"/>
              <a:gd name="T10" fmla="*/ 749 w 1569"/>
              <a:gd name="T11" fmla="*/ 277 h 653"/>
              <a:gd name="T12" fmla="*/ 851 w 1569"/>
              <a:gd name="T13" fmla="*/ 0 h 653"/>
              <a:gd name="T14" fmla="*/ 1102 w 1569"/>
              <a:gd name="T15" fmla="*/ 806 h 653"/>
              <a:gd name="T16" fmla="*/ 1366 w 1569"/>
              <a:gd name="T17" fmla="*/ 2946 h 653"/>
              <a:gd name="T18" fmla="*/ 2127 w 1569"/>
              <a:gd name="T19" fmla="*/ 3705 h 653"/>
              <a:gd name="T20" fmla="*/ 2101 w 1569"/>
              <a:gd name="T21" fmla="*/ 7170 h 653"/>
              <a:gd name="T22" fmla="*/ 1943 w 1569"/>
              <a:gd name="T23" fmla="*/ 12483 h 653"/>
              <a:gd name="T24" fmla="*/ 1547 w 1569"/>
              <a:gd name="T25" fmla="*/ 13293 h 653"/>
              <a:gd name="T26" fmla="*/ 1482 w 1569"/>
              <a:gd name="T27" fmla="*/ 14896 h 653"/>
              <a:gd name="T28" fmla="*/ 1339 w 1569"/>
              <a:gd name="T29" fmla="*/ 16231 h 653"/>
              <a:gd name="T30" fmla="*/ 982 w 1569"/>
              <a:gd name="T31" fmla="*/ 15429 h 653"/>
              <a:gd name="T32" fmla="*/ 840 w 1569"/>
              <a:gd name="T33" fmla="*/ 14632 h 653"/>
              <a:gd name="T34" fmla="*/ 484 w 1569"/>
              <a:gd name="T35" fmla="*/ 15670 h 653"/>
              <a:gd name="T36" fmla="*/ 389 w 1569"/>
              <a:gd name="T37" fmla="*/ 16743 h 653"/>
              <a:gd name="T38" fmla="*/ 114 w 1569"/>
              <a:gd name="T39" fmla="*/ 17805 h 653"/>
              <a:gd name="T40" fmla="*/ 34 w 1569"/>
              <a:gd name="T41" fmla="*/ 17548 h 653"/>
              <a:gd name="T42" fmla="*/ 167 w 1569"/>
              <a:gd name="T43" fmla="*/ 11444 h 653"/>
              <a:gd name="T44" fmla="*/ 207 w 1569"/>
              <a:gd name="T45" fmla="*/ 10909 h 653"/>
              <a:gd name="T46" fmla="*/ 167 w 1569"/>
              <a:gd name="T47" fmla="*/ 7170 h 653"/>
              <a:gd name="T48" fmla="*/ 128 w 1569"/>
              <a:gd name="T49" fmla="*/ 6117 h 6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69"/>
              <a:gd name="T76" fmla="*/ 0 h 653"/>
              <a:gd name="T77" fmla="*/ 1569 w 1569"/>
              <a:gd name="T78" fmla="*/ 653 h 6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69" h="653">
                <a:moveTo>
                  <a:pt x="93" y="221"/>
                </a:moveTo>
                <a:cubicBezTo>
                  <a:pt x="173" y="201"/>
                  <a:pt x="88" y="220"/>
                  <a:pt x="209" y="202"/>
                </a:cubicBezTo>
                <a:cubicBezTo>
                  <a:pt x="259" y="194"/>
                  <a:pt x="303" y="170"/>
                  <a:pt x="353" y="163"/>
                </a:cubicBezTo>
                <a:cubicBezTo>
                  <a:pt x="385" y="159"/>
                  <a:pt x="417" y="157"/>
                  <a:pt x="449" y="154"/>
                </a:cubicBezTo>
                <a:cubicBezTo>
                  <a:pt x="496" y="137"/>
                  <a:pt x="501" y="102"/>
                  <a:pt x="516" y="58"/>
                </a:cubicBezTo>
                <a:cubicBezTo>
                  <a:pt x="521" y="42"/>
                  <a:pt x="523" y="17"/>
                  <a:pt x="545" y="10"/>
                </a:cubicBezTo>
                <a:cubicBezTo>
                  <a:pt x="569" y="3"/>
                  <a:pt x="596" y="3"/>
                  <a:pt x="621" y="0"/>
                </a:cubicBezTo>
                <a:cubicBezTo>
                  <a:pt x="679" y="5"/>
                  <a:pt x="748" y="5"/>
                  <a:pt x="804" y="29"/>
                </a:cubicBezTo>
                <a:cubicBezTo>
                  <a:pt x="865" y="55"/>
                  <a:pt x="930" y="95"/>
                  <a:pt x="996" y="106"/>
                </a:cubicBezTo>
                <a:cubicBezTo>
                  <a:pt x="1185" y="137"/>
                  <a:pt x="1348" y="130"/>
                  <a:pt x="1553" y="134"/>
                </a:cubicBezTo>
                <a:cubicBezTo>
                  <a:pt x="1569" y="185"/>
                  <a:pt x="1545" y="208"/>
                  <a:pt x="1533" y="259"/>
                </a:cubicBezTo>
                <a:cubicBezTo>
                  <a:pt x="1516" y="333"/>
                  <a:pt x="1500" y="426"/>
                  <a:pt x="1418" y="451"/>
                </a:cubicBezTo>
                <a:cubicBezTo>
                  <a:pt x="1310" y="522"/>
                  <a:pt x="1451" y="437"/>
                  <a:pt x="1130" y="480"/>
                </a:cubicBezTo>
                <a:cubicBezTo>
                  <a:pt x="1111" y="483"/>
                  <a:pt x="1093" y="527"/>
                  <a:pt x="1082" y="538"/>
                </a:cubicBezTo>
                <a:cubicBezTo>
                  <a:pt x="1055" y="565"/>
                  <a:pt x="1012" y="577"/>
                  <a:pt x="977" y="586"/>
                </a:cubicBezTo>
                <a:cubicBezTo>
                  <a:pt x="889" y="579"/>
                  <a:pt x="805" y="567"/>
                  <a:pt x="717" y="557"/>
                </a:cubicBezTo>
                <a:cubicBezTo>
                  <a:pt x="682" y="548"/>
                  <a:pt x="648" y="528"/>
                  <a:pt x="612" y="528"/>
                </a:cubicBezTo>
                <a:cubicBezTo>
                  <a:pt x="526" y="528"/>
                  <a:pt x="437" y="546"/>
                  <a:pt x="353" y="566"/>
                </a:cubicBezTo>
                <a:cubicBezTo>
                  <a:pt x="330" y="578"/>
                  <a:pt x="309" y="595"/>
                  <a:pt x="285" y="605"/>
                </a:cubicBezTo>
                <a:cubicBezTo>
                  <a:pt x="222" y="630"/>
                  <a:pt x="151" y="635"/>
                  <a:pt x="84" y="643"/>
                </a:cubicBezTo>
                <a:cubicBezTo>
                  <a:pt x="65" y="640"/>
                  <a:pt x="32" y="653"/>
                  <a:pt x="26" y="634"/>
                </a:cubicBezTo>
                <a:cubicBezTo>
                  <a:pt x="0" y="555"/>
                  <a:pt x="40" y="438"/>
                  <a:pt x="122" y="413"/>
                </a:cubicBezTo>
                <a:cubicBezTo>
                  <a:pt x="132" y="407"/>
                  <a:pt x="143" y="402"/>
                  <a:pt x="151" y="394"/>
                </a:cubicBezTo>
                <a:cubicBezTo>
                  <a:pt x="194" y="351"/>
                  <a:pt x="156" y="293"/>
                  <a:pt x="122" y="259"/>
                </a:cubicBezTo>
                <a:cubicBezTo>
                  <a:pt x="88" y="225"/>
                  <a:pt x="93" y="258"/>
                  <a:pt x="93" y="22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362200" y="5105400"/>
            <a:ext cx="129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STAT1</a:t>
            </a: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4038600" y="4179570"/>
            <a:ext cx="381000" cy="480060"/>
          </a:xfrm>
          <a:prstGeom prst="octagon">
            <a:avLst>
              <a:gd name="adj" fmla="val 2928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2362200" y="2743200"/>
            <a:ext cx="167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>
                <a:latin typeface="Arial"/>
                <a:cs typeface="Arial"/>
              </a:rPr>
              <a:t>M</a:t>
            </a:r>
            <a:r>
              <a:rPr lang="en-US" sz="2200" dirty="0">
                <a:latin typeface="Symbol" pitchFamily="18" charset="2"/>
              </a:rPr>
              <a:t>f </a:t>
            </a:r>
            <a:r>
              <a:rPr lang="en-US" sz="2200" dirty="0">
                <a:latin typeface="Arial"/>
                <a:cs typeface="Arial"/>
              </a:rPr>
              <a:t>or DC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057400" y="3352800"/>
            <a:ext cx="2057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kern="1200" dirty="0" err="1">
                <a:latin typeface="Arial"/>
                <a:cs typeface="Arial"/>
              </a:rPr>
              <a:t>IKK</a:t>
            </a:r>
            <a:r>
              <a:rPr lang="en-US" sz="2200" kern="1200" dirty="0" err="1">
                <a:latin typeface="Symbol" pitchFamily="18" charset="2"/>
              </a:rPr>
              <a:t>g</a:t>
            </a:r>
            <a:r>
              <a:rPr lang="en-US" sz="2200" kern="1200" dirty="0">
                <a:latin typeface="Symbol" pitchFamily="18" charset="2"/>
              </a:rPr>
              <a:t> </a:t>
            </a:r>
            <a:r>
              <a:rPr lang="en-US" sz="2200" kern="1200" dirty="0">
                <a:latin typeface="Arial"/>
                <a:cs typeface="Arial"/>
              </a:rPr>
              <a:t>(NEMO)</a:t>
            </a:r>
          </a:p>
        </p:txBody>
      </p:sp>
      <p:sp>
        <p:nvSpPr>
          <p:cNvPr id="42" name="AutoShape 33"/>
          <p:cNvSpPr>
            <a:spLocks noChangeArrowheads="1"/>
          </p:cNvSpPr>
          <p:nvPr/>
        </p:nvSpPr>
        <p:spPr bwMode="auto">
          <a:xfrm rot="6958605">
            <a:off x="2207217" y="2954338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 rot="-5469486">
            <a:off x="1368612" y="2733990"/>
            <a:ext cx="304801" cy="914400"/>
            <a:chOff x="582" y="2112"/>
            <a:chExt cx="164" cy="48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5" y="2112"/>
              <a:ext cx="98" cy="201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5" y="2313"/>
              <a:ext cx="98" cy="56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82" y="2369"/>
              <a:ext cx="164" cy="2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kern="1200"/>
            </a:p>
          </p:txBody>
        </p:sp>
      </p:grpSp>
      <p:sp>
        <p:nvSpPr>
          <p:cNvPr id="47" name="AutoShape 35"/>
          <p:cNvSpPr>
            <a:spLocks noChangeArrowheads="1"/>
          </p:cNvSpPr>
          <p:nvPr/>
        </p:nvSpPr>
        <p:spPr bwMode="auto">
          <a:xfrm>
            <a:off x="5251758" y="4002928"/>
            <a:ext cx="381000" cy="480060"/>
          </a:xfrm>
          <a:prstGeom prst="octagon">
            <a:avLst>
              <a:gd name="adj" fmla="val 29287"/>
            </a:avLst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kern="1200"/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 rot="2700000" flipH="1">
            <a:off x="5694274" y="4386993"/>
            <a:ext cx="228600" cy="762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 rot="13690759">
            <a:off x="3325959" y="4692971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5396829">
            <a:off x="4419248" y="2971872"/>
            <a:ext cx="153104" cy="761858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7BDBA95B-0E35-475C-8A14-69826B12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23" y="6039236"/>
            <a:ext cx="4499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kern="1200" dirty="0">
                <a:latin typeface="Arial"/>
                <a:cs typeface="Arial"/>
              </a:rPr>
              <a:t>Genetic Mutations associated with susceptibility to Mycobacteria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3C85EEE-1655-4852-A346-F19746CE0EF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6103858" y="4710319"/>
            <a:ext cx="2481262" cy="1257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b="1" kern="1200" dirty="0">
                <a:latin typeface="Arial"/>
                <a:cs typeface="Arial"/>
              </a:rPr>
              <a:t>But</a:t>
            </a:r>
          </a:p>
          <a:p>
            <a:r>
              <a:rPr lang="en-US" sz="2000" b="1" dirty="0" err="1">
                <a:latin typeface="Arial"/>
                <a:cs typeface="Arial"/>
              </a:rPr>
              <a:t>IFN</a:t>
            </a:r>
            <a:r>
              <a:rPr lang="en-US" sz="2000" b="1" dirty="0" err="1">
                <a:latin typeface="Symbol" panose="05050102010706020507" pitchFamily="18" charset="2"/>
                <a:cs typeface="Arial"/>
              </a:rPr>
              <a:t>g</a:t>
            </a:r>
            <a:r>
              <a:rPr lang="en-US" sz="2000" b="1" dirty="0">
                <a:latin typeface="Arial"/>
                <a:cs typeface="Arial"/>
              </a:rPr>
              <a:t> is not a correlate of immune protection</a:t>
            </a:r>
            <a:endParaRPr lang="en-US" sz="2000" b="1" kern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9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0" y="227917"/>
            <a:ext cx="884884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&amp; the Granuloma: 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lifelong relationship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C0BA9A3-60B1-4B96-B1ED-7209A71B552B}"/>
              </a:ext>
            </a:extLst>
          </p:cNvPr>
          <p:cNvSpPr txBox="1"/>
          <p:nvPr/>
        </p:nvSpPr>
        <p:spPr>
          <a:xfrm>
            <a:off x="4949569" y="6322306"/>
            <a:ext cx="4068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Russell et al  Cell Host Microbe 8: 68-76 (2010)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87F4E5A-9FE4-464A-AB49-5A37CEC28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4" y="1824912"/>
            <a:ext cx="7424391" cy="43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xplosion 1 6"/>
          <p:cNvSpPr/>
          <p:nvPr/>
        </p:nvSpPr>
        <p:spPr>
          <a:xfrm>
            <a:off x="3869364" y="3452083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436798" y="4105593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Explosion 1 6"/>
          <p:cNvSpPr/>
          <p:nvPr/>
        </p:nvSpPr>
        <p:spPr>
          <a:xfrm>
            <a:off x="2121775" y="4074605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58150" y="4728115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6" y="-175027"/>
            <a:ext cx="884884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Granuloma:  the standoff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762240" y="1904146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71545" y="2569008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xplosion 1 6"/>
          <p:cNvSpPr/>
          <p:nvPr/>
        </p:nvSpPr>
        <p:spPr>
          <a:xfrm>
            <a:off x="3726543" y="1855330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5210" y="2457872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Explosion 1 6"/>
          <p:cNvSpPr/>
          <p:nvPr/>
        </p:nvSpPr>
        <p:spPr>
          <a:xfrm>
            <a:off x="4826970" y="1896482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4796" y="2497033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osion 1 6"/>
          <p:cNvSpPr/>
          <p:nvPr/>
        </p:nvSpPr>
        <p:spPr>
          <a:xfrm>
            <a:off x="5718286" y="2540619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85720" y="3194129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Explosion 1 6"/>
          <p:cNvSpPr/>
          <p:nvPr/>
        </p:nvSpPr>
        <p:spPr>
          <a:xfrm>
            <a:off x="5905500" y="3543142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2934" y="4196652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Explosion 1 6"/>
          <p:cNvSpPr/>
          <p:nvPr/>
        </p:nvSpPr>
        <p:spPr>
          <a:xfrm>
            <a:off x="5327199" y="4352102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95700" y="4903227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Explosion 1 6"/>
          <p:cNvSpPr/>
          <p:nvPr/>
        </p:nvSpPr>
        <p:spPr>
          <a:xfrm>
            <a:off x="4672250" y="4970906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90127" y="5490778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Explosion 1 6"/>
          <p:cNvSpPr/>
          <p:nvPr/>
        </p:nvSpPr>
        <p:spPr>
          <a:xfrm>
            <a:off x="3660364" y="5091924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7798" y="5745434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Explosion 1 6"/>
          <p:cNvSpPr/>
          <p:nvPr/>
        </p:nvSpPr>
        <p:spPr>
          <a:xfrm>
            <a:off x="2567265" y="4808325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134699" y="5461835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Explosion 1 6"/>
          <p:cNvSpPr/>
          <p:nvPr/>
        </p:nvSpPr>
        <p:spPr>
          <a:xfrm>
            <a:off x="1880245" y="3124037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47679" y="3777547"/>
            <a:ext cx="258923" cy="22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Explosion 1 6"/>
          <p:cNvSpPr/>
          <p:nvPr/>
        </p:nvSpPr>
        <p:spPr>
          <a:xfrm>
            <a:off x="2189420" y="2448917"/>
            <a:ext cx="1455306" cy="1350239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0"/>
              <a:gd name="connsiteX1" fmla="*/ 14526 w 21604"/>
              <a:gd name="connsiteY1" fmla="*/ 0 h 21600"/>
              <a:gd name="connsiteX2" fmla="*/ 14159 w 21604"/>
              <a:gd name="connsiteY2" fmla="*/ 5325 h 21600"/>
              <a:gd name="connsiteX3" fmla="*/ 18384 w 21604"/>
              <a:gd name="connsiteY3" fmla="*/ 4457 h 21600"/>
              <a:gd name="connsiteX4" fmla="*/ 16706 w 21604"/>
              <a:gd name="connsiteY4" fmla="*/ 7315 h 21600"/>
              <a:gd name="connsiteX5" fmla="*/ 21101 w 21604"/>
              <a:gd name="connsiteY5" fmla="*/ 8137 h 21600"/>
              <a:gd name="connsiteX6" fmla="*/ 17611 w 21604"/>
              <a:gd name="connsiteY6" fmla="*/ 10475 h 21600"/>
              <a:gd name="connsiteX7" fmla="*/ 21604 w 21604"/>
              <a:gd name="connsiteY7" fmla="*/ 13290 h 21600"/>
              <a:gd name="connsiteX8" fmla="*/ 16841 w 21604"/>
              <a:gd name="connsiteY8" fmla="*/ 12942 h 21600"/>
              <a:gd name="connsiteX9" fmla="*/ 18149 w 21604"/>
              <a:gd name="connsiteY9" fmla="*/ 18095 h 21600"/>
              <a:gd name="connsiteX10" fmla="*/ 14024 w 21604"/>
              <a:gd name="connsiteY10" fmla="*/ 14457 h 21600"/>
              <a:gd name="connsiteX11" fmla="*/ 13251 w 21604"/>
              <a:gd name="connsiteY11" fmla="*/ 19737 h 21600"/>
              <a:gd name="connsiteX12" fmla="*/ 10536 w 21604"/>
              <a:gd name="connsiteY12" fmla="*/ 14935 h 21600"/>
              <a:gd name="connsiteX13" fmla="*/ 8489 w 21604"/>
              <a:gd name="connsiteY13" fmla="*/ 21600 h 21600"/>
              <a:gd name="connsiteX14" fmla="*/ 7719 w 21604"/>
              <a:gd name="connsiteY14" fmla="*/ 15627 h 21600"/>
              <a:gd name="connsiteX15" fmla="*/ 4766 w 21604"/>
              <a:gd name="connsiteY15" fmla="*/ 17617 h 21600"/>
              <a:gd name="connsiteX16" fmla="*/ 5671 w 21604"/>
              <a:gd name="connsiteY16" fmla="*/ 13937 h 21600"/>
              <a:gd name="connsiteX17" fmla="*/ 139 w 21604"/>
              <a:gd name="connsiteY17" fmla="*/ 14587 h 21600"/>
              <a:gd name="connsiteX18" fmla="*/ 3726 w 21604"/>
              <a:gd name="connsiteY18" fmla="*/ 11775 h 21600"/>
              <a:gd name="connsiteX19" fmla="*/ 4 w 21604"/>
              <a:gd name="connsiteY19" fmla="*/ 8615 h 21600"/>
              <a:gd name="connsiteX20" fmla="*/ 4631 w 21604"/>
              <a:gd name="connsiteY20" fmla="*/ 7617 h 21600"/>
              <a:gd name="connsiteX21" fmla="*/ 374 w 21604"/>
              <a:gd name="connsiteY21" fmla="*/ 2295 h 21600"/>
              <a:gd name="connsiteX22" fmla="*/ 7316 w 21604"/>
              <a:gd name="connsiteY22" fmla="*/ 6320 h 21600"/>
              <a:gd name="connsiteX23" fmla="*/ 8356 w 21604"/>
              <a:gd name="connsiteY23" fmla="*/ 2295 h 21600"/>
              <a:gd name="connsiteX24" fmla="*/ 10804 w 21604"/>
              <a:gd name="connsiteY24" fmla="*/ 5800 h 21600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4"/>
              <a:gd name="connsiteY0" fmla="*/ 5800 h 21601"/>
              <a:gd name="connsiteX1" fmla="*/ 14526 w 21604"/>
              <a:gd name="connsiteY1" fmla="*/ 0 h 21601"/>
              <a:gd name="connsiteX2" fmla="*/ 14159 w 21604"/>
              <a:gd name="connsiteY2" fmla="*/ 5325 h 21601"/>
              <a:gd name="connsiteX3" fmla="*/ 18384 w 21604"/>
              <a:gd name="connsiteY3" fmla="*/ 4457 h 21601"/>
              <a:gd name="connsiteX4" fmla="*/ 16706 w 21604"/>
              <a:gd name="connsiteY4" fmla="*/ 7315 h 21601"/>
              <a:gd name="connsiteX5" fmla="*/ 21101 w 21604"/>
              <a:gd name="connsiteY5" fmla="*/ 8137 h 21601"/>
              <a:gd name="connsiteX6" fmla="*/ 17611 w 21604"/>
              <a:gd name="connsiteY6" fmla="*/ 10475 h 21601"/>
              <a:gd name="connsiteX7" fmla="*/ 21604 w 21604"/>
              <a:gd name="connsiteY7" fmla="*/ 13290 h 21601"/>
              <a:gd name="connsiteX8" fmla="*/ 16841 w 21604"/>
              <a:gd name="connsiteY8" fmla="*/ 12942 h 21601"/>
              <a:gd name="connsiteX9" fmla="*/ 18149 w 21604"/>
              <a:gd name="connsiteY9" fmla="*/ 18095 h 21601"/>
              <a:gd name="connsiteX10" fmla="*/ 14024 w 21604"/>
              <a:gd name="connsiteY10" fmla="*/ 14457 h 21601"/>
              <a:gd name="connsiteX11" fmla="*/ 13251 w 21604"/>
              <a:gd name="connsiteY11" fmla="*/ 19737 h 21601"/>
              <a:gd name="connsiteX12" fmla="*/ 10536 w 21604"/>
              <a:gd name="connsiteY12" fmla="*/ 14935 h 21601"/>
              <a:gd name="connsiteX13" fmla="*/ 8489 w 21604"/>
              <a:gd name="connsiteY13" fmla="*/ 21600 h 21601"/>
              <a:gd name="connsiteX14" fmla="*/ 7719 w 21604"/>
              <a:gd name="connsiteY14" fmla="*/ 15627 h 21601"/>
              <a:gd name="connsiteX15" fmla="*/ 4766 w 21604"/>
              <a:gd name="connsiteY15" fmla="*/ 17617 h 21601"/>
              <a:gd name="connsiteX16" fmla="*/ 5671 w 21604"/>
              <a:gd name="connsiteY16" fmla="*/ 13937 h 21601"/>
              <a:gd name="connsiteX17" fmla="*/ 139 w 21604"/>
              <a:gd name="connsiteY17" fmla="*/ 14587 h 21601"/>
              <a:gd name="connsiteX18" fmla="*/ 3726 w 21604"/>
              <a:gd name="connsiteY18" fmla="*/ 11775 h 21601"/>
              <a:gd name="connsiteX19" fmla="*/ 4 w 21604"/>
              <a:gd name="connsiteY19" fmla="*/ 8615 h 21601"/>
              <a:gd name="connsiteX20" fmla="*/ 4631 w 21604"/>
              <a:gd name="connsiteY20" fmla="*/ 7617 h 21601"/>
              <a:gd name="connsiteX21" fmla="*/ 374 w 21604"/>
              <a:gd name="connsiteY21" fmla="*/ 2295 h 21601"/>
              <a:gd name="connsiteX22" fmla="*/ 7316 w 21604"/>
              <a:gd name="connsiteY22" fmla="*/ 6320 h 21601"/>
              <a:gd name="connsiteX23" fmla="*/ 8356 w 21604"/>
              <a:gd name="connsiteY23" fmla="*/ 2295 h 21601"/>
              <a:gd name="connsiteX24" fmla="*/ 10804 w 21604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  <a:gd name="connsiteX0" fmla="*/ 10804 w 21606"/>
              <a:gd name="connsiteY0" fmla="*/ 5800 h 21601"/>
              <a:gd name="connsiteX1" fmla="*/ 14526 w 21606"/>
              <a:gd name="connsiteY1" fmla="*/ 0 h 21601"/>
              <a:gd name="connsiteX2" fmla="*/ 14159 w 21606"/>
              <a:gd name="connsiteY2" fmla="*/ 5325 h 21601"/>
              <a:gd name="connsiteX3" fmla="*/ 18384 w 21606"/>
              <a:gd name="connsiteY3" fmla="*/ 4457 h 21601"/>
              <a:gd name="connsiteX4" fmla="*/ 16706 w 21606"/>
              <a:gd name="connsiteY4" fmla="*/ 7315 h 21601"/>
              <a:gd name="connsiteX5" fmla="*/ 21101 w 21606"/>
              <a:gd name="connsiteY5" fmla="*/ 8137 h 21601"/>
              <a:gd name="connsiteX6" fmla="*/ 17611 w 21606"/>
              <a:gd name="connsiteY6" fmla="*/ 10475 h 21601"/>
              <a:gd name="connsiteX7" fmla="*/ 21604 w 21606"/>
              <a:gd name="connsiteY7" fmla="*/ 13290 h 21601"/>
              <a:gd name="connsiteX8" fmla="*/ 16841 w 21606"/>
              <a:gd name="connsiteY8" fmla="*/ 12942 h 21601"/>
              <a:gd name="connsiteX9" fmla="*/ 18149 w 21606"/>
              <a:gd name="connsiteY9" fmla="*/ 18095 h 21601"/>
              <a:gd name="connsiteX10" fmla="*/ 14024 w 21606"/>
              <a:gd name="connsiteY10" fmla="*/ 14457 h 21601"/>
              <a:gd name="connsiteX11" fmla="*/ 13251 w 21606"/>
              <a:gd name="connsiteY11" fmla="*/ 19737 h 21601"/>
              <a:gd name="connsiteX12" fmla="*/ 10536 w 21606"/>
              <a:gd name="connsiteY12" fmla="*/ 14935 h 21601"/>
              <a:gd name="connsiteX13" fmla="*/ 8489 w 21606"/>
              <a:gd name="connsiteY13" fmla="*/ 21600 h 21601"/>
              <a:gd name="connsiteX14" fmla="*/ 7719 w 21606"/>
              <a:gd name="connsiteY14" fmla="*/ 15627 h 21601"/>
              <a:gd name="connsiteX15" fmla="*/ 4766 w 21606"/>
              <a:gd name="connsiteY15" fmla="*/ 17617 h 21601"/>
              <a:gd name="connsiteX16" fmla="*/ 5671 w 21606"/>
              <a:gd name="connsiteY16" fmla="*/ 13937 h 21601"/>
              <a:gd name="connsiteX17" fmla="*/ 139 w 21606"/>
              <a:gd name="connsiteY17" fmla="*/ 14587 h 21601"/>
              <a:gd name="connsiteX18" fmla="*/ 3726 w 21606"/>
              <a:gd name="connsiteY18" fmla="*/ 11775 h 21601"/>
              <a:gd name="connsiteX19" fmla="*/ 4 w 21606"/>
              <a:gd name="connsiteY19" fmla="*/ 8615 h 21601"/>
              <a:gd name="connsiteX20" fmla="*/ 4631 w 21606"/>
              <a:gd name="connsiteY20" fmla="*/ 7617 h 21601"/>
              <a:gd name="connsiteX21" fmla="*/ 374 w 21606"/>
              <a:gd name="connsiteY21" fmla="*/ 2295 h 21601"/>
              <a:gd name="connsiteX22" fmla="*/ 7316 w 21606"/>
              <a:gd name="connsiteY22" fmla="*/ 6320 h 21601"/>
              <a:gd name="connsiteX23" fmla="*/ 8356 w 21606"/>
              <a:gd name="connsiteY23" fmla="*/ 2295 h 21601"/>
              <a:gd name="connsiteX24" fmla="*/ 10804 w 21606"/>
              <a:gd name="connsiteY24" fmla="*/ 580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6" h="21601">
                <a:moveTo>
                  <a:pt x="10804" y="5800"/>
                </a:moveTo>
                <a:cubicBezTo>
                  <a:pt x="11832" y="5418"/>
                  <a:pt x="13967" y="79"/>
                  <a:pt x="14526" y="0"/>
                </a:cubicBezTo>
                <a:cubicBezTo>
                  <a:pt x="15085" y="-79"/>
                  <a:pt x="12751" y="5614"/>
                  <a:pt x="14159" y="5325"/>
                </a:cubicBezTo>
                <a:lnTo>
                  <a:pt x="18384" y="4457"/>
                </a:lnTo>
                <a:cubicBezTo>
                  <a:pt x="18809" y="4789"/>
                  <a:pt x="16253" y="6702"/>
                  <a:pt x="16706" y="7315"/>
                </a:cubicBezTo>
                <a:cubicBezTo>
                  <a:pt x="17159" y="7928"/>
                  <a:pt x="20950" y="7610"/>
                  <a:pt x="21101" y="8137"/>
                </a:cubicBezTo>
                <a:cubicBezTo>
                  <a:pt x="21252" y="8664"/>
                  <a:pt x="17527" y="9616"/>
                  <a:pt x="17611" y="10475"/>
                </a:cubicBezTo>
                <a:cubicBezTo>
                  <a:pt x="17695" y="11334"/>
                  <a:pt x="21732" y="12879"/>
                  <a:pt x="21604" y="13290"/>
                </a:cubicBezTo>
                <a:cubicBezTo>
                  <a:pt x="21476" y="13701"/>
                  <a:pt x="17417" y="12141"/>
                  <a:pt x="16841" y="12942"/>
                </a:cubicBezTo>
                <a:cubicBezTo>
                  <a:pt x="16265" y="13743"/>
                  <a:pt x="18618" y="17843"/>
                  <a:pt x="18149" y="18095"/>
                </a:cubicBezTo>
                <a:cubicBezTo>
                  <a:pt x="17680" y="18347"/>
                  <a:pt x="14840" y="14183"/>
                  <a:pt x="14024" y="14457"/>
                </a:cubicBezTo>
                <a:cubicBezTo>
                  <a:pt x="13208" y="14731"/>
                  <a:pt x="13832" y="19657"/>
                  <a:pt x="13251" y="19737"/>
                </a:cubicBezTo>
                <a:cubicBezTo>
                  <a:pt x="12670" y="19817"/>
                  <a:pt x="11330" y="14625"/>
                  <a:pt x="10536" y="14935"/>
                </a:cubicBezTo>
                <a:cubicBezTo>
                  <a:pt x="9742" y="15246"/>
                  <a:pt x="8958" y="21485"/>
                  <a:pt x="8489" y="21600"/>
                </a:cubicBezTo>
                <a:cubicBezTo>
                  <a:pt x="8020" y="21715"/>
                  <a:pt x="8339" y="16291"/>
                  <a:pt x="7719" y="15627"/>
                </a:cubicBezTo>
                <a:lnTo>
                  <a:pt x="4766" y="17617"/>
                </a:lnTo>
                <a:cubicBezTo>
                  <a:pt x="3782" y="18280"/>
                  <a:pt x="6442" y="14442"/>
                  <a:pt x="5671" y="13937"/>
                </a:cubicBezTo>
                <a:cubicBezTo>
                  <a:pt x="4900" y="13432"/>
                  <a:pt x="463" y="14947"/>
                  <a:pt x="139" y="14587"/>
                </a:cubicBezTo>
                <a:cubicBezTo>
                  <a:pt x="-185" y="14227"/>
                  <a:pt x="3748" y="12770"/>
                  <a:pt x="3726" y="11775"/>
                </a:cubicBezTo>
                <a:cubicBezTo>
                  <a:pt x="3704" y="10780"/>
                  <a:pt x="-147" y="9308"/>
                  <a:pt x="4" y="8615"/>
                </a:cubicBezTo>
                <a:cubicBezTo>
                  <a:pt x="155" y="7922"/>
                  <a:pt x="4569" y="8670"/>
                  <a:pt x="4631" y="7617"/>
                </a:cubicBezTo>
                <a:cubicBezTo>
                  <a:pt x="4693" y="6564"/>
                  <a:pt x="-73" y="2511"/>
                  <a:pt x="374" y="2295"/>
                </a:cubicBezTo>
                <a:cubicBezTo>
                  <a:pt x="821" y="2079"/>
                  <a:pt x="6969" y="7662"/>
                  <a:pt x="7316" y="6320"/>
                </a:cubicBezTo>
                <a:lnTo>
                  <a:pt x="8356" y="2295"/>
                </a:lnTo>
                <a:cubicBezTo>
                  <a:pt x="8937" y="2208"/>
                  <a:pt x="9776" y="6182"/>
                  <a:pt x="10804" y="58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368801" y="3915292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1505698" y="4103451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304550" y="5988912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401466" y="6202476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154623" y="2149475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251539" y="2363039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04104" y="1334795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601020" y="1548359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791036" y="1359375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87952" y="1572939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023505" y="3870203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120421" y="4083767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653053" y="4740443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749969" y="4954007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116756" y="5349068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213672" y="5562632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140864" y="2248379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237780" y="2461943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806751" y="4551541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903667" y="4765105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379974" y="5683781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476890" y="5897345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245351" y="1783257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342267" y="1996821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084287" y="3085167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266808" y="3298901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3828830" y="3258450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831407" y="3036598"/>
            <a:ext cx="215299" cy="2034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4350187" y="3194561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489669" y="3694448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936149" y="4905838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4239247" y="4880424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444690" y="3694448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746886" y="3968703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91864" y="2362369"/>
            <a:ext cx="714651" cy="7151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688780" y="2575933"/>
            <a:ext cx="402435" cy="4359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165296" y="3121367"/>
            <a:ext cx="714651" cy="715161"/>
            <a:chOff x="1174191" y="3454353"/>
            <a:chExt cx="714651" cy="715161"/>
          </a:xfrm>
        </p:grpSpPr>
        <p:sp>
          <p:nvSpPr>
            <p:cNvPr id="99" name="Oval 98"/>
            <p:cNvSpPr/>
            <p:nvPr/>
          </p:nvSpPr>
          <p:spPr>
            <a:xfrm>
              <a:off x="1174191" y="3454353"/>
              <a:ext cx="714651" cy="7151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283412" y="3681059"/>
              <a:ext cx="402435" cy="4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981230" y="3410850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133630" y="3563250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442605" y="3908012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009706" y="3497144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408592" y="3975729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526959" y="3412106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5096316" y="5113534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335399" y="4461297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283069" y="4701300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3869364" y="4606689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571938" y="4130112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152636" y="4709554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647155" y="4802322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4797524" y="5155369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4306851" y="5101409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638596" y="4329944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3765517" y="3783811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495969" y="3949847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5443050" y="4191841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732279" y="3865525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510060" y="3060911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5584229" y="2432819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290533" y="2329111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3134699" y="2521480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274458" y="4662026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2985976" y="5322425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4176966" y="5609094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134627" y="5748835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235646" y="4899355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570737" y="3978799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4585722" y="2385291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138392" y="3777547"/>
            <a:ext cx="173221" cy="4752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187380" y="631753"/>
            <a:ext cx="5113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paradigm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wall off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paradigm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dynamic structure.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exploits macrophages via ESX1 -specific necrosis, cell-cell spread, &amp; recruitment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05598" y="6364028"/>
            <a:ext cx="55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Davis Cell 2009, Pagan CHM 2015,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Sherman Nature 2013, Hunter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Tuberc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2016, Cohen Ann Rev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087" y="2700252"/>
            <a:ext cx="115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cell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869364" y="3780255"/>
            <a:ext cx="88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928B919-2167-443C-97D9-101E777E07C3}"/>
              </a:ext>
            </a:extLst>
          </p:cNvPr>
          <p:cNvSpPr txBox="1"/>
          <p:nvPr/>
        </p:nvSpPr>
        <p:spPr>
          <a:xfrm>
            <a:off x="34572" y="934125"/>
            <a:ext cx="3070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lipids: complicated host-pathogen interface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2910123-3107-4C41-A385-F9600F65AD0F}"/>
              </a:ext>
            </a:extLst>
          </p:cNvPr>
          <p:cNvSpPr txBox="1"/>
          <p:nvPr/>
        </p:nvSpPr>
        <p:spPr>
          <a:xfrm>
            <a:off x="6212735" y="5601751"/>
            <a:ext cx="3033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vs Post-Primary Granuloma Structure &amp; Function Differ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C5C29-3962-E129-B193-BBBA79776BE4}"/>
              </a:ext>
            </a:extLst>
          </p:cNvPr>
          <p:cNvSpPr txBox="1"/>
          <p:nvPr/>
        </p:nvSpPr>
        <p:spPr>
          <a:xfrm>
            <a:off x="14829" y="3975729"/>
            <a:ext cx="1615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Hypoxia:  induces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transcriptional program &amp; persistence mechanisms</a:t>
            </a:r>
          </a:p>
        </p:txBody>
      </p:sp>
    </p:spTree>
    <p:extLst>
      <p:ext uri="{BB962C8B-B14F-4D97-AF65-F5344CB8AC3E}">
        <p14:creationId xmlns:p14="http://schemas.microsoft.com/office/powerpoint/2010/main" val="33362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8540" y="-75143"/>
            <a:ext cx="874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Immunology &amp; TB Pathogenesis</a:t>
            </a:r>
          </a:p>
        </p:txBody>
      </p:sp>
      <p:sp>
        <p:nvSpPr>
          <p:cNvPr id="13337" name="Text Box 32"/>
          <p:cNvSpPr txBox="1">
            <a:spLocks noChangeArrowheads="1"/>
          </p:cNvSpPr>
          <p:nvPr/>
        </p:nvSpPr>
        <p:spPr bwMode="auto">
          <a:xfrm>
            <a:off x="996448" y="2411809"/>
            <a:ext cx="3272825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i="0" u="sng" dirty="0">
                <a:latin typeface="Arial" panose="020B0604020202020204" pitchFamily="34" charset="0"/>
                <a:cs typeface="Arial" panose="020B0604020202020204" pitchFamily="34" charset="0"/>
              </a:rPr>
              <a:t>Lung 1° Infection</a:t>
            </a:r>
          </a:p>
          <a:p>
            <a:pPr eaLnBrk="0" hangingPunct="0"/>
            <a:r>
              <a:rPr lang="en-US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Alveolar </a:t>
            </a:r>
            <a:r>
              <a:rPr lang="en-US" sz="28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i="0" dirty="0" err="1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endParaRPr lang="en-US" sz="2800" b="1" i="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eaLnBrk="0" hangingPunct="0"/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Spread to LN</a:t>
            </a:r>
          </a:p>
          <a:p>
            <a:pPr eaLnBrk="0" hangingPunct="0"/>
            <a:r>
              <a:rPr lang="en-US" sz="2800" i="0" dirty="0" err="1">
                <a:latin typeface="Arial" panose="020B0604020202020204" pitchFamily="34" charset="0"/>
                <a:cs typeface="Arial" panose="020B0604020202020204" pitchFamily="34" charset="0"/>
              </a:rPr>
              <a:t>Bacillemia</a:t>
            </a:r>
            <a:endParaRPr lang="en-US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4" name="Line 25"/>
          <p:cNvSpPr>
            <a:spLocks noChangeShapeType="1"/>
          </p:cNvSpPr>
          <p:nvPr/>
        </p:nvSpPr>
        <p:spPr bwMode="auto">
          <a:xfrm>
            <a:off x="3185727" y="188464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22E0FF66-D30C-4E9A-8554-D45AD4AC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2" y="883177"/>
            <a:ext cx="1720431" cy="9461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373FEA-A571-4A63-A2A5-502FD495F7E2}"/>
              </a:ext>
            </a:extLst>
          </p:cNvPr>
          <p:cNvGrpSpPr/>
          <p:nvPr/>
        </p:nvGrpSpPr>
        <p:grpSpPr>
          <a:xfrm>
            <a:off x="5000472" y="2858218"/>
            <a:ext cx="4313408" cy="4050582"/>
            <a:chOff x="5000472" y="2858218"/>
            <a:chExt cx="4313408" cy="4050582"/>
          </a:xfrm>
        </p:grpSpPr>
        <p:sp>
          <p:nvSpPr>
            <p:cNvPr id="13339" name="Line 34"/>
            <p:cNvSpPr>
              <a:spLocks noChangeShapeType="1"/>
            </p:cNvSpPr>
            <p:nvPr/>
          </p:nvSpPr>
          <p:spPr bwMode="auto">
            <a:xfrm rot="19392594">
              <a:off x="5072683" y="4098708"/>
              <a:ext cx="820179" cy="9968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EE2F4C-3BAC-4BB7-9F44-4AC9DFF76A8A}"/>
                </a:ext>
              </a:extLst>
            </p:cNvPr>
            <p:cNvGrpSpPr/>
            <p:nvPr/>
          </p:nvGrpSpPr>
          <p:grpSpPr>
            <a:xfrm>
              <a:off x="7233368" y="4221559"/>
              <a:ext cx="1564348" cy="1093427"/>
              <a:chOff x="6434404" y="4263478"/>
              <a:chExt cx="1564348" cy="1093427"/>
            </a:xfrm>
          </p:grpSpPr>
          <p:pic>
            <p:nvPicPr>
              <p:cNvPr id="13324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4404" y="4263478"/>
                <a:ext cx="1524000" cy="105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5" name="Text Box 19"/>
              <p:cNvSpPr txBox="1">
                <a:spLocks noChangeArrowheads="1"/>
              </p:cNvSpPr>
              <p:nvPr/>
            </p:nvSpPr>
            <p:spPr bwMode="auto">
              <a:xfrm>
                <a:off x="7071650" y="4987573"/>
                <a:ext cx="9271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9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Hewlett NEJM  (2004)</a:t>
                </a:r>
                <a:endParaRPr lang="en-US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29" name="Text Box 29"/>
            <p:cNvSpPr txBox="1">
              <a:spLocks noChangeArrowheads="1"/>
            </p:cNvSpPr>
            <p:nvPr/>
          </p:nvSpPr>
          <p:spPr bwMode="auto">
            <a:xfrm>
              <a:off x="5961080" y="5339140"/>
              <a:ext cx="2743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“Rich Foci”</a:t>
              </a:r>
            </a:p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Meninges &amp; Brain</a:t>
              </a:r>
            </a:p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Disseminated</a:t>
              </a:r>
            </a:p>
            <a:p>
              <a:pPr eaLnBrk="0" hangingPunct="0"/>
              <a:r>
                <a:rPr lang="en-US" sz="240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Miliary</a:t>
              </a:r>
              <a:endParaRPr lang="en-US" sz="24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1" name="Text Box 39"/>
            <p:cNvSpPr txBox="1">
              <a:spLocks noChangeArrowheads="1"/>
            </p:cNvSpPr>
            <p:nvPr/>
          </p:nvSpPr>
          <p:spPr bwMode="auto">
            <a:xfrm>
              <a:off x="5961080" y="2858218"/>
              <a:ext cx="33528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Lymph Node</a:t>
              </a:r>
            </a:p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Bone (Pott’s Disease)</a:t>
              </a:r>
            </a:p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Genitourinary</a:t>
              </a:r>
            </a:p>
          </p:txBody>
        </p:sp>
        <p:sp>
          <p:nvSpPr>
            <p:cNvPr id="13323" name="Line 27"/>
            <p:cNvSpPr>
              <a:spLocks noChangeShapeType="1"/>
            </p:cNvSpPr>
            <p:nvPr/>
          </p:nvSpPr>
          <p:spPr bwMode="auto">
            <a:xfrm rot="13823541" flipH="1">
              <a:off x="5280047" y="3680119"/>
              <a:ext cx="345692" cy="904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63E7DC-DEB2-4CB4-BA51-0978A4FB8D37}"/>
                </a:ext>
              </a:extLst>
            </p:cNvPr>
            <p:cNvGrpSpPr/>
            <p:nvPr/>
          </p:nvGrpSpPr>
          <p:grpSpPr>
            <a:xfrm>
              <a:off x="6139140" y="4347823"/>
              <a:ext cx="757852" cy="815963"/>
              <a:chOff x="3841734" y="435698"/>
              <a:chExt cx="457200" cy="41796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1A7E526-2814-490F-A5C7-CF40742CE4CD}"/>
                  </a:ext>
                </a:extLst>
              </p:cNvPr>
              <p:cNvGrpSpPr/>
              <p:nvPr/>
            </p:nvGrpSpPr>
            <p:grpSpPr>
              <a:xfrm>
                <a:off x="3841734" y="435698"/>
                <a:ext cx="457200" cy="417965"/>
                <a:chOff x="5609771" y="60724"/>
                <a:chExt cx="711200" cy="811947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3FAE806F-B788-4E16-B520-6DC41F4B8D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609771" y="60724"/>
                  <a:ext cx="711200" cy="811947"/>
                </a:xfrm>
                <a:prstGeom prst="rect">
                  <a:avLst/>
                </a:prstGeom>
              </p:spPr>
            </p:pic>
            <p:sp>
              <p:nvSpPr>
                <p:cNvPr id="44" name="Freeform 74">
                  <a:extLst>
                    <a:ext uri="{FF2B5EF4-FFF2-40B4-BE49-F238E27FC236}">
                      <a16:creationId xmlns:a16="http://schemas.microsoft.com/office/drawing/2014/main" id="{5D09396F-85B4-4C80-A9E5-2894E727620E}"/>
                    </a:ext>
                  </a:extLst>
                </p:cNvPr>
                <p:cNvSpPr/>
                <p:nvPr/>
              </p:nvSpPr>
              <p:spPr bwMode="auto">
                <a:xfrm>
                  <a:off x="5825189" y="450161"/>
                  <a:ext cx="126364" cy="294671"/>
                </a:xfrm>
                <a:custGeom>
                  <a:avLst/>
                  <a:gdLst>
                    <a:gd name="connsiteX0" fmla="*/ 244121 w 317499"/>
                    <a:gd name="connsiteY0" fmla="*/ 0 h 559506"/>
                    <a:gd name="connsiteX1" fmla="*/ 239888 w 317499"/>
                    <a:gd name="connsiteY1" fmla="*/ 266700 h 559506"/>
                    <a:gd name="connsiteX2" fmla="*/ 155221 w 317499"/>
                    <a:gd name="connsiteY2" fmla="*/ 148167 h 559506"/>
                    <a:gd name="connsiteX3" fmla="*/ 117121 w 317499"/>
                    <a:gd name="connsiteY3" fmla="*/ 131234 h 559506"/>
                    <a:gd name="connsiteX4" fmla="*/ 74788 w 317499"/>
                    <a:gd name="connsiteY4" fmla="*/ 283634 h 559506"/>
                    <a:gd name="connsiteX5" fmla="*/ 95955 w 317499"/>
                    <a:gd name="connsiteY5" fmla="*/ 325967 h 559506"/>
                    <a:gd name="connsiteX6" fmla="*/ 79021 w 317499"/>
                    <a:gd name="connsiteY6" fmla="*/ 304800 h 559506"/>
                    <a:gd name="connsiteX7" fmla="*/ 19755 w 317499"/>
                    <a:gd name="connsiteY7" fmla="*/ 469900 h 559506"/>
                    <a:gd name="connsiteX8" fmla="*/ 19755 w 317499"/>
                    <a:gd name="connsiteY8" fmla="*/ 550334 h 559506"/>
                    <a:gd name="connsiteX9" fmla="*/ 138288 w 317499"/>
                    <a:gd name="connsiteY9" fmla="*/ 524934 h 559506"/>
                    <a:gd name="connsiteX10" fmla="*/ 172155 w 317499"/>
                    <a:gd name="connsiteY10" fmla="*/ 495300 h 559506"/>
                    <a:gd name="connsiteX11" fmla="*/ 235655 w 317499"/>
                    <a:gd name="connsiteY11" fmla="*/ 482600 h 559506"/>
                    <a:gd name="connsiteX12" fmla="*/ 273755 w 317499"/>
                    <a:gd name="connsiteY12" fmla="*/ 478367 h 559506"/>
                    <a:gd name="connsiteX13" fmla="*/ 311855 w 317499"/>
                    <a:gd name="connsiteY13" fmla="*/ 309034 h 559506"/>
                    <a:gd name="connsiteX14" fmla="*/ 307621 w 317499"/>
                    <a:gd name="connsiteY14" fmla="*/ 283634 h 559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7499" h="559506">
                      <a:moveTo>
                        <a:pt x="244121" y="0"/>
                      </a:moveTo>
                      <a:cubicBezTo>
                        <a:pt x="249413" y="121002"/>
                        <a:pt x="254705" y="242005"/>
                        <a:pt x="239888" y="266700"/>
                      </a:cubicBezTo>
                      <a:cubicBezTo>
                        <a:pt x="225071" y="291395"/>
                        <a:pt x="175682" y="170745"/>
                        <a:pt x="155221" y="148167"/>
                      </a:cubicBezTo>
                      <a:cubicBezTo>
                        <a:pt x="134760" y="125589"/>
                        <a:pt x="130527" y="108656"/>
                        <a:pt x="117121" y="131234"/>
                      </a:cubicBezTo>
                      <a:cubicBezTo>
                        <a:pt x="103716" y="153812"/>
                        <a:pt x="78316" y="251179"/>
                        <a:pt x="74788" y="283634"/>
                      </a:cubicBezTo>
                      <a:cubicBezTo>
                        <a:pt x="71260" y="316089"/>
                        <a:pt x="95250" y="322439"/>
                        <a:pt x="95955" y="325967"/>
                      </a:cubicBezTo>
                      <a:cubicBezTo>
                        <a:pt x="96660" y="329495"/>
                        <a:pt x="91721" y="280811"/>
                        <a:pt x="79021" y="304800"/>
                      </a:cubicBezTo>
                      <a:cubicBezTo>
                        <a:pt x="66321" y="328789"/>
                        <a:pt x="29633" y="428978"/>
                        <a:pt x="19755" y="469900"/>
                      </a:cubicBezTo>
                      <a:cubicBezTo>
                        <a:pt x="9877" y="510822"/>
                        <a:pt x="0" y="541162"/>
                        <a:pt x="19755" y="550334"/>
                      </a:cubicBezTo>
                      <a:cubicBezTo>
                        <a:pt x="39510" y="559506"/>
                        <a:pt x="112888" y="534106"/>
                        <a:pt x="138288" y="524934"/>
                      </a:cubicBezTo>
                      <a:cubicBezTo>
                        <a:pt x="163688" y="515762"/>
                        <a:pt x="155927" y="502356"/>
                        <a:pt x="172155" y="495300"/>
                      </a:cubicBezTo>
                      <a:cubicBezTo>
                        <a:pt x="188383" y="488244"/>
                        <a:pt x="218722" y="485422"/>
                        <a:pt x="235655" y="482600"/>
                      </a:cubicBezTo>
                      <a:cubicBezTo>
                        <a:pt x="252588" y="479778"/>
                        <a:pt x="261055" y="507294"/>
                        <a:pt x="273755" y="478367"/>
                      </a:cubicBezTo>
                      <a:cubicBezTo>
                        <a:pt x="286455" y="449440"/>
                        <a:pt x="306211" y="341489"/>
                        <a:pt x="311855" y="309034"/>
                      </a:cubicBezTo>
                      <a:cubicBezTo>
                        <a:pt x="317499" y="276579"/>
                        <a:pt x="303388" y="293512"/>
                        <a:pt x="307621" y="283634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0479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0" dirty="0">
                    <a:latin typeface="Times New Roman" pitchFamily="18" charset="0"/>
                  </a:endParaRPr>
                </a:p>
              </p:txBody>
            </p:sp>
            <p:sp>
              <p:nvSpPr>
                <p:cNvPr id="45" name="Freeform 75">
                  <a:extLst>
                    <a:ext uri="{FF2B5EF4-FFF2-40B4-BE49-F238E27FC236}">
                      <a16:creationId xmlns:a16="http://schemas.microsoft.com/office/drawing/2014/main" id="{BEBE9206-C0C4-43B7-94A5-E4A661956099}"/>
                    </a:ext>
                  </a:extLst>
                </p:cNvPr>
                <p:cNvSpPr/>
                <p:nvPr/>
              </p:nvSpPr>
              <p:spPr bwMode="auto">
                <a:xfrm>
                  <a:off x="5951553" y="443335"/>
                  <a:ext cx="126364" cy="294671"/>
                </a:xfrm>
                <a:custGeom>
                  <a:avLst/>
                  <a:gdLst>
                    <a:gd name="connsiteX0" fmla="*/ 244121 w 317499"/>
                    <a:gd name="connsiteY0" fmla="*/ 0 h 559506"/>
                    <a:gd name="connsiteX1" fmla="*/ 239888 w 317499"/>
                    <a:gd name="connsiteY1" fmla="*/ 266700 h 559506"/>
                    <a:gd name="connsiteX2" fmla="*/ 155221 w 317499"/>
                    <a:gd name="connsiteY2" fmla="*/ 148167 h 559506"/>
                    <a:gd name="connsiteX3" fmla="*/ 117121 w 317499"/>
                    <a:gd name="connsiteY3" fmla="*/ 131234 h 559506"/>
                    <a:gd name="connsiteX4" fmla="*/ 74788 w 317499"/>
                    <a:gd name="connsiteY4" fmla="*/ 283634 h 559506"/>
                    <a:gd name="connsiteX5" fmla="*/ 95955 w 317499"/>
                    <a:gd name="connsiteY5" fmla="*/ 325967 h 559506"/>
                    <a:gd name="connsiteX6" fmla="*/ 79021 w 317499"/>
                    <a:gd name="connsiteY6" fmla="*/ 304800 h 559506"/>
                    <a:gd name="connsiteX7" fmla="*/ 19755 w 317499"/>
                    <a:gd name="connsiteY7" fmla="*/ 469900 h 559506"/>
                    <a:gd name="connsiteX8" fmla="*/ 19755 w 317499"/>
                    <a:gd name="connsiteY8" fmla="*/ 550334 h 559506"/>
                    <a:gd name="connsiteX9" fmla="*/ 138288 w 317499"/>
                    <a:gd name="connsiteY9" fmla="*/ 524934 h 559506"/>
                    <a:gd name="connsiteX10" fmla="*/ 172155 w 317499"/>
                    <a:gd name="connsiteY10" fmla="*/ 495300 h 559506"/>
                    <a:gd name="connsiteX11" fmla="*/ 235655 w 317499"/>
                    <a:gd name="connsiteY11" fmla="*/ 482600 h 559506"/>
                    <a:gd name="connsiteX12" fmla="*/ 273755 w 317499"/>
                    <a:gd name="connsiteY12" fmla="*/ 478367 h 559506"/>
                    <a:gd name="connsiteX13" fmla="*/ 311855 w 317499"/>
                    <a:gd name="connsiteY13" fmla="*/ 309034 h 559506"/>
                    <a:gd name="connsiteX14" fmla="*/ 307621 w 317499"/>
                    <a:gd name="connsiteY14" fmla="*/ 283634 h 559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7499" h="559506">
                      <a:moveTo>
                        <a:pt x="244121" y="0"/>
                      </a:moveTo>
                      <a:cubicBezTo>
                        <a:pt x="249413" y="121002"/>
                        <a:pt x="254705" y="242005"/>
                        <a:pt x="239888" y="266700"/>
                      </a:cubicBezTo>
                      <a:cubicBezTo>
                        <a:pt x="225071" y="291395"/>
                        <a:pt x="175682" y="170745"/>
                        <a:pt x="155221" y="148167"/>
                      </a:cubicBezTo>
                      <a:cubicBezTo>
                        <a:pt x="134760" y="125589"/>
                        <a:pt x="130527" y="108656"/>
                        <a:pt x="117121" y="131234"/>
                      </a:cubicBezTo>
                      <a:cubicBezTo>
                        <a:pt x="103716" y="153812"/>
                        <a:pt x="78316" y="251179"/>
                        <a:pt x="74788" y="283634"/>
                      </a:cubicBezTo>
                      <a:cubicBezTo>
                        <a:pt x="71260" y="316089"/>
                        <a:pt x="95250" y="322439"/>
                        <a:pt x="95955" y="325967"/>
                      </a:cubicBezTo>
                      <a:cubicBezTo>
                        <a:pt x="96660" y="329495"/>
                        <a:pt x="91721" y="280811"/>
                        <a:pt x="79021" y="304800"/>
                      </a:cubicBezTo>
                      <a:cubicBezTo>
                        <a:pt x="66321" y="328789"/>
                        <a:pt x="29633" y="428978"/>
                        <a:pt x="19755" y="469900"/>
                      </a:cubicBezTo>
                      <a:cubicBezTo>
                        <a:pt x="9877" y="510822"/>
                        <a:pt x="0" y="541162"/>
                        <a:pt x="19755" y="550334"/>
                      </a:cubicBezTo>
                      <a:cubicBezTo>
                        <a:pt x="39510" y="559506"/>
                        <a:pt x="112888" y="534106"/>
                        <a:pt x="138288" y="524934"/>
                      </a:cubicBezTo>
                      <a:cubicBezTo>
                        <a:pt x="163688" y="515762"/>
                        <a:pt x="155927" y="502356"/>
                        <a:pt x="172155" y="495300"/>
                      </a:cubicBezTo>
                      <a:cubicBezTo>
                        <a:pt x="188383" y="488244"/>
                        <a:pt x="218722" y="485422"/>
                        <a:pt x="235655" y="482600"/>
                      </a:cubicBezTo>
                      <a:cubicBezTo>
                        <a:pt x="252588" y="479778"/>
                        <a:pt x="261055" y="507294"/>
                        <a:pt x="273755" y="478367"/>
                      </a:cubicBezTo>
                      <a:cubicBezTo>
                        <a:pt x="286455" y="449440"/>
                        <a:pt x="306211" y="341489"/>
                        <a:pt x="311855" y="309034"/>
                      </a:cubicBezTo>
                      <a:cubicBezTo>
                        <a:pt x="317499" y="276579"/>
                        <a:pt x="303388" y="293512"/>
                        <a:pt x="307621" y="28363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0479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0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E5993A0-334F-4B69-A7DD-20D8A6139563}"/>
                  </a:ext>
                </a:extLst>
              </p:cNvPr>
              <p:cNvSpPr/>
              <p:nvPr/>
            </p:nvSpPr>
            <p:spPr bwMode="auto">
              <a:xfrm>
                <a:off x="3980216" y="454025"/>
                <a:ext cx="135669" cy="54860"/>
              </a:xfrm>
              <a:custGeom>
                <a:avLst/>
                <a:gdLst>
                  <a:gd name="connsiteX0" fmla="*/ 59763 w 162928"/>
                  <a:gd name="connsiteY0" fmla="*/ 1909 h 41690"/>
                  <a:gd name="connsiteX1" fmla="*/ 162239 w 162928"/>
                  <a:gd name="connsiteY1" fmla="*/ 9792 h 41690"/>
                  <a:gd name="connsiteX2" fmla="*/ 4584 w 162928"/>
                  <a:gd name="connsiteY2" fmla="*/ 41323 h 41690"/>
                  <a:gd name="connsiteX3" fmla="*/ 59763 w 162928"/>
                  <a:gd name="connsiteY3" fmla="*/ 1909 h 4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928" h="41690">
                    <a:moveTo>
                      <a:pt x="59763" y="1909"/>
                    </a:moveTo>
                    <a:cubicBezTo>
                      <a:pt x="86039" y="-3346"/>
                      <a:pt x="171435" y="3223"/>
                      <a:pt x="162239" y="9792"/>
                    </a:cubicBezTo>
                    <a:cubicBezTo>
                      <a:pt x="153043" y="16361"/>
                      <a:pt x="24291" y="45264"/>
                      <a:pt x="4584" y="41323"/>
                    </a:cubicBezTo>
                    <a:cubicBezTo>
                      <a:pt x="-15123" y="37382"/>
                      <a:pt x="33487" y="7164"/>
                      <a:pt x="59763" y="190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A5DF59-E1DD-49B8-B67B-42AE4447EE0D}"/>
              </a:ext>
            </a:extLst>
          </p:cNvPr>
          <p:cNvGrpSpPr/>
          <p:nvPr/>
        </p:nvGrpSpPr>
        <p:grpSpPr>
          <a:xfrm>
            <a:off x="0" y="4322777"/>
            <a:ext cx="2608276" cy="2452857"/>
            <a:chOff x="0" y="4322777"/>
            <a:chExt cx="2608276" cy="2452857"/>
          </a:xfrm>
        </p:grpSpPr>
        <p:sp>
          <p:nvSpPr>
            <p:cNvPr id="13343" name="Text Box 7"/>
            <p:cNvSpPr txBox="1">
              <a:spLocks noChangeArrowheads="1"/>
            </p:cNvSpPr>
            <p:nvPr/>
          </p:nvSpPr>
          <p:spPr bwMode="auto">
            <a:xfrm>
              <a:off x="0" y="4888569"/>
              <a:ext cx="2209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No Infection</a:t>
              </a:r>
            </a:p>
          </p:txBody>
        </p:sp>
        <p:sp>
          <p:nvSpPr>
            <p:cNvPr id="13344" name="Line 8"/>
            <p:cNvSpPr>
              <a:spLocks noChangeShapeType="1"/>
            </p:cNvSpPr>
            <p:nvPr/>
          </p:nvSpPr>
          <p:spPr bwMode="auto">
            <a:xfrm rot="5400000">
              <a:off x="722418" y="4504274"/>
              <a:ext cx="387765" cy="24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7" name="Line 27"/>
            <p:cNvSpPr>
              <a:spLocks noChangeShapeType="1"/>
            </p:cNvSpPr>
            <p:nvPr/>
          </p:nvSpPr>
          <p:spPr bwMode="auto">
            <a:xfrm rot="13823541" flipH="1" flipV="1">
              <a:off x="1427602" y="4405479"/>
              <a:ext cx="703742" cy="1657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7">
              <a:extLst>
                <a:ext uri="{FF2B5EF4-FFF2-40B4-BE49-F238E27FC236}">
                  <a16:creationId xmlns:a16="http://schemas.microsoft.com/office/drawing/2014/main" id="{6CDD5598-455D-43E1-A9E1-1BE69F260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221" y="5944637"/>
              <a:ext cx="16223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Infection</a:t>
              </a: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37B06C1B-88E7-43EC-9092-1EBC45C9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03" y="5322381"/>
              <a:ext cx="645266" cy="471176"/>
            </a:xfrm>
            <a:custGeom>
              <a:avLst/>
              <a:gdLst>
                <a:gd name="T0" fmla="*/ 2147483647 w 1569"/>
                <a:gd name="T1" fmla="*/ 2147483647 h 653"/>
                <a:gd name="T2" fmla="*/ 2147483647 w 1569"/>
                <a:gd name="T3" fmla="*/ 2147483647 h 653"/>
                <a:gd name="T4" fmla="*/ 2147483647 w 1569"/>
                <a:gd name="T5" fmla="*/ 2147483647 h 653"/>
                <a:gd name="T6" fmla="*/ 2147483647 w 1569"/>
                <a:gd name="T7" fmla="*/ 2147483647 h 653"/>
                <a:gd name="T8" fmla="*/ 2147483647 w 1569"/>
                <a:gd name="T9" fmla="*/ 2147483647 h 653"/>
                <a:gd name="T10" fmla="*/ 2147483647 w 1569"/>
                <a:gd name="T11" fmla="*/ 2147483647 h 653"/>
                <a:gd name="T12" fmla="*/ 2147483647 w 1569"/>
                <a:gd name="T13" fmla="*/ 0 h 653"/>
                <a:gd name="T14" fmla="*/ 2147483647 w 1569"/>
                <a:gd name="T15" fmla="*/ 2147483647 h 653"/>
                <a:gd name="T16" fmla="*/ 2147483647 w 1569"/>
                <a:gd name="T17" fmla="*/ 2147483647 h 653"/>
                <a:gd name="T18" fmla="*/ 2147483647 w 1569"/>
                <a:gd name="T19" fmla="*/ 2147483647 h 653"/>
                <a:gd name="T20" fmla="*/ 2147483647 w 1569"/>
                <a:gd name="T21" fmla="*/ 2147483647 h 653"/>
                <a:gd name="T22" fmla="*/ 2147483647 w 1569"/>
                <a:gd name="T23" fmla="*/ 2147483647 h 653"/>
                <a:gd name="T24" fmla="*/ 2147483647 w 1569"/>
                <a:gd name="T25" fmla="*/ 2147483647 h 653"/>
                <a:gd name="T26" fmla="*/ 2147483647 w 1569"/>
                <a:gd name="T27" fmla="*/ 2147483647 h 653"/>
                <a:gd name="T28" fmla="*/ 2147483647 w 1569"/>
                <a:gd name="T29" fmla="*/ 2147483647 h 653"/>
                <a:gd name="T30" fmla="*/ 2147483647 w 1569"/>
                <a:gd name="T31" fmla="*/ 2147483647 h 653"/>
                <a:gd name="T32" fmla="*/ 2147483647 w 1569"/>
                <a:gd name="T33" fmla="*/ 2147483647 h 653"/>
                <a:gd name="T34" fmla="*/ 2147483647 w 1569"/>
                <a:gd name="T35" fmla="*/ 2147483647 h 653"/>
                <a:gd name="T36" fmla="*/ 2147483647 w 1569"/>
                <a:gd name="T37" fmla="*/ 2147483647 h 653"/>
                <a:gd name="T38" fmla="*/ 2147483647 w 1569"/>
                <a:gd name="T39" fmla="*/ 2147483647 h 653"/>
                <a:gd name="T40" fmla="*/ 2147483647 w 1569"/>
                <a:gd name="T41" fmla="*/ 2147483647 h 653"/>
                <a:gd name="T42" fmla="*/ 2147483647 w 1569"/>
                <a:gd name="T43" fmla="*/ 2147483647 h 653"/>
                <a:gd name="T44" fmla="*/ 2147483647 w 1569"/>
                <a:gd name="T45" fmla="*/ 2147483647 h 653"/>
                <a:gd name="T46" fmla="*/ 2147483647 w 1569"/>
                <a:gd name="T47" fmla="*/ 2147483647 h 653"/>
                <a:gd name="T48" fmla="*/ 2147483647 w 1569"/>
                <a:gd name="T49" fmla="*/ 2147483647 h 6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69" h="653">
                  <a:moveTo>
                    <a:pt x="93" y="221"/>
                  </a:moveTo>
                  <a:cubicBezTo>
                    <a:pt x="173" y="201"/>
                    <a:pt x="88" y="220"/>
                    <a:pt x="209" y="202"/>
                  </a:cubicBezTo>
                  <a:cubicBezTo>
                    <a:pt x="259" y="194"/>
                    <a:pt x="303" y="170"/>
                    <a:pt x="353" y="163"/>
                  </a:cubicBezTo>
                  <a:cubicBezTo>
                    <a:pt x="385" y="159"/>
                    <a:pt x="417" y="157"/>
                    <a:pt x="449" y="154"/>
                  </a:cubicBezTo>
                  <a:cubicBezTo>
                    <a:pt x="496" y="137"/>
                    <a:pt x="501" y="102"/>
                    <a:pt x="516" y="58"/>
                  </a:cubicBezTo>
                  <a:cubicBezTo>
                    <a:pt x="521" y="42"/>
                    <a:pt x="523" y="17"/>
                    <a:pt x="545" y="10"/>
                  </a:cubicBezTo>
                  <a:cubicBezTo>
                    <a:pt x="569" y="3"/>
                    <a:pt x="596" y="3"/>
                    <a:pt x="621" y="0"/>
                  </a:cubicBezTo>
                  <a:cubicBezTo>
                    <a:pt x="679" y="5"/>
                    <a:pt x="748" y="5"/>
                    <a:pt x="804" y="29"/>
                  </a:cubicBezTo>
                  <a:cubicBezTo>
                    <a:pt x="865" y="55"/>
                    <a:pt x="930" y="95"/>
                    <a:pt x="996" y="106"/>
                  </a:cubicBezTo>
                  <a:cubicBezTo>
                    <a:pt x="1185" y="137"/>
                    <a:pt x="1348" y="130"/>
                    <a:pt x="1553" y="134"/>
                  </a:cubicBezTo>
                  <a:cubicBezTo>
                    <a:pt x="1569" y="185"/>
                    <a:pt x="1545" y="208"/>
                    <a:pt x="1533" y="259"/>
                  </a:cubicBezTo>
                  <a:cubicBezTo>
                    <a:pt x="1516" y="333"/>
                    <a:pt x="1500" y="426"/>
                    <a:pt x="1418" y="451"/>
                  </a:cubicBezTo>
                  <a:cubicBezTo>
                    <a:pt x="1310" y="522"/>
                    <a:pt x="1451" y="437"/>
                    <a:pt x="1130" y="480"/>
                  </a:cubicBezTo>
                  <a:cubicBezTo>
                    <a:pt x="1111" y="483"/>
                    <a:pt x="1093" y="527"/>
                    <a:pt x="1082" y="538"/>
                  </a:cubicBezTo>
                  <a:cubicBezTo>
                    <a:pt x="1055" y="565"/>
                    <a:pt x="1012" y="577"/>
                    <a:pt x="977" y="586"/>
                  </a:cubicBezTo>
                  <a:cubicBezTo>
                    <a:pt x="889" y="579"/>
                    <a:pt x="805" y="567"/>
                    <a:pt x="717" y="557"/>
                  </a:cubicBezTo>
                  <a:cubicBezTo>
                    <a:pt x="682" y="548"/>
                    <a:pt x="648" y="528"/>
                    <a:pt x="612" y="528"/>
                  </a:cubicBezTo>
                  <a:cubicBezTo>
                    <a:pt x="526" y="528"/>
                    <a:pt x="437" y="546"/>
                    <a:pt x="353" y="566"/>
                  </a:cubicBezTo>
                  <a:cubicBezTo>
                    <a:pt x="330" y="578"/>
                    <a:pt x="309" y="595"/>
                    <a:pt x="285" y="605"/>
                  </a:cubicBezTo>
                  <a:cubicBezTo>
                    <a:pt x="222" y="630"/>
                    <a:pt x="151" y="635"/>
                    <a:pt x="84" y="643"/>
                  </a:cubicBezTo>
                  <a:cubicBezTo>
                    <a:pt x="65" y="640"/>
                    <a:pt x="32" y="653"/>
                    <a:pt x="26" y="634"/>
                  </a:cubicBezTo>
                  <a:cubicBezTo>
                    <a:pt x="0" y="555"/>
                    <a:pt x="40" y="438"/>
                    <a:pt x="122" y="413"/>
                  </a:cubicBezTo>
                  <a:cubicBezTo>
                    <a:pt x="132" y="407"/>
                    <a:pt x="143" y="402"/>
                    <a:pt x="151" y="394"/>
                  </a:cubicBezTo>
                  <a:cubicBezTo>
                    <a:pt x="194" y="351"/>
                    <a:pt x="156" y="293"/>
                    <a:pt x="122" y="259"/>
                  </a:cubicBezTo>
                  <a:cubicBezTo>
                    <a:pt x="88" y="225"/>
                    <a:pt x="93" y="258"/>
                    <a:pt x="93" y="221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5000"/>
                    <a:lumOff val="95000"/>
                  </a:schemeClr>
                </a:gs>
                <a:gs pos="0">
                  <a:srgbClr val="FFC000"/>
                </a:gs>
                <a:gs pos="0">
                  <a:schemeClr val="bg1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88900">
                <a:srgbClr val="FF0000">
                  <a:alpha val="51000"/>
                </a:srgbClr>
              </a:innerShdw>
            </a:effectLst>
          </p:spPr>
          <p:txBody>
            <a:bodyPr wrap="square" lIns="869" tIns="434" rIns="869" bIns="434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5E929-1ED3-44C3-A9F5-89AC5026B0A2}"/>
              </a:ext>
            </a:extLst>
          </p:cNvPr>
          <p:cNvGrpSpPr/>
          <p:nvPr/>
        </p:nvGrpSpPr>
        <p:grpSpPr>
          <a:xfrm>
            <a:off x="4318709" y="3126221"/>
            <a:ext cx="1477032" cy="982048"/>
            <a:chOff x="4318709" y="3126221"/>
            <a:chExt cx="1477032" cy="982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F0609B-8A49-466B-AC59-15087DB25BFF}"/>
                </a:ext>
              </a:extLst>
            </p:cNvPr>
            <p:cNvGrpSpPr/>
            <p:nvPr/>
          </p:nvGrpSpPr>
          <p:grpSpPr>
            <a:xfrm>
              <a:off x="4318709" y="3126221"/>
              <a:ext cx="645266" cy="471176"/>
              <a:chOff x="4756587" y="3538176"/>
              <a:chExt cx="645266" cy="471176"/>
            </a:xfrm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C008E45B-3708-48BE-B575-F3A861E8F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587" y="3538176"/>
                <a:ext cx="645266" cy="471176"/>
              </a:xfrm>
              <a:custGeom>
                <a:avLst/>
                <a:gdLst>
                  <a:gd name="T0" fmla="*/ 2147483647 w 1569"/>
                  <a:gd name="T1" fmla="*/ 2147483647 h 653"/>
                  <a:gd name="T2" fmla="*/ 2147483647 w 1569"/>
                  <a:gd name="T3" fmla="*/ 2147483647 h 653"/>
                  <a:gd name="T4" fmla="*/ 2147483647 w 1569"/>
                  <a:gd name="T5" fmla="*/ 2147483647 h 653"/>
                  <a:gd name="T6" fmla="*/ 2147483647 w 1569"/>
                  <a:gd name="T7" fmla="*/ 2147483647 h 653"/>
                  <a:gd name="T8" fmla="*/ 2147483647 w 1569"/>
                  <a:gd name="T9" fmla="*/ 2147483647 h 653"/>
                  <a:gd name="T10" fmla="*/ 2147483647 w 1569"/>
                  <a:gd name="T11" fmla="*/ 2147483647 h 653"/>
                  <a:gd name="T12" fmla="*/ 2147483647 w 1569"/>
                  <a:gd name="T13" fmla="*/ 0 h 653"/>
                  <a:gd name="T14" fmla="*/ 2147483647 w 1569"/>
                  <a:gd name="T15" fmla="*/ 2147483647 h 653"/>
                  <a:gd name="T16" fmla="*/ 2147483647 w 1569"/>
                  <a:gd name="T17" fmla="*/ 2147483647 h 653"/>
                  <a:gd name="T18" fmla="*/ 2147483647 w 1569"/>
                  <a:gd name="T19" fmla="*/ 2147483647 h 653"/>
                  <a:gd name="T20" fmla="*/ 2147483647 w 1569"/>
                  <a:gd name="T21" fmla="*/ 2147483647 h 653"/>
                  <a:gd name="T22" fmla="*/ 2147483647 w 1569"/>
                  <a:gd name="T23" fmla="*/ 2147483647 h 653"/>
                  <a:gd name="T24" fmla="*/ 2147483647 w 1569"/>
                  <a:gd name="T25" fmla="*/ 2147483647 h 653"/>
                  <a:gd name="T26" fmla="*/ 2147483647 w 1569"/>
                  <a:gd name="T27" fmla="*/ 2147483647 h 653"/>
                  <a:gd name="T28" fmla="*/ 2147483647 w 1569"/>
                  <a:gd name="T29" fmla="*/ 2147483647 h 653"/>
                  <a:gd name="T30" fmla="*/ 2147483647 w 1569"/>
                  <a:gd name="T31" fmla="*/ 2147483647 h 653"/>
                  <a:gd name="T32" fmla="*/ 2147483647 w 1569"/>
                  <a:gd name="T33" fmla="*/ 2147483647 h 653"/>
                  <a:gd name="T34" fmla="*/ 2147483647 w 1569"/>
                  <a:gd name="T35" fmla="*/ 2147483647 h 653"/>
                  <a:gd name="T36" fmla="*/ 2147483647 w 1569"/>
                  <a:gd name="T37" fmla="*/ 2147483647 h 653"/>
                  <a:gd name="T38" fmla="*/ 2147483647 w 1569"/>
                  <a:gd name="T39" fmla="*/ 2147483647 h 653"/>
                  <a:gd name="T40" fmla="*/ 2147483647 w 1569"/>
                  <a:gd name="T41" fmla="*/ 2147483647 h 653"/>
                  <a:gd name="T42" fmla="*/ 2147483647 w 1569"/>
                  <a:gd name="T43" fmla="*/ 2147483647 h 653"/>
                  <a:gd name="T44" fmla="*/ 2147483647 w 1569"/>
                  <a:gd name="T45" fmla="*/ 2147483647 h 653"/>
                  <a:gd name="T46" fmla="*/ 2147483647 w 1569"/>
                  <a:gd name="T47" fmla="*/ 2147483647 h 653"/>
                  <a:gd name="T48" fmla="*/ 2147483647 w 1569"/>
                  <a:gd name="T49" fmla="*/ 2147483647 h 6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9" h="653">
                    <a:moveTo>
                      <a:pt x="93" y="221"/>
                    </a:moveTo>
                    <a:cubicBezTo>
                      <a:pt x="173" y="201"/>
                      <a:pt x="88" y="220"/>
                      <a:pt x="209" y="202"/>
                    </a:cubicBezTo>
                    <a:cubicBezTo>
                      <a:pt x="259" y="194"/>
                      <a:pt x="303" y="170"/>
                      <a:pt x="353" y="163"/>
                    </a:cubicBezTo>
                    <a:cubicBezTo>
                      <a:pt x="385" y="159"/>
                      <a:pt x="417" y="157"/>
                      <a:pt x="449" y="154"/>
                    </a:cubicBezTo>
                    <a:cubicBezTo>
                      <a:pt x="496" y="137"/>
                      <a:pt x="501" y="102"/>
                      <a:pt x="516" y="58"/>
                    </a:cubicBezTo>
                    <a:cubicBezTo>
                      <a:pt x="521" y="42"/>
                      <a:pt x="523" y="17"/>
                      <a:pt x="545" y="10"/>
                    </a:cubicBezTo>
                    <a:cubicBezTo>
                      <a:pt x="569" y="3"/>
                      <a:pt x="596" y="3"/>
                      <a:pt x="621" y="0"/>
                    </a:cubicBezTo>
                    <a:cubicBezTo>
                      <a:pt x="679" y="5"/>
                      <a:pt x="748" y="5"/>
                      <a:pt x="804" y="29"/>
                    </a:cubicBezTo>
                    <a:cubicBezTo>
                      <a:pt x="865" y="55"/>
                      <a:pt x="930" y="95"/>
                      <a:pt x="996" y="106"/>
                    </a:cubicBezTo>
                    <a:cubicBezTo>
                      <a:pt x="1185" y="137"/>
                      <a:pt x="1348" y="130"/>
                      <a:pt x="1553" y="134"/>
                    </a:cubicBezTo>
                    <a:cubicBezTo>
                      <a:pt x="1569" y="185"/>
                      <a:pt x="1545" y="208"/>
                      <a:pt x="1533" y="259"/>
                    </a:cubicBezTo>
                    <a:cubicBezTo>
                      <a:pt x="1516" y="333"/>
                      <a:pt x="1500" y="426"/>
                      <a:pt x="1418" y="451"/>
                    </a:cubicBezTo>
                    <a:cubicBezTo>
                      <a:pt x="1310" y="522"/>
                      <a:pt x="1451" y="437"/>
                      <a:pt x="1130" y="480"/>
                    </a:cubicBezTo>
                    <a:cubicBezTo>
                      <a:pt x="1111" y="483"/>
                      <a:pt x="1093" y="527"/>
                      <a:pt x="1082" y="538"/>
                    </a:cubicBezTo>
                    <a:cubicBezTo>
                      <a:pt x="1055" y="565"/>
                      <a:pt x="1012" y="577"/>
                      <a:pt x="977" y="586"/>
                    </a:cubicBezTo>
                    <a:cubicBezTo>
                      <a:pt x="889" y="579"/>
                      <a:pt x="805" y="567"/>
                      <a:pt x="717" y="557"/>
                    </a:cubicBezTo>
                    <a:cubicBezTo>
                      <a:pt x="682" y="548"/>
                      <a:pt x="648" y="528"/>
                      <a:pt x="612" y="528"/>
                    </a:cubicBezTo>
                    <a:cubicBezTo>
                      <a:pt x="526" y="528"/>
                      <a:pt x="437" y="546"/>
                      <a:pt x="353" y="566"/>
                    </a:cubicBezTo>
                    <a:cubicBezTo>
                      <a:pt x="330" y="578"/>
                      <a:pt x="309" y="595"/>
                      <a:pt x="285" y="605"/>
                    </a:cubicBezTo>
                    <a:cubicBezTo>
                      <a:pt x="222" y="630"/>
                      <a:pt x="151" y="635"/>
                      <a:pt x="84" y="643"/>
                    </a:cubicBezTo>
                    <a:cubicBezTo>
                      <a:pt x="65" y="640"/>
                      <a:pt x="32" y="653"/>
                      <a:pt x="26" y="634"/>
                    </a:cubicBezTo>
                    <a:cubicBezTo>
                      <a:pt x="0" y="555"/>
                      <a:pt x="40" y="438"/>
                      <a:pt x="122" y="413"/>
                    </a:cubicBezTo>
                    <a:cubicBezTo>
                      <a:pt x="132" y="407"/>
                      <a:pt x="143" y="402"/>
                      <a:pt x="151" y="394"/>
                    </a:cubicBezTo>
                    <a:cubicBezTo>
                      <a:pt x="194" y="351"/>
                      <a:pt x="156" y="293"/>
                      <a:pt x="122" y="259"/>
                    </a:cubicBezTo>
                    <a:cubicBezTo>
                      <a:pt x="88" y="225"/>
                      <a:pt x="93" y="258"/>
                      <a:pt x="93" y="221"/>
                    </a:cubicBez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0">
                    <a:srgbClr val="FFC000"/>
                  </a:gs>
                  <a:gs pos="0">
                    <a:schemeClr val="bg1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88900">
                  <a:srgbClr val="FF0000">
                    <a:alpha val="51000"/>
                  </a:srgbClr>
                </a:innerShdw>
              </a:effectLst>
            </p:spPr>
            <p:txBody>
              <a:bodyPr wrap="square" lIns="869" tIns="434" rIns="869" bIns="434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23">
                <a:extLst>
                  <a:ext uri="{FF2B5EF4-FFF2-40B4-BE49-F238E27FC236}">
                    <a16:creationId xmlns:a16="http://schemas.microsoft.com/office/drawing/2014/main" id="{0B622208-F28F-4161-8BFB-4CAD8B5C2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739" y="3642814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Oval 23">
                <a:extLst>
                  <a:ext uri="{FF2B5EF4-FFF2-40B4-BE49-F238E27FC236}">
                    <a16:creationId xmlns:a16="http://schemas.microsoft.com/office/drawing/2014/main" id="{565D399B-3599-4F47-B71E-76B9B8B8D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884" y="3661828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Oval 23">
                <a:extLst>
                  <a:ext uri="{FF2B5EF4-FFF2-40B4-BE49-F238E27FC236}">
                    <a16:creationId xmlns:a16="http://schemas.microsoft.com/office/drawing/2014/main" id="{9569C93F-E030-4FE2-8373-C05846FBD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796" y="3703839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31A953E-9007-4EBA-A5D9-D0EFEF1F40DD}"/>
                </a:ext>
              </a:extLst>
            </p:cNvPr>
            <p:cNvGrpSpPr/>
            <p:nvPr/>
          </p:nvGrpSpPr>
          <p:grpSpPr>
            <a:xfrm>
              <a:off x="4469901" y="3637093"/>
              <a:ext cx="645266" cy="471176"/>
              <a:chOff x="4756587" y="3538176"/>
              <a:chExt cx="645266" cy="471176"/>
            </a:xfrm>
          </p:grpSpPr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51E61AE9-C018-4E06-91B1-1EC7F9B25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587" y="3538176"/>
                <a:ext cx="645266" cy="471176"/>
              </a:xfrm>
              <a:custGeom>
                <a:avLst/>
                <a:gdLst>
                  <a:gd name="T0" fmla="*/ 2147483647 w 1569"/>
                  <a:gd name="T1" fmla="*/ 2147483647 h 653"/>
                  <a:gd name="T2" fmla="*/ 2147483647 w 1569"/>
                  <a:gd name="T3" fmla="*/ 2147483647 h 653"/>
                  <a:gd name="T4" fmla="*/ 2147483647 w 1569"/>
                  <a:gd name="T5" fmla="*/ 2147483647 h 653"/>
                  <a:gd name="T6" fmla="*/ 2147483647 w 1569"/>
                  <a:gd name="T7" fmla="*/ 2147483647 h 653"/>
                  <a:gd name="T8" fmla="*/ 2147483647 w 1569"/>
                  <a:gd name="T9" fmla="*/ 2147483647 h 653"/>
                  <a:gd name="T10" fmla="*/ 2147483647 w 1569"/>
                  <a:gd name="T11" fmla="*/ 2147483647 h 653"/>
                  <a:gd name="T12" fmla="*/ 2147483647 w 1569"/>
                  <a:gd name="T13" fmla="*/ 0 h 653"/>
                  <a:gd name="T14" fmla="*/ 2147483647 w 1569"/>
                  <a:gd name="T15" fmla="*/ 2147483647 h 653"/>
                  <a:gd name="T16" fmla="*/ 2147483647 w 1569"/>
                  <a:gd name="T17" fmla="*/ 2147483647 h 653"/>
                  <a:gd name="T18" fmla="*/ 2147483647 w 1569"/>
                  <a:gd name="T19" fmla="*/ 2147483647 h 653"/>
                  <a:gd name="T20" fmla="*/ 2147483647 w 1569"/>
                  <a:gd name="T21" fmla="*/ 2147483647 h 653"/>
                  <a:gd name="T22" fmla="*/ 2147483647 w 1569"/>
                  <a:gd name="T23" fmla="*/ 2147483647 h 653"/>
                  <a:gd name="T24" fmla="*/ 2147483647 w 1569"/>
                  <a:gd name="T25" fmla="*/ 2147483647 h 653"/>
                  <a:gd name="T26" fmla="*/ 2147483647 w 1569"/>
                  <a:gd name="T27" fmla="*/ 2147483647 h 653"/>
                  <a:gd name="T28" fmla="*/ 2147483647 w 1569"/>
                  <a:gd name="T29" fmla="*/ 2147483647 h 653"/>
                  <a:gd name="T30" fmla="*/ 2147483647 w 1569"/>
                  <a:gd name="T31" fmla="*/ 2147483647 h 653"/>
                  <a:gd name="T32" fmla="*/ 2147483647 w 1569"/>
                  <a:gd name="T33" fmla="*/ 2147483647 h 653"/>
                  <a:gd name="T34" fmla="*/ 2147483647 w 1569"/>
                  <a:gd name="T35" fmla="*/ 2147483647 h 653"/>
                  <a:gd name="T36" fmla="*/ 2147483647 w 1569"/>
                  <a:gd name="T37" fmla="*/ 2147483647 h 653"/>
                  <a:gd name="T38" fmla="*/ 2147483647 w 1569"/>
                  <a:gd name="T39" fmla="*/ 2147483647 h 653"/>
                  <a:gd name="T40" fmla="*/ 2147483647 w 1569"/>
                  <a:gd name="T41" fmla="*/ 2147483647 h 653"/>
                  <a:gd name="T42" fmla="*/ 2147483647 w 1569"/>
                  <a:gd name="T43" fmla="*/ 2147483647 h 653"/>
                  <a:gd name="T44" fmla="*/ 2147483647 w 1569"/>
                  <a:gd name="T45" fmla="*/ 2147483647 h 653"/>
                  <a:gd name="T46" fmla="*/ 2147483647 w 1569"/>
                  <a:gd name="T47" fmla="*/ 2147483647 h 653"/>
                  <a:gd name="T48" fmla="*/ 2147483647 w 1569"/>
                  <a:gd name="T49" fmla="*/ 2147483647 h 6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9" h="653">
                    <a:moveTo>
                      <a:pt x="93" y="221"/>
                    </a:moveTo>
                    <a:cubicBezTo>
                      <a:pt x="173" y="201"/>
                      <a:pt x="88" y="220"/>
                      <a:pt x="209" y="202"/>
                    </a:cubicBezTo>
                    <a:cubicBezTo>
                      <a:pt x="259" y="194"/>
                      <a:pt x="303" y="170"/>
                      <a:pt x="353" y="163"/>
                    </a:cubicBezTo>
                    <a:cubicBezTo>
                      <a:pt x="385" y="159"/>
                      <a:pt x="417" y="157"/>
                      <a:pt x="449" y="154"/>
                    </a:cubicBezTo>
                    <a:cubicBezTo>
                      <a:pt x="496" y="137"/>
                      <a:pt x="501" y="102"/>
                      <a:pt x="516" y="58"/>
                    </a:cubicBezTo>
                    <a:cubicBezTo>
                      <a:pt x="521" y="42"/>
                      <a:pt x="523" y="17"/>
                      <a:pt x="545" y="10"/>
                    </a:cubicBezTo>
                    <a:cubicBezTo>
                      <a:pt x="569" y="3"/>
                      <a:pt x="596" y="3"/>
                      <a:pt x="621" y="0"/>
                    </a:cubicBezTo>
                    <a:cubicBezTo>
                      <a:pt x="679" y="5"/>
                      <a:pt x="748" y="5"/>
                      <a:pt x="804" y="29"/>
                    </a:cubicBezTo>
                    <a:cubicBezTo>
                      <a:pt x="865" y="55"/>
                      <a:pt x="930" y="95"/>
                      <a:pt x="996" y="106"/>
                    </a:cubicBezTo>
                    <a:cubicBezTo>
                      <a:pt x="1185" y="137"/>
                      <a:pt x="1348" y="130"/>
                      <a:pt x="1553" y="134"/>
                    </a:cubicBezTo>
                    <a:cubicBezTo>
                      <a:pt x="1569" y="185"/>
                      <a:pt x="1545" y="208"/>
                      <a:pt x="1533" y="259"/>
                    </a:cubicBezTo>
                    <a:cubicBezTo>
                      <a:pt x="1516" y="333"/>
                      <a:pt x="1500" y="426"/>
                      <a:pt x="1418" y="451"/>
                    </a:cubicBezTo>
                    <a:cubicBezTo>
                      <a:pt x="1310" y="522"/>
                      <a:pt x="1451" y="437"/>
                      <a:pt x="1130" y="480"/>
                    </a:cubicBezTo>
                    <a:cubicBezTo>
                      <a:pt x="1111" y="483"/>
                      <a:pt x="1093" y="527"/>
                      <a:pt x="1082" y="538"/>
                    </a:cubicBezTo>
                    <a:cubicBezTo>
                      <a:pt x="1055" y="565"/>
                      <a:pt x="1012" y="577"/>
                      <a:pt x="977" y="586"/>
                    </a:cubicBezTo>
                    <a:cubicBezTo>
                      <a:pt x="889" y="579"/>
                      <a:pt x="805" y="567"/>
                      <a:pt x="717" y="557"/>
                    </a:cubicBezTo>
                    <a:cubicBezTo>
                      <a:pt x="682" y="548"/>
                      <a:pt x="648" y="528"/>
                      <a:pt x="612" y="528"/>
                    </a:cubicBezTo>
                    <a:cubicBezTo>
                      <a:pt x="526" y="528"/>
                      <a:pt x="437" y="546"/>
                      <a:pt x="353" y="566"/>
                    </a:cubicBezTo>
                    <a:cubicBezTo>
                      <a:pt x="330" y="578"/>
                      <a:pt x="309" y="595"/>
                      <a:pt x="285" y="605"/>
                    </a:cubicBezTo>
                    <a:cubicBezTo>
                      <a:pt x="222" y="630"/>
                      <a:pt x="151" y="635"/>
                      <a:pt x="84" y="643"/>
                    </a:cubicBezTo>
                    <a:cubicBezTo>
                      <a:pt x="65" y="640"/>
                      <a:pt x="32" y="653"/>
                      <a:pt x="26" y="634"/>
                    </a:cubicBezTo>
                    <a:cubicBezTo>
                      <a:pt x="0" y="555"/>
                      <a:pt x="40" y="438"/>
                      <a:pt x="122" y="413"/>
                    </a:cubicBezTo>
                    <a:cubicBezTo>
                      <a:pt x="132" y="407"/>
                      <a:pt x="143" y="402"/>
                      <a:pt x="151" y="394"/>
                    </a:cubicBezTo>
                    <a:cubicBezTo>
                      <a:pt x="194" y="351"/>
                      <a:pt x="156" y="293"/>
                      <a:pt x="122" y="259"/>
                    </a:cubicBezTo>
                    <a:cubicBezTo>
                      <a:pt x="88" y="225"/>
                      <a:pt x="93" y="258"/>
                      <a:pt x="93" y="221"/>
                    </a:cubicBez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0">
                    <a:srgbClr val="FFC000"/>
                  </a:gs>
                  <a:gs pos="0">
                    <a:schemeClr val="bg1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88900">
                  <a:srgbClr val="FF0000">
                    <a:alpha val="51000"/>
                  </a:srgbClr>
                </a:innerShdw>
              </a:effectLst>
            </p:spPr>
            <p:txBody>
              <a:bodyPr wrap="square" lIns="869" tIns="434" rIns="869" bIns="434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Oval 23">
                <a:extLst>
                  <a:ext uri="{FF2B5EF4-FFF2-40B4-BE49-F238E27FC236}">
                    <a16:creationId xmlns:a16="http://schemas.microsoft.com/office/drawing/2014/main" id="{14C53F66-0C6A-4691-97E5-080A5374D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739" y="3642814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23">
                <a:extLst>
                  <a:ext uri="{FF2B5EF4-FFF2-40B4-BE49-F238E27FC236}">
                    <a16:creationId xmlns:a16="http://schemas.microsoft.com/office/drawing/2014/main" id="{3A5CAEEB-7FFC-434A-BB3B-33E18D2BF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884" y="3661828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" name="Oval 23">
                <a:extLst>
                  <a:ext uri="{FF2B5EF4-FFF2-40B4-BE49-F238E27FC236}">
                    <a16:creationId xmlns:a16="http://schemas.microsoft.com/office/drawing/2014/main" id="{0210B1FC-A65F-47E7-BD2C-600128FDE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796" y="3703839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4C1BEF-FF58-4CAD-8575-B8230F358D14}"/>
                </a:ext>
              </a:extLst>
            </p:cNvPr>
            <p:cNvGrpSpPr/>
            <p:nvPr/>
          </p:nvGrpSpPr>
          <p:grpSpPr>
            <a:xfrm>
              <a:off x="5150475" y="3432723"/>
              <a:ext cx="645266" cy="471176"/>
              <a:chOff x="4756587" y="3538176"/>
              <a:chExt cx="645266" cy="471176"/>
            </a:xfrm>
          </p:grpSpPr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12969408-451C-4AA6-AE29-D7F65410D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587" y="3538176"/>
                <a:ext cx="645266" cy="471176"/>
              </a:xfrm>
              <a:custGeom>
                <a:avLst/>
                <a:gdLst>
                  <a:gd name="T0" fmla="*/ 2147483647 w 1569"/>
                  <a:gd name="T1" fmla="*/ 2147483647 h 653"/>
                  <a:gd name="T2" fmla="*/ 2147483647 w 1569"/>
                  <a:gd name="T3" fmla="*/ 2147483647 h 653"/>
                  <a:gd name="T4" fmla="*/ 2147483647 w 1569"/>
                  <a:gd name="T5" fmla="*/ 2147483647 h 653"/>
                  <a:gd name="T6" fmla="*/ 2147483647 w 1569"/>
                  <a:gd name="T7" fmla="*/ 2147483647 h 653"/>
                  <a:gd name="T8" fmla="*/ 2147483647 w 1569"/>
                  <a:gd name="T9" fmla="*/ 2147483647 h 653"/>
                  <a:gd name="T10" fmla="*/ 2147483647 w 1569"/>
                  <a:gd name="T11" fmla="*/ 2147483647 h 653"/>
                  <a:gd name="T12" fmla="*/ 2147483647 w 1569"/>
                  <a:gd name="T13" fmla="*/ 0 h 653"/>
                  <a:gd name="T14" fmla="*/ 2147483647 w 1569"/>
                  <a:gd name="T15" fmla="*/ 2147483647 h 653"/>
                  <a:gd name="T16" fmla="*/ 2147483647 w 1569"/>
                  <a:gd name="T17" fmla="*/ 2147483647 h 653"/>
                  <a:gd name="T18" fmla="*/ 2147483647 w 1569"/>
                  <a:gd name="T19" fmla="*/ 2147483647 h 653"/>
                  <a:gd name="T20" fmla="*/ 2147483647 w 1569"/>
                  <a:gd name="T21" fmla="*/ 2147483647 h 653"/>
                  <a:gd name="T22" fmla="*/ 2147483647 w 1569"/>
                  <a:gd name="T23" fmla="*/ 2147483647 h 653"/>
                  <a:gd name="T24" fmla="*/ 2147483647 w 1569"/>
                  <a:gd name="T25" fmla="*/ 2147483647 h 653"/>
                  <a:gd name="T26" fmla="*/ 2147483647 w 1569"/>
                  <a:gd name="T27" fmla="*/ 2147483647 h 653"/>
                  <a:gd name="T28" fmla="*/ 2147483647 w 1569"/>
                  <a:gd name="T29" fmla="*/ 2147483647 h 653"/>
                  <a:gd name="T30" fmla="*/ 2147483647 w 1569"/>
                  <a:gd name="T31" fmla="*/ 2147483647 h 653"/>
                  <a:gd name="T32" fmla="*/ 2147483647 w 1569"/>
                  <a:gd name="T33" fmla="*/ 2147483647 h 653"/>
                  <a:gd name="T34" fmla="*/ 2147483647 w 1569"/>
                  <a:gd name="T35" fmla="*/ 2147483647 h 653"/>
                  <a:gd name="T36" fmla="*/ 2147483647 w 1569"/>
                  <a:gd name="T37" fmla="*/ 2147483647 h 653"/>
                  <a:gd name="T38" fmla="*/ 2147483647 w 1569"/>
                  <a:gd name="T39" fmla="*/ 2147483647 h 653"/>
                  <a:gd name="T40" fmla="*/ 2147483647 w 1569"/>
                  <a:gd name="T41" fmla="*/ 2147483647 h 653"/>
                  <a:gd name="T42" fmla="*/ 2147483647 w 1569"/>
                  <a:gd name="T43" fmla="*/ 2147483647 h 653"/>
                  <a:gd name="T44" fmla="*/ 2147483647 w 1569"/>
                  <a:gd name="T45" fmla="*/ 2147483647 h 653"/>
                  <a:gd name="T46" fmla="*/ 2147483647 w 1569"/>
                  <a:gd name="T47" fmla="*/ 2147483647 h 653"/>
                  <a:gd name="T48" fmla="*/ 2147483647 w 1569"/>
                  <a:gd name="T49" fmla="*/ 2147483647 h 6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9" h="653">
                    <a:moveTo>
                      <a:pt x="93" y="221"/>
                    </a:moveTo>
                    <a:cubicBezTo>
                      <a:pt x="173" y="201"/>
                      <a:pt x="88" y="220"/>
                      <a:pt x="209" y="202"/>
                    </a:cubicBezTo>
                    <a:cubicBezTo>
                      <a:pt x="259" y="194"/>
                      <a:pt x="303" y="170"/>
                      <a:pt x="353" y="163"/>
                    </a:cubicBezTo>
                    <a:cubicBezTo>
                      <a:pt x="385" y="159"/>
                      <a:pt x="417" y="157"/>
                      <a:pt x="449" y="154"/>
                    </a:cubicBezTo>
                    <a:cubicBezTo>
                      <a:pt x="496" y="137"/>
                      <a:pt x="501" y="102"/>
                      <a:pt x="516" y="58"/>
                    </a:cubicBezTo>
                    <a:cubicBezTo>
                      <a:pt x="521" y="42"/>
                      <a:pt x="523" y="17"/>
                      <a:pt x="545" y="10"/>
                    </a:cubicBezTo>
                    <a:cubicBezTo>
                      <a:pt x="569" y="3"/>
                      <a:pt x="596" y="3"/>
                      <a:pt x="621" y="0"/>
                    </a:cubicBezTo>
                    <a:cubicBezTo>
                      <a:pt x="679" y="5"/>
                      <a:pt x="748" y="5"/>
                      <a:pt x="804" y="29"/>
                    </a:cubicBezTo>
                    <a:cubicBezTo>
                      <a:pt x="865" y="55"/>
                      <a:pt x="930" y="95"/>
                      <a:pt x="996" y="106"/>
                    </a:cubicBezTo>
                    <a:cubicBezTo>
                      <a:pt x="1185" y="137"/>
                      <a:pt x="1348" y="130"/>
                      <a:pt x="1553" y="134"/>
                    </a:cubicBezTo>
                    <a:cubicBezTo>
                      <a:pt x="1569" y="185"/>
                      <a:pt x="1545" y="208"/>
                      <a:pt x="1533" y="259"/>
                    </a:cubicBezTo>
                    <a:cubicBezTo>
                      <a:pt x="1516" y="333"/>
                      <a:pt x="1500" y="426"/>
                      <a:pt x="1418" y="451"/>
                    </a:cubicBezTo>
                    <a:cubicBezTo>
                      <a:pt x="1310" y="522"/>
                      <a:pt x="1451" y="437"/>
                      <a:pt x="1130" y="480"/>
                    </a:cubicBezTo>
                    <a:cubicBezTo>
                      <a:pt x="1111" y="483"/>
                      <a:pt x="1093" y="527"/>
                      <a:pt x="1082" y="538"/>
                    </a:cubicBezTo>
                    <a:cubicBezTo>
                      <a:pt x="1055" y="565"/>
                      <a:pt x="1012" y="577"/>
                      <a:pt x="977" y="586"/>
                    </a:cubicBezTo>
                    <a:cubicBezTo>
                      <a:pt x="889" y="579"/>
                      <a:pt x="805" y="567"/>
                      <a:pt x="717" y="557"/>
                    </a:cubicBezTo>
                    <a:cubicBezTo>
                      <a:pt x="682" y="548"/>
                      <a:pt x="648" y="528"/>
                      <a:pt x="612" y="528"/>
                    </a:cubicBezTo>
                    <a:cubicBezTo>
                      <a:pt x="526" y="528"/>
                      <a:pt x="437" y="546"/>
                      <a:pt x="353" y="566"/>
                    </a:cubicBezTo>
                    <a:cubicBezTo>
                      <a:pt x="330" y="578"/>
                      <a:pt x="309" y="595"/>
                      <a:pt x="285" y="605"/>
                    </a:cubicBezTo>
                    <a:cubicBezTo>
                      <a:pt x="222" y="630"/>
                      <a:pt x="151" y="635"/>
                      <a:pt x="84" y="643"/>
                    </a:cubicBezTo>
                    <a:cubicBezTo>
                      <a:pt x="65" y="640"/>
                      <a:pt x="32" y="653"/>
                      <a:pt x="26" y="634"/>
                    </a:cubicBezTo>
                    <a:cubicBezTo>
                      <a:pt x="0" y="555"/>
                      <a:pt x="40" y="438"/>
                      <a:pt x="122" y="413"/>
                    </a:cubicBezTo>
                    <a:cubicBezTo>
                      <a:pt x="132" y="407"/>
                      <a:pt x="143" y="402"/>
                      <a:pt x="151" y="394"/>
                    </a:cubicBezTo>
                    <a:cubicBezTo>
                      <a:pt x="194" y="351"/>
                      <a:pt x="156" y="293"/>
                      <a:pt x="122" y="259"/>
                    </a:cubicBezTo>
                    <a:cubicBezTo>
                      <a:pt x="88" y="225"/>
                      <a:pt x="93" y="258"/>
                      <a:pt x="93" y="221"/>
                    </a:cubicBez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0">
                    <a:srgbClr val="FFC000"/>
                  </a:gs>
                  <a:gs pos="0">
                    <a:schemeClr val="bg1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88900">
                  <a:srgbClr val="FF0000">
                    <a:alpha val="51000"/>
                  </a:srgbClr>
                </a:innerShdw>
              </a:effectLst>
            </p:spPr>
            <p:txBody>
              <a:bodyPr wrap="square" lIns="869" tIns="434" rIns="869" bIns="434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9" name="Oval 23">
                <a:extLst>
                  <a:ext uri="{FF2B5EF4-FFF2-40B4-BE49-F238E27FC236}">
                    <a16:creationId xmlns:a16="http://schemas.microsoft.com/office/drawing/2014/main" id="{7850CE78-35C9-4BB3-B087-7357B8A33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739" y="3642814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Oval 23">
                <a:extLst>
                  <a:ext uri="{FF2B5EF4-FFF2-40B4-BE49-F238E27FC236}">
                    <a16:creationId xmlns:a16="http://schemas.microsoft.com/office/drawing/2014/main" id="{2FB8CE54-C148-499A-B247-48DF825F9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884" y="3661828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" name="Oval 23">
                <a:extLst>
                  <a:ext uri="{FF2B5EF4-FFF2-40B4-BE49-F238E27FC236}">
                    <a16:creationId xmlns:a16="http://schemas.microsoft.com/office/drawing/2014/main" id="{1A5CB62C-10B4-4093-B9CB-4B276CACF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796" y="3703839"/>
                <a:ext cx="100405" cy="21653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91BAE1-D1BF-4086-8D96-1917CF02D02A}"/>
              </a:ext>
            </a:extLst>
          </p:cNvPr>
          <p:cNvGrpSpPr/>
          <p:nvPr/>
        </p:nvGrpSpPr>
        <p:grpSpPr>
          <a:xfrm>
            <a:off x="2239363" y="4268534"/>
            <a:ext cx="4068254" cy="2547046"/>
            <a:chOff x="2239363" y="4268534"/>
            <a:chExt cx="4068254" cy="25470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C5269E-00CD-47C3-BA94-20EA1819C916}"/>
                </a:ext>
              </a:extLst>
            </p:cNvPr>
            <p:cNvGrpSpPr/>
            <p:nvPr/>
          </p:nvGrpSpPr>
          <p:grpSpPr>
            <a:xfrm>
              <a:off x="2239363" y="4268534"/>
              <a:ext cx="2711865" cy="2547046"/>
              <a:chOff x="2239363" y="4268534"/>
              <a:chExt cx="2711865" cy="254704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6B101C7-8623-4ED7-90AD-FC34A83E6C66}"/>
                  </a:ext>
                </a:extLst>
              </p:cNvPr>
              <p:cNvGrpSpPr/>
              <p:nvPr/>
            </p:nvGrpSpPr>
            <p:grpSpPr>
              <a:xfrm>
                <a:off x="3799087" y="6344404"/>
                <a:ext cx="645266" cy="471176"/>
                <a:chOff x="3776096" y="6155680"/>
                <a:chExt cx="645266" cy="471176"/>
              </a:xfrm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781AB3EF-85DC-4D60-ADB9-C60E8ABD4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6096" y="6155680"/>
                  <a:ext cx="645266" cy="471176"/>
                </a:xfrm>
                <a:custGeom>
                  <a:avLst/>
                  <a:gdLst>
                    <a:gd name="T0" fmla="*/ 2147483647 w 1569"/>
                    <a:gd name="T1" fmla="*/ 2147483647 h 653"/>
                    <a:gd name="T2" fmla="*/ 2147483647 w 1569"/>
                    <a:gd name="T3" fmla="*/ 2147483647 h 653"/>
                    <a:gd name="T4" fmla="*/ 2147483647 w 1569"/>
                    <a:gd name="T5" fmla="*/ 2147483647 h 653"/>
                    <a:gd name="T6" fmla="*/ 2147483647 w 1569"/>
                    <a:gd name="T7" fmla="*/ 2147483647 h 653"/>
                    <a:gd name="T8" fmla="*/ 2147483647 w 1569"/>
                    <a:gd name="T9" fmla="*/ 2147483647 h 653"/>
                    <a:gd name="T10" fmla="*/ 2147483647 w 1569"/>
                    <a:gd name="T11" fmla="*/ 2147483647 h 653"/>
                    <a:gd name="T12" fmla="*/ 2147483647 w 1569"/>
                    <a:gd name="T13" fmla="*/ 0 h 653"/>
                    <a:gd name="T14" fmla="*/ 2147483647 w 1569"/>
                    <a:gd name="T15" fmla="*/ 2147483647 h 653"/>
                    <a:gd name="T16" fmla="*/ 2147483647 w 1569"/>
                    <a:gd name="T17" fmla="*/ 2147483647 h 653"/>
                    <a:gd name="T18" fmla="*/ 2147483647 w 1569"/>
                    <a:gd name="T19" fmla="*/ 2147483647 h 653"/>
                    <a:gd name="T20" fmla="*/ 2147483647 w 1569"/>
                    <a:gd name="T21" fmla="*/ 2147483647 h 653"/>
                    <a:gd name="T22" fmla="*/ 2147483647 w 1569"/>
                    <a:gd name="T23" fmla="*/ 2147483647 h 653"/>
                    <a:gd name="T24" fmla="*/ 2147483647 w 1569"/>
                    <a:gd name="T25" fmla="*/ 2147483647 h 653"/>
                    <a:gd name="T26" fmla="*/ 2147483647 w 1569"/>
                    <a:gd name="T27" fmla="*/ 2147483647 h 653"/>
                    <a:gd name="T28" fmla="*/ 2147483647 w 1569"/>
                    <a:gd name="T29" fmla="*/ 2147483647 h 653"/>
                    <a:gd name="T30" fmla="*/ 2147483647 w 1569"/>
                    <a:gd name="T31" fmla="*/ 2147483647 h 653"/>
                    <a:gd name="T32" fmla="*/ 2147483647 w 1569"/>
                    <a:gd name="T33" fmla="*/ 2147483647 h 653"/>
                    <a:gd name="T34" fmla="*/ 2147483647 w 1569"/>
                    <a:gd name="T35" fmla="*/ 2147483647 h 653"/>
                    <a:gd name="T36" fmla="*/ 2147483647 w 1569"/>
                    <a:gd name="T37" fmla="*/ 2147483647 h 653"/>
                    <a:gd name="T38" fmla="*/ 2147483647 w 1569"/>
                    <a:gd name="T39" fmla="*/ 2147483647 h 653"/>
                    <a:gd name="T40" fmla="*/ 2147483647 w 1569"/>
                    <a:gd name="T41" fmla="*/ 2147483647 h 653"/>
                    <a:gd name="T42" fmla="*/ 2147483647 w 1569"/>
                    <a:gd name="T43" fmla="*/ 2147483647 h 653"/>
                    <a:gd name="T44" fmla="*/ 2147483647 w 1569"/>
                    <a:gd name="T45" fmla="*/ 2147483647 h 653"/>
                    <a:gd name="T46" fmla="*/ 2147483647 w 1569"/>
                    <a:gd name="T47" fmla="*/ 2147483647 h 653"/>
                    <a:gd name="T48" fmla="*/ 2147483647 w 1569"/>
                    <a:gd name="T49" fmla="*/ 2147483647 h 6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69" h="653">
                      <a:moveTo>
                        <a:pt x="93" y="221"/>
                      </a:moveTo>
                      <a:cubicBezTo>
                        <a:pt x="173" y="201"/>
                        <a:pt x="88" y="220"/>
                        <a:pt x="209" y="202"/>
                      </a:cubicBezTo>
                      <a:cubicBezTo>
                        <a:pt x="259" y="194"/>
                        <a:pt x="303" y="170"/>
                        <a:pt x="353" y="163"/>
                      </a:cubicBezTo>
                      <a:cubicBezTo>
                        <a:pt x="385" y="159"/>
                        <a:pt x="417" y="157"/>
                        <a:pt x="449" y="154"/>
                      </a:cubicBezTo>
                      <a:cubicBezTo>
                        <a:pt x="496" y="137"/>
                        <a:pt x="501" y="102"/>
                        <a:pt x="516" y="58"/>
                      </a:cubicBezTo>
                      <a:cubicBezTo>
                        <a:pt x="521" y="42"/>
                        <a:pt x="523" y="17"/>
                        <a:pt x="545" y="10"/>
                      </a:cubicBezTo>
                      <a:cubicBezTo>
                        <a:pt x="569" y="3"/>
                        <a:pt x="596" y="3"/>
                        <a:pt x="621" y="0"/>
                      </a:cubicBezTo>
                      <a:cubicBezTo>
                        <a:pt x="679" y="5"/>
                        <a:pt x="748" y="5"/>
                        <a:pt x="804" y="29"/>
                      </a:cubicBezTo>
                      <a:cubicBezTo>
                        <a:pt x="865" y="55"/>
                        <a:pt x="930" y="95"/>
                        <a:pt x="996" y="106"/>
                      </a:cubicBezTo>
                      <a:cubicBezTo>
                        <a:pt x="1185" y="137"/>
                        <a:pt x="1348" y="130"/>
                        <a:pt x="1553" y="134"/>
                      </a:cubicBezTo>
                      <a:cubicBezTo>
                        <a:pt x="1569" y="185"/>
                        <a:pt x="1545" y="208"/>
                        <a:pt x="1533" y="259"/>
                      </a:cubicBezTo>
                      <a:cubicBezTo>
                        <a:pt x="1516" y="333"/>
                        <a:pt x="1500" y="426"/>
                        <a:pt x="1418" y="451"/>
                      </a:cubicBezTo>
                      <a:cubicBezTo>
                        <a:pt x="1310" y="522"/>
                        <a:pt x="1451" y="437"/>
                        <a:pt x="1130" y="480"/>
                      </a:cubicBezTo>
                      <a:cubicBezTo>
                        <a:pt x="1111" y="483"/>
                        <a:pt x="1093" y="527"/>
                        <a:pt x="1082" y="538"/>
                      </a:cubicBezTo>
                      <a:cubicBezTo>
                        <a:pt x="1055" y="565"/>
                        <a:pt x="1012" y="577"/>
                        <a:pt x="977" y="586"/>
                      </a:cubicBezTo>
                      <a:cubicBezTo>
                        <a:pt x="889" y="579"/>
                        <a:pt x="805" y="567"/>
                        <a:pt x="717" y="557"/>
                      </a:cubicBezTo>
                      <a:cubicBezTo>
                        <a:pt x="682" y="548"/>
                        <a:pt x="648" y="528"/>
                        <a:pt x="612" y="528"/>
                      </a:cubicBezTo>
                      <a:cubicBezTo>
                        <a:pt x="526" y="528"/>
                        <a:pt x="437" y="546"/>
                        <a:pt x="353" y="566"/>
                      </a:cubicBezTo>
                      <a:cubicBezTo>
                        <a:pt x="330" y="578"/>
                        <a:pt x="309" y="595"/>
                        <a:pt x="285" y="605"/>
                      </a:cubicBezTo>
                      <a:cubicBezTo>
                        <a:pt x="222" y="630"/>
                        <a:pt x="151" y="635"/>
                        <a:pt x="84" y="643"/>
                      </a:cubicBezTo>
                      <a:cubicBezTo>
                        <a:pt x="65" y="640"/>
                        <a:pt x="32" y="653"/>
                        <a:pt x="26" y="634"/>
                      </a:cubicBezTo>
                      <a:cubicBezTo>
                        <a:pt x="0" y="555"/>
                        <a:pt x="40" y="438"/>
                        <a:pt x="122" y="413"/>
                      </a:cubicBezTo>
                      <a:cubicBezTo>
                        <a:pt x="132" y="407"/>
                        <a:pt x="143" y="402"/>
                        <a:pt x="151" y="394"/>
                      </a:cubicBezTo>
                      <a:cubicBezTo>
                        <a:pt x="194" y="351"/>
                        <a:pt x="156" y="293"/>
                        <a:pt x="122" y="259"/>
                      </a:cubicBezTo>
                      <a:cubicBezTo>
                        <a:pt x="88" y="225"/>
                        <a:pt x="93" y="258"/>
                        <a:pt x="93" y="22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1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FC000"/>
                    </a:gs>
                    <a:gs pos="0">
                      <a:schemeClr val="bg1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innerShdw blurRad="88900">
                    <a:srgbClr val="FF0000">
                      <a:alpha val="51000"/>
                    </a:srgbClr>
                  </a:innerShdw>
                </a:effectLst>
              </p:spPr>
              <p:txBody>
                <a:bodyPr wrap="square" lIns="869" tIns="434" rIns="869" bIns="434"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5" name="Oval 23">
                  <a:extLst>
                    <a:ext uri="{FF2B5EF4-FFF2-40B4-BE49-F238E27FC236}">
                      <a16:creationId xmlns:a16="http://schemas.microsoft.com/office/drawing/2014/main" id="{0075603D-2EEF-4C28-A1F6-8F826FBD6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0661" y="6283003"/>
                  <a:ext cx="100405" cy="21653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3340" name="Text Box 35"/>
              <p:cNvSpPr txBox="1">
                <a:spLocks noChangeArrowheads="1"/>
              </p:cNvSpPr>
              <p:nvPr/>
            </p:nvSpPr>
            <p:spPr bwMode="auto">
              <a:xfrm>
                <a:off x="2239363" y="4675245"/>
                <a:ext cx="2362200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A. Primary Progressive </a:t>
                </a:r>
                <a:r>
                  <a:rPr lang="en-US" sz="24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Dz</a:t>
                </a:r>
                <a:endParaRPr lang="en-US" sz="240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</a:p>
              <a:p>
                <a:pPr eaLnBrk="0" hangingPunct="0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“LTBI”</a:t>
                </a:r>
                <a:endParaRPr lang="en-US" sz="240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26" name="Line 24"/>
              <p:cNvSpPr>
                <a:spLocks noChangeShapeType="1"/>
              </p:cNvSpPr>
              <p:nvPr/>
            </p:nvSpPr>
            <p:spPr bwMode="auto">
              <a:xfrm>
                <a:off x="2703015" y="4287635"/>
                <a:ext cx="273050" cy="3571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Line 38">
                <a:extLst>
                  <a:ext uri="{FF2B5EF4-FFF2-40B4-BE49-F238E27FC236}">
                    <a16:creationId xmlns:a16="http://schemas.microsoft.com/office/drawing/2014/main" id="{29AD839A-B028-4567-9058-BC03FA6D3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40245" flipV="1">
                <a:off x="4278510" y="4447422"/>
                <a:ext cx="672718" cy="1637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Line 38">
                <a:extLst>
                  <a:ext uri="{FF2B5EF4-FFF2-40B4-BE49-F238E27FC236}">
                    <a16:creationId xmlns:a16="http://schemas.microsoft.com/office/drawing/2014/main" id="{4A61AB13-7132-49F8-9077-0378E04DE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40245" flipV="1">
                <a:off x="3976933" y="4268534"/>
                <a:ext cx="504038" cy="2779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" name="Text Box 7">
              <a:extLst>
                <a:ext uri="{FF2B5EF4-FFF2-40B4-BE49-F238E27FC236}">
                  <a16:creationId xmlns:a16="http://schemas.microsoft.com/office/drawing/2014/main" id="{BC06B5B6-CBF9-4F41-A24C-560CDB9CB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817" y="6092931"/>
              <a:ext cx="2209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“Reactivate”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3825A6-4C51-4DD7-8CAC-7DECDAAA678F}"/>
              </a:ext>
            </a:extLst>
          </p:cNvPr>
          <p:cNvGrpSpPr/>
          <p:nvPr/>
        </p:nvGrpSpPr>
        <p:grpSpPr>
          <a:xfrm>
            <a:off x="4937753" y="969876"/>
            <a:ext cx="4028823" cy="2040242"/>
            <a:chOff x="4937753" y="969876"/>
            <a:chExt cx="4028823" cy="2040242"/>
          </a:xfrm>
        </p:grpSpPr>
        <p:sp>
          <p:nvSpPr>
            <p:cNvPr id="13330" name="Line 38"/>
            <p:cNvSpPr>
              <a:spLocks noChangeShapeType="1"/>
            </p:cNvSpPr>
            <p:nvPr/>
          </p:nvSpPr>
          <p:spPr bwMode="auto">
            <a:xfrm rot="20540245" flipV="1">
              <a:off x="4937753" y="2705241"/>
              <a:ext cx="1247596" cy="304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3" name="Text Box 23"/>
            <p:cNvSpPr txBox="1">
              <a:spLocks noChangeArrowheads="1"/>
            </p:cNvSpPr>
            <p:nvPr/>
          </p:nvSpPr>
          <p:spPr bwMode="auto">
            <a:xfrm>
              <a:off x="5932266" y="1964257"/>
              <a:ext cx="30343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Pulmonary </a:t>
              </a:r>
              <a:r>
                <a:rPr lang="en-US" sz="2400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Dz</a:t>
              </a:r>
              <a:r>
                <a:rPr lang="en-US" sz="2400" i="0" dirty="0">
                  <a:latin typeface="Arial" panose="020B0604020202020204" pitchFamily="34" charset="0"/>
                  <a:cs typeface="Arial" panose="020B0604020202020204" pitchFamily="34" charset="0"/>
                </a:rPr>
                <a:t> (80%)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716DE1C-F096-40AD-9D8A-56D7FB3D0D71}"/>
                </a:ext>
              </a:extLst>
            </p:cNvPr>
            <p:cNvGrpSpPr/>
            <p:nvPr/>
          </p:nvGrpSpPr>
          <p:grpSpPr>
            <a:xfrm>
              <a:off x="6354687" y="1068686"/>
              <a:ext cx="882029" cy="815963"/>
              <a:chOff x="5609771" y="60724"/>
              <a:chExt cx="711200" cy="811947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DDB0113-E491-4765-857F-9F917DFA03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09771" y="60724"/>
                <a:ext cx="711200" cy="811947"/>
              </a:xfrm>
              <a:prstGeom prst="rect">
                <a:avLst/>
              </a:prstGeom>
            </p:spPr>
          </p:pic>
          <p:sp>
            <p:nvSpPr>
              <p:cNvPr id="38" name="Freeform 78">
                <a:extLst>
                  <a:ext uri="{FF2B5EF4-FFF2-40B4-BE49-F238E27FC236}">
                    <a16:creationId xmlns:a16="http://schemas.microsoft.com/office/drawing/2014/main" id="{72B719EA-881F-4004-8EC2-30F8292BA760}"/>
                  </a:ext>
                </a:extLst>
              </p:cNvPr>
              <p:cNvSpPr/>
              <p:nvPr/>
            </p:nvSpPr>
            <p:spPr bwMode="auto">
              <a:xfrm>
                <a:off x="5825189" y="450161"/>
                <a:ext cx="126364" cy="294671"/>
              </a:xfrm>
              <a:custGeom>
                <a:avLst/>
                <a:gdLst>
                  <a:gd name="connsiteX0" fmla="*/ 244121 w 317499"/>
                  <a:gd name="connsiteY0" fmla="*/ 0 h 559506"/>
                  <a:gd name="connsiteX1" fmla="*/ 239888 w 317499"/>
                  <a:gd name="connsiteY1" fmla="*/ 266700 h 559506"/>
                  <a:gd name="connsiteX2" fmla="*/ 155221 w 317499"/>
                  <a:gd name="connsiteY2" fmla="*/ 148167 h 559506"/>
                  <a:gd name="connsiteX3" fmla="*/ 117121 w 317499"/>
                  <a:gd name="connsiteY3" fmla="*/ 131234 h 559506"/>
                  <a:gd name="connsiteX4" fmla="*/ 74788 w 317499"/>
                  <a:gd name="connsiteY4" fmla="*/ 283634 h 559506"/>
                  <a:gd name="connsiteX5" fmla="*/ 95955 w 317499"/>
                  <a:gd name="connsiteY5" fmla="*/ 325967 h 559506"/>
                  <a:gd name="connsiteX6" fmla="*/ 79021 w 317499"/>
                  <a:gd name="connsiteY6" fmla="*/ 304800 h 559506"/>
                  <a:gd name="connsiteX7" fmla="*/ 19755 w 317499"/>
                  <a:gd name="connsiteY7" fmla="*/ 469900 h 559506"/>
                  <a:gd name="connsiteX8" fmla="*/ 19755 w 317499"/>
                  <a:gd name="connsiteY8" fmla="*/ 550334 h 559506"/>
                  <a:gd name="connsiteX9" fmla="*/ 138288 w 317499"/>
                  <a:gd name="connsiteY9" fmla="*/ 524934 h 559506"/>
                  <a:gd name="connsiteX10" fmla="*/ 172155 w 317499"/>
                  <a:gd name="connsiteY10" fmla="*/ 495300 h 559506"/>
                  <a:gd name="connsiteX11" fmla="*/ 235655 w 317499"/>
                  <a:gd name="connsiteY11" fmla="*/ 482600 h 559506"/>
                  <a:gd name="connsiteX12" fmla="*/ 273755 w 317499"/>
                  <a:gd name="connsiteY12" fmla="*/ 478367 h 559506"/>
                  <a:gd name="connsiteX13" fmla="*/ 311855 w 317499"/>
                  <a:gd name="connsiteY13" fmla="*/ 309034 h 559506"/>
                  <a:gd name="connsiteX14" fmla="*/ 307621 w 317499"/>
                  <a:gd name="connsiteY14" fmla="*/ 283634 h 55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499" h="559506">
                    <a:moveTo>
                      <a:pt x="244121" y="0"/>
                    </a:moveTo>
                    <a:cubicBezTo>
                      <a:pt x="249413" y="121002"/>
                      <a:pt x="254705" y="242005"/>
                      <a:pt x="239888" y="266700"/>
                    </a:cubicBezTo>
                    <a:cubicBezTo>
                      <a:pt x="225071" y="291395"/>
                      <a:pt x="175682" y="170745"/>
                      <a:pt x="155221" y="148167"/>
                    </a:cubicBezTo>
                    <a:cubicBezTo>
                      <a:pt x="134760" y="125589"/>
                      <a:pt x="130527" y="108656"/>
                      <a:pt x="117121" y="131234"/>
                    </a:cubicBezTo>
                    <a:cubicBezTo>
                      <a:pt x="103716" y="153812"/>
                      <a:pt x="78316" y="251179"/>
                      <a:pt x="74788" y="283634"/>
                    </a:cubicBezTo>
                    <a:cubicBezTo>
                      <a:pt x="71260" y="316089"/>
                      <a:pt x="95250" y="322439"/>
                      <a:pt x="95955" y="325967"/>
                    </a:cubicBezTo>
                    <a:cubicBezTo>
                      <a:pt x="96660" y="329495"/>
                      <a:pt x="91721" y="280811"/>
                      <a:pt x="79021" y="304800"/>
                    </a:cubicBezTo>
                    <a:cubicBezTo>
                      <a:pt x="66321" y="328789"/>
                      <a:pt x="29633" y="428978"/>
                      <a:pt x="19755" y="469900"/>
                    </a:cubicBezTo>
                    <a:cubicBezTo>
                      <a:pt x="9877" y="510822"/>
                      <a:pt x="0" y="541162"/>
                      <a:pt x="19755" y="550334"/>
                    </a:cubicBezTo>
                    <a:cubicBezTo>
                      <a:pt x="39510" y="559506"/>
                      <a:pt x="112888" y="534106"/>
                      <a:pt x="138288" y="524934"/>
                    </a:cubicBezTo>
                    <a:cubicBezTo>
                      <a:pt x="163688" y="515762"/>
                      <a:pt x="155927" y="502356"/>
                      <a:pt x="172155" y="495300"/>
                    </a:cubicBezTo>
                    <a:cubicBezTo>
                      <a:pt x="188383" y="488244"/>
                      <a:pt x="218722" y="485422"/>
                      <a:pt x="235655" y="482600"/>
                    </a:cubicBezTo>
                    <a:cubicBezTo>
                      <a:pt x="252588" y="479778"/>
                      <a:pt x="261055" y="507294"/>
                      <a:pt x="273755" y="478367"/>
                    </a:cubicBezTo>
                    <a:cubicBezTo>
                      <a:pt x="286455" y="449440"/>
                      <a:pt x="306211" y="341489"/>
                      <a:pt x="311855" y="309034"/>
                    </a:cubicBezTo>
                    <a:cubicBezTo>
                      <a:pt x="317499" y="276579"/>
                      <a:pt x="303388" y="293512"/>
                      <a:pt x="307621" y="283634"/>
                    </a:cubicBezTo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047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0" dirty="0">
                  <a:latin typeface="Times New Roman" pitchFamily="18" charset="0"/>
                </a:endParaRPr>
              </a:p>
            </p:txBody>
          </p:sp>
          <p:sp>
            <p:nvSpPr>
              <p:cNvPr id="39" name="Freeform 79">
                <a:extLst>
                  <a:ext uri="{FF2B5EF4-FFF2-40B4-BE49-F238E27FC236}">
                    <a16:creationId xmlns:a16="http://schemas.microsoft.com/office/drawing/2014/main" id="{6006908F-FA5A-444D-9484-1E1FE5AD1B39}"/>
                  </a:ext>
                </a:extLst>
              </p:cNvPr>
              <p:cNvSpPr/>
              <p:nvPr/>
            </p:nvSpPr>
            <p:spPr bwMode="auto">
              <a:xfrm>
                <a:off x="5951554" y="443336"/>
                <a:ext cx="126364" cy="294671"/>
              </a:xfrm>
              <a:custGeom>
                <a:avLst/>
                <a:gdLst>
                  <a:gd name="connsiteX0" fmla="*/ 244121 w 317499"/>
                  <a:gd name="connsiteY0" fmla="*/ 0 h 559506"/>
                  <a:gd name="connsiteX1" fmla="*/ 239888 w 317499"/>
                  <a:gd name="connsiteY1" fmla="*/ 266700 h 559506"/>
                  <a:gd name="connsiteX2" fmla="*/ 155221 w 317499"/>
                  <a:gd name="connsiteY2" fmla="*/ 148167 h 559506"/>
                  <a:gd name="connsiteX3" fmla="*/ 117121 w 317499"/>
                  <a:gd name="connsiteY3" fmla="*/ 131234 h 559506"/>
                  <a:gd name="connsiteX4" fmla="*/ 74788 w 317499"/>
                  <a:gd name="connsiteY4" fmla="*/ 283634 h 559506"/>
                  <a:gd name="connsiteX5" fmla="*/ 95955 w 317499"/>
                  <a:gd name="connsiteY5" fmla="*/ 325967 h 559506"/>
                  <a:gd name="connsiteX6" fmla="*/ 79021 w 317499"/>
                  <a:gd name="connsiteY6" fmla="*/ 304800 h 559506"/>
                  <a:gd name="connsiteX7" fmla="*/ 19755 w 317499"/>
                  <a:gd name="connsiteY7" fmla="*/ 469900 h 559506"/>
                  <a:gd name="connsiteX8" fmla="*/ 19755 w 317499"/>
                  <a:gd name="connsiteY8" fmla="*/ 550334 h 559506"/>
                  <a:gd name="connsiteX9" fmla="*/ 138288 w 317499"/>
                  <a:gd name="connsiteY9" fmla="*/ 524934 h 559506"/>
                  <a:gd name="connsiteX10" fmla="*/ 172155 w 317499"/>
                  <a:gd name="connsiteY10" fmla="*/ 495300 h 559506"/>
                  <a:gd name="connsiteX11" fmla="*/ 235655 w 317499"/>
                  <a:gd name="connsiteY11" fmla="*/ 482600 h 559506"/>
                  <a:gd name="connsiteX12" fmla="*/ 273755 w 317499"/>
                  <a:gd name="connsiteY12" fmla="*/ 478367 h 559506"/>
                  <a:gd name="connsiteX13" fmla="*/ 311855 w 317499"/>
                  <a:gd name="connsiteY13" fmla="*/ 309034 h 559506"/>
                  <a:gd name="connsiteX14" fmla="*/ 307621 w 317499"/>
                  <a:gd name="connsiteY14" fmla="*/ 283634 h 55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499" h="559506">
                    <a:moveTo>
                      <a:pt x="244121" y="0"/>
                    </a:moveTo>
                    <a:cubicBezTo>
                      <a:pt x="249413" y="121002"/>
                      <a:pt x="254705" y="242005"/>
                      <a:pt x="239888" y="266700"/>
                    </a:cubicBezTo>
                    <a:cubicBezTo>
                      <a:pt x="225071" y="291395"/>
                      <a:pt x="175682" y="170745"/>
                      <a:pt x="155221" y="148167"/>
                    </a:cubicBezTo>
                    <a:cubicBezTo>
                      <a:pt x="134760" y="125589"/>
                      <a:pt x="130527" y="108656"/>
                      <a:pt x="117121" y="131234"/>
                    </a:cubicBezTo>
                    <a:cubicBezTo>
                      <a:pt x="103716" y="153812"/>
                      <a:pt x="78316" y="251179"/>
                      <a:pt x="74788" y="283634"/>
                    </a:cubicBezTo>
                    <a:cubicBezTo>
                      <a:pt x="71260" y="316089"/>
                      <a:pt x="95250" y="322439"/>
                      <a:pt x="95955" y="325967"/>
                    </a:cubicBezTo>
                    <a:cubicBezTo>
                      <a:pt x="96660" y="329495"/>
                      <a:pt x="91721" y="280811"/>
                      <a:pt x="79021" y="304800"/>
                    </a:cubicBezTo>
                    <a:cubicBezTo>
                      <a:pt x="66321" y="328789"/>
                      <a:pt x="29633" y="428978"/>
                      <a:pt x="19755" y="469900"/>
                    </a:cubicBezTo>
                    <a:cubicBezTo>
                      <a:pt x="9877" y="510822"/>
                      <a:pt x="0" y="541162"/>
                      <a:pt x="19755" y="550334"/>
                    </a:cubicBezTo>
                    <a:cubicBezTo>
                      <a:pt x="39510" y="559506"/>
                      <a:pt x="112888" y="534106"/>
                      <a:pt x="138288" y="524934"/>
                    </a:cubicBezTo>
                    <a:cubicBezTo>
                      <a:pt x="163688" y="515762"/>
                      <a:pt x="155927" y="502356"/>
                      <a:pt x="172155" y="495300"/>
                    </a:cubicBezTo>
                    <a:cubicBezTo>
                      <a:pt x="188383" y="488244"/>
                      <a:pt x="218722" y="485422"/>
                      <a:pt x="235655" y="482600"/>
                    </a:cubicBezTo>
                    <a:cubicBezTo>
                      <a:pt x="252588" y="479778"/>
                      <a:pt x="261055" y="507294"/>
                      <a:pt x="273755" y="478367"/>
                    </a:cubicBezTo>
                    <a:cubicBezTo>
                      <a:pt x="286455" y="449440"/>
                      <a:pt x="306211" y="341489"/>
                      <a:pt x="311855" y="309034"/>
                    </a:cubicBezTo>
                    <a:cubicBezTo>
                      <a:pt x="317499" y="276579"/>
                      <a:pt x="303388" y="293512"/>
                      <a:pt x="307621" y="283634"/>
                    </a:cubicBezTo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047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000" dirty="0">
                  <a:latin typeface="Times New Roman" pitchFamily="18" charset="0"/>
                </a:endParaRPr>
              </a:p>
            </p:txBody>
          </p:sp>
        </p:grpSp>
        <p:pic>
          <p:nvPicPr>
            <p:cNvPr id="102" name="Picture 3">
              <a:extLst>
                <a:ext uri="{FF2B5EF4-FFF2-40B4-BE49-F238E27FC236}">
                  <a16:creationId xmlns:a16="http://schemas.microsoft.com/office/drawing/2014/main" id="{D14D9036-77EE-4645-9B00-1D65D439A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72471" y="969876"/>
              <a:ext cx="957780" cy="101953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3B38B3-6BF6-ECB3-90EF-5C9FF03CC8D4}"/>
              </a:ext>
            </a:extLst>
          </p:cNvPr>
          <p:cNvGrpSpPr/>
          <p:nvPr/>
        </p:nvGrpSpPr>
        <p:grpSpPr>
          <a:xfrm>
            <a:off x="29565" y="991525"/>
            <a:ext cx="5788797" cy="5815594"/>
            <a:chOff x="29565" y="991525"/>
            <a:chExt cx="5788797" cy="58155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4E47A8-2DC7-4BC9-9AFE-C013F893B286}"/>
                </a:ext>
              </a:extLst>
            </p:cNvPr>
            <p:cNvGrpSpPr/>
            <p:nvPr/>
          </p:nvGrpSpPr>
          <p:grpSpPr>
            <a:xfrm>
              <a:off x="29565" y="991525"/>
              <a:ext cx="5788797" cy="5815594"/>
              <a:chOff x="29565" y="991525"/>
              <a:chExt cx="5788797" cy="58155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AEDEA5B-D021-488F-BB8F-924940DACC22}"/>
                  </a:ext>
                </a:extLst>
              </p:cNvPr>
              <p:cNvGrpSpPr/>
              <p:nvPr/>
            </p:nvGrpSpPr>
            <p:grpSpPr>
              <a:xfrm>
                <a:off x="29565" y="991525"/>
                <a:ext cx="5788797" cy="4113950"/>
                <a:chOff x="29565" y="991525"/>
                <a:chExt cx="5788797" cy="411395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EE6532D-732C-464B-959A-AB39A2D08660}"/>
                    </a:ext>
                  </a:extLst>
                </p:cNvPr>
                <p:cNvGrpSpPr/>
                <p:nvPr/>
              </p:nvGrpSpPr>
              <p:grpSpPr>
                <a:xfrm>
                  <a:off x="29565" y="991525"/>
                  <a:ext cx="5788797" cy="4113950"/>
                  <a:chOff x="29565" y="991525"/>
                  <a:chExt cx="5788797" cy="4113950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7D8EB5B-000F-4D65-A79C-5FED746ED587}"/>
                      </a:ext>
                    </a:extLst>
                  </p:cNvPr>
                  <p:cNvSpPr txBox="1"/>
                  <p:nvPr/>
                </p:nvSpPr>
                <p:spPr>
                  <a:xfrm>
                    <a:off x="29565" y="991525"/>
                    <a:ext cx="220979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Vaccine challenges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Seshadri, Fiore-Gartland, Urdahl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667597F9-22D1-4E98-93A8-C177DC18CAC4}"/>
                      </a:ext>
                    </a:extLst>
                  </p:cNvPr>
                  <p:cNvSpPr txBox="1"/>
                  <p:nvPr/>
                </p:nvSpPr>
                <p:spPr>
                  <a:xfrm>
                    <a:off x="959998" y="4182145"/>
                    <a:ext cx="1384795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WHY?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Simmons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(Thurs)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B60FACA6-B103-4E9E-9295-E2571EF171F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0515" y="1287653"/>
                    <a:ext cx="1127847" cy="14773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WHY?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Urdahl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Hawn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Seshadri</a:t>
                    </a:r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Coler</a:t>
                    </a:r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625D8CEB-1824-4B9D-9A9D-A24466AA47AC}"/>
                    </a:ext>
                  </a:extLst>
                </p:cNvPr>
                <p:cNvGrpSpPr/>
                <p:nvPr/>
              </p:nvGrpSpPr>
              <p:grpSpPr>
                <a:xfrm>
                  <a:off x="3295100" y="2891961"/>
                  <a:ext cx="645266" cy="471176"/>
                  <a:chOff x="3295100" y="2891961"/>
                  <a:chExt cx="645266" cy="471176"/>
                </a:xfrm>
              </p:grpSpPr>
              <p:sp>
                <p:nvSpPr>
                  <p:cNvPr id="72" name="Freeform 15">
                    <a:extLst>
                      <a:ext uri="{FF2B5EF4-FFF2-40B4-BE49-F238E27FC236}">
                        <a16:creationId xmlns:a16="http://schemas.microsoft.com/office/drawing/2014/main" id="{5D2E8127-78EA-420E-9507-35DB8FBDD0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5100" y="2891961"/>
                    <a:ext cx="645266" cy="471176"/>
                  </a:xfrm>
                  <a:custGeom>
                    <a:avLst/>
                    <a:gdLst>
                      <a:gd name="T0" fmla="*/ 2147483647 w 1569"/>
                      <a:gd name="T1" fmla="*/ 2147483647 h 653"/>
                      <a:gd name="T2" fmla="*/ 2147483647 w 1569"/>
                      <a:gd name="T3" fmla="*/ 2147483647 h 653"/>
                      <a:gd name="T4" fmla="*/ 2147483647 w 1569"/>
                      <a:gd name="T5" fmla="*/ 2147483647 h 653"/>
                      <a:gd name="T6" fmla="*/ 2147483647 w 1569"/>
                      <a:gd name="T7" fmla="*/ 2147483647 h 653"/>
                      <a:gd name="T8" fmla="*/ 2147483647 w 1569"/>
                      <a:gd name="T9" fmla="*/ 2147483647 h 653"/>
                      <a:gd name="T10" fmla="*/ 2147483647 w 1569"/>
                      <a:gd name="T11" fmla="*/ 2147483647 h 653"/>
                      <a:gd name="T12" fmla="*/ 2147483647 w 1569"/>
                      <a:gd name="T13" fmla="*/ 0 h 653"/>
                      <a:gd name="T14" fmla="*/ 2147483647 w 1569"/>
                      <a:gd name="T15" fmla="*/ 2147483647 h 653"/>
                      <a:gd name="T16" fmla="*/ 2147483647 w 1569"/>
                      <a:gd name="T17" fmla="*/ 2147483647 h 653"/>
                      <a:gd name="T18" fmla="*/ 2147483647 w 1569"/>
                      <a:gd name="T19" fmla="*/ 2147483647 h 653"/>
                      <a:gd name="T20" fmla="*/ 2147483647 w 1569"/>
                      <a:gd name="T21" fmla="*/ 2147483647 h 653"/>
                      <a:gd name="T22" fmla="*/ 2147483647 w 1569"/>
                      <a:gd name="T23" fmla="*/ 2147483647 h 653"/>
                      <a:gd name="T24" fmla="*/ 2147483647 w 1569"/>
                      <a:gd name="T25" fmla="*/ 2147483647 h 653"/>
                      <a:gd name="T26" fmla="*/ 2147483647 w 1569"/>
                      <a:gd name="T27" fmla="*/ 2147483647 h 653"/>
                      <a:gd name="T28" fmla="*/ 2147483647 w 1569"/>
                      <a:gd name="T29" fmla="*/ 2147483647 h 653"/>
                      <a:gd name="T30" fmla="*/ 2147483647 w 1569"/>
                      <a:gd name="T31" fmla="*/ 2147483647 h 653"/>
                      <a:gd name="T32" fmla="*/ 2147483647 w 1569"/>
                      <a:gd name="T33" fmla="*/ 2147483647 h 653"/>
                      <a:gd name="T34" fmla="*/ 2147483647 w 1569"/>
                      <a:gd name="T35" fmla="*/ 2147483647 h 653"/>
                      <a:gd name="T36" fmla="*/ 2147483647 w 1569"/>
                      <a:gd name="T37" fmla="*/ 2147483647 h 653"/>
                      <a:gd name="T38" fmla="*/ 2147483647 w 1569"/>
                      <a:gd name="T39" fmla="*/ 2147483647 h 653"/>
                      <a:gd name="T40" fmla="*/ 2147483647 w 1569"/>
                      <a:gd name="T41" fmla="*/ 2147483647 h 653"/>
                      <a:gd name="T42" fmla="*/ 2147483647 w 1569"/>
                      <a:gd name="T43" fmla="*/ 2147483647 h 653"/>
                      <a:gd name="T44" fmla="*/ 2147483647 w 1569"/>
                      <a:gd name="T45" fmla="*/ 2147483647 h 653"/>
                      <a:gd name="T46" fmla="*/ 2147483647 w 1569"/>
                      <a:gd name="T47" fmla="*/ 2147483647 h 653"/>
                      <a:gd name="T48" fmla="*/ 2147483647 w 1569"/>
                      <a:gd name="T49" fmla="*/ 2147483647 h 6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569" h="653">
                        <a:moveTo>
                          <a:pt x="93" y="221"/>
                        </a:moveTo>
                        <a:cubicBezTo>
                          <a:pt x="173" y="201"/>
                          <a:pt x="88" y="220"/>
                          <a:pt x="209" y="202"/>
                        </a:cubicBezTo>
                        <a:cubicBezTo>
                          <a:pt x="259" y="194"/>
                          <a:pt x="303" y="170"/>
                          <a:pt x="353" y="163"/>
                        </a:cubicBezTo>
                        <a:cubicBezTo>
                          <a:pt x="385" y="159"/>
                          <a:pt x="417" y="157"/>
                          <a:pt x="449" y="154"/>
                        </a:cubicBezTo>
                        <a:cubicBezTo>
                          <a:pt x="496" y="137"/>
                          <a:pt x="501" y="102"/>
                          <a:pt x="516" y="58"/>
                        </a:cubicBezTo>
                        <a:cubicBezTo>
                          <a:pt x="521" y="42"/>
                          <a:pt x="523" y="17"/>
                          <a:pt x="545" y="10"/>
                        </a:cubicBezTo>
                        <a:cubicBezTo>
                          <a:pt x="569" y="3"/>
                          <a:pt x="596" y="3"/>
                          <a:pt x="621" y="0"/>
                        </a:cubicBezTo>
                        <a:cubicBezTo>
                          <a:pt x="679" y="5"/>
                          <a:pt x="748" y="5"/>
                          <a:pt x="804" y="29"/>
                        </a:cubicBezTo>
                        <a:cubicBezTo>
                          <a:pt x="865" y="55"/>
                          <a:pt x="930" y="95"/>
                          <a:pt x="996" y="106"/>
                        </a:cubicBezTo>
                        <a:cubicBezTo>
                          <a:pt x="1185" y="137"/>
                          <a:pt x="1348" y="130"/>
                          <a:pt x="1553" y="134"/>
                        </a:cubicBezTo>
                        <a:cubicBezTo>
                          <a:pt x="1569" y="185"/>
                          <a:pt x="1545" y="208"/>
                          <a:pt x="1533" y="259"/>
                        </a:cubicBezTo>
                        <a:cubicBezTo>
                          <a:pt x="1516" y="333"/>
                          <a:pt x="1500" y="426"/>
                          <a:pt x="1418" y="451"/>
                        </a:cubicBezTo>
                        <a:cubicBezTo>
                          <a:pt x="1310" y="522"/>
                          <a:pt x="1451" y="437"/>
                          <a:pt x="1130" y="480"/>
                        </a:cubicBezTo>
                        <a:cubicBezTo>
                          <a:pt x="1111" y="483"/>
                          <a:pt x="1093" y="527"/>
                          <a:pt x="1082" y="538"/>
                        </a:cubicBezTo>
                        <a:cubicBezTo>
                          <a:pt x="1055" y="565"/>
                          <a:pt x="1012" y="577"/>
                          <a:pt x="977" y="586"/>
                        </a:cubicBezTo>
                        <a:cubicBezTo>
                          <a:pt x="889" y="579"/>
                          <a:pt x="805" y="567"/>
                          <a:pt x="717" y="557"/>
                        </a:cubicBezTo>
                        <a:cubicBezTo>
                          <a:pt x="682" y="548"/>
                          <a:pt x="648" y="528"/>
                          <a:pt x="612" y="528"/>
                        </a:cubicBezTo>
                        <a:cubicBezTo>
                          <a:pt x="526" y="528"/>
                          <a:pt x="437" y="546"/>
                          <a:pt x="353" y="566"/>
                        </a:cubicBezTo>
                        <a:cubicBezTo>
                          <a:pt x="330" y="578"/>
                          <a:pt x="309" y="595"/>
                          <a:pt x="285" y="605"/>
                        </a:cubicBezTo>
                        <a:cubicBezTo>
                          <a:pt x="222" y="630"/>
                          <a:pt x="151" y="635"/>
                          <a:pt x="84" y="643"/>
                        </a:cubicBezTo>
                        <a:cubicBezTo>
                          <a:pt x="65" y="640"/>
                          <a:pt x="32" y="653"/>
                          <a:pt x="26" y="634"/>
                        </a:cubicBezTo>
                        <a:cubicBezTo>
                          <a:pt x="0" y="555"/>
                          <a:pt x="40" y="438"/>
                          <a:pt x="122" y="413"/>
                        </a:cubicBezTo>
                        <a:cubicBezTo>
                          <a:pt x="132" y="407"/>
                          <a:pt x="143" y="402"/>
                          <a:pt x="151" y="394"/>
                        </a:cubicBezTo>
                        <a:cubicBezTo>
                          <a:pt x="194" y="351"/>
                          <a:pt x="156" y="293"/>
                          <a:pt x="122" y="259"/>
                        </a:cubicBezTo>
                        <a:cubicBezTo>
                          <a:pt x="88" y="225"/>
                          <a:pt x="93" y="258"/>
                          <a:pt x="93" y="22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1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FFC000"/>
                      </a:gs>
                      <a:gs pos="0">
                        <a:schemeClr val="bg1"/>
                      </a:gs>
                      <a:gs pos="100000">
                        <a:srgbClr val="FFC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innerShdw blurRad="88900">
                      <a:srgbClr val="FF0000">
                        <a:alpha val="51000"/>
                      </a:srgbClr>
                    </a:innerShdw>
                  </a:effectLst>
                </p:spPr>
                <p:txBody>
                  <a:bodyPr wrap="square" lIns="869" tIns="434" rIns="869" bIns="434">
                    <a:spAutoFit/>
                  </a:bodyPr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3" name="Oval 23">
                    <a:extLst>
                      <a:ext uri="{FF2B5EF4-FFF2-40B4-BE49-F238E27FC236}">
                        <a16:creationId xmlns:a16="http://schemas.microsoft.com/office/drawing/2014/main" id="{61A3E97C-90E1-4FB8-9097-CFDEEC8C84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7328" y="3014329"/>
                    <a:ext cx="100405" cy="2165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51B234E2-D86B-4C41-A1B4-8D062A948214}"/>
                    </a:ext>
                  </a:extLst>
                </p:cNvPr>
                <p:cNvGrpSpPr/>
                <p:nvPr/>
              </p:nvGrpSpPr>
              <p:grpSpPr>
                <a:xfrm>
                  <a:off x="34002" y="2626195"/>
                  <a:ext cx="1034122" cy="1186649"/>
                  <a:chOff x="34002" y="2626195"/>
                  <a:chExt cx="1034122" cy="1186649"/>
                </a:xfrm>
              </p:grpSpPr>
              <p:sp>
                <p:nvSpPr>
                  <p:cNvPr id="49" name="Oval 23">
                    <a:extLst>
                      <a:ext uri="{FF2B5EF4-FFF2-40B4-BE49-F238E27FC236}">
                        <a16:creationId xmlns:a16="http://schemas.microsoft.com/office/drawing/2014/main" id="{3078055C-D0F8-4990-9E46-DEB1C5BF28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730" y="2626195"/>
                    <a:ext cx="100405" cy="2165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1D0DA1A6-7082-491A-BA64-F6F7D6C10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502" y="2957824"/>
                    <a:ext cx="645266" cy="471176"/>
                  </a:xfrm>
                  <a:custGeom>
                    <a:avLst/>
                    <a:gdLst>
                      <a:gd name="T0" fmla="*/ 2147483647 w 1569"/>
                      <a:gd name="T1" fmla="*/ 2147483647 h 653"/>
                      <a:gd name="T2" fmla="*/ 2147483647 w 1569"/>
                      <a:gd name="T3" fmla="*/ 2147483647 h 653"/>
                      <a:gd name="T4" fmla="*/ 2147483647 w 1569"/>
                      <a:gd name="T5" fmla="*/ 2147483647 h 653"/>
                      <a:gd name="T6" fmla="*/ 2147483647 w 1569"/>
                      <a:gd name="T7" fmla="*/ 2147483647 h 653"/>
                      <a:gd name="T8" fmla="*/ 2147483647 w 1569"/>
                      <a:gd name="T9" fmla="*/ 2147483647 h 653"/>
                      <a:gd name="T10" fmla="*/ 2147483647 w 1569"/>
                      <a:gd name="T11" fmla="*/ 2147483647 h 653"/>
                      <a:gd name="T12" fmla="*/ 2147483647 w 1569"/>
                      <a:gd name="T13" fmla="*/ 0 h 653"/>
                      <a:gd name="T14" fmla="*/ 2147483647 w 1569"/>
                      <a:gd name="T15" fmla="*/ 2147483647 h 653"/>
                      <a:gd name="T16" fmla="*/ 2147483647 w 1569"/>
                      <a:gd name="T17" fmla="*/ 2147483647 h 653"/>
                      <a:gd name="T18" fmla="*/ 2147483647 w 1569"/>
                      <a:gd name="T19" fmla="*/ 2147483647 h 653"/>
                      <a:gd name="T20" fmla="*/ 2147483647 w 1569"/>
                      <a:gd name="T21" fmla="*/ 2147483647 h 653"/>
                      <a:gd name="T22" fmla="*/ 2147483647 w 1569"/>
                      <a:gd name="T23" fmla="*/ 2147483647 h 653"/>
                      <a:gd name="T24" fmla="*/ 2147483647 w 1569"/>
                      <a:gd name="T25" fmla="*/ 2147483647 h 653"/>
                      <a:gd name="T26" fmla="*/ 2147483647 w 1569"/>
                      <a:gd name="T27" fmla="*/ 2147483647 h 653"/>
                      <a:gd name="T28" fmla="*/ 2147483647 w 1569"/>
                      <a:gd name="T29" fmla="*/ 2147483647 h 653"/>
                      <a:gd name="T30" fmla="*/ 2147483647 w 1569"/>
                      <a:gd name="T31" fmla="*/ 2147483647 h 653"/>
                      <a:gd name="T32" fmla="*/ 2147483647 w 1569"/>
                      <a:gd name="T33" fmla="*/ 2147483647 h 653"/>
                      <a:gd name="T34" fmla="*/ 2147483647 w 1569"/>
                      <a:gd name="T35" fmla="*/ 2147483647 h 653"/>
                      <a:gd name="T36" fmla="*/ 2147483647 w 1569"/>
                      <a:gd name="T37" fmla="*/ 2147483647 h 653"/>
                      <a:gd name="T38" fmla="*/ 2147483647 w 1569"/>
                      <a:gd name="T39" fmla="*/ 2147483647 h 653"/>
                      <a:gd name="T40" fmla="*/ 2147483647 w 1569"/>
                      <a:gd name="T41" fmla="*/ 2147483647 h 653"/>
                      <a:gd name="T42" fmla="*/ 2147483647 w 1569"/>
                      <a:gd name="T43" fmla="*/ 2147483647 h 653"/>
                      <a:gd name="T44" fmla="*/ 2147483647 w 1569"/>
                      <a:gd name="T45" fmla="*/ 2147483647 h 653"/>
                      <a:gd name="T46" fmla="*/ 2147483647 w 1569"/>
                      <a:gd name="T47" fmla="*/ 2147483647 h 653"/>
                      <a:gd name="T48" fmla="*/ 2147483647 w 1569"/>
                      <a:gd name="T49" fmla="*/ 2147483647 h 6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569" h="653">
                        <a:moveTo>
                          <a:pt x="93" y="221"/>
                        </a:moveTo>
                        <a:cubicBezTo>
                          <a:pt x="173" y="201"/>
                          <a:pt x="88" y="220"/>
                          <a:pt x="209" y="202"/>
                        </a:cubicBezTo>
                        <a:cubicBezTo>
                          <a:pt x="259" y="194"/>
                          <a:pt x="303" y="170"/>
                          <a:pt x="353" y="163"/>
                        </a:cubicBezTo>
                        <a:cubicBezTo>
                          <a:pt x="385" y="159"/>
                          <a:pt x="417" y="157"/>
                          <a:pt x="449" y="154"/>
                        </a:cubicBezTo>
                        <a:cubicBezTo>
                          <a:pt x="496" y="137"/>
                          <a:pt x="501" y="102"/>
                          <a:pt x="516" y="58"/>
                        </a:cubicBezTo>
                        <a:cubicBezTo>
                          <a:pt x="521" y="42"/>
                          <a:pt x="523" y="17"/>
                          <a:pt x="545" y="10"/>
                        </a:cubicBezTo>
                        <a:cubicBezTo>
                          <a:pt x="569" y="3"/>
                          <a:pt x="596" y="3"/>
                          <a:pt x="621" y="0"/>
                        </a:cubicBezTo>
                        <a:cubicBezTo>
                          <a:pt x="679" y="5"/>
                          <a:pt x="748" y="5"/>
                          <a:pt x="804" y="29"/>
                        </a:cubicBezTo>
                        <a:cubicBezTo>
                          <a:pt x="865" y="55"/>
                          <a:pt x="930" y="95"/>
                          <a:pt x="996" y="106"/>
                        </a:cubicBezTo>
                        <a:cubicBezTo>
                          <a:pt x="1185" y="137"/>
                          <a:pt x="1348" y="130"/>
                          <a:pt x="1553" y="134"/>
                        </a:cubicBezTo>
                        <a:cubicBezTo>
                          <a:pt x="1569" y="185"/>
                          <a:pt x="1545" y="208"/>
                          <a:pt x="1533" y="259"/>
                        </a:cubicBezTo>
                        <a:cubicBezTo>
                          <a:pt x="1516" y="333"/>
                          <a:pt x="1500" y="426"/>
                          <a:pt x="1418" y="451"/>
                        </a:cubicBezTo>
                        <a:cubicBezTo>
                          <a:pt x="1310" y="522"/>
                          <a:pt x="1451" y="437"/>
                          <a:pt x="1130" y="480"/>
                        </a:cubicBezTo>
                        <a:cubicBezTo>
                          <a:pt x="1111" y="483"/>
                          <a:pt x="1093" y="527"/>
                          <a:pt x="1082" y="538"/>
                        </a:cubicBezTo>
                        <a:cubicBezTo>
                          <a:pt x="1055" y="565"/>
                          <a:pt x="1012" y="577"/>
                          <a:pt x="977" y="586"/>
                        </a:cubicBezTo>
                        <a:cubicBezTo>
                          <a:pt x="889" y="579"/>
                          <a:pt x="805" y="567"/>
                          <a:pt x="717" y="557"/>
                        </a:cubicBezTo>
                        <a:cubicBezTo>
                          <a:pt x="682" y="548"/>
                          <a:pt x="648" y="528"/>
                          <a:pt x="612" y="528"/>
                        </a:cubicBezTo>
                        <a:cubicBezTo>
                          <a:pt x="526" y="528"/>
                          <a:pt x="437" y="546"/>
                          <a:pt x="353" y="566"/>
                        </a:cubicBezTo>
                        <a:cubicBezTo>
                          <a:pt x="330" y="578"/>
                          <a:pt x="309" y="595"/>
                          <a:pt x="285" y="605"/>
                        </a:cubicBezTo>
                        <a:cubicBezTo>
                          <a:pt x="222" y="630"/>
                          <a:pt x="151" y="635"/>
                          <a:pt x="84" y="643"/>
                        </a:cubicBezTo>
                        <a:cubicBezTo>
                          <a:pt x="65" y="640"/>
                          <a:pt x="32" y="653"/>
                          <a:pt x="26" y="634"/>
                        </a:cubicBezTo>
                        <a:cubicBezTo>
                          <a:pt x="0" y="555"/>
                          <a:pt x="40" y="438"/>
                          <a:pt x="122" y="413"/>
                        </a:cubicBezTo>
                        <a:cubicBezTo>
                          <a:pt x="132" y="407"/>
                          <a:pt x="143" y="402"/>
                          <a:pt x="151" y="394"/>
                        </a:cubicBezTo>
                        <a:cubicBezTo>
                          <a:pt x="194" y="351"/>
                          <a:pt x="156" y="293"/>
                          <a:pt x="122" y="259"/>
                        </a:cubicBezTo>
                        <a:cubicBezTo>
                          <a:pt x="88" y="225"/>
                          <a:pt x="93" y="258"/>
                          <a:pt x="93" y="22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1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FFC000"/>
                      </a:gs>
                      <a:gs pos="0">
                        <a:schemeClr val="bg1"/>
                      </a:gs>
                      <a:gs pos="100000">
                        <a:srgbClr val="FFC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innerShdw blurRad="88900">
                      <a:srgbClr val="FF0000">
                        <a:alpha val="51000"/>
                      </a:srgbClr>
                    </a:innerShdw>
                  </a:effectLst>
                </p:spPr>
                <p:txBody>
                  <a:bodyPr wrap="square" lIns="869" tIns="434" rIns="869" bIns="434">
                    <a:spAutoFit/>
                  </a:bodyPr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E7C5977-0530-47F2-8F6C-87AF98380E22}"/>
                      </a:ext>
                    </a:extLst>
                  </p:cNvPr>
                  <p:cNvSpPr txBox="1"/>
                  <p:nvPr/>
                </p:nvSpPr>
                <p:spPr>
                  <a:xfrm>
                    <a:off x="34002" y="3443512"/>
                    <a:ext cx="10341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Hawn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AE2A265-31DE-4E7E-8219-5B7DCAEF07BF}"/>
                  </a:ext>
                </a:extLst>
              </p:cNvPr>
              <p:cNvGrpSpPr/>
              <p:nvPr/>
            </p:nvGrpSpPr>
            <p:grpSpPr>
              <a:xfrm>
                <a:off x="956688" y="1914138"/>
                <a:ext cx="4057320" cy="4892981"/>
                <a:chOff x="956688" y="1914138"/>
                <a:chExt cx="4057320" cy="4892981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54F10B30-0EC1-48FA-BE3C-A48E1FE66241}"/>
                    </a:ext>
                  </a:extLst>
                </p:cNvPr>
                <p:cNvGrpSpPr/>
                <p:nvPr/>
              </p:nvGrpSpPr>
              <p:grpSpPr>
                <a:xfrm>
                  <a:off x="4333134" y="2672850"/>
                  <a:ext cx="355552" cy="334964"/>
                  <a:chOff x="641566" y="3569727"/>
                  <a:chExt cx="990600" cy="777226"/>
                </a:xfrm>
              </p:grpSpPr>
              <p:sp>
                <p:nvSpPr>
                  <p:cNvPr id="79" name="Oval 11">
                    <a:extLst>
                      <a:ext uri="{FF2B5EF4-FFF2-40B4-BE49-F238E27FC236}">
                        <a16:creationId xmlns:a16="http://schemas.microsoft.com/office/drawing/2014/main" id="{CB95A528-71D6-4343-8B20-9FD2E14F64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1566" y="3569727"/>
                    <a:ext cx="990600" cy="77722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514350" eaLnBrk="0" hangingPunct="0"/>
                    <a:endParaRPr lang="en-US" sz="1013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0" name="Text Box 12">
                    <a:extLst>
                      <a:ext uri="{FF2B5EF4-FFF2-40B4-BE49-F238E27FC236}">
                        <a16:creationId xmlns:a16="http://schemas.microsoft.com/office/drawing/2014/main" id="{A0589844-F3D0-4EDB-8E50-1FC2423CD5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183" y="3707875"/>
                    <a:ext cx="365760" cy="44126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514350" eaLnBrk="0" hangingPunct="0"/>
                    <a:r>
                      <a:rPr lang="en-US" sz="1013" dirty="0">
                        <a:solidFill>
                          <a:prstClr val="black"/>
                        </a:solidFill>
                        <a:latin typeface="Arial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BC336DB-A87C-4534-BAC0-53625E1676B2}"/>
                    </a:ext>
                  </a:extLst>
                </p:cNvPr>
                <p:cNvGrpSpPr/>
                <p:nvPr/>
              </p:nvGrpSpPr>
              <p:grpSpPr>
                <a:xfrm>
                  <a:off x="4658456" y="6472155"/>
                  <a:ext cx="355552" cy="334964"/>
                  <a:chOff x="641566" y="3569727"/>
                  <a:chExt cx="990600" cy="777226"/>
                </a:xfrm>
              </p:grpSpPr>
              <p:sp>
                <p:nvSpPr>
                  <p:cNvPr id="82" name="Oval 11">
                    <a:extLst>
                      <a:ext uri="{FF2B5EF4-FFF2-40B4-BE49-F238E27FC236}">
                        <a16:creationId xmlns:a16="http://schemas.microsoft.com/office/drawing/2014/main" id="{6DA6D138-A095-47B9-924C-033404218E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1566" y="3569727"/>
                    <a:ext cx="990600" cy="77722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514350" eaLnBrk="0" hangingPunct="0"/>
                    <a:endParaRPr lang="en-US" sz="1013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3" name="Text Box 12">
                    <a:extLst>
                      <a:ext uri="{FF2B5EF4-FFF2-40B4-BE49-F238E27FC236}">
                        <a16:creationId xmlns:a16="http://schemas.microsoft.com/office/drawing/2014/main" id="{4314C8B8-8480-47C1-8111-33EBF6C5A4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183" y="3707875"/>
                    <a:ext cx="365760" cy="44126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514350" eaLnBrk="0" hangingPunct="0"/>
                    <a:r>
                      <a:rPr lang="en-US" sz="1013" dirty="0">
                        <a:solidFill>
                          <a:prstClr val="black"/>
                        </a:solidFill>
                        <a:latin typeface="Arial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FD64C964-2803-4A8B-9480-7A73EA98A197}"/>
                    </a:ext>
                  </a:extLst>
                </p:cNvPr>
                <p:cNvGrpSpPr/>
                <p:nvPr/>
              </p:nvGrpSpPr>
              <p:grpSpPr>
                <a:xfrm>
                  <a:off x="956688" y="1914138"/>
                  <a:ext cx="355552" cy="334964"/>
                  <a:chOff x="570800" y="3510791"/>
                  <a:chExt cx="990600" cy="777226"/>
                </a:xfrm>
              </p:grpSpPr>
              <p:sp>
                <p:nvSpPr>
                  <p:cNvPr id="85" name="Oval 11">
                    <a:extLst>
                      <a:ext uri="{FF2B5EF4-FFF2-40B4-BE49-F238E27FC236}">
                        <a16:creationId xmlns:a16="http://schemas.microsoft.com/office/drawing/2014/main" id="{15D98D69-20AE-479B-9EE8-5DCFA0972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0800" y="3510791"/>
                    <a:ext cx="990600" cy="77722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514350" eaLnBrk="0" hangingPunct="0"/>
                    <a:endParaRPr lang="en-US" sz="1013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6" name="Text Box 12">
                    <a:extLst>
                      <a:ext uri="{FF2B5EF4-FFF2-40B4-BE49-F238E27FC236}">
                        <a16:creationId xmlns:a16="http://schemas.microsoft.com/office/drawing/2014/main" id="{C0951DC6-C263-4977-B803-3E13A6E0DE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4795" y="3619837"/>
                    <a:ext cx="365761" cy="441259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514350" eaLnBrk="0" hangingPunct="0"/>
                    <a:r>
                      <a:rPr lang="en-US" sz="1013" dirty="0">
                        <a:solidFill>
                          <a:prstClr val="black"/>
                        </a:solidFill>
                        <a:latin typeface="Arial" charset="0"/>
                      </a:rPr>
                      <a:t>T</a:t>
                    </a:r>
                  </a:p>
                </p:txBody>
              </p:sp>
            </p:grp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884213-1937-694C-8D92-E02281D1D69F}"/>
                </a:ext>
              </a:extLst>
            </p:cNvPr>
            <p:cNvSpPr txBox="1"/>
            <p:nvPr/>
          </p:nvSpPr>
          <p:spPr>
            <a:xfrm>
              <a:off x="1616816" y="1796134"/>
              <a:ext cx="2087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Horne (Thurs)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3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105" y="1957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TB Treatment:  The Drug &amp; Rx Course Timeline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265" y="960438"/>
            <a:ext cx="4427135" cy="2468562"/>
          </a:xfrm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89103" y="1152410"/>
            <a:ext cx="3716899" cy="179768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5000 BC to 1943:</a:t>
            </a:r>
          </a:p>
          <a:p>
            <a:pPr marL="0" indent="0" eaLnBrk="1" hangingPunct="1"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health measures and improved living conditions critical components of TB control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253740" y="2650488"/>
            <a:ext cx="228600" cy="778512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folHlink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0832" y="3347835"/>
            <a:ext cx="3352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Drug Availability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82C70DB-D97C-47CF-A3B7-1C9BF979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" y="4393376"/>
            <a:ext cx="2289853" cy="17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FontTx/>
              <a:buNone/>
            </a:pPr>
            <a:r>
              <a:rPr lang="en-US" sz="1400" i="0" kern="0" dirty="0">
                <a:latin typeface="Arial" panose="020B0604020202020204" pitchFamily="34" charset="0"/>
                <a:cs typeface="Arial" panose="020B0604020202020204" pitchFamily="34" charset="0"/>
              </a:rPr>
              <a:t>1943 streptomycin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</a:pPr>
            <a:r>
              <a:rPr lang="en-US" sz="1400" i="0" kern="0" dirty="0">
                <a:latin typeface="Arial" panose="020B0604020202020204" pitchFamily="34" charset="0"/>
                <a:cs typeface="Arial" panose="020B0604020202020204" pitchFamily="34" charset="0"/>
              </a:rPr>
              <a:t>1952 isoniazid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</a:pPr>
            <a:r>
              <a:rPr lang="en-US" sz="1400" i="0" kern="0" dirty="0">
                <a:latin typeface="Arial" panose="020B0604020202020204" pitchFamily="34" charset="0"/>
                <a:cs typeface="Arial" panose="020B0604020202020204" pitchFamily="34" charset="0"/>
              </a:rPr>
              <a:t>1954 PZA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</a:pPr>
            <a:r>
              <a:rPr lang="en-US" sz="1400" i="0" kern="0" dirty="0">
                <a:latin typeface="Arial" panose="020B0604020202020204" pitchFamily="34" charset="0"/>
                <a:cs typeface="Arial" panose="020B0604020202020204" pitchFamily="34" charset="0"/>
              </a:rPr>
              <a:t>1962 ethambutol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</a:pPr>
            <a:r>
              <a:rPr lang="en-US" sz="1400" i="0" kern="0" dirty="0">
                <a:latin typeface="Arial" panose="020B0604020202020204" pitchFamily="34" charset="0"/>
                <a:cs typeface="Arial" panose="020B0604020202020204" pitchFamily="34" charset="0"/>
              </a:rPr>
              <a:t>1963 rifampicin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FCF442-C522-4BF1-B785-5E963BC43B48}"/>
              </a:ext>
            </a:extLst>
          </p:cNvPr>
          <p:cNvSpPr/>
          <p:nvPr/>
        </p:nvSpPr>
        <p:spPr>
          <a:xfrm>
            <a:off x="103768" y="4105872"/>
            <a:ext cx="1543867" cy="2526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587A4-1FAA-4F03-AD85-869D0C5A8AC2}"/>
              </a:ext>
            </a:extLst>
          </p:cNvPr>
          <p:cNvSpPr txBox="1"/>
          <p:nvPr/>
        </p:nvSpPr>
        <p:spPr>
          <a:xfrm>
            <a:off x="-1524" y="3860240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1943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A598D-79B5-4351-8604-1A94A43E61D6}"/>
              </a:ext>
            </a:extLst>
          </p:cNvPr>
          <p:cNvSpPr txBox="1"/>
          <p:nvPr/>
        </p:nvSpPr>
        <p:spPr>
          <a:xfrm>
            <a:off x="1190392" y="3824183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7C01A0-B587-4AAB-A81C-ABEFCD87B9E7}"/>
              </a:ext>
            </a:extLst>
          </p:cNvPr>
          <p:cNvGrpSpPr/>
          <p:nvPr/>
        </p:nvGrpSpPr>
        <p:grpSpPr>
          <a:xfrm>
            <a:off x="1783405" y="4402789"/>
            <a:ext cx="2516029" cy="1536713"/>
            <a:chOff x="2468794" y="4316614"/>
            <a:chExt cx="2469758" cy="15367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A8E147-3538-45CA-8246-DB771F89AF57}"/>
                </a:ext>
              </a:extLst>
            </p:cNvPr>
            <p:cNvSpPr txBox="1"/>
            <p:nvPr/>
          </p:nvSpPr>
          <p:spPr>
            <a:xfrm>
              <a:off x="2468794" y="4316614"/>
              <a:ext cx="1334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Moxifloxacin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levofloxacin </a:t>
              </a:r>
              <a:r>
                <a:rPr lang="en-US" sz="12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(repurpose)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D5E828-E0D4-4271-B155-3901CC68FC31}"/>
                </a:ext>
              </a:extLst>
            </p:cNvPr>
            <p:cNvSpPr txBox="1"/>
            <p:nvPr/>
          </p:nvSpPr>
          <p:spPr>
            <a:xfrm>
              <a:off x="3603739" y="4347319"/>
              <a:ext cx="1334813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Linezolid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2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(repurpose)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CF3F74-4B09-459D-B05E-008349057C81}"/>
                </a:ext>
              </a:extLst>
            </p:cNvPr>
            <p:cNvSpPr txBox="1"/>
            <p:nvPr/>
          </p:nvSpPr>
          <p:spPr>
            <a:xfrm>
              <a:off x="3646196" y="5567095"/>
              <a:ext cx="1229991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Bedaquiline</a:t>
              </a:r>
              <a:endParaRPr lang="en-US" sz="1400" i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24B4A2A-5801-4190-84D5-F95B753DC4EE}"/>
              </a:ext>
            </a:extLst>
          </p:cNvPr>
          <p:cNvSpPr/>
          <p:nvPr/>
        </p:nvSpPr>
        <p:spPr>
          <a:xfrm>
            <a:off x="1859690" y="4110304"/>
            <a:ext cx="7131909" cy="2526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5E6E2-00C9-42DF-A979-898940C25210}"/>
              </a:ext>
            </a:extLst>
          </p:cNvPr>
          <p:cNvSpPr txBox="1"/>
          <p:nvPr/>
        </p:nvSpPr>
        <p:spPr>
          <a:xfrm>
            <a:off x="1752927" y="3829143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2000s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7885C-9264-4091-934C-AD4FE8FBAC42}"/>
              </a:ext>
            </a:extLst>
          </p:cNvPr>
          <p:cNvSpPr txBox="1"/>
          <p:nvPr/>
        </p:nvSpPr>
        <p:spPr>
          <a:xfrm>
            <a:off x="2980772" y="3836219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D3BF1-B787-4C33-8262-44DFEAB97B16}"/>
              </a:ext>
            </a:extLst>
          </p:cNvPr>
          <p:cNvSpPr txBox="1"/>
          <p:nvPr/>
        </p:nvSpPr>
        <p:spPr>
          <a:xfrm>
            <a:off x="4176648" y="3835719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07B8B-8C41-4B0A-B0B2-23D77E5A6B48}"/>
              </a:ext>
            </a:extLst>
          </p:cNvPr>
          <p:cNvSpPr txBox="1"/>
          <p:nvPr/>
        </p:nvSpPr>
        <p:spPr>
          <a:xfrm>
            <a:off x="5356721" y="3772069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D5404D-C5B4-4D57-8A22-B11AE2EB8A33}"/>
              </a:ext>
            </a:extLst>
          </p:cNvPr>
          <p:cNvSpPr txBox="1"/>
          <p:nvPr/>
        </p:nvSpPr>
        <p:spPr>
          <a:xfrm>
            <a:off x="6662155" y="3763625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1BD9CF-38DC-4002-AC29-4A3E881CE0D9}"/>
              </a:ext>
            </a:extLst>
          </p:cNvPr>
          <p:cNvGrpSpPr/>
          <p:nvPr/>
        </p:nvGrpSpPr>
        <p:grpSpPr>
          <a:xfrm>
            <a:off x="4082782" y="4373212"/>
            <a:ext cx="3908574" cy="1566290"/>
            <a:chOff x="5087620" y="4336142"/>
            <a:chExt cx="3908574" cy="15662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2AC159-C052-423A-8737-A995E140A37D}"/>
                </a:ext>
              </a:extLst>
            </p:cNvPr>
            <p:cNvSpPr txBox="1"/>
            <p:nvPr/>
          </p:nvSpPr>
          <p:spPr>
            <a:xfrm>
              <a:off x="5087620" y="4363755"/>
              <a:ext cx="133481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Failure to shorten to 4m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REMox</a:t>
              </a:r>
              <a:endParaRPr lang="en-US" sz="1400" i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OFLOTUB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RIFAQUIN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BD396-1117-4CAB-837D-C996C3BF479B}"/>
                </a:ext>
              </a:extLst>
            </p:cNvPr>
            <p:cNvSpPr txBox="1"/>
            <p:nvPr/>
          </p:nvSpPr>
          <p:spPr>
            <a:xfrm>
              <a:off x="6326568" y="4355502"/>
              <a:ext cx="133481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MDR shorten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Bangladesh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Includes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400" i="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Clofazamine</a:t>
              </a: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(repurpose)</a:t>
              </a:r>
              <a:endParaRPr lang="en-US" sz="1400" i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EC5639-A464-4F3F-A235-F732C0FF0DAD}"/>
                </a:ext>
              </a:extLst>
            </p:cNvPr>
            <p:cNvSpPr txBox="1"/>
            <p:nvPr/>
          </p:nvSpPr>
          <p:spPr>
            <a:xfrm>
              <a:off x="5148010" y="5616200"/>
              <a:ext cx="133481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Delamanid</a:t>
              </a:r>
              <a:endParaRPr lang="en-US" sz="1400" i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C84F83-E80D-4A0A-9C1E-85F9D87B93AA}"/>
                </a:ext>
              </a:extLst>
            </p:cNvPr>
            <p:cNvSpPr txBox="1"/>
            <p:nvPr/>
          </p:nvSpPr>
          <p:spPr>
            <a:xfrm>
              <a:off x="7661381" y="4336142"/>
              <a:ext cx="133481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STREAM</a:t>
              </a:r>
            </a:p>
            <a:p>
              <a:pPr defTabSz="914400">
                <a:lnSpc>
                  <a:spcPct val="90000"/>
                </a:lnSpc>
              </a:pPr>
              <a:r>
                <a:rPr lang="en-US" sz="12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BPaL</a:t>
              </a:r>
              <a:r>
                <a:rPr lang="en-US" sz="1200" i="0" kern="0" dirty="0">
                  <a:latin typeface="Arial" panose="020B0604020202020204" pitchFamily="34" charset="0"/>
                  <a:cs typeface="Arial" panose="020B0604020202020204" pitchFamily="34" charset="0"/>
                </a:rPr>
                <a:t> MDR shortening RCT)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E59615-3C4B-4305-9E03-5090956A9E91}"/>
                </a:ext>
              </a:extLst>
            </p:cNvPr>
            <p:cNvSpPr txBox="1"/>
            <p:nvPr/>
          </p:nvSpPr>
          <p:spPr>
            <a:xfrm>
              <a:off x="7661380" y="5606966"/>
              <a:ext cx="133481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400" i="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Pretomanid</a:t>
              </a:r>
              <a:endParaRPr lang="en-US" sz="1400" i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BA69A4E-0F43-4894-A1B5-C8914DF28F7B}"/>
              </a:ext>
            </a:extLst>
          </p:cNvPr>
          <p:cNvSpPr txBox="1"/>
          <p:nvPr/>
        </p:nvSpPr>
        <p:spPr>
          <a:xfrm>
            <a:off x="8315056" y="3782999"/>
            <a:ext cx="78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ECC36-35AA-45C2-8FDE-B26C70503B2D}"/>
              </a:ext>
            </a:extLst>
          </p:cNvPr>
          <p:cNvSpPr txBox="1"/>
          <p:nvPr/>
        </p:nvSpPr>
        <p:spPr>
          <a:xfrm>
            <a:off x="7991356" y="4401820"/>
            <a:ext cx="1152643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en-US" sz="1200" i="0" kern="0" dirty="0">
                <a:latin typeface="Arial" panose="020B0604020202020204" pitchFamily="34" charset="0"/>
                <a:cs typeface="Arial" panose="020B0604020202020204" pitchFamily="34" charset="0"/>
              </a:rPr>
              <a:t>TBTC31</a:t>
            </a:r>
          </a:p>
          <a:p>
            <a:pPr defTabSz="914400">
              <a:lnSpc>
                <a:spcPct val="90000"/>
              </a:lnSpc>
            </a:pPr>
            <a:r>
              <a:rPr lang="en-US" sz="1200" i="0" kern="0" dirty="0">
                <a:latin typeface="Arial" panose="020B0604020202020204" pitchFamily="34" charset="0"/>
                <a:cs typeface="Arial" panose="020B0604020202020204" pitchFamily="34" charset="0"/>
              </a:rPr>
              <a:t>Rifapentine shortening to 4m works</a:t>
            </a:r>
          </a:p>
          <a:p>
            <a:pPr defTabSz="914400">
              <a:lnSpc>
                <a:spcPct val="90000"/>
              </a:lnSpc>
            </a:pPr>
            <a:r>
              <a:rPr lang="en-US" sz="1100" i="0" kern="0" dirty="0">
                <a:latin typeface="Arial" panose="020B0604020202020204" pitchFamily="34" charset="0"/>
                <a:cs typeface="Arial" panose="020B0604020202020204" pitchFamily="34" charset="0"/>
              </a:rPr>
              <a:t>2PHZM/2PHM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AB214A-31D7-4B91-9AA2-AA287CD7E8A6}"/>
              </a:ext>
            </a:extLst>
          </p:cNvPr>
          <p:cNvSpPr txBox="1"/>
          <p:nvPr/>
        </p:nvSpPr>
        <p:spPr>
          <a:xfrm>
            <a:off x="915722" y="6143911"/>
            <a:ext cx="794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 Host Directed Therapies add benefit?</a:t>
            </a:r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620000" cy="838200"/>
          </a:xfrm>
        </p:spPr>
        <p:txBody>
          <a:bodyPr>
            <a:normAutofit/>
          </a:bodyPr>
          <a:lstStyle/>
          <a:p>
            <a:r>
              <a:rPr lang="en-US" dirty="0"/>
              <a:t>HDTs &amp; Macrophages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1" y="1905000"/>
            <a:ext cx="4133196" cy="3657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Binding &amp; uptake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Phagosome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Lipid Metabolism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Eicosanoids, 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inflammation, &amp; cell death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5.   Effector Function:  autophagy</a:t>
            </a:r>
          </a:p>
          <a:p>
            <a:pPr>
              <a:spcBef>
                <a:spcPts val="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CCBAA-5D36-4B4D-9604-420364A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96" y="914400"/>
            <a:ext cx="4625469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114CF-8A3F-46CD-8CF4-B6EF30ACC26B}"/>
              </a:ext>
            </a:extLst>
          </p:cNvPr>
          <p:cNvSpPr txBox="1"/>
          <p:nvPr/>
        </p:nvSpPr>
        <p:spPr>
          <a:xfrm>
            <a:off x="6348664" y="6504801"/>
            <a:ext cx="317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latin typeface="Arial" panose="020B0604020202020204" pitchFamily="34" charset="0"/>
                <a:cs typeface="Arial" panose="020B0604020202020204" pitchFamily="34" charset="0"/>
              </a:rPr>
              <a:t>Hawn et al MMBR 2014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36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1127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/>
              <a:t>HDTs &amp; IMMUNOPATHOLOGY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32973" y="710368"/>
            <a:ext cx="8610600" cy="111409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Neutrophils,  Anti-</a:t>
            </a:r>
            <a:r>
              <a:rPr lang="en-US" sz="2800" dirty="0" err="1">
                <a:solidFill>
                  <a:schemeClr val="tx1"/>
                </a:solidFill>
              </a:rPr>
              <a:t>Fibrotics</a:t>
            </a:r>
            <a:r>
              <a:rPr lang="en-US" sz="2800" dirty="0">
                <a:solidFill>
                  <a:schemeClr val="tx1"/>
                </a:solidFill>
              </a:rPr>
              <a:t>, &amp; MMPs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CCBAA-5D36-4B4D-9604-420364A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1471995"/>
            <a:ext cx="4495800" cy="509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241" y="1528285"/>
            <a:ext cx="3082159" cy="49776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29000" y="1471995"/>
            <a:ext cx="2781300" cy="4166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6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0109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CCBAA-5D36-4B4D-9604-420364A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CD656-636A-436A-9303-594EA64CC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07" y="396080"/>
            <a:ext cx="6728178" cy="1603022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E955F58-70DA-4508-B61A-0092BDD9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903296"/>
            <a:ext cx="4133196" cy="2274836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CC-11050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Everolimus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Auranofin</a:t>
            </a:r>
          </a:p>
          <a:p>
            <a:pPr marL="514350" indent="-514350">
              <a:spcBef>
                <a:spcPts val="200"/>
              </a:spcBef>
              <a:buAutoNum type="arabicPeriod" startAt="4"/>
            </a:pPr>
            <a:r>
              <a:rPr lang="en-US" sz="2800" dirty="0">
                <a:solidFill>
                  <a:schemeClr val="tx1"/>
                </a:solidFill>
              </a:rPr>
              <a:t>Ergocalciferol</a:t>
            </a:r>
          </a:p>
          <a:p>
            <a:pPr marL="514350" indent="-514350">
              <a:spcBef>
                <a:spcPts val="200"/>
              </a:spcBef>
              <a:buAutoNum type="arabicPeriod" startAt="4"/>
            </a:pPr>
            <a:r>
              <a:rPr lang="en-US" sz="2800" dirty="0">
                <a:solidFill>
                  <a:schemeClr val="tx1"/>
                </a:solidFill>
              </a:rPr>
              <a:t>Placebo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5B2762-1B87-4962-AFAE-DE512CA7DE7B}"/>
              </a:ext>
            </a:extLst>
          </p:cNvPr>
          <p:cNvSpPr txBox="1">
            <a:spLocks/>
          </p:cNvSpPr>
          <p:nvPr/>
        </p:nvSpPr>
        <p:spPr>
          <a:xfrm>
            <a:off x="438804" y="2987212"/>
            <a:ext cx="4133196" cy="652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Phase 2, open-label RCT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N=200 (40 per arm)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South Africa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51726C8-D23A-4405-9587-2DF7EF30C308}"/>
              </a:ext>
            </a:extLst>
          </p:cNvPr>
          <p:cNvSpPr txBox="1">
            <a:spLocks/>
          </p:cNvSpPr>
          <p:nvPr/>
        </p:nvSpPr>
        <p:spPr>
          <a:xfrm>
            <a:off x="4858404" y="2439564"/>
            <a:ext cx="4133196" cy="3703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800" u="sng" dirty="0">
                <a:solidFill>
                  <a:schemeClr val="tx1"/>
                </a:solidFill>
              </a:rPr>
              <a:t>Outcomes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1°:  safety and tolerability up until day 210</a:t>
            </a:r>
          </a:p>
          <a:p>
            <a:pPr>
              <a:spcBef>
                <a:spcPts val="20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2°: 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SCC D56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</a:rPr>
              <a:t>FEV1 &amp; FVC  D56,180,540</a:t>
            </a:r>
          </a:p>
          <a:p>
            <a:pPr>
              <a:spcBef>
                <a:spcPts val="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6F47E-784E-4BFA-A041-B2547E8EBE85}"/>
              </a:ext>
            </a:extLst>
          </p:cNvPr>
          <p:cNvSpPr txBox="1"/>
          <p:nvPr/>
        </p:nvSpPr>
        <p:spPr>
          <a:xfrm>
            <a:off x="5867400" y="6445163"/>
            <a:ext cx="2360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Wallis et al Lancet Resp Med 2021</a:t>
            </a:r>
          </a:p>
        </p:txBody>
      </p:sp>
    </p:spTree>
    <p:extLst>
      <p:ext uri="{BB962C8B-B14F-4D97-AF65-F5344CB8AC3E}">
        <p14:creationId xmlns:p14="http://schemas.microsoft.com/office/powerpoint/2010/main" val="257066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7E9CB3A4-3B99-4F94-917B-EB82DD9271B7}"/>
              </a:ext>
            </a:extLst>
          </p:cNvPr>
          <p:cNvSpPr txBox="1"/>
          <p:nvPr/>
        </p:nvSpPr>
        <p:spPr>
          <a:xfrm>
            <a:off x="713796" y="371334"/>
            <a:ext cx="8074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Everolimus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Activating Autophagy: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Killing Strategy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C2F134A-F634-49AC-A361-73845C5C8980}"/>
              </a:ext>
            </a:extLst>
          </p:cNvPr>
          <p:cNvGrpSpPr/>
          <p:nvPr/>
        </p:nvGrpSpPr>
        <p:grpSpPr>
          <a:xfrm>
            <a:off x="2452992" y="1828800"/>
            <a:ext cx="4238015" cy="4141085"/>
            <a:chOff x="4755809" y="2657748"/>
            <a:chExt cx="4238015" cy="4141085"/>
          </a:xfrm>
        </p:grpSpPr>
        <p:sp>
          <p:nvSpPr>
            <p:cNvPr id="10" name="Rectangle 9"/>
            <p:cNvSpPr/>
            <p:nvPr/>
          </p:nvSpPr>
          <p:spPr>
            <a:xfrm>
              <a:off x="7111938" y="6353961"/>
              <a:ext cx="969381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degradation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9769" y="5825142"/>
              <a:ext cx="893719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elongation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29025" y="5293314"/>
              <a:ext cx="76073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initiation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20676" y="4700156"/>
              <a:ext cx="551906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ULK1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8999" y="4088638"/>
              <a:ext cx="740781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  <a:latin typeface="+mj-lt"/>
                  <a:cs typeface="Arial"/>
                </a:rPr>
                <a:t>mTORC</a:t>
              </a:r>
              <a:endParaRPr lang="en-US" sz="1100" dirty="0">
                <a:solidFill>
                  <a:schemeClr val="tx1"/>
                </a:solidFill>
                <a:latin typeface="+mj-lt"/>
                <a:cs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81800" y="2657748"/>
              <a:ext cx="1629658" cy="11650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/>
                </a:rPr>
                <a:t>Everolimus</a:t>
              </a:r>
              <a:endParaRPr lang="en-US" sz="1200" b="1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  <a:cs typeface="Arial"/>
                </a:rPr>
                <a:t>Rapamycin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Nitazoxanide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Gefitinib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Fluoxetine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SMERs</a:t>
              </a:r>
            </a:p>
          </p:txBody>
        </p:sp>
        <p:cxnSp>
          <p:nvCxnSpPr>
            <p:cNvPr id="16" name="Straight Connector 15"/>
            <p:cNvCxnSpPr>
              <a:cxnSpLocks/>
              <a:stCxn id="15" idx="4"/>
            </p:cNvCxnSpPr>
            <p:nvPr/>
          </p:nvCxnSpPr>
          <p:spPr>
            <a:xfrm>
              <a:off x="7596629" y="3822757"/>
              <a:ext cx="0" cy="172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523486" y="3995551"/>
              <a:ext cx="14575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96629" y="4421092"/>
              <a:ext cx="5036" cy="20411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515760" y="4625211"/>
              <a:ext cx="14575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8253043" y="4113315"/>
              <a:ext cx="740781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j-lt"/>
                  <a:cs typeface="Arial"/>
                </a:rPr>
                <a:t>AMPK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033289" y="4239845"/>
              <a:ext cx="205732" cy="95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033289" y="4174760"/>
              <a:ext cx="0" cy="130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601665" y="5014290"/>
              <a:ext cx="0" cy="25026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0"/>
            </p:cNvCxnSpPr>
            <p:nvPr/>
          </p:nvCxnSpPr>
          <p:spPr>
            <a:xfrm>
              <a:off x="7596629" y="5601091"/>
              <a:ext cx="0" cy="22405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0" idx="0"/>
            </p:cNvCxnSpPr>
            <p:nvPr/>
          </p:nvCxnSpPr>
          <p:spPr>
            <a:xfrm>
              <a:off x="7587827" y="6132919"/>
              <a:ext cx="8802" cy="22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cxnSpLocks/>
            </p:cNvCxnSpPr>
            <p:nvPr/>
          </p:nvCxnSpPr>
          <p:spPr>
            <a:xfrm rot="5400000" flipH="1" flipV="1">
              <a:off x="6360107" y="5798233"/>
              <a:ext cx="726350" cy="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740985" y="5963399"/>
              <a:ext cx="1213832" cy="8354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Tat-</a:t>
              </a:r>
              <a:r>
                <a:rPr lang="en-US" sz="1100" dirty="0" err="1">
                  <a:solidFill>
                    <a:srgbClr val="000000"/>
                  </a:solidFill>
                  <a:latin typeface="+mj-lt"/>
                </a:rPr>
                <a:t>beclin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Lithium</a:t>
              </a:r>
            </a:p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Valproate</a:t>
              </a:r>
            </a:p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Haloperidol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60334" y="5032123"/>
              <a:ext cx="765800" cy="42553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+mj-lt"/>
                  <a:cs typeface="Arial"/>
                </a:rPr>
                <a:t>PI3K-complex</a:t>
              </a:r>
            </a:p>
          </p:txBody>
        </p:sp>
        <p:cxnSp>
          <p:nvCxnSpPr>
            <p:cNvPr id="33" name="Straight Arrow Connector 32"/>
            <p:cNvCxnSpPr>
              <a:stCxn id="31" idx="3"/>
              <a:endCxn id="13" idx="1"/>
            </p:cNvCxnSpPr>
            <p:nvPr/>
          </p:nvCxnSpPr>
          <p:spPr>
            <a:xfrm flipV="1">
              <a:off x="7026134" y="4854045"/>
              <a:ext cx="294542" cy="39084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755809" y="3929773"/>
              <a:ext cx="1132869" cy="4565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Verapamil</a:t>
              </a:r>
              <a:endParaRPr lang="en-US" sz="110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7805" y="4040082"/>
              <a:ext cx="740781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  <a:latin typeface="+mj-lt"/>
                  <a:cs typeface="Arial"/>
                </a:rPr>
                <a:t>cAMP</a:t>
              </a:r>
              <a:endParaRPr lang="en-US" sz="1100" dirty="0">
                <a:solidFill>
                  <a:schemeClr val="tx1"/>
                </a:solidFill>
                <a:latin typeface="+mj-lt"/>
                <a:cs typeface="Arial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087E57D-2A73-401A-A075-61BFB6B860CF}"/>
                </a:ext>
              </a:extLst>
            </p:cNvPr>
            <p:cNvGrpSpPr/>
            <p:nvPr/>
          </p:nvGrpSpPr>
          <p:grpSpPr>
            <a:xfrm rot="16200000">
              <a:off x="5982861" y="4025868"/>
              <a:ext cx="145750" cy="354271"/>
              <a:chOff x="4808936" y="2805098"/>
              <a:chExt cx="145750" cy="35427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4887302" y="2805098"/>
                <a:ext cx="0" cy="34590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808936" y="3159369"/>
                <a:ext cx="1457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Oval 2"/>
            <p:cNvSpPr/>
            <p:nvPr/>
          </p:nvSpPr>
          <p:spPr>
            <a:xfrm>
              <a:off x="4796407" y="4468502"/>
              <a:ext cx="990600" cy="4014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96407" y="4515329"/>
              <a:ext cx="1257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Metformin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55640" y="4579895"/>
              <a:ext cx="79833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AMPK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5FF3DC2-90EE-412A-8FA8-CDF55D6F7D94}"/>
                </a:ext>
              </a:extLst>
            </p:cNvPr>
            <p:cNvGrpSpPr/>
            <p:nvPr/>
          </p:nvGrpSpPr>
          <p:grpSpPr>
            <a:xfrm rot="16200000">
              <a:off x="6974525" y="4078567"/>
              <a:ext cx="193998" cy="263493"/>
              <a:chOff x="4808936" y="2805098"/>
              <a:chExt cx="145750" cy="35427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CA4B468-B3C5-4E39-94B0-2E040E666F44}"/>
                  </a:ext>
                </a:extLst>
              </p:cNvPr>
              <p:cNvCxnSpPr/>
              <p:nvPr/>
            </p:nvCxnSpPr>
            <p:spPr>
              <a:xfrm>
                <a:off x="4887302" y="2805098"/>
                <a:ext cx="0" cy="34590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6483C6B-2D0A-43C4-8E25-4FDA9D21BA2F}"/>
                  </a:ext>
                </a:extLst>
              </p:cNvPr>
              <p:cNvCxnSpPr/>
              <p:nvPr/>
            </p:nvCxnSpPr>
            <p:spPr>
              <a:xfrm flipH="1">
                <a:off x="4808936" y="3159369"/>
                <a:ext cx="1457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>
              <a:off x="5824958" y="4720235"/>
              <a:ext cx="4531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</p:cNvCxnSpPr>
            <p:nvPr/>
          </p:nvCxnSpPr>
          <p:spPr>
            <a:xfrm>
              <a:off x="6954817" y="4720235"/>
              <a:ext cx="323188" cy="78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79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5" y="188495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CC-11050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TNF, cAMP, &amp;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PDEi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pathway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474565"/>
            <a:ext cx="6492253" cy="52059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4077563"/>
            <a:ext cx="271272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Bacterial Effect: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↑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Host Effect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↓TNF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4677728"/>
            <a:ext cx="2819401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PDEi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↓TNF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possible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MTB grows &amp; can be killed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↓ Host pathology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AC08E-9442-4980-9947-BB72B7B09DD0}"/>
              </a:ext>
            </a:extLst>
          </p:cNvPr>
          <p:cNvSpPr txBox="1"/>
          <p:nvPr/>
        </p:nvSpPr>
        <p:spPr>
          <a:xfrm>
            <a:off x="5753100" y="3393297"/>
            <a:ext cx="1270000" cy="461665"/>
          </a:xfrm>
          <a:prstGeom prst="rect">
            <a:avLst/>
          </a:prstGeom>
          <a:solidFill>
            <a:srgbClr val="FFF3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CC-11050 (PDE4)</a:t>
            </a:r>
          </a:p>
        </p:txBody>
      </p:sp>
    </p:spTree>
    <p:extLst>
      <p:ext uri="{BB962C8B-B14F-4D97-AF65-F5344CB8AC3E}">
        <p14:creationId xmlns:p14="http://schemas.microsoft.com/office/powerpoint/2010/main" val="42652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564199-3806-4A5C-98DB-BC49B912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9" y="533400"/>
            <a:ext cx="3510252" cy="6032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E829A-E846-49ED-B4B5-820309499180}"/>
              </a:ext>
            </a:extLst>
          </p:cNvPr>
          <p:cNvSpPr txBox="1"/>
          <p:nvPr/>
        </p:nvSpPr>
        <p:spPr>
          <a:xfrm>
            <a:off x="528348" y="762000"/>
            <a:ext cx="4281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CC-11050 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everolimus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arms with improved FEV1 at D180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F97D6-0A01-4F32-8284-8F490E9420B0}"/>
              </a:ext>
            </a:extLst>
          </p:cNvPr>
          <p:cNvSpPr txBox="1"/>
          <p:nvPr/>
        </p:nvSpPr>
        <p:spPr>
          <a:xfrm>
            <a:off x="314182" y="2819400"/>
            <a:ext cx="4281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HDTs with: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Macrophage mechanistic rationale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benefit on lung pathology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1FB670-3A4F-4062-88F0-DC459A5A42E2}"/>
              </a:ext>
            </a:extLst>
          </p:cNvPr>
          <p:cNvSpPr/>
          <p:nvPr/>
        </p:nvSpPr>
        <p:spPr>
          <a:xfrm>
            <a:off x="7239000" y="1600200"/>
            <a:ext cx="4572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5647502-83F3-464B-8FBF-19CE9C39A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2" y="381000"/>
            <a:ext cx="8416315" cy="17943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ABEC27-BD24-4CC0-B7A4-3DC600D5F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059"/>
            <a:ext cx="6132689" cy="411294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FA56D9F-7397-4503-8FDA-2E6D16BC7A86}"/>
              </a:ext>
            </a:extLst>
          </p:cNvPr>
          <p:cNvSpPr txBox="1"/>
          <p:nvPr/>
        </p:nvSpPr>
        <p:spPr>
          <a:xfrm>
            <a:off x="7848600" y="633533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JCI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0DAC-3395-4B40-9B05-85DC90229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11" y="3429000"/>
            <a:ext cx="2257778" cy="2381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3E396-F824-4884-A593-EDBE9D5F6135}"/>
              </a:ext>
            </a:extLst>
          </p:cNvPr>
          <p:cNvSpPr txBox="1"/>
          <p:nvPr/>
        </p:nvSpPr>
        <p:spPr>
          <a:xfrm>
            <a:off x="6970553" y="5801574"/>
            <a:ext cx="215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Lung Cavity Volume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075430-117A-401E-BC4E-8846AE27B2B8}"/>
              </a:ext>
            </a:extLst>
          </p:cNvPr>
          <p:cNvSpPr/>
          <p:nvPr/>
        </p:nvSpPr>
        <p:spPr>
          <a:xfrm>
            <a:off x="7995534" y="3587755"/>
            <a:ext cx="945860" cy="2055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152400"/>
            <a:ext cx="69342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TB HDTs &amp; Phase II RCTs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058827-2133-4B42-A94D-2DE485BF1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03429"/>
              </p:ext>
            </p:extLst>
          </p:nvPr>
        </p:nvGraphicFramePr>
        <p:xfrm>
          <a:off x="457200" y="2011363"/>
          <a:ext cx="82296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7681411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7078743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2045307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146959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5303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(trial name)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 per arm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Result/Status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 of RCT &amp; earlier development of drug/concept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1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RCTs, mostly 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0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Auranofin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Anti-inflammatory &amp; bacterial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Wallis, Churchyard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28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Everolimus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mTOR inhibitor,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activates Autophagy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FEV1 at D180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Wallis, Churchyard, plus several in conceptual phase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5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CC-1050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PDE4i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FEV1 at D180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Wallis, Churchyard, Kaplan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47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Doxycycline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 days)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MMPs + more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pulmonary cavity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Miow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Elkington, Friedland, 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3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Meformin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(METHOD)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AMPK, autophagy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Begins 2021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Kornfeld, Singhal, Wallis, Churchyard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42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Pravastatin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 metabolism, autophagy, ? T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finding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Karakousis,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Chaisson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Martinson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52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Rosuvastatin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(ROSETTA)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above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903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Imatinib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Myelopoiesis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finding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Kalman, Waller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56623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7E6DB12-3A4F-4A4F-97A8-BA4D80519F88}"/>
              </a:ext>
            </a:extLst>
          </p:cNvPr>
          <p:cNvSpPr txBox="1">
            <a:spLocks/>
          </p:cNvSpPr>
          <p:nvPr/>
        </p:nvSpPr>
        <p:spPr>
          <a:xfrm>
            <a:off x="2057400" y="685800"/>
            <a:ext cx="75748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features of study design: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2, Standard ATT +/- HDT,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outcomes:  safety &amp; tolerability, some dose finding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outcomes: many include 2m SCC &amp; lung function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C9BA1F-3C67-461B-962E-3B2BCE9A9DD8}"/>
              </a:ext>
            </a:extLst>
          </p:cNvPr>
          <p:cNvSpPr/>
          <p:nvPr/>
        </p:nvSpPr>
        <p:spPr>
          <a:xfrm>
            <a:off x="0" y="3336926"/>
            <a:ext cx="9067800" cy="1509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8"/>
          <p:cNvSpPr>
            <a:spLocks noChangeArrowheads="1"/>
          </p:cNvSpPr>
          <p:nvPr/>
        </p:nvSpPr>
        <p:spPr bwMode="auto">
          <a:xfrm>
            <a:off x="0" y="-12700"/>
            <a:ext cx="9124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TB Innate Immunity &amp; HDT Summary</a:t>
            </a:r>
          </a:p>
        </p:txBody>
      </p:sp>
      <p:sp>
        <p:nvSpPr>
          <p:cNvPr id="33795" name="Text Box 50"/>
          <p:cNvSpPr txBox="1">
            <a:spLocks noChangeArrowheads="1"/>
          </p:cNvSpPr>
          <p:nvPr/>
        </p:nvSpPr>
        <p:spPr bwMode="auto">
          <a:xfrm>
            <a:off x="228600" y="838200"/>
            <a:ext cx="88963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65138" eaLnBrk="0" hangingPunct="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&gt;70k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-human macrophage evolutionary relationship &amp; stand-off</a:t>
            </a:r>
          </a:p>
          <a:p>
            <a:pPr marL="457200" indent="-457200" defTabSz="465138" eaLnBrk="0" hangingPunct="0"/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exploits immune response to its advantage including effects on:</a:t>
            </a:r>
          </a:p>
          <a:p>
            <a:pPr marL="514350" indent="6350" defTabSz="465138" eaLnBrk="0" hangingPunct="0"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macrophages (multiple mechanisms), </a:t>
            </a:r>
          </a:p>
          <a:p>
            <a:pPr marL="514350" indent="6350" defTabSz="465138" eaLnBrk="0" hangingPunct="0"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granulomas (recruit cells to replicate), </a:t>
            </a:r>
          </a:p>
          <a:p>
            <a:pPr marL="514350" indent="6350" defTabSz="465138" eaLnBrk="0" hangingPunct="0"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neutrophils (enhanced replication) &amp; </a:t>
            </a:r>
          </a:p>
          <a:p>
            <a:pPr marL="514350" indent="6350" defTabSz="465138" eaLnBrk="0" hangingPunct="0"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DCs (inhibit MHCII)</a:t>
            </a:r>
            <a:endParaRPr lang="en-US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5138" eaLnBrk="0" hangingPunc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 Cure for TB may be elusive and require more than anti-microbial drugs</a:t>
            </a:r>
          </a:p>
          <a:p>
            <a:pPr defTabSz="465138" eaLnBrk="0" hangingPunc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HDTs—the pre-clinical and early clinical data is promising (CC-11050,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everolimus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doxycycline) with unexpected mechanisms</a:t>
            </a:r>
          </a:p>
        </p:txBody>
      </p:sp>
    </p:spTree>
    <p:extLst>
      <p:ext uri="{BB962C8B-B14F-4D97-AF65-F5344CB8AC3E}">
        <p14:creationId xmlns:p14="http://schemas.microsoft.com/office/powerpoint/2010/main" val="309881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9ADF10-3E74-1C4F-9924-11F5F9E5DAD9}"/>
              </a:ext>
            </a:extLst>
          </p:cNvPr>
          <p:cNvSpPr txBox="1"/>
          <p:nvPr/>
        </p:nvSpPr>
        <p:spPr>
          <a:xfrm>
            <a:off x="990600" y="3429000"/>
            <a:ext cx="729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Macrophages</a:t>
            </a: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Sensing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B.  Killing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other Myeloid Cells: Neutrophils, Dendritic Cells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85800">
              <a:buAutoNum type="arabicPeriod" startAt="2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the Innate-Adaptive Interface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defTabSz="685800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TB Innate Immunity &amp; Host Directed Therapies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2AEC37-2667-47B7-9B36-6D4B4ECC1147}"/>
              </a:ext>
            </a:extLst>
          </p:cNvPr>
          <p:cNvSpPr txBox="1">
            <a:spLocks noChangeArrowheads="1"/>
          </p:cNvSpPr>
          <p:nvPr/>
        </p:nvSpPr>
        <p:spPr>
          <a:xfrm>
            <a:off x="2324100" y="2737214"/>
            <a:ext cx="449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11280D-DD38-E13E-E423-F61D712D8649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" y="247404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Innate Immunity &amp; Host Directed Therapies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46A66-BCE6-0B40-72DE-B18A7E80FCED}"/>
              </a:ext>
            </a:extLst>
          </p:cNvPr>
          <p:cNvSpPr txBox="1"/>
          <p:nvPr/>
        </p:nvSpPr>
        <p:spPr>
          <a:xfrm>
            <a:off x="1181100" y="1151463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Thomas Hawn, MD-PhD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Allergy &amp; Infectious Diseases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of Medicine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Washington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5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667000"/>
            <a:ext cx="33528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835302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8"/>
          <p:cNvSpPr>
            <a:spLocks noChangeArrowheads="1"/>
          </p:cNvSpPr>
          <p:nvPr/>
        </p:nvSpPr>
        <p:spPr bwMode="auto">
          <a:xfrm>
            <a:off x="1047750" y="11825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i="0" dirty="0">
                <a:latin typeface="Arial" charset="0"/>
                <a:cs typeface="Arial" charset="0"/>
              </a:rPr>
              <a:t>Trained Immunity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62484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/>
              <a:t>Kaufmann et al Cell 2018, Cell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C5BDC-53A8-44E1-8C67-DD3A94F0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2541"/>
            <a:ext cx="4724400" cy="118110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DAF5904-86D7-4E6A-8CB9-DDAF0EC3E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B3DC421-0CCE-401A-9F09-1FCB4473D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7" y="2198132"/>
            <a:ext cx="4419600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DA255-97DD-440D-BF30-F0449CB52CA9}"/>
              </a:ext>
            </a:extLst>
          </p:cNvPr>
          <p:cNvSpPr txBox="1"/>
          <p:nvPr/>
        </p:nvSpPr>
        <p:spPr>
          <a:xfrm>
            <a:off x="5010150" y="1981200"/>
            <a:ext cx="3905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u="sng" dirty="0">
                <a:latin typeface="Arial" panose="020B0604020202020204" pitchFamily="34" charset="0"/>
                <a:cs typeface="Arial" panose="020B0604020202020204" pitchFamily="34" charset="0"/>
              </a:rPr>
              <a:t>Murine Studies </a:t>
            </a:r>
          </a:p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BCG vaccination induces protection mediated by HSCs &amp; myeloid lineage</a:t>
            </a:r>
          </a:p>
          <a:p>
            <a:endParaRPr lang="en-US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Possible epigenetic mechanism of “innate memory”</a:t>
            </a:r>
          </a:p>
        </p:txBody>
      </p:sp>
    </p:spTree>
    <p:extLst>
      <p:ext uri="{BB962C8B-B14F-4D97-AF65-F5344CB8AC3E}">
        <p14:creationId xmlns:p14="http://schemas.microsoft.com/office/powerpoint/2010/main" val="254913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E77B297-911D-49DB-9F17-EF78744B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840" y="6468439"/>
            <a:ext cx="4693920" cy="5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Malherbe, Nature Medicine, 2016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1B9553-8116-4B5B-9077-F00EF22E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68" y="5803651"/>
            <a:ext cx="8524240" cy="7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subjects with apparent clinical cure after 6 months of Rx, many have positive PET-CT and/or detectable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RNA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111240-0710-4EC1-8ED9-031BDEAF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974" y="1669174"/>
            <a:ext cx="3570427" cy="20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N=99 TB subjects in South Africa,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treated per standard protocol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96% clinically “cured” at M6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M6 sputum cx: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N=76 negative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N=8 positive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N=12 initially negative, turned + by 24M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PET-CT scan at Dx, M1 and M6 of Rx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98E370E-7CC5-49F4-8D92-5DB535C2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79" y="4038600"/>
            <a:ext cx="441452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PET-CT after 6m Rx: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14% resolved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52% improved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35% mixed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16% only with intensified lesions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8F63E35-6556-4104-AA41-FFF1BC28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93" y="3819477"/>
            <a:ext cx="3785827" cy="1948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mRNA after 6m Rx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(60 cured, 4 failed, 9 recurrent)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37% of cured group with detectable mRNA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7A8A7-D5E6-90F7-4769-3D3034368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7" y="1749931"/>
            <a:ext cx="1481883" cy="2152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E74A4D-6F39-FFB4-BF28-8E1D42EED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57" y="1629520"/>
            <a:ext cx="1942331" cy="203703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A4E69DD-4640-87C3-D243-F67E8857EBD0}"/>
              </a:ext>
            </a:extLst>
          </p:cNvPr>
          <p:cNvSpPr/>
          <p:nvPr/>
        </p:nvSpPr>
        <p:spPr>
          <a:xfrm>
            <a:off x="6858000" y="1576767"/>
            <a:ext cx="92456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C934FD-CEDF-1EA9-30B6-ED913D43A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15915"/>
            <a:ext cx="4693920" cy="5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mRNA after 6m Rx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FC5965-74B2-44C7-1D48-2C71A6BB0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987" y="116217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Can TB be cured or eradicated?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Is immune assistance needed?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82" y="389651"/>
            <a:ext cx="8678008" cy="12687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charset="0"/>
              </a:rPr>
              <a:t>Innate Immunity &amp; </a:t>
            </a:r>
            <a:r>
              <a:rPr lang="en-US" sz="2400" b="1" dirty="0" err="1">
                <a:latin typeface="Arial" charset="0"/>
              </a:rPr>
              <a:t>Mtb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31429" name="Text Box 6"/>
          <p:cNvSpPr txBox="1">
            <a:spLocks noChangeArrowheads="1"/>
          </p:cNvSpPr>
          <p:nvPr/>
        </p:nvSpPr>
        <p:spPr bwMode="auto">
          <a:xfrm>
            <a:off x="3968573" y="4783574"/>
            <a:ext cx="1200150" cy="26545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4350" eaLnBrk="0" hangingPunct="0">
              <a:spcBef>
                <a:spcPct val="50000"/>
              </a:spcBef>
            </a:pPr>
            <a:r>
              <a:rPr lang="en-US" sz="1125" b="1" dirty="0">
                <a:solidFill>
                  <a:prstClr val="black"/>
                </a:solidFill>
                <a:latin typeface="Arial" charset="0"/>
              </a:rPr>
              <a:t>ADAPTIVE</a:t>
            </a:r>
            <a:endParaRPr lang="en-US" sz="112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1430" name="Text Box 7"/>
          <p:cNvSpPr txBox="1">
            <a:spLocks noChangeArrowheads="1"/>
          </p:cNvSpPr>
          <p:nvPr/>
        </p:nvSpPr>
        <p:spPr bwMode="auto">
          <a:xfrm>
            <a:off x="2917496" y="2847769"/>
            <a:ext cx="3302306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defTabSz="514350" eaLnBrk="0" hangingPunct="0">
              <a:buFontTx/>
              <a:buAutoNum type="arabicPeriod"/>
            </a:pPr>
            <a:r>
              <a:rPr lang="en-US" sz="1125" dirty="0">
                <a:solidFill>
                  <a:prstClr val="black"/>
                </a:solidFill>
                <a:latin typeface="Arial" charset="0"/>
              </a:rPr>
              <a:t>Classical:  Class I or II restricted</a:t>
            </a:r>
          </a:p>
          <a:p>
            <a:pPr defTabSz="514350" eaLnBrk="0" hangingPunct="0"/>
            <a:r>
              <a:rPr lang="en-US" sz="1125" dirty="0">
                <a:solidFill>
                  <a:prstClr val="black"/>
                </a:solidFill>
                <a:latin typeface="Arial" charset="0"/>
              </a:rPr>
              <a:t>Heterologous Immunity (BCG, NTMs)</a:t>
            </a:r>
          </a:p>
          <a:p>
            <a:pPr defTabSz="514350" eaLnBrk="0" hangingPunct="0"/>
            <a:r>
              <a:rPr lang="en-US" sz="1125" dirty="0">
                <a:solidFill>
                  <a:prstClr val="black"/>
                </a:solidFill>
                <a:latin typeface="Arial" charset="0"/>
              </a:rPr>
              <a:t>2.  “Innate T-cells” (CD1, MR1, </a:t>
            </a:r>
            <a:r>
              <a:rPr lang="en-US" sz="1125" dirty="0" err="1">
                <a:solidFill>
                  <a:prstClr val="black"/>
                </a:solidFill>
                <a:latin typeface="Symbol" panose="05050102010706020507" pitchFamily="18" charset="2"/>
              </a:rPr>
              <a:t>gd</a:t>
            </a:r>
            <a:r>
              <a:rPr lang="en-US" sz="1125" dirty="0">
                <a:solidFill>
                  <a:prstClr val="black"/>
                </a:solidFill>
                <a:latin typeface="Arial" charset="0"/>
              </a:rPr>
              <a:t>, HLA-E)</a:t>
            </a:r>
          </a:p>
        </p:txBody>
      </p:sp>
      <p:sp>
        <p:nvSpPr>
          <p:cNvPr id="231433" name="Text Box 10"/>
          <p:cNvSpPr txBox="1">
            <a:spLocks noChangeArrowheads="1"/>
          </p:cNvSpPr>
          <p:nvPr/>
        </p:nvSpPr>
        <p:spPr bwMode="auto">
          <a:xfrm>
            <a:off x="1472570" y="4658602"/>
            <a:ext cx="1771650" cy="26545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4350" eaLnBrk="0" hangingPunct="0">
              <a:spcBef>
                <a:spcPct val="50000"/>
              </a:spcBef>
            </a:pPr>
            <a:r>
              <a:rPr lang="en-US" sz="1125" b="1" dirty="0">
                <a:solidFill>
                  <a:prstClr val="black"/>
                </a:solidFill>
                <a:latin typeface="Arial" charset="0"/>
              </a:rPr>
              <a:t>INNATE</a:t>
            </a:r>
            <a:endParaRPr lang="en-US" sz="1013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97036" y="2265097"/>
            <a:ext cx="742950" cy="437190"/>
            <a:chOff x="508174" y="3550096"/>
            <a:chExt cx="990600" cy="777226"/>
          </a:xfrm>
        </p:grpSpPr>
        <p:sp>
          <p:nvSpPr>
            <p:cNvPr id="231434" name="Oval 11"/>
            <p:cNvSpPr>
              <a:spLocks noChangeArrowheads="1"/>
            </p:cNvSpPr>
            <p:nvPr/>
          </p:nvSpPr>
          <p:spPr bwMode="auto">
            <a:xfrm>
              <a:off x="508174" y="3550096"/>
              <a:ext cx="990600" cy="77722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14350" eaLnBrk="0" hangingPunct="0"/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35" name="Text Box 12"/>
            <p:cNvSpPr txBox="1">
              <a:spLocks noChangeArrowheads="1"/>
            </p:cNvSpPr>
            <p:nvPr/>
          </p:nvSpPr>
          <p:spPr bwMode="auto">
            <a:xfrm>
              <a:off x="873183" y="3707875"/>
              <a:ext cx="365760" cy="44126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14350" eaLnBrk="0" hangingPunct="0"/>
              <a:r>
                <a:rPr lang="en-US" sz="1013" dirty="0">
                  <a:solidFill>
                    <a:prstClr val="black"/>
                  </a:solidFill>
                  <a:latin typeface="Arial" charset="0"/>
                </a:rPr>
                <a:t>T</a:t>
              </a:r>
            </a:p>
          </p:txBody>
        </p:sp>
      </p:grpSp>
      <p:sp>
        <p:nvSpPr>
          <p:cNvPr id="231437" name="Text Box 14"/>
          <p:cNvSpPr txBox="1">
            <a:spLocks noChangeArrowheads="1"/>
          </p:cNvSpPr>
          <p:nvPr/>
        </p:nvSpPr>
        <p:spPr bwMode="auto">
          <a:xfrm>
            <a:off x="1432463" y="2396932"/>
            <a:ext cx="786863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14350" eaLnBrk="0" hangingPunct="0">
              <a:spcBef>
                <a:spcPct val="50000"/>
              </a:spcBef>
            </a:pPr>
            <a:r>
              <a:rPr lang="en-US" sz="1125" b="1" dirty="0" err="1">
                <a:solidFill>
                  <a:prstClr val="black"/>
                </a:solidFill>
                <a:latin typeface="Arial" charset="0"/>
              </a:rPr>
              <a:t>Mtb</a:t>
            </a:r>
            <a:endParaRPr lang="en-US" sz="112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1438" name="Freeform 15"/>
          <p:cNvSpPr>
            <a:spLocks/>
          </p:cNvSpPr>
          <p:nvPr/>
        </p:nvSpPr>
        <p:spPr bwMode="auto">
          <a:xfrm>
            <a:off x="1257300" y="2747662"/>
            <a:ext cx="1657350" cy="814388"/>
          </a:xfrm>
          <a:custGeom>
            <a:avLst/>
            <a:gdLst>
              <a:gd name="T0" fmla="*/ 2147483647 w 1569"/>
              <a:gd name="T1" fmla="*/ 2147483647 h 653"/>
              <a:gd name="T2" fmla="*/ 2147483647 w 1569"/>
              <a:gd name="T3" fmla="*/ 2147483647 h 653"/>
              <a:gd name="T4" fmla="*/ 2147483647 w 1569"/>
              <a:gd name="T5" fmla="*/ 2147483647 h 653"/>
              <a:gd name="T6" fmla="*/ 2147483647 w 1569"/>
              <a:gd name="T7" fmla="*/ 2147483647 h 653"/>
              <a:gd name="T8" fmla="*/ 2147483647 w 1569"/>
              <a:gd name="T9" fmla="*/ 2147483647 h 653"/>
              <a:gd name="T10" fmla="*/ 2147483647 w 1569"/>
              <a:gd name="T11" fmla="*/ 2147483647 h 653"/>
              <a:gd name="T12" fmla="*/ 2147483647 w 1569"/>
              <a:gd name="T13" fmla="*/ 0 h 653"/>
              <a:gd name="T14" fmla="*/ 2147483647 w 1569"/>
              <a:gd name="T15" fmla="*/ 2147483647 h 653"/>
              <a:gd name="T16" fmla="*/ 2147483647 w 1569"/>
              <a:gd name="T17" fmla="*/ 2147483647 h 653"/>
              <a:gd name="T18" fmla="*/ 2147483647 w 1569"/>
              <a:gd name="T19" fmla="*/ 2147483647 h 653"/>
              <a:gd name="T20" fmla="*/ 2147483647 w 1569"/>
              <a:gd name="T21" fmla="*/ 2147483647 h 653"/>
              <a:gd name="T22" fmla="*/ 2147483647 w 1569"/>
              <a:gd name="T23" fmla="*/ 2147483647 h 653"/>
              <a:gd name="T24" fmla="*/ 2147483647 w 1569"/>
              <a:gd name="T25" fmla="*/ 2147483647 h 653"/>
              <a:gd name="T26" fmla="*/ 2147483647 w 1569"/>
              <a:gd name="T27" fmla="*/ 2147483647 h 653"/>
              <a:gd name="T28" fmla="*/ 2147483647 w 1569"/>
              <a:gd name="T29" fmla="*/ 2147483647 h 653"/>
              <a:gd name="T30" fmla="*/ 2147483647 w 1569"/>
              <a:gd name="T31" fmla="*/ 2147483647 h 653"/>
              <a:gd name="T32" fmla="*/ 2147483647 w 1569"/>
              <a:gd name="T33" fmla="*/ 2147483647 h 653"/>
              <a:gd name="T34" fmla="*/ 2147483647 w 1569"/>
              <a:gd name="T35" fmla="*/ 2147483647 h 653"/>
              <a:gd name="T36" fmla="*/ 2147483647 w 1569"/>
              <a:gd name="T37" fmla="*/ 2147483647 h 653"/>
              <a:gd name="T38" fmla="*/ 2147483647 w 1569"/>
              <a:gd name="T39" fmla="*/ 2147483647 h 653"/>
              <a:gd name="T40" fmla="*/ 2147483647 w 1569"/>
              <a:gd name="T41" fmla="*/ 2147483647 h 653"/>
              <a:gd name="T42" fmla="*/ 2147483647 w 1569"/>
              <a:gd name="T43" fmla="*/ 2147483647 h 653"/>
              <a:gd name="T44" fmla="*/ 2147483647 w 1569"/>
              <a:gd name="T45" fmla="*/ 2147483647 h 653"/>
              <a:gd name="T46" fmla="*/ 2147483647 w 1569"/>
              <a:gd name="T47" fmla="*/ 2147483647 h 653"/>
              <a:gd name="T48" fmla="*/ 2147483647 w 1569"/>
              <a:gd name="T49" fmla="*/ 2147483647 h 6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69"/>
              <a:gd name="T76" fmla="*/ 0 h 653"/>
              <a:gd name="T77" fmla="*/ 1569 w 1569"/>
              <a:gd name="T78" fmla="*/ 653 h 6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69" h="653">
                <a:moveTo>
                  <a:pt x="93" y="221"/>
                </a:moveTo>
                <a:cubicBezTo>
                  <a:pt x="173" y="201"/>
                  <a:pt x="88" y="220"/>
                  <a:pt x="209" y="202"/>
                </a:cubicBezTo>
                <a:cubicBezTo>
                  <a:pt x="259" y="194"/>
                  <a:pt x="303" y="170"/>
                  <a:pt x="353" y="163"/>
                </a:cubicBezTo>
                <a:cubicBezTo>
                  <a:pt x="385" y="159"/>
                  <a:pt x="417" y="157"/>
                  <a:pt x="449" y="154"/>
                </a:cubicBezTo>
                <a:cubicBezTo>
                  <a:pt x="496" y="137"/>
                  <a:pt x="501" y="102"/>
                  <a:pt x="516" y="58"/>
                </a:cubicBezTo>
                <a:cubicBezTo>
                  <a:pt x="521" y="42"/>
                  <a:pt x="523" y="17"/>
                  <a:pt x="545" y="10"/>
                </a:cubicBezTo>
                <a:cubicBezTo>
                  <a:pt x="569" y="3"/>
                  <a:pt x="596" y="3"/>
                  <a:pt x="621" y="0"/>
                </a:cubicBezTo>
                <a:cubicBezTo>
                  <a:pt x="679" y="5"/>
                  <a:pt x="748" y="5"/>
                  <a:pt x="804" y="29"/>
                </a:cubicBezTo>
                <a:cubicBezTo>
                  <a:pt x="865" y="55"/>
                  <a:pt x="930" y="95"/>
                  <a:pt x="996" y="106"/>
                </a:cubicBezTo>
                <a:cubicBezTo>
                  <a:pt x="1185" y="137"/>
                  <a:pt x="1348" y="130"/>
                  <a:pt x="1553" y="134"/>
                </a:cubicBezTo>
                <a:cubicBezTo>
                  <a:pt x="1569" y="185"/>
                  <a:pt x="1545" y="208"/>
                  <a:pt x="1533" y="259"/>
                </a:cubicBezTo>
                <a:cubicBezTo>
                  <a:pt x="1516" y="333"/>
                  <a:pt x="1500" y="426"/>
                  <a:pt x="1418" y="451"/>
                </a:cubicBezTo>
                <a:cubicBezTo>
                  <a:pt x="1310" y="522"/>
                  <a:pt x="1451" y="437"/>
                  <a:pt x="1130" y="480"/>
                </a:cubicBezTo>
                <a:cubicBezTo>
                  <a:pt x="1111" y="483"/>
                  <a:pt x="1093" y="527"/>
                  <a:pt x="1082" y="538"/>
                </a:cubicBezTo>
                <a:cubicBezTo>
                  <a:pt x="1055" y="565"/>
                  <a:pt x="1012" y="577"/>
                  <a:pt x="977" y="586"/>
                </a:cubicBezTo>
                <a:cubicBezTo>
                  <a:pt x="889" y="579"/>
                  <a:pt x="805" y="567"/>
                  <a:pt x="717" y="557"/>
                </a:cubicBezTo>
                <a:cubicBezTo>
                  <a:pt x="682" y="548"/>
                  <a:pt x="648" y="528"/>
                  <a:pt x="612" y="528"/>
                </a:cubicBezTo>
                <a:cubicBezTo>
                  <a:pt x="526" y="528"/>
                  <a:pt x="437" y="546"/>
                  <a:pt x="353" y="566"/>
                </a:cubicBezTo>
                <a:cubicBezTo>
                  <a:pt x="330" y="578"/>
                  <a:pt x="309" y="595"/>
                  <a:pt x="285" y="605"/>
                </a:cubicBezTo>
                <a:cubicBezTo>
                  <a:pt x="222" y="630"/>
                  <a:pt x="151" y="635"/>
                  <a:pt x="84" y="643"/>
                </a:cubicBezTo>
                <a:cubicBezTo>
                  <a:pt x="65" y="640"/>
                  <a:pt x="32" y="653"/>
                  <a:pt x="26" y="634"/>
                </a:cubicBezTo>
                <a:cubicBezTo>
                  <a:pt x="0" y="555"/>
                  <a:pt x="40" y="438"/>
                  <a:pt x="122" y="413"/>
                </a:cubicBezTo>
                <a:cubicBezTo>
                  <a:pt x="132" y="407"/>
                  <a:pt x="143" y="402"/>
                  <a:pt x="151" y="394"/>
                </a:cubicBezTo>
                <a:cubicBezTo>
                  <a:pt x="194" y="351"/>
                  <a:pt x="156" y="293"/>
                  <a:pt x="122" y="259"/>
                </a:cubicBezTo>
                <a:cubicBezTo>
                  <a:pt x="88" y="225"/>
                  <a:pt x="93" y="258"/>
                  <a:pt x="93" y="22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514350"/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1439" name="Text Box 16"/>
          <p:cNvSpPr txBox="1">
            <a:spLocks noChangeArrowheads="1"/>
          </p:cNvSpPr>
          <p:nvPr/>
        </p:nvSpPr>
        <p:spPr bwMode="auto">
          <a:xfrm>
            <a:off x="1514588" y="3004706"/>
            <a:ext cx="1257300" cy="4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4350" eaLnBrk="0" hangingPunct="0"/>
            <a:r>
              <a:rPr lang="en-US" sz="1013" dirty="0">
                <a:solidFill>
                  <a:prstClr val="black"/>
                </a:solidFill>
                <a:latin typeface="Arial" charset="0"/>
              </a:rPr>
              <a:t>Monocyte, </a:t>
            </a:r>
            <a:r>
              <a:rPr lang="en-US" sz="1013" dirty="0" err="1">
                <a:solidFill>
                  <a:prstClr val="black"/>
                </a:solidFill>
                <a:latin typeface="Arial" charset="0"/>
              </a:rPr>
              <a:t>M</a:t>
            </a:r>
            <a:r>
              <a:rPr lang="en-US" sz="1013" dirty="0" err="1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en-US" sz="1013" dirty="0">
                <a:solidFill>
                  <a:prstClr val="black"/>
                </a:solidFill>
                <a:latin typeface="Arial" charset="0"/>
              </a:rPr>
              <a:t> or DC</a:t>
            </a:r>
          </a:p>
        </p:txBody>
      </p:sp>
      <p:sp>
        <p:nvSpPr>
          <p:cNvPr id="231440" name="Oval 17"/>
          <p:cNvSpPr>
            <a:spLocks noChangeArrowheads="1"/>
          </p:cNvSpPr>
          <p:nvPr/>
        </p:nvSpPr>
        <p:spPr bwMode="auto">
          <a:xfrm>
            <a:off x="2026855" y="2400470"/>
            <a:ext cx="190500" cy="34903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defTabSz="514350" eaLnBrk="0" hangingPunct="0"/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1441" name="Rectangle 18"/>
          <p:cNvSpPr>
            <a:spLocks noChangeArrowheads="1"/>
          </p:cNvSpPr>
          <p:nvPr/>
        </p:nvSpPr>
        <p:spPr bwMode="auto">
          <a:xfrm>
            <a:off x="2085976" y="2688744"/>
            <a:ext cx="133350" cy="248209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514350" eaLnBrk="0" hangingPunct="0"/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urved Right Arrow 1"/>
          <p:cNvSpPr/>
          <p:nvPr/>
        </p:nvSpPr>
        <p:spPr bwMode="auto">
          <a:xfrm rot="15286563">
            <a:off x="3112610" y="1804396"/>
            <a:ext cx="342900" cy="1247801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314450" y="3940537"/>
            <a:ext cx="2229008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defTabSz="514350" eaLnBrk="0" hangingPunct="0">
              <a:buFontTx/>
              <a:buAutoNum type="arabicPeriod"/>
            </a:pPr>
            <a:r>
              <a:rPr lang="en-US" sz="1125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Uptake</a:t>
            </a:r>
          </a:p>
          <a:p>
            <a:pPr marL="257175" indent="-257175" defTabSz="514350" eaLnBrk="0" hangingPunct="0">
              <a:buFontTx/>
              <a:buAutoNum type="arabicPeriod"/>
            </a:pPr>
            <a:r>
              <a:rPr lang="en-US" sz="1125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Phagosome &amp; Intracellular Niche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33791" y="2167789"/>
            <a:ext cx="1678919" cy="814388"/>
            <a:chOff x="6579202" y="2460625"/>
            <a:chExt cx="2238558" cy="1447800"/>
          </a:xfrm>
        </p:grpSpPr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6579202" y="2460625"/>
              <a:ext cx="2209800" cy="1447800"/>
            </a:xfrm>
            <a:custGeom>
              <a:avLst/>
              <a:gdLst>
                <a:gd name="T0" fmla="*/ 2147483647 w 1569"/>
                <a:gd name="T1" fmla="*/ 2147483647 h 653"/>
                <a:gd name="T2" fmla="*/ 2147483647 w 1569"/>
                <a:gd name="T3" fmla="*/ 2147483647 h 653"/>
                <a:gd name="T4" fmla="*/ 2147483647 w 1569"/>
                <a:gd name="T5" fmla="*/ 2147483647 h 653"/>
                <a:gd name="T6" fmla="*/ 2147483647 w 1569"/>
                <a:gd name="T7" fmla="*/ 2147483647 h 653"/>
                <a:gd name="T8" fmla="*/ 2147483647 w 1569"/>
                <a:gd name="T9" fmla="*/ 2147483647 h 653"/>
                <a:gd name="T10" fmla="*/ 2147483647 w 1569"/>
                <a:gd name="T11" fmla="*/ 2147483647 h 653"/>
                <a:gd name="T12" fmla="*/ 2147483647 w 1569"/>
                <a:gd name="T13" fmla="*/ 0 h 653"/>
                <a:gd name="T14" fmla="*/ 2147483647 w 1569"/>
                <a:gd name="T15" fmla="*/ 2147483647 h 653"/>
                <a:gd name="T16" fmla="*/ 2147483647 w 1569"/>
                <a:gd name="T17" fmla="*/ 2147483647 h 653"/>
                <a:gd name="T18" fmla="*/ 2147483647 w 1569"/>
                <a:gd name="T19" fmla="*/ 2147483647 h 653"/>
                <a:gd name="T20" fmla="*/ 2147483647 w 1569"/>
                <a:gd name="T21" fmla="*/ 2147483647 h 653"/>
                <a:gd name="T22" fmla="*/ 2147483647 w 1569"/>
                <a:gd name="T23" fmla="*/ 2147483647 h 653"/>
                <a:gd name="T24" fmla="*/ 2147483647 w 1569"/>
                <a:gd name="T25" fmla="*/ 2147483647 h 653"/>
                <a:gd name="T26" fmla="*/ 2147483647 w 1569"/>
                <a:gd name="T27" fmla="*/ 2147483647 h 653"/>
                <a:gd name="T28" fmla="*/ 2147483647 w 1569"/>
                <a:gd name="T29" fmla="*/ 2147483647 h 653"/>
                <a:gd name="T30" fmla="*/ 2147483647 w 1569"/>
                <a:gd name="T31" fmla="*/ 2147483647 h 653"/>
                <a:gd name="T32" fmla="*/ 2147483647 w 1569"/>
                <a:gd name="T33" fmla="*/ 2147483647 h 653"/>
                <a:gd name="T34" fmla="*/ 2147483647 w 1569"/>
                <a:gd name="T35" fmla="*/ 2147483647 h 653"/>
                <a:gd name="T36" fmla="*/ 2147483647 w 1569"/>
                <a:gd name="T37" fmla="*/ 2147483647 h 653"/>
                <a:gd name="T38" fmla="*/ 2147483647 w 1569"/>
                <a:gd name="T39" fmla="*/ 2147483647 h 653"/>
                <a:gd name="T40" fmla="*/ 2147483647 w 1569"/>
                <a:gd name="T41" fmla="*/ 2147483647 h 653"/>
                <a:gd name="T42" fmla="*/ 2147483647 w 1569"/>
                <a:gd name="T43" fmla="*/ 2147483647 h 653"/>
                <a:gd name="T44" fmla="*/ 2147483647 w 1569"/>
                <a:gd name="T45" fmla="*/ 2147483647 h 653"/>
                <a:gd name="T46" fmla="*/ 2147483647 w 1569"/>
                <a:gd name="T47" fmla="*/ 2147483647 h 653"/>
                <a:gd name="T48" fmla="*/ 2147483647 w 1569"/>
                <a:gd name="T49" fmla="*/ 2147483647 h 6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9"/>
                <a:gd name="T76" fmla="*/ 0 h 653"/>
                <a:gd name="T77" fmla="*/ 1569 w 1569"/>
                <a:gd name="T78" fmla="*/ 653 h 6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9" h="653">
                  <a:moveTo>
                    <a:pt x="93" y="221"/>
                  </a:moveTo>
                  <a:cubicBezTo>
                    <a:pt x="173" y="201"/>
                    <a:pt x="88" y="220"/>
                    <a:pt x="209" y="202"/>
                  </a:cubicBezTo>
                  <a:cubicBezTo>
                    <a:pt x="259" y="194"/>
                    <a:pt x="303" y="170"/>
                    <a:pt x="353" y="163"/>
                  </a:cubicBezTo>
                  <a:cubicBezTo>
                    <a:pt x="385" y="159"/>
                    <a:pt x="417" y="157"/>
                    <a:pt x="449" y="154"/>
                  </a:cubicBezTo>
                  <a:cubicBezTo>
                    <a:pt x="496" y="137"/>
                    <a:pt x="501" y="102"/>
                    <a:pt x="516" y="58"/>
                  </a:cubicBezTo>
                  <a:cubicBezTo>
                    <a:pt x="521" y="42"/>
                    <a:pt x="523" y="17"/>
                    <a:pt x="545" y="10"/>
                  </a:cubicBezTo>
                  <a:cubicBezTo>
                    <a:pt x="569" y="3"/>
                    <a:pt x="596" y="3"/>
                    <a:pt x="621" y="0"/>
                  </a:cubicBezTo>
                  <a:cubicBezTo>
                    <a:pt x="679" y="5"/>
                    <a:pt x="748" y="5"/>
                    <a:pt x="804" y="29"/>
                  </a:cubicBezTo>
                  <a:cubicBezTo>
                    <a:pt x="865" y="55"/>
                    <a:pt x="930" y="95"/>
                    <a:pt x="996" y="106"/>
                  </a:cubicBezTo>
                  <a:cubicBezTo>
                    <a:pt x="1185" y="137"/>
                    <a:pt x="1348" y="130"/>
                    <a:pt x="1553" y="134"/>
                  </a:cubicBezTo>
                  <a:cubicBezTo>
                    <a:pt x="1569" y="185"/>
                    <a:pt x="1545" y="208"/>
                    <a:pt x="1533" y="259"/>
                  </a:cubicBezTo>
                  <a:cubicBezTo>
                    <a:pt x="1516" y="333"/>
                    <a:pt x="1500" y="426"/>
                    <a:pt x="1418" y="451"/>
                  </a:cubicBezTo>
                  <a:cubicBezTo>
                    <a:pt x="1310" y="522"/>
                    <a:pt x="1451" y="437"/>
                    <a:pt x="1130" y="480"/>
                  </a:cubicBezTo>
                  <a:cubicBezTo>
                    <a:pt x="1111" y="483"/>
                    <a:pt x="1093" y="527"/>
                    <a:pt x="1082" y="538"/>
                  </a:cubicBezTo>
                  <a:cubicBezTo>
                    <a:pt x="1055" y="565"/>
                    <a:pt x="1012" y="577"/>
                    <a:pt x="977" y="586"/>
                  </a:cubicBezTo>
                  <a:cubicBezTo>
                    <a:pt x="889" y="579"/>
                    <a:pt x="805" y="567"/>
                    <a:pt x="717" y="557"/>
                  </a:cubicBezTo>
                  <a:cubicBezTo>
                    <a:pt x="682" y="548"/>
                    <a:pt x="648" y="528"/>
                    <a:pt x="612" y="528"/>
                  </a:cubicBezTo>
                  <a:cubicBezTo>
                    <a:pt x="526" y="528"/>
                    <a:pt x="437" y="546"/>
                    <a:pt x="353" y="566"/>
                  </a:cubicBezTo>
                  <a:cubicBezTo>
                    <a:pt x="330" y="578"/>
                    <a:pt x="309" y="595"/>
                    <a:pt x="285" y="605"/>
                  </a:cubicBezTo>
                  <a:cubicBezTo>
                    <a:pt x="222" y="630"/>
                    <a:pt x="151" y="635"/>
                    <a:pt x="84" y="643"/>
                  </a:cubicBezTo>
                  <a:cubicBezTo>
                    <a:pt x="65" y="640"/>
                    <a:pt x="32" y="653"/>
                    <a:pt x="26" y="634"/>
                  </a:cubicBezTo>
                  <a:cubicBezTo>
                    <a:pt x="0" y="555"/>
                    <a:pt x="40" y="438"/>
                    <a:pt x="122" y="413"/>
                  </a:cubicBezTo>
                  <a:cubicBezTo>
                    <a:pt x="132" y="407"/>
                    <a:pt x="143" y="402"/>
                    <a:pt x="151" y="394"/>
                  </a:cubicBezTo>
                  <a:cubicBezTo>
                    <a:pt x="194" y="351"/>
                    <a:pt x="156" y="293"/>
                    <a:pt x="122" y="259"/>
                  </a:cubicBezTo>
                  <a:cubicBezTo>
                    <a:pt x="88" y="225"/>
                    <a:pt x="93" y="258"/>
                    <a:pt x="93" y="221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14350"/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7141360" y="2923750"/>
              <a:ext cx="1676400" cy="44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514350" eaLnBrk="0" hangingPunct="0"/>
              <a:r>
                <a:rPr lang="en-US" sz="1013" dirty="0">
                  <a:solidFill>
                    <a:prstClr val="black"/>
                  </a:solidFill>
                  <a:latin typeface="Arial" charset="0"/>
                </a:rPr>
                <a:t>RSTR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89513" y="3703530"/>
            <a:ext cx="742950" cy="437190"/>
            <a:chOff x="508174" y="3550096"/>
            <a:chExt cx="990600" cy="777226"/>
          </a:xfrm>
          <a:solidFill>
            <a:srgbClr val="00B0F0"/>
          </a:solidFill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08174" y="3550096"/>
              <a:ext cx="990600" cy="7772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14350" eaLnBrk="0" hangingPunct="0"/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873183" y="3707875"/>
              <a:ext cx="365760" cy="4412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14350" eaLnBrk="0" hangingPunct="0"/>
              <a:r>
                <a:rPr lang="en-US" sz="1013" dirty="0">
                  <a:solidFill>
                    <a:prstClr val="black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5888" y="3257194"/>
            <a:ext cx="1659007" cy="814388"/>
            <a:chOff x="5198261" y="3459956"/>
            <a:chExt cx="2212009" cy="1447800"/>
          </a:xfrm>
        </p:grpSpPr>
        <p:grpSp>
          <p:nvGrpSpPr>
            <p:cNvPr id="42" name="Group 41"/>
            <p:cNvGrpSpPr/>
            <p:nvPr/>
          </p:nvGrpSpPr>
          <p:grpSpPr>
            <a:xfrm>
              <a:off x="5198261" y="3459956"/>
              <a:ext cx="2212009" cy="1447800"/>
              <a:chOff x="6579202" y="2460625"/>
              <a:chExt cx="2212009" cy="1447800"/>
            </a:xfrm>
          </p:grpSpPr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6579202" y="2460625"/>
                <a:ext cx="2209800" cy="1447800"/>
              </a:xfrm>
              <a:custGeom>
                <a:avLst/>
                <a:gdLst>
                  <a:gd name="T0" fmla="*/ 2147483647 w 1569"/>
                  <a:gd name="T1" fmla="*/ 2147483647 h 653"/>
                  <a:gd name="T2" fmla="*/ 2147483647 w 1569"/>
                  <a:gd name="T3" fmla="*/ 2147483647 h 653"/>
                  <a:gd name="T4" fmla="*/ 2147483647 w 1569"/>
                  <a:gd name="T5" fmla="*/ 2147483647 h 653"/>
                  <a:gd name="T6" fmla="*/ 2147483647 w 1569"/>
                  <a:gd name="T7" fmla="*/ 2147483647 h 653"/>
                  <a:gd name="T8" fmla="*/ 2147483647 w 1569"/>
                  <a:gd name="T9" fmla="*/ 2147483647 h 653"/>
                  <a:gd name="T10" fmla="*/ 2147483647 w 1569"/>
                  <a:gd name="T11" fmla="*/ 2147483647 h 653"/>
                  <a:gd name="T12" fmla="*/ 2147483647 w 1569"/>
                  <a:gd name="T13" fmla="*/ 0 h 653"/>
                  <a:gd name="T14" fmla="*/ 2147483647 w 1569"/>
                  <a:gd name="T15" fmla="*/ 2147483647 h 653"/>
                  <a:gd name="T16" fmla="*/ 2147483647 w 1569"/>
                  <a:gd name="T17" fmla="*/ 2147483647 h 653"/>
                  <a:gd name="T18" fmla="*/ 2147483647 w 1569"/>
                  <a:gd name="T19" fmla="*/ 2147483647 h 653"/>
                  <a:gd name="T20" fmla="*/ 2147483647 w 1569"/>
                  <a:gd name="T21" fmla="*/ 2147483647 h 653"/>
                  <a:gd name="T22" fmla="*/ 2147483647 w 1569"/>
                  <a:gd name="T23" fmla="*/ 2147483647 h 653"/>
                  <a:gd name="T24" fmla="*/ 2147483647 w 1569"/>
                  <a:gd name="T25" fmla="*/ 2147483647 h 653"/>
                  <a:gd name="T26" fmla="*/ 2147483647 w 1569"/>
                  <a:gd name="T27" fmla="*/ 2147483647 h 653"/>
                  <a:gd name="T28" fmla="*/ 2147483647 w 1569"/>
                  <a:gd name="T29" fmla="*/ 2147483647 h 653"/>
                  <a:gd name="T30" fmla="*/ 2147483647 w 1569"/>
                  <a:gd name="T31" fmla="*/ 2147483647 h 653"/>
                  <a:gd name="T32" fmla="*/ 2147483647 w 1569"/>
                  <a:gd name="T33" fmla="*/ 2147483647 h 653"/>
                  <a:gd name="T34" fmla="*/ 2147483647 w 1569"/>
                  <a:gd name="T35" fmla="*/ 2147483647 h 653"/>
                  <a:gd name="T36" fmla="*/ 2147483647 w 1569"/>
                  <a:gd name="T37" fmla="*/ 2147483647 h 653"/>
                  <a:gd name="T38" fmla="*/ 2147483647 w 1569"/>
                  <a:gd name="T39" fmla="*/ 2147483647 h 653"/>
                  <a:gd name="T40" fmla="*/ 2147483647 w 1569"/>
                  <a:gd name="T41" fmla="*/ 2147483647 h 653"/>
                  <a:gd name="T42" fmla="*/ 2147483647 w 1569"/>
                  <a:gd name="T43" fmla="*/ 2147483647 h 653"/>
                  <a:gd name="T44" fmla="*/ 2147483647 w 1569"/>
                  <a:gd name="T45" fmla="*/ 2147483647 h 653"/>
                  <a:gd name="T46" fmla="*/ 2147483647 w 1569"/>
                  <a:gd name="T47" fmla="*/ 2147483647 h 653"/>
                  <a:gd name="T48" fmla="*/ 2147483647 w 1569"/>
                  <a:gd name="T49" fmla="*/ 2147483647 h 6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9"/>
                  <a:gd name="T76" fmla="*/ 0 h 653"/>
                  <a:gd name="T77" fmla="*/ 1569 w 1569"/>
                  <a:gd name="T78" fmla="*/ 653 h 6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9" h="653">
                    <a:moveTo>
                      <a:pt x="93" y="221"/>
                    </a:moveTo>
                    <a:cubicBezTo>
                      <a:pt x="173" y="201"/>
                      <a:pt x="88" y="220"/>
                      <a:pt x="209" y="202"/>
                    </a:cubicBezTo>
                    <a:cubicBezTo>
                      <a:pt x="259" y="194"/>
                      <a:pt x="303" y="170"/>
                      <a:pt x="353" y="163"/>
                    </a:cubicBezTo>
                    <a:cubicBezTo>
                      <a:pt x="385" y="159"/>
                      <a:pt x="417" y="157"/>
                      <a:pt x="449" y="154"/>
                    </a:cubicBezTo>
                    <a:cubicBezTo>
                      <a:pt x="496" y="137"/>
                      <a:pt x="501" y="102"/>
                      <a:pt x="516" y="58"/>
                    </a:cubicBezTo>
                    <a:cubicBezTo>
                      <a:pt x="521" y="42"/>
                      <a:pt x="523" y="17"/>
                      <a:pt x="545" y="10"/>
                    </a:cubicBezTo>
                    <a:cubicBezTo>
                      <a:pt x="569" y="3"/>
                      <a:pt x="596" y="3"/>
                      <a:pt x="621" y="0"/>
                    </a:cubicBezTo>
                    <a:cubicBezTo>
                      <a:pt x="679" y="5"/>
                      <a:pt x="748" y="5"/>
                      <a:pt x="804" y="29"/>
                    </a:cubicBezTo>
                    <a:cubicBezTo>
                      <a:pt x="865" y="55"/>
                      <a:pt x="930" y="95"/>
                      <a:pt x="996" y="106"/>
                    </a:cubicBezTo>
                    <a:cubicBezTo>
                      <a:pt x="1185" y="137"/>
                      <a:pt x="1348" y="130"/>
                      <a:pt x="1553" y="134"/>
                    </a:cubicBezTo>
                    <a:cubicBezTo>
                      <a:pt x="1569" y="185"/>
                      <a:pt x="1545" y="208"/>
                      <a:pt x="1533" y="259"/>
                    </a:cubicBezTo>
                    <a:cubicBezTo>
                      <a:pt x="1516" y="333"/>
                      <a:pt x="1500" y="426"/>
                      <a:pt x="1418" y="451"/>
                    </a:cubicBezTo>
                    <a:cubicBezTo>
                      <a:pt x="1310" y="522"/>
                      <a:pt x="1451" y="437"/>
                      <a:pt x="1130" y="480"/>
                    </a:cubicBezTo>
                    <a:cubicBezTo>
                      <a:pt x="1111" y="483"/>
                      <a:pt x="1093" y="527"/>
                      <a:pt x="1082" y="538"/>
                    </a:cubicBezTo>
                    <a:cubicBezTo>
                      <a:pt x="1055" y="565"/>
                      <a:pt x="1012" y="577"/>
                      <a:pt x="977" y="586"/>
                    </a:cubicBezTo>
                    <a:cubicBezTo>
                      <a:pt x="889" y="579"/>
                      <a:pt x="805" y="567"/>
                      <a:pt x="717" y="557"/>
                    </a:cubicBezTo>
                    <a:cubicBezTo>
                      <a:pt x="682" y="548"/>
                      <a:pt x="648" y="528"/>
                      <a:pt x="612" y="528"/>
                    </a:cubicBezTo>
                    <a:cubicBezTo>
                      <a:pt x="526" y="528"/>
                      <a:pt x="437" y="546"/>
                      <a:pt x="353" y="566"/>
                    </a:cubicBezTo>
                    <a:cubicBezTo>
                      <a:pt x="330" y="578"/>
                      <a:pt x="309" y="595"/>
                      <a:pt x="285" y="605"/>
                    </a:cubicBezTo>
                    <a:cubicBezTo>
                      <a:pt x="222" y="630"/>
                      <a:pt x="151" y="635"/>
                      <a:pt x="84" y="643"/>
                    </a:cubicBezTo>
                    <a:cubicBezTo>
                      <a:pt x="65" y="640"/>
                      <a:pt x="32" y="653"/>
                      <a:pt x="26" y="634"/>
                    </a:cubicBezTo>
                    <a:cubicBezTo>
                      <a:pt x="0" y="555"/>
                      <a:pt x="40" y="438"/>
                      <a:pt x="122" y="413"/>
                    </a:cubicBezTo>
                    <a:cubicBezTo>
                      <a:pt x="132" y="407"/>
                      <a:pt x="143" y="402"/>
                      <a:pt x="151" y="394"/>
                    </a:cubicBezTo>
                    <a:cubicBezTo>
                      <a:pt x="194" y="351"/>
                      <a:pt x="156" y="293"/>
                      <a:pt x="122" y="259"/>
                    </a:cubicBezTo>
                    <a:cubicBezTo>
                      <a:pt x="88" y="225"/>
                      <a:pt x="93" y="258"/>
                      <a:pt x="93" y="221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514350"/>
                <a:endParaRPr lang="en-US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auto">
              <a:xfrm>
                <a:off x="7114811" y="2949931"/>
                <a:ext cx="1676400" cy="441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514350" eaLnBrk="0" hangingPunct="0"/>
                <a:r>
                  <a:rPr lang="en-US" sz="1013" dirty="0">
                    <a:solidFill>
                      <a:prstClr val="black"/>
                    </a:solidFill>
                    <a:latin typeface="Arial" charset="0"/>
                  </a:rPr>
                  <a:t>LTBI</a:t>
                </a:r>
              </a:p>
            </p:txBody>
          </p:sp>
        </p:grp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6150761" y="3539780"/>
              <a:ext cx="254000" cy="62049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514350" eaLnBrk="0" hangingPunct="0"/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6781799" y="3705193"/>
              <a:ext cx="254000" cy="62049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514350" eaLnBrk="0" hangingPunct="0"/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6319219" y="4172798"/>
              <a:ext cx="254000" cy="62049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514350" eaLnBrk="0" hangingPunct="0"/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Curved Right Arrow 48"/>
          <p:cNvSpPr/>
          <p:nvPr/>
        </p:nvSpPr>
        <p:spPr bwMode="auto">
          <a:xfrm rot="17323989">
            <a:off x="3059348" y="3221176"/>
            <a:ext cx="342900" cy="1247801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895065" y="4226192"/>
            <a:ext cx="2229008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defTabSz="514350" eaLnBrk="0" hangingPunct="0">
              <a:buFontTx/>
              <a:buAutoNum type="arabicPeriod"/>
            </a:pPr>
            <a:r>
              <a:rPr lang="en-US" sz="1125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Natural Ab</a:t>
            </a:r>
          </a:p>
          <a:p>
            <a:pPr marL="257175" indent="-257175" defTabSz="514350" eaLnBrk="0" hangingPunct="0">
              <a:buFontTx/>
              <a:buAutoNum type="arabicPeriod"/>
            </a:pPr>
            <a:r>
              <a:rPr lang="en-US" sz="1125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T cell-dependent</a:t>
            </a:r>
          </a:p>
          <a:p>
            <a:pPr marL="257175" indent="-257175" defTabSz="514350" eaLnBrk="0" hangingPunct="0">
              <a:buFontTx/>
              <a:buAutoNum type="arabicPeriod"/>
            </a:pPr>
            <a:r>
              <a:rPr lang="en-US" sz="1125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T independent</a:t>
            </a:r>
          </a:p>
        </p:txBody>
      </p:sp>
      <p:sp>
        <p:nvSpPr>
          <p:cNvPr id="51" name="Curved Right Arrow 50"/>
          <p:cNvSpPr/>
          <p:nvPr/>
        </p:nvSpPr>
        <p:spPr bwMode="auto">
          <a:xfrm rot="15899093">
            <a:off x="5311127" y="3408874"/>
            <a:ext cx="342900" cy="1247801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Curved Right Arrow 51"/>
          <p:cNvSpPr/>
          <p:nvPr/>
        </p:nvSpPr>
        <p:spPr bwMode="auto">
          <a:xfrm rot="15286563">
            <a:off x="5176885" y="1729948"/>
            <a:ext cx="342900" cy="1247801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442334" y="4511849"/>
            <a:ext cx="1200150" cy="26545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4350" eaLnBrk="0" hangingPunct="0">
              <a:spcBef>
                <a:spcPct val="50000"/>
              </a:spcBef>
            </a:pPr>
            <a:r>
              <a:rPr lang="en-US" sz="1125" b="1" dirty="0">
                <a:solidFill>
                  <a:prstClr val="black"/>
                </a:solidFill>
                <a:latin typeface="Arial" charset="0"/>
              </a:rPr>
              <a:t>EFFECTOR</a:t>
            </a:r>
            <a:endParaRPr lang="en-US" sz="112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6611000" y="4168926"/>
            <a:ext cx="862818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14350" eaLnBrk="0" hangingPunct="0"/>
            <a:r>
              <a:rPr lang="en-US" sz="1125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Killing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3B6966-D2E9-4FDD-886F-9119B27A6676}"/>
              </a:ext>
            </a:extLst>
          </p:cNvPr>
          <p:cNvSpPr/>
          <p:nvPr/>
        </p:nvSpPr>
        <p:spPr>
          <a:xfrm>
            <a:off x="837914" y="1901930"/>
            <a:ext cx="2005799" cy="26272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95E57AA-1363-48FE-89E9-FB03E25B8BE2}"/>
              </a:ext>
            </a:extLst>
          </p:cNvPr>
          <p:cNvSpPr/>
          <p:nvPr/>
        </p:nvSpPr>
        <p:spPr>
          <a:xfrm>
            <a:off x="5902613" y="1838580"/>
            <a:ext cx="2005799" cy="26272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88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0867" y="-16754"/>
            <a:ext cx="8969818" cy="23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Mtb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Macrophages: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cellular home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Mtb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&gt;70k years of co-evolution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Point-Counterpoint relationship</a:t>
            </a:r>
          </a:p>
        </p:txBody>
      </p:sp>
      <p:sp>
        <p:nvSpPr>
          <p:cNvPr id="16422" name="Freeform 4"/>
          <p:cNvSpPr>
            <a:spLocks/>
          </p:cNvSpPr>
          <p:nvPr/>
        </p:nvSpPr>
        <p:spPr bwMode="auto">
          <a:xfrm rot="344822">
            <a:off x="653867" y="2146982"/>
            <a:ext cx="3915824" cy="4697322"/>
          </a:xfrm>
          <a:custGeom>
            <a:avLst/>
            <a:gdLst>
              <a:gd name="T0" fmla="*/ 93 w 1569"/>
              <a:gd name="T1" fmla="*/ 221 h 653"/>
              <a:gd name="T2" fmla="*/ 209 w 1569"/>
              <a:gd name="T3" fmla="*/ 202 h 653"/>
              <a:gd name="T4" fmla="*/ 353 w 1569"/>
              <a:gd name="T5" fmla="*/ 163 h 653"/>
              <a:gd name="T6" fmla="*/ 449 w 1569"/>
              <a:gd name="T7" fmla="*/ 154 h 653"/>
              <a:gd name="T8" fmla="*/ 516 w 1569"/>
              <a:gd name="T9" fmla="*/ 58 h 653"/>
              <a:gd name="T10" fmla="*/ 545 w 1569"/>
              <a:gd name="T11" fmla="*/ 10 h 653"/>
              <a:gd name="T12" fmla="*/ 621 w 1569"/>
              <a:gd name="T13" fmla="*/ 0 h 653"/>
              <a:gd name="T14" fmla="*/ 804 w 1569"/>
              <a:gd name="T15" fmla="*/ 29 h 653"/>
              <a:gd name="T16" fmla="*/ 996 w 1569"/>
              <a:gd name="T17" fmla="*/ 106 h 653"/>
              <a:gd name="T18" fmla="*/ 1553 w 1569"/>
              <a:gd name="T19" fmla="*/ 134 h 653"/>
              <a:gd name="T20" fmla="*/ 1533 w 1569"/>
              <a:gd name="T21" fmla="*/ 259 h 653"/>
              <a:gd name="T22" fmla="*/ 1418 w 1569"/>
              <a:gd name="T23" fmla="*/ 451 h 653"/>
              <a:gd name="T24" fmla="*/ 1130 w 1569"/>
              <a:gd name="T25" fmla="*/ 480 h 653"/>
              <a:gd name="T26" fmla="*/ 1082 w 1569"/>
              <a:gd name="T27" fmla="*/ 538 h 653"/>
              <a:gd name="T28" fmla="*/ 977 w 1569"/>
              <a:gd name="T29" fmla="*/ 586 h 653"/>
              <a:gd name="T30" fmla="*/ 717 w 1569"/>
              <a:gd name="T31" fmla="*/ 557 h 653"/>
              <a:gd name="T32" fmla="*/ 612 w 1569"/>
              <a:gd name="T33" fmla="*/ 528 h 653"/>
              <a:gd name="T34" fmla="*/ 353 w 1569"/>
              <a:gd name="T35" fmla="*/ 566 h 653"/>
              <a:gd name="T36" fmla="*/ 285 w 1569"/>
              <a:gd name="T37" fmla="*/ 605 h 653"/>
              <a:gd name="T38" fmla="*/ 84 w 1569"/>
              <a:gd name="T39" fmla="*/ 643 h 653"/>
              <a:gd name="T40" fmla="*/ 26 w 1569"/>
              <a:gd name="T41" fmla="*/ 634 h 653"/>
              <a:gd name="T42" fmla="*/ 122 w 1569"/>
              <a:gd name="T43" fmla="*/ 413 h 653"/>
              <a:gd name="T44" fmla="*/ 151 w 1569"/>
              <a:gd name="T45" fmla="*/ 394 h 653"/>
              <a:gd name="T46" fmla="*/ 122 w 1569"/>
              <a:gd name="T47" fmla="*/ 259 h 653"/>
              <a:gd name="T48" fmla="*/ 93 w 1569"/>
              <a:gd name="T49" fmla="*/ 221 h 6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69"/>
              <a:gd name="T76" fmla="*/ 0 h 653"/>
              <a:gd name="T77" fmla="*/ 1569 w 1569"/>
              <a:gd name="T78" fmla="*/ 653 h 6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69" h="653">
                <a:moveTo>
                  <a:pt x="93" y="221"/>
                </a:moveTo>
                <a:cubicBezTo>
                  <a:pt x="173" y="201"/>
                  <a:pt x="88" y="220"/>
                  <a:pt x="209" y="202"/>
                </a:cubicBezTo>
                <a:cubicBezTo>
                  <a:pt x="259" y="194"/>
                  <a:pt x="303" y="170"/>
                  <a:pt x="353" y="163"/>
                </a:cubicBezTo>
                <a:cubicBezTo>
                  <a:pt x="385" y="159"/>
                  <a:pt x="417" y="157"/>
                  <a:pt x="449" y="154"/>
                </a:cubicBezTo>
                <a:cubicBezTo>
                  <a:pt x="496" y="137"/>
                  <a:pt x="501" y="102"/>
                  <a:pt x="516" y="58"/>
                </a:cubicBezTo>
                <a:cubicBezTo>
                  <a:pt x="521" y="42"/>
                  <a:pt x="523" y="17"/>
                  <a:pt x="545" y="10"/>
                </a:cubicBezTo>
                <a:cubicBezTo>
                  <a:pt x="569" y="3"/>
                  <a:pt x="596" y="3"/>
                  <a:pt x="621" y="0"/>
                </a:cubicBezTo>
                <a:cubicBezTo>
                  <a:pt x="679" y="5"/>
                  <a:pt x="748" y="5"/>
                  <a:pt x="804" y="29"/>
                </a:cubicBezTo>
                <a:cubicBezTo>
                  <a:pt x="865" y="55"/>
                  <a:pt x="930" y="95"/>
                  <a:pt x="996" y="106"/>
                </a:cubicBezTo>
                <a:cubicBezTo>
                  <a:pt x="1185" y="137"/>
                  <a:pt x="1348" y="130"/>
                  <a:pt x="1553" y="134"/>
                </a:cubicBezTo>
                <a:cubicBezTo>
                  <a:pt x="1569" y="185"/>
                  <a:pt x="1545" y="208"/>
                  <a:pt x="1533" y="259"/>
                </a:cubicBezTo>
                <a:cubicBezTo>
                  <a:pt x="1516" y="333"/>
                  <a:pt x="1500" y="426"/>
                  <a:pt x="1418" y="451"/>
                </a:cubicBezTo>
                <a:cubicBezTo>
                  <a:pt x="1310" y="522"/>
                  <a:pt x="1451" y="437"/>
                  <a:pt x="1130" y="480"/>
                </a:cubicBezTo>
                <a:cubicBezTo>
                  <a:pt x="1111" y="483"/>
                  <a:pt x="1093" y="527"/>
                  <a:pt x="1082" y="538"/>
                </a:cubicBezTo>
                <a:cubicBezTo>
                  <a:pt x="1055" y="565"/>
                  <a:pt x="1012" y="577"/>
                  <a:pt x="977" y="586"/>
                </a:cubicBezTo>
                <a:cubicBezTo>
                  <a:pt x="889" y="579"/>
                  <a:pt x="805" y="567"/>
                  <a:pt x="717" y="557"/>
                </a:cubicBezTo>
                <a:cubicBezTo>
                  <a:pt x="682" y="548"/>
                  <a:pt x="648" y="528"/>
                  <a:pt x="612" y="528"/>
                </a:cubicBezTo>
                <a:cubicBezTo>
                  <a:pt x="526" y="528"/>
                  <a:pt x="437" y="546"/>
                  <a:pt x="353" y="566"/>
                </a:cubicBezTo>
                <a:cubicBezTo>
                  <a:pt x="330" y="578"/>
                  <a:pt x="309" y="595"/>
                  <a:pt x="285" y="605"/>
                </a:cubicBezTo>
                <a:cubicBezTo>
                  <a:pt x="222" y="630"/>
                  <a:pt x="151" y="635"/>
                  <a:pt x="84" y="643"/>
                </a:cubicBezTo>
                <a:cubicBezTo>
                  <a:pt x="65" y="640"/>
                  <a:pt x="32" y="653"/>
                  <a:pt x="26" y="634"/>
                </a:cubicBezTo>
                <a:cubicBezTo>
                  <a:pt x="0" y="555"/>
                  <a:pt x="40" y="438"/>
                  <a:pt x="122" y="413"/>
                </a:cubicBezTo>
                <a:cubicBezTo>
                  <a:pt x="132" y="407"/>
                  <a:pt x="143" y="402"/>
                  <a:pt x="151" y="394"/>
                </a:cubicBezTo>
                <a:cubicBezTo>
                  <a:pt x="194" y="351"/>
                  <a:pt x="156" y="293"/>
                  <a:pt x="122" y="259"/>
                </a:cubicBezTo>
                <a:cubicBezTo>
                  <a:pt x="88" y="225"/>
                  <a:pt x="93" y="258"/>
                  <a:pt x="93" y="22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6130514">
            <a:off x="1155871" y="4208954"/>
            <a:ext cx="182137" cy="489585"/>
            <a:chOff x="615" y="2112"/>
            <a:chExt cx="98" cy="257"/>
          </a:xfrm>
        </p:grpSpPr>
        <p:sp>
          <p:nvSpPr>
            <p:cNvPr id="16428" name="Rectangle 7"/>
            <p:cNvSpPr>
              <a:spLocks noChangeArrowheads="1"/>
            </p:cNvSpPr>
            <p:nvPr/>
          </p:nvSpPr>
          <p:spPr bwMode="auto">
            <a:xfrm>
              <a:off x="615" y="2112"/>
              <a:ext cx="98" cy="201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29" name="Rectangle 8"/>
            <p:cNvSpPr>
              <a:spLocks noChangeArrowheads="1"/>
            </p:cNvSpPr>
            <p:nvPr/>
          </p:nvSpPr>
          <p:spPr bwMode="auto">
            <a:xfrm>
              <a:off x="615" y="2313"/>
              <a:ext cx="98" cy="56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426" name="Text Box 11"/>
          <p:cNvSpPr txBox="1">
            <a:spLocks noChangeArrowheads="1"/>
          </p:cNvSpPr>
          <p:nvPr/>
        </p:nvSpPr>
        <p:spPr bwMode="auto">
          <a:xfrm>
            <a:off x="200689" y="4495643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Mtb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6427" name="Oval 12"/>
          <p:cNvSpPr>
            <a:spLocks noChangeArrowheads="1"/>
          </p:cNvSpPr>
          <p:nvPr/>
        </p:nvSpPr>
        <p:spPr bwMode="auto">
          <a:xfrm>
            <a:off x="421422" y="4327034"/>
            <a:ext cx="4572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2003846" y="4145077"/>
            <a:ext cx="685800" cy="6096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1093862" y="4847629"/>
            <a:ext cx="24639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Phagocytosis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0E6E71-1081-4A35-940E-670667DAAA25}"/>
              </a:ext>
            </a:extLst>
          </p:cNvPr>
          <p:cNvGrpSpPr/>
          <p:nvPr/>
        </p:nvGrpSpPr>
        <p:grpSpPr>
          <a:xfrm>
            <a:off x="4949758" y="2264423"/>
            <a:ext cx="4992873" cy="4536760"/>
            <a:chOff x="4949758" y="2264423"/>
            <a:chExt cx="4992873" cy="4536760"/>
          </a:xfrm>
        </p:grpSpPr>
        <p:pic>
          <p:nvPicPr>
            <p:cNvPr id="25" name="6D6D5E34-A374-488D-86D8-83F502F4F577">
              <a:extLst>
                <a:ext uri="{FF2B5EF4-FFF2-40B4-BE49-F238E27FC236}">
                  <a16:creationId xmlns:a16="http://schemas.microsoft.com/office/drawing/2014/main" id="{2EC088FF-DF0C-4C12-A90E-CA92A5C7A4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" t="20672" r="49978" b="33352"/>
            <a:stretch/>
          </p:blipFill>
          <p:spPr bwMode="auto">
            <a:xfrm>
              <a:off x="5177863" y="2264423"/>
              <a:ext cx="3238419" cy="259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8C0CF418-5BA4-4942-860A-81DC9B071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6524184"/>
              <a:ext cx="32370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Image from Reynolds &amp; Hawn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4F266B-AF18-4F31-8177-5E5F8C905197}"/>
                </a:ext>
              </a:extLst>
            </p:cNvPr>
            <p:cNvSpPr txBox="1"/>
            <p:nvPr/>
          </p:nvSpPr>
          <p:spPr>
            <a:xfrm>
              <a:off x="4949758" y="4884733"/>
              <a:ext cx="41580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Human monocyte-derived macrophage infected with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Mtb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-Cherry (red)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Co-staining: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LC3+ autophagosome (green)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DAPI nuclear stain (blue)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0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19166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id="{964BB618-7579-4A3A-B5B7-273505C0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776" y="6550223"/>
            <a:ext cx="4703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 der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 Cell 129:1287-98 (2007)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25F8D-C7C1-42F0-9813-AB011E0A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53" y="1096042"/>
            <a:ext cx="6592711" cy="538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C2A11F-E343-41AB-B271-0A9D992765A0}"/>
              </a:ext>
            </a:extLst>
          </p:cNvPr>
          <p:cNvSpPr txBox="1"/>
          <p:nvPr/>
        </p:nvSpPr>
        <p:spPr>
          <a:xfrm>
            <a:off x="5360" y="3940842"/>
            <a:ext cx="211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cytoplasm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16D24-3257-410B-8F0E-6CC71FD33884}"/>
              </a:ext>
            </a:extLst>
          </p:cNvPr>
          <p:cNvSpPr txBox="1"/>
          <p:nvPr/>
        </p:nvSpPr>
        <p:spPr>
          <a:xfrm>
            <a:off x="295531" y="4904973"/>
            <a:ext cx="179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f=cytoplasm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e=phagosome membrane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c=Cell 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9DF6A-2A49-4449-9EF5-7011BC2A1852}"/>
              </a:ext>
            </a:extLst>
          </p:cNvPr>
          <p:cNvSpPr txBox="1"/>
          <p:nvPr/>
        </p:nvSpPr>
        <p:spPr>
          <a:xfrm>
            <a:off x="6319623" y="3987008"/>
            <a:ext cx="211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phagolysosome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77ED6-8623-4EF9-89EC-63D279B0E281}"/>
              </a:ext>
            </a:extLst>
          </p:cNvPr>
          <p:cNvSpPr txBox="1"/>
          <p:nvPr/>
        </p:nvSpPr>
        <p:spPr>
          <a:xfrm>
            <a:off x="7293684" y="1784214"/>
            <a:ext cx="1933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infected dendritic cell, immunogold labelling of LAMP1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9B090D-851B-4C1E-BC1A-9BDF420B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1" y="46415"/>
            <a:ext cx="8969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Mtb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resides in phagolysosome compartment with escape to cytosol</a:t>
            </a:r>
          </a:p>
        </p:txBody>
      </p:sp>
    </p:spTree>
    <p:extLst>
      <p:ext uri="{BB962C8B-B14F-4D97-AF65-F5344CB8AC3E}">
        <p14:creationId xmlns:p14="http://schemas.microsoft.com/office/powerpoint/2010/main" val="11764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1981200"/>
            <a:ext cx="8077200" cy="220663"/>
          </a:xfrm>
          <a:prstGeom prst="rect">
            <a:avLst/>
          </a:prstGeom>
          <a:pattFill prst="ltVert">
            <a:fgClr>
              <a:schemeClr val="tx1">
                <a:alpha val="76077"/>
              </a:schemeClr>
            </a:fgClr>
            <a:bgClr>
              <a:srgbClr val="C0C0C0">
                <a:alpha val="76077"/>
              </a:srgbClr>
            </a:bgClr>
          </a:pattFill>
          <a:ln w="25400" cap="rnd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8580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Innate Immunity &amp; </a:t>
            </a:r>
            <a:r>
              <a:rPr lang="en-US" dirty="0" err="1">
                <a:latin typeface="Arial" charset="0"/>
                <a:cs typeface="Arial" charset="0"/>
              </a:rPr>
              <a:t>Mtb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812234" y="5084763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019300" y="6456363"/>
            <a:ext cx="3911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381250" y="6246813"/>
            <a:ext cx="1622425" cy="1349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186238" y="5770563"/>
            <a:ext cx="267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Activation of immune response genes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752600" y="5821363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NF-</a:t>
            </a:r>
            <a:r>
              <a:rPr lang="en-US" sz="2000">
                <a:latin typeface="Symbol" pitchFamily="18" charset="2"/>
                <a:cs typeface="Arial" charset="0"/>
              </a:rPr>
              <a:t>k</a:t>
            </a:r>
            <a:r>
              <a:rPr lang="en-US" sz="2000">
                <a:latin typeface="Arial" charset="0"/>
                <a:cs typeface="Arial" charset="0"/>
              </a:rPr>
              <a:t>B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124700" y="158109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Arial" charset="0"/>
              </a:rPr>
              <a:t>Extracellular</a:t>
            </a:r>
          </a:p>
        </p:txBody>
      </p:sp>
      <p:sp>
        <p:nvSpPr>
          <p:cNvPr id="34826" name="Arc 10"/>
          <p:cNvSpPr>
            <a:spLocks/>
          </p:cNvSpPr>
          <p:nvPr/>
        </p:nvSpPr>
        <p:spPr bwMode="auto">
          <a:xfrm rot="14247864" flipV="1">
            <a:off x="2820739" y="4295776"/>
            <a:ext cx="2393950" cy="3098800"/>
          </a:xfrm>
          <a:custGeom>
            <a:avLst/>
            <a:gdLst>
              <a:gd name="T0" fmla="*/ 2147483647 w 21600"/>
              <a:gd name="T1" fmla="*/ 0 h 19337"/>
              <a:gd name="T2" fmla="*/ 2147483647 w 21600"/>
              <a:gd name="T3" fmla="*/ 2147483647 h 19337"/>
              <a:gd name="T4" fmla="*/ 0 w 21600"/>
              <a:gd name="T5" fmla="*/ 2147483647 h 19337"/>
              <a:gd name="T6" fmla="*/ 0 60000 65536"/>
              <a:gd name="T7" fmla="*/ 0 60000 65536"/>
              <a:gd name="T8" fmla="*/ 0 60000 65536"/>
              <a:gd name="T9" fmla="*/ 0 w 21600"/>
              <a:gd name="T10" fmla="*/ 0 h 19337"/>
              <a:gd name="T11" fmla="*/ 21600 w 21600"/>
              <a:gd name="T12" fmla="*/ 19337 h 19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337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</a:path>
              <a:path w="21600" h="19337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lnTo>
                  <a:pt x="0" y="1933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429000" y="5084763"/>
            <a:ext cx="1239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351711" y="2117178"/>
            <a:ext cx="190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  <a:cs typeface="Arial" charset="0"/>
              </a:rPr>
              <a:t>Cytoplasm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286000" y="4779963"/>
            <a:ext cx="477838" cy="227012"/>
          </a:xfrm>
          <a:prstGeom prst="hexagon">
            <a:avLst>
              <a:gd name="adj" fmla="val 52623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2722563" y="4779963"/>
            <a:ext cx="477837" cy="227012"/>
          </a:xfrm>
          <a:prstGeom prst="hexagon">
            <a:avLst>
              <a:gd name="adj" fmla="val 52622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1828800" y="6229350"/>
            <a:ext cx="477838" cy="227013"/>
          </a:xfrm>
          <a:prstGeom prst="hexagon">
            <a:avLst>
              <a:gd name="adj" fmla="val 52622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149600" y="4694238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NF-</a:t>
            </a:r>
            <a:r>
              <a:rPr lang="en-US" sz="2000">
                <a:latin typeface="Symbol" pitchFamily="18" charset="2"/>
                <a:cs typeface="Arial" charset="0"/>
              </a:rPr>
              <a:t>k</a:t>
            </a:r>
            <a:r>
              <a:rPr lang="en-US" sz="2000">
                <a:latin typeface="Arial" charset="0"/>
                <a:cs typeface="Arial" charset="0"/>
              </a:rPr>
              <a:t>B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1143000" y="381000"/>
            <a:ext cx="914400" cy="533400"/>
          </a:xfrm>
          <a:prstGeom prst="ellipse">
            <a:avLst/>
          </a:prstGeom>
          <a:gradFill rotWithShape="0">
            <a:gsLst>
              <a:gs pos="0">
                <a:srgbClr val="FF8B8B"/>
              </a:gs>
              <a:gs pos="100000">
                <a:srgbClr val="FF0000">
                  <a:alpha val="9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73125" eaLnBrk="1" hangingPunct="1"/>
            <a:r>
              <a:rPr lang="en-US" sz="1800" b="1" dirty="0" err="1">
                <a:latin typeface="Arial" charset="0"/>
                <a:cs typeface="Arial" charset="0"/>
              </a:rPr>
              <a:t>Mtb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700434" name="AutoShape 18"/>
          <p:cNvSpPr>
            <a:spLocks noChangeArrowheads="1"/>
          </p:cNvSpPr>
          <p:nvPr/>
        </p:nvSpPr>
        <p:spPr bwMode="auto">
          <a:xfrm>
            <a:off x="1057275" y="1676400"/>
            <a:ext cx="85725" cy="828675"/>
          </a:xfrm>
          <a:prstGeom prst="can">
            <a:avLst>
              <a:gd name="adj" fmla="val 12486"/>
            </a:avLst>
          </a:prstGeom>
          <a:gradFill rotWithShape="0">
            <a:gsLst>
              <a:gs pos="0">
                <a:schemeClr val="accent2">
                  <a:alpha val="42000"/>
                </a:schemeClr>
              </a:gs>
              <a:gs pos="100000">
                <a:schemeClr val="accent2">
                  <a:gamma/>
                  <a:tint val="72549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tIns="0" bIns="648000" anchor="ctr"/>
          <a:lstStyle/>
          <a:p>
            <a:pPr algn="ctr" defTabSz="873125" eaLnBrk="1" hangingPunct="1">
              <a:defRPr/>
            </a:pP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00435" name="AutoShape 19"/>
          <p:cNvSpPr>
            <a:spLocks noChangeArrowheads="1"/>
          </p:cNvSpPr>
          <p:nvPr/>
        </p:nvSpPr>
        <p:spPr bwMode="auto">
          <a:xfrm>
            <a:off x="914400" y="1676400"/>
            <a:ext cx="115888" cy="828675"/>
          </a:xfrm>
          <a:prstGeom prst="can">
            <a:avLst>
              <a:gd name="adj" fmla="val 9236"/>
            </a:avLst>
          </a:prstGeom>
          <a:gradFill rotWithShape="0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shade val="78039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tIns="0" bIns="648000" anchor="ctr"/>
          <a:lstStyle/>
          <a:p>
            <a:pPr algn="ctr" defTabSz="873125" eaLnBrk="1" hangingPunct="1">
              <a:defRPr/>
            </a:pP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04800" y="914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TLR2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TLR1/6</a:t>
            </a:r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5867400" y="2997081"/>
            <a:ext cx="2057400" cy="519351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934200" y="2632066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>TLR9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248400" y="3051175"/>
            <a:ext cx="147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Endosome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 flipH="1">
            <a:off x="6781800" y="2593975"/>
            <a:ext cx="152400" cy="457200"/>
          </a:xfrm>
          <a:prstGeom prst="can">
            <a:avLst>
              <a:gd name="adj" fmla="val 3875"/>
            </a:avLst>
          </a:prstGeom>
          <a:gradFill rotWithShape="0">
            <a:gsLst>
              <a:gs pos="0">
                <a:srgbClr val="7CE57C"/>
              </a:gs>
              <a:gs pos="100000">
                <a:srgbClr val="00CC00">
                  <a:alpha val="29999"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algn="ctr" defTabSz="873125" eaLnBrk="1" hangingPunct="1"/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 rot="-2712859">
            <a:off x="1462925" y="3740149"/>
            <a:ext cx="120650" cy="533400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>
            <a:off x="3505200" y="3112968"/>
            <a:ext cx="1828800" cy="519351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729038" y="360997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  <a:cs typeface="Arial" charset="0"/>
              </a:rPr>
              <a:t>Phagosome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>
            <a:off x="4038600" y="3124200"/>
            <a:ext cx="914400" cy="533400"/>
          </a:xfrm>
          <a:prstGeom prst="ellipse">
            <a:avLst/>
          </a:prstGeom>
          <a:gradFill rotWithShape="0">
            <a:gsLst>
              <a:gs pos="0">
                <a:srgbClr val="FF8B8B"/>
              </a:gs>
              <a:gs pos="100000">
                <a:srgbClr val="FF0000">
                  <a:alpha val="9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73125" eaLnBrk="1" hangingPunct="1"/>
            <a:r>
              <a:rPr lang="en-US" sz="1800" b="1" dirty="0" err="1">
                <a:latin typeface="Arial" charset="0"/>
                <a:cs typeface="Arial" charset="0"/>
              </a:rPr>
              <a:t>Mtb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34846" name="AutoShape 30"/>
          <p:cNvSpPr>
            <a:spLocks noChangeArrowheads="1"/>
          </p:cNvSpPr>
          <p:nvPr/>
        </p:nvSpPr>
        <p:spPr bwMode="auto">
          <a:xfrm>
            <a:off x="2286000" y="1724025"/>
            <a:ext cx="122238" cy="762000"/>
          </a:xfrm>
          <a:prstGeom prst="can">
            <a:avLst>
              <a:gd name="adj" fmla="val 8052"/>
            </a:avLst>
          </a:prstGeom>
          <a:gradFill rotWithShape="0">
            <a:gsLst>
              <a:gs pos="0">
                <a:srgbClr val="C77490"/>
              </a:gs>
              <a:gs pos="100000">
                <a:srgbClr val="990033">
                  <a:alpha val="89998"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algn="ctr" defTabSz="873125" eaLnBrk="1" hangingPunct="1"/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auto">
          <a:xfrm rot="-3068098">
            <a:off x="3123162" y="2665413"/>
            <a:ext cx="120650" cy="533400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 rot="4204200">
            <a:off x="3546713" y="3986211"/>
            <a:ext cx="120650" cy="533400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 rot="5400000">
            <a:off x="5065884" y="3864507"/>
            <a:ext cx="120650" cy="1072055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5901558" y="4105289"/>
            <a:ext cx="2949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>NOD2, NALP3, AIM2, </a:t>
            </a:r>
            <a:r>
              <a:rPr lang="en-US" b="1" dirty="0" err="1">
                <a:latin typeface="Arial" charset="0"/>
                <a:cs typeface="Arial" charset="0"/>
              </a:rPr>
              <a:t>cGAS</a:t>
            </a:r>
            <a:r>
              <a:rPr lang="en-US" b="1" dirty="0">
                <a:latin typeface="Arial" charset="0"/>
                <a:cs typeface="Arial" charset="0"/>
              </a:rPr>
              <a:t>/STING</a:t>
            </a:r>
          </a:p>
        </p:txBody>
      </p:sp>
      <p:sp>
        <p:nvSpPr>
          <p:cNvPr id="34852" name="AutoShape 36"/>
          <p:cNvSpPr>
            <a:spLocks noChangeArrowheads="1"/>
          </p:cNvSpPr>
          <p:nvPr/>
        </p:nvSpPr>
        <p:spPr bwMode="auto">
          <a:xfrm>
            <a:off x="7026166" y="4936286"/>
            <a:ext cx="260350" cy="228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53" name="AutoShape 37"/>
          <p:cNvSpPr>
            <a:spLocks noChangeArrowheads="1"/>
          </p:cNvSpPr>
          <p:nvPr/>
        </p:nvSpPr>
        <p:spPr bwMode="auto">
          <a:xfrm>
            <a:off x="6340366" y="4936286"/>
            <a:ext cx="685800" cy="198438"/>
          </a:xfrm>
          <a:prstGeom prst="hexagon">
            <a:avLst>
              <a:gd name="adj" fmla="val 86400"/>
              <a:gd name="vf" fmla="val 11547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56" name="AutoShape 44"/>
          <p:cNvSpPr>
            <a:spLocks noChangeArrowheads="1"/>
          </p:cNvSpPr>
          <p:nvPr/>
        </p:nvSpPr>
        <p:spPr bwMode="auto">
          <a:xfrm>
            <a:off x="2133600" y="1733550"/>
            <a:ext cx="122238" cy="762000"/>
          </a:xfrm>
          <a:prstGeom prst="can">
            <a:avLst>
              <a:gd name="adj" fmla="val 8052"/>
            </a:avLst>
          </a:prstGeom>
          <a:gradFill rotWithShape="0">
            <a:gsLst>
              <a:gs pos="0">
                <a:srgbClr val="C77490"/>
              </a:gs>
              <a:gs pos="100000">
                <a:srgbClr val="990033">
                  <a:alpha val="89998"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algn="ctr" defTabSz="873125" eaLnBrk="1" hangingPunct="1"/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34858" name="AutoShape 49"/>
          <p:cNvSpPr>
            <a:spLocks noChangeArrowheads="1"/>
          </p:cNvSpPr>
          <p:nvPr/>
        </p:nvSpPr>
        <p:spPr bwMode="auto">
          <a:xfrm>
            <a:off x="909638" y="2781300"/>
            <a:ext cx="120650" cy="533400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859" name="AutoShape 50"/>
          <p:cNvSpPr>
            <a:spLocks noChangeArrowheads="1"/>
          </p:cNvSpPr>
          <p:nvPr/>
        </p:nvSpPr>
        <p:spPr bwMode="auto">
          <a:xfrm rot="4204200">
            <a:off x="5591402" y="2990056"/>
            <a:ext cx="120650" cy="533400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" name="AutoShape 30"/>
          <p:cNvSpPr>
            <a:spLocks noChangeArrowheads="1"/>
          </p:cNvSpPr>
          <p:nvPr/>
        </p:nvSpPr>
        <p:spPr bwMode="auto">
          <a:xfrm>
            <a:off x="3215481" y="1524000"/>
            <a:ext cx="122238" cy="762000"/>
          </a:xfrm>
          <a:prstGeom prst="can">
            <a:avLst>
              <a:gd name="adj" fmla="val 8052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algn="ctr" defTabSz="873125" eaLnBrk="1" hangingPunct="1"/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52" name="Flowchart: Sequential Access Storage 51"/>
          <p:cNvSpPr/>
          <p:nvPr/>
        </p:nvSpPr>
        <p:spPr bwMode="auto">
          <a:xfrm>
            <a:off x="5448300" y="1355871"/>
            <a:ext cx="381000" cy="908426"/>
          </a:xfrm>
          <a:prstGeom prst="flowChartMagneticTap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4782207" y="2274242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Arial" charset="0"/>
                <a:cs typeface="Arial" charset="0"/>
              </a:rPr>
              <a:t>Mincle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4" name="Flowchart: Connector 53"/>
          <p:cNvSpPr/>
          <p:nvPr/>
        </p:nvSpPr>
        <p:spPr bwMode="auto">
          <a:xfrm>
            <a:off x="3048000" y="1127271"/>
            <a:ext cx="457200" cy="457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2605088" y="2274242"/>
            <a:ext cx="1689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>Dectin-1</a:t>
            </a:r>
          </a:p>
        </p:txBody>
      </p:sp>
      <p:sp>
        <p:nvSpPr>
          <p:cNvPr id="56" name="AutoShape 30"/>
          <p:cNvSpPr>
            <a:spLocks noChangeArrowheads="1"/>
          </p:cNvSpPr>
          <p:nvPr/>
        </p:nvSpPr>
        <p:spPr bwMode="auto">
          <a:xfrm>
            <a:off x="3825081" y="1524000"/>
            <a:ext cx="122238" cy="762000"/>
          </a:xfrm>
          <a:prstGeom prst="can">
            <a:avLst>
              <a:gd name="adj" fmla="val 8052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algn="ctr" defTabSz="873125" eaLnBrk="1" hangingPunct="1"/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57" name="Flowchart: Connector 56"/>
          <p:cNvSpPr/>
          <p:nvPr/>
        </p:nvSpPr>
        <p:spPr bwMode="auto">
          <a:xfrm>
            <a:off x="3657600" y="1127271"/>
            <a:ext cx="457200" cy="457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886200" y="105708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>DC-SIGN</a:t>
            </a:r>
          </a:p>
        </p:txBody>
      </p:sp>
      <p:sp>
        <p:nvSpPr>
          <p:cNvPr id="59" name="AutoShape 32"/>
          <p:cNvSpPr>
            <a:spLocks noChangeArrowheads="1"/>
          </p:cNvSpPr>
          <p:nvPr/>
        </p:nvSpPr>
        <p:spPr bwMode="auto">
          <a:xfrm rot="-3068098">
            <a:off x="5268913" y="3430587"/>
            <a:ext cx="120650" cy="533400"/>
          </a:xfrm>
          <a:prstGeom prst="downArrow">
            <a:avLst>
              <a:gd name="adj1" fmla="val 50000"/>
              <a:gd name="adj2" fmla="val 11052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5879224" y="3808412"/>
            <a:ext cx="2667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latin typeface="Arial" charset="0"/>
                <a:cs typeface="Arial" charset="0"/>
              </a:rPr>
              <a:t>Cytoplasmic Sensors</a:t>
            </a:r>
          </a:p>
        </p:txBody>
      </p:sp>
    </p:spTree>
    <p:extLst>
      <p:ext uri="{BB962C8B-B14F-4D97-AF65-F5344CB8AC3E}">
        <p14:creationId xmlns:p14="http://schemas.microsoft.com/office/powerpoint/2010/main" val="19484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"/>
          <p:cNvSpPr txBox="1">
            <a:spLocks noChangeArrowheads="1"/>
          </p:cNvSpPr>
          <p:nvPr/>
        </p:nvSpPr>
        <p:spPr>
          <a:xfrm>
            <a:off x="-140838" y="97260"/>
            <a:ext cx="90678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Mycobacteria cell wall: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potent stimulus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05C9B318-A23C-4D07-A8DD-E9AC0502D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489" y="750004"/>
            <a:ext cx="277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Molecules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C8225A-CF53-42F3-B971-EBE09E08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5810339"/>
            <a:ext cx="4343400" cy="307776"/>
          </a:xfrm>
          <a:prstGeom prst="rect">
            <a:avLst/>
          </a:prstGeom>
          <a:pattFill prst="ltVert">
            <a:fgClr>
              <a:schemeClr val="tx1">
                <a:alpha val="76077"/>
              </a:schemeClr>
            </a:fgClr>
            <a:bgClr>
              <a:srgbClr val="C0C0C0">
                <a:alpha val="76077"/>
              </a:srgbClr>
            </a:bgClr>
          </a:pattFill>
          <a:ln w="25400" cap="rnd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AutoShape 30">
            <a:extLst>
              <a:ext uri="{FF2B5EF4-FFF2-40B4-BE49-F238E27FC236}">
                <a16:creationId xmlns:a16="http://schemas.microsoft.com/office/drawing/2014/main" id="{A7A1FB28-EB5F-4B0D-B0ED-14A53F3D4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2" y="5544589"/>
            <a:ext cx="122238" cy="762000"/>
          </a:xfrm>
          <a:prstGeom prst="can">
            <a:avLst>
              <a:gd name="adj" fmla="val 8052"/>
            </a:avLst>
          </a:prstGeom>
          <a:gradFill rotWithShape="0">
            <a:gsLst>
              <a:gs pos="93000">
                <a:srgbClr val="92D050"/>
              </a:gs>
              <a:gs pos="43000">
                <a:srgbClr val="990033">
                  <a:alpha val="89998"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4F777A7F-6778-4523-BAFF-13DB61A9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702" y="5731972"/>
            <a:ext cx="1877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Lipopeptides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808101E5-09A0-4CBA-B010-E6FF526B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" y="5311553"/>
            <a:ext cx="1689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Periplasm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0D28A5E5-BCCA-4352-84D3-42D42134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0" y="4671901"/>
            <a:ext cx="1919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Peptidoglycan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E358FD5F-9E34-432B-AD19-E0093369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5590" y="3619409"/>
            <a:ext cx="2573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Arabinogalactan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129B3DC8-DB90-426A-AED3-C7196AA5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823" y="2270970"/>
            <a:ext cx="2178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Mycomembrane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B76A5319-3B0B-47C4-8D0B-2887941C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512" y="1241422"/>
            <a:ext cx="2178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Surface Lipids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B81FC78-0AF9-4ACC-BC0C-71670B3C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9" y="6488668"/>
            <a:ext cx="1538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Cytoplasm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02EDFAD-B6D1-4FBE-BDB3-992A76FA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0885"/>
            <a:ext cx="168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Plasma membrane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8C7BEB-7031-49E0-A817-05FB457ED232}"/>
              </a:ext>
            </a:extLst>
          </p:cNvPr>
          <p:cNvGrpSpPr/>
          <p:nvPr/>
        </p:nvGrpSpPr>
        <p:grpSpPr>
          <a:xfrm>
            <a:off x="2094759" y="4475566"/>
            <a:ext cx="1018525" cy="142196"/>
            <a:chOff x="2094759" y="4133641"/>
            <a:chExt cx="1018525" cy="142196"/>
          </a:xfrm>
        </p:grpSpPr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55FC68BC-2672-4B8E-ADFD-BA5DE4C94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AutoShape 19">
              <a:extLst>
                <a:ext uri="{FF2B5EF4-FFF2-40B4-BE49-F238E27FC236}">
                  <a16:creationId xmlns:a16="http://schemas.microsoft.com/office/drawing/2014/main" id="{DCC4D32A-A2FB-424E-A553-4D78A798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C1A887-4EE1-409C-84DD-62ED0C0666E5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70D4F0-777B-46D9-9653-87F6CE9762BE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BC6BA0-25DC-43D7-8A82-14E6FC7A9899}"/>
              </a:ext>
            </a:extLst>
          </p:cNvPr>
          <p:cNvGrpSpPr/>
          <p:nvPr/>
        </p:nvGrpSpPr>
        <p:grpSpPr>
          <a:xfrm>
            <a:off x="3079260" y="4466096"/>
            <a:ext cx="1018525" cy="142196"/>
            <a:chOff x="2094759" y="4133641"/>
            <a:chExt cx="1018525" cy="142196"/>
          </a:xfrm>
        </p:grpSpPr>
        <p:sp>
          <p:nvSpPr>
            <p:cNvPr id="33" name="AutoShape 19">
              <a:extLst>
                <a:ext uri="{FF2B5EF4-FFF2-40B4-BE49-F238E27FC236}">
                  <a16:creationId xmlns:a16="http://schemas.microsoft.com/office/drawing/2014/main" id="{F52A8D7B-EE55-4856-8944-5AC09DFB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73369D5F-55D0-4F71-B42E-88B47C427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F2F0D0-B730-4332-8A26-A6B8F8652F39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3879A4-EFB3-4937-8225-BF1BDE5130E2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A1B1255-7856-4E6A-8ABA-1ECDBAD15C78}"/>
              </a:ext>
            </a:extLst>
          </p:cNvPr>
          <p:cNvGrpSpPr/>
          <p:nvPr/>
        </p:nvGrpSpPr>
        <p:grpSpPr>
          <a:xfrm>
            <a:off x="2094759" y="4834538"/>
            <a:ext cx="1018525" cy="142196"/>
            <a:chOff x="2094759" y="4133641"/>
            <a:chExt cx="1018525" cy="142196"/>
          </a:xfrm>
        </p:grpSpPr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EF8397B8-DDD8-433E-A92F-ED91510B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AutoShape 19">
              <a:extLst>
                <a:ext uri="{FF2B5EF4-FFF2-40B4-BE49-F238E27FC236}">
                  <a16:creationId xmlns:a16="http://schemas.microsoft.com/office/drawing/2014/main" id="{9944E179-22D8-4607-AFFE-374AA808A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0F9FB9-4E3B-4BAF-AD69-2F4D3AB2CAF4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2DCB93-AFFA-4406-B9F1-AE4DDAA58BBA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E16AB0C-0DE2-4459-8E68-E0DE02128DBA}"/>
              </a:ext>
            </a:extLst>
          </p:cNvPr>
          <p:cNvGrpSpPr/>
          <p:nvPr/>
        </p:nvGrpSpPr>
        <p:grpSpPr>
          <a:xfrm>
            <a:off x="3071647" y="4849855"/>
            <a:ext cx="1018525" cy="142196"/>
            <a:chOff x="2094759" y="4133641"/>
            <a:chExt cx="1018525" cy="142196"/>
          </a:xfrm>
        </p:grpSpPr>
        <p:sp>
          <p:nvSpPr>
            <p:cNvPr id="55" name="AutoShape 19">
              <a:extLst>
                <a:ext uri="{FF2B5EF4-FFF2-40B4-BE49-F238E27FC236}">
                  <a16:creationId xmlns:a16="http://schemas.microsoft.com/office/drawing/2014/main" id="{0F9F2608-2032-4D08-9A49-7C28BA8D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AutoShape 19">
              <a:extLst>
                <a:ext uri="{FF2B5EF4-FFF2-40B4-BE49-F238E27FC236}">
                  <a16:creationId xmlns:a16="http://schemas.microsoft.com/office/drawing/2014/main" id="{FE582F5D-1646-4A74-B8C0-9D392C65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0BC0C21-FCD3-482A-BAB2-514415E88AED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FA6A40-CE73-4C23-A036-15778BB8FF40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18A84AE-BDA2-4B41-A5FB-58F46FCE3D51}"/>
              </a:ext>
            </a:extLst>
          </p:cNvPr>
          <p:cNvGrpSpPr/>
          <p:nvPr/>
        </p:nvGrpSpPr>
        <p:grpSpPr>
          <a:xfrm>
            <a:off x="4084722" y="4843504"/>
            <a:ext cx="1018525" cy="142196"/>
            <a:chOff x="2094759" y="4133641"/>
            <a:chExt cx="1018525" cy="142196"/>
          </a:xfrm>
        </p:grpSpPr>
        <p:sp>
          <p:nvSpPr>
            <p:cNvPr id="60" name="AutoShape 19">
              <a:extLst>
                <a:ext uri="{FF2B5EF4-FFF2-40B4-BE49-F238E27FC236}">
                  <a16:creationId xmlns:a16="http://schemas.microsoft.com/office/drawing/2014/main" id="{06658E52-FEC6-4A61-B229-BA26E7F83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AutoShape 19">
              <a:extLst>
                <a:ext uri="{FF2B5EF4-FFF2-40B4-BE49-F238E27FC236}">
                  <a16:creationId xmlns:a16="http://schemas.microsoft.com/office/drawing/2014/main" id="{962DD7E6-BFD3-4C24-BB47-32BDAE2B6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594D39C-AC7D-435B-89AE-6A7E6E1046AA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FADC43-D070-445B-BA97-79220BA48435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B73E74-5A87-45E1-A9CE-AE3D9DD417A8}"/>
              </a:ext>
            </a:extLst>
          </p:cNvPr>
          <p:cNvGrpSpPr/>
          <p:nvPr/>
        </p:nvGrpSpPr>
        <p:grpSpPr>
          <a:xfrm>
            <a:off x="2078415" y="5108866"/>
            <a:ext cx="1018525" cy="142196"/>
            <a:chOff x="2094759" y="4133641"/>
            <a:chExt cx="1018525" cy="142196"/>
          </a:xfrm>
        </p:grpSpPr>
        <p:sp>
          <p:nvSpPr>
            <p:cNvPr id="65" name="AutoShape 19">
              <a:extLst>
                <a:ext uri="{FF2B5EF4-FFF2-40B4-BE49-F238E27FC236}">
                  <a16:creationId xmlns:a16="http://schemas.microsoft.com/office/drawing/2014/main" id="{64FB273B-C29A-4691-B970-DB6C8F3C6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AutoShape 19">
              <a:extLst>
                <a:ext uri="{FF2B5EF4-FFF2-40B4-BE49-F238E27FC236}">
                  <a16:creationId xmlns:a16="http://schemas.microsoft.com/office/drawing/2014/main" id="{9C691E6C-E51C-4903-AA5A-13EEC015E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18C9E1C-5298-47F3-A0B9-20523E85BCD1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2C1399-E2F3-48C9-ACB1-E9B1D3F7BA04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EECF82-579C-448D-BBF7-DFE36F9F8CA0}"/>
              </a:ext>
            </a:extLst>
          </p:cNvPr>
          <p:cNvGrpSpPr/>
          <p:nvPr/>
        </p:nvGrpSpPr>
        <p:grpSpPr>
          <a:xfrm>
            <a:off x="3085969" y="5085253"/>
            <a:ext cx="1018525" cy="142196"/>
            <a:chOff x="2094759" y="4133641"/>
            <a:chExt cx="1018525" cy="142196"/>
          </a:xfrm>
        </p:grpSpPr>
        <p:sp>
          <p:nvSpPr>
            <p:cNvPr id="70" name="AutoShape 19">
              <a:extLst>
                <a:ext uri="{FF2B5EF4-FFF2-40B4-BE49-F238E27FC236}">
                  <a16:creationId xmlns:a16="http://schemas.microsoft.com/office/drawing/2014/main" id="{832E14EE-6976-4E29-A59D-CBAFEA185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AutoShape 19">
              <a:extLst>
                <a:ext uri="{FF2B5EF4-FFF2-40B4-BE49-F238E27FC236}">
                  <a16:creationId xmlns:a16="http://schemas.microsoft.com/office/drawing/2014/main" id="{5E5B9D42-6207-4033-B71B-36A5A9B2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63B82D5-7AF5-48F2-9C3D-9B40646E8E61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D12F75-3340-4BEA-9B11-2E0D7C30F1F7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82057C-D10E-4D86-999C-E21E7AF1050A}"/>
              </a:ext>
            </a:extLst>
          </p:cNvPr>
          <p:cNvGrpSpPr/>
          <p:nvPr/>
        </p:nvGrpSpPr>
        <p:grpSpPr>
          <a:xfrm>
            <a:off x="4089849" y="5085253"/>
            <a:ext cx="1018525" cy="142196"/>
            <a:chOff x="2094759" y="4133641"/>
            <a:chExt cx="1018525" cy="142196"/>
          </a:xfrm>
        </p:grpSpPr>
        <p:sp>
          <p:nvSpPr>
            <p:cNvPr id="75" name="AutoShape 19">
              <a:extLst>
                <a:ext uri="{FF2B5EF4-FFF2-40B4-BE49-F238E27FC236}">
                  <a16:creationId xmlns:a16="http://schemas.microsoft.com/office/drawing/2014/main" id="{530F72CF-1DD9-447C-91FB-3C9478C2E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AutoShape 19">
              <a:extLst>
                <a:ext uri="{FF2B5EF4-FFF2-40B4-BE49-F238E27FC236}">
                  <a16:creationId xmlns:a16="http://schemas.microsoft.com/office/drawing/2014/main" id="{5AFEFE4C-81BC-474A-BE7F-C7C9C54DF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EABD9F-B9BC-4970-8909-4F183FBB0011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6B83F7-9FB3-4FFA-8B1B-52C2EB1AB84C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FB9ADE-181A-4B9B-9F5C-F2B51A044A0D}"/>
              </a:ext>
            </a:extLst>
          </p:cNvPr>
          <p:cNvGrpSpPr/>
          <p:nvPr/>
        </p:nvGrpSpPr>
        <p:grpSpPr>
          <a:xfrm>
            <a:off x="5107603" y="4822970"/>
            <a:ext cx="1018525" cy="142196"/>
            <a:chOff x="2094759" y="4133641"/>
            <a:chExt cx="1018525" cy="142196"/>
          </a:xfrm>
        </p:grpSpPr>
        <p:sp>
          <p:nvSpPr>
            <p:cNvPr id="80" name="AutoShape 19">
              <a:extLst>
                <a:ext uri="{FF2B5EF4-FFF2-40B4-BE49-F238E27FC236}">
                  <a16:creationId xmlns:a16="http://schemas.microsoft.com/office/drawing/2014/main" id="{87557265-D0E4-459E-8DAB-FFBD037C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2" name="AutoShape 19">
              <a:extLst>
                <a:ext uri="{FF2B5EF4-FFF2-40B4-BE49-F238E27FC236}">
                  <a16:creationId xmlns:a16="http://schemas.microsoft.com/office/drawing/2014/main" id="{5CE3F533-C0C7-4BE4-B3A9-33F925F5B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1457C3F-DEE9-4D4C-BEC8-003084E7107C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67878B-D9B1-47E0-A760-6781918E942D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626C03-FA3D-4DDF-BA72-06746912CCEB}"/>
              </a:ext>
            </a:extLst>
          </p:cNvPr>
          <p:cNvGrpSpPr/>
          <p:nvPr/>
        </p:nvGrpSpPr>
        <p:grpSpPr>
          <a:xfrm>
            <a:off x="5081206" y="5098774"/>
            <a:ext cx="1018525" cy="142196"/>
            <a:chOff x="2094759" y="4133641"/>
            <a:chExt cx="1018525" cy="142196"/>
          </a:xfrm>
        </p:grpSpPr>
        <p:sp>
          <p:nvSpPr>
            <p:cNvPr id="86" name="AutoShape 19">
              <a:extLst>
                <a:ext uri="{FF2B5EF4-FFF2-40B4-BE49-F238E27FC236}">
                  <a16:creationId xmlns:a16="http://schemas.microsoft.com/office/drawing/2014/main" id="{9955B3B1-F5C4-437B-8CBB-881E5683D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AutoShape 19">
              <a:extLst>
                <a:ext uri="{FF2B5EF4-FFF2-40B4-BE49-F238E27FC236}">
                  <a16:creationId xmlns:a16="http://schemas.microsoft.com/office/drawing/2014/main" id="{EC4219BD-DFA3-4F74-873A-F4EB7D2B0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AD005E-7FCF-4255-A45E-7746BEDDB5BE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C7BF6AE-3FE4-4640-B10E-1EB57913580A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727A792-59F8-42A9-8639-B627A634CEDF}"/>
              </a:ext>
            </a:extLst>
          </p:cNvPr>
          <p:cNvCxnSpPr>
            <a:cxnSpLocks/>
          </p:cNvCxnSpPr>
          <p:nvPr/>
        </p:nvCxnSpPr>
        <p:spPr>
          <a:xfrm flipV="1">
            <a:off x="2417127" y="4929186"/>
            <a:ext cx="0" cy="3121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430382F-2B8C-4C77-A133-1F08061A45F1}"/>
              </a:ext>
            </a:extLst>
          </p:cNvPr>
          <p:cNvCxnSpPr>
            <a:cxnSpLocks/>
          </p:cNvCxnSpPr>
          <p:nvPr/>
        </p:nvCxnSpPr>
        <p:spPr>
          <a:xfrm flipV="1">
            <a:off x="2107822" y="4568544"/>
            <a:ext cx="0" cy="3121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C69AC2C-4EC9-402A-97E6-B0709AE6E28B}"/>
              </a:ext>
            </a:extLst>
          </p:cNvPr>
          <p:cNvCxnSpPr>
            <a:cxnSpLocks/>
          </p:cNvCxnSpPr>
          <p:nvPr/>
        </p:nvCxnSpPr>
        <p:spPr>
          <a:xfrm flipV="1">
            <a:off x="2924220" y="4587716"/>
            <a:ext cx="0" cy="3121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9BD848E-56C4-4283-8B7C-6360BDC6E56E}"/>
              </a:ext>
            </a:extLst>
          </p:cNvPr>
          <p:cNvCxnSpPr>
            <a:cxnSpLocks/>
          </p:cNvCxnSpPr>
          <p:nvPr/>
        </p:nvCxnSpPr>
        <p:spPr>
          <a:xfrm flipV="1">
            <a:off x="4104494" y="4602467"/>
            <a:ext cx="0" cy="3121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25C785-9959-431B-961B-C108A18FA7EA}"/>
              </a:ext>
            </a:extLst>
          </p:cNvPr>
          <p:cNvCxnSpPr>
            <a:cxnSpLocks/>
          </p:cNvCxnSpPr>
          <p:nvPr/>
        </p:nvCxnSpPr>
        <p:spPr>
          <a:xfrm flipV="1">
            <a:off x="4624584" y="4905635"/>
            <a:ext cx="0" cy="3121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CAEA0A5-E558-4F7B-83DD-7332F627B9F1}"/>
              </a:ext>
            </a:extLst>
          </p:cNvPr>
          <p:cNvCxnSpPr>
            <a:cxnSpLocks/>
          </p:cNvCxnSpPr>
          <p:nvPr/>
        </p:nvCxnSpPr>
        <p:spPr>
          <a:xfrm flipV="1">
            <a:off x="5117731" y="4593501"/>
            <a:ext cx="0" cy="3121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194EAF-9E7D-4D42-8546-F6FDE900BE35}"/>
              </a:ext>
            </a:extLst>
          </p:cNvPr>
          <p:cNvGrpSpPr/>
          <p:nvPr/>
        </p:nvGrpSpPr>
        <p:grpSpPr>
          <a:xfrm>
            <a:off x="4075455" y="4454878"/>
            <a:ext cx="1018525" cy="142196"/>
            <a:chOff x="2094759" y="4133641"/>
            <a:chExt cx="1018525" cy="142196"/>
          </a:xfrm>
        </p:grpSpPr>
        <p:sp>
          <p:nvSpPr>
            <p:cNvPr id="38" name="AutoShape 19">
              <a:extLst>
                <a:ext uri="{FF2B5EF4-FFF2-40B4-BE49-F238E27FC236}">
                  <a16:creationId xmlns:a16="http://schemas.microsoft.com/office/drawing/2014/main" id="{F924001D-9F53-4DBC-9704-0B8EB125E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DF0C838D-EA63-44BF-8309-687B9387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B50CE11-8D0C-4CA3-84AB-4F7A41327180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B0B579-2B61-4228-BA71-E7FEF497F57C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11B4DA-EA2B-4E42-8D7C-F8E7F50D9B12}"/>
              </a:ext>
            </a:extLst>
          </p:cNvPr>
          <p:cNvGrpSpPr/>
          <p:nvPr/>
        </p:nvGrpSpPr>
        <p:grpSpPr>
          <a:xfrm>
            <a:off x="5041200" y="4443661"/>
            <a:ext cx="1018525" cy="142196"/>
            <a:chOff x="2094759" y="4133641"/>
            <a:chExt cx="1018525" cy="142196"/>
          </a:xfrm>
        </p:grpSpPr>
        <p:sp>
          <p:nvSpPr>
            <p:cNvPr id="43" name="AutoShape 19">
              <a:extLst>
                <a:ext uri="{FF2B5EF4-FFF2-40B4-BE49-F238E27FC236}">
                  <a16:creationId xmlns:a16="http://schemas.microsoft.com/office/drawing/2014/main" id="{591BB8B9-E744-46C4-9F01-DC59A3A73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59" y="4133642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AutoShape 19">
              <a:extLst>
                <a:ext uri="{FF2B5EF4-FFF2-40B4-BE49-F238E27FC236}">
                  <a16:creationId xmlns:a16="http://schemas.microsoft.com/office/drawing/2014/main" id="{E5712545-2032-4E53-8D29-7AB458506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09" y="4133641"/>
              <a:ext cx="337291" cy="142195"/>
            </a:xfrm>
            <a:prstGeom prst="can">
              <a:avLst>
                <a:gd name="adj" fmla="val 9236"/>
              </a:avLst>
            </a:prstGeom>
            <a:gradFill rotWithShape="0">
              <a:gsLst>
                <a:gs pos="0">
                  <a:schemeClr val="accent1">
                    <a:alpha val="14999"/>
                  </a:schemeClr>
                </a:gs>
                <a:gs pos="100000">
                  <a:schemeClr val="accent1">
                    <a:gamma/>
                    <a:shade val="7803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tIns="0" bIns="648000" anchor="ctr"/>
            <a:lstStyle/>
            <a:p>
              <a:pPr marL="0" marR="0" lvl="0" indent="0" algn="ctr" defTabSz="8731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1FF4A4-7563-4558-B34D-03C8124D056B}"/>
                </a:ext>
              </a:extLst>
            </p:cNvPr>
            <p:cNvCxnSpPr>
              <a:cxnSpLocks/>
            </p:cNvCxnSpPr>
            <p:nvPr/>
          </p:nvCxnSpPr>
          <p:spPr>
            <a:xfrm>
              <a:off x="2432050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FAC0682-43E0-4D3B-8604-96EA0FD7C8C2}"/>
                </a:ext>
              </a:extLst>
            </p:cNvPr>
            <p:cNvCxnSpPr>
              <a:cxnSpLocks/>
            </p:cNvCxnSpPr>
            <p:nvPr/>
          </p:nvCxnSpPr>
          <p:spPr>
            <a:xfrm>
              <a:off x="2948925" y="4207665"/>
              <a:ext cx="16435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6529420-E285-49D2-BD1B-377BFC220D9E}"/>
              </a:ext>
            </a:extLst>
          </p:cNvPr>
          <p:cNvGrpSpPr/>
          <p:nvPr/>
        </p:nvGrpSpPr>
        <p:grpSpPr>
          <a:xfrm>
            <a:off x="3478036" y="3197579"/>
            <a:ext cx="2181386" cy="2634358"/>
            <a:chOff x="3569028" y="1211618"/>
            <a:chExt cx="2181386" cy="263435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C632308-07E2-4A4D-B201-27F1A93A0281}"/>
                </a:ext>
              </a:extLst>
            </p:cNvPr>
            <p:cNvGrpSpPr/>
            <p:nvPr/>
          </p:nvGrpSpPr>
          <p:grpSpPr>
            <a:xfrm>
              <a:off x="4159916" y="3465486"/>
              <a:ext cx="173618" cy="380490"/>
              <a:chOff x="4412748" y="2394792"/>
              <a:chExt cx="173618" cy="380490"/>
            </a:xfrm>
          </p:grpSpPr>
          <p:sp>
            <p:nvSpPr>
              <p:cNvPr id="106" name="AutoShape 19">
                <a:extLst>
                  <a:ext uri="{FF2B5EF4-FFF2-40B4-BE49-F238E27FC236}">
                    <a16:creationId xmlns:a16="http://schemas.microsoft.com/office/drawing/2014/main" id="{413A5449-63DE-4B2F-AB95-617E9A2F7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E69378E-FB60-427F-B6F9-477FE318123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6462BA9-D4A1-45D3-ABCD-6C882241CEF4}"/>
                </a:ext>
              </a:extLst>
            </p:cNvPr>
            <p:cNvGrpSpPr/>
            <p:nvPr/>
          </p:nvGrpSpPr>
          <p:grpSpPr>
            <a:xfrm rot="7800164">
              <a:off x="3672464" y="2697788"/>
              <a:ext cx="173618" cy="380490"/>
              <a:chOff x="4412748" y="2394792"/>
              <a:chExt cx="173618" cy="380490"/>
            </a:xfrm>
          </p:grpSpPr>
          <p:sp>
            <p:nvSpPr>
              <p:cNvPr id="112" name="AutoShape 19">
                <a:extLst>
                  <a:ext uri="{FF2B5EF4-FFF2-40B4-BE49-F238E27FC236}">
                    <a16:creationId xmlns:a16="http://schemas.microsoft.com/office/drawing/2014/main" id="{6229C1BD-ECFA-4BAA-8B81-54DF69B9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7DD7914-2107-4420-86FE-F8C638F471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82B567B-0D3E-41B4-A870-700A54E449EE}"/>
                </a:ext>
              </a:extLst>
            </p:cNvPr>
            <p:cNvGrpSpPr/>
            <p:nvPr/>
          </p:nvGrpSpPr>
          <p:grpSpPr>
            <a:xfrm rot="14049055">
              <a:off x="4369710" y="2976239"/>
              <a:ext cx="173618" cy="380490"/>
              <a:chOff x="4412748" y="2394792"/>
              <a:chExt cx="173618" cy="380490"/>
            </a:xfrm>
          </p:grpSpPr>
          <p:sp>
            <p:nvSpPr>
              <p:cNvPr id="115" name="AutoShape 19">
                <a:extLst>
                  <a:ext uri="{FF2B5EF4-FFF2-40B4-BE49-F238E27FC236}">
                    <a16:creationId xmlns:a16="http://schemas.microsoft.com/office/drawing/2014/main" id="{AE3626A7-CA71-4873-AF47-E92BB56E2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09616C3-2DDC-4D33-9D17-C10BF925B96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09305A0-8B28-46E5-83D6-E477628AD99B}"/>
                </a:ext>
              </a:extLst>
            </p:cNvPr>
            <p:cNvGrpSpPr/>
            <p:nvPr/>
          </p:nvGrpSpPr>
          <p:grpSpPr>
            <a:xfrm rot="8196433">
              <a:off x="3963926" y="2939451"/>
              <a:ext cx="173618" cy="380490"/>
              <a:chOff x="4412748" y="2394792"/>
              <a:chExt cx="173618" cy="380490"/>
            </a:xfrm>
          </p:grpSpPr>
          <p:sp>
            <p:nvSpPr>
              <p:cNvPr id="118" name="AutoShape 19">
                <a:extLst>
                  <a:ext uri="{FF2B5EF4-FFF2-40B4-BE49-F238E27FC236}">
                    <a16:creationId xmlns:a16="http://schemas.microsoft.com/office/drawing/2014/main" id="{FA50CE34-D75C-450B-9E41-656CFEA73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F2F5530-8809-49CD-A4D3-8BC5831098D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AFB4A8-3262-458A-84F3-AA63D3861582}"/>
                </a:ext>
              </a:extLst>
            </p:cNvPr>
            <p:cNvGrpSpPr/>
            <p:nvPr/>
          </p:nvGrpSpPr>
          <p:grpSpPr>
            <a:xfrm>
              <a:off x="4154615" y="2689840"/>
              <a:ext cx="173618" cy="380490"/>
              <a:chOff x="4412748" y="2394792"/>
              <a:chExt cx="173618" cy="380490"/>
            </a:xfrm>
          </p:grpSpPr>
          <p:sp>
            <p:nvSpPr>
              <p:cNvPr id="121" name="AutoShape 19">
                <a:extLst>
                  <a:ext uri="{FF2B5EF4-FFF2-40B4-BE49-F238E27FC236}">
                    <a16:creationId xmlns:a16="http://schemas.microsoft.com/office/drawing/2014/main" id="{BD315173-3810-4350-9A16-76F4292E3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BDE5409-8879-49BC-AF88-DC07460D42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F10D90F-2260-49C3-AB29-EE5CE4797D8A}"/>
                </a:ext>
              </a:extLst>
            </p:cNvPr>
            <p:cNvGrpSpPr/>
            <p:nvPr/>
          </p:nvGrpSpPr>
          <p:grpSpPr>
            <a:xfrm>
              <a:off x="4164551" y="3078465"/>
              <a:ext cx="173618" cy="380490"/>
              <a:chOff x="4412748" y="2394792"/>
              <a:chExt cx="173618" cy="380490"/>
            </a:xfrm>
          </p:grpSpPr>
          <p:sp>
            <p:nvSpPr>
              <p:cNvPr id="124" name="AutoShape 19">
                <a:extLst>
                  <a:ext uri="{FF2B5EF4-FFF2-40B4-BE49-F238E27FC236}">
                    <a16:creationId xmlns:a16="http://schemas.microsoft.com/office/drawing/2014/main" id="{80AFB217-CB6E-45BD-9E59-03A692CA4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E8BB30FE-8DF9-44D0-9047-8CC9B22E92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F6D4366-0341-4317-9F19-EF9B0C1E3352}"/>
                </a:ext>
              </a:extLst>
            </p:cNvPr>
            <p:cNvGrpSpPr/>
            <p:nvPr/>
          </p:nvGrpSpPr>
          <p:grpSpPr>
            <a:xfrm>
              <a:off x="4141281" y="1946584"/>
              <a:ext cx="173618" cy="380490"/>
              <a:chOff x="4412748" y="2394792"/>
              <a:chExt cx="173618" cy="380490"/>
            </a:xfrm>
          </p:grpSpPr>
          <p:sp>
            <p:nvSpPr>
              <p:cNvPr id="127" name="AutoShape 19">
                <a:extLst>
                  <a:ext uri="{FF2B5EF4-FFF2-40B4-BE49-F238E27FC236}">
                    <a16:creationId xmlns:a16="http://schemas.microsoft.com/office/drawing/2014/main" id="{BCD9B401-9465-406D-8795-B8FA07C43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1BA27A5-2E33-4B5D-AB1E-15C474B9D41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F4742D5-D76A-4ED1-A7BF-DA69394E532B}"/>
                </a:ext>
              </a:extLst>
            </p:cNvPr>
            <p:cNvGrpSpPr/>
            <p:nvPr/>
          </p:nvGrpSpPr>
          <p:grpSpPr>
            <a:xfrm rot="13974003">
              <a:off x="5473360" y="1941334"/>
              <a:ext cx="173618" cy="380490"/>
              <a:chOff x="4412748" y="2394792"/>
              <a:chExt cx="173618" cy="380490"/>
            </a:xfrm>
          </p:grpSpPr>
          <p:sp>
            <p:nvSpPr>
              <p:cNvPr id="130" name="AutoShape 19">
                <a:extLst>
                  <a:ext uri="{FF2B5EF4-FFF2-40B4-BE49-F238E27FC236}">
                    <a16:creationId xmlns:a16="http://schemas.microsoft.com/office/drawing/2014/main" id="{C198EF9E-1810-4EF1-9D07-0CD22DDEB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1888659-53EC-4EBA-877E-7CF8E87253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30DDA20-E6C3-45F5-9502-1E4E91D7BC46}"/>
                </a:ext>
              </a:extLst>
            </p:cNvPr>
            <p:cNvGrpSpPr/>
            <p:nvPr/>
          </p:nvGrpSpPr>
          <p:grpSpPr>
            <a:xfrm>
              <a:off x="4147300" y="2299424"/>
              <a:ext cx="173618" cy="380490"/>
              <a:chOff x="4412748" y="2394792"/>
              <a:chExt cx="173618" cy="380490"/>
            </a:xfrm>
          </p:grpSpPr>
          <p:sp>
            <p:nvSpPr>
              <p:cNvPr id="133" name="AutoShape 19">
                <a:extLst>
                  <a:ext uri="{FF2B5EF4-FFF2-40B4-BE49-F238E27FC236}">
                    <a16:creationId xmlns:a16="http://schemas.microsoft.com/office/drawing/2014/main" id="{85C3C9FF-904B-486D-832D-73401FA2D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836E2C4-BB6B-4CB6-A487-A785874FFF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DC57D42-5136-4A5A-A132-D88FA67AADD9}"/>
                </a:ext>
              </a:extLst>
            </p:cNvPr>
            <p:cNvGrpSpPr/>
            <p:nvPr/>
          </p:nvGrpSpPr>
          <p:grpSpPr>
            <a:xfrm rot="14241105">
              <a:off x="5160727" y="2179468"/>
              <a:ext cx="173618" cy="380490"/>
              <a:chOff x="4412748" y="2394792"/>
              <a:chExt cx="173618" cy="380490"/>
            </a:xfrm>
          </p:grpSpPr>
          <p:sp>
            <p:nvSpPr>
              <p:cNvPr id="136" name="AutoShape 19">
                <a:extLst>
                  <a:ext uri="{FF2B5EF4-FFF2-40B4-BE49-F238E27FC236}">
                    <a16:creationId xmlns:a16="http://schemas.microsoft.com/office/drawing/2014/main" id="{754E0269-9BAD-4CDB-927F-99D223251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489DB27-16D9-4269-A3D9-7D5FB608993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9E341FC-FA4B-46D3-93B1-5ADEF96C633D}"/>
                </a:ext>
              </a:extLst>
            </p:cNvPr>
            <p:cNvGrpSpPr/>
            <p:nvPr/>
          </p:nvGrpSpPr>
          <p:grpSpPr>
            <a:xfrm rot="13098029">
              <a:off x="4892818" y="2422119"/>
              <a:ext cx="173618" cy="380490"/>
              <a:chOff x="4412748" y="2394792"/>
              <a:chExt cx="173618" cy="380490"/>
            </a:xfrm>
          </p:grpSpPr>
          <p:sp>
            <p:nvSpPr>
              <p:cNvPr id="139" name="AutoShape 19">
                <a:extLst>
                  <a:ext uri="{FF2B5EF4-FFF2-40B4-BE49-F238E27FC236}">
                    <a16:creationId xmlns:a16="http://schemas.microsoft.com/office/drawing/2014/main" id="{FFE5C608-BAB6-4D5C-B0C0-1A4D07C2F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632DC90-714F-495E-874F-EF03480863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40EC3724-F820-4EDE-91EC-58123D3D1554}"/>
                </a:ext>
              </a:extLst>
            </p:cNvPr>
            <p:cNvGrpSpPr/>
            <p:nvPr/>
          </p:nvGrpSpPr>
          <p:grpSpPr>
            <a:xfrm rot="13256909">
              <a:off x="4668915" y="2720062"/>
              <a:ext cx="173618" cy="380490"/>
              <a:chOff x="4412748" y="2394792"/>
              <a:chExt cx="173618" cy="380490"/>
            </a:xfrm>
          </p:grpSpPr>
          <p:sp>
            <p:nvSpPr>
              <p:cNvPr id="142" name="AutoShape 19">
                <a:extLst>
                  <a:ext uri="{FF2B5EF4-FFF2-40B4-BE49-F238E27FC236}">
                    <a16:creationId xmlns:a16="http://schemas.microsoft.com/office/drawing/2014/main" id="{E50ADFD5-1233-4C2D-88DC-CE7E70BA8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7F46BAE-87CF-4F73-A181-78128883D8B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8B7887C-10C8-4AAB-A532-92C61C456FFD}"/>
                </a:ext>
              </a:extLst>
            </p:cNvPr>
            <p:cNvGrpSpPr/>
            <p:nvPr/>
          </p:nvGrpSpPr>
          <p:grpSpPr>
            <a:xfrm rot="9959165">
              <a:off x="5133520" y="1869072"/>
              <a:ext cx="173618" cy="380490"/>
              <a:chOff x="4412748" y="2394792"/>
              <a:chExt cx="173618" cy="380490"/>
            </a:xfrm>
          </p:grpSpPr>
          <p:sp>
            <p:nvSpPr>
              <p:cNvPr id="145" name="AutoShape 19">
                <a:extLst>
                  <a:ext uri="{FF2B5EF4-FFF2-40B4-BE49-F238E27FC236}">
                    <a16:creationId xmlns:a16="http://schemas.microsoft.com/office/drawing/2014/main" id="{D74E9BAB-C496-4FFE-9AF7-2425CEE51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3B5E5BE-F333-404E-8D40-DD2EBADC207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393E5FB-3605-4590-B294-5F7F20EB6F5D}"/>
                </a:ext>
              </a:extLst>
            </p:cNvPr>
            <p:cNvGrpSpPr/>
            <p:nvPr/>
          </p:nvGrpSpPr>
          <p:grpSpPr>
            <a:xfrm rot="7800164">
              <a:off x="4954391" y="1556750"/>
              <a:ext cx="173618" cy="380490"/>
              <a:chOff x="4412748" y="2394792"/>
              <a:chExt cx="173618" cy="380490"/>
            </a:xfrm>
          </p:grpSpPr>
          <p:sp>
            <p:nvSpPr>
              <p:cNvPr id="148" name="AutoShape 19">
                <a:extLst>
                  <a:ext uri="{FF2B5EF4-FFF2-40B4-BE49-F238E27FC236}">
                    <a16:creationId xmlns:a16="http://schemas.microsoft.com/office/drawing/2014/main" id="{DAB0AFA8-A461-4F3B-96C6-360FE38B9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CA13CAC-139E-4D1D-BC8E-8543153B485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BF2F07B-5108-4980-9C27-259EBD2748E9}"/>
                </a:ext>
              </a:extLst>
            </p:cNvPr>
            <p:cNvGrpSpPr/>
            <p:nvPr/>
          </p:nvGrpSpPr>
          <p:grpSpPr>
            <a:xfrm rot="13050633">
              <a:off x="5269317" y="1559608"/>
              <a:ext cx="173618" cy="380490"/>
              <a:chOff x="4412748" y="2394792"/>
              <a:chExt cx="173618" cy="380490"/>
            </a:xfrm>
          </p:grpSpPr>
          <p:sp>
            <p:nvSpPr>
              <p:cNvPr id="151" name="AutoShape 19">
                <a:extLst>
                  <a:ext uri="{FF2B5EF4-FFF2-40B4-BE49-F238E27FC236}">
                    <a16:creationId xmlns:a16="http://schemas.microsoft.com/office/drawing/2014/main" id="{44618D3B-D2E5-47AB-BCE4-E141612A4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BC5B4C3-D57B-47D7-8493-4CF332A9855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08F39FE-BFD1-4182-A0D6-81B48E3BF96C}"/>
                </a:ext>
              </a:extLst>
            </p:cNvPr>
            <p:cNvGrpSpPr/>
            <p:nvPr/>
          </p:nvGrpSpPr>
          <p:grpSpPr>
            <a:xfrm rot="7800164">
              <a:off x="4668208" y="1332935"/>
              <a:ext cx="173618" cy="380490"/>
              <a:chOff x="4412748" y="2394792"/>
              <a:chExt cx="173618" cy="380490"/>
            </a:xfrm>
          </p:grpSpPr>
          <p:sp>
            <p:nvSpPr>
              <p:cNvPr id="154" name="AutoShape 19">
                <a:extLst>
                  <a:ext uri="{FF2B5EF4-FFF2-40B4-BE49-F238E27FC236}">
                    <a16:creationId xmlns:a16="http://schemas.microsoft.com/office/drawing/2014/main" id="{7F8F0865-32D7-47BC-9615-FF204B937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7BA176-1902-465D-9837-1013EAC31C3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B15F950-B55D-48CC-8871-E9E2698F3257}"/>
                </a:ext>
              </a:extLst>
            </p:cNvPr>
            <p:cNvGrpSpPr/>
            <p:nvPr/>
          </p:nvGrpSpPr>
          <p:grpSpPr>
            <a:xfrm rot="12852478">
              <a:off x="5498714" y="1271778"/>
              <a:ext cx="173618" cy="380490"/>
              <a:chOff x="4412748" y="2394792"/>
              <a:chExt cx="173618" cy="380490"/>
            </a:xfrm>
          </p:grpSpPr>
          <p:sp>
            <p:nvSpPr>
              <p:cNvPr id="157" name="AutoShape 19">
                <a:extLst>
                  <a:ext uri="{FF2B5EF4-FFF2-40B4-BE49-F238E27FC236}">
                    <a16:creationId xmlns:a16="http://schemas.microsoft.com/office/drawing/2014/main" id="{F5C25BFD-5533-4AD3-8BCA-F9F9BAC0D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9607CA3-6373-48E0-94D0-E77FACD067D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4C040EB-ACBD-4939-92B8-A13ABF4E4621}"/>
                </a:ext>
              </a:extLst>
            </p:cNvPr>
            <p:cNvGrpSpPr/>
            <p:nvPr/>
          </p:nvGrpSpPr>
          <p:grpSpPr>
            <a:xfrm>
              <a:off x="4125736" y="1562352"/>
              <a:ext cx="173618" cy="380490"/>
              <a:chOff x="4412748" y="2394792"/>
              <a:chExt cx="173618" cy="380490"/>
            </a:xfrm>
          </p:grpSpPr>
          <p:sp>
            <p:nvSpPr>
              <p:cNvPr id="160" name="AutoShape 19">
                <a:extLst>
                  <a:ext uri="{FF2B5EF4-FFF2-40B4-BE49-F238E27FC236}">
                    <a16:creationId xmlns:a16="http://schemas.microsoft.com/office/drawing/2014/main" id="{556B0441-2510-47D5-BF83-F5332D492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E8B04F4-23F9-4D6D-9E67-BD18FD77DC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9FC0FBF-404F-4AFA-90CF-D0F7D39105B1}"/>
                </a:ext>
              </a:extLst>
            </p:cNvPr>
            <p:cNvGrpSpPr/>
            <p:nvPr/>
          </p:nvGrpSpPr>
          <p:grpSpPr>
            <a:xfrm>
              <a:off x="4135262" y="1211618"/>
              <a:ext cx="173618" cy="380490"/>
              <a:chOff x="4412748" y="2394792"/>
              <a:chExt cx="173618" cy="380490"/>
            </a:xfrm>
          </p:grpSpPr>
          <p:sp>
            <p:nvSpPr>
              <p:cNvPr id="163" name="AutoShape 19">
                <a:extLst>
                  <a:ext uri="{FF2B5EF4-FFF2-40B4-BE49-F238E27FC236}">
                    <a16:creationId xmlns:a16="http://schemas.microsoft.com/office/drawing/2014/main" id="{84910F44-7B18-48DC-8628-B9357E1DF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386198" y="2575114"/>
                <a:ext cx="226718" cy="173618"/>
              </a:xfrm>
              <a:prstGeom prst="can">
                <a:avLst>
                  <a:gd name="adj" fmla="val 9236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tIns="0" bIns="648000" anchor="ctr"/>
              <a:lstStyle/>
              <a:p>
                <a:pPr marL="0" marR="0" lvl="0" indent="0" algn="ctr" defTabSz="8731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BBD0B7C-55C0-496E-B1B1-0E55220BCA8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11359" y="2476972"/>
                <a:ext cx="16435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1" name="Rectangle 2">
            <a:extLst>
              <a:ext uri="{FF2B5EF4-FFF2-40B4-BE49-F238E27FC236}">
                <a16:creationId xmlns:a16="http://schemas.microsoft.com/office/drawing/2014/main" id="{7D672A5A-0104-4E86-9894-EA19FD06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60" y="1780488"/>
            <a:ext cx="4343400" cy="1339336"/>
          </a:xfrm>
          <a:prstGeom prst="rect">
            <a:avLst/>
          </a:prstGeom>
          <a:pattFill prst="shingle">
            <a:fgClr>
              <a:schemeClr val="tx1">
                <a:alpha val="76077"/>
              </a:schemeClr>
            </a:fgClr>
            <a:bgClr>
              <a:srgbClr val="FF0000">
                <a:alpha val="76077"/>
              </a:srgbClr>
            </a:bgClr>
          </a:pattFill>
          <a:ln w="25400" cap="rnd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2" name="AutoShape 30">
            <a:extLst>
              <a:ext uri="{FF2B5EF4-FFF2-40B4-BE49-F238E27FC236}">
                <a16:creationId xmlns:a16="http://schemas.microsoft.com/office/drawing/2014/main" id="{3C93A841-042B-4DB6-9252-DCBFB37A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661" y="5565216"/>
            <a:ext cx="122238" cy="762000"/>
          </a:xfrm>
          <a:prstGeom prst="can">
            <a:avLst>
              <a:gd name="adj" fmla="val 8052"/>
            </a:avLst>
          </a:prstGeom>
          <a:gradFill rotWithShape="0">
            <a:gsLst>
              <a:gs pos="93000">
                <a:srgbClr val="92D050"/>
              </a:gs>
              <a:gs pos="43000">
                <a:srgbClr val="990033">
                  <a:alpha val="89998"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3" name="Text Box 22">
            <a:extLst>
              <a:ext uri="{FF2B5EF4-FFF2-40B4-BE49-F238E27FC236}">
                <a16:creationId xmlns:a16="http://schemas.microsoft.com/office/drawing/2014/main" id="{2C6729A5-111D-4988-9BB7-A049B4605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764" y="4524735"/>
            <a:ext cx="1919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Peptidoglycan</a:t>
            </a:r>
          </a:p>
        </p:txBody>
      </p:sp>
      <p:sp>
        <p:nvSpPr>
          <p:cNvPr id="175" name="AutoShape 19">
            <a:extLst>
              <a:ext uri="{FF2B5EF4-FFF2-40B4-BE49-F238E27FC236}">
                <a16:creationId xmlns:a16="http://schemas.microsoft.com/office/drawing/2014/main" id="{52B7045D-F608-42E4-BCF4-646488DA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842" y="4602467"/>
            <a:ext cx="337291" cy="142195"/>
          </a:xfrm>
          <a:prstGeom prst="can">
            <a:avLst>
              <a:gd name="adj" fmla="val 9236"/>
            </a:avLst>
          </a:prstGeom>
          <a:gradFill rotWithShape="0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shade val="78039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8" name="AutoShape 19">
            <a:extLst>
              <a:ext uri="{FF2B5EF4-FFF2-40B4-BE49-F238E27FC236}">
                <a16:creationId xmlns:a16="http://schemas.microsoft.com/office/drawing/2014/main" id="{DDF6397C-A372-4B57-9956-EAD68619060F}"/>
              </a:ext>
            </a:extLst>
          </p:cNvPr>
          <p:cNvSpPr>
            <a:spLocks noChangeArrowheads="1"/>
          </p:cNvSpPr>
          <p:nvPr/>
        </p:nvSpPr>
        <p:spPr bwMode="auto">
          <a:xfrm rot="8574003">
            <a:off x="8587621" y="3695104"/>
            <a:ext cx="226718" cy="173618"/>
          </a:xfrm>
          <a:prstGeom prst="can">
            <a:avLst>
              <a:gd name="adj" fmla="val 9236"/>
            </a:avLst>
          </a:prstGeom>
          <a:solidFill>
            <a:srgbClr val="7030A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0" name="Text Box 22">
            <a:extLst>
              <a:ext uri="{FF2B5EF4-FFF2-40B4-BE49-F238E27FC236}">
                <a16:creationId xmlns:a16="http://schemas.microsoft.com/office/drawing/2014/main" id="{064C2901-AAB1-4A6B-A1F4-541834C5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270" y="3592223"/>
            <a:ext cx="2573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ManLAM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AraLAM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1" name="Text Box 22">
            <a:extLst>
              <a:ext uri="{FF2B5EF4-FFF2-40B4-BE49-F238E27FC236}">
                <a16:creationId xmlns:a16="http://schemas.microsoft.com/office/drawing/2014/main" id="{F2C423E4-EA22-430D-8171-3407579A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732" y="2084448"/>
            <a:ext cx="2573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Mycolic Acid,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TDM</a:t>
            </a:r>
          </a:p>
        </p:txBody>
      </p:sp>
      <p:sp>
        <p:nvSpPr>
          <p:cNvPr id="242" name="Text Box 22">
            <a:extLst>
              <a:ext uri="{FF2B5EF4-FFF2-40B4-BE49-F238E27FC236}">
                <a16:creationId xmlns:a16="http://schemas.microsoft.com/office/drawing/2014/main" id="{7BAB982B-CD1A-400B-A9B2-1BAB3AF2F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852" y="1309504"/>
            <a:ext cx="2573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PDIM</a:t>
            </a:r>
          </a:p>
        </p:txBody>
      </p:sp>
      <p:sp>
        <p:nvSpPr>
          <p:cNvPr id="243" name="Rectangle 2">
            <a:extLst>
              <a:ext uri="{FF2B5EF4-FFF2-40B4-BE49-F238E27FC236}">
                <a16:creationId xmlns:a16="http://schemas.microsoft.com/office/drawing/2014/main" id="{4FA8103B-DA61-4917-B329-9FB1C9F0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0741" y="2277636"/>
            <a:ext cx="244461" cy="237736"/>
          </a:xfrm>
          <a:prstGeom prst="rect">
            <a:avLst/>
          </a:prstGeom>
          <a:pattFill prst="shingle">
            <a:fgClr>
              <a:schemeClr val="tx1">
                <a:alpha val="76077"/>
              </a:schemeClr>
            </a:fgClr>
            <a:bgClr>
              <a:srgbClr val="FF0000">
                <a:alpha val="76077"/>
              </a:srgbClr>
            </a:bgClr>
          </a:pattFill>
          <a:ln w="25400" cap="rnd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4" name="AutoShape 30">
            <a:extLst>
              <a:ext uri="{FF2B5EF4-FFF2-40B4-BE49-F238E27FC236}">
                <a16:creationId xmlns:a16="http://schemas.microsoft.com/office/drawing/2014/main" id="{055AF606-A178-4A28-A980-7E367675CB5D}"/>
              </a:ext>
            </a:extLst>
          </p:cNvPr>
          <p:cNvSpPr>
            <a:spLocks noChangeArrowheads="1"/>
          </p:cNvSpPr>
          <p:nvPr/>
        </p:nvSpPr>
        <p:spPr bwMode="auto">
          <a:xfrm rot="19880655">
            <a:off x="2751090" y="1373112"/>
            <a:ext cx="45719" cy="1067695"/>
          </a:xfrm>
          <a:prstGeom prst="can">
            <a:avLst>
              <a:gd name="adj" fmla="val 8052"/>
            </a:avLst>
          </a:prstGeom>
          <a:gradFill rotWithShape="0">
            <a:gsLst>
              <a:gs pos="99000">
                <a:srgbClr val="966842"/>
              </a:gs>
              <a:gs pos="61000">
                <a:schemeClr val="tx2">
                  <a:lumMod val="75000"/>
                </a:schemeClr>
              </a:gs>
              <a:gs pos="43000">
                <a:srgbClr val="FFC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5" name="AutoShape 30">
            <a:extLst>
              <a:ext uri="{FF2B5EF4-FFF2-40B4-BE49-F238E27FC236}">
                <a16:creationId xmlns:a16="http://schemas.microsoft.com/office/drawing/2014/main" id="{06BB32F2-A5C3-40E2-ADFC-AA3DFC304A10}"/>
              </a:ext>
            </a:extLst>
          </p:cNvPr>
          <p:cNvSpPr>
            <a:spLocks noChangeArrowheads="1"/>
          </p:cNvSpPr>
          <p:nvPr/>
        </p:nvSpPr>
        <p:spPr bwMode="auto">
          <a:xfrm rot="1605824">
            <a:off x="4808523" y="1408032"/>
            <a:ext cx="45719" cy="1067695"/>
          </a:xfrm>
          <a:prstGeom prst="can">
            <a:avLst>
              <a:gd name="adj" fmla="val 8052"/>
            </a:avLst>
          </a:prstGeom>
          <a:gradFill rotWithShape="0">
            <a:gsLst>
              <a:gs pos="99000">
                <a:srgbClr val="966842"/>
              </a:gs>
              <a:gs pos="61000">
                <a:schemeClr val="tx2">
                  <a:lumMod val="75000"/>
                </a:schemeClr>
              </a:gs>
              <a:gs pos="43000">
                <a:srgbClr val="FFC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6" name="AutoShape 30">
            <a:extLst>
              <a:ext uri="{FF2B5EF4-FFF2-40B4-BE49-F238E27FC236}">
                <a16:creationId xmlns:a16="http://schemas.microsoft.com/office/drawing/2014/main" id="{D5DC2A29-23A3-4630-9ABD-61CEA355B931}"/>
              </a:ext>
            </a:extLst>
          </p:cNvPr>
          <p:cNvSpPr>
            <a:spLocks noChangeArrowheads="1"/>
          </p:cNvSpPr>
          <p:nvPr/>
        </p:nvSpPr>
        <p:spPr bwMode="auto">
          <a:xfrm rot="19880655">
            <a:off x="3586526" y="1319059"/>
            <a:ext cx="45719" cy="1067695"/>
          </a:xfrm>
          <a:prstGeom prst="can">
            <a:avLst>
              <a:gd name="adj" fmla="val 8052"/>
            </a:avLst>
          </a:prstGeom>
          <a:gradFill rotWithShape="0">
            <a:gsLst>
              <a:gs pos="99000">
                <a:srgbClr val="966842"/>
              </a:gs>
              <a:gs pos="61000">
                <a:schemeClr val="tx2">
                  <a:lumMod val="75000"/>
                </a:schemeClr>
              </a:gs>
              <a:gs pos="43000">
                <a:srgbClr val="FFC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7" name="AutoShape 30">
            <a:extLst>
              <a:ext uri="{FF2B5EF4-FFF2-40B4-BE49-F238E27FC236}">
                <a16:creationId xmlns:a16="http://schemas.microsoft.com/office/drawing/2014/main" id="{6B9861D4-4D96-4CD6-A6C8-FAFEB89BC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829" y="1293394"/>
            <a:ext cx="45719" cy="513019"/>
          </a:xfrm>
          <a:prstGeom prst="can">
            <a:avLst>
              <a:gd name="adj" fmla="val 8052"/>
            </a:avLst>
          </a:prstGeom>
          <a:gradFill rotWithShape="0">
            <a:gsLst>
              <a:gs pos="99000">
                <a:srgbClr val="966842"/>
              </a:gs>
              <a:gs pos="61000">
                <a:schemeClr val="tx2">
                  <a:lumMod val="75000"/>
                </a:schemeClr>
              </a:gs>
              <a:gs pos="43000">
                <a:srgbClr val="FFC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tIns="0" bIns="648000" anchor="ctr"/>
          <a:lstStyle/>
          <a:p>
            <a:pPr marL="0" marR="0" lvl="0" indent="0" algn="ctr" defTabSz="873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5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1816</Words>
  <Application>Microsoft Office PowerPoint</Application>
  <PresentationFormat>On-screen Show (4:3)</PresentationFormat>
  <Paragraphs>513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Office Theme</vt:lpstr>
      <vt:lpstr>3_Office Theme</vt:lpstr>
      <vt:lpstr>5_Office Theme</vt:lpstr>
      <vt:lpstr>7_Office Theme</vt:lpstr>
      <vt:lpstr>8_Office Theme</vt:lpstr>
      <vt:lpstr>1_Default Design</vt:lpstr>
      <vt:lpstr>PowerPoint Presentation</vt:lpstr>
      <vt:lpstr>PowerPoint Presentation</vt:lpstr>
      <vt:lpstr>PowerPoint Presentation</vt:lpstr>
      <vt:lpstr>Can TB be cured or eradicated? Is immune assistance needed?</vt:lpstr>
      <vt:lpstr>Innate Immunity &amp; Mtb</vt:lpstr>
      <vt:lpstr>PowerPoint Presentation</vt:lpstr>
      <vt:lpstr>PowerPoint Presentation</vt:lpstr>
      <vt:lpstr>Innate Immunity &amp; Mtb</vt:lpstr>
      <vt:lpstr>PowerPoint Presentation</vt:lpstr>
      <vt:lpstr>… with clinical consequences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Mtb &amp; the Granuloma:   a lifelong relationship</vt:lpstr>
      <vt:lpstr>The Mtb Granuloma:  the standoff</vt:lpstr>
      <vt:lpstr>TB Treatment:  The Drug &amp; Rx Course Timeline</vt:lpstr>
      <vt:lpstr>HDTs &amp; Macrophages</vt:lpstr>
      <vt:lpstr>HDTs &amp; IMMUNOPATHOLOGY</vt:lpstr>
      <vt:lpstr>PowerPoint Presentation</vt:lpstr>
      <vt:lpstr>PowerPoint Presentation</vt:lpstr>
      <vt:lpstr>CC-11050 TNF, cAMP, &amp; PDEi pathway</vt:lpstr>
      <vt:lpstr>PowerPoint Presentation</vt:lpstr>
      <vt:lpstr>PowerPoint Presentation</vt:lpstr>
      <vt:lpstr>TB HDTs &amp; Phase II RCTs</vt:lpstr>
      <vt:lpstr>PowerPoint Presentation</vt:lpstr>
      <vt:lpstr>Extra Slides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Macrophages &amp; Host Directed Therapies for Mycobacterium tuberculosis  OPP1156448</dc:title>
  <dc:creator>Tom</dc:creator>
  <cp:lastModifiedBy>Thomas Hawn</cp:lastModifiedBy>
  <cp:revision>153</cp:revision>
  <dcterms:created xsi:type="dcterms:W3CDTF">2017-01-11T00:30:00Z</dcterms:created>
  <dcterms:modified xsi:type="dcterms:W3CDTF">2022-09-11T18:39:27Z</dcterms:modified>
</cp:coreProperties>
</file>