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259" r:id="rId7"/>
    <p:sldId id="260" r:id="rId8"/>
    <p:sldId id="261" r:id="rId9"/>
    <p:sldId id="391" r:id="rId10"/>
    <p:sldId id="392" r:id="rId11"/>
    <p:sldId id="262" r:id="rId12"/>
    <p:sldId id="264" r:id="rId13"/>
    <p:sldId id="387" r:id="rId14"/>
    <p:sldId id="393" r:id="rId15"/>
    <p:sldId id="370" r:id="rId16"/>
    <p:sldId id="309" r:id="rId17"/>
    <p:sldId id="310" r:id="rId18"/>
    <p:sldId id="389" r:id="rId19"/>
    <p:sldId id="390" r:id="rId20"/>
    <p:sldId id="394" r:id="rId21"/>
    <p:sldId id="388" r:id="rId22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AE6"/>
    <a:srgbClr val="FF9999"/>
    <a:srgbClr val="BE84F8"/>
    <a:srgbClr val="EAF99D"/>
    <a:srgbClr val="FFFFFF"/>
    <a:srgbClr val="DFF79B"/>
    <a:srgbClr val="93C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>
      <p:cViewPr varScale="1">
        <p:scale>
          <a:sx n="166" d="100"/>
          <a:sy n="166" d="100"/>
        </p:scale>
        <p:origin x="86" y="158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160" d="100"/>
          <a:sy n="160" d="100"/>
        </p:scale>
        <p:origin x="5604" y="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92F58E-6536-4E59-B25F-ACCB416966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5D85A-58D5-4749-A489-CAFE56FBF7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3B22F-4AE5-4AB2-B462-8FEB2F4D396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0A76D-8B3B-44B5-B1FB-6EBC94522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E2326-F374-44E1-BDB3-B2EAD69931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862-083B-423D-B26C-63C8027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7E99-7855-4E63-ADD6-F07CC77790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3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7E99-7855-4E63-ADD6-F07CC77790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13876" y="3044414"/>
            <a:ext cx="8516586" cy="1066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B073B-0E75-4707-A6E2-13B80CC1E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9" y="890739"/>
            <a:ext cx="8516247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093A8-F9B0-424A-8817-F7EBA220E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2117" y="4117185"/>
            <a:ext cx="251786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/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4182E3-7101-449A-91AB-3D67D7C1A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5" y="4697228"/>
            <a:ext cx="1752200" cy="42330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F66E8EF-3236-4224-B982-D98546B13C90}"/>
              </a:ext>
            </a:extLst>
          </p:cNvPr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25112-8F2F-4328-A597-B8D26903D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2904" y="4700016"/>
            <a:ext cx="1597290" cy="28653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3C77FEB-8229-4610-A6E9-9746AAB507C3}"/>
              </a:ext>
            </a:extLst>
          </p:cNvPr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Plain Title Page </a:t>
            </a: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7C238-1BD8-41BC-84DF-B89AF95A9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2904" y="4698551"/>
            <a:ext cx="1755800" cy="42066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48E1117-D42C-48A5-AB89-3FB60F3D7F33}"/>
              </a:ext>
            </a:extLst>
          </p:cNvPr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4B9E-CC03-4F2B-9318-93A7372C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8C35-381C-4F5F-A3C6-1F161CAB1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3237-190F-4257-B1B2-D8709050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47B0-1B54-498C-B94C-23F0511B322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19A33-4585-4232-B4F7-2010D6CB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D937A-0B78-4E8C-9656-33F6D6F6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668E0-0F6B-410B-B994-81ADAC19C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Bullets (Slide Content)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816288"/>
            <a:ext cx="4290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08C27-B6D3-4131-AFC7-E8A07DB48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18" y="4760699"/>
            <a:ext cx="1592982" cy="2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1A9E5-8A81-4F72-AAB3-88B74491F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8006" y="4765065"/>
            <a:ext cx="1591194" cy="28044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ABB064F-9CBD-4EF2-B54A-11774AFC51CE}"/>
              </a:ext>
            </a:extLst>
          </p:cNvPr>
          <p:cNvSpPr txBox="1">
            <a:spLocks/>
          </p:cNvSpPr>
          <p:nvPr userDrawn="1"/>
        </p:nvSpPr>
        <p:spPr>
          <a:xfrm>
            <a:off x="558689" y="4910328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77141-83B9-4FA0-9A26-B19E98D0C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2904" y="4700016"/>
            <a:ext cx="1597290" cy="28653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EF4F16-06DC-422F-971A-C8681DDE5AD5}"/>
              </a:ext>
            </a:extLst>
          </p:cNvPr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0" y="4816288"/>
            <a:ext cx="505289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>
                <a:solidFill>
                  <a:schemeClr val="accent4"/>
                </a:solidFill>
              </a:rPr>
              <a:t>   </a:t>
            </a:r>
            <a:r>
              <a:rPr lang="en-US" sz="1100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D7C8BC-AA67-47C3-8E7E-C4CD7E979DCC}"/>
              </a:ext>
            </a:extLst>
          </p:cNvPr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© 2021 Bill &amp; Melinda Gates Foundation. 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3" r:id="rId3"/>
    <p:sldLayoutId id="2147483666" r:id="rId4"/>
    <p:sldLayoutId id="2147483663" r:id="rId5"/>
    <p:sldLayoutId id="2147483667" r:id="rId6"/>
    <p:sldLayoutId id="2147483655" r:id="rId7"/>
    <p:sldLayoutId id="2147483668" r:id="rId8"/>
    <p:sldLayoutId id="2147483664" r:id="rId9"/>
    <p:sldLayoutId id="2147483669" r:id="rId10"/>
    <p:sldLayoutId id="2147483657" r:id="rId11"/>
    <p:sldLayoutId id="2147483670" r:id="rId12"/>
    <p:sldLayoutId id="2147483649" r:id="rId13"/>
    <p:sldLayoutId id="2147483671" r:id="rId14"/>
    <p:sldLayoutId id="2147483672" r:id="rId15"/>
  </p:sldLayoutIdLst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wart.chang@gatesfoundation.or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healthorg.shinyapps.io/TBrief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sfoundation.org/goalkeepers/report/2022-repor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capica314.herokuapp.com/runner-TB" TargetMode="External"/><Relationship Id="rId2" Type="http://schemas.openxmlformats.org/officeDocument/2006/relationships/hyperlink" Target="https://cloud.anylogic.com/model/6362c090-dfba-49c1-b071-e48d520cbec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linkinghub.elsevier.com/retrieve/pii/S1472-9792(15)30284-5" TargetMode="External"/><Relationship Id="rId7" Type="http://schemas.openxmlformats.org/officeDocument/2006/relationships/hyperlink" Target="https://linkinghub.elsevier.com/retrieve/pii/S1755-4365(21)00026-8" TargetMode="External"/><Relationship Id="rId2" Type="http://schemas.openxmlformats.org/officeDocument/2006/relationships/hyperlink" Target="https://press.princeton.edu/books/hardcover/9780691154626/the-population-biology-of-tuberculo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6354243/" TargetMode="External"/><Relationship Id="rId5" Type="http://schemas.openxmlformats.org/officeDocument/2006/relationships/hyperlink" Target="https://journals.plos.org/ploscompbiol/article?id=10.1371/journal.pcbi.1008107" TargetMode="External"/><Relationship Id="rId4" Type="http://schemas.openxmlformats.org/officeDocument/2006/relationships/hyperlink" Target="https://bmcmedicine.biomedcentral.com/articles/10.1186/s12916-018-1178-4" TargetMode="Externa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ss.princeton.edu/books/hardcover/9780691154626/the-population-biology-of-tuberculosis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press.princeton.edu/books/hardcover/9780691154626/the-population-biology-of-tuberculosis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press.princeton.edu/books/hardcover/9780691154626/the-population-biology-of-tuberculosis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annualreviews.org/doi/10.1146/annurev-publhealth-031912-114431" TargetMode="External"/><Relationship Id="rId4" Type="http://schemas.openxmlformats.org/officeDocument/2006/relationships/hyperlink" Target="https://www.thelancet.com/journals/langlo/article/PIIS2214-109X(16)30199-1/full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doi/10.1146/annurev-publhealth-031912-11443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19FD-711F-475D-AED8-C5666130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885950"/>
            <a:ext cx="8735290" cy="762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Disease modeling for TB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FF889-5A22-40F0-85DC-5177A21AE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3105150"/>
            <a:ext cx="8735290" cy="148947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Stewart Chang (</a:t>
            </a:r>
            <a:r>
              <a:rPr lang="en-US" dirty="0">
                <a:hlinkClick r:id="rId2"/>
              </a:rPr>
              <a:t>stewart.chang@gatesfoundation.org</a:t>
            </a:r>
            <a:r>
              <a:rPr lang="en-US" dirty="0"/>
              <a:t>)</a:t>
            </a:r>
          </a:p>
          <a:p>
            <a:pPr marL="0" indent="0" algn="l">
              <a:buNone/>
            </a:pPr>
            <a:r>
              <a:rPr lang="en-US" dirty="0"/>
              <a:t>Institute for Disease Modeling</a:t>
            </a:r>
          </a:p>
          <a:p>
            <a:pPr marL="0" indent="0" algn="l">
              <a:buNone/>
            </a:pPr>
            <a:r>
              <a:rPr lang="en-US" dirty="0"/>
              <a:t>Bill &amp; Melinda Gates Foundation</a:t>
            </a:r>
          </a:p>
        </p:txBody>
      </p:sp>
    </p:spTree>
    <p:extLst>
      <p:ext uri="{BB962C8B-B14F-4D97-AF65-F5344CB8AC3E}">
        <p14:creationId xmlns:p14="http://schemas.microsoft.com/office/powerpoint/2010/main" val="287014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163CBEB-A66C-4C46-963D-BFE42CD7CB95}"/>
              </a:ext>
            </a:extLst>
          </p:cNvPr>
          <p:cNvSpPr/>
          <p:nvPr/>
        </p:nvSpPr>
        <p:spPr>
          <a:xfrm>
            <a:off x="4169487" y="1717357"/>
            <a:ext cx="1691640" cy="649224"/>
          </a:xfrm>
          <a:prstGeom prst="rect">
            <a:avLst/>
          </a:prstGeom>
          <a:gradFill flip="none" rotWithShape="1">
            <a:gsLst>
              <a:gs pos="0">
                <a:srgbClr val="EAF99D">
                  <a:tint val="66000"/>
                  <a:satMod val="160000"/>
                </a:srgbClr>
              </a:gs>
              <a:gs pos="100000">
                <a:srgbClr val="EAF99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BCE90-E3C7-48B7-9F7C-D9B3B0FDD9EE}"/>
              </a:ext>
            </a:extLst>
          </p:cNvPr>
          <p:cNvSpPr/>
          <p:nvPr/>
        </p:nvSpPr>
        <p:spPr>
          <a:xfrm>
            <a:off x="731493" y="2043382"/>
            <a:ext cx="1262016" cy="76770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C5964-5E26-4A74-8122-239B36499BB0}"/>
              </a:ext>
            </a:extLst>
          </p:cNvPr>
          <p:cNvSpPr txBox="1"/>
          <p:nvPr/>
        </p:nvSpPr>
        <p:spPr>
          <a:xfrm>
            <a:off x="814788" y="2260054"/>
            <a:ext cx="109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dirty="0"/>
              <a:t>ninfected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6A9058-14CB-42A1-9EA2-6B859F75FE46}"/>
              </a:ext>
            </a:extLst>
          </p:cNvPr>
          <p:cNvSpPr/>
          <p:nvPr/>
        </p:nvSpPr>
        <p:spPr>
          <a:xfrm>
            <a:off x="7123617" y="2043381"/>
            <a:ext cx="1262016" cy="767710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E20EA-5B67-4ED4-91E9-AEEE886EED51}"/>
              </a:ext>
            </a:extLst>
          </p:cNvPr>
          <p:cNvSpPr txBox="1"/>
          <p:nvPr/>
        </p:nvSpPr>
        <p:spPr>
          <a:xfrm>
            <a:off x="7183259" y="2099816"/>
            <a:ext cx="118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</a:rPr>
              <a:t>I</a:t>
            </a:r>
            <a:r>
              <a:rPr lang="en-US" sz="1800" dirty="0">
                <a:solidFill>
                  <a:schemeClr val="accent1"/>
                </a:solidFill>
              </a:rPr>
              <a:t>nfected (active TB)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E4E6FD-4D18-4D5A-87F9-F4317271BA97}"/>
              </a:ext>
            </a:extLst>
          </p:cNvPr>
          <p:cNvCxnSpPr>
            <a:cxnSpLocks/>
          </p:cNvCxnSpPr>
          <p:nvPr/>
        </p:nvCxnSpPr>
        <p:spPr>
          <a:xfrm>
            <a:off x="2094417" y="2460490"/>
            <a:ext cx="86578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36F8C3-8BCA-4069-A46C-C424028838D4}"/>
              </a:ext>
            </a:extLst>
          </p:cNvPr>
          <p:cNvSpPr txBox="1"/>
          <p:nvPr/>
        </p:nvSpPr>
        <p:spPr>
          <a:xfrm>
            <a:off x="2234920" y="1581944"/>
            <a:ext cx="71607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Infection rate</a:t>
            </a:r>
            <a:br>
              <a:rPr lang="en-US" sz="2800" b="1" i="1" dirty="0">
                <a:solidFill>
                  <a:schemeClr val="accent1"/>
                </a:solidFill>
                <a:latin typeface="Symbol" panose="05050102010706020507" pitchFamily="18" charset="2"/>
              </a:rPr>
            </a:br>
            <a:r>
              <a:rPr lang="en-US" sz="2400" b="1" i="1" dirty="0">
                <a:solidFill>
                  <a:schemeClr val="accent1"/>
                </a:solidFill>
                <a:latin typeface="Symbol" panose="05050102010706020507" pitchFamily="18" charset="2"/>
              </a:rPr>
              <a:t>b </a:t>
            </a:r>
            <a:r>
              <a:rPr lang="en-US" sz="2400" b="1" i="1" dirty="0">
                <a:solidFill>
                  <a:schemeClr val="accent1"/>
                </a:solidFill>
              </a:rPr>
              <a:t>I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10E51A-E48F-4489-80D1-B3E252610C8E}"/>
              </a:ext>
            </a:extLst>
          </p:cNvPr>
          <p:cNvCxnSpPr>
            <a:cxnSpLocks/>
          </p:cNvCxnSpPr>
          <p:nvPr/>
        </p:nvCxnSpPr>
        <p:spPr>
          <a:xfrm>
            <a:off x="5978509" y="2019611"/>
            <a:ext cx="1003054" cy="3077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17FB7-C46F-453A-B7F7-55CFFE913F45}"/>
              </a:ext>
            </a:extLst>
          </p:cNvPr>
          <p:cNvSpPr txBox="1"/>
          <p:nvPr/>
        </p:nvSpPr>
        <p:spPr>
          <a:xfrm>
            <a:off x="4202891" y="1762459"/>
            <a:ext cx="15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L</a:t>
            </a:r>
            <a:r>
              <a:rPr lang="en-US" sz="1400" dirty="0">
                <a:solidFill>
                  <a:schemeClr val="accent1"/>
                </a:solidFill>
              </a:rPr>
              <a:t>atent infection, </a:t>
            </a:r>
            <a:r>
              <a:rPr lang="en-US" sz="1400" b="1" i="1" dirty="0">
                <a:solidFill>
                  <a:schemeClr val="accent1"/>
                </a:solidFill>
              </a:rPr>
              <a:t>f</a:t>
            </a:r>
            <a:r>
              <a:rPr lang="en-US" sz="1400" dirty="0">
                <a:solidFill>
                  <a:schemeClr val="accent1"/>
                </a:solidFill>
              </a:rPr>
              <a:t>ast progressor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5D5D6-34F7-46F8-A3BD-0273BCA6928C}"/>
              </a:ext>
            </a:extLst>
          </p:cNvPr>
          <p:cNvSpPr/>
          <p:nvPr/>
        </p:nvSpPr>
        <p:spPr>
          <a:xfrm>
            <a:off x="4169487" y="2598608"/>
            <a:ext cx="1689959" cy="6452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B3B4D4-0B52-4582-9F8C-0B469B01AA0D}"/>
              </a:ext>
            </a:extLst>
          </p:cNvPr>
          <p:cNvCxnSpPr>
            <a:cxnSpLocks/>
          </p:cNvCxnSpPr>
          <p:nvPr/>
        </p:nvCxnSpPr>
        <p:spPr>
          <a:xfrm flipV="1">
            <a:off x="3081416" y="2040892"/>
            <a:ext cx="978891" cy="34686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2A95A2-9756-46B4-BECE-FFFCC81EEAC4}"/>
              </a:ext>
            </a:extLst>
          </p:cNvPr>
          <p:cNvCxnSpPr>
            <a:cxnSpLocks/>
          </p:cNvCxnSpPr>
          <p:nvPr/>
        </p:nvCxnSpPr>
        <p:spPr>
          <a:xfrm flipV="1">
            <a:off x="5989275" y="2470234"/>
            <a:ext cx="992288" cy="3831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6FD4C6-F4F5-46EA-91B8-3059D1086A94}"/>
              </a:ext>
            </a:extLst>
          </p:cNvPr>
          <p:cNvCxnSpPr>
            <a:cxnSpLocks/>
          </p:cNvCxnSpPr>
          <p:nvPr/>
        </p:nvCxnSpPr>
        <p:spPr>
          <a:xfrm>
            <a:off x="3076272" y="2500885"/>
            <a:ext cx="984035" cy="3831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5B5DAD-A1CC-46E4-9F91-A98B86145A29}"/>
              </a:ext>
            </a:extLst>
          </p:cNvPr>
          <p:cNvSpPr txBox="1"/>
          <p:nvPr/>
        </p:nvSpPr>
        <p:spPr>
          <a:xfrm>
            <a:off x="6064060" y="2863202"/>
            <a:ext cx="10424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Slow rate (years</a:t>
            </a:r>
            <a:r>
              <a:rPr lang="en-US" sz="1400" baseline="30000" dirty="0">
                <a:solidFill>
                  <a:schemeClr val="accent1"/>
                </a:solidFill>
              </a:rPr>
              <a:t>-1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51E1C93-DF5B-4687-A498-C0E51ED4081A}"/>
              </a:ext>
            </a:extLst>
          </p:cNvPr>
          <p:cNvSpPr txBox="1">
            <a:spLocks/>
          </p:cNvSpPr>
          <p:nvPr/>
        </p:nvSpPr>
        <p:spPr>
          <a:xfrm>
            <a:off x="180110" y="101300"/>
            <a:ext cx="8735290" cy="623342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Research example: What impact will new test have?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D174B-682E-E7F0-B906-4CBA92E0F27D}"/>
              </a:ext>
            </a:extLst>
          </p:cNvPr>
          <p:cNvSpPr txBox="1"/>
          <p:nvPr/>
        </p:nvSpPr>
        <p:spPr>
          <a:xfrm>
            <a:off x="4204291" y="2655808"/>
            <a:ext cx="15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L</a:t>
            </a:r>
            <a:r>
              <a:rPr lang="en-US" sz="1400" dirty="0">
                <a:solidFill>
                  <a:schemeClr val="accent1"/>
                </a:solidFill>
              </a:rPr>
              <a:t>atent infection, </a:t>
            </a:r>
            <a:r>
              <a:rPr lang="en-US" sz="1400" b="1" i="1" dirty="0">
                <a:solidFill>
                  <a:schemeClr val="accent1"/>
                </a:solidFill>
              </a:rPr>
              <a:t>s</a:t>
            </a:r>
            <a:r>
              <a:rPr lang="en-US" sz="1400" dirty="0">
                <a:solidFill>
                  <a:schemeClr val="accent1"/>
                </a:solidFill>
              </a:rPr>
              <a:t>low progressor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CA310F-2B56-0FF8-F0D2-51609B7B288A}"/>
              </a:ext>
            </a:extLst>
          </p:cNvPr>
          <p:cNvSpPr txBox="1"/>
          <p:nvPr/>
        </p:nvSpPr>
        <p:spPr>
          <a:xfrm>
            <a:off x="3255999" y="1903000"/>
            <a:ext cx="50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f %</a:t>
            </a:r>
            <a:r>
              <a:rPr lang="en-US" sz="1400" dirty="0">
                <a:solidFill>
                  <a:schemeClr val="accent1"/>
                </a:solidFill>
              </a:rPr>
              <a:t>  </a:t>
            </a:r>
            <a:endParaRPr lang="en-US" sz="1400" i="1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DBBBF8-56CA-F3B3-6F1F-7FBA4BC060C4}"/>
              </a:ext>
            </a:extLst>
          </p:cNvPr>
          <p:cNvSpPr txBox="1"/>
          <p:nvPr/>
        </p:nvSpPr>
        <p:spPr>
          <a:xfrm>
            <a:off x="3064806" y="2770869"/>
            <a:ext cx="8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( 1 – </a:t>
            </a:r>
            <a:r>
              <a:rPr lang="en-US" sz="1400" i="1" dirty="0">
                <a:solidFill>
                  <a:schemeClr val="accent1"/>
                </a:solidFill>
              </a:rPr>
              <a:t>f </a:t>
            </a:r>
            <a:r>
              <a:rPr lang="en-US" sz="1400" dirty="0">
                <a:solidFill>
                  <a:schemeClr val="accent1"/>
                </a:solidFill>
              </a:rPr>
              <a:t>)%</a:t>
            </a:r>
            <a:endParaRPr lang="en-US" sz="14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CA0B16-9A31-66A3-D0EE-D3A955B5A093}"/>
              </a:ext>
            </a:extLst>
          </p:cNvPr>
          <p:cNvSpPr txBox="1"/>
          <p:nvPr/>
        </p:nvSpPr>
        <p:spPr>
          <a:xfrm>
            <a:off x="6062302" y="1517301"/>
            <a:ext cx="9922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Fast rate (months</a:t>
            </a:r>
            <a:r>
              <a:rPr lang="en-US" sz="1400" baseline="30000" dirty="0">
                <a:solidFill>
                  <a:schemeClr val="accent1"/>
                </a:solidFill>
              </a:rPr>
              <a:t>-1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3790BC2-5777-C0E3-F71D-E98D2A114B75}"/>
              </a:ext>
            </a:extLst>
          </p:cNvPr>
          <p:cNvCxnSpPr>
            <a:cxnSpLocks/>
          </p:cNvCxnSpPr>
          <p:nvPr/>
        </p:nvCxnSpPr>
        <p:spPr>
          <a:xfrm>
            <a:off x="7885617" y="2954368"/>
            <a:ext cx="0" cy="8281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6D0A73B-FEB9-2ED2-B2D1-12AECC6B11C7}"/>
              </a:ext>
            </a:extLst>
          </p:cNvPr>
          <p:cNvSpPr txBox="1"/>
          <p:nvPr/>
        </p:nvSpPr>
        <p:spPr>
          <a:xfrm>
            <a:off x="7517291" y="37543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Death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7DC4D73-C293-F6C9-B6B1-FFD50EF04DA3}"/>
              </a:ext>
            </a:extLst>
          </p:cNvPr>
          <p:cNvCxnSpPr>
            <a:cxnSpLocks/>
          </p:cNvCxnSpPr>
          <p:nvPr/>
        </p:nvCxnSpPr>
        <p:spPr>
          <a:xfrm flipH="1">
            <a:off x="1371600" y="3562350"/>
            <a:ext cx="626665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E91D946-07A4-2095-0687-7C632A50E5F6}"/>
              </a:ext>
            </a:extLst>
          </p:cNvPr>
          <p:cNvCxnSpPr>
            <a:cxnSpLocks/>
          </p:cNvCxnSpPr>
          <p:nvPr/>
        </p:nvCxnSpPr>
        <p:spPr>
          <a:xfrm flipV="1">
            <a:off x="1371600" y="2884063"/>
            <a:ext cx="0" cy="685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E99B2EF-C3F6-E155-FFCD-41A7EA5CA4B7}"/>
              </a:ext>
            </a:extLst>
          </p:cNvPr>
          <p:cNvSpPr txBox="1"/>
          <p:nvPr/>
        </p:nvSpPr>
        <p:spPr>
          <a:xfrm>
            <a:off x="6123282" y="3607796"/>
            <a:ext cx="127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Self-cure rate</a:t>
            </a:r>
            <a:endParaRPr lang="en-US" sz="1400" i="1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637A9E-1146-3D1B-AEBE-2175487A6D4D}"/>
              </a:ext>
            </a:extLst>
          </p:cNvPr>
          <p:cNvSpPr txBox="1"/>
          <p:nvPr/>
        </p:nvSpPr>
        <p:spPr>
          <a:xfrm>
            <a:off x="7977743" y="2999950"/>
            <a:ext cx="10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Mortality rate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0073C0F-6F21-C579-8A33-07DD6072EFC6}"/>
              </a:ext>
            </a:extLst>
          </p:cNvPr>
          <p:cNvSpPr txBox="1"/>
          <p:nvPr/>
        </p:nvSpPr>
        <p:spPr>
          <a:xfrm>
            <a:off x="180110" y="829193"/>
            <a:ext cx="574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Start with natural history (untreated TB) patient flow: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F216547-806C-1392-AE4B-E57ED39184B3}"/>
              </a:ext>
            </a:extLst>
          </p:cNvPr>
          <p:cNvCxnSpPr/>
          <p:nvPr/>
        </p:nvCxnSpPr>
        <p:spPr>
          <a:xfrm>
            <a:off x="7657017" y="2958560"/>
            <a:ext cx="0" cy="6232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E987A958-D103-9EE1-C2DE-7625FF6325B5}"/>
              </a:ext>
            </a:extLst>
          </p:cNvPr>
          <p:cNvSpPr txBox="1"/>
          <p:nvPr/>
        </p:nvSpPr>
        <p:spPr>
          <a:xfrm>
            <a:off x="362143" y="4158155"/>
            <a:ext cx="7257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For participants:</a:t>
            </a:r>
            <a:r>
              <a:rPr lang="en-US" sz="2000" dirty="0">
                <a:solidFill>
                  <a:srgbClr val="FF0000"/>
                </a:solidFill>
              </a:rPr>
              <a:t> Which state would TB testing and treatment affect?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9C5F3F-58CC-6B40-F7F4-F365B3842D68}"/>
              </a:ext>
            </a:extLst>
          </p:cNvPr>
          <p:cNvSpPr/>
          <p:nvPr/>
        </p:nvSpPr>
        <p:spPr>
          <a:xfrm>
            <a:off x="6934200" y="1762459"/>
            <a:ext cx="1637432" cy="1316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AFACD-DE04-ED0A-A381-E530FA47E29B}"/>
              </a:ext>
            </a:extLst>
          </p:cNvPr>
          <p:cNvSpPr/>
          <p:nvPr/>
        </p:nvSpPr>
        <p:spPr>
          <a:xfrm>
            <a:off x="550036" y="1769145"/>
            <a:ext cx="1637432" cy="1316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9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46AE1A5-4386-454C-9110-A9F766640DA8}"/>
              </a:ext>
            </a:extLst>
          </p:cNvPr>
          <p:cNvSpPr/>
          <p:nvPr/>
        </p:nvSpPr>
        <p:spPr>
          <a:xfrm>
            <a:off x="1140016" y="2006806"/>
            <a:ext cx="1262016" cy="767709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E1938-0C91-4CCD-A8C4-DA1F7F82844B}"/>
              </a:ext>
            </a:extLst>
          </p:cNvPr>
          <p:cNvSpPr/>
          <p:nvPr/>
        </p:nvSpPr>
        <p:spPr>
          <a:xfrm>
            <a:off x="4613748" y="2006806"/>
            <a:ext cx="1419306" cy="767709"/>
          </a:xfrm>
          <a:prstGeom prst="rect">
            <a:avLst/>
          </a:prstGeom>
          <a:gradFill flip="none" rotWithShape="1">
            <a:gsLst>
              <a:gs pos="0">
                <a:srgbClr val="BE84F8">
                  <a:tint val="66000"/>
                  <a:satMod val="160000"/>
                </a:srgbClr>
              </a:gs>
              <a:gs pos="100000">
                <a:srgbClr val="BE84F8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C3114-FF30-4508-8690-D5700BD3BD0A}"/>
              </a:ext>
            </a:extLst>
          </p:cNvPr>
          <p:cNvSpPr txBox="1"/>
          <p:nvPr/>
        </p:nvSpPr>
        <p:spPr>
          <a:xfrm>
            <a:off x="4686955" y="2164322"/>
            <a:ext cx="133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/>
                </a:solidFill>
              </a:rPr>
              <a:t>T</a:t>
            </a:r>
            <a:r>
              <a:rPr lang="en-US" sz="2000" dirty="0">
                <a:solidFill>
                  <a:schemeClr val="accent1"/>
                </a:solidFill>
              </a:rPr>
              <a:t>reatment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E3C89A-5AF7-4CA3-8FE7-B6FE2D4593ED}"/>
              </a:ext>
            </a:extLst>
          </p:cNvPr>
          <p:cNvCxnSpPr>
            <a:cxnSpLocks/>
          </p:cNvCxnSpPr>
          <p:nvPr/>
        </p:nvCxnSpPr>
        <p:spPr>
          <a:xfrm>
            <a:off x="2555889" y="2388179"/>
            <a:ext cx="796911" cy="0"/>
          </a:xfrm>
          <a:prstGeom prst="straightConnector1">
            <a:avLst/>
          </a:prstGeom>
          <a:ln>
            <a:solidFill>
              <a:srgbClr val="3E5AE6"/>
            </a:solidFill>
            <a:prstDash val="solid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1977CD-483A-4CB4-9AE5-3BB2D68223CD}"/>
              </a:ext>
            </a:extLst>
          </p:cNvPr>
          <p:cNvCxnSpPr>
            <a:cxnSpLocks/>
          </p:cNvCxnSpPr>
          <p:nvPr/>
        </p:nvCxnSpPr>
        <p:spPr>
          <a:xfrm>
            <a:off x="1610604" y="2867300"/>
            <a:ext cx="0" cy="5232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F6105FC-8198-4D08-A1D1-2322D170066B}"/>
              </a:ext>
            </a:extLst>
          </p:cNvPr>
          <p:cNvSpPr txBox="1"/>
          <p:nvPr/>
        </p:nvSpPr>
        <p:spPr>
          <a:xfrm>
            <a:off x="5372726" y="2941988"/>
            <a:ext cx="136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Treatment failure rate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869A386-5996-4C04-9967-D483D42B7EBB}"/>
              </a:ext>
            </a:extLst>
          </p:cNvPr>
          <p:cNvSpPr txBox="1"/>
          <p:nvPr/>
        </p:nvSpPr>
        <p:spPr>
          <a:xfrm>
            <a:off x="6173628" y="1813562"/>
            <a:ext cx="145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Treatment success rate</a:t>
            </a:r>
            <a:endParaRPr lang="en-US" sz="1400" b="1" i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0E5C2-EFBC-1A69-B942-BF27D6503EA9}"/>
              </a:ext>
            </a:extLst>
          </p:cNvPr>
          <p:cNvSpPr txBox="1"/>
          <p:nvPr/>
        </p:nvSpPr>
        <p:spPr>
          <a:xfrm>
            <a:off x="1207795" y="2043334"/>
            <a:ext cx="118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</a:rPr>
              <a:t>I</a:t>
            </a:r>
            <a:r>
              <a:rPr lang="en-US" sz="1800" dirty="0">
                <a:solidFill>
                  <a:schemeClr val="accent1"/>
                </a:solidFill>
              </a:rPr>
              <a:t>nfected (active TB)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C5BF8A-3A54-D52E-FAF1-0166D53E909D}"/>
              </a:ext>
            </a:extLst>
          </p:cNvPr>
          <p:cNvCxnSpPr>
            <a:cxnSpLocks/>
          </p:cNvCxnSpPr>
          <p:nvPr/>
        </p:nvCxnSpPr>
        <p:spPr>
          <a:xfrm flipV="1">
            <a:off x="1915404" y="2867300"/>
            <a:ext cx="0" cy="739706"/>
          </a:xfrm>
          <a:prstGeom prst="straightConnector1">
            <a:avLst/>
          </a:prstGeom>
          <a:ln>
            <a:solidFill>
              <a:srgbClr val="3E5AE6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B03E3A-6ACF-BC6E-C0E7-A99D1846E06C}"/>
              </a:ext>
            </a:extLst>
          </p:cNvPr>
          <p:cNvCxnSpPr>
            <a:cxnSpLocks/>
          </p:cNvCxnSpPr>
          <p:nvPr/>
        </p:nvCxnSpPr>
        <p:spPr>
          <a:xfrm>
            <a:off x="6172200" y="2388179"/>
            <a:ext cx="1066800" cy="0"/>
          </a:xfrm>
          <a:prstGeom prst="straightConnector1">
            <a:avLst/>
          </a:prstGeom>
          <a:ln>
            <a:solidFill>
              <a:srgbClr val="3E5AE6"/>
            </a:solidFill>
            <a:prstDash val="solid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27A00D-0567-38C8-753B-A6EDA28AFEF9}"/>
              </a:ext>
            </a:extLst>
          </p:cNvPr>
          <p:cNvCxnSpPr>
            <a:cxnSpLocks/>
          </p:cNvCxnSpPr>
          <p:nvPr/>
        </p:nvCxnSpPr>
        <p:spPr>
          <a:xfrm flipV="1">
            <a:off x="3505200" y="2387600"/>
            <a:ext cx="1028045" cy="579"/>
          </a:xfrm>
          <a:prstGeom prst="straightConnector1">
            <a:avLst/>
          </a:prstGeom>
          <a:ln>
            <a:solidFill>
              <a:srgbClr val="3E5AE6"/>
            </a:solidFill>
            <a:prstDash val="solid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288052-2F0D-1D9E-8291-28C50306F251}"/>
              </a:ext>
            </a:extLst>
          </p:cNvPr>
          <p:cNvSpPr txBox="1"/>
          <p:nvPr/>
        </p:nvSpPr>
        <p:spPr>
          <a:xfrm>
            <a:off x="2641256" y="1623452"/>
            <a:ext cx="8508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Care-seeking rate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D7ABDF-541D-55BD-B33A-FE8B7B3F0893}"/>
              </a:ext>
            </a:extLst>
          </p:cNvPr>
          <p:cNvSpPr txBox="1"/>
          <p:nvPr/>
        </p:nvSpPr>
        <p:spPr>
          <a:xfrm>
            <a:off x="3547297" y="1838896"/>
            <a:ext cx="102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Sensitivity of test </a:t>
            </a:r>
            <a:r>
              <a:rPr lang="en-US" sz="1400" i="1" dirty="0">
                <a:solidFill>
                  <a:schemeClr val="accent1"/>
                </a:solidFill>
              </a:rPr>
              <a:t>d </a:t>
            </a:r>
            <a:r>
              <a:rPr lang="en-US" sz="1400" dirty="0">
                <a:solidFill>
                  <a:schemeClr val="accent1"/>
                </a:solidFill>
              </a:rPr>
              <a:t>%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481FEB-4419-5174-B409-D2B946B12D57}"/>
              </a:ext>
            </a:extLst>
          </p:cNvPr>
          <p:cNvCxnSpPr/>
          <p:nvPr/>
        </p:nvCxnSpPr>
        <p:spPr>
          <a:xfrm>
            <a:off x="1915404" y="3599386"/>
            <a:ext cx="3407997" cy="0"/>
          </a:xfrm>
          <a:prstGeom prst="line">
            <a:avLst/>
          </a:prstGeom>
          <a:ln w="38100">
            <a:solidFill>
              <a:srgbClr val="3E5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346699-191B-E823-714B-5D3B25517523}"/>
              </a:ext>
            </a:extLst>
          </p:cNvPr>
          <p:cNvCxnSpPr>
            <a:cxnSpLocks/>
          </p:cNvCxnSpPr>
          <p:nvPr/>
        </p:nvCxnSpPr>
        <p:spPr>
          <a:xfrm flipV="1">
            <a:off x="5323401" y="2867300"/>
            <a:ext cx="0" cy="732086"/>
          </a:xfrm>
          <a:prstGeom prst="line">
            <a:avLst/>
          </a:prstGeom>
          <a:ln w="38100">
            <a:solidFill>
              <a:srgbClr val="3E5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D9F0B0E-53D9-7C6C-F0FD-00EE95FDB2DF}"/>
              </a:ext>
            </a:extLst>
          </p:cNvPr>
          <p:cNvSpPr/>
          <p:nvPr/>
        </p:nvSpPr>
        <p:spPr>
          <a:xfrm>
            <a:off x="7391400" y="2006806"/>
            <a:ext cx="1262016" cy="76770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E84B9A-2478-1A43-30E5-33BA0E1CA762}"/>
              </a:ext>
            </a:extLst>
          </p:cNvPr>
          <p:cNvSpPr txBox="1"/>
          <p:nvPr/>
        </p:nvSpPr>
        <p:spPr>
          <a:xfrm>
            <a:off x="7474695" y="2223478"/>
            <a:ext cx="109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dirty="0"/>
              <a:t>ninfected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721FE5A-4297-6FA5-9FDD-7926BEF2355B}"/>
              </a:ext>
            </a:extLst>
          </p:cNvPr>
          <p:cNvCxnSpPr>
            <a:cxnSpLocks/>
          </p:cNvCxnSpPr>
          <p:nvPr/>
        </p:nvCxnSpPr>
        <p:spPr>
          <a:xfrm>
            <a:off x="444572" y="2060031"/>
            <a:ext cx="610232" cy="22462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D10585E-5D37-7643-8610-4147B155ACD6}"/>
              </a:ext>
            </a:extLst>
          </p:cNvPr>
          <p:cNvCxnSpPr>
            <a:cxnSpLocks/>
          </p:cNvCxnSpPr>
          <p:nvPr/>
        </p:nvCxnSpPr>
        <p:spPr>
          <a:xfrm flipV="1">
            <a:off x="444572" y="2455169"/>
            <a:ext cx="613673" cy="23449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olid"/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0E43FE2-4CBF-85BD-2968-87DB09BD2E43}"/>
              </a:ext>
            </a:extLst>
          </p:cNvPr>
          <p:cNvSpPr txBox="1"/>
          <p:nvPr/>
        </p:nvSpPr>
        <p:spPr>
          <a:xfrm>
            <a:off x="282125" y="964795"/>
            <a:ext cx="843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Add testing and treatment, take </a:t>
            </a:r>
            <a:r>
              <a:rPr lang="en-US" sz="2400" b="1" i="1" dirty="0">
                <a:solidFill>
                  <a:schemeClr val="accent1"/>
                </a:solidFill>
              </a:rPr>
              <a:t>I</a:t>
            </a:r>
            <a:r>
              <a:rPr lang="en-US" sz="2400" dirty="0">
                <a:solidFill>
                  <a:schemeClr val="accent1"/>
                </a:solidFill>
              </a:rPr>
              <a:t>nfected and return to </a:t>
            </a:r>
            <a:r>
              <a:rPr lang="en-US" sz="2400" b="1" i="1" dirty="0">
                <a:solidFill>
                  <a:schemeClr val="accent1"/>
                </a:solidFill>
              </a:rPr>
              <a:t>U</a:t>
            </a:r>
            <a:r>
              <a:rPr lang="en-US" sz="2400" dirty="0">
                <a:solidFill>
                  <a:schemeClr val="accent1"/>
                </a:solidFill>
              </a:rPr>
              <a:t>ninfected: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6F3AED1-EDB9-5D01-99EB-6F891E79961B}"/>
              </a:ext>
            </a:extLst>
          </p:cNvPr>
          <p:cNvCxnSpPr>
            <a:cxnSpLocks/>
          </p:cNvCxnSpPr>
          <p:nvPr/>
        </p:nvCxnSpPr>
        <p:spPr>
          <a:xfrm flipV="1">
            <a:off x="3429000" y="2517231"/>
            <a:ext cx="0" cy="847410"/>
          </a:xfrm>
          <a:prstGeom prst="line">
            <a:avLst/>
          </a:prstGeom>
          <a:ln w="38100">
            <a:solidFill>
              <a:srgbClr val="3E5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DFA71C-D7F7-17E7-2388-E82C3604B2DF}"/>
              </a:ext>
            </a:extLst>
          </p:cNvPr>
          <p:cNvCxnSpPr>
            <a:cxnSpLocks/>
          </p:cNvCxnSpPr>
          <p:nvPr/>
        </p:nvCxnSpPr>
        <p:spPr>
          <a:xfrm>
            <a:off x="2133600" y="3355431"/>
            <a:ext cx="1295400" cy="0"/>
          </a:xfrm>
          <a:prstGeom prst="line">
            <a:avLst/>
          </a:prstGeom>
          <a:ln w="38100">
            <a:solidFill>
              <a:srgbClr val="3E5A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20753D8-BFF1-DB94-0320-1C0039FC6E29}"/>
              </a:ext>
            </a:extLst>
          </p:cNvPr>
          <p:cNvCxnSpPr>
            <a:cxnSpLocks/>
          </p:cNvCxnSpPr>
          <p:nvPr/>
        </p:nvCxnSpPr>
        <p:spPr>
          <a:xfrm flipV="1">
            <a:off x="2133600" y="2867300"/>
            <a:ext cx="0" cy="488131"/>
          </a:xfrm>
          <a:prstGeom prst="straightConnector1">
            <a:avLst/>
          </a:prstGeom>
          <a:ln>
            <a:solidFill>
              <a:srgbClr val="3E5AE6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45F82BE-5934-511E-2CEC-7805FFDA192D}"/>
              </a:ext>
            </a:extLst>
          </p:cNvPr>
          <p:cNvSpPr txBox="1"/>
          <p:nvPr/>
        </p:nvSpPr>
        <p:spPr>
          <a:xfrm>
            <a:off x="3448582" y="2762264"/>
            <a:ext cx="89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False neg ( 1 – </a:t>
            </a:r>
            <a:r>
              <a:rPr lang="en-US" sz="1400" i="1" dirty="0">
                <a:solidFill>
                  <a:schemeClr val="accent1"/>
                </a:solidFill>
              </a:rPr>
              <a:t>d</a:t>
            </a:r>
            <a:r>
              <a:rPr lang="en-US" sz="1400" dirty="0">
                <a:solidFill>
                  <a:schemeClr val="accent1"/>
                </a:solidFill>
              </a:rPr>
              <a:t> )%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579E209-D051-B3D7-4C79-5D8A65AC77E4}"/>
              </a:ext>
            </a:extLst>
          </p:cNvPr>
          <p:cNvCxnSpPr>
            <a:cxnSpLocks/>
          </p:cNvCxnSpPr>
          <p:nvPr/>
        </p:nvCxnSpPr>
        <p:spPr>
          <a:xfrm>
            <a:off x="1371600" y="2867300"/>
            <a:ext cx="0" cy="52322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3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tuberculosis lam alere determ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72"/>
          <a:stretch/>
        </p:blipFill>
        <p:spPr bwMode="auto">
          <a:xfrm>
            <a:off x="3300117" y="3598054"/>
            <a:ext cx="944246" cy="12501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62" y="1177255"/>
            <a:ext cx="4420046" cy="3553158"/>
          </a:xfrm>
        </p:spPr>
        <p:txBody>
          <a:bodyPr/>
          <a:lstStyle/>
          <a:p>
            <a:r>
              <a:rPr lang="en-US" dirty="0"/>
              <a:t>South Africa: &gt; 10 million HIV tests annually</a:t>
            </a:r>
          </a:p>
          <a:p>
            <a:endParaRPr lang="en-US" dirty="0"/>
          </a:p>
          <a:p>
            <a:r>
              <a:rPr lang="en-US" dirty="0"/>
              <a:t>C-reactive protein (CRP)</a:t>
            </a:r>
          </a:p>
          <a:p>
            <a:pPr lvl="1"/>
            <a:r>
              <a:rPr lang="en-US" sz="1800" dirty="0"/>
              <a:t>Rule-out test (blood)</a:t>
            </a:r>
          </a:p>
          <a:p>
            <a:pPr lvl="1"/>
            <a:r>
              <a:rPr lang="en-US" sz="1800" dirty="0"/>
              <a:t>2 mins </a:t>
            </a:r>
          </a:p>
          <a:p>
            <a:endParaRPr lang="en-US" sz="1800" dirty="0"/>
          </a:p>
          <a:p>
            <a:r>
              <a:rPr lang="en-US" dirty="0" err="1"/>
              <a:t>Lipoarabinomannan</a:t>
            </a:r>
            <a:r>
              <a:rPr lang="en-US" dirty="0"/>
              <a:t> (LAM)</a:t>
            </a:r>
          </a:p>
          <a:p>
            <a:pPr lvl="1"/>
            <a:r>
              <a:rPr lang="en-US" sz="1800" dirty="0"/>
              <a:t>High specificity (urine)</a:t>
            </a:r>
          </a:p>
          <a:p>
            <a:pPr lvl="1"/>
            <a:r>
              <a:rPr lang="en-US" sz="1800" dirty="0"/>
              <a:t>25 mins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6" y="101134"/>
            <a:ext cx="8962764" cy="946615"/>
          </a:xfrm>
        </p:spPr>
        <p:txBody>
          <a:bodyPr>
            <a:normAutofit/>
          </a:bodyPr>
          <a:lstStyle/>
          <a:p>
            <a:r>
              <a:rPr lang="en-US" sz="2800" dirty="0"/>
              <a:t>New diagnostics such as CRP, LAM may allow TB screening at HIV clinics in South Africa </a:t>
            </a:r>
            <a:r>
              <a:rPr lang="en-US" sz="2800" dirty="0">
                <a:latin typeface="Wingdings 3" panose="05040102010807070707" pitchFamily="18" charset="2"/>
              </a:rPr>
              <a:t>g</a:t>
            </a:r>
            <a:r>
              <a:rPr lang="en-US" sz="2800" dirty="0"/>
              <a:t> what impact would this have?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953000" y="1381029"/>
            <a:ext cx="4078330" cy="3100821"/>
            <a:chOff x="6632491" y="1164418"/>
            <a:chExt cx="5538313" cy="4134428"/>
          </a:xfrm>
        </p:grpSpPr>
        <p:grpSp>
          <p:nvGrpSpPr>
            <p:cNvPr id="48" name="Group 47"/>
            <p:cNvGrpSpPr/>
            <p:nvPr/>
          </p:nvGrpSpPr>
          <p:grpSpPr>
            <a:xfrm>
              <a:off x="6726809" y="1942950"/>
              <a:ext cx="5443995" cy="3355896"/>
              <a:chOff x="5072894" y="230049"/>
              <a:chExt cx="5443995" cy="335589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072894" y="230049"/>
                <a:ext cx="3970313" cy="2772277"/>
                <a:chOff x="7606232" y="1001832"/>
                <a:chExt cx="4536256" cy="2772277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7606232" y="1001832"/>
                  <a:ext cx="1426728" cy="7810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HIV Testing</a:t>
                  </a: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606232" y="2319375"/>
                  <a:ext cx="1426728" cy="7810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CRP</a:t>
                  </a:r>
                </a:p>
              </p:txBody>
            </p:sp>
            <p:cxnSp>
              <p:nvCxnSpPr>
                <p:cNvPr id="11" name="Straight Arrow Connector 10"/>
                <p:cNvCxnSpPr>
                  <a:stCxn id="9" idx="3"/>
                </p:cNvCxnSpPr>
                <p:nvPr/>
              </p:nvCxnSpPr>
              <p:spPr>
                <a:xfrm>
                  <a:off x="9032960" y="2709900"/>
                  <a:ext cx="665676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stCxn id="8" idx="2"/>
                  <a:endCxn id="9" idx="0"/>
                </p:cNvCxnSpPr>
                <p:nvPr/>
              </p:nvCxnSpPr>
              <p:spPr>
                <a:xfrm>
                  <a:off x="8319596" y="1782882"/>
                  <a:ext cx="0" cy="53649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9143660" y="2267983"/>
                  <a:ext cx="77338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0000"/>
                      </a:solidFill>
                    </a:rPr>
                    <a:t>+ </a:t>
                  </a:r>
                </a:p>
              </p:txBody>
            </p:sp>
            <p:cxnSp>
              <p:nvCxnSpPr>
                <p:cNvPr id="20" name="Straight Arrow Connector 19"/>
                <p:cNvCxnSpPr>
                  <a:stCxn id="9" idx="2"/>
                </p:cNvCxnSpPr>
                <p:nvPr/>
              </p:nvCxnSpPr>
              <p:spPr>
                <a:xfrm flipH="1">
                  <a:off x="8318842" y="3100425"/>
                  <a:ext cx="754" cy="67368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/>
                <p:cNvSpPr/>
                <p:nvPr/>
              </p:nvSpPr>
              <p:spPr>
                <a:xfrm>
                  <a:off x="9681015" y="2326638"/>
                  <a:ext cx="1426728" cy="7810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/>
                    <a:t>LAM</a:t>
                  </a:r>
                </a:p>
              </p:txBody>
            </p:sp>
            <p:cxnSp>
              <p:nvCxnSpPr>
                <p:cNvPr id="25" name="Straight Arrow Connector 24"/>
                <p:cNvCxnSpPr/>
                <p:nvPr/>
              </p:nvCxnSpPr>
              <p:spPr>
                <a:xfrm flipH="1">
                  <a:off x="10441421" y="3127955"/>
                  <a:ext cx="56" cy="64615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11369108" y="2267981"/>
                  <a:ext cx="77338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>
                      <a:solidFill>
                        <a:srgbClr val="FF0000"/>
                      </a:solidFill>
                    </a:rPr>
                    <a:t>+ 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353472" y="1786952"/>
                  <a:ext cx="863222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dirty="0"/>
                    <a:t>+/-</a:t>
                  </a:r>
                  <a:endParaRPr lang="en-US" sz="2400" b="1" dirty="0"/>
                </a:p>
              </p:txBody>
            </p:sp>
          </p:grpSp>
          <p:cxnSp>
            <p:nvCxnSpPr>
              <p:cNvPr id="34" name="Straight Arrow Connector 33"/>
              <p:cNvCxnSpPr>
                <a:cxnSpLocks/>
              </p:cNvCxnSpPr>
              <p:nvPr/>
            </p:nvCxnSpPr>
            <p:spPr>
              <a:xfrm>
                <a:off x="8158784" y="1934381"/>
                <a:ext cx="67623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8825320" y="1515682"/>
                <a:ext cx="169156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Confirmatory PCR then initiate TB treatment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768496" y="2356407"/>
                <a:ext cx="67689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</a:rPr>
                  <a:t>- 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121" y="2377457"/>
                <a:ext cx="67689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</a:rPr>
                  <a:t>- 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726908" y="2970392"/>
                <a:ext cx="21167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Seek PCR testing based on symptoms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6632491" y="1164418"/>
              <a:ext cx="526609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HIV clinic-based TB screening algorithm</a:t>
              </a:r>
            </a:p>
          </p:txBody>
        </p:sp>
      </p:grpSp>
      <p:pic>
        <p:nvPicPr>
          <p:cNvPr id="1026" name="Picture 2" descr="C-REACTIVE PROTEIN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97" y="2343150"/>
            <a:ext cx="1087938" cy="10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911261-37D7-AB0A-7284-F1C173F6CD5D}"/>
              </a:ext>
            </a:extLst>
          </p:cNvPr>
          <p:cNvSpPr txBox="1"/>
          <p:nvPr/>
        </p:nvSpPr>
        <p:spPr>
          <a:xfrm>
            <a:off x="7782358" y="4286273"/>
            <a:ext cx="124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Brad Wagner, collab Paul Drain</a:t>
            </a:r>
          </a:p>
        </p:txBody>
      </p:sp>
    </p:spTree>
    <p:extLst>
      <p:ext uri="{BB962C8B-B14F-4D97-AF65-F5344CB8AC3E}">
        <p14:creationId xmlns:p14="http://schemas.microsoft.com/office/powerpoint/2010/main" val="176269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60780" y="742950"/>
            <a:ext cx="2829565" cy="4221554"/>
            <a:chOff x="240147" y="826462"/>
            <a:chExt cx="3852298" cy="574741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3" y="875230"/>
              <a:ext cx="3849082" cy="28081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47" y="3692900"/>
              <a:ext cx="3841304" cy="288097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69356" y="3645086"/>
              <a:ext cx="1641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</a:rPr>
                <a:t>  </a:t>
              </a:r>
              <a:r>
                <a:rPr lang="en-US" sz="1200" b="1" dirty="0">
                  <a:solidFill>
                    <a:schemeClr val="accent1"/>
                  </a:solidFill>
                </a:rPr>
                <a:t>TB mortality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53964" y="826462"/>
              <a:ext cx="16136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</a:rPr>
                <a:t>  </a:t>
              </a:r>
              <a:r>
                <a:rPr lang="en-US" sz="1200" b="1" dirty="0">
                  <a:solidFill>
                    <a:schemeClr val="accent1"/>
                  </a:solidFill>
                </a:rPr>
                <a:t>TB incidence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85621"/>
            <a:ext cx="8847895" cy="609600"/>
          </a:xfrm>
        </p:spPr>
        <p:txBody>
          <a:bodyPr>
            <a:noAutofit/>
          </a:bodyPr>
          <a:lstStyle/>
          <a:p>
            <a:r>
              <a:rPr lang="en-US" sz="2800" dirty="0"/>
              <a:t>Would TB screening at HIV clinics allow SA to reach targets?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432915-14EC-4797-B9B5-AFBBD50A0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37820"/>
              </p:ext>
            </p:extLst>
          </p:nvPr>
        </p:nvGraphicFramePr>
        <p:xfrm>
          <a:off x="564028" y="1753033"/>
          <a:ext cx="2497349" cy="19835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36820">
                  <a:extLst>
                    <a:ext uri="{9D8B030D-6E8A-4147-A177-3AD203B41FA5}">
                      <a16:colId xmlns:a16="http://schemas.microsoft.com/office/drawing/2014/main" val="1573740717"/>
                    </a:ext>
                  </a:extLst>
                </a:gridCol>
                <a:gridCol w="684154">
                  <a:extLst>
                    <a:ext uri="{9D8B030D-6E8A-4147-A177-3AD203B41FA5}">
                      <a16:colId xmlns:a16="http://schemas.microsoft.com/office/drawing/2014/main" val="637452087"/>
                    </a:ext>
                  </a:extLst>
                </a:gridCol>
                <a:gridCol w="676375">
                  <a:extLst>
                    <a:ext uri="{9D8B030D-6E8A-4147-A177-3AD203B41FA5}">
                      <a16:colId xmlns:a16="http://schemas.microsoft.com/office/drawing/2014/main" val="319634546"/>
                    </a:ext>
                  </a:extLst>
                </a:gridCol>
              </a:tblGrid>
              <a:tr h="509302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LAM test platform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Sens in HIV-neg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Sens in HIV-pos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60459798"/>
                  </a:ext>
                </a:extLst>
              </a:tr>
              <a:tr h="294859">
                <a:tc>
                  <a:txBody>
                    <a:bodyPr/>
                    <a:lstStyle/>
                    <a:p>
                      <a:pPr marL="0" marR="0" lvl="0" indent="0" algn="l" defTabSz="1088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Baseline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07242"/>
                  </a:ext>
                </a:extLst>
              </a:tr>
              <a:tr h="294859">
                <a:tc>
                  <a:txBody>
                    <a:bodyPr/>
                    <a:lstStyle/>
                    <a:p>
                      <a:pPr marL="0" marR="0" lvl="0" indent="0" algn="l" defTabSz="1088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</a:rPr>
                        <a:t>Alere (LAM)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40231139"/>
                  </a:ext>
                </a:extLst>
              </a:tr>
              <a:tr h="294859">
                <a:tc>
                  <a:txBody>
                    <a:bodyPr/>
                    <a:lstStyle/>
                    <a:p>
                      <a:pPr marL="0" marR="0" lvl="0" indent="0" algn="l" defTabSz="1088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-gen LAM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2798984"/>
                  </a:ext>
                </a:extLst>
              </a:tr>
              <a:tr h="294859">
                <a:tc>
                  <a:txBody>
                    <a:bodyPr/>
                    <a:lstStyle/>
                    <a:p>
                      <a:pPr marL="0" marR="0" lvl="0" indent="0" algn="l" defTabSz="1088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tx2"/>
                          </a:solidFill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-gen LAM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7577943"/>
                  </a:ext>
                </a:extLst>
              </a:tr>
              <a:tr h="294859">
                <a:tc>
                  <a:txBody>
                    <a:bodyPr/>
                    <a:lstStyle/>
                    <a:p>
                      <a:pPr marL="0" marR="0" lvl="0" indent="0" algn="l" defTabSz="1088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C49500"/>
                          </a:solidFill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rgbClr val="C49500"/>
                          </a:solidFill>
                        </a:rPr>
                        <a:t>nd</a:t>
                      </a:r>
                      <a:r>
                        <a:rPr lang="en-US" sz="1200" dirty="0">
                          <a:solidFill>
                            <a:srgbClr val="C49500"/>
                          </a:solidFill>
                        </a:rPr>
                        <a:t>-gen LAM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06556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801B9E-2011-9C8D-D75D-8AB52E548DF3}"/>
              </a:ext>
            </a:extLst>
          </p:cNvPr>
          <p:cNvSpPr txBox="1"/>
          <p:nvPr/>
        </p:nvSpPr>
        <p:spPr>
          <a:xfrm>
            <a:off x="501207" y="806520"/>
            <a:ext cx="262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We modeled different test sensitivity scenarios in our South Africa TB model: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6669CEA-F968-8F9F-DDD5-0A1E5F52FB83}"/>
              </a:ext>
            </a:extLst>
          </p:cNvPr>
          <p:cNvSpPr/>
          <p:nvPr/>
        </p:nvSpPr>
        <p:spPr>
          <a:xfrm>
            <a:off x="6230746" y="1309529"/>
            <a:ext cx="76200" cy="486139"/>
          </a:xfrm>
          <a:prstGeom prst="rightBrace">
            <a:avLst>
              <a:gd name="adj1" fmla="val 678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150FF-EF5F-0D99-1C6D-89C49F7AC3B9}"/>
              </a:ext>
            </a:extLst>
          </p:cNvPr>
          <p:cNvSpPr txBox="1"/>
          <p:nvPr/>
        </p:nvSpPr>
        <p:spPr>
          <a:xfrm>
            <a:off x="6308105" y="1321837"/>
            <a:ext cx="266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Predict tests would decrease incidence by approx. 25% by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69E827-C60E-78DF-4A8E-A262457E07A1}"/>
              </a:ext>
            </a:extLst>
          </p:cNvPr>
          <p:cNvGrpSpPr/>
          <p:nvPr/>
        </p:nvGrpSpPr>
        <p:grpSpPr>
          <a:xfrm>
            <a:off x="6382270" y="3021629"/>
            <a:ext cx="2287862" cy="829982"/>
            <a:chOff x="6552269" y="2279966"/>
            <a:chExt cx="2287862" cy="8299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3999AA-650E-B4B6-0CAB-C7643048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2269" y="2279966"/>
              <a:ext cx="2287862" cy="82998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8526A8-3E60-0274-8F8F-5DEC33119429}"/>
                </a:ext>
              </a:extLst>
            </p:cNvPr>
            <p:cNvSpPr/>
            <p:nvPr/>
          </p:nvSpPr>
          <p:spPr>
            <a:xfrm>
              <a:off x="7543800" y="2848387"/>
              <a:ext cx="304800" cy="2286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95D3DB-1BC0-6CB7-6826-3C6C2F2BF42A}"/>
              </a:ext>
            </a:extLst>
          </p:cNvPr>
          <p:cNvSpPr txBox="1"/>
          <p:nvPr/>
        </p:nvSpPr>
        <p:spPr>
          <a:xfrm>
            <a:off x="7782358" y="4286273"/>
            <a:ext cx="124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Brad Wagner, collab Paul Drain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8457A-9A34-11B4-56B3-42ED67DD16DC}"/>
              </a:ext>
            </a:extLst>
          </p:cNvPr>
          <p:cNvSpPr txBox="1"/>
          <p:nvPr/>
        </p:nvSpPr>
        <p:spPr>
          <a:xfrm>
            <a:off x="6306946" y="2113022"/>
            <a:ext cx="266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By itself, CRP + LAM-based screening likely insufficient to reach 2025 milestones</a:t>
            </a:r>
          </a:p>
        </p:txBody>
      </p:sp>
    </p:spTree>
    <p:extLst>
      <p:ext uri="{BB962C8B-B14F-4D97-AF65-F5344CB8AC3E}">
        <p14:creationId xmlns:p14="http://schemas.microsoft.com/office/powerpoint/2010/main" val="143592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625A-21DF-4158-1BD7-1C4C5BCF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0" y="133350"/>
            <a:ext cx="8735290" cy="538157"/>
          </a:xfrm>
        </p:spPr>
        <p:txBody>
          <a:bodyPr>
            <a:noAutofit/>
          </a:bodyPr>
          <a:lstStyle/>
          <a:p>
            <a:r>
              <a:rPr lang="en-US" sz="2800" u="sng" dirty="0"/>
              <a:t>Homework 1:</a:t>
            </a:r>
            <a:r>
              <a:rPr lang="en-US" sz="2800" dirty="0"/>
              <a:t> Check progress to 2020 milestones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BE4EB9-28A0-FC56-4C3B-DF5F7A4DE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00150"/>
            <a:ext cx="5410200" cy="34530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604689-75E4-6C14-5735-0594F881E1CB}"/>
              </a:ext>
            </a:extLst>
          </p:cNvPr>
          <p:cNvSpPr txBox="1"/>
          <p:nvPr/>
        </p:nvSpPr>
        <p:spPr>
          <a:xfrm>
            <a:off x="180110" y="689317"/>
            <a:ext cx="7096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https://worldhealthorg.shinyapps.io/TBrief/</a:t>
            </a:r>
            <a:r>
              <a:rPr lang="en-US" dirty="0"/>
              <a:t> (or Google “global tb data”)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123D5D-4AF5-958A-6877-2F4588EC6EB5}"/>
              </a:ext>
            </a:extLst>
          </p:cNvPr>
          <p:cNvSpPr txBox="1"/>
          <p:nvPr/>
        </p:nvSpPr>
        <p:spPr>
          <a:xfrm>
            <a:off x="4953000" y="242075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Check progress vs. 2020 milestones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B56646-4907-222A-F19E-C921EA7E358A}"/>
              </a:ext>
            </a:extLst>
          </p:cNvPr>
          <p:cNvCxnSpPr>
            <a:cxnSpLocks/>
          </p:cNvCxnSpPr>
          <p:nvPr/>
        </p:nvCxnSpPr>
        <p:spPr>
          <a:xfrm flipH="1">
            <a:off x="4607192" y="2736374"/>
            <a:ext cx="381000" cy="3701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5733EC-6B96-D04B-F293-CEB46B33600E}"/>
              </a:ext>
            </a:extLst>
          </p:cNvPr>
          <p:cNvCxnSpPr>
            <a:cxnSpLocks/>
          </p:cNvCxnSpPr>
          <p:nvPr/>
        </p:nvCxnSpPr>
        <p:spPr>
          <a:xfrm flipH="1" flipV="1">
            <a:off x="3924300" y="1638536"/>
            <a:ext cx="1028700" cy="501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AC4BF99-06D4-5DB9-0DC4-62D8991E892F}"/>
              </a:ext>
            </a:extLst>
          </p:cNvPr>
          <p:cNvSpPr txBox="1"/>
          <p:nvPr/>
        </p:nvSpPr>
        <p:spPr>
          <a:xfrm>
            <a:off x="4953000" y="202058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Search by country</a:t>
            </a:r>
          </a:p>
        </p:txBody>
      </p:sp>
    </p:spTree>
    <p:extLst>
      <p:ext uri="{BB962C8B-B14F-4D97-AF65-F5344CB8AC3E}">
        <p14:creationId xmlns:p14="http://schemas.microsoft.com/office/powerpoint/2010/main" val="311950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CCD520-B4E0-D455-9F2F-18485AFB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47750"/>
            <a:ext cx="5334000" cy="3530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0625A-21DF-4158-1BD7-1C4C5BCF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Homework 2:</a:t>
            </a:r>
            <a:r>
              <a:rPr lang="en-US" sz="2800" dirty="0"/>
              <a:t> Check projections toward 2030 milestones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BD53A-AFED-5FD0-6FE7-BBE3BB1F9B89}"/>
              </a:ext>
            </a:extLst>
          </p:cNvPr>
          <p:cNvSpPr txBox="1"/>
          <p:nvPr/>
        </p:nvSpPr>
        <p:spPr>
          <a:xfrm>
            <a:off x="180110" y="661659"/>
            <a:ext cx="87352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https://www.gatesfoundation.org/goalkeepers/report/2022-report/</a:t>
            </a:r>
            <a:r>
              <a:rPr lang="en-US" dirty="0"/>
              <a:t> (or Google “goalkeepers 2022”)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3793D-C98F-2491-956F-5CA1053D9DBC}"/>
              </a:ext>
            </a:extLst>
          </p:cNvPr>
          <p:cNvSpPr txBox="1"/>
          <p:nvPr/>
        </p:nvSpPr>
        <p:spPr>
          <a:xfrm>
            <a:off x="6286701" y="3041522"/>
            <a:ext cx="24000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See model projections vs. 2030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Do the projections seem reasonable to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What factors would you include?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1B877D-711C-E2C6-F779-B1D1886EACC8}"/>
              </a:ext>
            </a:extLst>
          </p:cNvPr>
          <p:cNvCxnSpPr>
            <a:cxnSpLocks/>
          </p:cNvCxnSpPr>
          <p:nvPr/>
        </p:nvCxnSpPr>
        <p:spPr>
          <a:xfrm flipH="1">
            <a:off x="4076901" y="3309822"/>
            <a:ext cx="2209800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3B6DB4-324F-9131-3BF4-79AA09D7BCE5}"/>
              </a:ext>
            </a:extLst>
          </p:cNvPr>
          <p:cNvCxnSpPr>
            <a:cxnSpLocks/>
          </p:cNvCxnSpPr>
          <p:nvPr/>
        </p:nvCxnSpPr>
        <p:spPr>
          <a:xfrm flipH="1" flipV="1">
            <a:off x="5924651" y="2580939"/>
            <a:ext cx="362050" cy="795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8DC812-74CF-D4BC-FC82-53A6EAA8141F}"/>
              </a:ext>
            </a:extLst>
          </p:cNvPr>
          <p:cNvSpPr txBox="1"/>
          <p:nvPr/>
        </p:nvSpPr>
        <p:spPr>
          <a:xfrm>
            <a:off x="6290773" y="25303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Search by country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231A5D5-2C52-DDC1-D697-D64F65F8391D}"/>
              </a:ext>
            </a:extLst>
          </p:cNvPr>
          <p:cNvSpPr/>
          <p:nvPr/>
        </p:nvSpPr>
        <p:spPr>
          <a:xfrm>
            <a:off x="3810000" y="3422522"/>
            <a:ext cx="152400" cy="609600"/>
          </a:xfrm>
          <a:prstGeom prst="rightBrace">
            <a:avLst>
              <a:gd name="adj1" fmla="val 4039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5616-4532-EB5A-D1BD-AE52024A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Homework 3:</a:t>
            </a:r>
            <a:r>
              <a:rPr lang="en-US" dirty="0"/>
              <a:t> Try out a few disease models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48812-8A3B-9B2B-8025-3FF6D5AF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471" y="742950"/>
            <a:ext cx="4006729" cy="1066800"/>
          </a:xfrm>
        </p:spPr>
        <p:txBody>
          <a:bodyPr>
            <a:normAutofit/>
          </a:bodyPr>
          <a:lstStyle/>
          <a:p>
            <a:r>
              <a:rPr lang="en-US" sz="1600" dirty="0" err="1"/>
              <a:t>AnyLogic</a:t>
            </a:r>
            <a:r>
              <a:rPr lang="en-US" sz="1600" dirty="0"/>
              <a:t> (generic disease): </a:t>
            </a:r>
            <a:r>
              <a:rPr lang="en-US" sz="1600" dirty="0">
                <a:hlinkClick r:id="rId2"/>
              </a:rPr>
              <a:t>https://cloud.anylogic.com/model/6362c090-dfba-49c1-b071-e48d520cbec9</a:t>
            </a: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ACDA45-F468-8193-CBED-304C16FE5616}"/>
              </a:ext>
            </a:extLst>
          </p:cNvPr>
          <p:cNvSpPr txBox="1">
            <a:spLocks/>
          </p:cNvSpPr>
          <p:nvPr/>
        </p:nvSpPr>
        <p:spPr>
          <a:xfrm>
            <a:off x="4343400" y="742950"/>
            <a:ext cx="4433819" cy="1066800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Chu-Chang Ku’s web app (TB): </a:t>
            </a:r>
            <a:r>
              <a:rPr lang="en-US" sz="1600" dirty="0">
                <a:hlinkClick r:id="rId3"/>
              </a:rPr>
              <a:t>https://picapica314.herokuapp.com/runner-TB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2D36F-2663-D47B-6EA8-0F29FE86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657350"/>
            <a:ext cx="2819400" cy="2993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EBA7DF-2239-4176-FAB1-9D18091FD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364" y="1557218"/>
            <a:ext cx="4313036" cy="2309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E3E478-CB40-2B1F-6ACA-135D4F24A1EE}"/>
              </a:ext>
            </a:extLst>
          </p:cNvPr>
          <p:cNvSpPr txBox="1"/>
          <p:nvPr/>
        </p:nvSpPr>
        <p:spPr>
          <a:xfrm>
            <a:off x="4343400" y="3943350"/>
            <a:ext cx="443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What questions are they trying to answer?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How would you adapt them to your country of interest?</a:t>
            </a:r>
          </a:p>
        </p:txBody>
      </p:sp>
    </p:spTree>
    <p:extLst>
      <p:ext uri="{BB962C8B-B14F-4D97-AF65-F5344CB8AC3E}">
        <p14:creationId xmlns:p14="http://schemas.microsoft.com/office/powerpoint/2010/main" val="125753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2CBE-8FCC-46A7-B9FC-F0D5E289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AA95-9753-4546-8D67-5FB55A70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810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TB modeling provides a framework to think about: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TB natural history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Country-level policies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Targets for TB control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Allows us to simulate how we can try to control or eliminate TB: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For example, how we should use new tests like urine LAM test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Modeling is becoming more accessible, something everyone can try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Check out the “Homework” links, feel free to connect with me</a:t>
            </a:r>
          </a:p>
        </p:txBody>
      </p:sp>
    </p:spTree>
    <p:extLst>
      <p:ext uri="{BB962C8B-B14F-4D97-AF65-F5344CB8AC3E}">
        <p14:creationId xmlns:p14="http://schemas.microsoft.com/office/powerpoint/2010/main" val="33299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F1E0-83DA-4BFB-B85A-E0D8595D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4888"/>
            <a:ext cx="7886700" cy="597563"/>
          </a:xfrm>
        </p:spPr>
        <p:txBody>
          <a:bodyPr>
            <a:normAutofit/>
          </a:bodyPr>
          <a:lstStyle/>
          <a:p>
            <a:r>
              <a:rPr lang="en-US" sz="3000" dirty="0"/>
              <a:t>Why should you care about TB disease modeling?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6B69-B79C-40EA-93AF-DF34B67E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88" y="4248868"/>
            <a:ext cx="7886700" cy="4109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u="sng" dirty="0"/>
              <a:t>Modeling can help answer all these questions!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D5318D5-A710-40AD-A305-554119C8F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90878"/>
              </p:ext>
            </p:extLst>
          </p:nvPr>
        </p:nvGraphicFramePr>
        <p:xfrm>
          <a:off x="563788" y="1039710"/>
          <a:ext cx="8199213" cy="306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2919">
                  <a:extLst>
                    <a:ext uri="{9D8B030D-6E8A-4147-A177-3AD203B41FA5}">
                      <a16:colId xmlns:a16="http://schemas.microsoft.com/office/drawing/2014/main" val="3111593375"/>
                    </a:ext>
                  </a:extLst>
                </a:gridCol>
                <a:gridCol w="2231093">
                  <a:extLst>
                    <a:ext uri="{9D8B030D-6E8A-4147-A177-3AD203B41FA5}">
                      <a16:colId xmlns:a16="http://schemas.microsoft.com/office/drawing/2014/main" val="3020802174"/>
                    </a:ext>
                  </a:extLst>
                </a:gridCol>
                <a:gridCol w="3505201">
                  <a:extLst>
                    <a:ext uri="{9D8B030D-6E8A-4147-A177-3AD203B41FA5}">
                      <a16:colId xmlns:a16="http://schemas.microsoft.com/office/drawing/2014/main" val="1492427954"/>
                    </a:ext>
                  </a:extLst>
                </a:gridCol>
              </a:tblGrid>
              <a:tr h="364890">
                <a:tc>
                  <a:txBody>
                    <a:bodyPr/>
                    <a:lstStyle/>
                    <a:p>
                      <a:r>
                        <a:rPr lang="en-US" sz="1600" dirty="0"/>
                        <a:t>If you’re a…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 you’re…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 may be asking…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1588610"/>
                  </a:ext>
                </a:extLst>
              </a:tr>
              <a:tr h="899730">
                <a:tc>
                  <a:txBody>
                    <a:bodyPr/>
                    <a:lstStyle/>
                    <a:p>
                      <a:r>
                        <a:rPr lang="en-US" sz="1600" dirty="0"/>
                        <a:t>Graduate student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Deciding whether to pursue TB research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Will TB continue to be a public health problem when I finish my degree?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78872247"/>
                  </a:ext>
                </a:extLst>
              </a:tr>
              <a:tr h="899730">
                <a:tc>
                  <a:txBody>
                    <a:bodyPr/>
                    <a:lstStyle/>
                    <a:p>
                      <a:r>
                        <a:rPr lang="en-US" sz="1600" dirty="0"/>
                        <a:t>TB researcher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Writing a grant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 potential impact will my research have (e.g., if made into a diagnostic)?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57574687"/>
                  </a:ext>
                </a:extLst>
              </a:tr>
              <a:tr h="899730">
                <a:tc>
                  <a:txBody>
                    <a:bodyPr/>
                    <a:lstStyle/>
                    <a:p>
                      <a:r>
                        <a:rPr lang="en-US" sz="1600" dirty="0"/>
                        <a:t>TB control program officer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Conducting case-finding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did the national program set targets for case-finding?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825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951E05-49AB-447B-A567-2BFB9FA17D8A}"/>
              </a:ext>
            </a:extLst>
          </p:cNvPr>
          <p:cNvSpPr txBox="1">
            <a:spLocks/>
          </p:cNvSpPr>
          <p:nvPr/>
        </p:nvSpPr>
        <p:spPr>
          <a:xfrm>
            <a:off x="381000" y="677247"/>
            <a:ext cx="8153400" cy="6752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/>
              <a:t>By “disease model” we mean </a:t>
            </a:r>
            <a:r>
              <a:rPr lang="en-US" sz="1600" b="1" dirty="0"/>
              <a:t>dynamical models to predict future trends in TB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Example: If we introduce a new TB vaccine in country X, how will the TB epidemic change?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5D6C8-01D1-41D9-8435-BB7422EE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23732"/>
            <a:ext cx="7886700" cy="553515"/>
          </a:xfrm>
        </p:spPr>
        <p:txBody>
          <a:bodyPr>
            <a:noAutofit/>
          </a:bodyPr>
          <a:lstStyle/>
          <a:p>
            <a:r>
              <a:rPr lang="en-US" sz="3000" dirty="0"/>
              <a:t>What do we mean by disease model?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9ABF9C-EE24-429D-999B-E3DD865F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64256"/>
              </p:ext>
            </p:extLst>
          </p:nvPr>
        </p:nvGraphicFramePr>
        <p:xfrm>
          <a:off x="3124200" y="1581150"/>
          <a:ext cx="5693773" cy="29931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6109106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606946"/>
                    </a:ext>
                  </a:extLst>
                </a:gridCol>
                <a:gridCol w="1807573">
                  <a:extLst>
                    <a:ext uri="{9D8B030D-6E8A-4147-A177-3AD203B41FA5}">
                      <a16:colId xmlns:a16="http://schemas.microsoft.com/office/drawing/2014/main" val="1522111985"/>
                    </a:ext>
                  </a:extLst>
                </a:gridCol>
              </a:tblGrid>
              <a:tr h="359562">
                <a:tc>
                  <a:txBody>
                    <a:bodyPr/>
                    <a:lstStyle/>
                    <a:p>
                      <a:r>
                        <a:rPr lang="en-US" sz="1400" dirty="0"/>
                        <a:t>Models can also refer to…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by…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 more information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89491770"/>
                  </a:ext>
                </a:extLst>
              </a:tr>
              <a:tr h="463801">
                <a:tc>
                  <a:txBody>
                    <a:bodyPr/>
                    <a:lstStyle/>
                    <a:p>
                      <a:r>
                        <a:rPr lang="en-US" sz="1400" b="0" dirty="0"/>
                        <a:t>Disease (transmission)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WHO, funders</a:t>
                      </a:r>
                      <a:endParaRPr lang="en-US" sz="1400" b="0" i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hlinkClick r:id="rId2"/>
                        </a:rPr>
                        <a:t>Dye 2015 book</a:t>
                      </a:r>
                      <a:endParaRPr lang="en-US" sz="1400" b="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16395919"/>
                  </a:ext>
                </a:extLst>
              </a:tr>
              <a:tr h="463801">
                <a:tc>
                  <a:txBody>
                    <a:bodyPr/>
                    <a:lstStyle/>
                    <a:p>
                      <a:r>
                        <a:rPr lang="en-US" sz="1400" dirty="0"/>
                        <a:t>Cost-effectiveness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WHO, funders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3"/>
                        </a:rPr>
                        <a:t>Auguste 2016 review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764677"/>
                  </a:ext>
                </a:extLst>
              </a:tr>
              <a:tr h="463801">
                <a:tc>
                  <a:txBody>
                    <a:bodyPr/>
                    <a:lstStyle/>
                    <a:p>
                      <a:r>
                        <a:rPr lang="en-US" sz="1400" dirty="0"/>
                        <a:t>Geospatial/hotspot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NGOs, programs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4"/>
                        </a:rPr>
                        <a:t>Shaweno 2018 review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96431625"/>
                  </a:ext>
                </a:extLst>
              </a:tr>
              <a:tr h="441287">
                <a:tc>
                  <a:txBody>
                    <a:bodyPr/>
                    <a:lstStyle/>
                    <a:p>
                      <a:r>
                        <a:rPr lang="en-US" sz="1400" dirty="0"/>
                        <a:t>Drug metabolism PK/PD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Drug companies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5"/>
                        </a:rPr>
                        <a:t>Fors 2020 paper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06241387"/>
                  </a:ext>
                </a:extLst>
              </a:tr>
              <a:tr h="441287">
                <a:tc>
                  <a:txBody>
                    <a:bodyPr/>
                    <a:lstStyle/>
                    <a:p>
                      <a:r>
                        <a:rPr lang="en-US" sz="1400" dirty="0"/>
                        <a:t>Host immune response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Scientists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6"/>
                        </a:rPr>
                        <a:t>Kirschner 2017 review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9588885"/>
                  </a:ext>
                </a:extLst>
              </a:tr>
              <a:tr h="359562">
                <a:tc>
                  <a:txBody>
                    <a:bodyPr/>
                    <a:lstStyle/>
                    <a:p>
                      <a:r>
                        <a:rPr lang="en-US" sz="1400" dirty="0"/>
                        <a:t>Microbial evolution models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Scientists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7"/>
                        </a:rPr>
                        <a:t>Pecerska 2017 paper</a:t>
                      </a:r>
                      <a:endParaRPr lang="en-US" sz="1400" i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0819381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41BB593-8908-446B-BB11-D31C66BFC86D}"/>
              </a:ext>
            </a:extLst>
          </p:cNvPr>
          <p:cNvSpPr txBox="1"/>
          <p:nvPr/>
        </p:nvSpPr>
        <p:spPr>
          <a:xfrm>
            <a:off x="457200" y="175210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Population-scale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FDC7F-7EFF-7BF0-AF4B-6951BD800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233" y="2023530"/>
            <a:ext cx="2260333" cy="1194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DF20E-00C9-3C20-3D3B-CA1DD709B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561356"/>
            <a:ext cx="1909762" cy="1012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27701-227F-DFC3-2895-C8182A79C3BD}"/>
              </a:ext>
            </a:extLst>
          </p:cNvPr>
          <p:cNvSpPr txBox="1"/>
          <p:nvPr/>
        </p:nvSpPr>
        <p:spPr>
          <a:xfrm>
            <a:off x="457200" y="3256854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Host-scale models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86CB56-86D0-726F-E2BD-A04C60F24B52}"/>
              </a:ext>
            </a:extLst>
          </p:cNvPr>
          <p:cNvCxnSpPr>
            <a:cxnSpLocks/>
          </p:cNvCxnSpPr>
          <p:nvPr/>
        </p:nvCxnSpPr>
        <p:spPr>
          <a:xfrm>
            <a:off x="2971800" y="1962150"/>
            <a:ext cx="0" cy="13372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5CBD84-AEBA-6C48-8A14-3CF45C75F28F}"/>
              </a:ext>
            </a:extLst>
          </p:cNvPr>
          <p:cNvCxnSpPr>
            <a:cxnSpLocks/>
          </p:cNvCxnSpPr>
          <p:nvPr/>
        </p:nvCxnSpPr>
        <p:spPr>
          <a:xfrm>
            <a:off x="2971800" y="3382003"/>
            <a:ext cx="0" cy="117094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9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DE8C-7946-46A9-97B8-848B35C5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96" y="100695"/>
            <a:ext cx="8151204" cy="433540"/>
          </a:xfrm>
        </p:spPr>
        <p:txBody>
          <a:bodyPr>
            <a:noAutofit/>
          </a:bodyPr>
          <a:lstStyle/>
          <a:p>
            <a:r>
              <a:rPr lang="en-US" sz="2800" dirty="0"/>
              <a:t>How does disease modeling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B73B2-A2C9-4FC9-B94C-B96AABB91A6A}"/>
              </a:ext>
            </a:extLst>
          </p:cNvPr>
          <p:cNvSpPr txBox="1"/>
          <p:nvPr/>
        </p:nvSpPr>
        <p:spPr>
          <a:xfrm>
            <a:off x="628651" y="691247"/>
            <a:ext cx="59245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Start with natural history: How many states do we assume exist in TB disease?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C3111-A38F-47B4-8EDA-A36DB77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05" y="1032390"/>
            <a:ext cx="1614062" cy="1419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0394F3-B662-4D82-B0D4-7237AB81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35" y="1028962"/>
            <a:ext cx="1755119" cy="2212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E86E2-750F-4B01-9FAF-FB0BD31C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28962"/>
            <a:ext cx="2741317" cy="22122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FE78D3-1E0F-49C9-A95D-66C63AC231C3}"/>
              </a:ext>
            </a:extLst>
          </p:cNvPr>
          <p:cNvSpPr txBox="1"/>
          <p:nvPr/>
        </p:nvSpPr>
        <p:spPr>
          <a:xfrm>
            <a:off x="6965485" y="2998247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5"/>
              </a:rPr>
              <a:t>Dye 2015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8334-4089-7107-E2C1-0BF00EF9D871}"/>
              </a:ext>
            </a:extLst>
          </p:cNvPr>
          <p:cNvSpPr txBox="1"/>
          <p:nvPr/>
        </p:nvSpPr>
        <p:spPr>
          <a:xfrm>
            <a:off x="1376925" y="2486947"/>
            <a:ext cx="837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Parameter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3F6DC3-BE2E-88A0-46AB-15174F52EE26}"/>
              </a:ext>
            </a:extLst>
          </p:cNvPr>
          <p:cNvCxnSpPr>
            <a:cxnSpLocks/>
          </p:cNvCxnSpPr>
          <p:nvPr/>
        </p:nvCxnSpPr>
        <p:spPr>
          <a:xfrm flipV="1">
            <a:off x="2226654" y="2288633"/>
            <a:ext cx="0" cy="359317"/>
          </a:xfrm>
          <a:prstGeom prst="straightConnector1">
            <a:avLst/>
          </a:prstGeom>
          <a:ln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D57E94-32A2-9504-6B85-97D35A5A66B8}"/>
              </a:ext>
            </a:extLst>
          </p:cNvPr>
          <p:cNvCxnSpPr>
            <a:cxnSpLocks/>
          </p:cNvCxnSpPr>
          <p:nvPr/>
        </p:nvCxnSpPr>
        <p:spPr>
          <a:xfrm flipH="1">
            <a:off x="2138336" y="2647950"/>
            <a:ext cx="8831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F0948A-8114-1B01-6E02-29C1A5C139BD}"/>
              </a:ext>
            </a:extLst>
          </p:cNvPr>
          <p:cNvCxnSpPr>
            <a:cxnSpLocks/>
          </p:cNvCxnSpPr>
          <p:nvPr/>
        </p:nvCxnSpPr>
        <p:spPr>
          <a:xfrm flipH="1">
            <a:off x="2426679" y="1993392"/>
            <a:ext cx="257175" cy="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E58982-B49B-BD6A-0437-2E5D09127038}"/>
              </a:ext>
            </a:extLst>
          </p:cNvPr>
          <p:cNvCxnSpPr>
            <a:cxnSpLocks/>
          </p:cNvCxnSpPr>
          <p:nvPr/>
        </p:nvCxnSpPr>
        <p:spPr>
          <a:xfrm>
            <a:off x="2683854" y="1993392"/>
            <a:ext cx="0" cy="873702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E10C78-F9BD-8E6F-03BC-AED8CF77AF8D}"/>
              </a:ext>
            </a:extLst>
          </p:cNvPr>
          <p:cNvCxnSpPr>
            <a:cxnSpLocks/>
          </p:cNvCxnSpPr>
          <p:nvPr/>
        </p:nvCxnSpPr>
        <p:spPr>
          <a:xfrm flipH="1">
            <a:off x="2380236" y="2867094"/>
            <a:ext cx="303618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E172B3-4F25-C221-C365-202077C068B5}"/>
              </a:ext>
            </a:extLst>
          </p:cNvPr>
          <p:cNvSpPr txBox="1"/>
          <p:nvPr/>
        </p:nvSpPr>
        <p:spPr>
          <a:xfrm>
            <a:off x="1374900" y="2728595"/>
            <a:ext cx="103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State variable</a:t>
            </a:r>
          </a:p>
        </p:txBody>
      </p:sp>
    </p:spTree>
    <p:extLst>
      <p:ext uri="{BB962C8B-B14F-4D97-AF65-F5344CB8AC3E}">
        <p14:creationId xmlns:p14="http://schemas.microsoft.com/office/powerpoint/2010/main" val="175516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DE8C-7946-46A9-97B8-848B35C5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96" y="100695"/>
            <a:ext cx="8151204" cy="433540"/>
          </a:xfrm>
        </p:spPr>
        <p:txBody>
          <a:bodyPr>
            <a:noAutofit/>
          </a:bodyPr>
          <a:lstStyle/>
          <a:p>
            <a:r>
              <a:rPr lang="en-US" sz="2800" dirty="0"/>
              <a:t>How does disease modeling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B73B2-A2C9-4FC9-B94C-B96AABB91A6A}"/>
              </a:ext>
            </a:extLst>
          </p:cNvPr>
          <p:cNvSpPr txBox="1"/>
          <p:nvPr/>
        </p:nvSpPr>
        <p:spPr>
          <a:xfrm>
            <a:off x="628651" y="691247"/>
            <a:ext cx="59245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Start with natural history: How many states do we assume exist in TB disease?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C3111-A38F-47B4-8EDA-A36DB77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05" y="1032390"/>
            <a:ext cx="1614062" cy="1419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0394F3-B662-4D82-B0D4-7237AB81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35" y="1028962"/>
            <a:ext cx="1755119" cy="2212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E86E2-750F-4B01-9FAF-FB0BD31C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28962"/>
            <a:ext cx="2741317" cy="22122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0276D7-C0EC-423A-A17C-790A465C623C}"/>
              </a:ext>
            </a:extLst>
          </p:cNvPr>
          <p:cNvSpPr txBox="1"/>
          <p:nvPr/>
        </p:nvSpPr>
        <p:spPr>
          <a:xfrm>
            <a:off x="628651" y="3320009"/>
            <a:ext cx="24955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Convert into equations or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E78D3-1E0F-49C9-A95D-66C63AC231C3}"/>
              </a:ext>
            </a:extLst>
          </p:cNvPr>
          <p:cNvSpPr txBox="1"/>
          <p:nvPr/>
        </p:nvSpPr>
        <p:spPr>
          <a:xfrm>
            <a:off x="6965485" y="2998247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5"/>
              </a:rPr>
              <a:t>Dye 2015</a:t>
            </a:r>
            <a:endParaRPr lang="en-US" sz="10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8F5514-7337-4B1F-A988-DDF49F58F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935750"/>
            <a:ext cx="1631141" cy="612191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6524D6-99EE-446D-9EBE-30B0D6680005}"/>
              </a:ext>
            </a:extLst>
          </p:cNvPr>
          <p:cNvSpPr txBox="1"/>
          <p:nvPr/>
        </p:nvSpPr>
        <p:spPr>
          <a:xfrm>
            <a:off x="628650" y="3647789"/>
            <a:ext cx="295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For (a) above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8334-4089-7107-E2C1-0BF00EF9D871}"/>
              </a:ext>
            </a:extLst>
          </p:cNvPr>
          <p:cNvSpPr txBox="1"/>
          <p:nvPr/>
        </p:nvSpPr>
        <p:spPr>
          <a:xfrm>
            <a:off x="1376925" y="2486947"/>
            <a:ext cx="837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Parameter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3F6DC3-BE2E-88A0-46AB-15174F52EE26}"/>
              </a:ext>
            </a:extLst>
          </p:cNvPr>
          <p:cNvCxnSpPr>
            <a:cxnSpLocks/>
          </p:cNvCxnSpPr>
          <p:nvPr/>
        </p:nvCxnSpPr>
        <p:spPr>
          <a:xfrm flipV="1">
            <a:off x="2226654" y="2288633"/>
            <a:ext cx="0" cy="359317"/>
          </a:xfrm>
          <a:prstGeom prst="straightConnector1">
            <a:avLst/>
          </a:prstGeom>
          <a:ln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D57E94-32A2-9504-6B85-97D35A5A66B8}"/>
              </a:ext>
            </a:extLst>
          </p:cNvPr>
          <p:cNvCxnSpPr>
            <a:cxnSpLocks/>
          </p:cNvCxnSpPr>
          <p:nvPr/>
        </p:nvCxnSpPr>
        <p:spPr>
          <a:xfrm flipH="1">
            <a:off x="2138336" y="2647950"/>
            <a:ext cx="8831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F0948A-8114-1B01-6E02-29C1A5C139BD}"/>
              </a:ext>
            </a:extLst>
          </p:cNvPr>
          <p:cNvCxnSpPr>
            <a:cxnSpLocks/>
          </p:cNvCxnSpPr>
          <p:nvPr/>
        </p:nvCxnSpPr>
        <p:spPr>
          <a:xfrm flipH="1">
            <a:off x="2426679" y="1993392"/>
            <a:ext cx="257175" cy="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E58982-B49B-BD6A-0437-2E5D09127038}"/>
              </a:ext>
            </a:extLst>
          </p:cNvPr>
          <p:cNvCxnSpPr>
            <a:cxnSpLocks/>
          </p:cNvCxnSpPr>
          <p:nvPr/>
        </p:nvCxnSpPr>
        <p:spPr>
          <a:xfrm>
            <a:off x="2683854" y="1993392"/>
            <a:ext cx="0" cy="873702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E10C78-F9BD-8E6F-03BC-AED8CF77AF8D}"/>
              </a:ext>
            </a:extLst>
          </p:cNvPr>
          <p:cNvCxnSpPr>
            <a:cxnSpLocks/>
          </p:cNvCxnSpPr>
          <p:nvPr/>
        </p:nvCxnSpPr>
        <p:spPr>
          <a:xfrm flipH="1">
            <a:off x="2380236" y="2867094"/>
            <a:ext cx="303618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E172B3-4F25-C221-C365-202077C068B5}"/>
              </a:ext>
            </a:extLst>
          </p:cNvPr>
          <p:cNvSpPr txBox="1"/>
          <p:nvPr/>
        </p:nvSpPr>
        <p:spPr>
          <a:xfrm>
            <a:off x="1374900" y="2728595"/>
            <a:ext cx="103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State variable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DB3B9C-731E-C324-1496-9E36937D15E2}"/>
              </a:ext>
            </a:extLst>
          </p:cNvPr>
          <p:cNvSpPr txBox="1"/>
          <p:nvPr/>
        </p:nvSpPr>
        <p:spPr>
          <a:xfrm>
            <a:off x="1257803" y="4558903"/>
            <a:ext cx="230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Change in state variable over time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B59811-0A4E-2410-87D0-B8360869D046}"/>
              </a:ext>
            </a:extLst>
          </p:cNvPr>
          <p:cNvCxnSpPr>
            <a:cxnSpLocks/>
          </p:cNvCxnSpPr>
          <p:nvPr/>
        </p:nvCxnSpPr>
        <p:spPr>
          <a:xfrm flipV="1">
            <a:off x="1104687" y="4547941"/>
            <a:ext cx="0" cy="157409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54644-B8CB-99B3-8976-408805956443}"/>
              </a:ext>
            </a:extLst>
          </p:cNvPr>
          <p:cNvCxnSpPr/>
          <p:nvPr/>
        </p:nvCxnSpPr>
        <p:spPr>
          <a:xfrm>
            <a:off x="1104687" y="4705350"/>
            <a:ext cx="19071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9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DE8C-7946-46A9-97B8-848B35C5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96" y="100695"/>
            <a:ext cx="8151204" cy="433540"/>
          </a:xfrm>
        </p:spPr>
        <p:txBody>
          <a:bodyPr>
            <a:noAutofit/>
          </a:bodyPr>
          <a:lstStyle/>
          <a:p>
            <a:r>
              <a:rPr lang="en-US" sz="2800" dirty="0"/>
              <a:t>How does disease modeling work?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B73B2-A2C9-4FC9-B94C-B96AABB91A6A}"/>
              </a:ext>
            </a:extLst>
          </p:cNvPr>
          <p:cNvSpPr txBox="1"/>
          <p:nvPr/>
        </p:nvSpPr>
        <p:spPr>
          <a:xfrm>
            <a:off x="628651" y="691247"/>
            <a:ext cx="59245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Start with natural history: How many states do we assume exist in TB disease?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C3111-A38F-47B4-8EDA-A36DB77B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05" y="1032390"/>
            <a:ext cx="1614062" cy="1419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0394F3-B662-4D82-B0D4-7237AB81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35" y="1028962"/>
            <a:ext cx="1755119" cy="2212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E86E2-750F-4B01-9FAF-FB0BD31C9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028962"/>
            <a:ext cx="2741317" cy="22122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0276D7-C0EC-423A-A17C-790A465C623C}"/>
              </a:ext>
            </a:extLst>
          </p:cNvPr>
          <p:cNvSpPr txBox="1"/>
          <p:nvPr/>
        </p:nvSpPr>
        <p:spPr>
          <a:xfrm>
            <a:off x="628651" y="3320009"/>
            <a:ext cx="249554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Convert into equations or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3F033D-A603-4FDF-ACE1-99BFE56E10DF}"/>
              </a:ext>
            </a:extLst>
          </p:cNvPr>
          <p:cNvSpPr txBox="1"/>
          <p:nvPr/>
        </p:nvSpPr>
        <p:spPr>
          <a:xfrm>
            <a:off x="3814055" y="3320010"/>
            <a:ext cx="433934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Assign numbers to parameters, run model on computer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E78D3-1E0F-49C9-A95D-66C63AC231C3}"/>
              </a:ext>
            </a:extLst>
          </p:cNvPr>
          <p:cNvSpPr txBox="1"/>
          <p:nvPr/>
        </p:nvSpPr>
        <p:spPr>
          <a:xfrm>
            <a:off x="6965485" y="2998247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5"/>
              </a:rPr>
              <a:t>Dye 2015</a:t>
            </a:r>
            <a:endParaRPr lang="en-US" sz="10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8F5514-7337-4B1F-A988-DDF49F58F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935750"/>
            <a:ext cx="1631141" cy="612191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B6524D6-99EE-446D-9EBE-30B0D6680005}"/>
              </a:ext>
            </a:extLst>
          </p:cNvPr>
          <p:cNvSpPr txBox="1"/>
          <p:nvPr/>
        </p:nvSpPr>
        <p:spPr>
          <a:xfrm>
            <a:off x="628650" y="3647789"/>
            <a:ext cx="29527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/>
              <a:t>For (a) above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44744-D192-498F-8EE1-D5767F5013D7}"/>
              </a:ext>
            </a:extLst>
          </p:cNvPr>
          <p:cNvSpPr txBox="1"/>
          <p:nvPr/>
        </p:nvSpPr>
        <p:spPr>
          <a:xfrm>
            <a:off x="3814054" y="3643063"/>
            <a:ext cx="4872740" cy="11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Duration of untreated TB = 2 years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Case-fatality rate of untreated TB = 50%</a:t>
            </a:r>
          </a:p>
          <a:p>
            <a:pPr marL="214313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Implies mortality : incidence : prevalence = 1 : 2 : 4 ratio</a:t>
            </a:r>
          </a:p>
          <a:p>
            <a:pPr marL="557213" lvl="1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For example, if 0.1% mortality </a:t>
            </a:r>
            <a:r>
              <a:rPr lang="en-US" sz="1200" dirty="0">
                <a:latin typeface="Wingdings 3" panose="05040102010807070707" pitchFamily="18" charset="2"/>
              </a:rPr>
              <a:t>g</a:t>
            </a:r>
            <a:r>
              <a:rPr lang="en-US" sz="1200" dirty="0"/>
              <a:t> 2 x 0.1% = 0.2% incidence</a:t>
            </a:r>
          </a:p>
          <a:p>
            <a:pPr marL="557213" lvl="1" indent="-2143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Famous “</a:t>
            </a:r>
            <a:r>
              <a:rPr lang="en-US" sz="1200" dirty="0" err="1"/>
              <a:t>Styblo</a:t>
            </a:r>
            <a:r>
              <a:rPr lang="en-US" sz="1200" dirty="0"/>
              <a:t> Rule” from pre-treatment era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AC8334-4089-7107-E2C1-0BF00EF9D871}"/>
              </a:ext>
            </a:extLst>
          </p:cNvPr>
          <p:cNvSpPr txBox="1"/>
          <p:nvPr/>
        </p:nvSpPr>
        <p:spPr>
          <a:xfrm>
            <a:off x="1376925" y="2486947"/>
            <a:ext cx="837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Parameter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3F6DC3-BE2E-88A0-46AB-15174F52EE26}"/>
              </a:ext>
            </a:extLst>
          </p:cNvPr>
          <p:cNvCxnSpPr>
            <a:cxnSpLocks/>
          </p:cNvCxnSpPr>
          <p:nvPr/>
        </p:nvCxnSpPr>
        <p:spPr>
          <a:xfrm flipV="1">
            <a:off x="2226654" y="2288633"/>
            <a:ext cx="0" cy="359317"/>
          </a:xfrm>
          <a:prstGeom prst="straightConnector1">
            <a:avLst/>
          </a:prstGeom>
          <a:ln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D57E94-32A2-9504-6B85-97D35A5A66B8}"/>
              </a:ext>
            </a:extLst>
          </p:cNvPr>
          <p:cNvCxnSpPr>
            <a:cxnSpLocks/>
          </p:cNvCxnSpPr>
          <p:nvPr/>
        </p:nvCxnSpPr>
        <p:spPr>
          <a:xfrm flipH="1">
            <a:off x="2138336" y="2647950"/>
            <a:ext cx="8831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EF0948A-8114-1B01-6E02-29C1A5C139BD}"/>
              </a:ext>
            </a:extLst>
          </p:cNvPr>
          <p:cNvCxnSpPr>
            <a:cxnSpLocks/>
          </p:cNvCxnSpPr>
          <p:nvPr/>
        </p:nvCxnSpPr>
        <p:spPr>
          <a:xfrm flipH="1">
            <a:off x="2426679" y="1993392"/>
            <a:ext cx="257175" cy="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E58982-B49B-BD6A-0437-2E5D09127038}"/>
              </a:ext>
            </a:extLst>
          </p:cNvPr>
          <p:cNvCxnSpPr>
            <a:cxnSpLocks/>
          </p:cNvCxnSpPr>
          <p:nvPr/>
        </p:nvCxnSpPr>
        <p:spPr>
          <a:xfrm>
            <a:off x="2683854" y="1993392"/>
            <a:ext cx="0" cy="873702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E10C78-F9BD-8E6F-03BC-AED8CF77AF8D}"/>
              </a:ext>
            </a:extLst>
          </p:cNvPr>
          <p:cNvCxnSpPr>
            <a:cxnSpLocks/>
          </p:cNvCxnSpPr>
          <p:nvPr/>
        </p:nvCxnSpPr>
        <p:spPr>
          <a:xfrm flipH="1">
            <a:off x="2380236" y="2867094"/>
            <a:ext cx="303618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7E172B3-4F25-C221-C365-202077C068B5}"/>
              </a:ext>
            </a:extLst>
          </p:cNvPr>
          <p:cNvSpPr txBox="1"/>
          <p:nvPr/>
        </p:nvSpPr>
        <p:spPr>
          <a:xfrm>
            <a:off x="1374900" y="2728595"/>
            <a:ext cx="103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State variable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DB3B9C-731E-C324-1496-9E36937D15E2}"/>
              </a:ext>
            </a:extLst>
          </p:cNvPr>
          <p:cNvSpPr txBox="1"/>
          <p:nvPr/>
        </p:nvSpPr>
        <p:spPr>
          <a:xfrm>
            <a:off x="1257803" y="4558903"/>
            <a:ext cx="230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Change in state variable over time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B59811-0A4E-2410-87D0-B8360869D046}"/>
              </a:ext>
            </a:extLst>
          </p:cNvPr>
          <p:cNvCxnSpPr>
            <a:cxnSpLocks/>
          </p:cNvCxnSpPr>
          <p:nvPr/>
        </p:nvCxnSpPr>
        <p:spPr>
          <a:xfrm flipV="1">
            <a:off x="1104687" y="4547941"/>
            <a:ext cx="0" cy="157409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54644-B8CB-99B3-8976-408805956443}"/>
              </a:ext>
            </a:extLst>
          </p:cNvPr>
          <p:cNvCxnSpPr/>
          <p:nvPr/>
        </p:nvCxnSpPr>
        <p:spPr>
          <a:xfrm>
            <a:off x="1104687" y="4705350"/>
            <a:ext cx="190713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0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D51-58C0-4BBA-9208-E131D045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2" y="89136"/>
            <a:ext cx="8267371" cy="613292"/>
          </a:xfrm>
        </p:spPr>
        <p:txBody>
          <a:bodyPr>
            <a:normAutofit/>
          </a:bodyPr>
          <a:lstStyle/>
          <a:p>
            <a:r>
              <a:rPr lang="en-US" sz="2800" dirty="0"/>
              <a:t>Example of high-level disease model 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BC074-C5CD-4BDE-A341-1F8E81996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8" y="2265917"/>
            <a:ext cx="3486150" cy="23947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BF6553-D17B-4141-A93E-EB64CCE93459}"/>
              </a:ext>
            </a:extLst>
          </p:cNvPr>
          <p:cNvSpPr txBox="1">
            <a:spLocks/>
          </p:cNvSpPr>
          <p:nvPr/>
        </p:nvSpPr>
        <p:spPr>
          <a:xfrm>
            <a:off x="4931615" y="656139"/>
            <a:ext cx="3602785" cy="35694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/>
              <a:t>Modeling groups (including ours) evaluated if targets were feasible, e.g., 50% reduction by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828F5B-A8B9-410E-8CEE-2F12A6C05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89" y="1636289"/>
            <a:ext cx="2310911" cy="3076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16EF64-A83C-4153-ABBA-5207A890CE5B}"/>
              </a:ext>
            </a:extLst>
          </p:cNvPr>
          <p:cNvSpPr txBox="1"/>
          <p:nvPr/>
        </p:nvSpPr>
        <p:spPr>
          <a:xfrm>
            <a:off x="5461489" y="4677511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4"/>
              </a:rPr>
              <a:t>Houben 2016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64647-A33B-4163-9DAD-D1BA22F63484}"/>
              </a:ext>
            </a:extLst>
          </p:cNvPr>
          <p:cNvSpPr txBox="1"/>
          <p:nvPr/>
        </p:nvSpPr>
        <p:spPr>
          <a:xfrm>
            <a:off x="742158" y="4619312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5"/>
              </a:rPr>
              <a:t>Dye 2013</a:t>
            </a:r>
            <a:endParaRPr lang="en-US" sz="10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2CAA49-CEC8-E2EB-FE9D-6C75FCD25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205" y="1390805"/>
            <a:ext cx="2412265" cy="87511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5A0F31-448E-47AA-360D-375F100D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14" y="656139"/>
            <a:ext cx="4302966" cy="8488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TB global targets based on model showing impact if programs scaled up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72EF9A-257F-4B24-A21E-01DF680FE7CE}"/>
              </a:ext>
            </a:extLst>
          </p:cNvPr>
          <p:cNvCxnSpPr>
            <a:cxnSpLocks/>
          </p:cNvCxnSpPr>
          <p:nvPr/>
        </p:nvCxnSpPr>
        <p:spPr>
          <a:xfrm>
            <a:off x="6019800" y="2889504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9F0DA84A-EBA6-6629-A469-F172E6E9F178}"/>
              </a:ext>
            </a:extLst>
          </p:cNvPr>
          <p:cNvSpPr/>
          <p:nvPr/>
        </p:nvSpPr>
        <p:spPr>
          <a:xfrm>
            <a:off x="7772399" y="2495550"/>
            <a:ext cx="76201" cy="393954"/>
          </a:xfrm>
          <a:prstGeom prst="rightBrace">
            <a:avLst>
              <a:gd name="adj1" fmla="val 8629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22BA9E-2C36-F25A-F1F0-9F42663BE1EB}"/>
              </a:ext>
            </a:extLst>
          </p:cNvPr>
          <p:cNvSpPr txBox="1"/>
          <p:nvPr/>
        </p:nvSpPr>
        <p:spPr>
          <a:xfrm>
            <a:off x="7848600" y="2332466"/>
            <a:ext cx="9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</a:rPr>
              <a:t>A few groups thought &gt;50% reduction possible in SA</a:t>
            </a:r>
          </a:p>
        </p:txBody>
      </p:sp>
    </p:spTree>
    <p:extLst>
      <p:ext uri="{BB962C8B-B14F-4D97-AF65-F5344CB8AC3E}">
        <p14:creationId xmlns:p14="http://schemas.microsoft.com/office/powerpoint/2010/main" val="83760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B2819EA-53DF-4F38-A46D-34A743B6E6F2}"/>
              </a:ext>
            </a:extLst>
          </p:cNvPr>
          <p:cNvSpPr txBox="1"/>
          <p:nvPr/>
        </p:nvSpPr>
        <p:spPr>
          <a:xfrm>
            <a:off x="4953000" y="1385335"/>
            <a:ext cx="3581400" cy="237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u="sng" dirty="0">
                <a:solidFill>
                  <a:srgbClr val="FF0000"/>
                </a:solidFill>
              </a:rPr>
              <a:t>For participants: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How achievable do you think the TB targets are for your country?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rgbClr val="FF0000"/>
                </a:solidFill>
              </a:rPr>
              <a:t>What other factors would you consider important if you were trying to predict TB in your country?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14B52-1DA1-3284-8853-AA074A15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58" y="2265917"/>
            <a:ext cx="3486150" cy="2394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60647-E12B-CD95-F783-66F20DEDE70E}"/>
              </a:ext>
            </a:extLst>
          </p:cNvPr>
          <p:cNvSpPr txBox="1"/>
          <p:nvPr/>
        </p:nvSpPr>
        <p:spPr>
          <a:xfrm>
            <a:off x="742158" y="4619312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Dye 2013</a:t>
            </a:r>
            <a:endParaRPr lang="en-US" sz="105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4113757-764B-8BEC-2CC5-2832C880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2" y="89136"/>
            <a:ext cx="8267371" cy="613292"/>
          </a:xfrm>
        </p:spPr>
        <p:txBody>
          <a:bodyPr>
            <a:normAutofit/>
          </a:bodyPr>
          <a:lstStyle/>
          <a:p>
            <a:r>
              <a:rPr lang="en-US" sz="2800" dirty="0"/>
              <a:t>Example of high-level disease model applications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54F1220-1FFB-0D81-70BA-007CDA5CE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314" y="656139"/>
            <a:ext cx="4302966" cy="8488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TB global targets based on model showing impact if programs scaled up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37BC980-9EFB-3397-B436-2FE972C4D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205" y="1390805"/>
            <a:ext cx="2412265" cy="8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163CBEB-A66C-4C46-963D-BFE42CD7CB95}"/>
              </a:ext>
            </a:extLst>
          </p:cNvPr>
          <p:cNvSpPr/>
          <p:nvPr/>
        </p:nvSpPr>
        <p:spPr>
          <a:xfrm>
            <a:off x="4169487" y="1717357"/>
            <a:ext cx="1691640" cy="649224"/>
          </a:xfrm>
          <a:prstGeom prst="rect">
            <a:avLst/>
          </a:prstGeom>
          <a:gradFill flip="none" rotWithShape="1">
            <a:gsLst>
              <a:gs pos="0">
                <a:srgbClr val="EAF99D">
                  <a:tint val="66000"/>
                  <a:satMod val="160000"/>
                </a:srgbClr>
              </a:gs>
              <a:gs pos="100000">
                <a:srgbClr val="EAF99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BCE90-E3C7-48B7-9F7C-D9B3B0FDD9EE}"/>
              </a:ext>
            </a:extLst>
          </p:cNvPr>
          <p:cNvSpPr/>
          <p:nvPr/>
        </p:nvSpPr>
        <p:spPr>
          <a:xfrm>
            <a:off x="731493" y="2043382"/>
            <a:ext cx="1262016" cy="76770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C5964-5E26-4A74-8122-239B36499BB0}"/>
              </a:ext>
            </a:extLst>
          </p:cNvPr>
          <p:cNvSpPr txBox="1"/>
          <p:nvPr/>
        </p:nvSpPr>
        <p:spPr>
          <a:xfrm>
            <a:off x="814788" y="2260054"/>
            <a:ext cx="109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dirty="0"/>
              <a:t>ninfected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6A9058-14CB-42A1-9EA2-6B859F75FE46}"/>
              </a:ext>
            </a:extLst>
          </p:cNvPr>
          <p:cNvSpPr/>
          <p:nvPr/>
        </p:nvSpPr>
        <p:spPr>
          <a:xfrm>
            <a:off x="7123617" y="2043381"/>
            <a:ext cx="1262016" cy="767710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E20EA-5B67-4ED4-91E9-AEEE886EED51}"/>
              </a:ext>
            </a:extLst>
          </p:cNvPr>
          <p:cNvSpPr txBox="1"/>
          <p:nvPr/>
        </p:nvSpPr>
        <p:spPr>
          <a:xfrm>
            <a:off x="7183259" y="2099816"/>
            <a:ext cx="118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</a:rPr>
              <a:t>I</a:t>
            </a:r>
            <a:r>
              <a:rPr lang="en-US" sz="1800" dirty="0">
                <a:solidFill>
                  <a:schemeClr val="accent1"/>
                </a:solidFill>
              </a:rPr>
              <a:t>nfected (active TB)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E4E6FD-4D18-4D5A-87F9-F4317271BA97}"/>
              </a:ext>
            </a:extLst>
          </p:cNvPr>
          <p:cNvCxnSpPr>
            <a:cxnSpLocks/>
          </p:cNvCxnSpPr>
          <p:nvPr/>
        </p:nvCxnSpPr>
        <p:spPr>
          <a:xfrm>
            <a:off x="2094417" y="2460490"/>
            <a:ext cx="86578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36F8C3-8BCA-4069-A46C-C424028838D4}"/>
              </a:ext>
            </a:extLst>
          </p:cNvPr>
          <p:cNvSpPr txBox="1"/>
          <p:nvPr/>
        </p:nvSpPr>
        <p:spPr>
          <a:xfrm>
            <a:off x="2234920" y="1581944"/>
            <a:ext cx="71607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Infection rate</a:t>
            </a:r>
            <a:br>
              <a:rPr lang="en-US" sz="2800" b="1" i="1" dirty="0">
                <a:solidFill>
                  <a:schemeClr val="accent1"/>
                </a:solidFill>
                <a:latin typeface="Symbol" panose="05050102010706020507" pitchFamily="18" charset="2"/>
              </a:rPr>
            </a:br>
            <a:r>
              <a:rPr lang="en-US" sz="2400" b="1" i="1" dirty="0">
                <a:solidFill>
                  <a:schemeClr val="accent1"/>
                </a:solidFill>
                <a:latin typeface="Symbol" panose="05050102010706020507" pitchFamily="18" charset="2"/>
              </a:rPr>
              <a:t>b </a:t>
            </a:r>
            <a:r>
              <a:rPr lang="en-US" sz="2400" b="1" i="1" dirty="0">
                <a:solidFill>
                  <a:schemeClr val="accent1"/>
                </a:solidFill>
              </a:rPr>
              <a:t>I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10E51A-E48F-4489-80D1-B3E252610C8E}"/>
              </a:ext>
            </a:extLst>
          </p:cNvPr>
          <p:cNvCxnSpPr>
            <a:cxnSpLocks/>
          </p:cNvCxnSpPr>
          <p:nvPr/>
        </p:nvCxnSpPr>
        <p:spPr>
          <a:xfrm>
            <a:off x="5978509" y="2019611"/>
            <a:ext cx="1003054" cy="30777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17FB7-C46F-453A-B7F7-55CFFE913F45}"/>
              </a:ext>
            </a:extLst>
          </p:cNvPr>
          <p:cNvSpPr txBox="1"/>
          <p:nvPr/>
        </p:nvSpPr>
        <p:spPr>
          <a:xfrm>
            <a:off x="4202891" y="1762459"/>
            <a:ext cx="15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L</a:t>
            </a:r>
            <a:r>
              <a:rPr lang="en-US" sz="1400" dirty="0">
                <a:solidFill>
                  <a:schemeClr val="accent1"/>
                </a:solidFill>
              </a:rPr>
              <a:t>atent infection, </a:t>
            </a:r>
            <a:r>
              <a:rPr lang="en-US" sz="1400" b="1" i="1" dirty="0">
                <a:solidFill>
                  <a:schemeClr val="accent1"/>
                </a:solidFill>
              </a:rPr>
              <a:t>f</a:t>
            </a:r>
            <a:r>
              <a:rPr lang="en-US" sz="1400" dirty="0">
                <a:solidFill>
                  <a:schemeClr val="accent1"/>
                </a:solidFill>
              </a:rPr>
              <a:t>ast progressor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05D5D6-34F7-46F8-A3BD-0273BCA6928C}"/>
              </a:ext>
            </a:extLst>
          </p:cNvPr>
          <p:cNvSpPr/>
          <p:nvPr/>
        </p:nvSpPr>
        <p:spPr>
          <a:xfrm>
            <a:off x="4169487" y="2598608"/>
            <a:ext cx="1689959" cy="6452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BB3B4D4-0B52-4582-9F8C-0B469B01AA0D}"/>
              </a:ext>
            </a:extLst>
          </p:cNvPr>
          <p:cNvCxnSpPr>
            <a:cxnSpLocks/>
          </p:cNvCxnSpPr>
          <p:nvPr/>
        </p:nvCxnSpPr>
        <p:spPr>
          <a:xfrm flipV="1">
            <a:off x="3081416" y="2040892"/>
            <a:ext cx="978891" cy="34686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E2A95A2-9756-46B4-BECE-FFFCC81EEAC4}"/>
              </a:ext>
            </a:extLst>
          </p:cNvPr>
          <p:cNvCxnSpPr>
            <a:cxnSpLocks/>
          </p:cNvCxnSpPr>
          <p:nvPr/>
        </p:nvCxnSpPr>
        <p:spPr>
          <a:xfrm flipV="1">
            <a:off x="5989275" y="2470234"/>
            <a:ext cx="992288" cy="3831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6FD4C6-F4F5-46EA-91B8-3059D1086A94}"/>
              </a:ext>
            </a:extLst>
          </p:cNvPr>
          <p:cNvCxnSpPr>
            <a:cxnSpLocks/>
          </p:cNvCxnSpPr>
          <p:nvPr/>
        </p:nvCxnSpPr>
        <p:spPr>
          <a:xfrm>
            <a:off x="3076272" y="2500885"/>
            <a:ext cx="984035" cy="38317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C5B5DAD-A1CC-46E4-9F91-A98B86145A29}"/>
              </a:ext>
            </a:extLst>
          </p:cNvPr>
          <p:cNvSpPr txBox="1"/>
          <p:nvPr/>
        </p:nvSpPr>
        <p:spPr>
          <a:xfrm>
            <a:off x="6064060" y="2863202"/>
            <a:ext cx="10424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Slow rate (years</a:t>
            </a:r>
            <a:r>
              <a:rPr lang="en-US" sz="1400" baseline="30000" dirty="0">
                <a:solidFill>
                  <a:schemeClr val="accent1"/>
                </a:solidFill>
              </a:rPr>
              <a:t>-1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9D174B-682E-E7F0-B906-4CBA92E0F27D}"/>
              </a:ext>
            </a:extLst>
          </p:cNvPr>
          <p:cNvSpPr txBox="1"/>
          <p:nvPr/>
        </p:nvSpPr>
        <p:spPr>
          <a:xfrm>
            <a:off x="4204291" y="2655808"/>
            <a:ext cx="157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1"/>
                </a:solidFill>
              </a:rPr>
              <a:t>L</a:t>
            </a:r>
            <a:r>
              <a:rPr lang="en-US" sz="1400" dirty="0">
                <a:solidFill>
                  <a:schemeClr val="accent1"/>
                </a:solidFill>
              </a:rPr>
              <a:t>atent infection, </a:t>
            </a:r>
            <a:r>
              <a:rPr lang="en-US" sz="1400" b="1" i="1" dirty="0">
                <a:solidFill>
                  <a:schemeClr val="accent1"/>
                </a:solidFill>
              </a:rPr>
              <a:t>s</a:t>
            </a:r>
            <a:r>
              <a:rPr lang="en-US" sz="1400" dirty="0">
                <a:solidFill>
                  <a:schemeClr val="accent1"/>
                </a:solidFill>
              </a:rPr>
              <a:t>low progressor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CA310F-2B56-0FF8-F0D2-51609B7B288A}"/>
              </a:ext>
            </a:extLst>
          </p:cNvPr>
          <p:cNvSpPr txBox="1"/>
          <p:nvPr/>
        </p:nvSpPr>
        <p:spPr>
          <a:xfrm>
            <a:off x="3255999" y="1903000"/>
            <a:ext cx="509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f %</a:t>
            </a:r>
            <a:r>
              <a:rPr lang="en-US" sz="1400" dirty="0">
                <a:solidFill>
                  <a:schemeClr val="accent1"/>
                </a:solidFill>
              </a:rPr>
              <a:t>  </a:t>
            </a:r>
            <a:endParaRPr lang="en-US" sz="1400" i="1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DBBBF8-56CA-F3B3-6F1F-7FBA4BC060C4}"/>
              </a:ext>
            </a:extLst>
          </p:cNvPr>
          <p:cNvSpPr txBox="1"/>
          <p:nvPr/>
        </p:nvSpPr>
        <p:spPr>
          <a:xfrm>
            <a:off x="3064806" y="2770869"/>
            <a:ext cx="814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( 1 – </a:t>
            </a:r>
            <a:r>
              <a:rPr lang="en-US" sz="1400" i="1" dirty="0">
                <a:solidFill>
                  <a:schemeClr val="accent1"/>
                </a:solidFill>
              </a:rPr>
              <a:t>f </a:t>
            </a:r>
            <a:r>
              <a:rPr lang="en-US" sz="1400" dirty="0">
                <a:solidFill>
                  <a:schemeClr val="accent1"/>
                </a:solidFill>
              </a:rPr>
              <a:t>)%</a:t>
            </a:r>
            <a:endParaRPr lang="en-US" sz="1400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CA0B16-9A31-66A3-D0EE-D3A955B5A093}"/>
              </a:ext>
            </a:extLst>
          </p:cNvPr>
          <p:cNvSpPr txBox="1"/>
          <p:nvPr/>
        </p:nvSpPr>
        <p:spPr>
          <a:xfrm>
            <a:off x="6062302" y="1517301"/>
            <a:ext cx="9922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en-US" sz="1400" dirty="0">
                <a:solidFill>
                  <a:schemeClr val="accent1"/>
                </a:solidFill>
              </a:rPr>
              <a:t>Fast rate (months</a:t>
            </a:r>
            <a:r>
              <a:rPr lang="en-US" sz="1400" baseline="30000" dirty="0">
                <a:solidFill>
                  <a:schemeClr val="accent1"/>
                </a:solidFill>
              </a:rPr>
              <a:t>-1</a:t>
            </a:r>
            <a:r>
              <a:rPr lang="en-US" sz="1400" dirty="0">
                <a:solidFill>
                  <a:schemeClr val="accent1"/>
                </a:solidFill>
              </a:rPr>
              <a:t>)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3790BC2-5777-C0E3-F71D-E98D2A114B75}"/>
              </a:ext>
            </a:extLst>
          </p:cNvPr>
          <p:cNvCxnSpPr>
            <a:cxnSpLocks/>
          </p:cNvCxnSpPr>
          <p:nvPr/>
        </p:nvCxnSpPr>
        <p:spPr>
          <a:xfrm>
            <a:off x="7885617" y="2954368"/>
            <a:ext cx="0" cy="82812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16D0A73B-FEB9-2ED2-B2D1-12AECC6B11C7}"/>
              </a:ext>
            </a:extLst>
          </p:cNvPr>
          <p:cNvSpPr txBox="1"/>
          <p:nvPr/>
        </p:nvSpPr>
        <p:spPr>
          <a:xfrm>
            <a:off x="7517291" y="37543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Death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7DC4D73-C293-F6C9-B6B1-FFD50EF04DA3}"/>
              </a:ext>
            </a:extLst>
          </p:cNvPr>
          <p:cNvCxnSpPr>
            <a:cxnSpLocks/>
          </p:cNvCxnSpPr>
          <p:nvPr/>
        </p:nvCxnSpPr>
        <p:spPr>
          <a:xfrm flipH="1">
            <a:off x="1371600" y="3562350"/>
            <a:ext cx="626665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7E91D946-07A4-2095-0687-7C632A50E5F6}"/>
              </a:ext>
            </a:extLst>
          </p:cNvPr>
          <p:cNvCxnSpPr>
            <a:cxnSpLocks/>
          </p:cNvCxnSpPr>
          <p:nvPr/>
        </p:nvCxnSpPr>
        <p:spPr>
          <a:xfrm flipV="1">
            <a:off x="1371600" y="2884063"/>
            <a:ext cx="0" cy="685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E99B2EF-C3F6-E155-FFCD-41A7EA5CA4B7}"/>
              </a:ext>
            </a:extLst>
          </p:cNvPr>
          <p:cNvSpPr txBox="1"/>
          <p:nvPr/>
        </p:nvSpPr>
        <p:spPr>
          <a:xfrm>
            <a:off x="6123282" y="3607796"/>
            <a:ext cx="127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Self-cure rate</a:t>
            </a:r>
            <a:endParaRPr lang="en-US" sz="1400" i="1" baseline="-25000" dirty="0">
              <a:solidFill>
                <a:schemeClr val="accent1"/>
              </a:solidFill>
              <a:latin typeface="Symbol" panose="05050102010706020507" pitchFamily="18" charset="2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637A9E-1146-3D1B-AEBE-2175487A6D4D}"/>
              </a:ext>
            </a:extLst>
          </p:cNvPr>
          <p:cNvSpPr txBox="1"/>
          <p:nvPr/>
        </p:nvSpPr>
        <p:spPr>
          <a:xfrm>
            <a:off x="7977743" y="2999950"/>
            <a:ext cx="108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Mortality rate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0073C0F-6F21-C579-8A33-07DD6072EFC6}"/>
              </a:ext>
            </a:extLst>
          </p:cNvPr>
          <p:cNvSpPr txBox="1"/>
          <p:nvPr/>
        </p:nvSpPr>
        <p:spPr>
          <a:xfrm>
            <a:off x="180110" y="829193"/>
            <a:ext cx="574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Start with natural history (untreated TB) patient flow: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F216547-806C-1392-AE4B-E57ED39184B3}"/>
              </a:ext>
            </a:extLst>
          </p:cNvPr>
          <p:cNvCxnSpPr/>
          <p:nvPr/>
        </p:nvCxnSpPr>
        <p:spPr>
          <a:xfrm>
            <a:off x="7657017" y="2958560"/>
            <a:ext cx="0" cy="62323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E987A958-D103-9EE1-C2DE-7625FF6325B5}"/>
              </a:ext>
            </a:extLst>
          </p:cNvPr>
          <p:cNvSpPr txBox="1"/>
          <p:nvPr/>
        </p:nvSpPr>
        <p:spPr>
          <a:xfrm>
            <a:off x="362143" y="4158155"/>
            <a:ext cx="7257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FF0000"/>
                </a:solidFill>
              </a:rPr>
              <a:t>For participants:</a:t>
            </a:r>
            <a:r>
              <a:rPr lang="en-US" sz="2000" dirty="0">
                <a:solidFill>
                  <a:srgbClr val="FF0000"/>
                </a:solidFill>
              </a:rPr>
              <a:t> Which state would TB testing and treatment affect?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F626FE47-419A-A91B-83D6-B667457F6708}"/>
              </a:ext>
            </a:extLst>
          </p:cNvPr>
          <p:cNvSpPr txBox="1">
            <a:spLocks/>
          </p:cNvSpPr>
          <p:nvPr/>
        </p:nvSpPr>
        <p:spPr>
          <a:xfrm>
            <a:off x="180110" y="101300"/>
            <a:ext cx="8735290" cy="623342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>
            <a:lvl1pPr algn="l" defTabSz="816334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Research example: What impact will new test have?</a:t>
            </a:r>
          </a:p>
        </p:txBody>
      </p:sp>
    </p:spTree>
    <p:extLst>
      <p:ext uri="{BB962C8B-B14F-4D97-AF65-F5344CB8AC3E}">
        <p14:creationId xmlns:p14="http://schemas.microsoft.com/office/powerpoint/2010/main" val="349033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IDM Powerpoint Template  -  backup version  -  Read-Only" id="{AE43A56B-7256-44A3-8E30-97242D75E2E2}" vid="{F7A5DD70-AC9B-480C-B6DF-0529284255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2bc46a-f014-48ed-be59-9d6cf5da36fb">
      <UserInfo>
        <DisplayName>Robert Hart</DisplayName>
        <AccountId>18</AccountId>
        <AccountType/>
      </UserInfo>
      <UserInfo>
        <DisplayName>Ben Althouse</DisplayName>
        <AccountId>34</AccountId>
        <AccountType/>
      </UserInfo>
    </SharedWithUsers>
    <_dlc_DocId xmlns="6d2bc46a-f014-48ed-be59-9d6cf5da36fb">6FCQ3RPYFS27-1966771009-48</_dlc_DocId>
    <_dlc_DocIdUrl xmlns="6d2bc46a-f014-48ed-be59-9d6cf5da36fb">
      <Url>https://idmod.sharepoint.com/cue/_layouts/15/DocIdRedir.aspx?ID=6FCQ3RPYFS27-1966771009-48</Url>
      <Description>6FCQ3RPYFS27-1966771009-48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09413B3AA24428E09D11532DD1C98" ma:contentTypeVersion="10" ma:contentTypeDescription="Create a new document." ma:contentTypeScope="" ma:versionID="c1f87ac7e645cc29a18c3a6415641d60">
  <xsd:schema xmlns:xsd="http://www.w3.org/2001/XMLSchema" xmlns:xs="http://www.w3.org/2001/XMLSchema" xmlns:p="http://schemas.microsoft.com/office/2006/metadata/properties" xmlns:ns2="6d2bc46a-f014-48ed-be59-9d6cf5da36fb" xmlns:ns3="a4481309-7098-408b-8383-77f2b6ad32e2" targetNamespace="http://schemas.microsoft.com/office/2006/metadata/properties" ma:root="true" ma:fieldsID="c41464720b12d203017b1dad0d374748" ns2:_="" ns3:_="">
    <xsd:import namespace="6d2bc46a-f014-48ed-be59-9d6cf5da36fb"/>
    <xsd:import namespace="a4481309-7098-408b-8383-77f2b6ad32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81309-7098-408b-8383-77f2b6ad3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BE5527-ED92-4C46-AD59-6FE00DA800DA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a4481309-7098-408b-8383-77f2b6ad32e2"/>
    <ds:schemaRef ds:uri="http://schemas.openxmlformats.org/package/2006/metadata/core-properties"/>
    <ds:schemaRef ds:uri="6d2bc46a-f014-48ed-be59-9d6cf5da36f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562CEA-2AAA-479E-B18D-E978B237B5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a4481309-7098-408b-8383-77f2b6ad3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102342-240F-42E5-BADF-6BEC18354B1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IDM Powerpoint Template</Template>
  <TotalTime>929</TotalTime>
  <Words>1103</Words>
  <Application>Microsoft Office PowerPoint</Application>
  <PresentationFormat>On-screen Show (16:9)</PresentationFormat>
  <Paragraphs>197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Wingdings 3</vt:lpstr>
      <vt:lpstr>IDM PPT w copyright</vt:lpstr>
      <vt:lpstr>Disease modeling for TB</vt:lpstr>
      <vt:lpstr>Why should you care about TB disease modeling?</vt:lpstr>
      <vt:lpstr>What do we mean by disease model?</vt:lpstr>
      <vt:lpstr>How does disease modeling work?</vt:lpstr>
      <vt:lpstr>How does disease modeling work?</vt:lpstr>
      <vt:lpstr>How does disease modeling work?</vt:lpstr>
      <vt:lpstr>Example of high-level disease model applications</vt:lpstr>
      <vt:lpstr>Example of high-level disease model applications</vt:lpstr>
      <vt:lpstr>PowerPoint Presentation</vt:lpstr>
      <vt:lpstr>PowerPoint Presentation</vt:lpstr>
      <vt:lpstr>PowerPoint Presentation</vt:lpstr>
      <vt:lpstr>New diagnostics such as CRP, LAM may allow TB screening at HIV clinics in South Africa g what impact would this have?</vt:lpstr>
      <vt:lpstr>Would TB screening at HIV clinics allow SA to reach targets?</vt:lpstr>
      <vt:lpstr>Homework 1: Check progress to 2020 milestones</vt:lpstr>
      <vt:lpstr>Homework 2: Check projections toward 2030 milestones</vt:lpstr>
      <vt:lpstr>Homework 3: Try out a few disease models online</vt:lpstr>
      <vt:lpstr>Summary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modeling for TB</dc:title>
  <dc:creator>Stewart Chang</dc:creator>
  <cp:lastModifiedBy>Stewart Chang</cp:lastModifiedBy>
  <cp:revision>29</cp:revision>
  <cp:lastPrinted>2013-01-29T16:01:26Z</cp:lastPrinted>
  <dcterms:created xsi:type="dcterms:W3CDTF">2021-09-17T05:01:59Z</dcterms:created>
  <dcterms:modified xsi:type="dcterms:W3CDTF">2022-09-16T08:33:26Z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0x010100D3809413B3AA24428E09D11532DD1C98</vt:lpwstr>
  </property>
  <property fmtid="{D5CDD505-2E9C-101B-9397-08002B2CF9AE}" pid="3" name="_dlc_DocIdItemGuid">
    <vt:lpwstr>386668c2-7514-448f-910a-333baed385b6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AuthorIds_UIVersion_3584">
    <vt:lpwstr>54</vt:lpwstr>
  </property>
</Properties>
</file>