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sldIdLst>
    <p:sldId id="316" r:id="rId5"/>
    <p:sldId id="508" r:id="rId6"/>
    <p:sldId id="1965" r:id="rId7"/>
    <p:sldId id="671" r:id="rId8"/>
    <p:sldId id="650" r:id="rId9"/>
    <p:sldId id="664" r:id="rId10"/>
    <p:sldId id="656" r:id="rId11"/>
    <p:sldId id="645" r:id="rId12"/>
    <p:sldId id="1975" r:id="rId13"/>
    <p:sldId id="1977" r:id="rId14"/>
    <p:sldId id="1976" r:id="rId15"/>
    <p:sldId id="1974" r:id="rId16"/>
    <p:sldId id="590" r:id="rId17"/>
    <p:sldId id="1972" r:id="rId18"/>
    <p:sldId id="1964" r:id="rId19"/>
    <p:sldId id="1971" r:id="rId20"/>
    <p:sldId id="708" r:id="rId21"/>
    <p:sldId id="597" r:id="rId22"/>
    <p:sldId id="1946" r:id="rId23"/>
    <p:sldId id="1941" r:id="rId24"/>
    <p:sldId id="589" r:id="rId25"/>
    <p:sldId id="531" r:id="rId26"/>
    <p:sldId id="19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 autoAdjust="0"/>
    <p:restoredTop sz="94360"/>
  </p:normalViewPr>
  <p:slideViewPr>
    <p:cSldViewPr snapToGrid="0" snapToObjects="1">
      <p:cViewPr varScale="1">
        <p:scale>
          <a:sx n="107" d="100"/>
          <a:sy n="107" d="100"/>
        </p:scale>
        <p:origin x="640" y="160"/>
      </p:cViewPr>
      <p:guideLst>
        <p:guide orient="horz" pos="2112"/>
        <p:guide pos="3840"/>
      </p:guideLst>
    </p:cSldViewPr>
  </p:slideViewPr>
  <p:outlineViewPr>
    <p:cViewPr>
      <p:scale>
        <a:sx n="33" d="100"/>
        <a:sy n="33" d="100"/>
      </p:scale>
      <p:origin x="0" y="-15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31346-F632-B645-8284-EEE754DFE475}" type="doc">
      <dgm:prSet loTypeId="urn:microsoft.com/office/officeart/2005/8/layout/process2" loCatId="" qsTypeId="urn:microsoft.com/office/officeart/2005/8/quickstyle/simple1" qsCatId="simple" csTypeId="urn:microsoft.com/office/officeart/2005/8/colors/accent4_4" csCatId="accent4" phldr="1"/>
      <dgm:spPr/>
    </dgm:pt>
    <dgm:pt modelId="{7E871579-D509-4544-930C-9A63812816CC}">
      <dgm:prSet phldrT="[Text]" custT="1"/>
      <dgm:spPr/>
      <dgm:t>
        <a:bodyPr/>
        <a:lstStyle/>
        <a:p>
          <a:r>
            <a:rPr lang="en-US" sz="2000" dirty="0"/>
            <a:t>990 South African adolescents</a:t>
          </a:r>
        </a:p>
        <a:p>
          <a:r>
            <a:rPr lang="en-US" sz="2000" dirty="0"/>
            <a:t>HIV-uninfected, IGRA-negative </a:t>
          </a:r>
        </a:p>
      </dgm:t>
    </dgm:pt>
    <dgm:pt modelId="{9D76E240-D3F4-DC4C-ABB6-3ABF1BCD1B78}" type="parTrans" cxnId="{100C66D7-270E-674E-9351-BC7CDE570A17}">
      <dgm:prSet/>
      <dgm:spPr/>
      <dgm:t>
        <a:bodyPr/>
        <a:lstStyle/>
        <a:p>
          <a:endParaRPr lang="en-US" sz="2000"/>
        </a:p>
      </dgm:t>
    </dgm:pt>
    <dgm:pt modelId="{7BB5A62F-B763-8B49-A362-0F8A521BADC9}" type="sibTrans" cxnId="{100C66D7-270E-674E-9351-BC7CDE570A17}">
      <dgm:prSet custT="1"/>
      <dgm:spPr/>
      <dgm:t>
        <a:bodyPr/>
        <a:lstStyle/>
        <a:p>
          <a:endParaRPr lang="en-US" sz="2000"/>
        </a:p>
      </dgm:t>
    </dgm:pt>
    <dgm:pt modelId="{40B7602F-14F1-0040-8B6D-AEAED0206E4B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Randomized to BCG, H4:IC31, or placebo (1:1:1)</a:t>
          </a:r>
        </a:p>
        <a:p>
          <a:r>
            <a:rPr lang="en-US" sz="2000" dirty="0">
              <a:solidFill>
                <a:schemeClr val="tx1"/>
              </a:solidFill>
            </a:rPr>
            <a:t>Serial IGRA q6 months over 2 years</a:t>
          </a:r>
        </a:p>
      </dgm:t>
    </dgm:pt>
    <dgm:pt modelId="{C60D4A1A-A09B-284E-84C8-99561C41EE52}" type="parTrans" cxnId="{6E534235-9CB7-FB47-AC95-EE42D4F84AD5}">
      <dgm:prSet/>
      <dgm:spPr/>
      <dgm:t>
        <a:bodyPr/>
        <a:lstStyle/>
        <a:p>
          <a:endParaRPr lang="en-US" sz="2000"/>
        </a:p>
      </dgm:t>
    </dgm:pt>
    <dgm:pt modelId="{E4D0C8BD-DAC2-8048-B4F3-EE39358AFD43}" type="sibTrans" cxnId="{6E534235-9CB7-FB47-AC95-EE42D4F84AD5}">
      <dgm:prSet custT="1"/>
      <dgm:spPr/>
      <dgm:t>
        <a:bodyPr/>
        <a:lstStyle/>
        <a:p>
          <a:endParaRPr lang="en-US" sz="2000"/>
        </a:p>
      </dgm:t>
    </dgm:pt>
    <dgm:pt modelId="{67DD7F34-0613-544D-8B83-0C962E9223E1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1</a:t>
          </a:r>
          <a:r>
            <a:rPr lang="en-US" sz="2000" baseline="30000" dirty="0">
              <a:solidFill>
                <a:schemeClr val="tx1"/>
              </a:solidFill>
            </a:rPr>
            <a:t>o</a:t>
          </a:r>
          <a:r>
            <a:rPr lang="en-US" sz="2000" dirty="0">
              <a:solidFill>
                <a:schemeClr val="tx1"/>
              </a:solidFill>
            </a:rPr>
            <a:t> Outcome: Initial IGRA conversion</a:t>
          </a:r>
        </a:p>
        <a:p>
          <a:r>
            <a:rPr lang="en-US" sz="2000" dirty="0">
              <a:solidFill>
                <a:schemeClr val="tx1"/>
              </a:solidFill>
            </a:rPr>
            <a:t>2</a:t>
          </a:r>
          <a:r>
            <a:rPr lang="en-US" sz="2000" baseline="30000" dirty="0">
              <a:solidFill>
                <a:schemeClr val="tx1"/>
              </a:solidFill>
            </a:rPr>
            <a:t>o</a:t>
          </a:r>
          <a:r>
            <a:rPr lang="en-US" sz="2000" dirty="0">
              <a:solidFill>
                <a:schemeClr val="tx1"/>
              </a:solidFill>
            </a:rPr>
            <a:t> Outcome: Sustained IGRA conversion</a:t>
          </a:r>
        </a:p>
      </dgm:t>
    </dgm:pt>
    <dgm:pt modelId="{2D98B910-742A-2E4C-847B-93DFCAE911DE}" type="parTrans" cxnId="{0DC6C089-7370-EC42-9451-4E6F23C17EB8}">
      <dgm:prSet/>
      <dgm:spPr/>
      <dgm:t>
        <a:bodyPr/>
        <a:lstStyle/>
        <a:p>
          <a:endParaRPr lang="en-US" sz="2000"/>
        </a:p>
      </dgm:t>
    </dgm:pt>
    <dgm:pt modelId="{DA9F70CB-75F5-FF47-9FE6-A32C461D54B8}" type="sibTrans" cxnId="{0DC6C089-7370-EC42-9451-4E6F23C17EB8}">
      <dgm:prSet/>
      <dgm:spPr/>
      <dgm:t>
        <a:bodyPr/>
        <a:lstStyle/>
        <a:p>
          <a:endParaRPr lang="en-US" sz="2000"/>
        </a:p>
      </dgm:t>
    </dgm:pt>
    <dgm:pt modelId="{FEE77701-2CDA-7249-9FAD-EA6D10654E72}" type="pres">
      <dgm:prSet presAssocID="{E4331346-F632-B645-8284-EEE754DFE475}" presName="linearFlow" presStyleCnt="0">
        <dgm:presLayoutVars>
          <dgm:resizeHandles val="exact"/>
        </dgm:presLayoutVars>
      </dgm:prSet>
      <dgm:spPr/>
    </dgm:pt>
    <dgm:pt modelId="{21BD9522-FAF1-1F4D-B0D2-99219A26781D}" type="pres">
      <dgm:prSet presAssocID="{7E871579-D509-4544-930C-9A63812816CC}" presName="node" presStyleLbl="node1" presStyleIdx="0" presStyleCnt="3" custScaleX="269379" custScaleY="75760">
        <dgm:presLayoutVars>
          <dgm:bulletEnabled val="1"/>
        </dgm:presLayoutVars>
      </dgm:prSet>
      <dgm:spPr/>
    </dgm:pt>
    <dgm:pt modelId="{DB035ED9-02C7-6942-AA1E-BE9BE2EDBF64}" type="pres">
      <dgm:prSet presAssocID="{7BB5A62F-B763-8B49-A362-0F8A521BADC9}" presName="sibTrans" presStyleLbl="sibTrans2D1" presStyleIdx="0" presStyleCnt="2"/>
      <dgm:spPr/>
    </dgm:pt>
    <dgm:pt modelId="{092CDD02-27EA-3D41-A80E-FDCCA3D91FD7}" type="pres">
      <dgm:prSet presAssocID="{7BB5A62F-B763-8B49-A362-0F8A521BADC9}" presName="connectorText" presStyleLbl="sibTrans2D1" presStyleIdx="0" presStyleCnt="2"/>
      <dgm:spPr/>
    </dgm:pt>
    <dgm:pt modelId="{E55995CD-461B-6A42-966A-6BA1E9AF212F}" type="pres">
      <dgm:prSet presAssocID="{40B7602F-14F1-0040-8B6D-AEAED0206E4B}" presName="node" presStyleLbl="node1" presStyleIdx="1" presStyleCnt="3" custScaleX="269379" custScaleY="68771">
        <dgm:presLayoutVars>
          <dgm:bulletEnabled val="1"/>
        </dgm:presLayoutVars>
      </dgm:prSet>
      <dgm:spPr/>
    </dgm:pt>
    <dgm:pt modelId="{5E657E2F-60E9-AF40-8907-1F69326163EE}" type="pres">
      <dgm:prSet presAssocID="{E4D0C8BD-DAC2-8048-B4F3-EE39358AFD43}" presName="sibTrans" presStyleLbl="sibTrans2D1" presStyleIdx="1" presStyleCnt="2"/>
      <dgm:spPr/>
    </dgm:pt>
    <dgm:pt modelId="{B1F1843C-F703-2843-8A0B-9E2B75A1061C}" type="pres">
      <dgm:prSet presAssocID="{E4D0C8BD-DAC2-8048-B4F3-EE39358AFD43}" presName="connectorText" presStyleLbl="sibTrans2D1" presStyleIdx="1" presStyleCnt="2"/>
      <dgm:spPr/>
    </dgm:pt>
    <dgm:pt modelId="{739FE505-D159-9A40-9688-8A61546C354A}" type="pres">
      <dgm:prSet presAssocID="{67DD7F34-0613-544D-8B83-0C962E9223E1}" presName="node" presStyleLbl="node1" presStyleIdx="2" presStyleCnt="3" custScaleX="269379" custScaleY="70958">
        <dgm:presLayoutVars>
          <dgm:bulletEnabled val="1"/>
        </dgm:presLayoutVars>
      </dgm:prSet>
      <dgm:spPr/>
    </dgm:pt>
  </dgm:ptLst>
  <dgm:cxnLst>
    <dgm:cxn modelId="{6E534235-9CB7-FB47-AC95-EE42D4F84AD5}" srcId="{E4331346-F632-B645-8284-EEE754DFE475}" destId="{40B7602F-14F1-0040-8B6D-AEAED0206E4B}" srcOrd="1" destOrd="0" parTransId="{C60D4A1A-A09B-284E-84C8-99561C41EE52}" sibTransId="{E4D0C8BD-DAC2-8048-B4F3-EE39358AFD43}"/>
    <dgm:cxn modelId="{837A1D5E-DE09-6649-A887-3E0E69F3BAD4}" type="presOf" srcId="{E4331346-F632-B645-8284-EEE754DFE475}" destId="{FEE77701-2CDA-7249-9FAD-EA6D10654E72}" srcOrd="0" destOrd="0" presId="urn:microsoft.com/office/officeart/2005/8/layout/process2"/>
    <dgm:cxn modelId="{E78F5C7F-7832-3243-A269-4903B1CB5D66}" type="presOf" srcId="{40B7602F-14F1-0040-8B6D-AEAED0206E4B}" destId="{E55995CD-461B-6A42-966A-6BA1E9AF212F}" srcOrd="0" destOrd="0" presId="urn:microsoft.com/office/officeart/2005/8/layout/process2"/>
    <dgm:cxn modelId="{D6462482-3B39-D74A-B3AE-2AF4C766D532}" type="presOf" srcId="{67DD7F34-0613-544D-8B83-0C962E9223E1}" destId="{739FE505-D159-9A40-9688-8A61546C354A}" srcOrd="0" destOrd="0" presId="urn:microsoft.com/office/officeart/2005/8/layout/process2"/>
    <dgm:cxn modelId="{0DC6C089-7370-EC42-9451-4E6F23C17EB8}" srcId="{E4331346-F632-B645-8284-EEE754DFE475}" destId="{67DD7F34-0613-544D-8B83-0C962E9223E1}" srcOrd="2" destOrd="0" parTransId="{2D98B910-742A-2E4C-847B-93DFCAE911DE}" sibTransId="{DA9F70CB-75F5-FF47-9FE6-A32C461D54B8}"/>
    <dgm:cxn modelId="{705CCA9A-6169-2F4D-8995-521BBE4815E5}" type="presOf" srcId="{7E871579-D509-4544-930C-9A63812816CC}" destId="{21BD9522-FAF1-1F4D-B0D2-99219A26781D}" srcOrd="0" destOrd="0" presId="urn:microsoft.com/office/officeart/2005/8/layout/process2"/>
    <dgm:cxn modelId="{EF7EDCA6-5EBA-CE4F-AAA2-71CF4B04FE28}" type="presOf" srcId="{7BB5A62F-B763-8B49-A362-0F8A521BADC9}" destId="{092CDD02-27EA-3D41-A80E-FDCCA3D91FD7}" srcOrd="1" destOrd="0" presId="urn:microsoft.com/office/officeart/2005/8/layout/process2"/>
    <dgm:cxn modelId="{690ECECD-D69E-5142-A657-09B74AC131CC}" type="presOf" srcId="{E4D0C8BD-DAC2-8048-B4F3-EE39358AFD43}" destId="{5E657E2F-60E9-AF40-8907-1F69326163EE}" srcOrd="0" destOrd="0" presId="urn:microsoft.com/office/officeart/2005/8/layout/process2"/>
    <dgm:cxn modelId="{4811B2D0-B24F-5A42-A96E-2BCEC9A18DE6}" type="presOf" srcId="{E4D0C8BD-DAC2-8048-B4F3-EE39358AFD43}" destId="{B1F1843C-F703-2843-8A0B-9E2B75A1061C}" srcOrd="1" destOrd="0" presId="urn:microsoft.com/office/officeart/2005/8/layout/process2"/>
    <dgm:cxn modelId="{100C66D7-270E-674E-9351-BC7CDE570A17}" srcId="{E4331346-F632-B645-8284-EEE754DFE475}" destId="{7E871579-D509-4544-930C-9A63812816CC}" srcOrd="0" destOrd="0" parTransId="{9D76E240-D3F4-DC4C-ABB6-3ABF1BCD1B78}" sibTransId="{7BB5A62F-B763-8B49-A362-0F8A521BADC9}"/>
    <dgm:cxn modelId="{3E9ACCDA-90B6-6446-8AEA-25652B485EC0}" type="presOf" srcId="{7BB5A62F-B763-8B49-A362-0F8A521BADC9}" destId="{DB035ED9-02C7-6942-AA1E-BE9BE2EDBF64}" srcOrd="0" destOrd="0" presId="urn:microsoft.com/office/officeart/2005/8/layout/process2"/>
    <dgm:cxn modelId="{6C150F16-17C3-5440-84C5-F45EBD8D13E4}" type="presParOf" srcId="{FEE77701-2CDA-7249-9FAD-EA6D10654E72}" destId="{21BD9522-FAF1-1F4D-B0D2-99219A26781D}" srcOrd="0" destOrd="0" presId="urn:microsoft.com/office/officeart/2005/8/layout/process2"/>
    <dgm:cxn modelId="{1E993800-9E1A-6F46-BB1C-0F5DBF195159}" type="presParOf" srcId="{FEE77701-2CDA-7249-9FAD-EA6D10654E72}" destId="{DB035ED9-02C7-6942-AA1E-BE9BE2EDBF64}" srcOrd="1" destOrd="0" presId="urn:microsoft.com/office/officeart/2005/8/layout/process2"/>
    <dgm:cxn modelId="{E8C01A28-2CAD-B047-8354-2DAA2C2DC10E}" type="presParOf" srcId="{DB035ED9-02C7-6942-AA1E-BE9BE2EDBF64}" destId="{092CDD02-27EA-3D41-A80E-FDCCA3D91FD7}" srcOrd="0" destOrd="0" presId="urn:microsoft.com/office/officeart/2005/8/layout/process2"/>
    <dgm:cxn modelId="{171AA413-B155-8A4A-962B-20C407AF93B4}" type="presParOf" srcId="{FEE77701-2CDA-7249-9FAD-EA6D10654E72}" destId="{E55995CD-461B-6A42-966A-6BA1E9AF212F}" srcOrd="2" destOrd="0" presId="urn:microsoft.com/office/officeart/2005/8/layout/process2"/>
    <dgm:cxn modelId="{6C491C7A-8F02-EA44-B007-FF5F91C6084D}" type="presParOf" srcId="{FEE77701-2CDA-7249-9FAD-EA6D10654E72}" destId="{5E657E2F-60E9-AF40-8907-1F69326163EE}" srcOrd="3" destOrd="0" presId="urn:microsoft.com/office/officeart/2005/8/layout/process2"/>
    <dgm:cxn modelId="{7C4F3136-612B-CA4F-A360-918BC72BB91A}" type="presParOf" srcId="{5E657E2F-60E9-AF40-8907-1F69326163EE}" destId="{B1F1843C-F703-2843-8A0B-9E2B75A1061C}" srcOrd="0" destOrd="0" presId="urn:microsoft.com/office/officeart/2005/8/layout/process2"/>
    <dgm:cxn modelId="{35255117-3533-644A-AD57-79AF70D47DAA}" type="presParOf" srcId="{FEE77701-2CDA-7249-9FAD-EA6D10654E72}" destId="{739FE505-D159-9A40-9688-8A61546C354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D9522-FAF1-1F4D-B0D2-99219A26781D}">
      <dsp:nvSpPr>
        <dsp:cNvPr id="0" name=""/>
        <dsp:cNvSpPr/>
      </dsp:nvSpPr>
      <dsp:spPr>
        <a:xfrm>
          <a:off x="0" y="483"/>
          <a:ext cx="5486400" cy="998215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990 South African adolescents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HIV-uninfected, IGRA-negative </a:t>
          </a:r>
        </a:p>
      </dsp:txBody>
      <dsp:txXfrm>
        <a:off x="29237" y="29720"/>
        <a:ext cx="5427926" cy="939741"/>
      </dsp:txXfrm>
    </dsp:sp>
    <dsp:sp modelId="{DB035ED9-02C7-6942-AA1E-BE9BE2EDBF64}">
      <dsp:nvSpPr>
        <dsp:cNvPr id="0" name=""/>
        <dsp:cNvSpPr/>
      </dsp:nvSpPr>
      <dsp:spPr>
        <a:xfrm rot="5400000">
          <a:off x="2496149" y="1031639"/>
          <a:ext cx="494101" cy="592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2565323" y="1081049"/>
        <a:ext cx="355753" cy="345871"/>
      </dsp:txXfrm>
    </dsp:sp>
    <dsp:sp modelId="{E55995CD-461B-6A42-966A-6BA1E9AF212F}">
      <dsp:nvSpPr>
        <dsp:cNvPr id="0" name=""/>
        <dsp:cNvSpPr/>
      </dsp:nvSpPr>
      <dsp:spPr>
        <a:xfrm>
          <a:off x="0" y="1657500"/>
          <a:ext cx="5486400" cy="906128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-139623"/>
            <a:satOff val="-4225"/>
            <a:lumOff val="27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Randomized to BCG, H4:IC31, or placebo (1:1:1)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Serial IGRA q6 months over 2 years</a:t>
          </a:r>
        </a:p>
      </dsp:txBody>
      <dsp:txXfrm>
        <a:off x="26540" y="1684040"/>
        <a:ext cx="5433320" cy="853048"/>
      </dsp:txXfrm>
    </dsp:sp>
    <dsp:sp modelId="{5E657E2F-60E9-AF40-8907-1F69326163EE}">
      <dsp:nvSpPr>
        <dsp:cNvPr id="0" name=""/>
        <dsp:cNvSpPr/>
      </dsp:nvSpPr>
      <dsp:spPr>
        <a:xfrm rot="5400000">
          <a:off x="2496149" y="2596569"/>
          <a:ext cx="494101" cy="592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217566"/>
            <a:satOff val="-5929"/>
            <a:lumOff val="320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2565323" y="2645979"/>
        <a:ext cx="355753" cy="345871"/>
      </dsp:txXfrm>
    </dsp:sp>
    <dsp:sp modelId="{739FE505-D159-9A40-9688-8A61546C354A}">
      <dsp:nvSpPr>
        <dsp:cNvPr id="0" name=""/>
        <dsp:cNvSpPr/>
      </dsp:nvSpPr>
      <dsp:spPr>
        <a:xfrm>
          <a:off x="0" y="3222430"/>
          <a:ext cx="5486400" cy="934944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-139623"/>
            <a:satOff val="-4225"/>
            <a:lumOff val="27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1</a:t>
          </a:r>
          <a:r>
            <a:rPr lang="en-US" sz="2000" kern="1200" baseline="30000" dirty="0">
              <a:solidFill>
                <a:schemeClr val="tx1"/>
              </a:solidFill>
            </a:rPr>
            <a:t>o</a:t>
          </a:r>
          <a:r>
            <a:rPr lang="en-US" sz="2000" kern="1200" dirty="0">
              <a:solidFill>
                <a:schemeClr val="tx1"/>
              </a:solidFill>
            </a:rPr>
            <a:t> Outcome: Initial IGRA conversion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2</a:t>
          </a:r>
          <a:r>
            <a:rPr lang="en-US" sz="2000" kern="1200" baseline="30000" dirty="0">
              <a:solidFill>
                <a:schemeClr val="tx1"/>
              </a:solidFill>
            </a:rPr>
            <a:t>o</a:t>
          </a:r>
          <a:r>
            <a:rPr lang="en-US" sz="2000" kern="1200" dirty="0">
              <a:solidFill>
                <a:schemeClr val="tx1"/>
              </a:solidFill>
            </a:rPr>
            <a:t> Outcome: Sustained IGRA conversion</a:t>
          </a:r>
        </a:p>
      </dsp:txBody>
      <dsp:txXfrm>
        <a:off x="27384" y="3249814"/>
        <a:ext cx="5431632" cy="880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49F07-8C96-304C-B054-97969D4E517A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4949-CAF6-D44C-93AB-FE1B10EDB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4949-CAF6-D44C-93AB-FE1B10EDBB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4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Trend towards increased clonality in LTBIs</a:t>
            </a:r>
          </a:p>
          <a:p>
            <a:r>
              <a:rPr lang="en-US"/>
              <a:t>No overall difference in clone sharing between groups (Jaccard index – proportion of unique rearrangements shared between all pairs of subjects)</a:t>
            </a:r>
          </a:p>
          <a:p>
            <a:r>
              <a:rPr lang="en-US"/>
              <a:t>RSTRs have the lowest JS divergence.  This indicates that LTBIs have highly unique repertoires, even from each other.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4949-CAF6-D44C-93AB-FE1B10EDBB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6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4F26-179E-BE49-AA9F-FBDEB48345CC}" type="datetime1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3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6BA5-D4B7-6C41-9EFC-8C96853276DB}" type="datetime1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2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F42F-99B8-624F-935D-D0F5FFE9D132}" type="datetime1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5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7590-EC9E-3D42-9617-3D63FC516121}" type="datetime1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CE50-BA3C-6F45-B39C-AFD35ADE92BD}" type="datetime1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9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043-DFBF-2C40-A700-9753381D0A23}" type="datetime1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70D6-FEEC-D240-9213-A6DAE993135A}" type="datetime1">
              <a:rPr lang="en-US" smtClean="0"/>
              <a:t>9/20/22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9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7359-BAA0-BB48-A614-AE77DEC6C7CD}" type="datetime1">
              <a:rPr lang="en-US" smtClean="0"/>
              <a:t>9/20/22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4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6D4F-10E8-3449-91B8-17A2AB01479E}" type="datetime1">
              <a:rPr lang="en-US" smtClean="0"/>
              <a:t>9/20/22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3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2F8B-9ADE-A64C-8088-FED2406ECDCE}" type="datetime1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6BD4-E178-9F46-8D5B-205A1DC5C4B8}" type="datetime1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4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CC379-F47D-C046-8492-F9F16AA807F5}" type="datetime1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5FAC-08BC-7445-8057-3F900D1A1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9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iff"/><Relationship Id="rId3" Type="http://schemas.openxmlformats.org/officeDocument/2006/relationships/image" Target="../media/image35.png"/><Relationship Id="rId7" Type="http://schemas.openxmlformats.org/officeDocument/2006/relationships/image" Target="../media/image3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iff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eshadrilab.weebly.com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tif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tiff"/><Relationship Id="rId5" Type="http://schemas.openxmlformats.org/officeDocument/2006/relationships/diagramData" Target="../diagrams/data1.xml"/><Relationship Id="rId10" Type="http://schemas.openxmlformats.org/officeDocument/2006/relationships/image" Target="../media/image11.tiff"/><Relationship Id="rId4" Type="http://schemas.openxmlformats.org/officeDocument/2006/relationships/image" Target="../media/image13.tiff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45431" y="1638300"/>
            <a:ext cx="11117179" cy="1295679"/>
          </a:xfrm>
        </p:spPr>
        <p:txBody>
          <a:bodyPr>
            <a:noAutofit/>
          </a:bodyPr>
          <a:lstStyle/>
          <a:p>
            <a:r>
              <a:rPr lang="en-US" sz="4000" dirty="0"/>
              <a:t>Back to the Future with BCG</a:t>
            </a:r>
            <a:endParaRPr lang="en-US" altLang="en-US" sz="4000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45431" y="3195920"/>
            <a:ext cx="11117179" cy="2841806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altLang="en-US" sz="2800" dirty="0">
                <a:solidFill>
                  <a:srgbClr val="898989"/>
                </a:solidFill>
              </a:rPr>
              <a:t>Chetan Seshadri, M.D.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800" dirty="0">
                <a:solidFill>
                  <a:srgbClr val="898989"/>
                </a:solidFill>
              </a:rPr>
              <a:t>Associate Professor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800" dirty="0">
                <a:solidFill>
                  <a:srgbClr val="898989"/>
                </a:solidFill>
              </a:rPr>
              <a:t>University of Washington – Seattle, USA</a:t>
            </a:r>
          </a:p>
          <a:p>
            <a:pPr eaLnBrk="1" hangingPunct="1">
              <a:lnSpc>
                <a:spcPct val="70000"/>
              </a:lnSpc>
            </a:pPr>
            <a:endParaRPr lang="en-US" altLang="en-US" sz="2800" dirty="0">
              <a:solidFill>
                <a:srgbClr val="898989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 sz="2800" dirty="0">
                <a:solidFill>
                  <a:srgbClr val="898989"/>
                </a:solidFill>
              </a:rPr>
              <a:t>Advanced TB Research Training Course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800" dirty="0">
                <a:solidFill>
                  <a:srgbClr val="898989"/>
                </a:solidFill>
              </a:rPr>
              <a:t>Session 1 – Immunology and Vaccines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2800" dirty="0">
                <a:solidFill>
                  <a:srgbClr val="898989"/>
                </a:solidFill>
              </a:rPr>
              <a:t>September 12</a:t>
            </a:r>
            <a:r>
              <a:rPr lang="en-US" altLang="en-US" sz="2800" baseline="30000" dirty="0">
                <a:solidFill>
                  <a:srgbClr val="898989"/>
                </a:solidFill>
              </a:rPr>
              <a:t>th</a:t>
            </a:r>
            <a:r>
              <a:rPr lang="en-US" altLang="en-US" sz="2800" dirty="0">
                <a:solidFill>
                  <a:srgbClr val="898989"/>
                </a:solidFill>
              </a:rPr>
              <a:t>, 2022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545432" y="3062315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3B2BCE8-2187-C343-BA46-86ED0342EB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CCF2CE-F837-5449-8216-B65ACAE20A6F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0DD2C5-1243-1D4A-BE9B-2A56CA62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F2C5FAC-08BC-7445-8057-3F900D1A1A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86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6EF1-C110-F440-8610-5B41177E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Immune Correlates Program</a:t>
            </a:r>
          </a:p>
        </p:txBody>
      </p:sp>
      <p:pic>
        <p:nvPicPr>
          <p:cNvPr id="12" name="Content Placeholder 11" descr="Chart, bubble chart&#10;&#10;Description automatically generated">
            <a:extLst>
              <a:ext uri="{FF2B5EF4-FFF2-40B4-BE49-F238E27FC236}">
                <a16:creationId xmlns:a16="http://schemas.microsoft.com/office/drawing/2014/main" id="{66B3403F-4AA6-9B75-12D7-F77B823B29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449869"/>
            <a:ext cx="5384800" cy="2826625"/>
          </a:xfrm>
        </p:spPr>
      </p:pic>
      <p:pic>
        <p:nvPicPr>
          <p:cNvPr id="14" name="Content Placeholder 13" descr="Diagram&#10;&#10;Description automatically generated">
            <a:extLst>
              <a:ext uri="{FF2B5EF4-FFF2-40B4-BE49-F238E27FC236}">
                <a16:creationId xmlns:a16="http://schemas.microsoft.com/office/drawing/2014/main" id="{DB592969-754C-BC8B-2A06-A0DE3B4A79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2252479"/>
            <a:ext cx="5384800" cy="3221405"/>
          </a:xfr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10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42F80-8609-01CB-3EA0-4C7BD2A9A20E}"/>
              </a:ext>
            </a:extLst>
          </p:cNvPr>
          <p:cNvSpPr txBox="1"/>
          <p:nvPr/>
        </p:nvSpPr>
        <p:spPr>
          <a:xfrm>
            <a:off x="9108764" y="5825761"/>
            <a:ext cx="254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Nemes</a:t>
            </a:r>
            <a:r>
              <a:rPr lang="en-US" sz="1200" dirty="0"/>
              <a:t> et al. </a:t>
            </a:r>
            <a:r>
              <a:rPr lang="en-US" sz="1200" u="sng" dirty="0"/>
              <a:t>Vaccine Insights</a:t>
            </a:r>
            <a:r>
              <a:rPr lang="en-US" sz="1200" dirty="0"/>
              <a:t>, in press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EF713A-598A-1CB4-075C-DA4AD3C21106}"/>
              </a:ext>
            </a:extLst>
          </p:cNvPr>
          <p:cNvSpPr txBox="1"/>
          <p:nvPr/>
        </p:nvSpPr>
        <p:spPr>
          <a:xfrm>
            <a:off x="537410" y="1522543"/>
            <a:ext cx="1111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Objective</a:t>
            </a:r>
            <a:r>
              <a:rPr lang="en-US" sz="2000" dirty="0"/>
              <a:t>: Identify immune responses induced by BCG and associated with protection against </a:t>
            </a:r>
            <a:r>
              <a:rPr lang="en-US" sz="2000" dirty="0" err="1"/>
              <a:t>M.tb</a:t>
            </a:r>
            <a:r>
              <a:rPr lang="en-US" sz="2000" dirty="0"/>
              <a:t> infection (sustained IGRA conversion)</a:t>
            </a:r>
          </a:p>
        </p:txBody>
      </p:sp>
    </p:spTree>
    <p:extLst>
      <p:ext uri="{BB962C8B-B14F-4D97-AF65-F5344CB8AC3E}">
        <p14:creationId xmlns:p14="http://schemas.microsoft.com/office/powerpoint/2010/main" val="308722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6EF1-C110-F440-8610-5B41177E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BCG Prevents Respiratory Tract Infections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1CEB9-CAD1-F7A8-5608-A4C158616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Nemes</a:t>
            </a:r>
            <a:r>
              <a:rPr lang="en-US" dirty="0"/>
              <a:t> et al.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ACEEA3BF-CFE4-9F6E-E872-D07DD44B12A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7177623"/>
              </p:ext>
            </p:extLst>
          </p:nvPr>
        </p:nvGraphicFramePr>
        <p:xfrm>
          <a:off x="609600" y="2174875"/>
          <a:ext cx="5386386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95462">
                  <a:extLst>
                    <a:ext uri="{9D8B030D-6E8A-4147-A177-3AD203B41FA5}">
                      <a16:colId xmlns:a16="http://schemas.microsoft.com/office/drawing/2014/main" val="2210413607"/>
                    </a:ext>
                  </a:extLst>
                </a:gridCol>
                <a:gridCol w="1795462">
                  <a:extLst>
                    <a:ext uri="{9D8B030D-6E8A-4147-A177-3AD203B41FA5}">
                      <a16:colId xmlns:a16="http://schemas.microsoft.com/office/drawing/2014/main" val="3945893183"/>
                    </a:ext>
                  </a:extLst>
                </a:gridCol>
                <a:gridCol w="1795462">
                  <a:extLst>
                    <a:ext uri="{9D8B030D-6E8A-4147-A177-3AD203B41FA5}">
                      <a16:colId xmlns:a16="http://schemas.microsoft.com/office/drawing/2014/main" val="3253835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RTI </a:t>
                      </a:r>
                      <a:r>
                        <a:rPr lang="en-US" dirty="0" err="1"/>
                        <a:t>Indicence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809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0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H4:IC31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72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702232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58470C-5EBF-3838-430E-72CF2B015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ACTIVATE</a:t>
            </a:r>
          </a:p>
        </p:txBody>
      </p:sp>
      <p:pic>
        <p:nvPicPr>
          <p:cNvPr id="14" name="Content Placeholder 13" descr="Chart&#10;&#10;Description automatically generated">
            <a:extLst>
              <a:ext uri="{FF2B5EF4-FFF2-40B4-BE49-F238E27FC236}">
                <a16:creationId xmlns:a16="http://schemas.microsoft.com/office/drawing/2014/main" id="{99DD5DBA-679C-BF19-E282-015687443D0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t="-1" b="1405"/>
          <a:stretch/>
        </p:blipFill>
        <p:spPr>
          <a:xfrm>
            <a:off x="6792385" y="2092329"/>
            <a:ext cx="4191000" cy="3230558"/>
          </a:xfr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11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1E8A09-7FD9-A199-27FB-7A9FAED92A3F}"/>
              </a:ext>
            </a:extLst>
          </p:cNvPr>
          <p:cNvSpPr txBox="1"/>
          <p:nvPr/>
        </p:nvSpPr>
        <p:spPr>
          <a:xfrm>
            <a:off x="537410" y="5657777"/>
            <a:ext cx="260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Nemes</a:t>
            </a:r>
            <a:r>
              <a:rPr lang="en-US" sz="1200" dirty="0"/>
              <a:t> et al. </a:t>
            </a:r>
            <a:r>
              <a:rPr lang="en-US" sz="1200" u="sng" dirty="0"/>
              <a:t>NEJM</a:t>
            </a:r>
            <a:r>
              <a:rPr lang="en-US" sz="1200" dirty="0"/>
              <a:t> 2018</a:t>
            </a:r>
          </a:p>
          <a:p>
            <a:r>
              <a:rPr lang="en-US" sz="1200" dirty="0" err="1"/>
              <a:t>Giamarellos-Bourboulis</a:t>
            </a:r>
            <a:r>
              <a:rPr lang="en-US" sz="1200" dirty="0"/>
              <a:t> et al. </a:t>
            </a:r>
            <a:r>
              <a:rPr lang="en-US" sz="1200" u="sng" dirty="0"/>
              <a:t>Cell</a:t>
            </a:r>
            <a:r>
              <a:rPr lang="en-US" sz="12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1149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6EF1-C110-F440-8610-5B41177E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Can BCG Prevent COVID-19?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12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1D0AA-8E3B-17A4-B197-F1629189464A}"/>
              </a:ext>
            </a:extLst>
          </p:cNvPr>
          <p:cNvSpPr txBox="1"/>
          <p:nvPr/>
        </p:nvSpPr>
        <p:spPr>
          <a:xfrm>
            <a:off x="9269000" y="5596236"/>
            <a:ext cx="238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/>
              <a:t>Moorlag</a:t>
            </a:r>
            <a:r>
              <a:rPr lang="en-US" sz="1200" dirty="0"/>
              <a:t> et al. </a:t>
            </a:r>
            <a:r>
              <a:rPr lang="en-US" sz="1200" u="sng" dirty="0"/>
              <a:t>CID</a:t>
            </a:r>
            <a:r>
              <a:rPr lang="en-US" sz="1200" dirty="0"/>
              <a:t>. 2022</a:t>
            </a:r>
          </a:p>
          <a:p>
            <a:pPr algn="r"/>
            <a:r>
              <a:rPr lang="en-US" sz="1200" dirty="0"/>
              <a:t>Upton et al. </a:t>
            </a:r>
            <a:r>
              <a:rPr lang="en-US" sz="1200" u="sng" dirty="0" err="1"/>
              <a:t>EclinicalMedicine</a:t>
            </a:r>
            <a:r>
              <a:rPr lang="en-US" sz="1200" dirty="0"/>
              <a:t> 2022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B4880D-898C-EE5A-A004-E6B72F3B305A}"/>
              </a:ext>
            </a:extLst>
          </p:cNvPr>
          <p:cNvGrpSpPr/>
          <p:nvPr/>
        </p:nvGrpSpPr>
        <p:grpSpPr>
          <a:xfrm>
            <a:off x="2401329" y="1537034"/>
            <a:ext cx="3786207" cy="4487486"/>
            <a:chOff x="609600" y="1570415"/>
            <a:chExt cx="3786207" cy="4487486"/>
          </a:xfrm>
        </p:grpSpPr>
        <p:pic>
          <p:nvPicPr>
            <p:cNvPr id="5" name="Picture 4" descr="Chart, line chart, histogram&#10;&#10;Description automatically generated">
              <a:extLst>
                <a:ext uri="{FF2B5EF4-FFF2-40B4-BE49-F238E27FC236}">
                  <a16:creationId xmlns:a16="http://schemas.microsoft.com/office/drawing/2014/main" id="{2C360156-F1AA-0007-C7B4-D06103DAF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1266" y="1943101"/>
              <a:ext cx="3324541" cy="41148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3C4FEA-EE07-563F-73FB-163C13433562}"/>
                </a:ext>
              </a:extLst>
            </p:cNvPr>
            <p:cNvSpPr txBox="1"/>
            <p:nvPr/>
          </p:nvSpPr>
          <p:spPr>
            <a:xfrm rot="16200000">
              <a:off x="-101619" y="2654321"/>
              <a:ext cx="18841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Respiratory Tract Infections</a:t>
              </a:r>
            </a:p>
            <a:p>
              <a:pPr algn="ctr"/>
              <a:r>
                <a:rPr lang="en-US" sz="1200" dirty="0"/>
                <a:t>(Clinical)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D1F52C-15FC-6F57-9F7B-FDFEA954A379}"/>
                </a:ext>
              </a:extLst>
            </p:cNvPr>
            <p:cNvSpPr txBox="1"/>
            <p:nvPr/>
          </p:nvSpPr>
          <p:spPr>
            <a:xfrm rot="16200000">
              <a:off x="385949" y="4576323"/>
              <a:ext cx="9089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SARS-CoV-2</a:t>
              </a:r>
            </a:p>
            <a:p>
              <a:pPr algn="ctr"/>
              <a:r>
                <a:rPr lang="en-US" sz="1200" dirty="0"/>
                <a:t>(PCR)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F74B3A-401E-9C23-4355-EFDCFEB34CA8}"/>
                </a:ext>
              </a:extLst>
            </p:cNvPr>
            <p:cNvSpPr txBox="1"/>
            <p:nvPr/>
          </p:nvSpPr>
          <p:spPr>
            <a:xfrm>
              <a:off x="1785650" y="1570415"/>
              <a:ext cx="20728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Older European Adults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4B578C-8765-7D51-B890-B67795125CD7}"/>
              </a:ext>
            </a:extLst>
          </p:cNvPr>
          <p:cNvGrpSpPr/>
          <p:nvPr/>
        </p:nvGrpSpPr>
        <p:grpSpPr>
          <a:xfrm>
            <a:off x="6654487" y="1537034"/>
            <a:ext cx="3180766" cy="4258886"/>
            <a:chOff x="4862758" y="1570415"/>
            <a:chExt cx="3180766" cy="4258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1FF0BE-5881-8EEE-13AA-8F0B36ED355E}"/>
                </a:ext>
              </a:extLst>
            </p:cNvPr>
            <p:cNvSpPr txBox="1"/>
            <p:nvPr/>
          </p:nvSpPr>
          <p:spPr>
            <a:xfrm>
              <a:off x="4914892" y="1570415"/>
              <a:ext cx="3000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South African Healthcare Workers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8D46439-CE03-84C8-9329-00E95AA67B4B}"/>
                </a:ext>
              </a:extLst>
            </p:cNvPr>
            <p:cNvGrpSpPr/>
            <p:nvPr/>
          </p:nvGrpSpPr>
          <p:grpSpPr>
            <a:xfrm>
              <a:off x="4862758" y="2002660"/>
              <a:ext cx="3180766" cy="3826641"/>
              <a:chOff x="4862758" y="2002660"/>
              <a:chExt cx="3180766" cy="3826641"/>
            </a:xfrm>
          </p:grpSpPr>
          <p:pic>
            <p:nvPicPr>
              <p:cNvPr id="16" name="Picture 15" descr="Chart, line chart&#10;&#10;Description automatically generated">
                <a:extLst>
                  <a:ext uri="{FF2B5EF4-FFF2-40B4-BE49-F238E27FC236}">
                    <a16:creationId xmlns:a16="http://schemas.microsoft.com/office/drawing/2014/main" id="{4A25F3B1-BF79-290A-B37C-EC5175186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2758" y="4000501"/>
                <a:ext cx="3180766" cy="1828800"/>
              </a:xfrm>
              <a:prstGeom prst="rect">
                <a:avLst/>
              </a:prstGeom>
            </p:spPr>
          </p:pic>
          <p:pic>
            <p:nvPicPr>
              <p:cNvPr id="18" name="Picture 17" descr="Chart&#10;&#10;Description automatically generated">
                <a:extLst>
                  <a:ext uri="{FF2B5EF4-FFF2-40B4-BE49-F238E27FC236}">
                    <a16:creationId xmlns:a16="http://schemas.microsoft.com/office/drawing/2014/main" id="{16A93816-E9F6-56B1-7B5A-BDFC004000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2758" y="2002660"/>
                <a:ext cx="3104579" cy="1828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3524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6EF1-C110-F440-8610-5B41177E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Intravenous BCG protects against </a:t>
            </a:r>
            <a:r>
              <a:rPr lang="en-US" sz="3600" dirty="0" err="1"/>
              <a:t>M.tb</a:t>
            </a:r>
            <a:r>
              <a:rPr lang="en-US" sz="3600" dirty="0"/>
              <a:t> infection</a:t>
            </a:r>
          </a:p>
        </p:txBody>
      </p:sp>
      <p:pic>
        <p:nvPicPr>
          <p:cNvPr id="14" name="Content Placeholder 13" descr="Chart, scatter chart&#10;&#10;Description automatically generated">
            <a:extLst>
              <a:ext uri="{FF2B5EF4-FFF2-40B4-BE49-F238E27FC236}">
                <a16:creationId xmlns:a16="http://schemas.microsoft.com/office/drawing/2014/main" id="{D942F46B-0EB5-894E-99AB-2715BFEFEA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7400" y="1869281"/>
            <a:ext cx="5029200" cy="3987800"/>
          </a:xfrm>
        </p:spPr>
      </p:pic>
      <p:pic>
        <p:nvPicPr>
          <p:cNvPr id="11" name="Content Placeholder 10" descr="Shape, circle&#10;&#10;Description automatically generated">
            <a:extLst>
              <a:ext uri="{FF2B5EF4-FFF2-40B4-BE49-F238E27FC236}">
                <a16:creationId xmlns:a16="http://schemas.microsoft.com/office/drawing/2014/main" id="{60785E8A-7600-E843-8BF5-288821C5FB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57427" y="1613650"/>
            <a:ext cx="3402573" cy="4525963"/>
          </a:xfr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13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ABB0A7-7473-924B-A905-41399CEA6582}"/>
              </a:ext>
            </a:extLst>
          </p:cNvPr>
          <p:cNvSpPr txBox="1"/>
          <p:nvPr/>
        </p:nvSpPr>
        <p:spPr>
          <a:xfrm>
            <a:off x="10164486" y="3429000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 cells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Macs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E39834-673C-A747-AD11-E248AAE759F6}"/>
              </a:ext>
            </a:extLst>
          </p:cNvPr>
          <p:cNvSpPr txBox="1"/>
          <p:nvPr/>
        </p:nvSpPr>
        <p:spPr>
          <a:xfrm>
            <a:off x="537409" y="5842443"/>
            <a:ext cx="6215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Darrah et al. </a:t>
            </a:r>
            <a:r>
              <a:rPr lang="en-US" sz="1200" u="sng" dirty="0"/>
              <a:t>Nature</a:t>
            </a:r>
            <a:r>
              <a:rPr lang="en-US" sz="1200" dirty="0"/>
              <a:t> 2020; Sharpe et al. </a:t>
            </a:r>
            <a:r>
              <a:rPr lang="en-US" sz="1200" u="sng" dirty="0"/>
              <a:t>Tuberculosis</a:t>
            </a:r>
            <a:r>
              <a:rPr lang="en-US" sz="1200" dirty="0"/>
              <a:t> 2016; Barclay WR et al. </a:t>
            </a:r>
            <a:r>
              <a:rPr lang="en-US" sz="1200" u="sng" dirty="0"/>
              <a:t>Infect </a:t>
            </a:r>
            <a:r>
              <a:rPr lang="en-US" sz="1200" u="sng" dirty="0" err="1"/>
              <a:t>Immun</a:t>
            </a:r>
            <a:r>
              <a:rPr lang="en-US" sz="1200" u="sng" dirty="0"/>
              <a:t> </a:t>
            </a:r>
            <a:r>
              <a:rPr lang="en-US" sz="1200" dirty="0"/>
              <a:t>1971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B35FB0-3F2D-D041-9492-0AC4F36B5286}"/>
              </a:ext>
            </a:extLst>
          </p:cNvPr>
          <p:cNvSpPr/>
          <p:nvPr/>
        </p:nvSpPr>
        <p:spPr>
          <a:xfrm>
            <a:off x="6578600" y="1613650"/>
            <a:ext cx="4508500" cy="45057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6EF1-C110-F440-8610-5B41177E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 cells associated with low-burden granulomas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14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3BCADF39-7F24-209F-66E2-87281AF5D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10" y="1602605"/>
            <a:ext cx="5889110" cy="3200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83F1FB-E1B4-BD3A-3967-EEBD2E7BC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650" y="3703600"/>
            <a:ext cx="12700" cy="508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3F47EE95-A866-E825-DE4E-6E03D6643A70}"/>
              </a:ext>
            </a:extLst>
          </p:cNvPr>
          <p:cNvGrpSpPr/>
          <p:nvPr/>
        </p:nvGrpSpPr>
        <p:grpSpPr>
          <a:xfrm>
            <a:off x="6626962" y="3850278"/>
            <a:ext cx="2390152" cy="2167245"/>
            <a:chOff x="6626962" y="3850278"/>
            <a:chExt cx="2390152" cy="2167245"/>
          </a:xfrm>
        </p:grpSpPr>
        <p:pic>
          <p:nvPicPr>
            <p:cNvPr id="23" name="Picture 22" descr="Chart, scatter chart&#10;&#10;Description automatically generated">
              <a:extLst>
                <a:ext uri="{FF2B5EF4-FFF2-40B4-BE49-F238E27FC236}">
                  <a16:creationId xmlns:a16="http://schemas.microsoft.com/office/drawing/2014/main" id="{C777CB04-219F-4790-8E39-5E95153BA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5516" y="3850278"/>
              <a:ext cx="2051598" cy="18288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527FC0-BF27-686C-498A-C7733EA62E25}"/>
                </a:ext>
              </a:extLst>
            </p:cNvPr>
            <p:cNvSpPr txBox="1"/>
            <p:nvPr/>
          </p:nvSpPr>
          <p:spPr>
            <a:xfrm rot="16200000">
              <a:off x="6232623" y="4677700"/>
              <a:ext cx="11272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Abundance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2B8331-A587-622D-7888-898AAB5D4329}"/>
                </a:ext>
              </a:extLst>
            </p:cNvPr>
            <p:cNvSpPr txBox="1"/>
            <p:nvPr/>
          </p:nvSpPr>
          <p:spPr>
            <a:xfrm>
              <a:off x="7849993" y="5678969"/>
              <a:ext cx="519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CFU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D0A44F7-CE13-9E22-9C8C-A0C9D18982A2}"/>
              </a:ext>
            </a:extLst>
          </p:cNvPr>
          <p:cNvGrpSpPr/>
          <p:nvPr/>
        </p:nvGrpSpPr>
        <p:grpSpPr>
          <a:xfrm>
            <a:off x="9223605" y="3850169"/>
            <a:ext cx="2403715" cy="2167354"/>
            <a:chOff x="9223605" y="3850169"/>
            <a:chExt cx="2403715" cy="2167354"/>
          </a:xfrm>
        </p:grpSpPr>
        <p:pic>
          <p:nvPicPr>
            <p:cNvPr id="25" name="Picture 24" descr="Chart, scatter chart&#10;&#10;Description automatically generated">
              <a:extLst>
                <a:ext uri="{FF2B5EF4-FFF2-40B4-BE49-F238E27FC236}">
                  <a16:creationId xmlns:a16="http://schemas.microsoft.com/office/drawing/2014/main" id="{CA199386-0D53-B017-11CC-D7BA7817C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07451" y="3850169"/>
              <a:ext cx="2019869" cy="18288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88C0BD-7B16-35B4-01CB-4F8356B6849F}"/>
                </a:ext>
              </a:extLst>
            </p:cNvPr>
            <p:cNvSpPr txBox="1"/>
            <p:nvPr/>
          </p:nvSpPr>
          <p:spPr>
            <a:xfrm rot="16200000">
              <a:off x="8829266" y="4681738"/>
              <a:ext cx="11272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Abundance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871EB7-0CCF-675E-CD45-18DD36A38732}"/>
                </a:ext>
              </a:extLst>
            </p:cNvPr>
            <p:cNvSpPr txBox="1"/>
            <p:nvPr/>
          </p:nvSpPr>
          <p:spPr>
            <a:xfrm>
              <a:off x="10531140" y="5678969"/>
              <a:ext cx="519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CFU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92AC82-EA72-9EA4-D17D-9DB7891F0D24}"/>
              </a:ext>
            </a:extLst>
          </p:cNvPr>
          <p:cNvGrpSpPr/>
          <p:nvPr/>
        </p:nvGrpSpPr>
        <p:grpSpPr>
          <a:xfrm>
            <a:off x="9223582" y="1645415"/>
            <a:ext cx="2318252" cy="2110654"/>
            <a:chOff x="9223582" y="1645415"/>
            <a:chExt cx="2318252" cy="2110654"/>
          </a:xfrm>
        </p:grpSpPr>
        <p:pic>
          <p:nvPicPr>
            <p:cNvPr id="19" name="Picture 18" descr="Chart, scatter chart&#10;&#10;Description automatically generated">
              <a:extLst>
                <a:ext uri="{FF2B5EF4-FFF2-40B4-BE49-F238E27FC236}">
                  <a16:creationId xmlns:a16="http://schemas.microsoft.com/office/drawing/2014/main" id="{3D9A7247-6BC3-1CD9-BDDE-FB660A4B7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7544" y="1645415"/>
              <a:ext cx="2004290" cy="18288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BE6936C-81C5-5B7B-84DD-CAD8DC032AC4}"/>
                </a:ext>
              </a:extLst>
            </p:cNvPr>
            <p:cNvSpPr txBox="1"/>
            <p:nvPr/>
          </p:nvSpPr>
          <p:spPr>
            <a:xfrm rot="16200000">
              <a:off x="8829243" y="2407349"/>
              <a:ext cx="11272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Abundance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75EF090-696B-48E5-5867-058233B0F3D1}"/>
                </a:ext>
              </a:extLst>
            </p:cNvPr>
            <p:cNvSpPr txBox="1"/>
            <p:nvPr/>
          </p:nvSpPr>
          <p:spPr>
            <a:xfrm>
              <a:off x="10531140" y="3417515"/>
              <a:ext cx="519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CFU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0091914-BC6D-6E57-5012-71B4BCA1A1AE}"/>
              </a:ext>
            </a:extLst>
          </p:cNvPr>
          <p:cNvGrpSpPr/>
          <p:nvPr/>
        </p:nvGrpSpPr>
        <p:grpSpPr>
          <a:xfrm>
            <a:off x="6639174" y="1647825"/>
            <a:ext cx="2377940" cy="2094983"/>
            <a:chOff x="6639174" y="1647825"/>
            <a:chExt cx="2377940" cy="2094983"/>
          </a:xfrm>
        </p:grpSpPr>
        <p:pic>
          <p:nvPicPr>
            <p:cNvPr id="17" name="Picture 16" descr="Chart, scatter chart&#10;&#10;Description automatically generated">
              <a:extLst>
                <a:ext uri="{FF2B5EF4-FFF2-40B4-BE49-F238E27FC236}">
                  <a16:creationId xmlns:a16="http://schemas.microsoft.com/office/drawing/2014/main" id="{84D6DA3F-7661-E291-BE62-626A6F62B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46950" y="1647825"/>
              <a:ext cx="2070164" cy="18288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3DBE5CD-B0D6-C9EB-A092-F349C124C9BE}"/>
                </a:ext>
              </a:extLst>
            </p:cNvPr>
            <p:cNvSpPr txBox="1"/>
            <p:nvPr/>
          </p:nvSpPr>
          <p:spPr>
            <a:xfrm rot="16200000">
              <a:off x="6244835" y="2482788"/>
              <a:ext cx="11272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Abundance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0910618-ED0A-AD38-4528-2FC0D71D4F67}"/>
                </a:ext>
              </a:extLst>
            </p:cNvPr>
            <p:cNvSpPr txBox="1"/>
            <p:nvPr/>
          </p:nvSpPr>
          <p:spPr>
            <a:xfrm>
              <a:off x="7849993" y="3404254"/>
              <a:ext cx="519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CFU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CD57D47-23C1-4B83-4091-598383B8F11A}"/>
              </a:ext>
            </a:extLst>
          </p:cNvPr>
          <p:cNvSpPr txBox="1"/>
          <p:nvPr/>
        </p:nvSpPr>
        <p:spPr>
          <a:xfrm>
            <a:off x="537410" y="5842443"/>
            <a:ext cx="3302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Gideon, Hughes, Wadsworth et al. </a:t>
            </a:r>
            <a:r>
              <a:rPr lang="en-US" sz="1200" u="sng" dirty="0"/>
              <a:t>Immunity</a:t>
            </a:r>
            <a:r>
              <a:rPr lang="en-US" sz="12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94498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6EF1-C110-F440-8610-5B41177E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LAM IgM is a correlate of IV BCG induced protection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3A0BFD8-EEC3-6148-9DF4-FE0670C13C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3586" y="1600200"/>
            <a:ext cx="4276827" cy="452596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F0DD1B-6A7A-894B-8382-6B2119D4D0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1665873"/>
            <a:ext cx="5384800" cy="3898145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15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A58071-E5EA-4749-8647-33A3581404D3}"/>
              </a:ext>
            </a:extLst>
          </p:cNvPr>
          <p:cNvSpPr txBox="1"/>
          <p:nvPr/>
        </p:nvSpPr>
        <p:spPr>
          <a:xfrm>
            <a:off x="8984947" y="5812254"/>
            <a:ext cx="2669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Irvine E. et al. </a:t>
            </a:r>
            <a:r>
              <a:rPr lang="en-US" sz="1200" u="sng" dirty="0"/>
              <a:t>Nature Immunology </a:t>
            </a:r>
            <a:r>
              <a:rPr lang="en-US" sz="12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97515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6EF1-C110-F440-8610-5B41177E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Co-administration of BCG and subunit vaccine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D7FAF-754F-F54E-854C-86EE65065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861637"/>
          </a:xfrm>
        </p:spPr>
        <p:txBody>
          <a:bodyPr>
            <a:normAutofit/>
          </a:bodyPr>
          <a:lstStyle/>
          <a:p>
            <a:r>
              <a:rPr lang="en-US" sz="2400" dirty="0"/>
              <a:t>H107 is a polyvalent subunit vaccine containing eight antigens expressed in </a:t>
            </a:r>
            <a:r>
              <a:rPr lang="en-US" sz="2400" dirty="0" err="1"/>
              <a:t>M.tb</a:t>
            </a:r>
            <a:r>
              <a:rPr lang="en-US" sz="2400" dirty="0"/>
              <a:t> but not in BCG.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F2C5FAC-08BC-7445-8057-3F900D1A1A13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7F90B-AB6E-08E9-A801-DFC91BB1C4F0}"/>
              </a:ext>
            </a:extLst>
          </p:cNvPr>
          <p:cNvSpPr txBox="1"/>
          <p:nvPr/>
        </p:nvSpPr>
        <p:spPr>
          <a:xfrm>
            <a:off x="9311970" y="5796356"/>
            <a:ext cx="2270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Woodward et al. </a:t>
            </a:r>
            <a:r>
              <a:rPr lang="en-US" sz="1200" u="sng" dirty="0"/>
              <a:t>Nat Comm </a:t>
            </a:r>
            <a:r>
              <a:rPr lang="en-US" sz="1200" dirty="0"/>
              <a:t>2021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E1422A23-9172-F077-C156-1843C5C4D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38" y="2461843"/>
            <a:ext cx="4511869" cy="3657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62E193-C6F9-6188-6AA8-B9D1809269F6}"/>
              </a:ext>
            </a:extLst>
          </p:cNvPr>
          <p:cNvSpPr txBox="1"/>
          <p:nvPr/>
        </p:nvSpPr>
        <p:spPr>
          <a:xfrm>
            <a:off x="5975268" y="2404307"/>
            <a:ext cx="56793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Mechanism of protection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Less differentiated (more durable?) CD4 T cells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Increased production of IL-17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Reciprocal co-adjuvant effect (BCG boost H107 and vice versa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6225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6EF1-C110-F440-8610-5B41177E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 cells also recognize non-peptide antigens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17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0D8B51-37E8-E54C-B729-D788E8651B02}"/>
              </a:ext>
            </a:extLst>
          </p:cNvPr>
          <p:cNvGrpSpPr>
            <a:grpSpLocks noChangeAspect="1"/>
          </p:cNvGrpSpPr>
          <p:nvPr/>
        </p:nvGrpSpPr>
        <p:grpSpPr>
          <a:xfrm>
            <a:off x="6120946" y="1848388"/>
            <a:ext cx="1845999" cy="2740057"/>
            <a:chOff x="4970643" y="1386350"/>
            <a:chExt cx="1478823" cy="219505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C59B857-7D9F-724B-982D-6DCA0722C7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70643" y="2747617"/>
              <a:ext cx="1465045" cy="833783"/>
            </a:xfrm>
            <a:custGeom>
              <a:avLst/>
              <a:gdLst>
                <a:gd name="T0" fmla="*/ 2147483647 w 2441"/>
                <a:gd name="T1" fmla="*/ 2147483647 h 1420"/>
                <a:gd name="T2" fmla="*/ 2147483647 w 2441"/>
                <a:gd name="T3" fmla="*/ 2147483647 h 1420"/>
                <a:gd name="T4" fmla="*/ 2147483647 w 2441"/>
                <a:gd name="T5" fmla="*/ 2147483647 h 1420"/>
                <a:gd name="T6" fmla="*/ 2147483647 w 2441"/>
                <a:gd name="T7" fmla="*/ 2147483647 h 1420"/>
                <a:gd name="T8" fmla="*/ 2147483647 w 2441"/>
                <a:gd name="T9" fmla="*/ 2147483647 h 1420"/>
                <a:gd name="T10" fmla="*/ 2147483647 w 2441"/>
                <a:gd name="T11" fmla="*/ 2147483647 h 1420"/>
                <a:gd name="T12" fmla="*/ 2147483647 w 2441"/>
                <a:gd name="T13" fmla="*/ 2147483647 h 1420"/>
                <a:gd name="T14" fmla="*/ 2147483647 w 2441"/>
                <a:gd name="T15" fmla="*/ 2147483647 h 1420"/>
                <a:gd name="T16" fmla="*/ 2147483647 w 2441"/>
                <a:gd name="T17" fmla="*/ 2147483647 h 1420"/>
                <a:gd name="T18" fmla="*/ 2147483647 w 2441"/>
                <a:gd name="T19" fmla="*/ 2147483647 h 1420"/>
                <a:gd name="T20" fmla="*/ 2147483647 w 2441"/>
                <a:gd name="T21" fmla="*/ 2147483647 h 1420"/>
                <a:gd name="T22" fmla="*/ 2147483647 w 2441"/>
                <a:gd name="T23" fmla="*/ 2147483647 h 1420"/>
                <a:gd name="T24" fmla="*/ 2147483647 w 2441"/>
                <a:gd name="T25" fmla="*/ 2147483647 h 1420"/>
                <a:gd name="T26" fmla="*/ 2147483647 w 2441"/>
                <a:gd name="T27" fmla="*/ 2147483647 h 1420"/>
                <a:gd name="T28" fmla="*/ 2147483647 w 2441"/>
                <a:gd name="T29" fmla="*/ 2147483647 h 1420"/>
                <a:gd name="T30" fmla="*/ 2147483647 w 2441"/>
                <a:gd name="T31" fmla="*/ 2147483647 h 1420"/>
                <a:gd name="T32" fmla="*/ 2147483647 w 2441"/>
                <a:gd name="T33" fmla="*/ 2147483647 h 1420"/>
                <a:gd name="T34" fmla="*/ 2147483647 w 2441"/>
                <a:gd name="T35" fmla="*/ 2147483647 h 1420"/>
                <a:gd name="T36" fmla="*/ 2147483647 w 2441"/>
                <a:gd name="T37" fmla="*/ 2147483647 h 1420"/>
                <a:gd name="T38" fmla="*/ 2147483647 w 2441"/>
                <a:gd name="T39" fmla="*/ 2147483647 h 1420"/>
                <a:gd name="T40" fmla="*/ 2147483647 w 2441"/>
                <a:gd name="T41" fmla="*/ 2147483647 h 1420"/>
                <a:gd name="T42" fmla="*/ 2147483647 w 2441"/>
                <a:gd name="T43" fmla="*/ 2147483647 h 1420"/>
                <a:gd name="T44" fmla="*/ 2147483647 w 2441"/>
                <a:gd name="T45" fmla="*/ 2147483647 h 1420"/>
                <a:gd name="T46" fmla="*/ 2147483647 w 2441"/>
                <a:gd name="T47" fmla="*/ 2147483647 h 1420"/>
                <a:gd name="T48" fmla="*/ 2147483647 w 2441"/>
                <a:gd name="T49" fmla="*/ 2147483647 h 1420"/>
                <a:gd name="T50" fmla="*/ 2147483647 w 2441"/>
                <a:gd name="T51" fmla="*/ 2147483647 h 1420"/>
                <a:gd name="T52" fmla="*/ 2147483647 w 2441"/>
                <a:gd name="T53" fmla="*/ 2147483647 h 1420"/>
                <a:gd name="T54" fmla="*/ 2147483647 w 2441"/>
                <a:gd name="T55" fmla="*/ 2147483647 h 1420"/>
                <a:gd name="T56" fmla="*/ 2147483647 w 2441"/>
                <a:gd name="T57" fmla="*/ 2147483647 h 1420"/>
                <a:gd name="T58" fmla="*/ 2147483647 w 2441"/>
                <a:gd name="T59" fmla="*/ 2147483647 h 1420"/>
                <a:gd name="T60" fmla="*/ 2147483647 w 2441"/>
                <a:gd name="T61" fmla="*/ 2147483647 h 1420"/>
                <a:gd name="T62" fmla="*/ 2147483647 w 2441"/>
                <a:gd name="T63" fmla="*/ 2147483647 h 1420"/>
                <a:gd name="T64" fmla="*/ 2147483647 w 2441"/>
                <a:gd name="T65" fmla="*/ 2147483647 h 1420"/>
                <a:gd name="T66" fmla="*/ 2147483647 w 2441"/>
                <a:gd name="T67" fmla="*/ 2147483647 h 1420"/>
                <a:gd name="T68" fmla="*/ 2147483647 w 2441"/>
                <a:gd name="T69" fmla="*/ 2147483647 h 1420"/>
                <a:gd name="T70" fmla="*/ 2147483647 w 2441"/>
                <a:gd name="T71" fmla="*/ 2147483647 h 1420"/>
                <a:gd name="T72" fmla="*/ 2147483647 w 2441"/>
                <a:gd name="T73" fmla="*/ 0 h 1420"/>
                <a:gd name="T74" fmla="*/ 2147483647 w 2441"/>
                <a:gd name="T75" fmla="*/ 2147483647 h 1420"/>
                <a:gd name="T76" fmla="*/ 2147483647 w 2441"/>
                <a:gd name="T77" fmla="*/ 2147483647 h 1420"/>
                <a:gd name="T78" fmla="*/ 2147483647 w 2441"/>
                <a:gd name="T79" fmla="*/ 2147483647 h 1420"/>
                <a:gd name="T80" fmla="*/ 2147483647 w 2441"/>
                <a:gd name="T81" fmla="*/ 2147483647 h 1420"/>
                <a:gd name="T82" fmla="*/ 2147483647 w 2441"/>
                <a:gd name="T83" fmla="*/ 2147483647 h 1420"/>
                <a:gd name="T84" fmla="*/ 2147483647 w 2441"/>
                <a:gd name="T85" fmla="*/ 2147483647 h 1420"/>
                <a:gd name="T86" fmla="*/ 2147483647 w 2441"/>
                <a:gd name="T87" fmla="*/ 2147483647 h 1420"/>
                <a:gd name="T88" fmla="*/ 2147483647 w 2441"/>
                <a:gd name="T89" fmla="*/ 2147483647 h 1420"/>
                <a:gd name="T90" fmla="*/ 2147483647 w 2441"/>
                <a:gd name="T91" fmla="*/ 2147483647 h 1420"/>
                <a:gd name="T92" fmla="*/ 2147483647 w 2441"/>
                <a:gd name="T93" fmla="*/ 2147483647 h 1420"/>
                <a:gd name="T94" fmla="*/ 2147483647 w 2441"/>
                <a:gd name="T95" fmla="*/ 2147483647 h 1420"/>
                <a:gd name="T96" fmla="*/ 2147483647 w 2441"/>
                <a:gd name="T97" fmla="*/ 2147483647 h 1420"/>
                <a:gd name="T98" fmla="*/ 2147483647 w 2441"/>
                <a:gd name="T99" fmla="*/ 2147483647 h 1420"/>
                <a:gd name="T100" fmla="*/ 2147483647 w 2441"/>
                <a:gd name="T101" fmla="*/ 2147483647 h 1420"/>
                <a:gd name="T102" fmla="*/ 2147483647 w 2441"/>
                <a:gd name="T103" fmla="*/ 2147483647 h 1420"/>
                <a:gd name="T104" fmla="*/ 2147483647 w 2441"/>
                <a:gd name="T105" fmla="*/ 2147483647 h 1420"/>
                <a:gd name="T106" fmla="*/ 2147483647 w 2441"/>
                <a:gd name="T107" fmla="*/ 2147483647 h 1420"/>
                <a:gd name="T108" fmla="*/ 2147483647 w 2441"/>
                <a:gd name="T109" fmla="*/ 2147483647 h 1420"/>
                <a:gd name="T110" fmla="*/ 2147483647 w 2441"/>
                <a:gd name="T111" fmla="*/ 2147483647 h 1420"/>
                <a:gd name="T112" fmla="*/ 2147483647 w 2441"/>
                <a:gd name="T113" fmla="*/ 2147483647 h 1420"/>
                <a:gd name="T114" fmla="*/ 2147483647 w 2441"/>
                <a:gd name="T115" fmla="*/ 2147483647 h 1420"/>
                <a:gd name="T116" fmla="*/ 2147483647 w 2441"/>
                <a:gd name="T117" fmla="*/ 2147483647 h 1420"/>
                <a:gd name="T118" fmla="*/ 2147483647 w 2441"/>
                <a:gd name="T119" fmla="*/ 2147483647 h 1420"/>
                <a:gd name="T120" fmla="*/ 2147483647 w 2441"/>
                <a:gd name="T121" fmla="*/ 2147483647 h 14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41"/>
                <a:gd name="T184" fmla="*/ 0 h 1420"/>
                <a:gd name="T185" fmla="*/ 2441 w 2441"/>
                <a:gd name="T186" fmla="*/ 1420 h 14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41" h="1420">
                  <a:moveTo>
                    <a:pt x="2181" y="849"/>
                  </a:moveTo>
                  <a:lnTo>
                    <a:pt x="2137" y="829"/>
                  </a:lnTo>
                  <a:lnTo>
                    <a:pt x="2098" y="810"/>
                  </a:lnTo>
                  <a:lnTo>
                    <a:pt x="2067" y="788"/>
                  </a:lnTo>
                  <a:lnTo>
                    <a:pt x="2045" y="768"/>
                  </a:lnTo>
                  <a:lnTo>
                    <a:pt x="2028" y="749"/>
                  </a:lnTo>
                  <a:lnTo>
                    <a:pt x="2021" y="730"/>
                  </a:lnTo>
                  <a:lnTo>
                    <a:pt x="2023" y="710"/>
                  </a:lnTo>
                  <a:lnTo>
                    <a:pt x="2033" y="693"/>
                  </a:lnTo>
                  <a:lnTo>
                    <a:pt x="2045" y="683"/>
                  </a:lnTo>
                  <a:lnTo>
                    <a:pt x="2062" y="674"/>
                  </a:lnTo>
                  <a:lnTo>
                    <a:pt x="2081" y="666"/>
                  </a:lnTo>
                  <a:lnTo>
                    <a:pt x="2106" y="662"/>
                  </a:lnTo>
                  <a:lnTo>
                    <a:pt x="2132" y="657"/>
                  </a:lnTo>
                  <a:lnTo>
                    <a:pt x="2161" y="654"/>
                  </a:lnTo>
                  <a:lnTo>
                    <a:pt x="2193" y="652"/>
                  </a:lnTo>
                  <a:lnTo>
                    <a:pt x="2227" y="652"/>
                  </a:lnTo>
                  <a:lnTo>
                    <a:pt x="2263" y="649"/>
                  </a:lnTo>
                  <a:lnTo>
                    <a:pt x="2297" y="645"/>
                  </a:lnTo>
                  <a:lnTo>
                    <a:pt x="2324" y="637"/>
                  </a:lnTo>
                  <a:lnTo>
                    <a:pt x="2348" y="628"/>
                  </a:lnTo>
                  <a:lnTo>
                    <a:pt x="2368" y="615"/>
                  </a:lnTo>
                  <a:lnTo>
                    <a:pt x="2382" y="601"/>
                  </a:lnTo>
                  <a:lnTo>
                    <a:pt x="2392" y="584"/>
                  </a:lnTo>
                  <a:lnTo>
                    <a:pt x="2399" y="567"/>
                  </a:lnTo>
                  <a:lnTo>
                    <a:pt x="2404" y="530"/>
                  </a:lnTo>
                  <a:lnTo>
                    <a:pt x="2397" y="491"/>
                  </a:lnTo>
                  <a:lnTo>
                    <a:pt x="2377" y="448"/>
                  </a:lnTo>
                  <a:lnTo>
                    <a:pt x="2348" y="404"/>
                  </a:lnTo>
                  <a:lnTo>
                    <a:pt x="2322" y="367"/>
                  </a:lnTo>
                  <a:lnTo>
                    <a:pt x="2290" y="333"/>
                  </a:lnTo>
                  <a:lnTo>
                    <a:pt x="2254" y="299"/>
                  </a:lnTo>
                  <a:lnTo>
                    <a:pt x="2217" y="265"/>
                  </a:lnTo>
                  <a:lnTo>
                    <a:pt x="2174" y="234"/>
                  </a:lnTo>
                  <a:lnTo>
                    <a:pt x="2132" y="205"/>
                  </a:lnTo>
                  <a:lnTo>
                    <a:pt x="2086" y="178"/>
                  </a:lnTo>
                  <a:lnTo>
                    <a:pt x="2040" y="154"/>
                  </a:lnTo>
                  <a:lnTo>
                    <a:pt x="2001" y="137"/>
                  </a:lnTo>
                  <a:lnTo>
                    <a:pt x="1962" y="120"/>
                  </a:lnTo>
                  <a:lnTo>
                    <a:pt x="1923" y="105"/>
                  </a:lnTo>
                  <a:lnTo>
                    <a:pt x="1882" y="90"/>
                  </a:lnTo>
                  <a:lnTo>
                    <a:pt x="1838" y="76"/>
                  </a:lnTo>
                  <a:lnTo>
                    <a:pt x="1797" y="64"/>
                  </a:lnTo>
                  <a:lnTo>
                    <a:pt x="1753" y="51"/>
                  </a:lnTo>
                  <a:lnTo>
                    <a:pt x="1710" y="42"/>
                  </a:lnTo>
                  <a:lnTo>
                    <a:pt x="1666" y="32"/>
                  </a:lnTo>
                  <a:lnTo>
                    <a:pt x="1620" y="25"/>
                  </a:lnTo>
                  <a:lnTo>
                    <a:pt x="1576" y="17"/>
                  </a:lnTo>
                  <a:lnTo>
                    <a:pt x="1530" y="13"/>
                  </a:lnTo>
                  <a:lnTo>
                    <a:pt x="1486" y="8"/>
                  </a:lnTo>
                  <a:lnTo>
                    <a:pt x="1443" y="5"/>
                  </a:lnTo>
                  <a:lnTo>
                    <a:pt x="1399" y="3"/>
                  </a:lnTo>
                  <a:lnTo>
                    <a:pt x="1355" y="0"/>
                  </a:lnTo>
                  <a:lnTo>
                    <a:pt x="1355" y="93"/>
                  </a:lnTo>
                  <a:lnTo>
                    <a:pt x="1384" y="95"/>
                  </a:lnTo>
                  <a:lnTo>
                    <a:pt x="1416" y="98"/>
                  </a:lnTo>
                  <a:lnTo>
                    <a:pt x="1445" y="100"/>
                  </a:lnTo>
                  <a:lnTo>
                    <a:pt x="1477" y="105"/>
                  </a:lnTo>
                  <a:lnTo>
                    <a:pt x="1508" y="110"/>
                  </a:lnTo>
                  <a:lnTo>
                    <a:pt x="1540" y="115"/>
                  </a:lnTo>
                  <a:lnTo>
                    <a:pt x="1569" y="120"/>
                  </a:lnTo>
                  <a:lnTo>
                    <a:pt x="1600" y="127"/>
                  </a:lnTo>
                  <a:lnTo>
                    <a:pt x="1632" y="134"/>
                  </a:lnTo>
                  <a:lnTo>
                    <a:pt x="1661" y="141"/>
                  </a:lnTo>
                  <a:lnTo>
                    <a:pt x="1690" y="151"/>
                  </a:lnTo>
                  <a:lnTo>
                    <a:pt x="1719" y="161"/>
                  </a:lnTo>
                  <a:lnTo>
                    <a:pt x="1749" y="171"/>
                  </a:lnTo>
                  <a:lnTo>
                    <a:pt x="1778" y="180"/>
                  </a:lnTo>
                  <a:lnTo>
                    <a:pt x="1804" y="192"/>
                  </a:lnTo>
                  <a:lnTo>
                    <a:pt x="1831" y="205"/>
                  </a:lnTo>
                  <a:lnTo>
                    <a:pt x="1877" y="229"/>
                  </a:lnTo>
                  <a:lnTo>
                    <a:pt x="1923" y="256"/>
                  </a:lnTo>
                  <a:lnTo>
                    <a:pt x="1967" y="287"/>
                  </a:lnTo>
                  <a:lnTo>
                    <a:pt x="2006" y="319"/>
                  </a:lnTo>
                  <a:lnTo>
                    <a:pt x="2042" y="355"/>
                  </a:lnTo>
                  <a:lnTo>
                    <a:pt x="2076" y="389"/>
                  </a:lnTo>
                  <a:lnTo>
                    <a:pt x="2103" y="426"/>
                  </a:lnTo>
                  <a:lnTo>
                    <a:pt x="2127" y="460"/>
                  </a:lnTo>
                  <a:lnTo>
                    <a:pt x="2142" y="496"/>
                  </a:lnTo>
                  <a:lnTo>
                    <a:pt x="2152" y="528"/>
                  </a:lnTo>
                  <a:lnTo>
                    <a:pt x="2152" y="557"/>
                  </a:lnTo>
                  <a:lnTo>
                    <a:pt x="2144" y="584"/>
                  </a:lnTo>
                  <a:lnTo>
                    <a:pt x="2127" y="606"/>
                  </a:lnTo>
                  <a:lnTo>
                    <a:pt x="2101" y="625"/>
                  </a:lnTo>
                  <a:lnTo>
                    <a:pt x="2064" y="637"/>
                  </a:lnTo>
                  <a:lnTo>
                    <a:pt x="2016" y="645"/>
                  </a:lnTo>
                  <a:lnTo>
                    <a:pt x="1989" y="647"/>
                  </a:lnTo>
                  <a:lnTo>
                    <a:pt x="1962" y="649"/>
                  </a:lnTo>
                  <a:lnTo>
                    <a:pt x="1940" y="652"/>
                  </a:lnTo>
                  <a:lnTo>
                    <a:pt x="1919" y="657"/>
                  </a:lnTo>
                  <a:lnTo>
                    <a:pt x="1899" y="664"/>
                  </a:lnTo>
                  <a:lnTo>
                    <a:pt x="1882" y="671"/>
                  </a:lnTo>
                  <a:lnTo>
                    <a:pt x="1870" y="681"/>
                  </a:lnTo>
                  <a:lnTo>
                    <a:pt x="1860" y="691"/>
                  </a:lnTo>
                  <a:lnTo>
                    <a:pt x="1853" y="705"/>
                  </a:lnTo>
                  <a:lnTo>
                    <a:pt x="1853" y="722"/>
                  </a:lnTo>
                  <a:lnTo>
                    <a:pt x="1860" y="739"/>
                  </a:lnTo>
                  <a:lnTo>
                    <a:pt x="1875" y="756"/>
                  </a:lnTo>
                  <a:lnTo>
                    <a:pt x="1894" y="773"/>
                  </a:lnTo>
                  <a:lnTo>
                    <a:pt x="1921" y="790"/>
                  </a:lnTo>
                  <a:lnTo>
                    <a:pt x="1953" y="807"/>
                  </a:lnTo>
                  <a:lnTo>
                    <a:pt x="1989" y="822"/>
                  </a:lnTo>
                  <a:lnTo>
                    <a:pt x="2052" y="858"/>
                  </a:lnTo>
                  <a:lnTo>
                    <a:pt x="2108" y="895"/>
                  </a:lnTo>
                  <a:lnTo>
                    <a:pt x="2152" y="931"/>
                  </a:lnTo>
                  <a:lnTo>
                    <a:pt x="2183" y="968"/>
                  </a:lnTo>
                  <a:lnTo>
                    <a:pt x="2205" y="1002"/>
                  </a:lnTo>
                  <a:lnTo>
                    <a:pt x="2215" y="1033"/>
                  </a:lnTo>
                  <a:lnTo>
                    <a:pt x="2210" y="1065"/>
                  </a:lnTo>
                  <a:lnTo>
                    <a:pt x="2193" y="1092"/>
                  </a:lnTo>
                  <a:lnTo>
                    <a:pt x="2178" y="1104"/>
                  </a:lnTo>
                  <a:lnTo>
                    <a:pt x="2159" y="1116"/>
                  </a:lnTo>
                  <a:lnTo>
                    <a:pt x="2137" y="1126"/>
                  </a:lnTo>
                  <a:lnTo>
                    <a:pt x="2113" y="1133"/>
                  </a:lnTo>
                  <a:lnTo>
                    <a:pt x="2086" y="1140"/>
                  </a:lnTo>
                  <a:lnTo>
                    <a:pt x="2055" y="1145"/>
                  </a:lnTo>
                  <a:lnTo>
                    <a:pt x="2021" y="1150"/>
                  </a:lnTo>
                  <a:lnTo>
                    <a:pt x="1987" y="1152"/>
                  </a:lnTo>
                  <a:lnTo>
                    <a:pt x="1948" y="1152"/>
                  </a:lnTo>
                  <a:lnTo>
                    <a:pt x="1909" y="1152"/>
                  </a:lnTo>
                  <a:lnTo>
                    <a:pt x="1865" y="1152"/>
                  </a:lnTo>
                  <a:lnTo>
                    <a:pt x="1821" y="1148"/>
                  </a:lnTo>
                  <a:lnTo>
                    <a:pt x="1778" y="1145"/>
                  </a:lnTo>
                  <a:lnTo>
                    <a:pt x="1732" y="1138"/>
                  </a:lnTo>
                  <a:lnTo>
                    <a:pt x="1683" y="1131"/>
                  </a:lnTo>
                  <a:lnTo>
                    <a:pt x="1634" y="1123"/>
                  </a:lnTo>
                  <a:lnTo>
                    <a:pt x="1588" y="1121"/>
                  </a:lnTo>
                  <a:lnTo>
                    <a:pt x="1557" y="1126"/>
                  </a:lnTo>
                  <a:lnTo>
                    <a:pt x="1533" y="1140"/>
                  </a:lnTo>
                  <a:lnTo>
                    <a:pt x="1520" y="1157"/>
                  </a:lnTo>
                  <a:lnTo>
                    <a:pt x="1513" y="1174"/>
                  </a:lnTo>
                  <a:lnTo>
                    <a:pt x="1511" y="1191"/>
                  </a:lnTo>
                  <a:lnTo>
                    <a:pt x="1511" y="1204"/>
                  </a:lnTo>
                  <a:lnTo>
                    <a:pt x="1511" y="1208"/>
                  </a:lnTo>
                  <a:lnTo>
                    <a:pt x="1503" y="1245"/>
                  </a:lnTo>
                  <a:lnTo>
                    <a:pt x="1491" y="1269"/>
                  </a:lnTo>
                  <a:lnTo>
                    <a:pt x="1472" y="1286"/>
                  </a:lnTo>
                  <a:lnTo>
                    <a:pt x="1448" y="1306"/>
                  </a:lnTo>
                  <a:lnTo>
                    <a:pt x="1414" y="1325"/>
                  </a:lnTo>
                  <a:lnTo>
                    <a:pt x="1375" y="1342"/>
                  </a:lnTo>
                  <a:lnTo>
                    <a:pt x="1331" y="1354"/>
                  </a:lnTo>
                  <a:lnTo>
                    <a:pt x="1285" y="1364"/>
                  </a:lnTo>
                  <a:lnTo>
                    <a:pt x="1234" y="1369"/>
                  </a:lnTo>
                  <a:lnTo>
                    <a:pt x="1178" y="1374"/>
                  </a:lnTo>
                  <a:lnTo>
                    <a:pt x="1122" y="1374"/>
                  </a:lnTo>
                  <a:lnTo>
                    <a:pt x="1064" y="1369"/>
                  </a:lnTo>
                  <a:lnTo>
                    <a:pt x="1003" y="1364"/>
                  </a:lnTo>
                  <a:lnTo>
                    <a:pt x="940" y="1354"/>
                  </a:lnTo>
                  <a:lnTo>
                    <a:pt x="879" y="1342"/>
                  </a:lnTo>
                  <a:lnTo>
                    <a:pt x="816" y="1327"/>
                  </a:lnTo>
                  <a:lnTo>
                    <a:pt x="753" y="1310"/>
                  </a:lnTo>
                  <a:lnTo>
                    <a:pt x="690" y="1289"/>
                  </a:lnTo>
                  <a:lnTo>
                    <a:pt x="629" y="1264"/>
                  </a:lnTo>
                  <a:lnTo>
                    <a:pt x="569" y="1238"/>
                  </a:lnTo>
                  <a:lnTo>
                    <a:pt x="513" y="1208"/>
                  </a:lnTo>
                  <a:lnTo>
                    <a:pt x="459" y="1179"/>
                  </a:lnTo>
                  <a:lnTo>
                    <a:pt x="411" y="1148"/>
                  </a:lnTo>
                  <a:lnTo>
                    <a:pt x="369" y="1116"/>
                  </a:lnTo>
                  <a:lnTo>
                    <a:pt x="333" y="1082"/>
                  </a:lnTo>
                  <a:lnTo>
                    <a:pt x="299" y="1050"/>
                  </a:lnTo>
                  <a:lnTo>
                    <a:pt x="272" y="1016"/>
                  </a:lnTo>
                  <a:lnTo>
                    <a:pt x="251" y="985"/>
                  </a:lnTo>
                  <a:lnTo>
                    <a:pt x="236" y="953"/>
                  </a:lnTo>
                  <a:lnTo>
                    <a:pt x="226" y="922"/>
                  </a:lnTo>
                  <a:lnTo>
                    <a:pt x="221" y="890"/>
                  </a:lnTo>
                  <a:lnTo>
                    <a:pt x="224" y="861"/>
                  </a:lnTo>
                  <a:lnTo>
                    <a:pt x="234" y="832"/>
                  </a:lnTo>
                  <a:lnTo>
                    <a:pt x="248" y="805"/>
                  </a:lnTo>
                  <a:lnTo>
                    <a:pt x="268" y="781"/>
                  </a:lnTo>
                  <a:lnTo>
                    <a:pt x="297" y="759"/>
                  </a:lnTo>
                  <a:lnTo>
                    <a:pt x="316" y="747"/>
                  </a:lnTo>
                  <a:lnTo>
                    <a:pt x="338" y="734"/>
                  </a:lnTo>
                  <a:lnTo>
                    <a:pt x="360" y="725"/>
                  </a:lnTo>
                  <a:lnTo>
                    <a:pt x="386" y="717"/>
                  </a:lnTo>
                  <a:lnTo>
                    <a:pt x="413" y="710"/>
                  </a:lnTo>
                  <a:lnTo>
                    <a:pt x="440" y="703"/>
                  </a:lnTo>
                  <a:lnTo>
                    <a:pt x="469" y="698"/>
                  </a:lnTo>
                  <a:lnTo>
                    <a:pt x="501" y="693"/>
                  </a:lnTo>
                  <a:lnTo>
                    <a:pt x="520" y="693"/>
                  </a:lnTo>
                  <a:lnTo>
                    <a:pt x="537" y="693"/>
                  </a:lnTo>
                  <a:lnTo>
                    <a:pt x="556" y="693"/>
                  </a:lnTo>
                  <a:lnTo>
                    <a:pt x="573" y="691"/>
                  </a:lnTo>
                  <a:lnTo>
                    <a:pt x="588" y="688"/>
                  </a:lnTo>
                  <a:lnTo>
                    <a:pt x="605" y="683"/>
                  </a:lnTo>
                  <a:lnTo>
                    <a:pt x="620" y="679"/>
                  </a:lnTo>
                  <a:lnTo>
                    <a:pt x="632" y="674"/>
                  </a:lnTo>
                  <a:lnTo>
                    <a:pt x="656" y="662"/>
                  </a:lnTo>
                  <a:lnTo>
                    <a:pt x="673" y="645"/>
                  </a:lnTo>
                  <a:lnTo>
                    <a:pt x="688" y="625"/>
                  </a:lnTo>
                  <a:lnTo>
                    <a:pt x="695" y="606"/>
                  </a:lnTo>
                  <a:lnTo>
                    <a:pt x="697" y="584"/>
                  </a:lnTo>
                  <a:lnTo>
                    <a:pt x="695" y="559"/>
                  </a:lnTo>
                  <a:lnTo>
                    <a:pt x="690" y="533"/>
                  </a:lnTo>
                  <a:lnTo>
                    <a:pt x="678" y="506"/>
                  </a:lnTo>
                  <a:lnTo>
                    <a:pt x="671" y="467"/>
                  </a:lnTo>
                  <a:lnTo>
                    <a:pt x="668" y="428"/>
                  </a:lnTo>
                  <a:lnTo>
                    <a:pt x="675" y="389"/>
                  </a:lnTo>
                  <a:lnTo>
                    <a:pt x="688" y="353"/>
                  </a:lnTo>
                  <a:lnTo>
                    <a:pt x="707" y="316"/>
                  </a:lnTo>
                  <a:lnTo>
                    <a:pt x="734" y="282"/>
                  </a:lnTo>
                  <a:lnTo>
                    <a:pt x="768" y="251"/>
                  </a:lnTo>
                  <a:lnTo>
                    <a:pt x="809" y="219"/>
                  </a:lnTo>
                  <a:lnTo>
                    <a:pt x="833" y="202"/>
                  </a:lnTo>
                  <a:lnTo>
                    <a:pt x="862" y="188"/>
                  </a:lnTo>
                  <a:lnTo>
                    <a:pt x="889" y="173"/>
                  </a:lnTo>
                  <a:lnTo>
                    <a:pt x="921" y="158"/>
                  </a:lnTo>
                  <a:lnTo>
                    <a:pt x="952" y="146"/>
                  </a:lnTo>
                  <a:lnTo>
                    <a:pt x="984" y="137"/>
                  </a:lnTo>
                  <a:lnTo>
                    <a:pt x="1018" y="127"/>
                  </a:lnTo>
                  <a:lnTo>
                    <a:pt x="1052" y="120"/>
                  </a:lnTo>
                  <a:lnTo>
                    <a:pt x="1088" y="112"/>
                  </a:lnTo>
                  <a:lnTo>
                    <a:pt x="1125" y="105"/>
                  </a:lnTo>
                  <a:lnTo>
                    <a:pt x="1161" y="100"/>
                  </a:lnTo>
                  <a:lnTo>
                    <a:pt x="1200" y="98"/>
                  </a:lnTo>
                  <a:lnTo>
                    <a:pt x="1239" y="93"/>
                  </a:lnTo>
                  <a:lnTo>
                    <a:pt x="1278" y="93"/>
                  </a:lnTo>
                  <a:lnTo>
                    <a:pt x="1316" y="93"/>
                  </a:lnTo>
                  <a:lnTo>
                    <a:pt x="1355" y="93"/>
                  </a:lnTo>
                  <a:lnTo>
                    <a:pt x="1355" y="0"/>
                  </a:lnTo>
                  <a:lnTo>
                    <a:pt x="1326" y="0"/>
                  </a:lnTo>
                  <a:lnTo>
                    <a:pt x="1299" y="0"/>
                  </a:lnTo>
                  <a:lnTo>
                    <a:pt x="1273" y="0"/>
                  </a:lnTo>
                  <a:lnTo>
                    <a:pt x="1246" y="0"/>
                  </a:lnTo>
                  <a:lnTo>
                    <a:pt x="1219" y="3"/>
                  </a:lnTo>
                  <a:lnTo>
                    <a:pt x="1193" y="5"/>
                  </a:lnTo>
                  <a:lnTo>
                    <a:pt x="1166" y="8"/>
                  </a:lnTo>
                  <a:lnTo>
                    <a:pt x="1139" y="10"/>
                  </a:lnTo>
                  <a:lnTo>
                    <a:pt x="1088" y="17"/>
                  </a:lnTo>
                  <a:lnTo>
                    <a:pt x="1040" y="27"/>
                  </a:lnTo>
                  <a:lnTo>
                    <a:pt x="991" y="37"/>
                  </a:lnTo>
                  <a:lnTo>
                    <a:pt x="945" y="49"/>
                  </a:lnTo>
                  <a:lnTo>
                    <a:pt x="899" y="64"/>
                  </a:lnTo>
                  <a:lnTo>
                    <a:pt x="858" y="81"/>
                  </a:lnTo>
                  <a:lnTo>
                    <a:pt x="816" y="98"/>
                  </a:lnTo>
                  <a:lnTo>
                    <a:pt x="777" y="117"/>
                  </a:lnTo>
                  <a:lnTo>
                    <a:pt x="741" y="139"/>
                  </a:lnTo>
                  <a:lnTo>
                    <a:pt x="709" y="161"/>
                  </a:lnTo>
                  <a:lnTo>
                    <a:pt x="683" y="185"/>
                  </a:lnTo>
                  <a:lnTo>
                    <a:pt x="658" y="209"/>
                  </a:lnTo>
                  <a:lnTo>
                    <a:pt x="639" y="234"/>
                  </a:lnTo>
                  <a:lnTo>
                    <a:pt x="622" y="258"/>
                  </a:lnTo>
                  <a:lnTo>
                    <a:pt x="607" y="285"/>
                  </a:lnTo>
                  <a:lnTo>
                    <a:pt x="598" y="312"/>
                  </a:lnTo>
                  <a:lnTo>
                    <a:pt x="590" y="341"/>
                  </a:lnTo>
                  <a:lnTo>
                    <a:pt x="588" y="372"/>
                  </a:lnTo>
                  <a:lnTo>
                    <a:pt x="588" y="401"/>
                  </a:lnTo>
                  <a:lnTo>
                    <a:pt x="593" y="433"/>
                  </a:lnTo>
                  <a:lnTo>
                    <a:pt x="605" y="462"/>
                  </a:lnTo>
                  <a:lnTo>
                    <a:pt x="610" y="491"/>
                  </a:lnTo>
                  <a:lnTo>
                    <a:pt x="612" y="518"/>
                  </a:lnTo>
                  <a:lnTo>
                    <a:pt x="605" y="542"/>
                  </a:lnTo>
                  <a:lnTo>
                    <a:pt x="595" y="564"/>
                  </a:lnTo>
                  <a:lnTo>
                    <a:pt x="576" y="584"/>
                  </a:lnTo>
                  <a:lnTo>
                    <a:pt x="554" y="601"/>
                  </a:lnTo>
                  <a:lnTo>
                    <a:pt x="522" y="615"/>
                  </a:lnTo>
                  <a:lnTo>
                    <a:pt x="505" y="620"/>
                  </a:lnTo>
                  <a:lnTo>
                    <a:pt x="488" y="625"/>
                  </a:lnTo>
                  <a:lnTo>
                    <a:pt x="469" y="630"/>
                  </a:lnTo>
                  <a:lnTo>
                    <a:pt x="450" y="632"/>
                  </a:lnTo>
                  <a:lnTo>
                    <a:pt x="428" y="632"/>
                  </a:lnTo>
                  <a:lnTo>
                    <a:pt x="406" y="632"/>
                  </a:lnTo>
                  <a:lnTo>
                    <a:pt x="384" y="632"/>
                  </a:lnTo>
                  <a:lnTo>
                    <a:pt x="360" y="630"/>
                  </a:lnTo>
                  <a:lnTo>
                    <a:pt x="321" y="632"/>
                  </a:lnTo>
                  <a:lnTo>
                    <a:pt x="287" y="637"/>
                  </a:lnTo>
                  <a:lnTo>
                    <a:pt x="251" y="645"/>
                  </a:lnTo>
                  <a:lnTo>
                    <a:pt x="217" y="649"/>
                  </a:lnTo>
                  <a:lnTo>
                    <a:pt x="185" y="659"/>
                  </a:lnTo>
                  <a:lnTo>
                    <a:pt x="156" y="669"/>
                  </a:lnTo>
                  <a:lnTo>
                    <a:pt x="129" y="681"/>
                  </a:lnTo>
                  <a:lnTo>
                    <a:pt x="102" y="693"/>
                  </a:lnTo>
                  <a:lnTo>
                    <a:pt x="78" y="708"/>
                  </a:lnTo>
                  <a:lnTo>
                    <a:pt x="59" y="722"/>
                  </a:lnTo>
                  <a:lnTo>
                    <a:pt x="42" y="739"/>
                  </a:lnTo>
                  <a:lnTo>
                    <a:pt x="27" y="756"/>
                  </a:lnTo>
                  <a:lnTo>
                    <a:pt x="15" y="773"/>
                  </a:lnTo>
                  <a:lnTo>
                    <a:pt x="8" y="793"/>
                  </a:lnTo>
                  <a:lnTo>
                    <a:pt x="3" y="815"/>
                  </a:lnTo>
                  <a:lnTo>
                    <a:pt x="0" y="834"/>
                  </a:lnTo>
                  <a:lnTo>
                    <a:pt x="0" y="856"/>
                  </a:lnTo>
                  <a:lnTo>
                    <a:pt x="5" y="878"/>
                  </a:lnTo>
                  <a:lnTo>
                    <a:pt x="10" y="900"/>
                  </a:lnTo>
                  <a:lnTo>
                    <a:pt x="20" y="922"/>
                  </a:lnTo>
                  <a:lnTo>
                    <a:pt x="32" y="946"/>
                  </a:lnTo>
                  <a:lnTo>
                    <a:pt x="47" y="970"/>
                  </a:lnTo>
                  <a:lnTo>
                    <a:pt x="64" y="992"/>
                  </a:lnTo>
                  <a:lnTo>
                    <a:pt x="83" y="1016"/>
                  </a:lnTo>
                  <a:lnTo>
                    <a:pt x="110" y="1046"/>
                  </a:lnTo>
                  <a:lnTo>
                    <a:pt x="139" y="1075"/>
                  </a:lnTo>
                  <a:lnTo>
                    <a:pt x="173" y="1104"/>
                  </a:lnTo>
                  <a:lnTo>
                    <a:pt x="212" y="1131"/>
                  </a:lnTo>
                  <a:lnTo>
                    <a:pt x="253" y="1160"/>
                  </a:lnTo>
                  <a:lnTo>
                    <a:pt x="297" y="1187"/>
                  </a:lnTo>
                  <a:lnTo>
                    <a:pt x="345" y="1213"/>
                  </a:lnTo>
                  <a:lnTo>
                    <a:pt x="396" y="1240"/>
                  </a:lnTo>
                  <a:lnTo>
                    <a:pt x="433" y="1257"/>
                  </a:lnTo>
                  <a:lnTo>
                    <a:pt x="469" y="1272"/>
                  </a:lnTo>
                  <a:lnTo>
                    <a:pt x="505" y="1286"/>
                  </a:lnTo>
                  <a:lnTo>
                    <a:pt x="542" y="1301"/>
                  </a:lnTo>
                  <a:lnTo>
                    <a:pt x="581" y="1315"/>
                  </a:lnTo>
                  <a:lnTo>
                    <a:pt x="617" y="1327"/>
                  </a:lnTo>
                  <a:lnTo>
                    <a:pt x="656" y="1340"/>
                  </a:lnTo>
                  <a:lnTo>
                    <a:pt x="692" y="1349"/>
                  </a:lnTo>
                  <a:lnTo>
                    <a:pt x="731" y="1362"/>
                  </a:lnTo>
                  <a:lnTo>
                    <a:pt x="770" y="1371"/>
                  </a:lnTo>
                  <a:lnTo>
                    <a:pt x="807" y="1379"/>
                  </a:lnTo>
                  <a:lnTo>
                    <a:pt x="845" y="1386"/>
                  </a:lnTo>
                  <a:lnTo>
                    <a:pt x="882" y="1393"/>
                  </a:lnTo>
                  <a:lnTo>
                    <a:pt x="921" y="1400"/>
                  </a:lnTo>
                  <a:lnTo>
                    <a:pt x="957" y="1405"/>
                  </a:lnTo>
                  <a:lnTo>
                    <a:pt x="993" y="1410"/>
                  </a:lnTo>
                  <a:lnTo>
                    <a:pt x="1030" y="1413"/>
                  </a:lnTo>
                  <a:lnTo>
                    <a:pt x="1066" y="1417"/>
                  </a:lnTo>
                  <a:lnTo>
                    <a:pt x="1100" y="1417"/>
                  </a:lnTo>
                  <a:lnTo>
                    <a:pt x="1134" y="1420"/>
                  </a:lnTo>
                  <a:lnTo>
                    <a:pt x="1168" y="1420"/>
                  </a:lnTo>
                  <a:lnTo>
                    <a:pt x="1202" y="1417"/>
                  </a:lnTo>
                  <a:lnTo>
                    <a:pt x="1234" y="1417"/>
                  </a:lnTo>
                  <a:lnTo>
                    <a:pt x="1265" y="1413"/>
                  </a:lnTo>
                  <a:lnTo>
                    <a:pt x="1295" y="1410"/>
                  </a:lnTo>
                  <a:lnTo>
                    <a:pt x="1324" y="1405"/>
                  </a:lnTo>
                  <a:lnTo>
                    <a:pt x="1350" y="1400"/>
                  </a:lnTo>
                  <a:lnTo>
                    <a:pt x="1377" y="1393"/>
                  </a:lnTo>
                  <a:lnTo>
                    <a:pt x="1404" y="1386"/>
                  </a:lnTo>
                  <a:lnTo>
                    <a:pt x="1428" y="1376"/>
                  </a:lnTo>
                  <a:lnTo>
                    <a:pt x="1450" y="1366"/>
                  </a:lnTo>
                  <a:lnTo>
                    <a:pt x="1472" y="1357"/>
                  </a:lnTo>
                  <a:lnTo>
                    <a:pt x="1489" y="1347"/>
                  </a:lnTo>
                  <a:lnTo>
                    <a:pt x="1503" y="1337"/>
                  </a:lnTo>
                  <a:lnTo>
                    <a:pt x="1518" y="1330"/>
                  </a:lnTo>
                  <a:lnTo>
                    <a:pt x="1530" y="1318"/>
                  </a:lnTo>
                  <a:lnTo>
                    <a:pt x="1537" y="1308"/>
                  </a:lnTo>
                  <a:lnTo>
                    <a:pt x="1547" y="1293"/>
                  </a:lnTo>
                  <a:lnTo>
                    <a:pt x="1552" y="1274"/>
                  </a:lnTo>
                  <a:lnTo>
                    <a:pt x="1557" y="1252"/>
                  </a:lnTo>
                  <a:lnTo>
                    <a:pt x="1557" y="1247"/>
                  </a:lnTo>
                  <a:lnTo>
                    <a:pt x="1557" y="1233"/>
                  </a:lnTo>
                  <a:lnTo>
                    <a:pt x="1562" y="1216"/>
                  </a:lnTo>
                  <a:lnTo>
                    <a:pt x="1574" y="1194"/>
                  </a:lnTo>
                  <a:lnTo>
                    <a:pt x="1591" y="1177"/>
                  </a:lnTo>
                  <a:lnTo>
                    <a:pt x="1620" y="1162"/>
                  </a:lnTo>
                  <a:lnTo>
                    <a:pt x="1661" y="1157"/>
                  </a:lnTo>
                  <a:lnTo>
                    <a:pt x="1717" y="1165"/>
                  </a:lnTo>
                  <a:lnTo>
                    <a:pt x="1766" y="1174"/>
                  </a:lnTo>
                  <a:lnTo>
                    <a:pt x="1817" y="1184"/>
                  </a:lnTo>
                  <a:lnTo>
                    <a:pt x="1863" y="1191"/>
                  </a:lnTo>
                  <a:lnTo>
                    <a:pt x="1911" y="1199"/>
                  </a:lnTo>
                  <a:lnTo>
                    <a:pt x="1957" y="1204"/>
                  </a:lnTo>
                  <a:lnTo>
                    <a:pt x="2001" y="1208"/>
                  </a:lnTo>
                  <a:lnTo>
                    <a:pt x="2045" y="1211"/>
                  </a:lnTo>
                  <a:lnTo>
                    <a:pt x="2086" y="1213"/>
                  </a:lnTo>
                  <a:lnTo>
                    <a:pt x="2125" y="1213"/>
                  </a:lnTo>
                  <a:lnTo>
                    <a:pt x="2164" y="1213"/>
                  </a:lnTo>
                  <a:lnTo>
                    <a:pt x="2198" y="1213"/>
                  </a:lnTo>
                  <a:lnTo>
                    <a:pt x="2232" y="1208"/>
                  </a:lnTo>
                  <a:lnTo>
                    <a:pt x="2266" y="1206"/>
                  </a:lnTo>
                  <a:lnTo>
                    <a:pt x="2295" y="1201"/>
                  </a:lnTo>
                  <a:lnTo>
                    <a:pt x="2322" y="1194"/>
                  </a:lnTo>
                  <a:lnTo>
                    <a:pt x="2346" y="1187"/>
                  </a:lnTo>
                  <a:lnTo>
                    <a:pt x="2365" y="1182"/>
                  </a:lnTo>
                  <a:lnTo>
                    <a:pt x="2382" y="1174"/>
                  </a:lnTo>
                  <a:lnTo>
                    <a:pt x="2397" y="1165"/>
                  </a:lnTo>
                  <a:lnTo>
                    <a:pt x="2409" y="1155"/>
                  </a:lnTo>
                  <a:lnTo>
                    <a:pt x="2433" y="1126"/>
                  </a:lnTo>
                  <a:lnTo>
                    <a:pt x="2441" y="1094"/>
                  </a:lnTo>
                  <a:lnTo>
                    <a:pt x="2431" y="1058"/>
                  </a:lnTo>
                  <a:lnTo>
                    <a:pt x="2409" y="1019"/>
                  </a:lnTo>
                  <a:lnTo>
                    <a:pt x="2370" y="977"/>
                  </a:lnTo>
                  <a:lnTo>
                    <a:pt x="2319" y="936"/>
                  </a:lnTo>
                  <a:lnTo>
                    <a:pt x="2256" y="892"/>
                  </a:lnTo>
                  <a:lnTo>
                    <a:pt x="2181" y="8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grpSp>
          <p:nvGrpSpPr>
            <p:cNvPr id="15" name="Group 58">
              <a:extLst>
                <a:ext uri="{FF2B5EF4-FFF2-40B4-BE49-F238E27FC236}">
                  <a16:creationId xmlns:a16="http://schemas.microsoft.com/office/drawing/2014/main" id="{2EF638DE-5AED-DA43-BC9B-A2346A479F8A}"/>
                </a:ext>
              </a:extLst>
            </p:cNvPr>
            <p:cNvGrpSpPr/>
            <p:nvPr/>
          </p:nvGrpSpPr>
          <p:grpSpPr>
            <a:xfrm>
              <a:off x="5754508" y="2434323"/>
              <a:ext cx="129838" cy="308877"/>
              <a:chOff x="3033643" y="3164370"/>
              <a:chExt cx="212725" cy="506058"/>
            </a:xfrm>
          </p:grpSpPr>
          <p:sp>
            <p:nvSpPr>
              <p:cNvPr id="28" name="AutoShape 25">
                <a:extLst>
                  <a:ext uri="{FF2B5EF4-FFF2-40B4-BE49-F238E27FC236}">
                    <a16:creationId xmlns:a16="http://schemas.microsoft.com/office/drawing/2014/main" id="{866BF1F9-5DE7-E144-B580-462F3622A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60310" y="3237703"/>
                <a:ext cx="253029" cy="106363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FF0000"/>
                  </a:solidFill>
                  <a:latin typeface="Calibri" charset="0"/>
                </a:endParaRPr>
              </a:p>
            </p:txBody>
          </p:sp>
          <p:sp>
            <p:nvSpPr>
              <p:cNvPr id="29" name="AutoShape 26">
                <a:extLst>
                  <a:ext uri="{FF2B5EF4-FFF2-40B4-BE49-F238E27FC236}">
                    <a16:creationId xmlns:a16="http://schemas.microsoft.com/office/drawing/2014/main" id="{77C66C2D-88F8-BC45-91F2-D6C4CE633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066672" y="3237704"/>
                <a:ext cx="253029" cy="10636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FF0000"/>
                  </a:solidFill>
                  <a:latin typeface="Calibri" charset="0"/>
                </a:endParaRPr>
              </a:p>
            </p:txBody>
          </p:sp>
          <p:sp>
            <p:nvSpPr>
              <p:cNvPr id="30" name="AutoShape 27">
                <a:extLst>
                  <a:ext uri="{FF2B5EF4-FFF2-40B4-BE49-F238E27FC236}">
                    <a16:creationId xmlns:a16="http://schemas.microsoft.com/office/drawing/2014/main" id="{0430F0AA-23D8-6F40-B14E-75561E4DC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066672" y="3490733"/>
                <a:ext cx="253029" cy="10636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FF0000"/>
                  </a:solidFill>
                  <a:latin typeface="Calibri" charset="0"/>
                </a:endParaRPr>
              </a:p>
            </p:txBody>
          </p:sp>
        </p:grpSp>
        <p:sp>
          <p:nvSpPr>
            <p:cNvPr id="16" name="Text Box 37">
              <a:extLst>
                <a:ext uri="{FF2B5EF4-FFF2-40B4-BE49-F238E27FC236}">
                  <a16:creationId xmlns:a16="http://schemas.microsoft.com/office/drawing/2014/main" id="{C582B63C-1EDB-6C42-9CFF-A84A5BAB815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874156" y="2435423"/>
              <a:ext cx="539604" cy="320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  <a:latin typeface="Calibri" charset="0"/>
                </a:rPr>
                <a:t>MR1</a:t>
              </a:r>
            </a:p>
          </p:txBody>
        </p:sp>
        <p:grpSp>
          <p:nvGrpSpPr>
            <p:cNvPr id="17" name="Group 34">
              <a:extLst>
                <a:ext uri="{FF2B5EF4-FFF2-40B4-BE49-F238E27FC236}">
                  <a16:creationId xmlns:a16="http://schemas.microsoft.com/office/drawing/2014/main" id="{A5D2FFB7-64B3-BB4E-AB2A-5766B772D7F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514221" y="2978302"/>
              <a:ext cx="480596" cy="320526"/>
              <a:chOff x="912449" y="3777501"/>
              <a:chExt cx="787562" cy="553600"/>
            </a:xfrm>
          </p:grpSpPr>
          <p:sp>
            <p:nvSpPr>
              <p:cNvPr id="26" name="Text Box 41">
                <a:extLst>
                  <a:ext uri="{FF2B5EF4-FFF2-40B4-BE49-F238E27FC236}">
                    <a16:creationId xmlns:a16="http://schemas.microsoft.com/office/drawing/2014/main" id="{F0046326-1936-FF4C-A39B-6D4927ABCC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5185" y="3777501"/>
                <a:ext cx="589646" cy="55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>
                    <a:latin typeface="Calibri" charset="0"/>
                  </a:rPr>
                  <a:t>TB</a:t>
                </a:r>
              </a:p>
            </p:txBody>
          </p:sp>
          <p:sp>
            <p:nvSpPr>
              <p:cNvPr id="27" name="AutoShape 24">
                <a:extLst>
                  <a:ext uri="{FF2B5EF4-FFF2-40B4-BE49-F238E27FC236}">
                    <a16:creationId xmlns:a16="http://schemas.microsoft.com/office/drawing/2014/main" id="{797EFAE2-361B-ED4D-BE2A-BC03E4752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449" y="3879492"/>
                <a:ext cx="787562" cy="331788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Calibri" charset="0"/>
                </a:endParaRPr>
              </a:p>
            </p:txBody>
          </p:sp>
        </p:grpSp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F15ED72D-7965-7343-A25F-205D0355A80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14817" y="1386350"/>
              <a:ext cx="1204399" cy="804366"/>
            </a:xfrm>
            <a:prstGeom prst="ellipse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 charset="0"/>
              </a:endParaRPr>
            </a:p>
          </p:txBody>
        </p:sp>
        <p:sp>
          <p:nvSpPr>
            <p:cNvPr id="19" name="Text Box 36">
              <a:extLst>
                <a:ext uri="{FF2B5EF4-FFF2-40B4-BE49-F238E27FC236}">
                  <a16:creationId xmlns:a16="http://schemas.microsoft.com/office/drawing/2014/main" id="{2E1EE6CE-C734-2047-95DA-4F5C68D1162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99105" y="1458695"/>
              <a:ext cx="1250361" cy="567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8000"/>
                  </a:solidFill>
                  <a:latin typeface="Calibri" charset="0"/>
                </a:rPr>
                <a:t>Metabolite-</a:t>
              </a:r>
            </a:p>
            <a:p>
              <a:pPr algn="ctr"/>
              <a:r>
                <a:rPr lang="en-US" sz="2000" dirty="0">
                  <a:solidFill>
                    <a:srgbClr val="008000"/>
                  </a:solidFill>
                  <a:latin typeface="Calibri" charset="0"/>
                </a:rPr>
                <a:t>specific T-cell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FC67318-03CC-3D43-8D36-07D427E71BB1}"/>
                </a:ext>
              </a:extLst>
            </p:cNvPr>
            <p:cNvGrpSpPr/>
            <p:nvPr/>
          </p:nvGrpSpPr>
          <p:grpSpPr>
            <a:xfrm>
              <a:off x="5754508" y="2216363"/>
              <a:ext cx="129838" cy="154439"/>
              <a:chOff x="3299158" y="2237677"/>
              <a:chExt cx="129838" cy="154439"/>
            </a:xfrm>
          </p:grpSpPr>
          <p:sp>
            <p:nvSpPr>
              <p:cNvPr id="24" name="AutoShape 25">
                <a:extLst>
                  <a:ext uri="{FF2B5EF4-FFF2-40B4-BE49-F238E27FC236}">
                    <a16:creationId xmlns:a16="http://schemas.microsoft.com/office/drawing/2014/main" id="{76C6CF49-C12F-A946-8997-5ED1AD0A9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254398" y="2282437"/>
                <a:ext cx="154439" cy="6491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FF0000"/>
                  </a:solidFill>
                  <a:latin typeface="Calibri" charset="0"/>
                </a:endParaRPr>
              </a:p>
            </p:txBody>
          </p:sp>
          <p:sp>
            <p:nvSpPr>
              <p:cNvPr id="25" name="AutoShape 26">
                <a:extLst>
                  <a:ext uri="{FF2B5EF4-FFF2-40B4-BE49-F238E27FC236}">
                    <a16:creationId xmlns:a16="http://schemas.microsoft.com/office/drawing/2014/main" id="{6E9F51E5-CE7E-0844-B1D0-8DDE34F6D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319317" y="2282437"/>
                <a:ext cx="154439" cy="6491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FF0000"/>
                  </a:solidFill>
                  <a:latin typeface="Calibri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6EB812C-4682-2940-BBF0-FA26F0619EEA}"/>
              </a:ext>
            </a:extLst>
          </p:cNvPr>
          <p:cNvGrpSpPr>
            <a:grpSpLocks noChangeAspect="1"/>
          </p:cNvGrpSpPr>
          <p:nvPr/>
        </p:nvGrpSpPr>
        <p:grpSpPr>
          <a:xfrm>
            <a:off x="8369049" y="1891277"/>
            <a:ext cx="1834392" cy="2686519"/>
            <a:chOff x="4970642" y="4244221"/>
            <a:chExt cx="1469526" cy="2152162"/>
          </a:xfrm>
        </p:grpSpPr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5BCF5384-CC45-3C44-931F-7DCF3FF35E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70642" y="5562600"/>
              <a:ext cx="1465046" cy="833783"/>
            </a:xfrm>
            <a:custGeom>
              <a:avLst/>
              <a:gdLst>
                <a:gd name="T0" fmla="*/ 2147483647 w 2441"/>
                <a:gd name="T1" fmla="*/ 2147483647 h 1420"/>
                <a:gd name="T2" fmla="*/ 2147483647 w 2441"/>
                <a:gd name="T3" fmla="*/ 2147483647 h 1420"/>
                <a:gd name="T4" fmla="*/ 2147483647 w 2441"/>
                <a:gd name="T5" fmla="*/ 2147483647 h 1420"/>
                <a:gd name="T6" fmla="*/ 2147483647 w 2441"/>
                <a:gd name="T7" fmla="*/ 2147483647 h 1420"/>
                <a:gd name="T8" fmla="*/ 2147483647 w 2441"/>
                <a:gd name="T9" fmla="*/ 2147483647 h 1420"/>
                <a:gd name="T10" fmla="*/ 2147483647 w 2441"/>
                <a:gd name="T11" fmla="*/ 2147483647 h 1420"/>
                <a:gd name="T12" fmla="*/ 2147483647 w 2441"/>
                <a:gd name="T13" fmla="*/ 2147483647 h 1420"/>
                <a:gd name="T14" fmla="*/ 2147483647 w 2441"/>
                <a:gd name="T15" fmla="*/ 2147483647 h 1420"/>
                <a:gd name="T16" fmla="*/ 2147483647 w 2441"/>
                <a:gd name="T17" fmla="*/ 2147483647 h 1420"/>
                <a:gd name="T18" fmla="*/ 2147483647 w 2441"/>
                <a:gd name="T19" fmla="*/ 2147483647 h 1420"/>
                <a:gd name="T20" fmla="*/ 2147483647 w 2441"/>
                <a:gd name="T21" fmla="*/ 2147483647 h 1420"/>
                <a:gd name="T22" fmla="*/ 2147483647 w 2441"/>
                <a:gd name="T23" fmla="*/ 2147483647 h 1420"/>
                <a:gd name="T24" fmla="*/ 2147483647 w 2441"/>
                <a:gd name="T25" fmla="*/ 2147483647 h 1420"/>
                <a:gd name="T26" fmla="*/ 2147483647 w 2441"/>
                <a:gd name="T27" fmla="*/ 2147483647 h 1420"/>
                <a:gd name="T28" fmla="*/ 2147483647 w 2441"/>
                <a:gd name="T29" fmla="*/ 2147483647 h 1420"/>
                <a:gd name="T30" fmla="*/ 2147483647 w 2441"/>
                <a:gd name="T31" fmla="*/ 2147483647 h 1420"/>
                <a:gd name="T32" fmla="*/ 2147483647 w 2441"/>
                <a:gd name="T33" fmla="*/ 2147483647 h 1420"/>
                <a:gd name="T34" fmla="*/ 2147483647 w 2441"/>
                <a:gd name="T35" fmla="*/ 2147483647 h 1420"/>
                <a:gd name="T36" fmla="*/ 2147483647 w 2441"/>
                <a:gd name="T37" fmla="*/ 2147483647 h 1420"/>
                <a:gd name="T38" fmla="*/ 2147483647 w 2441"/>
                <a:gd name="T39" fmla="*/ 2147483647 h 1420"/>
                <a:gd name="T40" fmla="*/ 2147483647 w 2441"/>
                <a:gd name="T41" fmla="*/ 2147483647 h 1420"/>
                <a:gd name="T42" fmla="*/ 2147483647 w 2441"/>
                <a:gd name="T43" fmla="*/ 2147483647 h 1420"/>
                <a:gd name="T44" fmla="*/ 2147483647 w 2441"/>
                <a:gd name="T45" fmla="*/ 2147483647 h 1420"/>
                <a:gd name="T46" fmla="*/ 2147483647 w 2441"/>
                <a:gd name="T47" fmla="*/ 2147483647 h 1420"/>
                <a:gd name="T48" fmla="*/ 2147483647 w 2441"/>
                <a:gd name="T49" fmla="*/ 2147483647 h 1420"/>
                <a:gd name="T50" fmla="*/ 2147483647 w 2441"/>
                <a:gd name="T51" fmla="*/ 2147483647 h 1420"/>
                <a:gd name="T52" fmla="*/ 2147483647 w 2441"/>
                <a:gd name="T53" fmla="*/ 2147483647 h 1420"/>
                <a:gd name="T54" fmla="*/ 2147483647 w 2441"/>
                <a:gd name="T55" fmla="*/ 2147483647 h 1420"/>
                <a:gd name="T56" fmla="*/ 2147483647 w 2441"/>
                <a:gd name="T57" fmla="*/ 2147483647 h 1420"/>
                <a:gd name="T58" fmla="*/ 2147483647 w 2441"/>
                <a:gd name="T59" fmla="*/ 2147483647 h 1420"/>
                <a:gd name="T60" fmla="*/ 2147483647 w 2441"/>
                <a:gd name="T61" fmla="*/ 2147483647 h 1420"/>
                <a:gd name="T62" fmla="*/ 2147483647 w 2441"/>
                <a:gd name="T63" fmla="*/ 2147483647 h 1420"/>
                <a:gd name="T64" fmla="*/ 2147483647 w 2441"/>
                <a:gd name="T65" fmla="*/ 2147483647 h 1420"/>
                <a:gd name="T66" fmla="*/ 2147483647 w 2441"/>
                <a:gd name="T67" fmla="*/ 2147483647 h 1420"/>
                <a:gd name="T68" fmla="*/ 2147483647 w 2441"/>
                <a:gd name="T69" fmla="*/ 2147483647 h 1420"/>
                <a:gd name="T70" fmla="*/ 2147483647 w 2441"/>
                <a:gd name="T71" fmla="*/ 2147483647 h 1420"/>
                <a:gd name="T72" fmla="*/ 2147483647 w 2441"/>
                <a:gd name="T73" fmla="*/ 0 h 1420"/>
                <a:gd name="T74" fmla="*/ 2147483647 w 2441"/>
                <a:gd name="T75" fmla="*/ 2147483647 h 1420"/>
                <a:gd name="T76" fmla="*/ 2147483647 w 2441"/>
                <a:gd name="T77" fmla="*/ 2147483647 h 1420"/>
                <a:gd name="T78" fmla="*/ 2147483647 w 2441"/>
                <a:gd name="T79" fmla="*/ 2147483647 h 1420"/>
                <a:gd name="T80" fmla="*/ 2147483647 w 2441"/>
                <a:gd name="T81" fmla="*/ 2147483647 h 1420"/>
                <a:gd name="T82" fmla="*/ 2147483647 w 2441"/>
                <a:gd name="T83" fmla="*/ 2147483647 h 1420"/>
                <a:gd name="T84" fmla="*/ 2147483647 w 2441"/>
                <a:gd name="T85" fmla="*/ 2147483647 h 1420"/>
                <a:gd name="T86" fmla="*/ 2147483647 w 2441"/>
                <a:gd name="T87" fmla="*/ 2147483647 h 1420"/>
                <a:gd name="T88" fmla="*/ 2147483647 w 2441"/>
                <a:gd name="T89" fmla="*/ 2147483647 h 1420"/>
                <a:gd name="T90" fmla="*/ 2147483647 w 2441"/>
                <a:gd name="T91" fmla="*/ 2147483647 h 1420"/>
                <a:gd name="T92" fmla="*/ 2147483647 w 2441"/>
                <a:gd name="T93" fmla="*/ 2147483647 h 1420"/>
                <a:gd name="T94" fmla="*/ 2147483647 w 2441"/>
                <a:gd name="T95" fmla="*/ 2147483647 h 1420"/>
                <a:gd name="T96" fmla="*/ 2147483647 w 2441"/>
                <a:gd name="T97" fmla="*/ 2147483647 h 1420"/>
                <a:gd name="T98" fmla="*/ 2147483647 w 2441"/>
                <a:gd name="T99" fmla="*/ 2147483647 h 1420"/>
                <a:gd name="T100" fmla="*/ 2147483647 w 2441"/>
                <a:gd name="T101" fmla="*/ 2147483647 h 1420"/>
                <a:gd name="T102" fmla="*/ 2147483647 w 2441"/>
                <a:gd name="T103" fmla="*/ 2147483647 h 1420"/>
                <a:gd name="T104" fmla="*/ 2147483647 w 2441"/>
                <a:gd name="T105" fmla="*/ 2147483647 h 1420"/>
                <a:gd name="T106" fmla="*/ 2147483647 w 2441"/>
                <a:gd name="T107" fmla="*/ 2147483647 h 1420"/>
                <a:gd name="T108" fmla="*/ 2147483647 w 2441"/>
                <a:gd name="T109" fmla="*/ 2147483647 h 1420"/>
                <a:gd name="T110" fmla="*/ 2147483647 w 2441"/>
                <a:gd name="T111" fmla="*/ 2147483647 h 1420"/>
                <a:gd name="T112" fmla="*/ 2147483647 w 2441"/>
                <a:gd name="T113" fmla="*/ 2147483647 h 1420"/>
                <a:gd name="T114" fmla="*/ 2147483647 w 2441"/>
                <a:gd name="T115" fmla="*/ 2147483647 h 1420"/>
                <a:gd name="T116" fmla="*/ 2147483647 w 2441"/>
                <a:gd name="T117" fmla="*/ 2147483647 h 1420"/>
                <a:gd name="T118" fmla="*/ 2147483647 w 2441"/>
                <a:gd name="T119" fmla="*/ 2147483647 h 1420"/>
                <a:gd name="T120" fmla="*/ 2147483647 w 2441"/>
                <a:gd name="T121" fmla="*/ 2147483647 h 14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41"/>
                <a:gd name="T184" fmla="*/ 0 h 1420"/>
                <a:gd name="T185" fmla="*/ 2441 w 2441"/>
                <a:gd name="T186" fmla="*/ 1420 h 14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41" h="1420">
                  <a:moveTo>
                    <a:pt x="2181" y="849"/>
                  </a:moveTo>
                  <a:lnTo>
                    <a:pt x="2137" y="829"/>
                  </a:lnTo>
                  <a:lnTo>
                    <a:pt x="2098" y="810"/>
                  </a:lnTo>
                  <a:lnTo>
                    <a:pt x="2067" y="788"/>
                  </a:lnTo>
                  <a:lnTo>
                    <a:pt x="2045" y="768"/>
                  </a:lnTo>
                  <a:lnTo>
                    <a:pt x="2028" y="749"/>
                  </a:lnTo>
                  <a:lnTo>
                    <a:pt x="2021" y="730"/>
                  </a:lnTo>
                  <a:lnTo>
                    <a:pt x="2023" y="710"/>
                  </a:lnTo>
                  <a:lnTo>
                    <a:pt x="2033" y="693"/>
                  </a:lnTo>
                  <a:lnTo>
                    <a:pt x="2045" y="683"/>
                  </a:lnTo>
                  <a:lnTo>
                    <a:pt x="2062" y="674"/>
                  </a:lnTo>
                  <a:lnTo>
                    <a:pt x="2081" y="666"/>
                  </a:lnTo>
                  <a:lnTo>
                    <a:pt x="2106" y="662"/>
                  </a:lnTo>
                  <a:lnTo>
                    <a:pt x="2132" y="657"/>
                  </a:lnTo>
                  <a:lnTo>
                    <a:pt x="2161" y="654"/>
                  </a:lnTo>
                  <a:lnTo>
                    <a:pt x="2193" y="652"/>
                  </a:lnTo>
                  <a:lnTo>
                    <a:pt x="2227" y="652"/>
                  </a:lnTo>
                  <a:lnTo>
                    <a:pt x="2263" y="649"/>
                  </a:lnTo>
                  <a:lnTo>
                    <a:pt x="2297" y="645"/>
                  </a:lnTo>
                  <a:lnTo>
                    <a:pt x="2324" y="637"/>
                  </a:lnTo>
                  <a:lnTo>
                    <a:pt x="2348" y="628"/>
                  </a:lnTo>
                  <a:lnTo>
                    <a:pt x="2368" y="615"/>
                  </a:lnTo>
                  <a:lnTo>
                    <a:pt x="2382" y="601"/>
                  </a:lnTo>
                  <a:lnTo>
                    <a:pt x="2392" y="584"/>
                  </a:lnTo>
                  <a:lnTo>
                    <a:pt x="2399" y="567"/>
                  </a:lnTo>
                  <a:lnTo>
                    <a:pt x="2404" y="530"/>
                  </a:lnTo>
                  <a:lnTo>
                    <a:pt x="2397" y="491"/>
                  </a:lnTo>
                  <a:lnTo>
                    <a:pt x="2377" y="448"/>
                  </a:lnTo>
                  <a:lnTo>
                    <a:pt x="2348" y="404"/>
                  </a:lnTo>
                  <a:lnTo>
                    <a:pt x="2322" y="367"/>
                  </a:lnTo>
                  <a:lnTo>
                    <a:pt x="2290" y="333"/>
                  </a:lnTo>
                  <a:lnTo>
                    <a:pt x="2254" y="299"/>
                  </a:lnTo>
                  <a:lnTo>
                    <a:pt x="2217" y="265"/>
                  </a:lnTo>
                  <a:lnTo>
                    <a:pt x="2174" y="234"/>
                  </a:lnTo>
                  <a:lnTo>
                    <a:pt x="2132" y="205"/>
                  </a:lnTo>
                  <a:lnTo>
                    <a:pt x="2086" y="178"/>
                  </a:lnTo>
                  <a:lnTo>
                    <a:pt x="2040" y="154"/>
                  </a:lnTo>
                  <a:lnTo>
                    <a:pt x="2001" y="137"/>
                  </a:lnTo>
                  <a:lnTo>
                    <a:pt x="1962" y="120"/>
                  </a:lnTo>
                  <a:lnTo>
                    <a:pt x="1923" y="105"/>
                  </a:lnTo>
                  <a:lnTo>
                    <a:pt x="1882" y="90"/>
                  </a:lnTo>
                  <a:lnTo>
                    <a:pt x="1838" y="76"/>
                  </a:lnTo>
                  <a:lnTo>
                    <a:pt x="1797" y="64"/>
                  </a:lnTo>
                  <a:lnTo>
                    <a:pt x="1753" y="51"/>
                  </a:lnTo>
                  <a:lnTo>
                    <a:pt x="1710" y="42"/>
                  </a:lnTo>
                  <a:lnTo>
                    <a:pt x="1666" y="32"/>
                  </a:lnTo>
                  <a:lnTo>
                    <a:pt x="1620" y="25"/>
                  </a:lnTo>
                  <a:lnTo>
                    <a:pt x="1576" y="17"/>
                  </a:lnTo>
                  <a:lnTo>
                    <a:pt x="1530" y="13"/>
                  </a:lnTo>
                  <a:lnTo>
                    <a:pt x="1486" y="8"/>
                  </a:lnTo>
                  <a:lnTo>
                    <a:pt x="1443" y="5"/>
                  </a:lnTo>
                  <a:lnTo>
                    <a:pt x="1399" y="3"/>
                  </a:lnTo>
                  <a:lnTo>
                    <a:pt x="1355" y="0"/>
                  </a:lnTo>
                  <a:lnTo>
                    <a:pt x="1355" y="93"/>
                  </a:lnTo>
                  <a:lnTo>
                    <a:pt x="1384" y="95"/>
                  </a:lnTo>
                  <a:lnTo>
                    <a:pt x="1416" y="98"/>
                  </a:lnTo>
                  <a:lnTo>
                    <a:pt x="1445" y="100"/>
                  </a:lnTo>
                  <a:lnTo>
                    <a:pt x="1477" y="105"/>
                  </a:lnTo>
                  <a:lnTo>
                    <a:pt x="1508" y="110"/>
                  </a:lnTo>
                  <a:lnTo>
                    <a:pt x="1540" y="115"/>
                  </a:lnTo>
                  <a:lnTo>
                    <a:pt x="1569" y="120"/>
                  </a:lnTo>
                  <a:lnTo>
                    <a:pt x="1600" y="127"/>
                  </a:lnTo>
                  <a:lnTo>
                    <a:pt x="1632" y="134"/>
                  </a:lnTo>
                  <a:lnTo>
                    <a:pt x="1661" y="141"/>
                  </a:lnTo>
                  <a:lnTo>
                    <a:pt x="1690" y="151"/>
                  </a:lnTo>
                  <a:lnTo>
                    <a:pt x="1719" y="161"/>
                  </a:lnTo>
                  <a:lnTo>
                    <a:pt x="1749" y="171"/>
                  </a:lnTo>
                  <a:lnTo>
                    <a:pt x="1778" y="180"/>
                  </a:lnTo>
                  <a:lnTo>
                    <a:pt x="1804" y="192"/>
                  </a:lnTo>
                  <a:lnTo>
                    <a:pt x="1831" y="205"/>
                  </a:lnTo>
                  <a:lnTo>
                    <a:pt x="1877" y="229"/>
                  </a:lnTo>
                  <a:lnTo>
                    <a:pt x="1923" y="256"/>
                  </a:lnTo>
                  <a:lnTo>
                    <a:pt x="1967" y="287"/>
                  </a:lnTo>
                  <a:lnTo>
                    <a:pt x="2006" y="319"/>
                  </a:lnTo>
                  <a:lnTo>
                    <a:pt x="2042" y="355"/>
                  </a:lnTo>
                  <a:lnTo>
                    <a:pt x="2076" y="389"/>
                  </a:lnTo>
                  <a:lnTo>
                    <a:pt x="2103" y="426"/>
                  </a:lnTo>
                  <a:lnTo>
                    <a:pt x="2127" y="460"/>
                  </a:lnTo>
                  <a:lnTo>
                    <a:pt x="2142" y="496"/>
                  </a:lnTo>
                  <a:lnTo>
                    <a:pt x="2152" y="528"/>
                  </a:lnTo>
                  <a:lnTo>
                    <a:pt x="2152" y="557"/>
                  </a:lnTo>
                  <a:lnTo>
                    <a:pt x="2144" y="584"/>
                  </a:lnTo>
                  <a:lnTo>
                    <a:pt x="2127" y="606"/>
                  </a:lnTo>
                  <a:lnTo>
                    <a:pt x="2101" y="625"/>
                  </a:lnTo>
                  <a:lnTo>
                    <a:pt x="2064" y="637"/>
                  </a:lnTo>
                  <a:lnTo>
                    <a:pt x="2016" y="645"/>
                  </a:lnTo>
                  <a:lnTo>
                    <a:pt x="1989" y="647"/>
                  </a:lnTo>
                  <a:lnTo>
                    <a:pt x="1962" y="649"/>
                  </a:lnTo>
                  <a:lnTo>
                    <a:pt x="1940" y="652"/>
                  </a:lnTo>
                  <a:lnTo>
                    <a:pt x="1919" y="657"/>
                  </a:lnTo>
                  <a:lnTo>
                    <a:pt x="1899" y="664"/>
                  </a:lnTo>
                  <a:lnTo>
                    <a:pt x="1882" y="671"/>
                  </a:lnTo>
                  <a:lnTo>
                    <a:pt x="1870" y="681"/>
                  </a:lnTo>
                  <a:lnTo>
                    <a:pt x="1860" y="691"/>
                  </a:lnTo>
                  <a:lnTo>
                    <a:pt x="1853" y="705"/>
                  </a:lnTo>
                  <a:lnTo>
                    <a:pt x="1853" y="722"/>
                  </a:lnTo>
                  <a:lnTo>
                    <a:pt x="1860" y="739"/>
                  </a:lnTo>
                  <a:lnTo>
                    <a:pt x="1875" y="756"/>
                  </a:lnTo>
                  <a:lnTo>
                    <a:pt x="1894" y="773"/>
                  </a:lnTo>
                  <a:lnTo>
                    <a:pt x="1921" y="790"/>
                  </a:lnTo>
                  <a:lnTo>
                    <a:pt x="1953" y="807"/>
                  </a:lnTo>
                  <a:lnTo>
                    <a:pt x="1989" y="822"/>
                  </a:lnTo>
                  <a:lnTo>
                    <a:pt x="2052" y="858"/>
                  </a:lnTo>
                  <a:lnTo>
                    <a:pt x="2108" y="895"/>
                  </a:lnTo>
                  <a:lnTo>
                    <a:pt x="2152" y="931"/>
                  </a:lnTo>
                  <a:lnTo>
                    <a:pt x="2183" y="968"/>
                  </a:lnTo>
                  <a:lnTo>
                    <a:pt x="2205" y="1002"/>
                  </a:lnTo>
                  <a:lnTo>
                    <a:pt x="2215" y="1033"/>
                  </a:lnTo>
                  <a:lnTo>
                    <a:pt x="2210" y="1065"/>
                  </a:lnTo>
                  <a:lnTo>
                    <a:pt x="2193" y="1092"/>
                  </a:lnTo>
                  <a:lnTo>
                    <a:pt x="2178" y="1104"/>
                  </a:lnTo>
                  <a:lnTo>
                    <a:pt x="2159" y="1116"/>
                  </a:lnTo>
                  <a:lnTo>
                    <a:pt x="2137" y="1126"/>
                  </a:lnTo>
                  <a:lnTo>
                    <a:pt x="2113" y="1133"/>
                  </a:lnTo>
                  <a:lnTo>
                    <a:pt x="2086" y="1140"/>
                  </a:lnTo>
                  <a:lnTo>
                    <a:pt x="2055" y="1145"/>
                  </a:lnTo>
                  <a:lnTo>
                    <a:pt x="2021" y="1150"/>
                  </a:lnTo>
                  <a:lnTo>
                    <a:pt x="1987" y="1152"/>
                  </a:lnTo>
                  <a:lnTo>
                    <a:pt x="1948" y="1152"/>
                  </a:lnTo>
                  <a:lnTo>
                    <a:pt x="1909" y="1152"/>
                  </a:lnTo>
                  <a:lnTo>
                    <a:pt x="1865" y="1152"/>
                  </a:lnTo>
                  <a:lnTo>
                    <a:pt x="1821" y="1148"/>
                  </a:lnTo>
                  <a:lnTo>
                    <a:pt x="1778" y="1145"/>
                  </a:lnTo>
                  <a:lnTo>
                    <a:pt x="1732" y="1138"/>
                  </a:lnTo>
                  <a:lnTo>
                    <a:pt x="1683" y="1131"/>
                  </a:lnTo>
                  <a:lnTo>
                    <a:pt x="1634" y="1123"/>
                  </a:lnTo>
                  <a:lnTo>
                    <a:pt x="1588" y="1121"/>
                  </a:lnTo>
                  <a:lnTo>
                    <a:pt x="1557" y="1126"/>
                  </a:lnTo>
                  <a:lnTo>
                    <a:pt x="1533" y="1140"/>
                  </a:lnTo>
                  <a:lnTo>
                    <a:pt x="1520" y="1157"/>
                  </a:lnTo>
                  <a:lnTo>
                    <a:pt x="1513" y="1174"/>
                  </a:lnTo>
                  <a:lnTo>
                    <a:pt x="1511" y="1191"/>
                  </a:lnTo>
                  <a:lnTo>
                    <a:pt x="1511" y="1204"/>
                  </a:lnTo>
                  <a:lnTo>
                    <a:pt x="1511" y="1208"/>
                  </a:lnTo>
                  <a:lnTo>
                    <a:pt x="1503" y="1245"/>
                  </a:lnTo>
                  <a:lnTo>
                    <a:pt x="1491" y="1269"/>
                  </a:lnTo>
                  <a:lnTo>
                    <a:pt x="1472" y="1286"/>
                  </a:lnTo>
                  <a:lnTo>
                    <a:pt x="1448" y="1306"/>
                  </a:lnTo>
                  <a:lnTo>
                    <a:pt x="1414" y="1325"/>
                  </a:lnTo>
                  <a:lnTo>
                    <a:pt x="1375" y="1342"/>
                  </a:lnTo>
                  <a:lnTo>
                    <a:pt x="1331" y="1354"/>
                  </a:lnTo>
                  <a:lnTo>
                    <a:pt x="1285" y="1364"/>
                  </a:lnTo>
                  <a:lnTo>
                    <a:pt x="1234" y="1369"/>
                  </a:lnTo>
                  <a:lnTo>
                    <a:pt x="1178" y="1374"/>
                  </a:lnTo>
                  <a:lnTo>
                    <a:pt x="1122" y="1374"/>
                  </a:lnTo>
                  <a:lnTo>
                    <a:pt x="1064" y="1369"/>
                  </a:lnTo>
                  <a:lnTo>
                    <a:pt x="1003" y="1364"/>
                  </a:lnTo>
                  <a:lnTo>
                    <a:pt x="940" y="1354"/>
                  </a:lnTo>
                  <a:lnTo>
                    <a:pt x="879" y="1342"/>
                  </a:lnTo>
                  <a:lnTo>
                    <a:pt x="816" y="1327"/>
                  </a:lnTo>
                  <a:lnTo>
                    <a:pt x="753" y="1310"/>
                  </a:lnTo>
                  <a:lnTo>
                    <a:pt x="690" y="1289"/>
                  </a:lnTo>
                  <a:lnTo>
                    <a:pt x="629" y="1264"/>
                  </a:lnTo>
                  <a:lnTo>
                    <a:pt x="569" y="1238"/>
                  </a:lnTo>
                  <a:lnTo>
                    <a:pt x="513" y="1208"/>
                  </a:lnTo>
                  <a:lnTo>
                    <a:pt x="459" y="1179"/>
                  </a:lnTo>
                  <a:lnTo>
                    <a:pt x="411" y="1148"/>
                  </a:lnTo>
                  <a:lnTo>
                    <a:pt x="369" y="1116"/>
                  </a:lnTo>
                  <a:lnTo>
                    <a:pt x="333" y="1082"/>
                  </a:lnTo>
                  <a:lnTo>
                    <a:pt x="299" y="1050"/>
                  </a:lnTo>
                  <a:lnTo>
                    <a:pt x="272" y="1016"/>
                  </a:lnTo>
                  <a:lnTo>
                    <a:pt x="251" y="985"/>
                  </a:lnTo>
                  <a:lnTo>
                    <a:pt x="236" y="953"/>
                  </a:lnTo>
                  <a:lnTo>
                    <a:pt x="226" y="922"/>
                  </a:lnTo>
                  <a:lnTo>
                    <a:pt x="221" y="890"/>
                  </a:lnTo>
                  <a:lnTo>
                    <a:pt x="224" y="861"/>
                  </a:lnTo>
                  <a:lnTo>
                    <a:pt x="234" y="832"/>
                  </a:lnTo>
                  <a:lnTo>
                    <a:pt x="248" y="805"/>
                  </a:lnTo>
                  <a:lnTo>
                    <a:pt x="268" y="781"/>
                  </a:lnTo>
                  <a:lnTo>
                    <a:pt x="297" y="759"/>
                  </a:lnTo>
                  <a:lnTo>
                    <a:pt x="316" y="747"/>
                  </a:lnTo>
                  <a:lnTo>
                    <a:pt x="338" y="734"/>
                  </a:lnTo>
                  <a:lnTo>
                    <a:pt x="360" y="725"/>
                  </a:lnTo>
                  <a:lnTo>
                    <a:pt x="386" y="717"/>
                  </a:lnTo>
                  <a:lnTo>
                    <a:pt x="413" y="710"/>
                  </a:lnTo>
                  <a:lnTo>
                    <a:pt x="440" y="703"/>
                  </a:lnTo>
                  <a:lnTo>
                    <a:pt x="469" y="698"/>
                  </a:lnTo>
                  <a:lnTo>
                    <a:pt x="501" y="693"/>
                  </a:lnTo>
                  <a:lnTo>
                    <a:pt x="520" y="693"/>
                  </a:lnTo>
                  <a:lnTo>
                    <a:pt x="537" y="693"/>
                  </a:lnTo>
                  <a:lnTo>
                    <a:pt x="556" y="693"/>
                  </a:lnTo>
                  <a:lnTo>
                    <a:pt x="573" y="691"/>
                  </a:lnTo>
                  <a:lnTo>
                    <a:pt x="588" y="688"/>
                  </a:lnTo>
                  <a:lnTo>
                    <a:pt x="605" y="683"/>
                  </a:lnTo>
                  <a:lnTo>
                    <a:pt x="620" y="679"/>
                  </a:lnTo>
                  <a:lnTo>
                    <a:pt x="632" y="674"/>
                  </a:lnTo>
                  <a:lnTo>
                    <a:pt x="656" y="662"/>
                  </a:lnTo>
                  <a:lnTo>
                    <a:pt x="673" y="645"/>
                  </a:lnTo>
                  <a:lnTo>
                    <a:pt x="688" y="625"/>
                  </a:lnTo>
                  <a:lnTo>
                    <a:pt x="695" y="606"/>
                  </a:lnTo>
                  <a:lnTo>
                    <a:pt x="697" y="584"/>
                  </a:lnTo>
                  <a:lnTo>
                    <a:pt x="695" y="559"/>
                  </a:lnTo>
                  <a:lnTo>
                    <a:pt x="690" y="533"/>
                  </a:lnTo>
                  <a:lnTo>
                    <a:pt x="678" y="506"/>
                  </a:lnTo>
                  <a:lnTo>
                    <a:pt x="671" y="467"/>
                  </a:lnTo>
                  <a:lnTo>
                    <a:pt x="668" y="428"/>
                  </a:lnTo>
                  <a:lnTo>
                    <a:pt x="675" y="389"/>
                  </a:lnTo>
                  <a:lnTo>
                    <a:pt x="688" y="353"/>
                  </a:lnTo>
                  <a:lnTo>
                    <a:pt x="707" y="316"/>
                  </a:lnTo>
                  <a:lnTo>
                    <a:pt x="734" y="282"/>
                  </a:lnTo>
                  <a:lnTo>
                    <a:pt x="768" y="251"/>
                  </a:lnTo>
                  <a:lnTo>
                    <a:pt x="809" y="219"/>
                  </a:lnTo>
                  <a:lnTo>
                    <a:pt x="833" y="202"/>
                  </a:lnTo>
                  <a:lnTo>
                    <a:pt x="862" y="188"/>
                  </a:lnTo>
                  <a:lnTo>
                    <a:pt x="889" y="173"/>
                  </a:lnTo>
                  <a:lnTo>
                    <a:pt x="921" y="158"/>
                  </a:lnTo>
                  <a:lnTo>
                    <a:pt x="952" y="146"/>
                  </a:lnTo>
                  <a:lnTo>
                    <a:pt x="984" y="137"/>
                  </a:lnTo>
                  <a:lnTo>
                    <a:pt x="1018" y="127"/>
                  </a:lnTo>
                  <a:lnTo>
                    <a:pt x="1052" y="120"/>
                  </a:lnTo>
                  <a:lnTo>
                    <a:pt x="1088" y="112"/>
                  </a:lnTo>
                  <a:lnTo>
                    <a:pt x="1125" y="105"/>
                  </a:lnTo>
                  <a:lnTo>
                    <a:pt x="1161" y="100"/>
                  </a:lnTo>
                  <a:lnTo>
                    <a:pt x="1200" y="98"/>
                  </a:lnTo>
                  <a:lnTo>
                    <a:pt x="1239" y="93"/>
                  </a:lnTo>
                  <a:lnTo>
                    <a:pt x="1278" y="93"/>
                  </a:lnTo>
                  <a:lnTo>
                    <a:pt x="1316" y="93"/>
                  </a:lnTo>
                  <a:lnTo>
                    <a:pt x="1355" y="93"/>
                  </a:lnTo>
                  <a:lnTo>
                    <a:pt x="1355" y="0"/>
                  </a:lnTo>
                  <a:lnTo>
                    <a:pt x="1326" y="0"/>
                  </a:lnTo>
                  <a:lnTo>
                    <a:pt x="1299" y="0"/>
                  </a:lnTo>
                  <a:lnTo>
                    <a:pt x="1273" y="0"/>
                  </a:lnTo>
                  <a:lnTo>
                    <a:pt x="1246" y="0"/>
                  </a:lnTo>
                  <a:lnTo>
                    <a:pt x="1219" y="3"/>
                  </a:lnTo>
                  <a:lnTo>
                    <a:pt x="1193" y="5"/>
                  </a:lnTo>
                  <a:lnTo>
                    <a:pt x="1166" y="8"/>
                  </a:lnTo>
                  <a:lnTo>
                    <a:pt x="1139" y="10"/>
                  </a:lnTo>
                  <a:lnTo>
                    <a:pt x="1088" y="17"/>
                  </a:lnTo>
                  <a:lnTo>
                    <a:pt x="1040" y="27"/>
                  </a:lnTo>
                  <a:lnTo>
                    <a:pt x="991" y="37"/>
                  </a:lnTo>
                  <a:lnTo>
                    <a:pt x="945" y="49"/>
                  </a:lnTo>
                  <a:lnTo>
                    <a:pt x="899" y="64"/>
                  </a:lnTo>
                  <a:lnTo>
                    <a:pt x="858" y="81"/>
                  </a:lnTo>
                  <a:lnTo>
                    <a:pt x="816" y="98"/>
                  </a:lnTo>
                  <a:lnTo>
                    <a:pt x="777" y="117"/>
                  </a:lnTo>
                  <a:lnTo>
                    <a:pt x="741" y="139"/>
                  </a:lnTo>
                  <a:lnTo>
                    <a:pt x="709" y="161"/>
                  </a:lnTo>
                  <a:lnTo>
                    <a:pt x="683" y="185"/>
                  </a:lnTo>
                  <a:lnTo>
                    <a:pt x="658" y="209"/>
                  </a:lnTo>
                  <a:lnTo>
                    <a:pt x="639" y="234"/>
                  </a:lnTo>
                  <a:lnTo>
                    <a:pt x="622" y="258"/>
                  </a:lnTo>
                  <a:lnTo>
                    <a:pt x="607" y="285"/>
                  </a:lnTo>
                  <a:lnTo>
                    <a:pt x="598" y="312"/>
                  </a:lnTo>
                  <a:lnTo>
                    <a:pt x="590" y="341"/>
                  </a:lnTo>
                  <a:lnTo>
                    <a:pt x="588" y="372"/>
                  </a:lnTo>
                  <a:lnTo>
                    <a:pt x="588" y="401"/>
                  </a:lnTo>
                  <a:lnTo>
                    <a:pt x="593" y="433"/>
                  </a:lnTo>
                  <a:lnTo>
                    <a:pt x="605" y="462"/>
                  </a:lnTo>
                  <a:lnTo>
                    <a:pt x="610" y="491"/>
                  </a:lnTo>
                  <a:lnTo>
                    <a:pt x="612" y="518"/>
                  </a:lnTo>
                  <a:lnTo>
                    <a:pt x="605" y="542"/>
                  </a:lnTo>
                  <a:lnTo>
                    <a:pt x="595" y="564"/>
                  </a:lnTo>
                  <a:lnTo>
                    <a:pt x="576" y="584"/>
                  </a:lnTo>
                  <a:lnTo>
                    <a:pt x="554" y="601"/>
                  </a:lnTo>
                  <a:lnTo>
                    <a:pt x="522" y="615"/>
                  </a:lnTo>
                  <a:lnTo>
                    <a:pt x="505" y="620"/>
                  </a:lnTo>
                  <a:lnTo>
                    <a:pt x="488" y="625"/>
                  </a:lnTo>
                  <a:lnTo>
                    <a:pt x="469" y="630"/>
                  </a:lnTo>
                  <a:lnTo>
                    <a:pt x="450" y="632"/>
                  </a:lnTo>
                  <a:lnTo>
                    <a:pt x="428" y="632"/>
                  </a:lnTo>
                  <a:lnTo>
                    <a:pt x="406" y="632"/>
                  </a:lnTo>
                  <a:lnTo>
                    <a:pt x="384" y="632"/>
                  </a:lnTo>
                  <a:lnTo>
                    <a:pt x="360" y="630"/>
                  </a:lnTo>
                  <a:lnTo>
                    <a:pt x="321" y="632"/>
                  </a:lnTo>
                  <a:lnTo>
                    <a:pt x="287" y="637"/>
                  </a:lnTo>
                  <a:lnTo>
                    <a:pt x="251" y="645"/>
                  </a:lnTo>
                  <a:lnTo>
                    <a:pt x="217" y="649"/>
                  </a:lnTo>
                  <a:lnTo>
                    <a:pt x="185" y="659"/>
                  </a:lnTo>
                  <a:lnTo>
                    <a:pt x="156" y="669"/>
                  </a:lnTo>
                  <a:lnTo>
                    <a:pt x="129" y="681"/>
                  </a:lnTo>
                  <a:lnTo>
                    <a:pt x="102" y="693"/>
                  </a:lnTo>
                  <a:lnTo>
                    <a:pt x="78" y="708"/>
                  </a:lnTo>
                  <a:lnTo>
                    <a:pt x="59" y="722"/>
                  </a:lnTo>
                  <a:lnTo>
                    <a:pt x="42" y="739"/>
                  </a:lnTo>
                  <a:lnTo>
                    <a:pt x="27" y="756"/>
                  </a:lnTo>
                  <a:lnTo>
                    <a:pt x="15" y="773"/>
                  </a:lnTo>
                  <a:lnTo>
                    <a:pt x="8" y="793"/>
                  </a:lnTo>
                  <a:lnTo>
                    <a:pt x="3" y="815"/>
                  </a:lnTo>
                  <a:lnTo>
                    <a:pt x="0" y="834"/>
                  </a:lnTo>
                  <a:lnTo>
                    <a:pt x="0" y="856"/>
                  </a:lnTo>
                  <a:lnTo>
                    <a:pt x="5" y="878"/>
                  </a:lnTo>
                  <a:lnTo>
                    <a:pt x="10" y="900"/>
                  </a:lnTo>
                  <a:lnTo>
                    <a:pt x="20" y="922"/>
                  </a:lnTo>
                  <a:lnTo>
                    <a:pt x="32" y="946"/>
                  </a:lnTo>
                  <a:lnTo>
                    <a:pt x="47" y="970"/>
                  </a:lnTo>
                  <a:lnTo>
                    <a:pt x="64" y="992"/>
                  </a:lnTo>
                  <a:lnTo>
                    <a:pt x="83" y="1016"/>
                  </a:lnTo>
                  <a:lnTo>
                    <a:pt x="110" y="1046"/>
                  </a:lnTo>
                  <a:lnTo>
                    <a:pt x="139" y="1075"/>
                  </a:lnTo>
                  <a:lnTo>
                    <a:pt x="173" y="1104"/>
                  </a:lnTo>
                  <a:lnTo>
                    <a:pt x="212" y="1131"/>
                  </a:lnTo>
                  <a:lnTo>
                    <a:pt x="253" y="1160"/>
                  </a:lnTo>
                  <a:lnTo>
                    <a:pt x="297" y="1187"/>
                  </a:lnTo>
                  <a:lnTo>
                    <a:pt x="345" y="1213"/>
                  </a:lnTo>
                  <a:lnTo>
                    <a:pt x="396" y="1240"/>
                  </a:lnTo>
                  <a:lnTo>
                    <a:pt x="433" y="1257"/>
                  </a:lnTo>
                  <a:lnTo>
                    <a:pt x="469" y="1272"/>
                  </a:lnTo>
                  <a:lnTo>
                    <a:pt x="505" y="1286"/>
                  </a:lnTo>
                  <a:lnTo>
                    <a:pt x="542" y="1301"/>
                  </a:lnTo>
                  <a:lnTo>
                    <a:pt x="581" y="1315"/>
                  </a:lnTo>
                  <a:lnTo>
                    <a:pt x="617" y="1327"/>
                  </a:lnTo>
                  <a:lnTo>
                    <a:pt x="656" y="1340"/>
                  </a:lnTo>
                  <a:lnTo>
                    <a:pt x="692" y="1349"/>
                  </a:lnTo>
                  <a:lnTo>
                    <a:pt x="731" y="1362"/>
                  </a:lnTo>
                  <a:lnTo>
                    <a:pt x="770" y="1371"/>
                  </a:lnTo>
                  <a:lnTo>
                    <a:pt x="807" y="1379"/>
                  </a:lnTo>
                  <a:lnTo>
                    <a:pt x="845" y="1386"/>
                  </a:lnTo>
                  <a:lnTo>
                    <a:pt x="882" y="1393"/>
                  </a:lnTo>
                  <a:lnTo>
                    <a:pt x="921" y="1400"/>
                  </a:lnTo>
                  <a:lnTo>
                    <a:pt x="957" y="1405"/>
                  </a:lnTo>
                  <a:lnTo>
                    <a:pt x="993" y="1410"/>
                  </a:lnTo>
                  <a:lnTo>
                    <a:pt x="1030" y="1413"/>
                  </a:lnTo>
                  <a:lnTo>
                    <a:pt x="1066" y="1417"/>
                  </a:lnTo>
                  <a:lnTo>
                    <a:pt x="1100" y="1417"/>
                  </a:lnTo>
                  <a:lnTo>
                    <a:pt x="1134" y="1420"/>
                  </a:lnTo>
                  <a:lnTo>
                    <a:pt x="1168" y="1420"/>
                  </a:lnTo>
                  <a:lnTo>
                    <a:pt x="1202" y="1417"/>
                  </a:lnTo>
                  <a:lnTo>
                    <a:pt x="1234" y="1417"/>
                  </a:lnTo>
                  <a:lnTo>
                    <a:pt x="1265" y="1413"/>
                  </a:lnTo>
                  <a:lnTo>
                    <a:pt x="1295" y="1410"/>
                  </a:lnTo>
                  <a:lnTo>
                    <a:pt x="1324" y="1405"/>
                  </a:lnTo>
                  <a:lnTo>
                    <a:pt x="1350" y="1400"/>
                  </a:lnTo>
                  <a:lnTo>
                    <a:pt x="1377" y="1393"/>
                  </a:lnTo>
                  <a:lnTo>
                    <a:pt x="1404" y="1386"/>
                  </a:lnTo>
                  <a:lnTo>
                    <a:pt x="1428" y="1376"/>
                  </a:lnTo>
                  <a:lnTo>
                    <a:pt x="1450" y="1366"/>
                  </a:lnTo>
                  <a:lnTo>
                    <a:pt x="1472" y="1357"/>
                  </a:lnTo>
                  <a:lnTo>
                    <a:pt x="1489" y="1347"/>
                  </a:lnTo>
                  <a:lnTo>
                    <a:pt x="1503" y="1337"/>
                  </a:lnTo>
                  <a:lnTo>
                    <a:pt x="1518" y="1330"/>
                  </a:lnTo>
                  <a:lnTo>
                    <a:pt x="1530" y="1318"/>
                  </a:lnTo>
                  <a:lnTo>
                    <a:pt x="1537" y="1308"/>
                  </a:lnTo>
                  <a:lnTo>
                    <a:pt x="1547" y="1293"/>
                  </a:lnTo>
                  <a:lnTo>
                    <a:pt x="1552" y="1274"/>
                  </a:lnTo>
                  <a:lnTo>
                    <a:pt x="1557" y="1252"/>
                  </a:lnTo>
                  <a:lnTo>
                    <a:pt x="1557" y="1247"/>
                  </a:lnTo>
                  <a:lnTo>
                    <a:pt x="1557" y="1233"/>
                  </a:lnTo>
                  <a:lnTo>
                    <a:pt x="1562" y="1216"/>
                  </a:lnTo>
                  <a:lnTo>
                    <a:pt x="1574" y="1194"/>
                  </a:lnTo>
                  <a:lnTo>
                    <a:pt x="1591" y="1177"/>
                  </a:lnTo>
                  <a:lnTo>
                    <a:pt x="1620" y="1162"/>
                  </a:lnTo>
                  <a:lnTo>
                    <a:pt x="1661" y="1157"/>
                  </a:lnTo>
                  <a:lnTo>
                    <a:pt x="1717" y="1165"/>
                  </a:lnTo>
                  <a:lnTo>
                    <a:pt x="1766" y="1174"/>
                  </a:lnTo>
                  <a:lnTo>
                    <a:pt x="1817" y="1184"/>
                  </a:lnTo>
                  <a:lnTo>
                    <a:pt x="1863" y="1191"/>
                  </a:lnTo>
                  <a:lnTo>
                    <a:pt x="1911" y="1199"/>
                  </a:lnTo>
                  <a:lnTo>
                    <a:pt x="1957" y="1204"/>
                  </a:lnTo>
                  <a:lnTo>
                    <a:pt x="2001" y="1208"/>
                  </a:lnTo>
                  <a:lnTo>
                    <a:pt x="2045" y="1211"/>
                  </a:lnTo>
                  <a:lnTo>
                    <a:pt x="2086" y="1213"/>
                  </a:lnTo>
                  <a:lnTo>
                    <a:pt x="2125" y="1213"/>
                  </a:lnTo>
                  <a:lnTo>
                    <a:pt x="2164" y="1213"/>
                  </a:lnTo>
                  <a:lnTo>
                    <a:pt x="2198" y="1213"/>
                  </a:lnTo>
                  <a:lnTo>
                    <a:pt x="2232" y="1208"/>
                  </a:lnTo>
                  <a:lnTo>
                    <a:pt x="2266" y="1206"/>
                  </a:lnTo>
                  <a:lnTo>
                    <a:pt x="2295" y="1201"/>
                  </a:lnTo>
                  <a:lnTo>
                    <a:pt x="2322" y="1194"/>
                  </a:lnTo>
                  <a:lnTo>
                    <a:pt x="2346" y="1187"/>
                  </a:lnTo>
                  <a:lnTo>
                    <a:pt x="2365" y="1182"/>
                  </a:lnTo>
                  <a:lnTo>
                    <a:pt x="2382" y="1174"/>
                  </a:lnTo>
                  <a:lnTo>
                    <a:pt x="2397" y="1165"/>
                  </a:lnTo>
                  <a:lnTo>
                    <a:pt x="2409" y="1155"/>
                  </a:lnTo>
                  <a:lnTo>
                    <a:pt x="2433" y="1126"/>
                  </a:lnTo>
                  <a:lnTo>
                    <a:pt x="2441" y="1094"/>
                  </a:lnTo>
                  <a:lnTo>
                    <a:pt x="2431" y="1058"/>
                  </a:lnTo>
                  <a:lnTo>
                    <a:pt x="2409" y="1019"/>
                  </a:lnTo>
                  <a:lnTo>
                    <a:pt x="2370" y="977"/>
                  </a:lnTo>
                  <a:lnTo>
                    <a:pt x="2319" y="936"/>
                  </a:lnTo>
                  <a:lnTo>
                    <a:pt x="2256" y="892"/>
                  </a:lnTo>
                  <a:lnTo>
                    <a:pt x="2181" y="8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grpSp>
          <p:nvGrpSpPr>
            <p:cNvPr id="50" name="Group 58">
              <a:extLst>
                <a:ext uri="{FF2B5EF4-FFF2-40B4-BE49-F238E27FC236}">
                  <a16:creationId xmlns:a16="http://schemas.microsoft.com/office/drawing/2014/main" id="{13F28B4E-8FDE-684D-9CDA-6B7B5DE8D942}"/>
                </a:ext>
              </a:extLst>
            </p:cNvPr>
            <p:cNvGrpSpPr/>
            <p:nvPr/>
          </p:nvGrpSpPr>
          <p:grpSpPr>
            <a:xfrm>
              <a:off x="5737561" y="5257800"/>
              <a:ext cx="129839" cy="308877"/>
              <a:chOff x="3033643" y="3164370"/>
              <a:chExt cx="212725" cy="506058"/>
            </a:xfrm>
          </p:grpSpPr>
          <p:sp>
            <p:nvSpPr>
              <p:cNvPr id="63" name="AutoShape 25">
                <a:extLst>
                  <a:ext uri="{FF2B5EF4-FFF2-40B4-BE49-F238E27FC236}">
                    <a16:creationId xmlns:a16="http://schemas.microsoft.com/office/drawing/2014/main" id="{5AFE7388-A08F-FF4C-8031-1DF1235FF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60310" y="3237703"/>
                <a:ext cx="253029" cy="106363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FF0000"/>
                  </a:solidFill>
                  <a:latin typeface="Calibri" charset="0"/>
                </a:endParaRPr>
              </a:p>
            </p:txBody>
          </p:sp>
          <p:sp>
            <p:nvSpPr>
              <p:cNvPr id="64" name="AutoShape 26">
                <a:extLst>
                  <a:ext uri="{FF2B5EF4-FFF2-40B4-BE49-F238E27FC236}">
                    <a16:creationId xmlns:a16="http://schemas.microsoft.com/office/drawing/2014/main" id="{D32F0841-D31F-3641-8481-DA31254C2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066672" y="3237704"/>
                <a:ext cx="253029" cy="10636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FF0000"/>
                  </a:solidFill>
                  <a:latin typeface="Calibri" charset="0"/>
                </a:endParaRPr>
              </a:p>
            </p:txBody>
          </p:sp>
          <p:sp>
            <p:nvSpPr>
              <p:cNvPr id="65" name="AutoShape 27">
                <a:extLst>
                  <a:ext uri="{FF2B5EF4-FFF2-40B4-BE49-F238E27FC236}">
                    <a16:creationId xmlns:a16="http://schemas.microsoft.com/office/drawing/2014/main" id="{2220B8A3-DD00-5549-BC56-D17E12331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066672" y="3490733"/>
                <a:ext cx="253029" cy="10636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FF0000"/>
                  </a:solidFill>
                  <a:latin typeface="Calibri" charset="0"/>
                </a:endParaRPr>
              </a:p>
            </p:txBody>
          </p:sp>
        </p:grpSp>
        <p:sp>
          <p:nvSpPr>
            <p:cNvPr id="51" name="Text Box 37">
              <a:extLst>
                <a:ext uri="{FF2B5EF4-FFF2-40B4-BE49-F238E27FC236}">
                  <a16:creationId xmlns:a16="http://schemas.microsoft.com/office/drawing/2014/main" id="{3A08E488-54DC-7047-B70B-30E1A813893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863871" y="5254823"/>
              <a:ext cx="486954" cy="320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alibri" charset="0"/>
                </a:rPr>
                <a:t>CD1</a:t>
              </a:r>
            </a:p>
          </p:txBody>
        </p:sp>
        <p:grpSp>
          <p:nvGrpSpPr>
            <p:cNvPr id="52" name="Group 34">
              <a:extLst>
                <a:ext uri="{FF2B5EF4-FFF2-40B4-BE49-F238E27FC236}">
                  <a16:creationId xmlns:a16="http://schemas.microsoft.com/office/drawing/2014/main" id="{81761C78-073F-2549-814D-A478371BF99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514221" y="5836181"/>
              <a:ext cx="480596" cy="320527"/>
              <a:chOff x="912449" y="3777502"/>
              <a:chExt cx="787562" cy="553601"/>
            </a:xfrm>
          </p:grpSpPr>
          <p:sp>
            <p:nvSpPr>
              <p:cNvPr id="61" name="Text Box 41">
                <a:extLst>
                  <a:ext uri="{FF2B5EF4-FFF2-40B4-BE49-F238E27FC236}">
                    <a16:creationId xmlns:a16="http://schemas.microsoft.com/office/drawing/2014/main" id="{62CD0697-F636-E94C-9612-0E3EE498DA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5185" y="3777502"/>
                <a:ext cx="589647" cy="553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>
                    <a:latin typeface="Calibri" charset="0"/>
                  </a:rPr>
                  <a:t>TB</a:t>
                </a:r>
              </a:p>
            </p:txBody>
          </p:sp>
          <p:sp>
            <p:nvSpPr>
              <p:cNvPr id="62" name="AutoShape 24">
                <a:extLst>
                  <a:ext uri="{FF2B5EF4-FFF2-40B4-BE49-F238E27FC236}">
                    <a16:creationId xmlns:a16="http://schemas.microsoft.com/office/drawing/2014/main" id="{95159D8A-623E-2A4D-A8B4-EB0AB5FA70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449" y="3879490"/>
                <a:ext cx="787562" cy="331789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Calibri" charset="0"/>
                </a:endParaRPr>
              </a:p>
            </p:txBody>
          </p:sp>
        </p:grpSp>
        <p:sp>
          <p:nvSpPr>
            <p:cNvPr id="53" name="Oval 14">
              <a:extLst>
                <a:ext uri="{FF2B5EF4-FFF2-40B4-BE49-F238E27FC236}">
                  <a16:creationId xmlns:a16="http://schemas.microsoft.com/office/drawing/2014/main" id="{DA98EC38-D2F4-9042-B7AA-7B174204672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14816" y="4244221"/>
              <a:ext cx="1204400" cy="804366"/>
            </a:xfrm>
            <a:prstGeom prst="ellipse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 charset="0"/>
              </a:endParaRPr>
            </a:p>
          </p:txBody>
        </p:sp>
        <p:sp>
          <p:nvSpPr>
            <p:cNvPr id="54" name="Text Box 36">
              <a:extLst>
                <a:ext uri="{FF2B5EF4-FFF2-40B4-BE49-F238E27FC236}">
                  <a16:creationId xmlns:a16="http://schemas.microsoft.com/office/drawing/2014/main" id="{C29A5520-FDE9-CD42-AD53-088D981CFC6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208401" y="4406356"/>
              <a:ext cx="1231767" cy="567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Calibri" charset="0"/>
                </a:rPr>
                <a:t>Lipid-specific</a:t>
              </a:r>
            </a:p>
            <a:p>
              <a:pPr algn="ctr"/>
              <a:r>
                <a:rPr lang="en-US" sz="2000">
                  <a:solidFill>
                    <a:srgbClr val="FF0000"/>
                  </a:solidFill>
                  <a:latin typeface="Calibri" charset="0"/>
                </a:rPr>
                <a:t>T-cell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CA60ECA-63A4-3F4B-9316-4582A936F6C6}"/>
                </a:ext>
              </a:extLst>
            </p:cNvPr>
            <p:cNvGrpSpPr/>
            <p:nvPr/>
          </p:nvGrpSpPr>
          <p:grpSpPr>
            <a:xfrm>
              <a:off x="5737562" y="5073526"/>
              <a:ext cx="129838" cy="154439"/>
              <a:chOff x="3299158" y="2237677"/>
              <a:chExt cx="129838" cy="154439"/>
            </a:xfrm>
          </p:grpSpPr>
          <p:sp>
            <p:nvSpPr>
              <p:cNvPr id="59" name="AutoShape 25">
                <a:extLst>
                  <a:ext uri="{FF2B5EF4-FFF2-40B4-BE49-F238E27FC236}">
                    <a16:creationId xmlns:a16="http://schemas.microsoft.com/office/drawing/2014/main" id="{0C28C142-E1CA-A846-A21D-8DADFBB89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254398" y="2282437"/>
                <a:ext cx="154439" cy="6491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FF0000"/>
                  </a:solidFill>
                  <a:latin typeface="Calibri" charset="0"/>
                </a:endParaRPr>
              </a:p>
            </p:txBody>
          </p:sp>
          <p:sp>
            <p:nvSpPr>
              <p:cNvPr id="60" name="AutoShape 26">
                <a:extLst>
                  <a:ext uri="{FF2B5EF4-FFF2-40B4-BE49-F238E27FC236}">
                    <a16:creationId xmlns:a16="http://schemas.microsoft.com/office/drawing/2014/main" id="{A6CD053E-FF38-FC49-AF47-321706F94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319317" y="2282437"/>
                <a:ext cx="154439" cy="6491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FF0000"/>
                  </a:solidFill>
                  <a:latin typeface="Calibri" charset="0"/>
                </a:endParaRPr>
              </a:p>
            </p:txBody>
          </p:sp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C8756997-D925-BC48-AA0C-14679B663110}"/>
              </a:ext>
            </a:extLst>
          </p:cNvPr>
          <p:cNvSpPr txBox="1"/>
          <p:nvPr/>
        </p:nvSpPr>
        <p:spPr>
          <a:xfrm>
            <a:off x="8985397" y="5859816"/>
            <a:ext cx="2669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Van </a:t>
            </a:r>
            <a:r>
              <a:rPr lang="en-US" sz="1200" dirty="0" err="1"/>
              <a:t>Rhijn</a:t>
            </a:r>
            <a:r>
              <a:rPr lang="en-US" sz="1200" dirty="0"/>
              <a:t> &amp; Moody, </a:t>
            </a:r>
            <a:r>
              <a:rPr lang="en-US" sz="1200" u="sng" dirty="0"/>
              <a:t>J Immunology </a:t>
            </a:r>
            <a:r>
              <a:rPr lang="en-US" sz="1200" dirty="0"/>
              <a:t>2015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80BE1FD-1681-D441-81A1-D83B22BCB4F2}"/>
              </a:ext>
            </a:extLst>
          </p:cNvPr>
          <p:cNvGrpSpPr>
            <a:grpSpLocks noChangeAspect="1"/>
          </p:cNvGrpSpPr>
          <p:nvPr/>
        </p:nvGrpSpPr>
        <p:grpSpPr>
          <a:xfrm>
            <a:off x="266181" y="1848388"/>
            <a:ext cx="1910280" cy="2542774"/>
            <a:chOff x="2514600" y="4239651"/>
            <a:chExt cx="1620263" cy="2156732"/>
          </a:xfrm>
        </p:grpSpPr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3C46A0A9-5DFA-1240-97D5-8FBC753443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14600" y="5562600"/>
              <a:ext cx="1465046" cy="833783"/>
            </a:xfrm>
            <a:custGeom>
              <a:avLst/>
              <a:gdLst>
                <a:gd name="T0" fmla="*/ 2147483647 w 2441"/>
                <a:gd name="T1" fmla="*/ 2147483647 h 1420"/>
                <a:gd name="T2" fmla="*/ 2147483647 w 2441"/>
                <a:gd name="T3" fmla="*/ 2147483647 h 1420"/>
                <a:gd name="T4" fmla="*/ 2147483647 w 2441"/>
                <a:gd name="T5" fmla="*/ 2147483647 h 1420"/>
                <a:gd name="T6" fmla="*/ 2147483647 w 2441"/>
                <a:gd name="T7" fmla="*/ 2147483647 h 1420"/>
                <a:gd name="T8" fmla="*/ 2147483647 w 2441"/>
                <a:gd name="T9" fmla="*/ 2147483647 h 1420"/>
                <a:gd name="T10" fmla="*/ 2147483647 w 2441"/>
                <a:gd name="T11" fmla="*/ 2147483647 h 1420"/>
                <a:gd name="T12" fmla="*/ 2147483647 w 2441"/>
                <a:gd name="T13" fmla="*/ 2147483647 h 1420"/>
                <a:gd name="T14" fmla="*/ 2147483647 w 2441"/>
                <a:gd name="T15" fmla="*/ 2147483647 h 1420"/>
                <a:gd name="T16" fmla="*/ 2147483647 w 2441"/>
                <a:gd name="T17" fmla="*/ 2147483647 h 1420"/>
                <a:gd name="T18" fmla="*/ 2147483647 w 2441"/>
                <a:gd name="T19" fmla="*/ 2147483647 h 1420"/>
                <a:gd name="T20" fmla="*/ 2147483647 w 2441"/>
                <a:gd name="T21" fmla="*/ 2147483647 h 1420"/>
                <a:gd name="T22" fmla="*/ 2147483647 w 2441"/>
                <a:gd name="T23" fmla="*/ 2147483647 h 1420"/>
                <a:gd name="T24" fmla="*/ 2147483647 w 2441"/>
                <a:gd name="T25" fmla="*/ 2147483647 h 1420"/>
                <a:gd name="T26" fmla="*/ 2147483647 w 2441"/>
                <a:gd name="T27" fmla="*/ 2147483647 h 1420"/>
                <a:gd name="T28" fmla="*/ 2147483647 w 2441"/>
                <a:gd name="T29" fmla="*/ 2147483647 h 1420"/>
                <a:gd name="T30" fmla="*/ 2147483647 w 2441"/>
                <a:gd name="T31" fmla="*/ 2147483647 h 1420"/>
                <a:gd name="T32" fmla="*/ 2147483647 w 2441"/>
                <a:gd name="T33" fmla="*/ 2147483647 h 1420"/>
                <a:gd name="T34" fmla="*/ 2147483647 w 2441"/>
                <a:gd name="T35" fmla="*/ 2147483647 h 1420"/>
                <a:gd name="T36" fmla="*/ 2147483647 w 2441"/>
                <a:gd name="T37" fmla="*/ 2147483647 h 1420"/>
                <a:gd name="T38" fmla="*/ 2147483647 w 2441"/>
                <a:gd name="T39" fmla="*/ 2147483647 h 1420"/>
                <a:gd name="T40" fmla="*/ 2147483647 w 2441"/>
                <a:gd name="T41" fmla="*/ 2147483647 h 1420"/>
                <a:gd name="T42" fmla="*/ 2147483647 w 2441"/>
                <a:gd name="T43" fmla="*/ 2147483647 h 1420"/>
                <a:gd name="T44" fmla="*/ 2147483647 w 2441"/>
                <a:gd name="T45" fmla="*/ 2147483647 h 1420"/>
                <a:gd name="T46" fmla="*/ 2147483647 w 2441"/>
                <a:gd name="T47" fmla="*/ 2147483647 h 1420"/>
                <a:gd name="T48" fmla="*/ 2147483647 w 2441"/>
                <a:gd name="T49" fmla="*/ 2147483647 h 1420"/>
                <a:gd name="T50" fmla="*/ 2147483647 w 2441"/>
                <a:gd name="T51" fmla="*/ 2147483647 h 1420"/>
                <a:gd name="T52" fmla="*/ 2147483647 w 2441"/>
                <a:gd name="T53" fmla="*/ 2147483647 h 1420"/>
                <a:gd name="T54" fmla="*/ 2147483647 w 2441"/>
                <a:gd name="T55" fmla="*/ 2147483647 h 1420"/>
                <a:gd name="T56" fmla="*/ 2147483647 w 2441"/>
                <a:gd name="T57" fmla="*/ 2147483647 h 1420"/>
                <a:gd name="T58" fmla="*/ 2147483647 w 2441"/>
                <a:gd name="T59" fmla="*/ 2147483647 h 1420"/>
                <a:gd name="T60" fmla="*/ 2147483647 w 2441"/>
                <a:gd name="T61" fmla="*/ 2147483647 h 1420"/>
                <a:gd name="T62" fmla="*/ 2147483647 w 2441"/>
                <a:gd name="T63" fmla="*/ 2147483647 h 1420"/>
                <a:gd name="T64" fmla="*/ 2147483647 w 2441"/>
                <a:gd name="T65" fmla="*/ 2147483647 h 1420"/>
                <a:gd name="T66" fmla="*/ 2147483647 w 2441"/>
                <a:gd name="T67" fmla="*/ 2147483647 h 1420"/>
                <a:gd name="T68" fmla="*/ 2147483647 w 2441"/>
                <a:gd name="T69" fmla="*/ 2147483647 h 1420"/>
                <a:gd name="T70" fmla="*/ 2147483647 w 2441"/>
                <a:gd name="T71" fmla="*/ 2147483647 h 1420"/>
                <a:gd name="T72" fmla="*/ 2147483647 w 2441"/>
                <a:gd name="T73" fmla="*/ 0 h 1420"/>
                <a:gd name="T74" fmla="*/ 2147483647 w 2441"/>
                <a:gd name="T75" fmla="*/ 2147483647 h 1420"/>
                <a:gd name="T76" fmla="*/ 2147483647 w 2441"/>
                <a:gd name="T77" fmla="*/ 2147483647 h 1420"/>
                <a:gd name="T78" fmla="*/ 2147483647 w 2441"/>
                <a:gd name="T79" fmla="*/ 2147483647 h 1420"/>
                <a:gd name="T80" fmla="*/ 2147483647 w 2441"/>
                <a:gd name="T81" fmla="*/ 2147483647 h 1420"/>
                <a:gd name="T82" fmla="*/ 2147483647 w 2441"/>
                <a:gd name="T83" fmla="*/ 2147483647 h 1420"/>
                <a:gd name="T84" fmla="*/ 2147483647 w 2441"/>
                <a:gd name="T85" fmla="*/ 2147483647 h 1420"/>
                <a:gd name="T86" fmla="*/ 2147483647 w 2441"/>
                <a:gd name="T87" fmla="*/ 2147483647 h 1420"/>
                <a:gd name="T88" fmla="*/ 2147483647 w 2441"/>
                <a:gd name="T89" fmla="*/ 2147483647 h 1420"/>
                <a:gd name="T90" fmla="*/ 2147483647 w 2441"/>
                <a:gd name="T91" fmla="*/ 2147483647 h 1420"/>
                <a:gd name="T92" fmla="*/ 2147483647 w 2441"/>
                <a:gd name="T93" fmla="*/ 2147483647 h 1420"/>
                <a:gd name="T94" fmla="*/ 2147483647 w 2441"/>
                <a:gd name="T95" fmla="*/ 2147483647 h 1420"/>
                <a:gd name="T96" fmla="*/ 2147483647 w 2441"/>
                <a:gd name="T97" fmla="*/ 2147483647 h 1420"/>
                <a:gd name="T98" fmla="*/ 2147483647 w 2441"/>
                <a:gd name="T99" fmla="*/ 2147483647 h 1420"/>
                <a:gd name="T100" fmla="*/ 2147483647 w 2441"/>
                <a:gd name="T101" fmla="*/ 2147483647 h 1420"/>
                <a:gd name="T102" fmla="*/ 2147483647 w 2441"/>
                <a:gd name="T103" fmla="*/ 2147483647 h 1420"/>
                <a:gd name="T104" fmla="*/ 2147483647 w 2441"/>
                <a:gd name="T105" fmla="*/ 2147483647 h 1420"/>
                <a:gd name="T106" fmla="*/ 2147483647 w 2441"/>
                <a:gd name="T107" fmla="*/ 2147483647 h 1420"/>
                <a:gd name="T108" fmla="*/ 2147483647 w 2441"/>
                <a:gd name="T109" fmla="*/ 2147483647 h 1420"/>
                <a:gd name="T110" fmla="*/ 2147483647 w 2441"/>
                <a:gd name="T111" fmla="*/ 2147483647 h 1420"/>
                <a:gd name="T112" fmla="*/ 2147483647 w 2441"/>
                <a:gd name="T113" fmla="*/ 2147483647 h 1420"/>
                <a:gd name="T114" fmla="*/ 2147483647 w 2441"/>
                <a:gd name="T115" fmla="*/ 2147483647 h 1420"/>
                <a:gd name="T116" fmla="*/ 2147483647 w 2441"/>
                <a:gd name="T117" fmla="*/ 2147483647 h 1420"/>
                <a:gd name="T118" fmla="*/ 2147483647 w 2441"/>
                <a:gd name="T119" fmla="*/ 2147483647 h 1420"/>
                <a:gd name="T120" fmla="*/ 2147483647 w 2441"/>
                <a:gd name="T121" fmla="*/ 2147483647 h 14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41"/>
                <a:gd name="T184" fmla="*/ 0 h 1420"/>
                <a:gd name="T185" fmla="*/ 2441 w 2441"/>
                <a:gd name="T186" fmla="*/ 1420 h 14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41" h="1420">
                  <a:moveTo>
                    <a:pt x="2181" y="849"/>
                  </a:moveTo>
                  <a:lnTo>
                    <a:pt x="2137" y="829"/>
                  </a:lnTo>
                  <a:lnTo>
                    <a:pt x="2098" y="810"/>
                  </a:lnTo>
                  <a:lnTo>
                    <a:pt x="2067" y="788"/>
                  </a:lnTo>
                  <a:lnTo>
                    <a:pt x="2045" y="768"/>
                  </a:lnTo>
                  <a:lnTo>
                    <a:pt x="2028" y="749"/>
                  </a:lnTo>
                  <a:lnTo>
                    <a:pt x="2021" y="730"/>
                  </a:lnTo>
                  <a:lnTo>
                    <a:pt x="2023" y="710"/>
                  </a:lnTo>
                  <a:lnTo>
                    <a:pt x="2033" y="693"/>
                  </a:lnTo>
                  <a:lnTo>
                    <a:pt x="2045" y="683"/>
                  </a:lnTo>
                  <a:lnTo>
                    <a:pt x="2062" y="674"/>
                  </a:lnTo>
                  <a:lnTo>
                    <a:pt x="2081" y="666"/>
                  </a:lnTo>
                  <a:lnTo>
                    <a:pt x="2106" y="662"/>
                  </a:lnTo>
                  <a:lnTo>
                    <a:pt x="2132" y="657"/>
                  </a:lnTo>
                  <a:lnTo>
                    <a:pt x="2161" y="654"/>
                  </a:lnTo>
                  <a:lnTo>
                    <a:pt x="2193" y="652"/>
                  </a:lnTo>
                  <a:lnTo>
                    <a:pt x="2227" y="652"/>
                  </a:lnTo>
                  <a:lnTo>
                    <a:pt x="2263" y="649"/>
                  </a:lnTo>
                  <a:lnTo>
                    <a:pt x="2297" y="645"/>
                  </a:lnTo>
                  <a:lnTo>
                    <a:pt x="2324" y="637"/>
                  </a:lnTo>
                  <a:lnTo>
                    <a:pt x="2348" y="628"/>
                  </a:lnTo>
                  <a:lnTo>
                    <a:pt x="2368" y="615"/>
                  </a:lnTo>
                  <a:lnTo>
                    <a:pt x="2382" y="601"/>
                  </a:lnTo>
                  <a:lnTo>
                    <a:pt x="2392" y="584"/>
                  </a:lnTo>
                  <a:lnTo>
                    <a:pt x="2399" y="567"/>
                  </a:lnTo>
                  <a:lnTo>
                    <a:pt x="2404" y="530"/>
                  </a:lnTo>
                  <a:lnTo>
                    <a:pt x="2397" y="491"/>
                  </a:lnTo>
                  <a:lnTo>
                    <a:pt x="2377" y="448"/>
                  </a:lnTo>
                  <a:lnTo>
                    <a:pt x="2348" y="404"/>
                  </a:lnTo>
                  <a:lnTo>
                    <a:pt x="2322" y="367"/>
                  </a:lnTo>
                  <a:lnTo>
                    <a:pt x="2290" y="333"/>
                  </a:lnTo>
                  <a:lnTo>
                    <a:pt x="2254" y="299"/>
                  </a:lnTo>
                  <a:lnTo>
                    <a:pt x="2217" y="265"/>
                  </a:lnTo>
                  <a:lnTo>
                    <a:pt x="2174" y="234"/>
                  </a:lnTo>
                  <a:lnTo>
                    <a:pt x="2132" y="205"/>
                  </a:lnTo>
                  <a:lnTo>
                    <a:pt x="2086" y="178"/>
                  </a:lnTo>
                  <a:lnTo>
                    <a:pt x="2040" y="154"/>
                  </a:lnTo>
                  <a:lnTo>
                    <a:pt x="2001" y="137"/>
                  </a:lnTo>
                  <a:lnTo>
                    <a:pt x="1962" y="120"/>
                  </a:lnTo>
                  <a:lnTo>
                    <a:pt x="1923" y="105"/>
                  </a:lnTo>
                  <a:lnTo>
                    <a:pt x="1882" y="90"/>
                  </a:lnTo>
                  <a:lnTo>
                    <a:pt x="1838" y="76"/>
                  </a:lnTo>
                  <a:lnTo>
                    <a:pt x="1797" y="64"/>
                  </a:lnTo>
                  <a:lnTo>
                    <a:pt x="1753" y="51"/>
                  </a:lnTo>
                  <a:lnTo>
                    <a:pt x="1710" y="42"/>
                  </a:lnTo>
                  <a:lnTo>
                    <a:pt x="1666" y="32"/>
                  </a:lnTo>
                  <a:lnTo>
                    <a:pt x="1620" y="25"/>
                  </a:lnTo>
                  <a:lnTo>
                    <a:pt x="1576" y="17"/>
                  </a:lnTo>
                  <a:lnTo>
                    <a:pt x="1530" y="13"/>
                  </a:lnTo>
                  <a:lnTo>
                    <a:pt x="1486" y="8"/>
                  </a:lnTo>
                  <a:lnTo>
                    <a:pt x="1443" y="5"/>
                  </a:lnTo>
                  <a:lnTo>
                    <a:pt x="1399" y="3"/>
                  </a:lnTo>
                  <a:lnTo>
                    <a:pt x="1355" y="0"/>
                  </a:lnTo>
                  <a:lnTo>
                    <a:pt x="1355" y="93"/>
                  </a:lnTo>
                  <a:lnTo>
                    <a:pt x="1384" y="95"/>
                  </a:lnTo>
                  <a:lnTo>
                    <a:pt x="1416" y="98"/>
                  </a:lnTo>
                  <a:lnTo>
                    <a:pt x="1445" y="100"/>
                  </a:lnTo>
                  <a:lnTo>
                    <a:pt x="1477" y="105"/>
                  </a:lnTo>
                  <a:lnTo>
                    <a:pt x="1508" y="110"/>
                  </a:lnTo>
                  <a:lnTo>
                    <a:pt x="1540" y="115"/>
                  </a:lnTo>
                  <a:lnTo>
                    <a:pt x="1569" y="120"/>
                  </a:lnTo>
                  <a:lnTo>
                    <a:pt x="1600" y="127"/>
                  </a:lnTo>
                  <a:lnTo>
                    <a:pt x="1632" y="134"/>
                  </a:lnTo>
                  <a:lnTo>
                    <a:pt x="1661" y="141"/>
                  </a:lnTo>
                  <a:lnTo>
                    <a:pt x="1690" y="151"/>
                  </a:lnTo>
                  <a:lnTo>
                    <a:pt x="1719" y="161"/>
                  </a:lnTo>
                  <a:lnTo>
                    <a:pt x="1749" y="171"/>
                  </a:lnTo>
                  <a:lnTo>
                    <a:pt x="1778" y="180"/>
                  </a:lnTo>
                  <a:lnTo>
                    <a:pt x="1804" y="192"/>
                  </a:lnTo>
                  <a:lnTo>
                    <a:pt x="1831" y="205"/>
                  </a:lnTo>
                  <a:lnTo>
                    <a:pt x="1877" y="229"/>
                  </a:lnTo>
                  <a:lnTo>
                    <a:pt x="1923" y="256"/>
                  </a:lnTo>
                  <a:lnTo>
                    <a:pt x="1967" y="287"/>
                  </a:lnTo>
                  <a:lnTo>
                    <a:pt x="2006" y="319"/>
                  </a:lnTo>
                  <a:lnTo>
                    <a:pt x="2042" y="355"/>
                  </a:lnTo>
                  <a:lnTo>
                    <a:pt x="2076" y="389"/>
                  </a:lnTo>
                  <a:lnTo>
                    <a:pt x="2103" y="426"/>
                  </a:lnTo>
                  <a:lnTo>
                    <a:pt x="2127" y="460"/>
                  </a:lnTo>
                  <a:lnTo>
                    <a:pt x="2142" y="496"/>
                  </a:lnTo>
                  <a:lnTo>
                    <a:pt x="2152" y="528"/>
                  </a:lnTo>
                  <a:lnTo>
                    <a:pt x="2152" y="557"/>
                  </a:lnTo>
                  <a:lnTo>
                    <a:pt x="2144" y="584"/>
                  </a:lnTo>
                  <a:lnTo>
                    <a:pt x="2127" y="606"/>
                  </a:lnTo>
                  <a:lnTo>
                    <a:pt x="2101" y="625"/>
                  </a:lnTo>
                  <a:lnTo>
                    <a:pt x="2064" y="637"/>
                  </a:lnTo>
                  <a:lnTo>
                    <a:pt x="2016" y="645"/>
                  </a:lnTo>
                  <a:lnTo>
                    <a:pt x="1989" y="647"/>
                  </a:lnTo>
                  <a:lnTo>
                    <a:pt x="1962" y="649"/>
                  </a:lnTo>
                  <a:lnTo>
                    <a:pt x="1940" y="652"/>
                  </a:lnTo>
                  <a:lnTo>
                    <a:pt x="1919" y="657"/>
                  </a:lnTo>
                  <a:lnTo>
                    <a:pt x="1899" y="664"/>
                  </a:lnTo>
                  <a:lnTo>
                    <a:pt x="1882" y="671"/>
                  </a:lnTo>
                  <a:lnTo>
                    <a:pt x="1870" y="681"/>
                  </a:lnTo>
                  <a:lnTo>
                    <a:pt x="1860" y="691"/>
                  </a:lnTo>
                  <a:lnTo>
                    <a:pt x="1853" y="705"/>
                  </a:lnTo>
                  <a:lnTo>
                    <a:pt x="1853" y="722"/>
                  </a:lnTo>
                  <a:lnTo>
                    <a:pt x="1860" y="739"/>
                  </a:lnTo>
                  <a:lnTo>
                    <a:pt x="1875" y="756"/>
                  </a:lnTo>
                  <a:lnTo>
                    <a:pt x="1894" y="773"/>
                  </a:lnTo>
                  <a:lnTo>
                    <a:pt x="1921" y="790"/>
                  </a:lnTo>
                  <a:lnTo>
                    <a:pt x="1953" y="807"/>
                  </a:lnTo>
                  <a:lnTo>
                    <a:pt x="1989" y="822"/>
                  </a:lnTo>
                  <a:lnTo>
                    <a:pt x="2052" y="858"/>
                  </a:lnTo>
                  <a:lnTo>
                    <a:pt x="2108" y="895"/>
                  </a:lnTo>
                  <a:lnTo>
                    <a:pt x="2152" y="931"/>
                  </a:lnTo>
                  <a:lnTo>
                    <a:pt x="2183" y="968"/>
                  </a:lnTo>
                  <a:lnTo>
                    <a:pt x="2205" y="1002"/>
                  </a:lnTo>
                  <a:lnTo>
                    <a:pt x="2215" y="1033"/>
                  </a:lnTo>
                  <a:lnTo>
                    <a:pt x="2210" y="1065"/>
                  </a:lnTo>
                  <a:lnTo>
                    <a:pt x="2193" y="1092"/>
                  </a:lnTo>
                  <a:lnTo>
                    <a:pt x="2178" y="1104"/>
                  </a:lnTo>
                  <a:lnTo>
                    <a:pt x="2159" y="1116"/>
                  </a:lnTo>
                  <a:lnTo>
                    <a:pt x="2137" y="1126"/>
                  </a:lnTo>
                  <a:lnTo>
                    <a:pt x="2113" y="1133"/>
                  </a:lnTo>
                  <a:lnTo>
                    <a:pt x="2086" y="1140"/>
                  </a:lnTo>
                  <a:lnTo>
                    <a:pt x="2055" y="1145"/>
                  </a:lnTo>
                  <a:lnTo>
                    <a:pt x="2021" y="1150"/>
                  </a:lnTo>
                  <a:lnTo>
                    <a:pt x="1987" y="1152"/>
                  </a:lnTo>
                  <a:lnTo>
                    <a:pt x="1948" y="1152"/>
                  </a:lnTo>
                  <a:lnTo>
                    <a:pt x="1909" y="1152"/>
                  </a:lnTo>
                  <a:lnTo>
                    <a:pt x="1865" y="1152"/>
                  </a:lnTo>
                  <a:lnTo>
                    <a:pt x="1821" y="1148"/>
                  </a:lnTo>
                  <a:lnTo>
                    <a:pt x="1778" y="1145"/>
                  </a:lnTo>
                  <a:lnTo>
                    <a:pt x="1732" y="1138"/>
                  </a:lnTo>
                  <a:lnTo>
                    <a:pt x="1683" y="1131"/>
                  </a:lnTo>
                  <a:lnTo>
                    <a:pt x="1634" y="1123"/>
                  </a:lnTo>
                  <a:lnTo>
                    <a:pt x="1588" y="1121"/>
                  </a:lnTo>
                  <a:lnTo>
                    <a:pt x="1557" y="1126"/>
                  </a:lnTo>
                  <a:lnTo>
                    <a:pt x="1533" y="1140"/>
                  </a:lnTo>
                  <a:lnTo>
                    <a:pt x="1520" y="1157"/>
                  </a:lnTo>
                  <a:lnTo>
                    <a:pt x="1513" y="1174"/>
                  </a:lnTo>
                  <a:lnTo>
                    <a:pt x="1511" y="1191"/>
                  </a:lnTo>
                  <a:lnTo>
                    <a:pt x="1511" y="1204"/>
                  </a:lnTo>
                  <a:lnTo>
                    <a:pt x="1511" y="1208"/>
                  </a:lnTo>
                  <a:lnTo>
                    <a:pt x="1503" y="1245"/>
                  </a:lnTo>
                  <a:lnTo>
                    <a:pt x="1491" y="1269"/>
                  </a:lnTo>
                  <a:lnTo>
                    <a:pt x="1472" y="1286"/>
                  </a:lnTo>
                  <a:lnTo>
                    <a:pt x="1448" y="1306"/>
                  </a:lnTo>
                  <a:lnTo>
                    <a:pt x="1414" y="1325"/>
                  </a:lnTo>
                  <a:lnTo>
                    <a:pt x="1375" y="1342"/>
                  </a:lnTo>
                  <a:lnTo>
                    <a:pt x="1331" y="1354"/>
                  </a:lnTo>
                  <a:lnTo>
                    <a:pt x="1285" y="1364"/>
                  </a:lnTo>
                  <a:lnTo>
                    <a:pt x="1234" y="1369"/>
                  </a:lnTo>
                  <a:lnTo>
                    <a:pt x="1178" y="1374"/>
                  </a:lnTo>
                  <a:lnTo>
                    <a:pt x="1122" y="1374"/>
                  </a:lnTo>
                  <a:lnTo>
                    <a:pt x="1064" y="1369"/>
                  </a:lnTo>
                  <a:lnTo>
                    <a:pt x="1003" y="1364"/>
                  </a:lnTo>
                  <a:lnTo>
                    <a:pt x="940" y="1354"/>
                  </a:lnTo>
                  <a:lnTo>
                    <a:pt x="879" y="1342"/>
                  </a:lnTo>
                  <a:lnTo>
                    <a:pt x="816" y="1327"/>
                  </a:lnTo>
                  <a:lnTo>
                    <a:pt x="753" y="1310"/>
                  </a:lnTo>
                  <a:lnTo>
                    <a:pt x="690" y="1289"/>
                  </a:lnTo>
                  <a:lnTo>
                    <a:pt x="629" y="1264"/>
                  </a:lnTo>
                  <a:lnTo>
                    <a:pt x="569" y="1238"/>
                  </a:lnTo>
                  <a:lnTo>
                    <a:pt x="513" y="1208"/>
                  </a:lnTo>
                  <a:lnTo>
                    <a:pt x="459" y="1179"/>
                  </a:lnTo>
                  <a:lnTo>
                    <a:pt x="411" y="1148"/>
                  </a:lnTo>
                  <a:lnTo>
                    <a:pt x="369" y="1116"/>
                  </a:lnTo>
                  <a:lnTo>
                    <a:pt x="333" y="1082"/>
                  </a:lnTo>
                  <a:lnTo>
                    <a:pt x="299" y="1050"/>
                  </a:lnTo>
                  <a:lnTo>
                    <a:pt x="272" y="1016"/>
                  </a:lnTo>
                  <a:lnTo>
                    <a:pt x="251" y="985"/>
                  </a:lnTo>
                  <a:lnTo>
                    <a:pt x="236" y="953"/>
                  </a:lnTo>
                  <a:lnTo>
                    <a:pt x="226" y="922"/>
                  </a:lnTo>
                  <a:lnTo>
                    <a:pt x="221" y="890"/>
                  </a:lnTo>
                  <a:lnTo>
                    <a:pt x="224" y="861"/>
                  </a:lnTo>
                  <a:lnTo>
                    <a:pt x="234" y="832"/>
                  </a:lnTo>
                  <a:lnTo>
                    <a:pt x="248" y="805"/>
                  </a:lnTo>
                  <a:lnTo>
                    <a:pt x="268" y="781"/>
                  </a:lnTo>
                  <a:lnTo>
                    <a:pt x="297" y="759"/>
                  </a:lnTo>
                  <a:lnTo>
                    <a:pt x="316" y="747"/>
                  </a:lnTo>
                  <a:lnTo>
                    <a:pt x="338" y="734"/>
                  </a:lnTo>
                  <a:lnTo>
                    <a:pt x="360" y="725"/>
                  </a:lnTo>
                  <a:lnTo>
                    <a:pt x="386" y="717"/>
                  </a:lnTo>
                  <a:lnTo>
                    <a:pt x="413" y="710"/>
                  </a:lnTo>
                  <a:lnTo>
                    <a:pt x="440" y="703"/>
                  </a:lnTo>
                  <a:lnTo>
                    <a:pt x="469" y="698"/>
                  </a:lnTo>
                  <a:lnTo>
                    <a:pt x="501" y="693"/>
                  </a:lnTo>
                  <a:lnTo>
                    <a:pt x="520" y="693"/>
                  </a:lnTo>
                  <a:lnTo>
                    <a:pt x="537" y="693"/>
                  </a:lnTo>
                  <a:lnTo>
                    <a:pt x="556" y="693"/>
                  </a:lnTo>
                  <a:lnTo>
                    <a:pt x="573" y="691"/>
                  </a:lnTo>
                  <a:lnTo>
                    <a:pt x="588" y="688"/>
                  </a:lnTo>
                  <a:lnTo>
                    <a:pt x="605" y="683"/>
                  </a:lnTo>
                  <a:lnTo>
                    <a:pt x="620" y="679"/>
                  </a:lnTo>
                  <a:lnTo>
                    <a:pt x="632" y="674"/>
                  </a:lnTo>
                  <a:lnTo>
                    <a:pt x="656" y="662"/>
                  </a:lnTo>
                  <a:lnTo>
                    <a:pt x="673" y="645"/>
                  </a:lnTo>
                  <a:lnTo>
                    <a:pt x="688" y="625"/>
                  </a:lnTo>
                  <a:lnTo>
                    <a:pt x="695" y="606"/>
                  </a:lnTo>
                  <a:lnTo>
                    <a:pt x="697" y="584"/>
                  </a:lnTo>
                  <a:lnTo>
                    <a:pt x="695" y="559"/>
                  </a:lnTo>
                  <a:lnTo>
                    <a:pt x="690" y="533"/>
                  </a:lnTo>
                  <a:lnTo>
                    <a:pt x="678" y="506"/>
                  </a:lnTo>
                  <a:lnTo>
                    <a:pt x="671" y="467"/>
                  </a:lnTo>
                  <a:lnTo>
                    <a:pt x="668" y="428"/>
                  </a:lnTo>
                  <a:lnTo>
                    <a:pt x="675" y="389"/>
                  </a:lnTo>
                  <a:lnTo>
                    <a:pt x="688" y="353"/>
                  </a:lnTo>
                  <a:lnTo>
                    <a:pt x="707" y="316"/>
                  </a:lnTo>
                  <a:lnTo>
                    <a:pt x="734" y="282"/>
                  </a:lnTo>
                  <a:lnTo>
                    <a:pt x="768" y="251"/>
                  </a:lnTo>
                  <a:lnTo>
                    <a:pt x="809" y="219"/>
                  </a:lnTo>
                  <a:lnTo>
                    <a:pt x="833" y="202"/>
                  </a:lnTo>
                  <a:lnTo>
                    <a:pt x="862" y="188"/>
                  </a:lnTo>
                  <a:lnTo>
                    <a:pt x="889" y="173"/>
                  </a:lnTo>
                  <a:lnTo>
                    <a:pt x="921" y="158"/>
                  </a:lnTo>
                  <a:lnTo>
                    <a:pt x="952" y="146"/>
                  </a:lnTo>
                  <a:lnTo>
                    <a:pt x="984" y="137"/>
                  </a:lnTo>
                  <a:lnTo>
                    <a:pt x="1018" y="127"/>
                  </a:lnTo>
                  <a:lnTo>
                    <a:pt x="1052" y="120"/>
                  </a:lnTo>
                  <a:lnTo>
                    <a:pt x="1088" y="112"/>
                  </a:lnTo>
                  <a:lnTo>
                    <a:pt x="1125" y="105"/>
                  </a:lnTo>
                  <a:lnTo>
                    <a:pt x="1161" y="100"/>
                  </a:lnTo>
                  <a:lnTo>
                    <a:pt x="1200" y="98"/>
                  </a:lnTo>
                  <a:lnTo>
                    <a:pt x="1239" y="93"/>
                  </a:lnTo>
                  <a:lnTo>
                    <a:pt x="1278" y="93"/>
                  </a:lnTo>
                  <a:lnTo>
                    <a:pt x="1316" y="93"/>
                  </a:lnTo>
                  <a:lnTo>
                    <a:pt x="1355" y="93"/>
                  </a:lnTo>
                  <a:lnTo>
                    <a:pt x="1355" y="0"/>
                  </a:lnTo>
                  <a:lnTo>
                    <a:pt x="1326" y="0"/>
                  </a:lnTo>
                  <a:lnTo>
                    <a:pt x="1299" y="0"/>
                  </a:lnTo>
                  <a:lnTo>
                    <a:pt x="1273" y="0"/>
                  </a:lnTo>
                  <a:lnTo>
                    <a:pt x="1246" y="0"/>
                  </a:lnTo>
                  <a:lnTo>
                    <a:pt x="1219" y="3"/>
                  </a:lnTo>
                  <a:lnTo>
                    <a:pt x="1193" y="5"/>
                  </a:lnTo>
                  <a:lnTo>
                    <a:pt x="1166" y="8"/>
                  </a:lnTo>
                  <a:lnTo>
                    <a:pt x="1139" y="10"/>
                  </a:lnTo>
                  <a:lnTo>
                    <a:pt x="1088" y="17"/>
                  </a:lnTo>
                  <a:lnTo>
                    <a:pt x="1040" y="27"/>
                  </a:lnTo>
                  <a:lnTo>
                    <a:pt x="991" y="37"/>
                  </a:lnTo>
                  <a:lnTo>
                    <a:pt x="945" y="49"/>
                  </a:lnTo>
                  <a:lnTo>
                    <a:pt x="899" y="64"/>
                  </a:lnTo>
                  <a:lnTo>
                    <a:pt x="858" y="81"/>
                  </a:lnTo>
                  <a:lnTo>
                    <a:pt x="816" y="98"/>
                  </a:lnTo>
                  <a:lnTo>
                    <a:pt x="777" y="117"/>
                  </a:lnTo>
                  <a:lnTo>
                    <a:pt x="741" y="139"/>
                  </a:lnTo>
                  <a:lnTo>
                    <a:pt x="709" y="161"/>
                  </a:lnTo>
                  <a:lnTo>
                    <a:pt x="683" y="185"/>
                  </a:lnTo>
                  <a:lnTo>
                    <a:pt x="658" y="209"/>
                  </a:lnTo>
                  <a:lnTo>
                    <a:pt x="639" y="234"/>
                  </a:lnTo>
                  <a:lnTo>
                    <a:pt x="622" y="258"/>
                  </a:lnTo>
                  <a:lnTo>
                    <a:pt x="607" y="285"/>
                  </a:lnTo>
                  <a:lnTo>
                    <a:pt x="598" y="312"/>
                  </a:lnTo>
                  <a:lnTo>
                    <a:pt x="590" y="341"/>
                  </a:lnTo>
                  <a:lnTo>
                    <a:pt x="588" y="372"/>
                  </a:lnTo>
                  <a:lnTo>
                    <a:pt x="588" y="401"/>
                  </a:lnTo>
                  <a:lnTo>
                    <a:pt x="593" y="433"/>
                  </a:lnTo>
                  <a:lnTo>
                    <a:pt x="605" y="462"/>
                  </a:lnTo>
                  <a:lnTo>
                    <a:pt x="610" y="491"/>
                  </a:lnTo>
                  <a:lnTo>
                    <a:pt x="612" y="518"/>
                  </a:lnTo>
                  <a:lnTo>
                    <a:pt x="605" y="542"/>
                  </a:lnTo>
                  <a:lnTo>
                    <a:pt x="595" y="564"/>
                  </a:lnTo>
                  <a:lnTo>
                    <a:pt x="576" y="584"/>
                  </a:lnTo>
                  <a:lnTo>
                    <a:pt x="554" y="601"/>
                  </a:lnTo>
                  <a:lnTo>
                    <a:pt x="522" y="615"/>
                  </a:lnTo>
                  <a:lnTo>
                    <a:pt x="505" y="620"/>
                  </a:lnTo>
                  <a:lnTo>
                    <a:pt x="488" y="625"/>
                  </a:lnTo>
                  <a:lnTo>
                    <a:pt x="469" y="630"/>
                  </a:lnTo>
                  <a:lnTo>
                    <a:pt x="450" y="632"/>
                  </a:lnTo>
                  <a:lnTo>
                    <a:pt x="428" y="632"/>
                  </a:lnTo>
                  <a:lnTo>
                    <a:pt x="406" y="632"/>
                  </a:lnTo>
                  <a:lnTo>
                    <a:pt x="384" y="632"/>
                  </a:lnTo>
                  <a:lnTo>
                    <a:pt x="360" y="630"/>
                  </a:lnTo>
                  <a:lnTo>
                    <a:pt x="321" y="632"/>
                  </a:lnTo>
                  <a:lnTo>
                    <a:pt x="287" y="637"/>
                  </a:lnTo>
                  <a:lnTo>
                    <a:pt x="251" y="645"/>
                  </a:lnTo>
                  <a:lnTo>
                    <a:pt x="217" y="649"/>
                  </a:lnTo>
                  <a:lnTo>
                    <a:pt x="185" y="659"/>
                  </a:lnTo>
                  <a:lnTo>
                    <a:pt x="156" y="669"/>
                  </a:lnTo>
                  <a:lnTo>
                    <a:pt x="129" y="681"/>
                  </a:lnTo>
                  <a:lnTo>
                    <a:pt x="102" y="693"/>
                  </a:lnTo>
                  <a:lnTo>
                    <a:pt x="78" y="708"/>
                  </a:lnTo>
                  <a:lnTo>
                    <a:pt x="59" y="722"/>
                  </a:lnTo>
                  <a:lnTo>
                    <a:pt x="42" y="739"/>
                  </a:lnTo>
                  <a:lnTo>
                    <a:pt x="27" y="756"/>
                  </a:lnTo>
                  <a:lnTo>
                    <a:pt x="15" y="773"/>
                  </a:lnTo>
                  <a:lnTo>
                    <a:pt x="8" y="793"/>
                  </a:lnTo>
                  <a:lnTo>
                    <a:pt x="3" y="815"/>
                  </a:lnTo>
                  <a:lnTo>
                    <a:pt x="0" y="834"/>
                  </a:lnTo>
                  <a:lnTo>
                    <a:pt x="0" y="856"/>
                  </a:lnTo>
                  <a:lnTo>
                    <a:pt x="5" y="878"/>
                  </a:lnTo>
                  <a:lnTo>
                    <a:pt x="10" y="900"/>
                  </a:lnTo>
                  <a:lnTo>
                    <a:pt x="20" y="922"/>
                  </a:lnTo>
                  <a:lnTo>
                    <a:pt x="32" y="946"/>
                  </a:lnTo>
                  <a:lnTo>
                    <a:pt x="47" y="970"/>
                  </a:lnTo>
                  <a:lnTo>
                    <a:pt x="64" y="992"/>
                  </a:lnTo>
                  <a:lnTo>
                    <a:pt x="83" y="1016"/>
                  </a:lnTo>
                  <a:lnTo>
                    <a:pt x="110" y="1046"/>
                  </a:lnTo>
                  <a:lnTo>
                    <a:pt x="139" y="1075"/>
                  </a:lnTo>
                  <a:lnTo>
                    <a:pt x="173" y="1104"/>
                  </a:lnTo>
                  <a:lnTo>
                    <a:pt x="212" y="1131"/>
                  </a:lnTo>
                  <a:lnTo>
                    <a:pt x="253" y="1160"/>
                  </a:lnTo>
                  <a:lnTo>
                    <a:pt x="297" y="1187"/>
                  </a:lnTo>
                  <a:lnTo>
                    <a:pt x="345" y="1213"/>
                  </a:lnTo>
                  <a:lnTo>
                    <a:pt x="396" y="1240"/>
                  </a:lnTo>
                  <a:lnTo>
                    <a:pt x="433" y="1257"/>
                  </a:lnTo>
                  <a:lnTo>
                    <a:pt x="469" y="1272"/>
                  </a:lnTo>
                  <a:lnTo>
                    <a:pt x="505" y="1286"/>
                  </a:lnTo>
                  <a:lnTo>
                    <a:pt x="542" y="1301"/>
                  </a:lnTo>
                  <a:lnTo>
                    <a:pt x="581" y="1315"/>
                  </a:lnTo>
                  <a:lnTo>
                    <a:pt x="617" y="1327"/>
                  </a:lnTo>
                  <a:lnTo>
                    <a:pt x="656" y="1340"/>
                  </a:lnTo>
                  <a:lnTo>
                    <a:pt x="692" y="1349"/>
                  </a:lnTo>
                  <a:lnTo>
                    <a:pt x="731" y="1362"/>
                  </a:lnTo>
                  <a:lnTo>
                    <a:pt x="770" y="1371"/>
                  </a:lnTo>
                  <a:lnTo>
                    <a:pt x="807" y="1379"/>
                  </a:lnTo>
                  <a:lnTo>
                    <a:pt x="845" y="1386"/>
                  </a:lnTo>
                  <a:lnTo>
                    <a:pt x="882" y="1393"/>
                  </a:lnTo>
                  <a:lnTo>
                    <a:pt x="921" y="1400"/>
                  </a:lnTo>
                  <a:lnTo>
                    <a:pt x="957" y="1405"/>
                  </a:lnTo>
                  <a:lnTo>
                    <a:pt x="993" y="1410"/>
                  </a:lnTo>
                  <a:lnTo>
                    <a:pt x="1030" y="1413"/>
                  </a:lnTo>
                  <a:lnTo>
                    <a:pt x="1066" y="1417"/>
                  </a:lnTo>
                  <a:lnTo>
                    <a:pt x="1100" y="1417"/>
                  </a:lnTo>
                  <a:lnTo>
                    <a:pt x="1134" y="1420"/>
                  </a:lnTo>
                  <a:lnTo>
                    <a:pt x="1168" y="1420"/>
                  </a:lnTo>
                  <a:lnTo>
                    <a:pt x="1202" y="1417"/>
                  </a:lnTo>
                  <a:lnTo>
                    <a:pt x="1234" y="1417"/>
                  </a:lnTo>
                  <a:lnTo>
                    <a:pt x="1265" y="1413"/>
                  </a:lnTo>
                  <a:lnTo>
                    <a:pt x="1295" y="1410"/>
                  </a:lnTo>
                  <a:lnTo>
                    <a:pt x="1324" y="1405"/>
                  </a:lnTo>
                  <a:lnTo>
                    <a:pt x="1350" y="1400"/>
                  </a:lnTo>
                  <a:lnTo>
                    <a:pt x="1377" y="1393"/>
                  </a:lnTo>
                  <a:lnTo>
                    <a:pt x="1404" y="1386"/>
                  </a:lnTo>
                  <a:lnTo>
                    <a:pt x="1428" y="1376"/>
                  </a:lnTo>
                  <a:lnTo>
                    <a:pt x="1450" y="1366"/>
                  </a:lnTo>
                  <a:lnTo>
                    <a:pt x="1472" y="1357"/>
                  </a:lnTo>
                  <a:lnTo>
                    <a:pt x="1489" y="1347"/>
                  </a:lnTo>
                  <a:lnTo>
                    <a:pt x="1503" y="1337"/>
                  </a:lnTo>
                  <a:lnTo>
                    <a:pt x="1518" y="1330"/>
                  </a:lnTo>
                  <a:lnTo>
                    <a:pt x="1530" y="1318"/>
                  </a:lnTo>
                  <a:lnTo>
                    <a:pt x="1537" y="1308"/>
                  </a:lnTo>
                  <a:lnTo>
                    <a:pt x="1547" y="1293"/>
                  </a:lnTo>
                  <a:lnTo>
                    <a:pt x="1552" y="1274"/>
                  </a:lnTo>
                  <a:lnTo>
                    <a:pt x="1557" y="1252"/>
                  </a:lnTo>
                  <a:lnTo>
                    <a:pt x="1557" y="1247"/>
                  </a:lnTo>
                  <a:lnTo>
                    <a:pt x="1557" y="1233"/>
                  </a:lnTo>
                  <a:lnTo>
                    <a:pt x="1562" y="1216"/>
                  </a:lnTo>
                  <a:lnTo>
                    <a:pt x="1574" y="1194"/>
                  </a:lnTo>
                  <a:lnTo>
                    <a:pt x="1591" y="1177"/>
                  </a:lnTo>
                  <a:lnTo>
                    <a:pt x="1620" y="1162"/>
                  </a:lnTo>
                  <a:lnTo>
                    <a:pt x="1661" y="1157"/>
                  </a:lnTo>
                  <a:lnTo>
                    <a:pt x="1717" y="1165"/>
                  </a:lnTo>
                  <a:lnTo>
                    <a:pt x="1766" y="1174"/>
                  </a:lnTo>
                  <a:lnTo>
                    <a:pt x="1817" y="1184"/>
                  </a:lnTo>
                  <a:lnTo>
                    <a:pt x="1863" y="1191"/>
                  </a:lnTo>
                  <a:lnTo>
                    <a:pt x="1911" y="1199"/>
                  </a:lnTo>
                  <a:lnTo>
                    <a:pt x="1957" y="1204"/>
                  </a:lnTo>
                  <a:lnTo>
                    <a:pt x="2001" y="1208"/>
                  </a:lnTo>
                  <a:lnTo>
                    <a:pt x="2045" y="1211"/>
                  </a:lnTo>
                  <a:lnTo>
                    <a:pt x="2086" y="1213"/>
                  </a:lnTo>
                  <a:lnTo>
                    <a:pt x="2125" y="1213"/>
                  </a:lnTo>
                  <a:lnTo>
                    <a:pt x="2164" y="1213"/>
                  </a:lnTo>
                  <a:lnTo>
                    <a:pt x="2198" y="1213"/>
                  </a:lnTo>
                  <a:lnTo>
                    <a:pt x="2232" y="1208"/>
                  </a:lnTo>
                  <a:lnTo>
                    <a:pt x="2266" y="1206"/>
                  </a:lnTo>
                  <a:lnTo>
                    <a:pt x="2295" y="1201"/>
                  </a:lnTo>
                  <a:lnTo>
                    <a:pt x="2322" y="1194"/>
                  </a:lnTo>
                  <a:lnTo>
                    <a:pt x="2346" y="1187"/>
                  </a:lnTo>
                  <a:lnTo>
                    <a:pt x="2365" y="1182"/>
                  </a:lnTo>
                  <a:lnTo>
                    <a:pt x="2382" y="1174"/>
                  </a:lnTo>
                  <a:lnTo>
                    <a:pt x="2397" y="1165"/>
                  </a:lnTo>
                  <a:lnTo>
                    <a:pt x="2409" y="1155"/>
                  </a:lnTo>
                  <a:lnTo>
                    <a:pt x="2433" y="1126"/>
                  </a:lnTo>
                  <a:lnTo>
                    <a:pt x="2441" y="1094"/>
                  </a:lnTo>
                  <a:lnTo>
                    <a:pt x="2431" y="1058"/>
                  </a:lnTo>
                  <a:lnTo>
                    <a:pt x="2409" y="1019"/>
                  </a:lnTo>
                  <a:lnTo>
                    <a:pt x="2370" y="977"/>
                  </a:lnTo>
                  <a:lnTo>
                    <a:pt x="2319" y="936"/>
                  </a:lnTo>
                  <a:lnTo>
                    <a:pt x="2256" y="892"/>
                  </a:lnTo>
                  <a:lnTo>
                    <a:pt x="2181" y="8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grpSp>
          <p:nvGrpSpPr>
            <p:cNvPr id="69" name="Group 58">
              <a:extLst>
                <a:ext uri="{FF2B5EF4-FFF2-40B4-BE49-F238E27FC236}">
                  <a16:creationId xmlns:a16="http://schemas.microsoft.com/office/drawing/2014/main" id="{BE7DB9A0-3328-414D-AC8E-7F4073B8ECAC}"/>
                </a:ext>
              </a:extLst>
            </p:cNvPr>
            <p:cNvGrpSpPr/>
            <p:nvPr/>
          </p:nvGrpSpPr>
          <p:grpSpPr>
            <a:xfrm>
              <a:off x="3310071" y="5257800"/>
              <a:ext cx="129839" cy="308877"/>
              <a:chOff x="3033643" y="3164370"/>
              <a:chExt cx="212725" cy="506058"/>
            </a:xfrm>
          </p:grpSpPr>
          <p:sp>
            <p:nvSpPr>
              <p:cNvPr id="81" name="AutoShape 25">
                <a:extLst>
                  <a:ext uri="{FF2B5EF4-FFF2-40B4-BE49-F238E27FC236}">
                    <a16:creationId xmlns:a16="http://schemas.microsoft.com/office/drawing/2014/main" id="{41053AEA-03FD-2D48-BCCD-E89735A96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60310" y="3237703"/>
                <a:ext cx="253029" cy="106363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FF0000"/>
                  </a:solidFill>
                  <a:latin typeface="Calibri" charset="0"/>
                </a:endParaRPr>
              </a:p>
            </p:txBody>
          </p:sp>
          <p:sp>
            <p:nvSpPr>
              <p:cNvPr id="82" name="AutoShape 26">
                <a:extLst>
                  <a:ext uri="{FF2B5EF4-FFF2-40B4-BE49-F238E27FC236}">
                    <a16:creationId xmlns:a16="http://schemas.microsoft.com/office/drawing/2014/main" id="{A7EFC132-BEEA-9643-ACAA-E652C3DF3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066672" y="3237704"/>
                <a:ext cx="253029" cy="10636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FF0000"/>
                  </a:solidFill>
                  <a:latin typeface="Calibri" charset="0"/>
                </a:endParaRPr>
              </a:p>
            </p:txBody>
          </p:sp>
          <p:sp>
            <p:nvSpPr>
              <p:cNvPr id="83" name="AutoShape 27">
                <a:extLst>
                  <a:ext uri="{FF2B5EF4-FFF2-40B4-BE49-F238E27FC236}">
                    <a16:creationId xmlns:a16="http://schemas.microsoft.com/office/drawing/2014/main" id="{D1856C55-BB25-2E4F-9002-5FE70487F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066672" y="3490733"/>
                <a:ext cx="253029" cy="10636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FF0000"/>
                  </a:solidFill>
                  <a:latin typeface="Calibri" charset="0"/>
                </a:endParaRPr>
              </a:p>
            </p:txBody>
          </p:sp>
        </p:grpSp>
        <p:sp>
          <p:nvSpPr>
            <p:cNvPr id="70" name="Text Box 37">
              <a:extLst>
                <a:ext uri="{FF2B5EF4-FFF2-40B4-BE49-F238E27FC236}">
                  <a16:creationId xmlns:a16="http://schemas.microsoft.com/office/drawing/2014/main" id="{5E129144-D71D-A144-B498-02C274BC676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419422" y="5254823"/>
              <a:ext cx="715441" cy="339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70C0"/>
                  </a:solidFill>
                  <a:latin typeface="Calibri" charset="0"/>
                </a:rPr>
                <a:t>MHC-I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507AB65-F6EB-5643-975D-3FB4D77911A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95555" y="5821708"/>
              <a:ext cx="480597" cy="339366"/>
              <a:chOff x="912449" y="3760405"/>
              <a:chExt cx="787562" cy="586140"/>
            </a:xfrm>
          </p:grpSpPr>
          <p:sp>
            <p:nvSpPr>
              <p:cNvPr id="79" name="Text Box 41">
                <a:extLst>
                  <a:ext uri="{FF2B5EF4-FFF2-40B4-BE49-F238E27FC236}">
                    <a16:creationId xmlns:a16="http://schemas.microsoft.com/office/drawing/2014/main" id="{922C89C8-5618-5D48-B399-91647A26E1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7855" y="3760405"/>
                <a:ext cx="624303" cy="586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>
                    <a:latin typeface="Calibri" charset="0"/>
                  </a:rPr>
                  <a:t>TB</a:t>
                </a:r>
              </a:p>
            </p:txBody>
          </p:sp>
          <p:sp>
            <p:nvSpPr>
              <p:cNvPr id="80" name="AutoShape 24">
                <a:extLst>
                  <a:ext uri="{FF2B5EF4-FFF2-40B4-BE49-F238E27FC236}">
                    <a16:creationId xmlns:a16="http://schemas.microsoft.com/office/drawing/2014/main" id="{5CE60767-CE2E-FD41-9836-6239794AE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449" y="3879490"/>
                <a:ext cx="787562" cy="331789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Calibri" charset="0"/>
                </a:endParaRPr>
              </a:p>
            </p:txBody>
          </p:sp>
        </p:grpSp>
        <p:sp>
          <p:nvSpPr>
            <p:cNvPr id="72" name="Oval 14">
              <a:extLst>
                <a:ext uri="{FF2B5EF4-FFF2-40B4-BE49-F238E27FC236}">
                  <a16:creationId xmlns:a16="http://schemas.microsoft.com/office/drawing/2014/main" id="{E370290B-4708-A742-B8EA-8F2E838E55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96150" y="4239651"/>
              <a:ext cx="1204400" cy="804366"/>
            </a:xfrm>
            <a:prstGeom prst="ellipse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 charset="0"/>
              </a:endParaRPr>
            </a:p>
          </p:txBody>
        </p:sp>
        <p:sp>
          <p:nvSpPr>
            <p:cNvPr id="73" name="Text Box 36">
              <a:extLst>
                <a:ext uri="{FF2B5EF4-FFF2-40B4-BE49-F238E27FC236}">
                  <a16:creationId xmlns:a16="http://schemas.microsoft.com/office/drawing/2014/main" id="{B432ED28-4B1A-9745-89FF-A2521095F81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098558" y="4359451"/>
              <a:ext cx="614120" cy="600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rgbClr val="0070C0"/>
                  </a:solidFill>
                  <a:cs typeface="Symbol" charset="2"/>
                </a:rPr>
                <a:t>CD8</a:t>
              </a:r>
            </a:p>
            <a:p>
              <a:pPr algn="ctr"/>
              <a:r>
                <a:rPr lang="en-US" sz="2000">
                  <a:solidFill>
                    <a:srgbClr val="0070C0"/>
                  </a:solidFill>
                  <a:latin typeface="Calibri" charset="0"/>
                </a:rPr>
                <a:t>T-cell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AE72009-BA20-7040-B28F-54DB2AA8C89C}"/>
                </a:ext>
              </a:extLst>
            </p:cNvPr>
            <p:cNvGrpSpPr/>
            <p:nvPr/>
          </p:nvGrpSpPr>
          <p:grpSpPr>
            <a:xfrm>
              <a:off x="3315189" y="5073527"/>
              <a:ext cx="129838" cy="154439"/>
              <a:chOff x="3299158" y="2237677"/>
              <a:chExt cx="129838" cy="154439"/>
            </a:xfrm>
          </p:grpSpPr>
          <p:sp>
            <p:nvSpPr>
              <p:cNvPr id="77" name="AutoShape 25">
                <a:extLst>
                  <a:ext uri="{FF2B5EF4-FFF2-40B4-BE49-F238E27FC236}">
                    <a16:creationId xmlns:a16="http://schemas.microsoft.com/office/drawing/2014/main" id="{EEF397DB-2EE2-DF4C-BE33-3C2B78B0A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254398" y="2282437"/>
                <a:ext cx="154439" cy="6491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FF0000"/>
                  </a:solidFill>
                  <a:latin typeface="Calibri" charset="0"/>
                </a:endParaRPr>
              </a:p>
            </p:txBody>
          </p:sp>
          <p:sp>
            <p:nvSpPr>
              <p:cNvPr id="78" name="AutoShape 26">
                <a:extLst>
                  <a:ext uri="{FF2B5EF4-FFF2-40B4-BE49-F238E27FC236}">
                    <a16:creationId xmlns:a16="http://schemas.microsoft.com/office/drawing/2014/main" id="{C104E646-8970-5F4A-8DAD-828948C2E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319317" y="2282437"/>
                <a:ext cx="154439" cy="6491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FF0000"/>
                  </a:solidFill>
                  <a:latin typeface="Calibri" charset="0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66FA74F-BDA6-9D4A-9510-77C634F13291}"/>
              </a:ext>
            </a:extLst>
          </p:cNvPr>
          <p:cNvGrpSpPr>
            <a:grpSpLocks noChangeAspect="1"/>
          </p:cNvGrpSpPr>
          <p:nvPr/>
        </p:nvGrpSpPr>
        <p:grpSpPr>
          <a:xfrm>
            <a:off x="3745198" y="1886707"/>
            <a:ext cx="2127474" cy="2646899"/>
            <a:chOff x="2514600" y="4239651"/>
            <a:chExt cx="1733497" cy="2156732"/>
          </a:xfrm>
        </p:grpSpPr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85266103-3D8F-F04D-BA44-E613824EC6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14600" y="5562600"/>
              <a:ext cx="1465046" cy="833783"/>
            </a:xfrm>
            <a:custGeom>
              <a:avLst/>
              <a:gdLst>
                <a:gd name="T0" fmla="*/ 2147483647 w 2441"/>
                <a:gd name="T1" fmla="*/ 2147483647 h 1420"/>
                <a:gd name="T2" fmla="*/ 2147483647 w 2441"/>
                <a:gd name="T3" fmla="*/ 2147483647 h 1420"/>
                <a:gd name="T4" fmla="*/ 2147483647 w 2441"/>
                <a:gd name="T5" fmla="*/ 2147483647 h 1420"/>
                <a:gd name="T6" fmla="*/ 2147483647 w 2441"/>
                <a:gd name="T7" fmla="*/ 2147483647 h 1420"/>
                <a:gd name="T8" fmla="*/ 2147483647 w 2441"/>
                <a:gd name="T9" fmla="*/ 2147483647 h 1420"/>
                <a:gd name="T10" fmla="*/ 2147483647 w 2441"/>
                <a:gd name="T11" fmla="*/ 2147483647 h 1420"/>
                <a:gd name="T12" fmla="*/ 2147483647 w 2441"/>
                <a:gd name="T13" fmla="*/ 2147483647 h 1420"/>
                <a:gd name="T14" fmla="*/ 2147483647 w 2441"/>
                <a:gd name="T15" fmla="*/ 2147483647 h 1420"/>
                <a:gd name="T16" fmla="*/ 2147483647 w 2441"/>
                <a:gd name="T17" fmla="*/ 2147483647 h 1420"/>
                <a:gd name="T18" fmla="*/ 2147483647 w 2441"/>
                <a:gd name="T19" fmla="*/ 2147483647 h 1420"/>
                <a:gd name="T20" fmla="*/ 2147483647 w 2441"/>
                <a:gd name="T21" fmla="*/ 2147483647 h 1420"/>
                <a:gd name="T22" fmla="*/ 2147483647 w 2441"/>
                <a:gd name="T23" fmla="*/ 2147483647 h 1420"/>
                <a:gd name="T24" fmla="*/ 2147483647 w 2441"/>
                <a:gd name="T25" fmla="*/ 2147483647 h 1420"/>
                <a:gd name="T26" fmla="*/ 2147483647 w 2441"/>
                <a:gd name="T27" fmla="*/ 2147483647 h 1420"/>
                <a:gd name="T28" fmla="*/ 2147483647 w 2441"/>
                <a:gd name="T29" fmla="*/ 2147483647 h 1420"/>
                <a:gd name="T30" fmla="*/ 2147483647 w 2441"/>
                <a:gd name="T31" fmla="*/ 2147483647 h 1420"/>
                <a:gd name="T32" fmla="*/ 2147483647 w 2441"/>
                <a:gd name="T33" fmla="*/ 2147483647 h 1420"/>
                <a:gd name="T34" fmla="*/ 2147483647 w 2441"/>
                <a:gd name="T35" fmla="*/ 2147483647 h 1420"/>
                <a:gd name="T36" fmla="*/ 2147483647 w 2441"/>
                <a:gd name="T37" fmla="*/ 2147483647 h 1420"/>
                <a:gd name="T38" fmla="*/ 2147483647 w 2441"/>
                <a:gd name="T39" fmla="*/ 2147483647 h 1420"/>
                <a:gd name="T40" fmla="*/ 2147483647 w 2441"/>
                <a:gd name="T41" fmla="*/ 2147483647 h 1420"/>
                <a:gd name="T42" fmla="*/ 2147483647 w 2441"/>
                <a:gd name="T43" fmla="*/ 2147483647 h 1420"/>
                <a:gd name="T44" fmla="*/ 2147483647 w 2441"/>
                <a:gd name="T45" fmla="*/ 2147483647 h 1420"/>
                <a:gd name="T46" fmla="*/ 2147483647 w 2441"/>
                <a:gd name="T47" fmla="*/ 2147483647 h 1420"/>
                <a:gd name="T48" fmla="*/ 2147483647 w 2441"/>
                <a:gd name="T49" fmla="*/ 2147483647 h 1420"/>
                <a:gd name="T50" fmla="*/ 2147483647 w 2441"/>
                <a:gd name="T51" fmla="*/ 2147483647 h 1420"/>
                <a:gd name="T52" fmla="*/ 2147483647 w 2441"/>
                <a:gd name="T53" fmla="*/ 2147483647 h 1420"/>
                <a:gd name="T54" fmla="*/ 2147483647 w 2441"/>
                <a:gd name="T55" fmla="*/ 2147483647 h 1420"/>
                <a:gd name="T56" fmla="*/ 2147483647 w 2441"/>
                <a:gd name="T57" fmla="*/ 2147483647 h 1420"/>
                <a:gd name="T58" fmla="*/ 2147483647 w 2441"/>
                <a:gd name="T59" fmla="*/ 2147483647 h 1420"/>
                <a:gd name="T60" fmla="*/ 2147483647 w 2441"/>
                <a:gd name="T61" fmla="*/ 2147483647 h 1420"/>
                <a:gd name="T62" fmla="*/ 2147483647 w 2441"/>
                <a:gd name="T63" fmla="*/ 2147483647 h 1420"/>
                <a:gd name="T64" fmla="*/ 2147483647 w 2441"/>
                <a:gd name="T65" fmla="*/ 2147483647 h 1420"/>
                <a:gd name="T66" fmla="*/ 2147483647 w 2441"/>
                <a:gd name="T67" fmla="*/ 2147483647 h 1420"/>
                <a:gd name="T68" fmla="*/ 2147483647 w 2441"/>
                <a:gd name="T69" fmla="*/ 2147483647 h 1420"/>
                <a:gd name="T70" fmla="*/ 2147483647 w 2441"/>
                <a:gd name="T71" fmla="*/ 2147483647 h 1420"/>
                <a:gd name="T72" fmla="*/ 2147483647 w 2441"/>
                <a:gd name="T73" fmla="*/ 0 h 1420"/>
                <a:gd name="T74" fmla="*/ 2147483647 w 2441"/>
                <a:gd name="T75" fmla="*/ 2147483647 h 1420"/>
                <a:gd name="T76" fmla="*/ 2147483647 w 2441"/>
                <a:gd name="T77" fmla="*/ 2147483647 h 1420"/>
                <a:gd name="T78" fmla="*/ 2147483647 w 2441"/>
                <a:gd name="T79" fmla="*/ 2147483647 h 1420"/>
                <a:gd name="T80" fmla="*/ 2147483647 w 2441"/>
                <a:gd name="T81" fmla="*/ 2147483647 h 1420"/>
                <a:gd name="T82" fmla="*/ 2147483647 w 2441"/>
                <a:gd name="T83" fmla="*/ 2147483647 h 1420"/>
                <a:gd name="T84" fmla="*/ 2147483647 w 2441"/>
                <a:gd name="T85" fmla="*/ 2147483647 h 1420"/>
                <a:gd name="T86" fmla="*/ 2147483647 w 2441"/>
                <a:gd name="T87" fmla="*/ 2147483647 h 1420"/>
                <a:gd name="T88" fmla="*/ 2147483647 w 2441"/>
                <a:gd name="T89" fmla="*/ 2147483647 h 1420"/>
                <a:gd name="T90" fmla="*/ 2147483647 w 2441"/>
                <a:gd name="T91" fmla="*/ 2147483647 h 1420"/>
                <a:gd name="T92" fmla="*/ 2147483647 w 2441"/>
                <a:gd name="T93" fmla="*/ 2147483647 h 1420"/>
                <a:gd name="T94" fmla="*/ 2147483647 w 2441"/>
                <a:gd name="T95" fmla="*/ 2147483647 h 1420"/>
                <a:gd name="T96" fmla="*/ 2147483647 w 2441"/>
                <a:gd name="T97" fmla="*/ 2147483647 h 1420"/>
                <a:gd name="T98" fmla="*/ 2147483647 w 2441"/>
                <a:gd name="T99" fmla="*/ 2147483647 h 1420"/>
                <a:gd name="T100" fmla="*/ 2147483647 w 2441"/>
                <a:gd name="T101" fmla="*/ 2147483647 h 1420"/>
                <a:gd name="T102" fmla="*/ 2147483647 w 2441"/>
                <a:gd name="T103" fmla="*/ 2147483647 h 1420"/>
                <a:gd name="T104" fmla="*/ 2147483647 w 2441"/>
                <a:gd name="T105" fmla="*/ 2147483647 h 1420"/>
                <a:gd name="T106" fmla="*/ 2147483647 w 2441"/>
                <a:gd name="T107" fmla="*/ 2147483647 h 1420"/>
                <a:gd name="T108" fmla="*/ 2147483647 w 2441"/>
                <a:gd name="T109" fmla="*/ 2147483647 h 1420"/>
                <a:gd name="T110" fmla="*/ 2147483647 w 2441"/>
                <a:gd name="T111" fmla="*/ 2147483647 h 1420"/>
                <a:gd name="T112" fmla="*/ 2147483647 w 2441"/>
                <a:gd name="T113" fmla="*/ 2147483647 h 1420"/>
                <a:gd name="T114" fmla="*/ 2147483647 w 2441"/>
                <a:gd name="T115" fmla="*/ 2147483647 h 1420"/>
                <a:gd name="T116" fmla="*/ 2147483647 w 2441"/>
                <a:gd name="T117" fmla="*/ 2147483647 h 1420"/>
                <a:gd name="T118" fmla="*/ 2147483647 w 2441"/>
                <a:gd name="T119" fmla="*/ 2147483647 h 1420"/>
                <a:gd name="T120" fmla="*/ 2147483647 w 2441"/>
                <a:gd name="T121" fmla="*/ 2147483647 h 14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41"/>
                <a:gd name="T184" fmla="*/ 0 h 1420"/>
                <a:gd name="T185" fmla="*/ 2441 w 2441"/>
                <a:gd name="T186" fmla="*/ 1420 h 14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41" h="1420">
                  <a:moveTo>
                    <a:pt x="2181" y="849"/>
                  </a:moveTo>
                  <a:lnTo>
                    <a:pt x="2137" y="829"/>
                  </a:lnTo>
                  <a:lnTo>
                    <a:pt x="2098" y="810"/>
                  </a:lnTo>
                  <a:lnTo>
                    <a:pt x="2067" y="788"/>
                  </a:lnTo>
                  <a:lnTo>
                    <a:pt x="2045" y="768"/>
                  </a:lnTo>
                  <a:lnTo>
                    <a:pt x="2028" y="749"/>
                  </a:lnTo>
                  <a:lnTo>
                    <a:pt x="2021" y="730"/>
                  </a:lnTo>
                  <a:lnTo>
                    <a:pt x="2023" y="710"/>
                  </a:lnTo>
                  <a:lnTo>
                    <a:pt x="2033" y="693"/>
                  </a:lnTo>
                  <a:lnTo>
                    <a:pt x="2045" y="683"/>
                  </a:lnTo>
                  <a:lnTo>
                    <a:pt x="2062" y="674"/>
                  </a:lnTo>
                  <a:lnTo>
                    <a:pt x="2081" y="666"/>
                  </a:lnTo>
                  <a:lnTo>
                    <a:pt x="2106" y="662"/>
                  </a:lnTo>
                  <a:lnTo>
                    <a:pt x="2132" y="657"/>
                  </a:lnTo>
                  <a:lnTo>
                    <a:pt x="2161" y="654"/>
                  </a:lnTo>
                  <a:lnTo>
                    <a:pt x="2193" y="652"/>
                  </a:lnTo>
                  <a:lnTo>
                    <a:pt x="2227" y="652"/>
                  </a:lnTo>
                  <a:lnTo>
                    <a:pt x="2263" y="649"/>
                  </a:lnTo>
                  <a:lnTo>
                    <a:pt x="2297" y="645"/>
                  </a:lnTo>
                  <a:lnTo>
                    <a:pt x="2324" y="637"/>
                  </a:lnTo>
                  <a:lnTo>
                    <a:pt x="2348" y="628"/>
                  </a:lnTo>
                  <a:lnTo>
                    <a:pt x="2368" y="615"/>
                  </a:lnTo>
                  <a:lnTo>
                    <a:pt x="2382" y="601"/>
                  </a:lnTo>
                  <a:lnTo>
                    <a:pt x="2392" y="584"/>
                  </a:lnTo>
                  <a:lnTo>
                    <a:pt x="2399" y="567"/>
                  </a:lnTo>
                  <a:lnTo>
                    <a:pt x="2404" y="530"/>
                  </a:lnTo>
                  <a:lnTo>
                    <a:pt x="2397" y="491"/>
                  </a:lnTo>
                  <a:lnTo>
                    <a:pt x="2377" y="448"/>
                  </a:lnTo>
                  <a:lnTo>
                    <a:pt x="2348" y="404"/>
                  </a:lnTo>
                  <a:lnTo>
                    <a:pt x="2322" y="367"/>
                  </a:lnTo>
                  <a:lnTo>
                    <a:pt x="2290" y="333"/>
                  </a:lnTo>
                  <a:lnTo>
                    <a:pt x="2254" y="299"/>
                  </a:lnTo>
                  <a:lnTo>
                    <a:pt x="2217" y="265"/>
                  </a:lnTo>
                  <a:lnTo>
                    <a:pt x="2174" y="234"/>
                  </a:lnTo>
                  <a:lnTo>
                    <a:pt x="2132" y="205"/>
                  </a:lnTo>
                  <a:lnTo>
                    <a:pt x="2086" y="178"/>
                  </a:lnTo>
                  <a:lnTo>
                    <a:pt x="2040" y="154"/>
                  </a:lnTo>
                  <a:lnTo>
                    <a:pt x="2001" y="137"/>
                  </a:lnTo>
                  <a:lnTo>
                    <a:pt x="1962" y="120"/>
                  </a:lnTo>
                  <a:lnTo>
                    <a:pt x="1923" y="105"/>
                  </a:lnTo>
                  <a:lnTo>
                    <a:pt x="1882" y="90"/>
                  </a:lnTo>
                  <a:lnTo>
                    <a:pt x="1838" y="76"/>
                  </a:lnTo>
                  <a:lnTo>
                    <a:pt x="1797" y="64"/>
                  </a:lnTo>
                  <a:lnTo>
                    <a:pt x="1753" y="51"/>
                  </a:lnTo>
                  <a:lnTo>
                    <a:pt x="1710" y="42"/>
                  </a:lnTo>
                  <a:lnTo>
                    <a:pt x="1666" y="32"/>
                  </a:lnTo>
                  <a:lnTo>
                    <a:pt x="1620" y="25"/>
                  </a:lnTo>
                  <a:lnTo>
                    <a:pt x="1576" y="17"/>
                  </a:lnTo>
                  <a:lnTo>
                    <a:pt x="1530" y="13"/>
                  </a:lnTo>
                  <a:lnTo>
                    <a:pt x="1486" y="8"/>
                  </a:lnTo>
                  <a:lnTo>
                    <a:pt x="1443" y="5"/>
                  </a:lnTo>
                  <a:lnTo>
                    <a:pt x="1399" y="3"/>
                  </a:lnTo>
                  <a:lnTo>
                    <a:pt x="1355" y="0"/>
                  </a:lnTo>
                  <a:lnTo>
                    <a:pt x="1355" y="93"/>
                  </a:lnTo>
                  <a:lnTo>
                    <a:pt x="1384" y="95"/>
                  </a:lnTo>
                  <a:lnTo>
                    <a:pt x="1416" y="98"/>
                  </a:lnTo>
                  <a:lnTo>
                    <a:pt x="1445" y="100"/>
                  </a:lnTo>
                  <a:lnTo>
                    <a:pt x="1477" y="105"/>
                  </a:lnTo>
                  <a:lnTo>
                    <a:pt x="1508" y="110"/>
                  </a:lnTo>
                  <a:lnTo>
                    <a:pt x="1540" y="115"/>
                  </a:lnTo>
                  <a:lnTo>
                    <a:pt x="1569" y="120"/>
                  </a:lnTo>
                  <a:lnTo>
                    <a:pt x="1600" y="127"/>
                  </a:lnTo>
                  <a:lnTo>
                    <a:pt x="1632" y="134"/>
                  </a:lnTo>
                  <a:lnTo>
                    <a:pt x="1661" y="141"/>
                  </a:lnTo>
                  <a:lnTo>
                    <a:pt x="1690" y="151"/>
                  </a:lnTo>
                  <a:lnTo>
                    <a:pt x="1719" y="161"/>
                  </a:lnTo>
                  <a:lnTo>
                    <a:pt x="1749" y="171"/>
                  </a:lnTo>
                  <a:lnTo>
                    <a:pt x="1778" y="180"/>
                  </a:lnTo>
                  <a:lnTo>
                    <a:pt x="1804" y="192"/>
                  </a:lnTo>
                  <a:lnTo>
                    <a:pt x="1831" y="205"/>
                  </a:lnTo>
                  <a:lnTo>
                    <a:pt x="1877" y="229"/>
                  </a:lnTo>
                  <a:lnTo>
                    <a:pt x="1923" y="256"/>
                  </a:lnTo>
                  <a:lnTo>
                    <a:pt x="1967" y="287"/>
                  </a:lnTo>
                  <a:lnTo>
                    <a:pt x="2006" y="319"/>
                  </a:lnTo>
                  <a:lnTo>
                    <a:pt x="2042" y="355"/>
                  </a:lnTo>
                  <a:lnTo>
                    <a:pt x="2076" y="389"/>
                  </a:lnTo>
                  <a:lnTo>
                    <a:pt x="2103" y="426"/>
                  </a:lnTo>
                  <a:lnTo>
                    <a:pt x="2127" y="460"/>
                  </a:lnTo>
                  <a:lnTo>
                    <a:pt x="2142" y="496"/>
                  </a:lnTo>
                  <a:lnTo>
                    <a:pt x="2152" y="528"/>
                  </a:lnTo>
                  <a:lnTo>
                    <a:pt x="2152" y="557"/>
                  </a:lnTo>
                  <a:lnTo>
                    <a:pt x="2144" y="584"/>
                  </a:lnTo>
                  <a:lnTo>
                    <a:pt x="2127" y="606"/>
                  </a:lnTo>
                  <a:lnTo>
                    <a:pt x="2101" y="625"/>
                  </a:lnTo>
                  <a:lnTo>
                    <a:pt x="2064" y="637"/>
                  </a:lnTo>
                  <a:lnTo>
                    <a:pt x="2016" y="645"/>
                  </a:lnTo>
                  <a:lnTo>
                    <a:pt x="1989" y="647"/>
                  </a:lnTo>
                  <a:lnTo>
                    <a:pt x="1962" y="649"/>
                  </a:lnTo>
                  <a:lnTo>
                    <a:pt x="1940" y="652"/>
                  </a:lnTo>
                  <a:lnTo>
                    <a:pt x="1919" y="657"/>
                  </a:lnTo>
                  <a:lnTo>
                    <a:pt x="1899" y="664"/>
                  </a:lnTo>
                  <a:lnTo>
                    <a:pt x="1882" y="671"/>
                  </a:lnTo>
                  <a:lnTo>
                    <a:pt x="1870" y="681"/>
                  </a:lnTo>
                  <a:lnTo>
                    <a:pt x="1860" y="691"/>
                  </a:lnTo>
                  <a:lnTo>
                    <a:pt x="1853" y="705"/>
                  </a:lnTo>
                  <a:lnTo>
                    <a:pt x="1853" y="722"/>
                  </a:lnTo>
                  <a:lnTo>
                    <a:pt x="1860" y="739"/>
                  </a:lnTo>
                  <a:lnTo>
                    <a:pt x="1875" y="756"/>
                  </a:lnTo>
                  <a:lnTo>
                    <a:pt x="1894" y="773"/>
                  </a:lnTo>
                  <a:lnTo>
                    <a:pt x="1921" y="790"/>
                  </a:lnTo>
                  <a:lnTo>
                    <a:pt x="1953" y="807"/>
                  </a:lnTo>
                  <a:lnTo>
                    <a:pt x="1989" y="822"/>
                  </a:lnTo>
                  <a:lnTo>
                    <a:pt x="2052" y="858"/>
                  </a:lnTo>
                  <a:lnTo>
                    <a:pt x="2108" y="895"/>
                  </a:lnTo>
                  <a:lnTo>
                    <a:pt x="2152" y="931"/>
                  </a:lnTo>
                  <a:lnTo>
                    <a:pt x="2183" y="968"/>
                  </a:lnTo>
                  <a:lnTo>
                    <a:pt x="2205" y="1002"/>
                  </a:lnTo>
                  <a:lnTo>
                    <a:pt x="2215" y="1033"/>
                  </a:lnTo>
                  <a:lnTo>
                    <a:pt x="2210" y="1065"/>
                  </a:lnTo>
                  <a:lnTo>
                    <a:pt x="2193" y="1092"/>
                  </a:lnTo>
                  <a:lnTo>
                    <a:pt x="2178" y="1104"/>
                  </a:lnTo>
                  <a:lnTo>
                    <a:pt x="2159" y="1116"/>
                  </a:lnTo>
                  <a:lnTo>
                    <a:pt x="2137" y="1126"/>
                  </a:lnTo>
                  <a:lnTo>
                    <a:pt x="2113" y="1133"/>
                  </a:lnTo>
                  <a:lnTo>
                    <a:pt x="2086" y="1140"/>
                  </a:lnTo>
                  <a:lnTo>
                    <a:pt x="2055" y="1145"/>
                  </a:lnTo>
                  <a:lnTo>
                    <a:pt x="2021" y="1150"/>
                  </a:lnTo>
                  <a:lnTo>
                    <a:pt x="1987" y="1152"/>
                  </a:lnTo>
                  <a:lnTo>
                    <a:pt x="1948" y="1152"/>
                  </a:lnTo>
                  <a:lnTo>
                    <a:pt x="1909" y="1152"/>
                  </a:lnTo>
                  <a:lnTo>
                    <a:pt x="1865" y="1152"/>
                  </a:lnTo>
                  <a:lnTo>
                    <a:pt x="1821" y="1148"/>
                  </a:lnTo>
                  <a:lnTo>
                    <a:pt x="1778" y="1145"/>
                  </a:lnTo>
                  <a:lnTo>
                    <a:pt x="1732" y="1138"/>
                  </a:lnTo>
                  <a:lnTo>
                    <a:pt x="1683" y="1131"/>
                  </a:lnTo>
                  <a:lnTo>
                    <a:pt x="1634" y="1123"/>
                  </a:lnTo>
                  <a:lnTo>
                    <a:pt x="1588" y="1121"/>
                  </a:lnTo>
                  <a:lnTo>
                    <a:pt x="1557" y="1126"/>
                  </a:lnTo>
                  <a:lnTo>
                    <a:pt x="1533" y="1140"/>
                  </a:lnTo>
                  <a:lnTo>
                    <a:pt x="1520" y="1157"/>
                  </a:lnTo>
                  <a:lnTo>
                    <a:pt x="1513" y="1174"/>
                  </a:lnTo>
                  <a:lnTo>
                    <a:pt x="1511" y="1191"/>
                  </a:lnTo>
                  <a:lnTo>
                    <a:pt x="1511" y="1204"/>
                  </a:lnTo>
                  <a:lnTo>
                    <a:pt x="1511" y="1208"/>
                  </a:lnTo>
                  <a:lnTo>
                    <a:pt x="1503" y="1245"/>
                  </a:lnTo>
                  <a:lnTo>
                    <a:pt x="1491" y="1269"/>
                  </a:lnTo>
                  <a:lnTo>
                    <a:pt x="1472" y="1286"/>
                  </a:lnTo>
                  <a:lnTo>
                    <a:pt x="1448" y="1306"/>
                  </a:lnTo>
                  <a:lnTo>
                    <a:pt x="1414" y="1325"/>
                  </a:lnTo>
                  <a:lnTo>
                    <a:pt x="1375" y="1342"/>
                  </a:lnTo>
                  <a:lnTo>
                    <a:pt x="1331" y="1354"/>
                  </a:lnTo>
                  <a:lnTo>
                    <a:pt x="1285" y="1364"/>
                  </a:lnTo>
                  <a:lnTo>
                    <a:pt x="1234" y="1369"/>
                  </a:lnTo>
                  <a:lnTo>
                    <a:pt x="1178" y="1374"/>
                  </a:lnTo>
                  <a:lnTo>
                    <a:pt x="1122" y="1374"/>
                  </a:lnTo>
                  <a:lnTo>
                    <a:pt x="1064" y="1369"/>
                  </a:lnTo>
                  <a:lnTo>
                    <a:pt x="1003" y="1364"/>
                  </a:lnTo>
                  <a:lnTo>
                    <a:pt x="940" y="1354"/>
                  </a:lnTo>
                  <a:lnTo>
                    <a:pt x="879" y="1342"/>
                  </a:lnTo>
                  <a:lnTo>
                    <a:pt x="816" y="1327"/>
                  </a:lnTo>
                  <a:lnTo>
                    <a:pt x="753" y="1310"/>
                  </a:lnTo>
                  <a:lnTo>
                    <a:pt x="690" y="1289"/>
                  </a:lnTo>
                  <a:lnTo>
                    <a:pt x="629" y="1264"/>
                  </a:lnTo>
                  <a:lnTo>
                    <a:pt x="569" y="1238"/>
                  </a:lnTo>
                  <a:lnTo>
                    <a:pt x="513" y="1208"/>
                  </a:lnTo>
                  <a:lnTo>
                    <a:pt x="459" y="1179"/>
                  </a:lnTo>
                  <a:lnTo>
                    <a:pt x="411" y="1148"/>
                  </a:lnTo>
                  <a:lnTo>
                    <a:pt x="369" y="1116"/>
                  </a:lnTo>
                  <a:lnTo>
                    <a:pt x="333" y="1082"/>
                  </a:lnTo>
                  <a:lnTo>
                    <a:pt x="299" y="1050"/>
                  </a:lnTo>
                  <a:lnTo>
                    <a:pt x="272" y="1016"/>
                  </a:lnTo>
                  <a:lnTo>
                    <a:pt x="251" y="985"/>
                  </a:lnTo>
                  <a:lnTo>
                    <a:pt x="236" y="953"/>
                  </a:lnTo>
                  <a:lnTo>
                    <a:pt x="226" y="922"/>
                  </a:lnTo>
                  <a:lnTo>
                    <a:pt x="221" y="890"/>
                  </a:lnTo>
                  <a:lnTo>
                    <a:pt x="224" y="861"/>
                  </a:lnTo>
                  <a:lnTo>
                    <a:pt x="234" y="832"/>
                  </a:lnTo>
                  <a:lnTo>
                    <a:pt x="248" y="805"/>
                  </a:lnTo>
                  <a:lnTo>
                    <a:pt x="268" y="781"/>
                  </a:lnTo>
                  <a:lnTo>
                    <a:pt x="297" y="759"/>
                  </a:lnTo>
                  <a:lnTo>
                    <a:pt x="316" y="747"/>
                  </a:lnTo>
                  <a:lnTo>
                    <a:pt x="338" y="734"/>
                  </a:lnTo>
                  <a:lnTo>
                    <a:pt x="360" y="725"/>
                  </a:lnTo>
                  <a:lnTo>
                    <a:pt x="386" y="717"/>
                  </a:lnTo>
                  <a:lnTo>
                    <a:pt x="413" y="710"/>
                  </a:lnTo>
                  <a:lnTo>
                    <a:pt x="440" y="703"/>
                  </a:lnTo>
                  <a:lnTo>
                    <a:pt x="469" y="698"/>
                  </a:lnTo>
                  <a:lnTo>
                    <a:pt x="501" y="693"/>
                  </a:lnTo>
                  <a:lnTo>
                    <a:pt x="520" y="693"/>
                  </a:lnTo>
                  <a:lnTo>
                    <a:pt x="537" y="693"/>
                  </a:lnTo>
                  <a:lnTo>
                    <a:pt x="556" y="693"/>
                  </a:lnTo>
                  <a:lnTo>
                    <a:pt x="573" y="691"/>
                  </a:lnTo>
                  <a:lnTo>
                    <a:pt x="588" y="688"/>
                  </a:lnTo>
                  <a:lnTo>
                    <a:pt x="605" y="683"/>
                  </a:lnTo>
                  <a:lnTo>
                    <a:pt x="620" y="679"/>
                  </a:lnTo>
                  <a:lnTo>
                    <a:pt x="632" y="674"/>
                  </a:lnTo>
                  <a:lnTo>
                    <a:pt x="656" y="662"/>
                  </a:lnTo>
                  <a:lnTo>
                    <a:pt x="673" y="645"/>
                  </a:lnTo>
                  <a:lnTo>
                    <a:pt x="688" y="625"/>
                  </a:lnTo>
                  <a:lnTo>
                    <a:pt x="695" y="606"/>
                  </a:lnTo>
                  <a:lnTo>
                    <a:pt x="697" y="584"/>
                  </a:lnTo>
                  <a:lnTo>
                    <a:pt x="695" y="559"/>
                  </a:lnTo>
                  <a:lnTo>
                    <a:pt x="690" y="533"/>
                  </a:lnTo>
                  <a:lnTo>
                    <a:pt x="678" y="506"/>
                  </a:lnTo>
                  <a:lnTo>
                    <a:pt x="671" y="467"/>
                  </a:lnTo>
                  <a:lnTo>
                    <a:pt x="668" y="428"/>
                  </a:lnTo>
                  <a:lnTo>
                    <a:pt x="675" y="389"/>
                  </a:lnTo>
                  <a:lnTo>
                    <a:pt x="688" y="353"/>
                  </a:lnTo>
                  <a:lnTo>
                    <a:pt x="707" y="316"/>
                  </a:lnTo>
                  <a:lnTo>
                    <a:pt x="734" y="282"/>
                  </a:lnTo>
                  <a:lnTo>
                    <a:pt x="768" y="251"/>
                  </a:lnTo>
                  <a:lnTo>
                    <a:pt x="809" y="219"/>
                  </a:lnTo>
                  <a:lnTo>
                    <a:pt x="833" y="202"/>
                  </a:lnTo>
                  <a:lnTo>
                    <a:pt x="862" y="188"/>
                  </a:lnTo>
                  <a:lnTo>
                    <a:pt x="889" y="173"/>
                  </a:lnTo>
                  <a:lnTo>
                    <a:pt x="921" y="158"/>
                  </a:lnTo>
                  <a:lnTo>
                    <a:pt x="952" y="146"/>
                  </a:lnTo>
                  <a:lnTo>
                    <a:pt x="984" y="137"/>
                  </a:lnTo>
                  <a:lnTo>
                    <a:pt x="1018" y="127"/>
                  </a:lnTo>
                  <a:lnTo>
                    <a:pt x="1052" y="120"/>
                  </a:lnTo>
                  <a:lnTo>
                    <a:pt x="1088" y="112"/>
                  </a:lnTo>
                  <a:lnTo>
                    <a:pt x="1125" y="105"/>
                  </a:lnTo>
                  <a:lnTo>
                    <a:pt x="1161" y="100"/>
                  </a:lnTo>
                  <a:lnTo>
                    <a:pt x="1200" y="98"/>
                  </a:lnTo>
                  <a:lnTo>
                    <a:pt x="1239" y="93"/>
                  </a:lnTo>
                  <a:lnTo>
                    <a:pt x="1278" y="93"/>
                  </a:lnTo>
                  <a:lnTo>
                    <a:pt x="1316" y="93"/>
                  </a:lnTo>
                  <a:lnTo>
                    <a:pt x="1355" y="93"/>
                  </a:lnTo>
                  <a:lnTo>
                    <a:pt x="1355" y="0"/>
                  </a:lnTo>
                  <a:lnTo>
                    <a:pt x="1326" y="0"/>
                  </a:lnTo>
                  <a:lnTo>
                    <a:pt x="1299" y="0"/>
                  </a:lnTo>
                  <a:lnTo>
                    <a:pt x="1273" y="0"/>
                  </a:lnTo>
                  <a:lnTo>
                    <a:pt x="1246" y="0"/>
                  </a:lnTo>
                  <a:lnTo>
                    <a:pt x="1219" y="3"/>
                  </a:lnTo>
                  <a:lnTo>
                    <a:pt x="1193" y="5"/>
                  </a:lnTo>
                  <a:lnTo>
                    <a:pt x="1166" y="8"/>
                  </a:lnTo>
                  <a:lnTo>
                    <a:pt x="1139" y="10"/>
                  </a:lnTo>
                  <a:lnTo>
                    <a:pt x="1088" y="17"/>
                  </a:lnTo>
                  <a:lnTo>
                    <a:pt x="1040" y="27"/>
                  </a:lnTo>
                  <a:lnTo>
                    <a:pt x="991" y="37"/>
                  </a:lnTo>
                  <a:lnTo>
                    <a:pt x="945" y="49"/>
                  </a:lnTo>
                  <a:lnTo>
                    <a:pt x="899" y="64"/>
                  </a:lnTo>
                  <a:lnTo>
                    <a:pt x="858" y="81"/>
                  </a:lnTo>
                  <a:lnTo>
                    <a:pt x="816" y="98"/>
                  </a:lnTo>
                  <a:lnTo>
                    <a:pt x="777" y="117"/>
                  </a:lnTo>
                  <a:lnTo>
                    <a:pt x="741" y="139"/>
                  </a:lnTo>
                  <a:lnTo>
                    <a:pt x="709" y="161"/>
                  </a:lnTo>
                  <a:lnTo>
                    <a:pt x="683" y="185"/>
                  </a:lnTo>
                  <a:lnTo>
                    <a:pt x="658" y="209"/>
                  </a:lnTo>
                  <a:lnTo>
                    <a:pt x="639" y="234"/>
                  </a:lnTo>
                  <a:lnTo>
                    <a:pt x="622" y="258"/>
                  </a:lnTo>
                  <a:lnTo>
                    <a:pt x="607" y="285"/>
                  </a:lnTo>
                  <a:lnTo>
                    <a:pt x="598" y="312"/>
                  </a:lnTo>
                  <a:lnTo>
                    <a:pt x="590" y="341"/>
                  </a:lnTo>
                  <a:lnTo>
                    <a:pt x="588" y="372"/>
                  </a:lnTo>
                  <a:lnTo>
                    <a:pt x="588" y="401"/>
                  </a:lnTo>
                  <a:lnTo>
                    <a:pt x="593" y="433"/>
                  </a:lnTo>
                  <a:lnTo>
                    <a:pt x="605" y="462"/>
                  </a:lnTo>
                  <a:lnTo>
                    <a:pt x="610" y="491"/>
                  </a:lnTo>
                  <a:lnTo>
                    <a:pt x="612" y="518"/>
                  </a:lnTo>
                  <a:lnTo>
                    <a:pt x="605" y="542"/>
                  </a:lnTo>
                  <a:lnTo>
                    <a:pt x="595" y="564"/>
                  </a:lnTo>
                  <a:lnTo>
                    <a:pt x="576" y="584"/>
                  </a:lnTo>
                  <a:lnTo>
                    <a:pt x="554" y="601"/>
                  </a:lnTo>
                  <a:lnTo>
                    <a:pt x="522" y="615"/>
                  </a:lnTo>
                  <a:lnTo>
                    <a:pt x="505" y="620"/>
                  </a:lnTo>
                  <a:lnTo>
                    <a:pt x="488" y="625"/>
                  </a:lnTo>
                  <a:lnTo>
                    <a:pt x="469" y="630"/>
                  </a:lnTo>
                  <a:lnTo>
                    <a:pt x="450" y="632"/>
                  </a:lnTo>
                  <a:lnTo>
                    <a:pt x="428" y="632"/>
                  </a:lnTo>
                  <a:lnTo>
                    <a:pt x="406" y="632"/>
                  </a:lnTo>
                  <a:lnTo>
                    <a:pt x="384" y="632"/>
                  </a:lnTo>
                  <a:lnTo>
                    <a:pt x="360" y="630"/>
                  </a:lnTo>
                  <a:lnTo>
                    <a:pt x="321" y="632"/>
                  </a:lnTo>
                  <a:lnTo>
                    <a:pt x="287" y="637"/>
                  </a:lnTo>
                  <a:lnTo>
                    <a:pt x="251" y="645"/>
                  </a:lnTo>
                  <a:lnTo>
                    <a:pt x="217" y="649"/>
                  </a:lnTo>
                  <a:lnTo>
                    <a:pt x="185" y="659"/>
                  </a:lnTo>
                  <a:lnTo>
                    <a:pt x="156" y="669"/>
                  </a:lnTo>
                  <a:lnTo>
                    <a:pt x="129" y="681"/>
                  </a:lnTo>
                  <a:lnTo>
                    <a:pt x="102" y="693"/>
                  </a:lnTo>
                  <a:lnTo>
                    <a:pt x="78" y="708"/>
                  </a:lnTo>
                  <a:lnTo>
                    <a:pt x="59" y="722"/>
                  </a:lnTo>
                  <a:lnTo>
                    <a:pt x="42" y="739"/>
                  </a:lnTo>
                  <a:lnTo>
                    <a:pt x="27" y="756"/>
                  </a:lnTo>
                  <a:lnTo>
                    <a:pt x="15" y="773"/>
                  </a:lnTo>
                  <a:lnTo>
                    <a:pt x="8" y="793"/>
                  </a:lnTo>
                  <a:lnTo>
                    <a:pt x="3" y="815"/>
                  </a:lnTo>
                  <a:lnTo>
                    <a:pt x="0" y="834"/>
                  </a:lnTo>
                  <a:lnTo>
                    <a:pt x="0" y="856"/>
                  </a:lnTo>
                  <a:lnTo>
                    <a:pt x="5" y="878"/>
                  </a:lnTo>
                  <a:lnTo>
                    <a:pt x="10" y="900"/>
                  </a:lnTo>
                  <a:lnTo>
                    <a:pt x="20" y="922"/>
                  </a:lnTo>
                  <a:lnTo>
                    <a:pt x="32" y="946"/>
                  </a:lnTo>
                  <a:lnTo>
                    <a:pt x="47" y="970"/>
                  </a:lnTo>
                  <a:lnTo>
                    <a:pt x="64" y="992"/>
                  </a:lnTo>
                  <a:lnTo>
                    <a:pt x="83" y="1016"/>
                  </a:lnTo>
                  <a:lnTo>
                    <a:pt x="110" y="1046"/>
                  </a:lnTo>
                  <a:lnTo>
                    <a:pt x="139" y="1075"/>
                  </a:lnTo>
                  <a:lnTo>
                    <a:pt x="173" y="1104"/>
                  </a:lnTo>
                  <a:lnTo>
                    <a:pt x="212" y="1131"/>
                  </a:lnTo>
                  <a:lnTo>
                    <a:pt x="253" y="1160"/>
                  </a:lnTo>
                  <a:lnTo>
                    <a:pt x="297" y="1187"/>
                  </a:lnTo>
                  <a:lnTo>
                    <a:pt x="345" y="1213"/>
                  </a:lnTo>
                  <a:lnTo>
                    <a:pt x="396" y="1240"/>
                  </a:lnTo>
                  <a:lnTo>
                    <a:pt x="433" y="1257"/>
                  </a:lnTo>
                  <a:lnTo>
                    <a:pt x="469" y="1272"/>
                  </a:lnTo>
                  <a:lnTo>
                    <a:pt x="505" y="1286"/>
                  </a:lnTo>
                  <a:lnTo>
                    <a:pt x="542" y="1301"/>
                  </a:lnTo>
                  <a:lnTo>
                    <a:pt x="581" y="1315"/>
                  </a:lnTo>
                  <a:lnTo>
                    <a:pt x="617" y="1327"/>
                  </a:lnTo>
                  <a:lnTo>
                    <a:pt x="656" y="1340"/>
                  </a:lnTo>
                  <a:lnTo>
                    <a:pt x="692" y="1349"/>
                  </a:lnTo>
                  <a:lnTo>
                    <a:pt x="731" y="1362"/>
                  </a:lnTo>
                  <a:lnTo>
                    <a:pt x="770" y="1371"/>
                  </a:lnTo>
                  <a:lnTo>
                    <a:pt x="807" y="1379"/>
                  </a:lnTo>
                  <a:lnTo>
                    <a:pt x="845" y="1386"/>
                  </a:lnTo>
                  <a:lnTo>
                    <a:pt x="882" y="1393"/>
                  </a:lnTo>
                  <a:lnTo>
                    <a:pt x="921" y="1400"/>
                  </a:lnTo>
                  <a:lnTo>
                    <a:pt x="957" y="1405"/>
                  </a:lnTo>
                  <a:lnTo>
                    <a:pt x="993" y="1410"/>
                  </a:lnTo>
                  <a:lnTo>
                    <a:pt x="1030" y="1413"/>
                  </a:lnTo>
                  <a:lnTo>
                    <a:pt x="1066" y="1417"/>
                  </a:lnTo>
                  <a:lnTo>
                    <a:pt x="1100" y="1417"/>
                  </a:lnTo>
                  <a:lnTo>
                    <a:pt x="1134" y="1420"/>
                  </a:lnTo>
                  <a:lnTo>
                    <a:pt x="1168" y="1420"/>
                  </a:lnTo>
                  <a:lnTo>
                    <a:pt x="1202" y="1417"/>
                  </a:lnTo>
                  <a:lnTo>
                    <a:pt x="1234" y="1417"/>
                  </a:lnTo>
                  <a:lnTo>
                    <a:pt x="1265" y="1413"/>
                  </a:lnTo>
                  <a:lnTo>
                    <a:pt x="1295" y="1410"/>
                  </a:lnTo>
                  <a:lnTo>
                    <a:pt x="1324" y="1405"/>
                  </a:lnTo>
                  <a:lnTo>
                    <a:pt x="1350" y="1400"/>
                  </a:lnTo>
                  <a:lnTo>
                    <a:pt x="1377" y="1393"/>
                  </a:lnTo>
                  <a:lnTo>
                    <a:pt x="1404" y="1386"/>
                  </a:lnTo>
                  <a:lnTo>
                    <a:pt x="1428" y="1376"/>
                  </a:lnTo>
                  <a:lnTo>
                    <a:pt x="1450" y="1366"/>
                  </a:lnTo>
                  <a:lnTo>
                    <a:pt x="1472" y="1357"/>
                  </a:lnTo>
                  <a:lnTo>
                    <a:pt x="1489" y="1347"/>
                  </a:lnTo>
                  <a:lnTo>
                    <a:pt x="1503" y="1337"/>
                  </a:lnTo>
                  <a:lnTo>
                    <a:pt x="1518" y="1330"/>
                  </a:lnTo>
                  <a:lnTo>
                    <a:pt x="1530" y="1318"/>
                  </a:lnTo>
                  <a:lnTo>
                    <a:pt x="1537" y="1308"/>
                  </a:lnTo>
                  <a:lnTo>
                    <a:pt x="1547" y="1293"/>
                  </a:lnTo>
                  <a:lnTo>
                    <a:pt x="1552" y="1274"/>
                  </a:lnTo>
                  <a:lnTo>
                    <a:pt x="1557" y="1252"/>
                  </a:lnTo>
                  <a:lnTo>
                    <a:pt x="1557" y="1247"/>
                  </a:lnTo>
                  <a:lnTo>
                    <a:pt x="1557" y="1233"/>
                  </a:lnTo>
                  <a:lnTo>
                    <a:pt x="1562" y="1216"/>
                  </a:lnTo>
                  <a:lnTo>
                    <a:pt x="1574" y="1194"/>
                  </a:lnTo>
                  <a:lnTo>
                    <a:pt x="1591" y="1177"/>
                  </a:lnTo>
                  <a:lnTo>
                    <a:pt x="1620" y="1162"/>
                  </a:lnTo>
                  <a:lnTo>
                    <a:pt x="1661" y="1157"/>
                  </a:lnTo>
                  <a:lnTo>
                    <a:pt x="1717" y="1165"/>
                  </a:lnTo>
                  <a:lnTo>
                    <a:pt x="1766" y="1174"/>
                  </a:lnTo>
                  <a:lnTo>
                    <a:pt x="1817" y="1184"/>
                  </a:lnTo>
                  <a:lnTo>
                    <a:pt x="1863" y="1191"/>
                  </a:lnTo>
                  <a:lnTo>
                    <a:pt x="1911" y="1199"/>
                  </a:lnTo>
                  <a:lnTo>
                    <a:pt x="1957" y="1204"/>
                  </a:lnTo>
                  <a:lnTo>
                    <a:pt x="2001" y="1208"/>
                  </a:lnTo>
                  <a:lnTo>
                    <a:pt x="2045" y="1211"/>
                  </a:lnTo>
                  <a:lnTo>
                    <a:pt x="2086" y="1213"/>
                  </a:lnTo>
                  <a:lnTo>
                    <a:pt x="2125" y="1213"/>
                  </a:lnTo>
                  <a:lnTo>
                    <a:pt x="2164" y="1213"/>
                  </a:lnTo>
                  <a:lnTo>
                    <a:pt x="2198" y="1213"/>
                  </a:lnTo>
                  <a:lnTo>
                    <a:pt x="2232" y="1208"/>
                  </a:lnTo>
                  <a:lnTo>
                    <a:pt x="2266" y="1206"/>
                  </a:lnTo>
                  <a:lnTo>
                    <a:pt x="2295" y="1201"/>
                  </a:lnTo>
                  <a:lnTo>
                    <a:pt x="2322" y="1194"/>
                  </a:lnTo>
                  <a:lnTo>
                    <a:pt x="2346" y="1187"/>
                  </a:lnTo>
                  <a:lnTo>
                    <a:pt x="2365" y="1182"/>
                  </a:lnTo>
                  <a:lnTo>
                    <a:pt x="2382" y="1174"/>
                  </a:lnTo>
                  <a:lnTo>
                    <a:pt x="2397" y="1165"/>
                  </a:lnTo>
                  <a:lnTo>
                    <a:pt x="2409" y="1155"/>
                  </a:lnTo>
                  <a:lnTo>
                    <a:pt x="2433" y="1126"/>
                  </a:lnTo>
                  <a:lnTo>
                    <a:pt x="2441" y="1094"/>
                  </a:lnTo>
                  <a:lnTo>
                    <a:pt x="2431" y="1058"/>
                  </a:lnTo>
                  <a:lnTo>
                    <a:pt x="2409" y="1019"/>
                  </a:lnTo>
                  <a:lnTo>
                    <a:pt x="2370" y="977"/>
                  </a:lnTo>
                  <a:lnTo>
                    <a:pt x="2319" y="936"/>
                  </a:lnTo>
                  <a:lnTo>
                    <a:pt x="2256" y="892"/>
                  </a:lnTo>
                  <a:lnTo>
                    <a:pt x="2181" y="8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grpSp>
          <p:nvGrpSpPr>
            <p:cNvPr id="33" name="Group 58">
              <a:extLst>
                <a:ext uri="{FF2B5EF4-FFF2-40B4-BE49-F238E27FC236}">
                  <a16:creationId xmlns:a16="http://schemas.microsoft.com/office/drawing/2014/main" id="{F263CD17-0BDD-1C4C-9230-D06EDF8738AB}"/>
                </a:ext>
              </a:extLst>
            </p:cNvPr>
            <p:cNvGrpSpPr/>
            <p:nvPr/>
          </p:nvGrpSpPr>
          <p:grpSpPr>
            <a:xfrm>
              <a:off x="3310071" y="5257800"/>
              <a:ext cx="129839" cy="308877"/>
              <a:chOff x="3033643" y="3164370"/>
              <a:chExt cx="212725" cy="506058"/>
            </a:xfrm>
          </p:grpSpPr>
          <p:sp>
            <p:nvSpPr>
              <p:cNvPr id="45" name="AutoShape 25">
                <a:extLst>
                  <a:ext uri="{FF2B5EF4-FFF2-40B4-BE49-F238E27FC236}">
                    <a16:creationId xmlns:a16="http://schemas.microsoft.com/office/drawing/2014/main" id="{53B119D5-F61A-0847-908E-389FA8767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960310" y="3237703"/>
                <a:ext cx="253029" cy="106363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FF0000"/>
                  </a:solidFill>
                  <a:latin typeface="Calibri" charset="0"/>
                </a:endParaRPr>
              </a:p>
            </p:txBody>
          </p:sp>
          <p:sp>
            <p:nvSpPr>
              <p:cNvPr id="46" name="AutoShape 26">
                <a:extLst>
                  <a:ext uri="{FF2B5EF4-FFF2-40B4-BE49-F238E27FC236}">
                    <a16:creationId xmlns:a16="http://schemas.microsoft.com/office/drawing/2014/main" id="{678428A5-CB58-8D49-90A6-3734807FA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066672" y="3237704"/>
                <a:ext cx="253029" cy="10636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FF0000"/>
                  </a:solidFill>
                  <a:latin typeface="Calibri" charset="0"/>
                </a:endParaRPr>
              </a:p>
            </p:txBody>
          </p:sp>
          <p:sp>
            <p:nvSpPr>
              <p:cNvPr id="47" name="AutoShape 27">
                <a:extLst>
                  <a:ext uri="{FF2B5EF4-FFF2-40B4-BE49-F238E27FC236}">
                    <a16:creationId xmlns:a16="http://schemas.microsoft.com/office/drawing/2014/main" id="{74AD33A1-1675-BB41-ABC0-C11D39452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066672" y="3490733"/>
                <a:ext cx="253029" cy="106362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FF0000"/>
                  </a:solidFill>
                  <a:latin typeface="Calibri" charset="0"/>
                </a:endParaRPr>
              </a:p>
            </p:txBody>
          </p:sp>
        </p:grpSp>
        <p:sp>
          <p:nvSpPr>
            <p:cNvPr id="34" name="Text Box 37">
              <a:extLst>
                <a:ext uri="{FF2B5EF4-FFF2-40B4-BE49-F238E27FC236}">
                  <a16:creationId xmlns:a16="http://schemas.microsoft.com/office/drawing/2014/main" id="{31BF1392-AB2D-DD48-973A-10B730E0900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419422" y="5254823"/>
              <a:ext cx="828675" cy="326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660066"/>
                  </a:solidFill>
                  <a:latin typeface="Calibri" charset="0"/>
                </a:rPr>
                <a:t>BTN3A1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8908D0D-4C12-CE45-B92E-91378310220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95555" y="5831776"/>
              <a:ext cx="480597" cy="326015"/>
              <a:chOff x="912449" y="3777795"/>
              <a:chExt cx="787562" cy="563081"/>
            </a:xfrm>
          </p:grpSpPr>
          <p:sp>
            <p:nvSpPr>
              <p:cNvPr id="43" name="Text Box 41">
                <a:extLst>
                  <a:ext uri="{FF2B5EF4-FFF2-40B4-BE49-F238E27FC236}">
                    <a16:creationId xmlns:a16="http://schemas.microsoft.com/office/drawing/2014/main" id="{FA54DB9E-9F38-4643-B461-67539AD4F0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0133" y="3777795"/>
                <a:ext cx="599743" cy="563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>
                    <a:latin typeface="Calibri" charset="0"/>
                  </a:rPr>
                  <a:t>TB</a:t>
                </a:r>
              </a:p>
            </p:txBody>
          </p:sp>
          <p:sp>
            <p:nvSpPr>
              <p:cNvPr id="44" name="AutoShape 24">
                <a:extLst>
                  <a:ext uri="{FF2B5EF4-FFF2-40B4-BE49-F238E27FC236}">
                    <a16:creationId xmlns:a16="http://schemas.microsoft.com/office/drawing/2014/main" id="{8240AD0B-1123-3346-A7F1-2157254C1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449" y="3879490"/>
                <a:ext cx="787562" cy="331789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latin typeface="Calibri" charset="0"/>
                </a:endParaRPr>
              </a:p>
            </p:txBody>
          </p:sp>
        </p:grpSp>
        <p:sp>
          <p:nvSpPr>
            <p:cNvPr id="36" name="Oval 14">
              <a:extLst>
                <a:ext uri="{FF2B5EF4-FFF2-40B4-BE49-F238E27FC236}">
                  <a16:creationId xmlns:a16="http://schemas.microsoft.com/office/drawing/2014/main" id="{EFAE14FE-0743-0F45-A8E4-B7664A6D85D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96150" y="4239651"/>
              <a:ext cx="1204400" cy="804366"/>
            </a:xfrm>
            <a:prstGeom prst="ellipse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 charset="0"/>
              </a:endParaRPr>
            </a:p>
          </p:txBody>
        </p:sp>
        <p:sp>
          <p:nvSpPr>
            <p:cNvPr id="37" name="Text Box 36">
              <a:extLst>
                <a:ext uri="{FF2B5EF4-FFF2-40B4-BE49-F238E27FC236}">
                  <a16:creationId xmlns:a16="http://schemas.microsoft.com/office/drawing/2014/main" id="{6823AF2C-31BE-D547-9319-977A7CBCC13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10637" y="4359451"/>
              <a:ext cx="589962" cy="576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660066"/>
                  </a:solidFill>
                  <a:latin typeface="Symbol" charset="2"/>
                  <a:cs typeface="Symbol" charset="2"/>
                </a:rPr>
                <a:t>gd</a:t>
              </a:r>
              <a:endParaRPr lang="en-US" sz="2000" dirty="0">
                <a:solidFill>
                  <a:srgbClr val="660066"/>
                </a:solidFill>
                <a:latin typeface="Symbol" charset="2"/>
                <a:cs typeface="Symbol" charset="2"/>
              </a:endParaRPr>
            </a:p>
            <a:p>
              <a:pPr algn="ctr"/>
              <a:r>
                <a:rPr lang="en-US" sz="2000" dirty="0">
                  <a:solidFill>
                    <a:srgbClr val="660066"/>
                  </a:solidFill>
                  <a:latin typeface="Calibri" charset="0"/>
                </a:rPr>
                <a:t>T-cell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0C17FB1-DA92-5346-AEAF-D70044F7EA95}"/>
                </a:ext>
              </a:extLst>
            </p:cNvPr>
            <p:cNvGrpSpPr/>
            <p:nvPr/>
          </p:nvGrpSpPr>
          <p:grpSpPr>
            <a:xfrm>
              <a:off x="3315189" y="5073527"/>
              <a:ext cx="129838" cy="154439"/>
              <a:chOff x="3299158" y="2237677"/>
              <a:chExt cx="129838" cy="154439"/>
            </a:xfrm>
          </p:grpSpPr>
          <p:sp>
            <p:nvSpPr>
              <p:cNvPr id="41" name="AutoShape 25">
                <a:extLst>
                  <a:ext uri="{FF2B5EF4-FFF2-40B4-BE49-F238E27FC236}">
                    <a16:creationId xmlns:a16="http://schemas.microsoft.com/office/drawing/2014/main" id="{66A90C9B-D193-4E4F-92F7-9A49A84B1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254398" y="2282437"/>
                <a:ext cx="154439" cy="6491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FF0000"/>
                  </a:solidFill>
                  <a:latin typeface="Calibri" charset="0"/>
                </a:endParaRPr>
              </a:p>
            </p:txBody>
          </p:sp>
          <p:sp>
            <p:nvSpPr>
              <p:cNvPr id="42" name="AutoShape 26">
                <a:extLst>
                  <a:ext uri="{FF2B5EF4-FFF2-40B4-BE49-F238E27FC236}">
                    <a16:creationId xmlns:a16="http://schemas.microsoft.com/office/drawing/2014/main" id="{5642B449-CE9F-8F46-96D3-1BE7B6A5F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319317" y="2282437"/>
                <a:ext cx="154439" cy="64919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000">
                  <a:solidFill>
                    <a:srgbClr val="FF0000"/>
                  </a:solidFill>
                  <a:latin typeface="Calibri" charset="0"/>
                </a:endParaRPr>
              </a:p>
            </p:txBody>
          </p:sp>
        </p:grp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8C1D2E3-C6F0-7249-B548-941685B640A4}"/>
              </a:ext>
            </a:extLst>
          </p:cNvPr>
          <p:cNvCxnSpPr/>
          <p:nvPr/>
        </p:nvCxnSpPr>
        <p:spPr>
          <a:xfrm>
            <a:off x="2579243" y="1810069"/>
            <a:ext cx="0" cy="3003231"/>
          </a:xfrm>
          <a:prstGeom prst="line">
            <a:avLst/>
          </a:prstGeom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7BC3AE1-F14C-DA4A-92C9-393777ED46C9}"/>
              </a:ext>
            </a:extLst>
          </p:cNvPr>
          <p:cNvSpPr txBox="1"/>
          <p:nvPr/>
        </p:nvSpPr>
        <p:spPr>
          <a:xfrm>
            <a:off x="1129821" y="5104520"/>
            <a:ext cx="10155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Donor-unrestricted T cells (DURTs) leverage conserved modes of antigen presentation (not MHC)</a:t>
            </a:r>
          </a:p>
        </p:txBody>
      </p:sp>
    </p:spTree>
    <p:extLst>
      <p:ext uri="{BB962C8B-B14F-4D97-AF65-F5344CB8AC3E}">
        <p14:creationId xmlns:p14="http://schemas.microsoft.com/office/powerpoint/2010/main" val="172879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6EF1-C110-F440-8610-5B41177E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DURTs are expanded after IV BCG in NHP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F2C5FAC-08BC-7445-8057-3F900D1A1A13}" type="slidenum">
              <a:rPr lang="en-US" smtClean="0"/>
              <a:t>18</a:t>
            </a:fld>
            <a:endParaRPr lang="en-US"/>
          </a:p>
        </p:txBody>
      </p:sp>
      <p:pic>
        <p:nvPicPr>
          <p:cNvPr id="11" name="Content Placeholder 10" descr="A picture containing shape&#10;&#10;Description automatically generated">
            <a:extLst>
              <a:ext uri="{FF2B5EF4-FFF2-40B4-BE49-F238E27FC236}">
                <a16:creationId xmlns:a16="http://schemas.microsoft.com/office/drawing/2014/main" id="{7897E24D-78ED-7B4A-AEAD-11D275736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0564" y="1600200"/>
            <a:ext cx="6950871" cy="418306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0187B0-DB18-FF49-A798-80A9872EDBB5}"/>
              </a:ext>
            </a:extLst>
          </p:cNvPr>
          <p:cNvSpPr txBox="1"/>
          <p:nvPr/>
        </p:nvSpPr>
        <p:spPr>
          <a:xfrm>
            <a:off x="537410" y="5842443"/>
            <a:ext cx="2269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Darrah et al. </a:t>
            </a:r>
            <a:r>
              <a:rPr lang="en-US" sz="1200" u="sng" dirty="0"/>
              <a:t>Nature</a:t>
            </a:r>
            <a:r>
              <a:rPr lang="en-US" sz="1200" dirty="0"/>
              <a:t>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E94874-0FCD-B24B-8CE2-FEE9E636FB23}"/>
              </a:ext>
            </a:extLst>
          </p:cNvPr>
          <p:cNvSpPr txBox="1"/>
          <p:nvPr/>
        </p:nvSpPr>
        <p:spPr>
          <a:xfrm>
            <a:off x="9304735" y="3691731"/>
            <a:ext cx="1228863" cy="792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(Metabolite)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(Lipid)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F6CDC7-6FA4-B00A-03BE-D74AD47E6878}"/>
              </a:ext>
            </a:extLst>
          </p:cNvPr>
          <p:cNvSpPr/>
          <p:nvPr/>
        </p:nvSpPr>
        <p:spPr>
          <a:xfrm>
            <a:off x="2508422" y="3064476"/>
            <a:ext cx="5560540" cy="7521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4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6EF1-C110-F440-8610-5B41177E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n-lt"/>
                <a:cs typeface="Arial"/>
              </a:rPr>
              <a:t>The Effect of BCG on DURTs in Humans</a:t>
            </a:r>
            <a:endParaRPr lang="en-US" sz="3600" dirty="0"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F2C5FAC-08BC-7445-8057-3F900D1A1A13}" type="slidenum">
              <a:rPr lang="en-US" smtClean="0"/>
              <a:t>19</a:t>
            </a:fld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BEEC87E-9305-6042-81B5-4D120B2A7D5A}"/>
              </a:ext>
            </a:extLst>
          </p:cNvPr>
          <p:cNvGrpSpPr/>
          <p:nvPr/>
        </p:nvGrpSpPr>
        <p:grpSpPr>
          <a:xfrm>
            <a:off x="238056" y="1627943"/>
            <a:ext cx="3888239" cy="3477931"/>
            <a:chOff x="372526" y="1627943"/>
            <a:chExt cx="3888239" cy="3477931"/>
          </a:xfrm>
        </p:grpSpPr>
        <p:pic>
          <p:nvPicPr>
            <p:cNvPr id="4098" name="Picture 2" descr="Crawling Silhouette Infant Child - Silhouette baby png download - 928*800 -  Free Transparent Crawling png Download. - Clip Art Library">
              <a:extLst>
                <a:ext uri="{FF2B5EF4-FFF2-40B4-BE49-F238E27FC236}">
                  <a16:creationId xmlns:a16="http://schemas.microsoft.com/office/drawing/2014/main" id="{182A2B8E-B71A-604E-8E6E-F77AB2FCAC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649" y="1627943"/>
              <a:ext cx="1056205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needle-128x128">
              <a:extLst>
                <a:ext uri="{FF2B5EF4-FFF2-40B4-BE49-F238E27FC236}">
                  <a16:creationId xmlns:a16="http://schemas.microsoft.com/office/drawing/2014/main" id="{06A51BDA-F694-1B41-B4C3-069B302D4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922" y="2603326"/>
              <a:ext cx="737867" cy="737866"/>
            </a:xfrm>
            <a:prstGeom prst="rect">
              <a:avLst/>
            </a:prstGeom>
          </p:spPr>
        </p:pic>
        <p:pic>
          <p:nvPicPr>
            <p:cNvPr id="39" name="Picture 38" descr="blood_clipart.png">
              <a:extLst>
                <a:ext uri="{FF2B5EF4-FFF2-40B4-BE49-F238E27FC236}">
                  <a16:creationId xmlns:a16="http://schemas.microsoft.com/office/drawing/2014/main" id="{EF847D51-06D6-0442-97CF-A467C0797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230" y="2216814"/>
              <a:ext cx="295147" cy="325529"/>
            </a:xfrm>
            <a:prstGeom prst="rect">
              <a:avLst/>
            </a:prstGeom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9A8C52D-080B-BF44-9223-71F0F03BC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5236" y="2564568"/>
              <a:ext cx="2252244" cy="93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ED4C26-760D-814C-93DF-70215A236FF7}"/>
                </a:ext>
              </a:extLst>
            </p:cNvPr>
            <p:cNvSpPr txBox="1"/>
            <p:nvPr/>
          </p:nvSpPr>
          <p:spPr>
            <a:xfrm>
              <a:off x="1859465" y="264184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EA27C1C-891F-DA42-83BE-522A1988FBB1}"/>
                </a:ext>
              </a:extLst>
            </p:cNvPr>
            <p:cNvSpPr txBox="1"/>
            <p:nvPr/>
          </p:nvSpPr>
          <p:spPr>
            <a:xfrm>
              <a:off x="3816413" y="2641842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pic>
          <p:nvPicPr>
            <p:cNvPr id="41" name="Picture 2" descr="Crawling Silhouette Infant Child - Silhouette baby png download - 928*800 -  Free Transparent Crawling png Download. - Clip Art Library">
              <a:extLst>
                <a:ext uri="{FF2B5EF4-FFF2-40B4-BE49-F238E27FC236}">
                  <a16:creationId xmlns:a16="http://schemas.microsoft.com/office/drawing/2014/main" id="{F57DB71C-35C4-1847-B399-1488B991BE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649" y="3379708"/>
              <a:ext cx="1056205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needle-128x128">
              <a:extLst>
                <a:ext uri="{FF2B5EF4-FFF2-40B4-BE49-F238E27FC236}">
                  <a16:creationId xmlns:a16="http://schemas.microsoft.com/office/drawing/2014/main" id="{ED9A6C7E-3B0C-1D4C-BEC6-80FD9A585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722" y="4368008"/>
              <a:ext cx="737867" cy="737866"/>
            </a:xfrm>
            <a:prstGeom prst="rect">
              <a:avLst/>
            </a:prstGeom>
          </p:spPr>
        </p:pic>
        <p:pic>
          <p:nvPicPr>
            <p:cNvPr id="43" name="Picture 42" descr="blood_clipart.png">
              <a:extLst>
                <a:ext uri="{FF2B5EF4-FFF2-40B4-BE49-F238E27FC236}">
                  <a16:creationId xmlns:a16="http://schemas.microsoft.com/office/drawing/2014/main" id="{0F1134FF-00C2-7B4F-B4B7-1FA7CC636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9230" y="3968579"/>
              <a:ext cx="295147" cy="325529"/>
            </a:xfrm>
            <a:prstGeom prst="rect">
              <a:avLst/>
            </a:prstGeom>
          </p:spPr>
        </p:pic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C4E0AB1-9C9E-F244-A6E2-01EA6C2507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5236" y="4316333"/>
              <a:ext cx="2252244" cy="93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7EF28FB-C8E9-0F4B-8B71-F15FF6297B00}"/>
                </a:ext>
              </a:extLst>
            </p:cNvPr>
            <p:cNvSpPr txBox="1"/>
            <p:nvPr/>
          </p:nvSpPr>
          <p:spPr>
            <a:xfrm>
              <a:off x="1859465" y="439360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B39AE4D-3E23-B640-BACC-4D73B9F8CCF2}"/>
                </a:ext>
              </a:extLst>
            </p:cNvPr>
            <p:cNvSpPr txBox="1"/>
            <p:nvPr/>
          </p:nvSpPr>
          <p:spPr>
            <a:xfrm>
              <a:off x="3816413" y="4393607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640EBD-8608-E148-A4CA-A1AD4CCC8792}"/>
                </a:ext>
              </a:extLst>
            </p:cNvPr>
            <p:cNvSpPr txBox="1"/>
            <p:nvPr/>
          </p:nvSpPr>
          <p:spPr>
            <a:xfrm>
              <a:off x="537410" y="1678993"/>
              <a:ext cx="6933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Early</a:t>
              </a:r>
            </a:p>
            <a:p>
              <a:pPr algn="ctr"/>
              <a:r>
                <a:rPr lang="en-US" sz="2000" dirty="0"/>
                <a:t>BCG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9C2B870-9EBF-B34E-B322-554D2848406B}"/>
                </a:ext>
              </a:extLst>
            </p:cNvPr>
            <p:cNvSpPr txBox="1"/>
            <p:nvPr/>
          </p:nvSpPr>
          <p:spPr>
            <a:xfrm>
              <a:off x="372526" y="3477260"/>
              <a:ext cx="10231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Delayed</a:t>
              </a:r>
            </a:p>
            <a:p>
              <a:pPr algn="ctr"/>
              <a:r>
                <a:rPr lang="en-US" sz="2000" dirty="0"/>
                <a:t>BCG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C41C85C-BC7B-0344-A66A-E6F41E90F5DE}"/>
              </a:ext>
            </a:extLst>
          </p:cNvPr>
          <p:cNvSpPr txBox="1"/>
          <p:nvPr/>
        </p:nvSpPr>
        <p:spPr>
          <a:xfrm>
            <a:off x="9559977" y="5791948"/>
            <a:ext cx="2094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Gela et al. </a:t>
            </a:r>
            <a:r>
              <a:rPr lang="en-US" sz="1200" u="sng" dirty="0" err="1"/>
              <a:t>EBioMedicine</a:t>
            </a:r>
            <a:r>
              <a:rPr lang="en-US" sz="1200" dirty="0"/>
              <a:t>. 2022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A74C2A6-5171-CB4C-A711-3D21627840CC}"/>
              </a:ext>
            </a:extLst>
          </p:cNvPr>
          <p:cNvGrpSpPr/>
          <p:nvPr/>
        </p:nvGrpSpPr>
        <p:grpSpPr>
          <a:xfrm>
            <a:off x="4245598" y="1991703"/>
            <a:ext cx="1828800" cy="3340046"/>
            <a:chOff x="4245598" y="1991703"/>
            <a:chExt cx="1828800" cy="334004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0E8177F-D104-E94B-9FA9-AE2188D7A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5598" y="1991703"/>
              <a:ext cx="1828800" cy="2515985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13A9EC9-B5E2-9942-9C97-104730DAF586}"/>
                </a:ext>
              </a:extLst>
            </p:cNvPr>
            <p:cNvSpPr txBox="1"/>
            <p:nvPr/>
          </p:nvSpPr>
          <p:spPr>
            <a:xfrm rot="18893712">
              <a:off x="4689708" y="4676794"/>
              <a:ext cx="940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Delayed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E94C6F3-A719-474C-BF42-8621560EB3EB}"/>
                </a:ext>
              </a:extLst>
            </p:cNvPr>
            <p:cNvSpPr txBox="1"/>
            <p:nvPr/>
          </p:nvSpPr>
          <p:spPr>
            <a:xfrm rot="18893712">
              <a:off x="5396970" y="4623143"/>
              <a:ext cx="640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Early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90F36C0-604D-8A4D-9FCA-85A79C5BB4F7}"/>
              </a:ext>
            </a:extLst>
          </p:cNvPr>
          <p:cNvGrpSpPr/>
          <p:nvPr/>
        </p:nvGrpSpPr>
        <p:grpSpPr>
          <a:xfrm>
            <a:off x="6149113" y="1756786"/>
            <a:ext cx="1828800" cy="3574963"/>
            <a:chOff x="6149113" y="1756786"/>
            <a:chExt cx="1828800" cy="3574963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3654811-AA06-B349-B42E-40EE410AB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49113" y="1756786"/>
              <a:ext cx="1828800" cy="2766951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01A1074-94C9-3346-A7D1-104B1DACD4D6}"/>
                </a:ext>
              </a:extLst>
            </p:cNvPr>
            <p:cNvSpPr txBox="1"/>
            <p:nvPr/>
          </p:nvSpPr>
          <p:spPr>
            <a:xfrm rot="18893712">
              <a:off x="6518508" y="4676794"/>
              <a:ext cx="940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Delayed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26E2F54-33F7-3D41-902F-4AA0384722EB}"/>
                </a:ext>
              </a:extLst>
            </p:cNvPr>
            <p:cNvSpPr txBox="1"/>
            <p:nvPr/>
          </p:nvSpPr>
          <p:spPr>
            <a:xfrm rot="18893712">
              <a:off x="7225770" y="4623143"/>
              <a:ext cx="640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Early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80467AC-622C-D543-99C1-B6C1518A2E6A}"/>
              </a:ext>
            </a:extLst>
          </p:cNvPr>
          <p:cNvGrpSpPr/>
          <p:nvPr/>
        </p:nvGrpSpPr>
        <p:grpSpPr>
          <a:xfrm>
            <a:off x="8015174" y="1707269"/>
            <a:ext cx="2185060" cy="3556736"/>
            <a:chOff x="8015174" y="1707269"/>
            <a:chExt cx="2185060" cy="355673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B4842FB-DDD4-6441-89FE-C47788F15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15174" y="1707269"/>
              <a:ext cx="2185060" cy="274320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24A0DE2-EBC3-BC48-8DA4-8C92664E8C00}"/>
                </a:ext>
              </a:extLst>
            </p:cNvPr>
            <p:cNvSpPr txBox="1"/>
            <p:nvPr/>
          </p:nvSpPr>
          <p:spPr>
            <a:xfrm rot="18893712">
              <a:off x="8804439" y="4609050"/>
              <a:ext cx="940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Delayed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D60AAF5-0632-BB4C-95BB-0A837E5A3227}"/>
                </a:ext>
              </a:extLst>
            </p:cNvPr>
            <p:cNvSpPr txBox="1"/>
            <p:nvPr/>
          </p:nvSpPr>
          <p:spPr>
            <a:xfrm rot="18893712">
              <a:off x="9511701" y="4555399"/>
              <a:ext cx="640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Early</a:t>
              </a:r>
            </a:p>
          </p:txBody>
        </p:sp>
      </p:grpSp>
      <p:grpSp>
        <p:nvGrpSpPr>
          <p:cNvPr id="4096" name="Group 4095">
            <a:extLst>
              <a:ext uri="{FF2B5EF4-FFF2-40B4-BE49-F238E27FC236}">
                <a16:creationId xmlns:a16="http://schemas.microsoft.com/office/drawing/2014/main" id="{7B691DE4-59ED-8444-8180-5D459267E05E}"/>
              </a:ext>
            </a:extLst>
          </p:cNvPr>
          <p:cNvGrpSpPr/>
          <p:nvPr/>
        </p:nvGrpSpPr>
        <p:grpSpPr>
          <a:xfrm>
            <a:off x="10119919" y="1677309"/>
            <a:ext cx="1655379" cy="3579237"/>
            <a:chOff x="10119919" y="1677309"/>
            <a:chExt cx="1655379" cy="3579237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D8A84DE-4AD0-9A42-AFE4-F45C2E125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19919" y="1677309"/>
              <a:ext cx="1655379" cy="27432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9F531ED-A722-3645-A019-D34292F0A72E}"/>
                </a:ext>
              </a:extLst>
            </p:cNvPr>
            <p:cNvSpPr txBox="1"/>
            <p:nvPr/>
          </p:nvSpPr>
          <p:spPr>
            <a:xfrm rot="18893712">
              <a:off x="10365416" y="4601591"/>
              <a:ext cx="940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Delayed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BEF60CC-36E9-9344-91CD-C9BC12D44677}"/>
                </a:ext>
              </a:extLst>
            </p:cNvPr>
            <p:cNvSpPr txBox="1"/>
            <p:nvPr/>
          </p:nvSpPr>
          <p:spPr>
            <a:xfrm rot="18893712">
              <a:off x="11072678" y="4547940"/>
              <a:ext cx="640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Early</a:t>
              </a:r>
            </a:p>
          </p:txBody>
        </p:sp>
      </p:grpSp>
      <p:sp>
        <p:nvSpPr>
          <p:cNvPr id="4097" name="Oval 4096">
            <a:extLst>
              <a:ext uri="{FF2B5EF4-FFF2-40B4-BE49-F238E27FC236}">
                <a16:creationId xmlns:a16="http://schemas.microsoft.com/office/drawing/2014/main" id="{8B09E22F-2313-DD4C-AD45-D8780BC7BC06}"/>
              </a:ext>
            </a:extLst>
          </p:cNvPr>
          <p:cNvSpPr/>
          <p:nvPr/>
        </p:nvSpPr>
        <p:spPr>
          <a:xfrm>
            <a:off x="10676965" y="1627943"/>
            <a:ext cx="1073142" cy="58887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4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6EF1-C110-F440-8610-5B41177E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D7FAF-754F-F54E-854C-86EE65065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1075762"/>
          </a:xfrm>
        </p:spPr>
        <p:txBody>
          <a:bodyPr/>
          <a:lstStyle/>
          <a:p>
            <a:r>
              <a:rPr lang="en-US" sz="2400" dirty="0"/>
              <a:t>No financial conflicts of interest</a:t>
            </a:r>
          </a:p>
          <a:p>
            <a:r>
              <a:rPr lang="en-US" sz="2400" dirty="0"/>
              <a:t>Funding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F2C5FAC-08BC-7445-8057-3F900D1A1A13}" type="slidenum">
              <a:rPr lang="en-US" smtClean="0"/>
              <a:t>2</a:t>
            </a:fld>
            <a:endParaRPr lang="en-US" dirty="0"/>
          </a:p>
        </p:txBody>
      </p:sp>
      <p:pic>
        <p:nvPicPr>
          <p:cNvPr id="11" name="Picture 3" descr="Unknown-2">
            <a:extLst>
              <a:ext uri="{FF2B5EF4-FFF2-40B4-BE49-F238E27FC236}">
                <a16:creationId xmlns:a16="http://schemas.microsoft.com/office/drawing/2014/main" id="{A5BDD58A-D18C-E64C-85B2-C4A78DC2D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858531"/>
            <a:ext cx="1460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Unknown-3">
            <a:extLst>
              <a:ext uri="{FF2B5EF4-FFF2-40B4-BE49-F238E27FC236}">
                <a16:creationId xmlns:a16="http://schemas.microsoft.com/office/drawing/2014/main" id="{9B6DD4CE-DBA0-A548-8EDC-5A21C9EC7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1" y="2858531"/>
            <a:ext cx="4410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Unknown-4">
            <a:extLst>
              <a:ext uri="{FF2B5EF4-FFF2-40B4-BE49-F238E27FC236}">
                <a16:creationId xmlns:a16="http://schemas.microsoft.com/office/drawing/2014/main" id="{A8B3BB3E-C412-844E-86C0-853C0F4F0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1" y="4268231"/>
            <a:ext cx="13319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599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6EF1-C110-F440-8610-5B41177E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TCR-</a:t>
            </a:r>
            <a:r>
              <a:rPr lang="en-US" sz="3600" dirty="0" err="1"/>
              <a:t>δ</a:t>
            </a:r>
            <a:r>
              <a:rPr lang="en-US" sz="3600" dirty="0"/>
              <a:t> clonotypes are durably expanded after BCG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20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79247B-7219-464E-A5C0-838E2DD6772C}"/>
              </a:ext>
            </a:extLst>
          </p:cNvPr>
          <p:cNvSpPr txBox="1"/>
          <p:nvPr/>
        </p:nvSpPr>
        <p:spPr>
          <a:xfrm>
            <a:off x="9081786" y="5825761"/>
            <a:ext cx="2492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James et al. </a:t>
            </a:r>
            <a:r>
              <a:rPr lang="en-US" sz="1200" u="sng" dirty="0"/>
              <a:t>Frontiers Immunol</a:t>
            </a:r>
            <a:r>
              <a:rPr lang="en-US" sz="1200" dirty="0"/>
              <a:t> 2022.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70A86B-072A-F04A-AAB5-878C9E67E049}"/>
              </a:ext>
            </a:extLst>
          </p:cNvPr>
          <p:cNvSpPr/>
          <p:nvPr/>
        </p:nvSpPr>
        <p:spPr>
          <a:xfrm>
            <a:off x="1586753" y="1690747"/>
            <a:ext cx="645459" cy="487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E41AE-53A1-704D-9986-0D901764D5F2}"/>
              </a:ext>
            </a:extLst>
          </p:cNvPr>
          <p:cNvSpPr/>
          <p:nvPr/>
        </p:nvSpPr>
        <p:spPr>
          <a:xfrm>
            <a:off x="5154706" y="1690746"/>
            <a:ext cx="645459" cy="487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E84DA5-BB26-7CB4-60F8-78D7E4D0C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209" y="1508859"/>
            <a:ext cx="8439912" cy="1828800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1EF57761-8E90-DF05-BF11-94B9910C5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048" y="3402034"/>
            <a:ext cx="441423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7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6EF1-C110-F440-8610-5B41177E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Take Home Points and Questions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F2C5FAC-08BC-7445-8057-3F900D1A1A13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BC16B2-D617-EB4B-B5EF-C5E846A02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389440"/>
          </a:xfrm>
        </p:spPr>
        <p:txBody>
          <a:bodyPr>
            <a:normAutofit/>
          </a:bodyPr>
          <a:lstStyle/>
          <a:p>
            <a:r>
              <a:rPr lang="en-US" sz="2000" dirty="0"/>
              <a:t>Intradermal BCG prevents </a:t>
            </a:r>
            <a:r>
              <a:rPr lang="en-US" sz="2000" dirty="0" err="1"/>
              <a:t>M.tb</a:t>
            </a:r>
            <a:r>
              <a:rPr lang="en-US" sz="2000" dirty="0"/>
              <a:t> infection in IGRA(-) adolescents.  </a:t>
            </a:r>
          </a:p>
          <a:p>
            <a:pPr lvl="1"/>
            <a:r>
              <a:rPr lang="en-US" sz="2000" dirty="0"/>
              <a:t>Confirmatory trial (BCG REVAX) ongoing. Will this translate to a reduction in TB disease?</a:t>
            </a:r>
          </a:p>
          <a:p>
            <a:pPr lvl="1"/>
            <a:r>
              <a:rPr lang="en-US" sz="2000" dirty="0"/>
              <a:t>Opportunity to identify immune correlates of protection to facilitate immuno-bridging studies</a:t>
            </a:r>
          </a:p>
          <a:p>
            <a:endParaRPr lang="en-US" sz="2000" dirty="0"/>
          </a:p>
          <a:p>
            <a:r>
              <a:rPr lang="en-US" sz="2000" dirty="0"/>
              <a:t>Intravenous BCG prevents </a:t>
            </a:r>
            <a:r>
              <a:rPr lang="en-US" sz="2000" dirty="0" err="1"/>
              <a:t>M.tb</a:t>
            </a:r>
            <a:r>
              <a:rPr lang="en-US" sz="2000" dirty="0"/>
              <a:t> disease in macaques.</a:t>
            </a:r>
          </a:p>
          <a:p>
            <a:pPr lvl="1"/>
            <a:r>
              <a:rPr lang="en-US" sz="2000" dirty="0"/>
              <a:t>Model system to dissect protective immune mechanisms (T cells, antibodies, trained immunity)</a:t>
            </a:r>
          </a:p>
          <a:p>
            <a:pPr lvl="1"/>
            <a:r>
              <a:rPr lang="en-US" sz="2000" dirty="0"/>
              <a:t>Pre-existing LAM IgM and T1-T17 cells are correlates of protection</a:t>
            </a:r>
          </a:p>
          <a:p>
            <a:pPr lvl="1"/>
            <a:r>
              <a:rPr lang="en-US" sz="2000" dirty="0"/>
              <a:t>A tractable clinical strategy?  (The malaria experience)</a:t>
            </a:r>
          </a:p>
          <a:p>
            <a:pPr lvl="1"/>
            <a:endParaRPr lang="en-US" sz="2000" dirty="0"/>
          </a:p>
          <a:p>
            <a:r>
              <a:rPr lang="el-GR" sz="2000" dirty="0" err="1"/>
              <a:t>γδ</a:t>
            </a:r>
            <a:r>
              <a:rPr lang="en-US" sz="2000" dirty="0"/>
              <a:t> T cells are expanded after IV BCG in macaques and intradermal BCG in humans. Do they have a role in mediating protection?</a:t>
            </a:r>
          </a:p>
        </p:txBody>
      </p:sp>
    </p:spTree>
    <p:extLst>
      <p:ext uri="{BB962C8B-B14F-4D97-AF65-F5344CB8AC3E}">
        <p14:creationId xmlns:p14="http://schemas.microsoft.com/office/powerpoint/2010/main" val="287973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6EF1-C110-F440-8610-5B41177E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72D4B8-457C-2B44-9A77-F4518E8326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https://seshadrilab.weebly.com</a:t>
            </a:r>
            <a:endParaRPr lang="en-US" dirty="0"/>
          </a:p>
          <a:p>
            <a:r>
              <a:rPr lang="en-US" dirty="0"/>
              <a:t>Post-doctoral applications welcome!</a:t>
            </a:r>
          </a:p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22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33C9E-E0F6-164C-92EB-DF3A49710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2941817"/>
          </a:xfrm>
        </p:spPr>
        <p:txBody>
          <a:bodyPr/>
          <a:lstStyle/>
          <a:p>
            <a:r>
              <a:rPr lang="en-US" dirty="0"/>
              <a:t>Acknowledgements</a:t>
            </a:r>
          </a:p>
          <a:p>
            <a:pPr lvl="1"/>
            <a:r>
              <a:rPr lang="en-US" dirty="0"/>
              <a:t>Elisa </a:t>
            </a:r>
            <a:r>
              <a:rPr lang="en-US" dirty="0" err="1"/>
              <a:t>Nemes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Jordan McCrary</a:t>
            </a:r>
          </a:p>
          <a:p>
            <a:pPr lvl="1"/>
            <a:r>
              <a:rPr lang="en-US" dirty="0"/>
              <a:t>Paul Drain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91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6EF1-C110-F440-8610-5B41177E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D7FAF-754F-F54E-854C-86EE65065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F2C5FAC-08BC-7445-8057-3F900D1A1A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0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6EF1-C110-F440-8610-5B41177E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Vaccine Playbook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3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60EB33BE-F6E9-6F46-91A5-5C86B94E81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808" y="1508920"/>
            <a:ext cx="51303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9B347D-48C2-F649-8D1B-CC71EF308F6E}"/>
              </a:ext>
            </a:extLst>
          </p:cNvPr>
          <p:cNvSpPr txBox="1"/>
          <p:nvPr/>
        </p:nvSpPr>
        <p:spPr>
          <a:xfrm>
            <a:off x="9301765" y="5862614"/>
            <a:ext cx="235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Rappouli</a:t>
            </a:r>
            <a:r>
              <a:rPr lang="en-US" sz="1200" dirty="0"/>
              <a:t> and </a:t>
            </a:r>
            <a:r>
              <a:rPr lang="en-US" sz="1200" dirty="0" err="1"/>
              <a:t>Aderem</a:t>
            </a:r>
            <a:r>
              <a:rPr lang="en-US" sz="1200" dirty="0"/>
              <a:t> </a:t>
            </a:r>
            <a:r>
              <a:rPr lang="en-US" sz="1200" u="sng" dirty="0"/>
              <a:t>Nature </a:t>
            </a:r>
            <a:r>
              <a:rPr lang="en-US" sz="1200" dirty="0"/>
              <a:t>2011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9802C8-C2BD-7B78-C993-9AD98D3B6E52}"/>
              </a:ext>
            </a:extLst>
          </p:cNvPr>
          <p:cNvGrpSpPr/>
          <p:nvPr/>
        </p:nvGrpSpPr>
        <p:grpSpPr>
          <a:xfrm>
            <a:off x="6683495" y="3298099"/>
            <a:ext cx="1040135" cy="261610"/>
            <a:chOff x="10614454" y="4206416"/>
            <a:chExt cx="1040135" cy="26161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8E77E45-F6FF-55E4-A908-48836E90878A}"/>
                </a:ext>
              </a:extLst>
            </p:cNvPr>
            <p:cNvSpPr/>
            <p:nvPr/>
          </p:nvSpPr>
          <p:spPr>
            <a:xfrm>
              <a:off x="10614454" y="4263081"/>
              <a:ext cx="148281" cy="1482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8193CF3-C8B4-7DB0-473B-32F00A077E2D}"/>
                </a:ext>
              </a:extLst>
            </p:cNvPr>
            <p:cNvSpPr txBox="1"/>
            <p:nvPr/>
          </p:nvSpPr>
          <p:spPr>
            <a:xfrm>
              <a:off x="10795058" y="4206416"/>
              <a:ext cx="8595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SARS-CoV-2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144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6EF1-C110-F440-8610-5B41177E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Active TB - The Tip of the Iceberg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Unknown-5">
            <a:extLst>
              <a:ext uri="{FF2B5EF4-FFF2-40B4-BE49-F238E27FC236}">
                <a16:creationId xmlns:a16="http://schemas.microsoft.com/office/drawing/2014/main" id="{46E1022F-B476-484C-AACE-3A4320C57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49" y="2001680"/>
            <a:ext cx="3657600" cy="2048256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46302EB1-F84B-EA4C-943C-464AB6A9F012}"/>
              </a:ext>
            </a:extLst>
          </p:cNvPr>
          <p:cNvSpPr txBox="1"/>
          <p:nvPr/>
        </p:nvSpPr>
        <p:spPr>
          <a:xfrm>
            <a:off x="911653" y="2006218"/>
            <a:ext cx="1151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Active TB</a:t>
            </a:r>
          </a:p>
          <a:p>
            <a:pPr algn="r"/>
            <a:r>
              <a:rPr lang="en-US" sz="2000" dirty="0"/>
              <a:t>9 million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F32F3E-D2A5-054D-8841-A790287593F9}"/>
              </a:ext>
            </a:extLst>
          </p:cNvPr>
          <p:cNvSpPr txBox="1"/>
          <p:nvPr/>
        </p:nvSpPr>
        <p:spPr>
          <a:xfrm>
            <a:off x="506646" y="3302683"/>
            <a:ext cx="1592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Latent TB</a:t>
            </a:r>
          </a:p>
          <a:p>
            <a:pPr algn="r"/>
            <a:r>
              <a:rPr lang="en-US" sz="2000" dirty="0">
                <a:solidFill>
                  <a:srgbClr val="FF0000"/>
                </a:solidFill>
              </a:rPr>
              <a:t>2300 million?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7534B2-98A5-7E4A-878A-25A9D5E6DD01}"/>
              </a:ext>
            </a:extLst>
          </p:cNvPr>
          <p:cNvGrpSpPr/>
          <p:nvPr/>
        </p:nvGrpSpPr>
        <p:grpSpPr>
          <a:xfrm>
            <a:off x="6378692" y="1985355"/>
            <a:ext cx="4789241" cy="1951910"/>
            <a:chOff x="6378692" y="1985355"/>
            <a:chExt cx="4789241" cy="19519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7A2485-50C5-1846-BE97-2DAFC75F34C5}"/>
                </a:ext>
              </a:extLst>
            </p:cNvPr>
            <p:cNvGrpSpPr/>
            <p:nvPr/>
          </p:nvGrpSpPr>
          <p:grpSpPr>
            <a:xfrm>
              <a:off x="6378692" y="1985355"/>
              <a:ext cx="2804160" cy="1951910"/>
              <a:chOff x="6378692" y="1985355"/>
              <a:chExt cx="2804160" cy="195191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ED2BA37-CAF8-7249-B445-24F0605EA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8692" y="1985355"/>
                <a:ext cx="2804160" cy="182880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7AEBBF-F44C-3D45-8A89-6A30861E6068}"/>
                  </a:ext>
                </a:extLst>
              </p:cNvPr>
              <p:cNvSpPr txBox="1"/>
              <p:nvPr/>
            </p:nvSpPr>
            <p:spPr>
              <a:xfrm>
                <a:off x="7199523" y="3691044"/>
                <a:ext cx="114646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/>
                  <a:t>www.webmd.com</a:t>
                </a:r>
                <a:endParaRPr lang="en-US" sz="10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799923-7C6A-404B-9E1D-FAC13959A506}"/>
                </a:ext>
              </a:extLst>
            </p:cNvPr>
            <p:cNvSpPr txBox="1"/>
            <p:nvPr/>
          </p:nvSpPr>
          <p:spPr>
            <a:xfrm>
              <a:off x="9307295" y="2695472"/>
              <a:ext cx="18606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Tuberculin Skin </a:t>
              </a:r>
            </a:p>
            <a:p>
              <a:pPr algn="ctr"/>
              <a:r>
                <a:rPr lang="en-US" sz="2000" b="1" dirty="0"/>
                <a:t>Test (TST)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76BE403-1BA8-274F-9BB4-2AAADA7C6674}"/>
              </a:ext>
            </a:extLst>
          </p:cNvPr>
          <p:cNvGrpSpPr/>
          <p:nvPr/>
        </p:nvGrpSpPr>
        <p:grpSpPr>
          <a:xfrm>
            <a:off x="6935466" y="3881016"/>
            <a:ext cx="4514079" cy="1855725"/>
            <a:chOff x="6935466" y="3881016"/>
            <a:chExt cx="4514079" cy="185572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87E4C4-CB02-5946-9543-754B8A822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5557" y="3881016"/>
              <a:ext cx="914400" cy="18288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EB1A63-A45F-3040-8BA2-578FF1D2E0B7}"/>
                </a:ext>
              </a:extLst>
            </p:cNvPr>
            <p:cNvSpPr txBox="1"/>
            <p:nvPr/>
          </p:nvSpPr>
          <p:spPr>
            <a:xfrm>
              <a:off x="6935466" y="5490520"/>
              <a:ext cx="16906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/>
                <a:t>www.laboratoryalliance.com</a:t>
              </a:r>
              <a:endParaRPr lang="en-US" sz="10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DCF9DF-F533-2B42-A423-2467C5F6BC10}"/>
                </a:ext>
              </a:extLst>
            </p:cNvPr>
            <p:cNvSpPr txBox="1"/>
            <p:nvPr/>
          </p:nvSpPr>
          <p:spPr>
            <a:xfrm>
              <a:off x="9025684" y="4441473"/>
              <a:ext cx="24238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Interferon Gamma</a:t>
              </a:r>
            </a:p>
            <a:p>
              <a:pPr algn="ctr"/>
              <a:r>
                <a:rPr lang="en-US" sz="2000" b="1" dirty="0"/>
                <a:t>Release Assay (IGRA)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434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6EF1-C110-F440-8610-5B41177E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Brief History of BCG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D7FAF-754F-F54E-854C-86EE65065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697" y="1600204"/>
            <a:ext cx="8018703" cy="3908796"/>
          </a:xfrm>
        </p:spPr>
        <p:txBody>
          <a:bodyPr/>
          <a:lstStyle/>
          <a:p>
            <a:r>
              <a:rPr lang="en-US" sz="2400" dirty="0"/>
              <a:t>Attenuated strain of </a:t>
            </a:r>
            <a:r>
              <a:rPr lang="en-US" sz="2400" i="1" dirty="0"/>
              <a:t>Mycobacterium </a:t>
            </a:r>
            <a:r>
              <a:rPr lang="en-US" sz="2400" i="1" dirty="0" err="1"/>
              <a:t>bovis</a:t>
            </a:r>
            <a:r>
              <a:rPr lang="en-US" sz="2400" dirty="0"/>
              <a:t>.</a:t>
            </a:r>
          </a:p>
          <a:p>
            <a:r>
              <a:rPr lang="en-US" sz="2400" dirty="0"/>
              <a:t>Shown to be effective in safe and effective in animals.</a:t>
            </a:r>
          </a:p>
          <a:p>
            <a:r>
              <a:rPr lang="en-US" sz="2400" dirty="0"/>
              <a:t>1921 – 1</a:t>
            </a:r>
            <a:r>
              <a:rPr lang="en-US" sz="2400" baseline="30000" dirty="0"/>
              <a:t>st</a:t>
            </a:r>
            <a:r>
              <a:rPr lang="en-US" sz="2400" dirty="0"/>
              <a:t> infant receives oral BCG as a preventive vaccine in Paris. </a:t>
            </a:r>
          </a:p>
          <a:p>
            <a:r>
              <a:rPr lang="en-US" sz="2400" dirty="0"/>
              <a:t>Still the standard of care worldwide – over 1 billion doses administered 100 years later!</a:t>
            </a: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F2C5FAC-08BC-7445-8057-3F900D1A1A13}" type="slidenum">
              <a:rPr lang="en-US" smtClean="0"/>
              <a:t>5</a:t>
            </a:fld>
            <a:endParaRPr lang="en-US" dirty="0"/>
          </a:p>
        </p:txBody>
      </p:sp>
      <p:pic>
        <p:nvPicPr>
          <p:cNvPr id="11" name="Picture 10" descr="Unknown">
            <a:extLst>
              <a:ext uri="{FF2B5EF4-FFF2-40B4-BE49-F238E27FC236}">
                <a16:creationId xmlns:a16="http://schemas.microsoft.com/office/drawing/2014/main" id="{79D6FDDA-98E4-7847-B1E6-6CB120F7C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3"/>
            <a:ext cx="2743200" cy="1906983"/>
          </a:xfrm>
          <a:prstGeom prst="rect">
            <a:avLst/>
          </a:prstGeom>
        </p:spPr>
      </p:pic>
      <p:pic>
        <p:nvPicPr>
          <p:cNvPr id="12" name="Picture 1029">
            <a:extLst>
              <a:ext uri="{FF2B5EF4-FFF2-40B4-BE49-F238E27FC236}">
                <a16:creationId xmlns:a16="http://schemas.microsoft.com/office/drawing/2014/main" id="{E4BD1BA5-663F-EE43-8240-4143BD19F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9600" y="3637030"/>
            <a:ext cx="2743200" cy="1871969"/>
          </a:xfrm>
          <a:prstGeom prst="rect">
            <a:avLst/>
          </a:prstGeom>
          <a:noFill/>
          <a:ln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72EAA7-FE1E-734E-ACBB-7192D14CB990}"/>
              </a:ext>
            </a:extLst>
          </p:cNvPr>
          <p:cNvSpPr txBox="1"/>
          <p:nvPr/>
        </p:nvSpPr>
        <p:spPr>
          <a:xfrm>
            <a:off x="9724381" y="5825761"/>
            <a:ext cx="1930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Slide courtesy of Tom </a:t>
            </a:r>
            <a:r>
              <a:rPr lang="en-US" sz="1200" dirty="0" err="1"/>
              <a:t>Scriba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424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6EF1-C110-F440-8610-5B41177E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BCG Prevents TB Disease…Sometimes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7F08C-D022-8E48-A27F-F6BA8BB83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91313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Effective in preventing disseminated TB, deaths due to TB, and all cause mortality in infants.</a:t>
            </a:r>
          </a:p>
          <a:p>
            <a:r>
              <a:rPr lang="en-US" sz="2400" dirty="0"/>
              <a:t>Inconsistent efficacy against pulmonary TB in adults</a:t>
            </a:r>
          </a:p>
          <a:p>
            <a:r>
              <a:rPr lang="en-US" sz="2400" dirty="0"/>
              <a:t>Infants don’t spread TB, so the current strategy will never stem the epidemic! </a:t>
            </a:r>
          </a:p>
          <a:p>
            <a:r>
              <a:rPr lang="en-US" sz="2400" dirty="0"/>
              <a:t>Potential explanations</a:t>
            </a:r>
          </a:p>
          <a:p>
            <a:pPr lvl="1"/>
            <a:r>
              <a:rPr lang="en-US" sz="2000" dirty="0"/>
              <a:t>Serial passage over 90 years</a:t>
            </a:r>
          </a:p>
          <a:p>
            <a:pPr lvl="1"/>
            <a:r>
              <a:rPr lang="en-US" sz="2000" dirty="0"/>
              <a:t>Variation by strain</a:t>
            </a:r>
          </a:p>
          <a:p>
            <a:pPr lvl="1"/>
            <a:r>
              <a:rPr lang="en-US" sz="2000" dirty="0"/>
              <a:t>Exposure to environmental mycobacteria</a:t>
            </a:r>
          </a:p>
          <a:p>
            <a:pPr lvl="1"/>
            <a:endParaRPr lang="en-US" sz="2000" dirty="0"/>
          </a:p>
          <a:p>
            <a:r>
              <a:rPr lang="en-US" sz="2400" dirty="0"/>
              <a:t>Can BCG prevent </a:t>
            </a:r>
            <a:r>
              <a:rPr lang="en-US" sz="2400" dirty="0" err="1"/>
              <a:t>M.tb</a:t>
            </a:r>
            <a:r>
              <a:rPr lang="en-US" sz="2400" dirty="0"/>
              <a:t> infection?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C5FAC-08BC-7445-8057-3F900D1A1A13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1E543E5-4ECD-3949-9D9E-B67B88F2E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732" y="3428983"/>
            <a:ext cx="2276857" cy="2286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4B68EE3-6E88-F544-9F1F-0867B37092A6}"/>
              </a:ext>
            </a:extLst>
          </p:cNvPr>
          <p:cNvSpPr txBox="1"/>
          <p:nvPr/>
        </p:nvSpPr>
        <p:spPr>
          <a:xfrm>
            <a:off x="10041510" y="5605319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Indiamart.com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5662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F2C5FAC-08BC-7445-8057-3F900D1A1A13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5146A1-B82A-5A42-AF7E-781104525A9A}"/>
              </a:ext>
            </a:extLst>
          </p:cNvPr>
          <p:cNvSpPr txBox="1"/>
          <p:nvPr/>
        </p:nvSpPr>
        <p:spPr>
          <a:xfrm>
            <a:off x="9874112" y="5778929"/>
            <a:ext cx="1708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Nemes</a:t>
            </a:r>
            <a:r>
              <a:rPr lang="en-US" sz="1200" dirty="0"/>
              <a:t> et al. </a:t>
            </a:r>
            <a:r>
              <a:rPr lang="en-US" sz="1200" u="sng" dirty="0"/>
              <a:t>NEJM</a:t>
            </a:r>
            <a:r>
              <a:rPr lang="en-US" sz="1200" dirty="0"/>
              <a:t>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9A5656-A8BA-D54F-B93F-F1078FD58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766" y="468119"/>
            <a:ext cx="7548465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6AABF5-73C7-5343-A2E7-FCAAFC51C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400" y="166497"/>
            <a:ext cx="6045200" cy="330200"/>
          </a:xfrm>
          <a:prstGeom prst="rect">
            <a:avLst/>
          </a:prstGeom>
        </p:spPr>
      </p:pic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E576EF1C-3EBF-CB4F-9E02-43174BD029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651604"/>
              </p:ext>
            </p:extLst>
          </p:nvPr>
        </p:nvGraphicFramePr>
        <p:xfrm>
          <a:off x="5853954" y="1522504"/>
          <a:ext cx="5486400" cy="4157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1CD5D14C-60C6-D349-8864-AF34857F59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350" y="3390900"/>
            <a:ext cx="2276857" cy="228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70A729-5B4C-C047-9A2D-B92E142B89DA}"/>
              </a:ext>
            </a:extLst>
          </p:cNvPr>
          <p:cNvSpPr txBox="1"/>
          <p:nvPr/>
        </p:nvSpPr>
        <p:spPr>
          <a:xfrm>
            <a:off x="1470128" y="5567236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Indiamart.com</a:t>
            </a:r>
            <a:endParaRPr lang="en-US" sz="1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049A9F-C635-2A45-AC9D-73F5AE9FA39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9550"/>
          <a:stretch/>
        </p:blipFill>
        <p:spPr>
          <a:xfrm>
            <a:off x="1206177" y="1600203"/>
            <a:ext cx="1696825" cy="16541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BB3837-9335-DD49-AA8A-C0FCDE6A6F6D}"/>
              </a:ext>
            </a:extLst>
          </p:cNvPr>
          <p:cNvSpPr txBox="1"/>
          <p:nvPr/>
        </p:nvSpPr>
        <p:spPr>
          <a:xfrm>
            <a:off x="1548676" y="3175164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gograph.com</a:t>
            </a:r>
            <a:endParaRPr lang="en-US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9D1995-EF08-0C41-8CE2-F048F747B1DE}"/>
              </a:ext>
            </a:extLst>
          </p:cNvPr>
          <p:cNvSpPr txBox="1"/>
          <p:nvPr/>
        </p:nvSpPr>
        <p:spPr>
          <a:xfrm>
            <a:off x="2946399" y="1600203"/>
            <a:ext cx="21282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H4:IC31</a:t>
            </a:r>
          </a:p>
          <a:p>
            <a:pPr algn="ctr"/>
            <a:r>
              <a:rPr lang="en-US" sz="2000" u="sng" dirty="0"/>
              <a:t>Sanofi Pasteur</a:t>
            </a:r>
          </a:p>
          <a:p>
            <a:pPr algn="ctr"/>
            <a:r>
              <a:rPr lang="en-US" sz="2000" dirty="0"/>
              <a:t>Completed Phase 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9C0E8E-D799-8B4F-A258-B3198A854CBF}"/>
              </a:ext>
            </a:extLst>
          </p:cNvPr>
          <p:cNvSpPr txBox="1"/>
          <p:nvPr/>
        </p:nvSpPr>
        <p:spPr>
          <a:xfrm>
            <a:off x="2761573" y="3685380"/>
            <a:ext cx="24978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BCG</a:t>
            </a:r>
          </a:p>
          <a:p>
            <a:pPr algn="ctr"/>
            <a:r>
              <a:rPr lang="en-US" sz="2000" u="sng" dirty="0" err="1"/>
              <a:t>Statens</a:t>
            </a:r>
            <a:r>
              <a:rPr lang="en-US" sz="2000" u="sng" dirty="0"/>
              <a:t> Serum </a:t>
            </a:r>
            <a:r>
              <a:rPr lang="en-US" sz="2000" u="sng" dirty="0" err="1"/>
              <a:t>Institut</a:t>
            </a:r>
            <a:endParaRPr lang="en-US" sz="2000" u="sng" dirty="0"/>
          </a:p>
          <a:p>
            <a:pPr algn="ctr"/>
            <a:r>
              <a:rPr lang="en-US" sz="2000" dirty="0"/>
              <a:t>Supported by </a:t>
            </a:r>
          </a:p>
          <a:p>
            <a:pPr algn="ctr"/>
            <a:r>
              <a:rPr lang="en-US" sz="2000" dirty="0"/>
              <a:t>observational studies</a:t>
            </a:r>
          </a:p>
        </p:txBody>
      </p:sp>
    </p:spTree>
    <p:extLst>
      <p:ext uri="{BB962C8B-B14F-4D97-AF65-F5344CB8AC3E}">
        <p14:creationId xmlns:p14="http://schemas.microsoft.com/office/powerpoint/2010/main" val="729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D7FAF-754F-F54E-854C-86EE65065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1717265"/>
            <a:ext cx="5486400" cy="3982001"/>
          </a:xfrm>
        </p:spPr>
        <p:txBody>
          <a:bodyPr/>
          <a:lstStyle/>
          <a:p>
            <a:r>
              <a:rPr lang="en-US" sz="2400" dirty="0"/>
              <a:t>Initial IGRA Conversion (Efficacy)</a:t>
            </a:r>
          </a:p>
          <a:p>
            <a:pPr lvl="1"/>
            <a:r>
              <a:rPr lang="en-US" sz="2000" dirty="0"/>
              <a:t>H4:IC31:    9.4% (p=0.63)</a:t>
            </a:r>
          </a:p>
          <a:p>
            <a:pPr lvl="1"/>
            <a:r>
              <a:rPr lang="en-US" sz="2000" dirty="0"/>
              <a:t>       BCG: 20.1% (p=0.29)</a:t>
            </a:r>
          </a:p>
          <a:p>
            <a:r>
              <a:rPr lang="en-US" sz="2400" dirty="0"/>
              <a:t>Sustained IGRA Conversion (Efficacy)</a:t>
            </a:r>
          </a:p>
          <a:p>
            <a:pPr lvl="1"/>
            <a:r>
              <a:rPr lang="en-US" sz="2000" dirty="0"/>
              <a:t>H4:IC31: 30.5% (p=0.16)</a:t>
            </a:r>
          </a:p>
          <a:p>
            <a:pPr lvl="1"/>
            <a:r>
              <a:rPr lang="en-US" sz="2000" dirty="0"/>
              <a:t>       </a:t>
            </a:r>
            <a:r>
              <a:rPr lang="en-US" sz="2000" dirty="0">
                <a:solidFill>
                  <a:srgbClr val="FF0000"/>
                </a:solidFill>
              </a:rPr>
              <a:t>BCG: 45.4% (p=0.03)</a:t>
            </a:r>
          </a:p>
          <a:p>
            <a:r>
              <a:rPr lang="en-US" sz="2400" dirty="0"/>
              <a:t>BCG revaccination prevents </a:t>
            </a:r>
            <a:r>
              <a:rPr lang="en-US" sz="2400" u="sng" dirty="0"/>
              <a:t>sustained</a:t>
            </a:r>
            <a:r>
              <a:rPr lang="en-US" sz="2400" dirty="0"/>
              <a:t> </a:t>
            </a:r>
            <a:r>
              <a:rPr lang="en-US" sz="2400" u="sng" dirty="0"/>
              <a:t>IGRA conversion </a:t>
            </a:r>
            <a:r>
              <a:rPr lang="en-US" sz="2400" dirty="0"/>
              <a:t>among adolescents.</a:t>
            </a:r>
          </a:p>
          <a:p>
            <a:r>
              <a:rPr lang="en-US" sz="2400" dirty="0"/>
              <a:t>Is this a surrogate for stable </a:t>
            </a:r>
            <a:r>
              <a:rPr lang="en-US" sz="2400" dirty="0" err="1"/>
              <a:t>M.tb</a:t>
            </a:r>
            <a:r>
              <a:rPr lang="en-US" sz="2400" dirty="0"/>
              <a:t> infection (vs. exposure)?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F2C5FAC-08BC-7445-8057-3F900D1A1A13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488572-EFA9-D34C-B6E3-6FF6DE6E039C}"/>
              </a:ext>
            </a:extLst>
          </p:cNvPr>
          <p:cNvSpPr txBox="1"/>
          <p:nvPr/>
        </p:nvSpPr>
        <p:spPr>
          <a:xfrm>
            <a:off x="9874112" y="5835789"/>
            <a:ext cx="1708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Nemes</a:t>
            </a:r>
            <a:r>
              <a:rPr lang="en-US" sz="1200" dirty="0"/>
              <a:t> et al. </a:t>
            </a:r>
            <a:r>
              <a:rPr lang="en-US" sz="1200" u="sng" dirty="0"/>
              <a:t>NEJM</a:t>
            </a:r>
            <a:r>
              <a:rPr lang="en-US" sz="1200" dirty="0"/>
              <a:t> 2018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45C36D-F6AA-264F-BDE5-4718C019E981}"/>
              </a:ext>
            </a:extLst>
          </p:cNvPr>
          <p:cNvGrpSpPr/>
          <p:nvPr/>
        </p:nvGrpSpPr>
        <p:grpSpPr>
          <a:xfrm>
            <a:off x="819797" y="1756942"/>
            <a:ext cx="4851782" cy="2620671"/>
            <a:chOff x="2541988" y="3324033"/>
            <a:chExt cx="4851782" cy="26206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C29376-F423-2045-B4BD-6888446393D7}"/>
                </a:ext>
              </a:extLst>
            </p:cNvPr>
            <p:cNvSpPr txBox="1"/>
            <p:nvPr/>
          </p:nvSpPr>
          <p:spPr>
            <a:xfrm>
              <a:off x="3831971" y="5544594"/>
              <a:ext cx="27932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IGRA conversion (month)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DD118E9-9186-CD46-B8B5-FD7C1E926EF3}"/>
                </a:ext>
              </a:extLst>
            </p:cNvPr>
            <p:cNvGrpSpPr/>
            <p:nvPr/>
          </p:nvGrpSpPr>
          <p:grpSpPr>
            <a:xfrm>
              <a:off x="2541988" y="3324033"/>
              <a:ext cx="4851782" cy="2245416"/>
              <a:chOff x="2541988" y="3324033"/>
              <a:chExt cx="4851782" cy="224541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2E8226E-065C-6844-BB48-91058A4658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3967"/>
              <a:stretch/>
            </p:blipFill>
            <p:spPr>
              <a:xfrm>
                <a:off x="5228572" y="3740649"/>
                <a:ext cx="2165198" cy="182880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B4805B-740A-3144-B1B1-8E70819A7A62}"/>
                  </a:ext>
                </a:extLst>
              </p:cNvPr>
              <p:cNvSpPr txBox="1"/>
              <p:nvPr/>
            </p:nvSpPr>
            <p:spPr>
              <a:xfrm rot="16200000">
                <a:off x="1979655" y="4343530"/>
                <a:ext cx="15247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IFN-</a:t>
                </a:r>
                <a:r>
                  <a:rPr lang="en-US" sz="2000" dirty="0">
                    <a:latin typeface="Symbol" pitchFamily="2" charset="2"/>
                  </a:rPr>
                  <a:t>g</a:t>
                </a:r>
                <a:r>
                  <a:rPr lang="en-US" sz="2000" dirty="0"/>
                  <a:t> (IU/ml)</a:t>
                </a: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85CCDB9-8A18-4345-9F02-A9D55FAEA6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8404" y="3715794"/>
                <a:ext cx="2033752" cy="18288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64346C-8A33-394E-851E-BA061468EE91}"/>
                  </a:ext>
                </a:extLst>
              </p:cNvPr>
              <p:cNvSpPr txBox="1"/>
              <p:nvPr/>
            </p:nvSpPr>
            <p:spPr>
              <a:xfrm>
                <a:off x="3674888" y="3324033"/>
                <a:ext cx="771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Initial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5460BE-8758-C54E-9B20-EEDFB28A623A}"/>
                  </a:ext>
                </a:extLst>
              </p:cNvPr>
              <p:cNvSpPr txBox="1"/>
              <p:nvPr/>
            </p:nvSpPr>
            <p:spPr>
              <a:xfrm>
                <a:off x="5861927" y="3324033"/>
                <a:ext cx="11997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Sustained</a:t>
                </a: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A4C113E-2938-EC40-A069-D3FEC0CED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766" y="441225"/>
            <a:ext cx="7548465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5C91BF-1FCE-F048-A27F-A4034354A970}"/>
              </a:ext>
            </a:extLst>
          </p:cNvPr>
          <p:cNvSpPr/>
          <p:nvPr/>
        </p:nvSpPr>
        <p:spPr>
          <a:xfrm>
            <a:off x="537410" y="4840197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Does prevention of infection translate to prevention of disease? </a:t>
            </a:r>
          </a:p>
        </p:txBody>
      </p:sp>
    </p:spTree>
    <p:extLst>
      <p:ext uri="{BB962C8B-B14F-4D97-AF65-F5344CB8AC3E}">
        <p14:creationId xmlns:p14="http://schemas.microsoft.com/office/powerpoint/2010/main" val="114533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6EF1-C110-F440-8610-5B41177E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BCG REVAX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D7FAF-754F-F54E-854C-86EE65065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Randomized, placebo controlled, Phase IIb study of BCG for prevention of sustained infection with </a:t>
            </a:r>
            <a:r>
              <a:rPr lang="en-US" sz="2400" dirty="0" err="1"/>
              <a:t>M.tb</a:t>
            </a:r>
            <a:r>
              <a:rPr lang="en-US" sz="2400" dirty="0"/>
              <a:t> (</a:t>
            </a:r>
            <a:r>
              <a:rPr lang="en-US" sz="2400" dirty="0" err="1"/>
              <a:t>ClinicalTrials.gov</a:t>
            </a:r>
            <a:r>
              <a:rPr lang="en-US" sz="2400" dirty="0"/>
              <a:t> NCT04152161)</a:t>
            </a:r>
          </a:p>
          <a:p>
            <a:pPr lvl="1"/>
            <a:r>
              <a:rPr lang="en-US" sz="2000" dirty="0"/>
              <a:t>1820 participants</a:t>
            </a:r>
          </a:p>
          <a:p>
            <a:pPr lvl="1"/>
            <a:r>
              <a:rPr lang="en-US" sz="2000" dirty="0"/>
              <a:t>Primary Outcome: sustained IGRA conversion (3 months and 6 months)</a:t>
            </a:r>
          </a:p>
          <a:p>
            <a:pPr lvl="1"/>
            <a:r>
              <a:rPr lang="en-US" sz="2000" dirty="0"/>
              <a:t>Secondary Outcome: sustained, durable IGRA conversion (36 and 48 months)</a:t>
            </a:r>
          </a:p>
          <a:p>
            <a:pPr lvl="1"/>
            <a:endParaRPr lang="en-US" sz="2000" dirty="0"/>
          </a:p>
          <a:p>
            <a:r>
              <a:rPr lang="en-US" sz="2400" dirty="0"/>
              <a:t>Estimated Primary Completion Date: April 2023</a:t>
            </a:r>
          </a:p>
          <a:p>
            <a:r>
              <a:rPr lang="en-US" sz="2400" dirty="0"/>
              <a:t>Estimated Study Completion Date: January 2026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0D93-5C70-6141-8BE0-56A5E80820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7410" y="1417638"/>
            <a:ext cx="11117179" cy="0"/>
          </a:xfrm>
          <a:prstGeom prst="line">
            <a:avLst/>
          </a:prstGeom>
          <a:noFill/>
          <a:ln w="254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3E78D3-E169-714B-A53F-D97AF2AC6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-1367" t="818" r="-1033" b="1"/>
          <a:stretch/>
        </p:blipFill>
        <p:spPr>
          <a:xfrm>
            <a:off x="7604" y="6139613"/>
            <a:ext cx="3556093" cy="7164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2AAC33-C586-9844-BC49-4C83742359E1}"/>
              </a:ext>
            </a:extLst>
          </p:cNvPr>
          <p:cNvSpPr/>
          <p:nvPr/>
        </p:nvSpPr>
        <p:spPr>
          <a:xfrm>
            <a:off x="0" y="6126166"/>
            <a:ext cx="12192000" cy="73183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10000"/>
                  <a:lumOff val="90000"/>
                  <a:alpha val="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  <a:alpha val="32000"/>
                </a:schemeClr>
              </a:gs>
            </a:gsLst>
            <a:lin ang="0" scaled="1"/>
            <a:tileRect/>
          </a:gradFill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41C37-547B-444F-8B50-86821040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/>
          <a:p>
            <a:fld id="{3F2C5FAC-08BC-7445-8057-3F900D1A1A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9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06a5aa-8e31-4bdb-9b13-38c58a92ec8a" xsi:nil="true"/>
    <lcf76f155ced4ddcb4097134ff3c332f xmlns="d3b350f9-b33f-4a54-b159-0ef6ff0a239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BFC947EB4B81499DC00F91BCC164EF" ma:contentTypeVersion="16" ma:contentTypeDescription="Create a new document." ma:contentTypeScope="" ma:versionID="220155bc846315ad76917ccef2402e01">
  <xsd:schema xmlns:xsd="http://www.w3.org/2001/XMLSchema" xmlns:xs="http://www.w3.org/2001/XMLSchema" xmlns:p="http://schemas.microsoft.com/office/2006/metadata/properties" xmlns:ns2="d3b350f9-b33f-4a54-b159-0ef6ff0a239a" xmlns:ns3="ab06a5aa-8e31-4bdb-9b13-38c58a92ec8a" xmlns:ns4="21ca8ef8-3399-4ca3-b62e-f30736ef5ac0" targetNamespace="http://schemas.microsoft.com/office/2006/metadata/properties" ma:root="true" ma:fieldsID="18bdb3a217f91f4ab0a07859ba19c7c6" ns2:_="" ns3:_="" ns4:_="">
    <xsd:import namespace="d3b350f9-b33f-4a54-b159-0ef6ff0a239a"/>
    <xsd:import namespace="ab06a5aa-8e31-4bdb-9b13-38c58a92ec8a"/>
    <xsd:import namespace="21ca8ef8-3399-4ca3-b62e-f30736ef5a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4:SharedWithUsers" minOccurs="0"/>
                <xsd:element ref="ns4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350f9-b33f-4a54-b159-0ef6ff0a23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c92cd0c-02ca-476f-b6c7-560755a19535}" ma:internalName="TaxCatchAll" ma:showField="CatchAllData" ma:web="21ca8ef8-3399-4ca3-b62e-f30736ef5a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a8ef8-3399-4ca3-b62e-f30736ef5ac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819221-181F-4CCA-95FD-C5BB645F0F09}">
  <ds:schemaRefs>
    <ds:schemaRef ds:uri="http://schemas.microsoft.com/office/2006/metadata/properties"/>
    <ds:schemaRef ds:uri="http://schemas.microsoft.com/office/infopath/2007/PartnerControls"/>
    <ds:schemaRef ds:uri="ab06a5aa-8e31-4bdb-9b13-38c58a92ec8a"/>
    <ds:schemaRef ds:uri="d3b350f9-b33f-4a54-b159-0ef6ff0a239a"/>
  </ds:schemaRefs>
</ds:datastoreItem>
</file>

<file path=customXml/itemProps2.xml><?xml version="1.0" encoding="utf-8"?>
<ds:datastoreItem xmlns:ds="http://schemas.openxmlformats.org/officeDocument/2006/customXml" ds:itemID="{51C783F2-595D-4D0D-8D7F-FA13D7CA29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91EF3D-BFAC-465C-9477-9C02C2BC33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b350f9-b33f-4a54-b159-0ef6ff0a239a"/>
    <ds:schemaRef ds:uri="ab06a5aa-8e31-4bdb-9b13-38c58a92ec8a"/>
    <ds:schemaRef ds:uri="21ca8ef8-3399-4ca3-b62e-f30736ef5a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23163</TotalTime>
  <Words>1035</Words>
  <Application>Microsoft Macintosh PowerPoint</Application>
  <PresentationFormat>Widescreen</PresentationFormat>
  <Paragraphs>222</Paragraphs>
  <Slides>23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Symbol</vt:lpstr>
      <vt:lpstr>Office Theme</vt:lpstr>
      <vt:lpstr>Back to the Future with BCG</vt:lpstr>
      <vt:lpstr>Disclosures</vt:lpstr>
      <vt:lpstr>The Vaccine Playbook</vt:lpstr>
      <vt:lpstr>Active TB - The Tip of the Iceberg</vt:lpstr>
      <vt:lpstr>A Brief History of BCG</vt:lpstr>
      <vt:lpstr>BCG Prevents TB Disease…Sometimes</vt:lpstr>
      <vt:lpstr>PowerPoint Presentation</vt:lpstr>
      <vt:lpstr>PowerPoint Presentation</vt:lpstr>
      <vt:lpstr>BCG REVAX</vt:lpstr>
      <vt:lpstr>Immune Correlates Program</vt:lpstr>
      <vt:lpstr>BCG Prevents Respiratory Tract Infections</vt:lpstr>
      <vt:lpstr>Can BCG Prevent COVID-19?</vt:lpstr>
      <vt:lpstr>Intravenous BCG protects against M.tb infection</vt:lpstr>
      <vt:lpstr>T cells associated with low-burden granulomas</vt:lpstr>
      <vt:lpstr>LAM IgM is a correlate of IV BCG induced protection</vt:lpstr>
      <vt:lpstr>Co-administration of BCG and subunit vaccine</vt:lpstr>
      <vt:lpstr>T cells also recognize non-peptide antigens</vt:lpstr>
      <vt:lpstr>DURTs are expanded after IV BCG in NHP</vt:lpstr>
      <vt:lpstr>The Effect of BCG on DURTs in Humans</vt:lpstr>
      <vt:lpstr>TCR-δ clonotypes are durably expanded after BCG</vt:lpstr>
      <vt:lpstr>Take Home Points and Questions</vt:lpstr>
      <vt:lpstr>Questions?</vt:lpstr>
      <vt:lpstr>TEMPLATE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Donor-unrestricted T cells and Resistance to M.tb Infection</dc:title>
  <dc:creator>Chetan Seshadri</dc:creator>
  <cp:lastModifiedBy>Jordan McCrary</cp:lastModifiedBy>
  <cp:revision>485</cp:revision>
  <cp:lastPrinted>2017-10-30T18:45:29Z</cp:lastPrinted>
  <dcterms:created xsi:type="dcterms:W3CDTF">2017-01-31T20:44:20Z</dcterms:created>
  <dcterms:modified xsi:type="dcterms:W3CDTF">2022-09-20T20:00:28Z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0x0101004FBFC947EB4B81499DC00F91BCC164EF</vt:lpwstr>
  </property>
</Properties>
</file>