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sldIdLst>
    <p:sldId id="316" r:id="rId2"/>
    <p:sldId id="2004" r:id="rId3"/>
    <p:sldId id="2006" r:id="rId4"/>
    <p:sldId id="2010" r:id="rId5"/>
    <p:sldId id="2009" r:id="rId6"/>
    <p:sldId id="2011" r:id="rId7"/>
    <p:sldId id="2015" r:id="rId8"/>
    <p:sldId id="2020" r:id="rId9"/>
    <p:sldId id="2021" r:id="rId10"/>
    <p:sldId id="2023" r:id="rId11"/>
    <p:sldId id="2024" r:id="rId12"/>
    <p:sldId id="2028" r:id="rId13"/>
    <p:sldId id="2030" r:id="rId14"/>
    <p:sldId id="2031" r:id="rId15"/>
    <p:sldId id="2029" r:id="rId16"/>
    <p:sldId id="2034" r:id="rId17"/>
    <p:sldId id="2035" r:id="rId18"/>
    <p:sldId id="201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DEE513-6CA8-404B-B886-82B9C370F3D9}" v="20" dt="2022-09-14T18:30:11.7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77" autoAdjust="0"/>
    <p:restoredTop sz="77800"/>
  </p:normalViewPr>
  <p:slideViewPr>
    <p:cSldViewPr snapToGrid="0" snapToObjects="1">
      <p:cViewPr varScale="1">
        <p:scale>
          <a:sx n="134" d="100"/>
          <a:sy n="134" d="100"/>
        </p:scale>
        <p:origin x="192" y="232"/>
      </p:cViewPr>
      <p:guideLst>
        <p:guide orient="horz" pos="2112"/>
        <p:guide pos="3840"/>
      </p:guideLst>
    </p:cSldViewPr>
  </p:slideViewPr>
  <p:outlineViewPr>
    <p:cViewPr>
      <p:scale>
        <a:sx n="33" d="100"/>
        <a:sy n="33" d="100"/>
      </p:scale>
      <p:origin x="0" y="-15184"/>
    </p:cViewPr>
  </p:outlineViewPr>
  <p:notesTextViewPr>
    <p:cViewPr>
      <p:scale>
        <a:sx n="100" d="100"/>
        <a:sy n="100" d="100"/>
      </p:scale>
      <p:origin x="0" y="0"/>
    </p:cViewPr>
  </p:notesTextViewPr>
  <p:sorterViewPr>
    <p:cViewPr varScale="1">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Simmons" userId="0ccd39be-318e-4ba3-ab7b-0935919f8ecd" providerId="ADAL" clId="{D8DEE513-6CA8-404B-B886-82B9C370F3D9}"/>
    <pc:docChg chg="custSel addSld delSld modSld sldOrd">
      <pc:chgData name="Jason Simmons" userId="0ccd39be-318e-4ba3-ab7b-0935919f8ecd" providerId="ADAL" clId="{D8DEE513-6CA8-404B-B886-82B9C370F3D9}" dt="2022-09-14T18:31:10.157" v="4602" actId="2696"/>
      <pc:docMkLst>
        <pc:docMk/>
      </pc:docMkLst>
      <pc:sldChg chg="addSp modSp mod modNotesTx">
        <pc:chgData name="Jason Simmons" userId="0ccd39be-318e-4ba3-ab7b-0935919f8ecd" providerId="ADAL" clId="{D8DEE513-6CA8-404B-B886-82B9C370F3D9}" dt="2022-09-14T17:40:11.195" v="4577" actId="1076"/>
        <pc:sldMkLst>
          <pc:docMk/>
          <pc:sldMk cId="809786917" sldId="316"/>
        </pc:sldMkLst>
        <pc:spChg chg="add mod">
          <ac:chgData name="Jason Simmons" userId="0ccd39be-318e-4ba3-ab7b-0935919f8ecd" providerId="ADAL" clId="{D8DEE513-6CA8-404B-B886-82B9C370F3D9}" dt="2022-09-13T20:58:30.887" v="1772" actId="1076"/>
          <ac:spMkLst>
            <pc:docMk/>
            <pc:sldMk cId="809786917" sldId="316"/>
            <ac:spMk id="4" creationId="{D13BD7FA-C9DD-8267-9AF4-FEDCD52B4DF7}"/>
          </ac:spMkLst>
        </pc:spChg>
        <pc:spChg chg="mod">
          <ac:chgData name="Jason Simmons" userId="0ccd39be-318e-4ba3-ab7b-0935919f8ecd" providerId="ADAL" clId="{D8DEE513-6CA8-404B-B886-82B9C370F3D9}" dt="2022-09-14T17:40:11.195" v="4577" actId="1076"/>
          <ac:spMkLst>
            <pc:docMk/>
            <pc:sldMk cId="809786917" sldId="316"/>
            <ac:spMk id="4099" creationId="{00000000-0000-0000-0000-000000000000}"/>
          </ac:spMkLst>
        </pc:spChg>
        <pc:picChg chg="add mod">
          <ac:chgData name="Jason Simmons" userId="0ccd39be-318e-4ba3-ab7b-0935919f8ecd" providerId="ADAL" clId="{D8DEE513-6CA8-404B-B886-82B9C370F3D9}" dt="2022-09-13T20:57:58.229" v="1759" actId="1076"/>
          <ac:picMkLst>
            <pc:docMk/>
            <pc:sldMk cId="809786917" sldId="316"/>
            <ac:picMk id="2" creationId="{256D7B44-F669-62CC-8964-AE384407E11E}"/>
          </ac:picMkLst>
        </pc:picChg>
      </pc:sldChg>
      <pc:sldChg chg="modSp del ord">
        <pc:chgData name="Jason Simmons" userId="0ccd39be-318e-4ba3-ab7b-0935919f8ecd" providerId="ADAL" clId="{D8DEE513-6CA8-404B-B886-82B9C370F3D9}" dt="2022-09-14T18:31:10.157" v="4602" actId="2696"/>
        <pc:sldMkLst>
          <pc:docMk/>
          <pc:sldMk cId="2315731438" sldId="2001"/>
        </pc:sldMkLst>
        <pc:spChg chg="mod">
          <ac:chgData name="Jason Simmons" userId="0ccd39be-318e-4ba3-ab7b-0935919f8ecd" providerId="ADAL" clId="{D8DEE513-6CA8-404B-B886-82B9C370F3D9}" dt="2022-09-12T23:51:10.799" v="51"/>
          <ac:spMkLst>
            <pc:docMk/>
            <pc:sldMk cId="2315731438" sldId="2001"/>
            <ac:spMk id="19" creationId="{F34F6FA8-EFCF-F64F-8901-338A394B13AD}"/>
          </ac:spMkLst>
        </pc:spChg>
      </pc:sldChg>
      <pc:sldChg chg="del">
        <pc:chgData name="Jason Simmons" userId="0ccd39be-318e-4ba3-ab7b-0935919f8ecd" providerId="ADAL" clId="{D8DEE513-6CA8-404B-B886-82B9C370F3D9}" dt="2022-09-13T00:26:14.801" v="912" actId="2696"/>
        <pc:sldMkLst>
          <pc:docMk/>
          <pc:sldMk cId="144895127" sldId="2003"/>
        </pc:sldMkLst>
      </pc:sldChg>
      <pc:sldChg chg="modSp mod modNotesTx">
        <pc:chgData name="Jason Simmons" userId="0ccd39be-318e-4ba3-ab7b-0935919f8ecd" providerId="ADAL" clId="{D8DEE513-6CA8-404B-B886-82B9C370F3D9}" dt="2022-09-13T21:11:06.998" v="2944" actId="20577"/>
        <pc:sldMkLst>
          <pc:docMk/>
          <pc:sldMk cId="3041785134" sldId="2004"/>
        </pc:sldMkLst>
        <pc:spChg chg="mod">
          <ac:chgData name="Jason Simmons" userId="0ccd39be-318e-4ba3-ab7b-0935919f8ecd" providerId="ADAL" clId="{D8DEE513-6CA8-404B-B886-82B9C370F3D9}" dt="2022-09-13T00:26:53.881" v="915" actId="20577"/>
          <ac:spMkLst>
            <pc:docMk/>
            <pc:sldMk cId="3041785134" sldId="2004"/>
            <ac:spMk id="3" creationId="{020D7FAF-754F-F54E-854C-86EE65065D3B}"/>
          </ac:spMkLst>
        </pc:spChg>
      </pc:sldChg>
      <pc:sldChg chg="del">
        <pc:chgData name="Jason Simmons" userId="0ccd39be-318e-4ba3-ab7b-0935919f8ecd" providerId="ADAL" clId="{D8DEE513-6CA8-404B-B886-82B9C370F3D9}" dt="2022-09-13T21:14:38.418" v="2945" actId="2696"/>
        <pc:sldMkLst>
          <pc:docMk/>
          <pc:sldMk cId="1019764682" sldId="2005"/>
        </pc:sldMkLst>
      </pc:sldChg>
      <pc:sldChg chg="add del">
        <pc:chgData name="Jason Simmons" userId="0ccd39be-318e-4ba3-ab7b-0935919f8ecd" providerId="ADAL" clId="{D8DEE513-6CA8-404B-B886-82B9C370F3D9}" dt="2022-09-14T18:30:58.630" v="4600" actId="2696"/>
        <pc:sldMkLst>
          <pc:docMk/>
          <pc:sldMk cId="2942723970" sldId="2005"/>
        </pc:sldMkLst>
      </pc:sldChg>
      <pc:sldChg chg="modNotesTx">
        <pc:chgData name="Jason Simmons" userId="0ccd39be-318e-4ba3-ab7b-0935919f8ecd" providerId="ADAL" clId="{D8DEE513-6CA8-404B-B886-82B9C370F3D9}" dt="2022-09-13T21:25:33.336" v="4545" actId="20577"/>
        <pc:sldMkLst>
          <pc:docMk/>
          <pc:sldMk cId="172984312" sldId="2006"/>
        </pc:sldMkLst>
      </pc:sldChg>
      <pc:sldChg chg="del">
        <pc:chgData name="Jason Simmons" userId="0ccd39be-318e-4ba3-ab7b-0935919f8ecd" providerId="ADAL" clId="{D8DEE513-6CA8-404B-B886-82B9C370F3D9}" dt="2022-09-13T21:14:38.418" v="2945" actId="2696"/>
        <pc:sldMkLst>
          <pc:docMk/>
          <pc:sldMk cId="1725763778" sldId="2007"/>
        </pc:sldMkLst>
      </pc:sldChg>
      <pc:sldChg chg="add del">
        <pc:chgData name="Jason Simmons" userId="0ccd39be-318e-4ba3-ab7b-0935919f8ecd" providerId="ADAL" clId="{D8DEE513-6CA8-404B-B886-82B9C370F3D9}" dt="2022-09-14T18:31:08.317" v="4601" actId="2696"/>
        <pc:sldMkLst>
          <pc:docMk/>
          <pc:sldMk cId="3927757560" sldId="2007"/>
        </pc:sldMkLst>
      </pc:sldChg>
      <pc:sldChg chg="del">
        <pc:chgData name="Jason Simmons" userId="0ccd39be-318e-4ba3-ab7b-0935919f8ecd" providerId="ADAL" clId="{D8DEE513-6CA8-404B-B886-82B9C370F3D9}" dt="2022-09-13T00:26:14.801" v="912" actId="2696"/>
        <pc:sldMkLst>
          <pc:docMk/>
          <pc:sldMk cId="3182926387" sldId="2008"/>
        </pc:sldMkLst>
      </pc:sldChg>
      <pc:sldChg chg="modSp mod">
        <pc:chgData name="Jason Simmons" userId="0ccd39be-318e-4ba3-ab7b-0935919f8ecd" providerId="ADAL" clId="{D8DEE513-6CA8-404B-B886-82B9C370F3D9}" dt="2022-09-12T23:50:26.413" v="30" actId="20577"/>
        <pc:sldMkLst>
          <pc:docMk/>
          <pc:sldMk cId="4015846816" sldId="2009"/>
        </pc:sldMkLst>
        <pc:spChg chg="mod">
          <ac:chgData name="Jason Simmons" userId="0ccd39be-318e-4ba3-ab7b-0935919f8ecd" providerId="ADAL" clId="{D8DEE513-6CA8-404B-B886-82B9C370F3D9}" dt="2022-09-12T23:50:26.413" v="30" actId="20577"/>
          <ac:spMkLst>
            <pc:docMk/>
            <pc:sldMk cId="4015846816" sldId="2009"/>
            <ac:spMk id="2" creationId="{AF8A6EF1-C110-F440-8610-5B41177E78ED}"/>
          </ac:spMkLst>
        </pc:spChg>
      </pc:sldChg>
      <pc:sldChg chg="modSp mod">
        <pc:chgData name="Jason Simmons" userId="0ccd39be-318e-4ba3-ab7b-0935919f8ecd" providerId="ADAL" clId="{D8DEE513-6CA8-404B-B886-82B9C370F3D9}" dt="2022-09-13T21:27:13.835" v="4571" actId="20577"/>
        <pc:sldMkLst>
          <pc:docMk/>
          <pc:sldMk cId="31915998" sldId="2010"/>
        </pc:sldMkLst>
        <pc:spChg chg="mod">
          <ac:chgData name="Jason Simmons" userId="0ccd39be-318e-4ba3-ab7b-0935919f8ecd" providerId="ADAL" clId="{D8DEE513-6CA8-404B-B886-82B9C370F3D9}" dt="2022-09-13T21:26:22.011" v="4549" actId="20577"/>
          <ac:spMkLst>
            <pc:docMk/>
            <pc:sldMk cId="31915998" sldId="2010"/>
            <ac:spMk id="3" creationId="{D284E72E-7F9D-1E41-B29F-FAB0A2EF6754}"/>
          </ac:spMkLst>
        </pc:spChg>
        <pc:spChg chg="mod">
          <ac:chgData name="Jason Simmons" userId="0ccd39be-318e-4ba3-ab7b-0935919f8ecd" providerId="ADAL" clId="{D8DEE513-6CA8-404B-B886-82B9C370F3D9}" dt="2022-09-13T21:27:13.835" v="4571" actId="20577"/>
          <ac:spMkLst>
            <pc:docMk/>
            <pc:sldMk cId="31915998" sldId="2010"/>
            <ac:spMk id="14" creationId="{3DD294FC-4F5F-4444-8821-BF564BDCDEE8}"/>
          </ac:spMkLst>
        </pc:spChg>
      </pc:sldChg>
      <pc:sldChg chg="modSp">
        <pc:chgData name="Jason Simmons" userId="0ccd39be-318e-4ba3-ab7b-0935919f8ecd" providerId="ADAL" clId="{D8DEE513-6CA8-404B-B886-82B9C370F3D9}" dt="2022-09-12T23:51:14.985" v="52"/>
        <pc:sldMkLst>
          <pc:docMk/>
          <pc:sldMk cId="1072771962" sldId="2011"/>
        </pc:sldMkLst>
        <pc:spChg chg="mod">
          <ac:chgData name="Jason Simmons" userId="0ccd39be-318e-4ba3-ab7b-0935919f8ecd" providerId="ADAL" clId="{D8DEE513-6CA8-404B-B886-82B9C370F3D9}" dt="2022-09-12T23:51:14.985" v="52"/>
          <ac:spMkLst>
            <pc:docMk/>
            <pc:sldMk cId="1072771962" sldId="2011"/>
            <ac:spMk id="5" creationId="{FC52DA50-A687-99B9-D67C-8467A3E23892}"/>
          </ac:spMkLst>
        </pc:spChg>
      </pc:sldChg>
      <pc:sldChg chg="addSp delSp modSp mod">
        <pc:chgData name="Jason Simmons" userId="0ccd39be-318e-4ba3-ab7b-0935919f8ecd" providerId="ADAL" clId="{D8DEE513-6CA8-404B-B886-82B9C370F3D9}" dt="2022-09-14T18:30:41.462" v="4599" actId="20577"/>
        <pc:sldMkLst>
          <pc:docMk/>
          <pc:sldMk cId="952059012" sldId="2012"/>
        </pc:sldMkLst>
        <pc:spChg chg="mod">
          <ac:chgData name="Jason Simmons" userId="0ccd39be-318e-4ba3-ab7b-0935919f8ecd" providerId="ADAL" clId="{D8DEE513-6CA8-404B-B886-82B9C370F3D9}" dt="2022-09-14T18:30:41.462" v="4599" actId="20577"/>
          <ac:spMkLst>
            <pc:docMk/>
            <pc:sldMk cId="952059012" sldId="2012"/>
            <ac:spMk id="16" creationId="{3A804A5F-9D35-6349-81DF-5AE924DC2CBE}"/>
          </ac:spMkLst>
        </pc:spChg>
        <pc:picChg chg="del">
          <ac:chgData name="Jason Simmons" userId="0ccd39be-318e-4ba3-ab7b-0935919f8ecd" providerId="ADAL" clId="{D8DEE513-6CA8-404B-B886-82B9C370F3D9}" dt="2022-09-14T18:28:59.704" v="4581" actId="478"/>
          <ac:picMkLst>
            <pc:docMk/>
            <pc:sldMk cId="952059012" sldId="2012"/>
            <ac:picMk id="4" creationId="{F9E34B0E-1FA7-253E-6C19-6E8FF981EDC3}"/>
          </ac:picMkLst>
        </pc:picChg>
        <pc:picChg chg="add mod">
          <ac:chgData name="Jason Simmons" userId="0ccd39be-318e-4ba3-ab7b-0935919f8ecd" providerId="ADAL" clId="{D8DEE513-6CA8-404B-B886-82B9C370F3D9}" dt="2022-09-14T18:29:06.813" v="4584" actId="1076"/>
          <ac:picMkLst>
            <pc:docMk/>
            <pc:sldMk cId="952059012" sldId="2012"/>
            <ac:picMk id="5" creationId="{3F3C54D1-11BC-E30F-E9F7-207A9931BB80}"/>
          </ac:picMkLst>
        </pc:picChg>
      </pc:sldChg>
      <pc:sldChg chg="del">
        <pc:chgData name="Jason Simmons" userId="0ccd39be-318e-4ba3-ab7b-0935919f8ecd" providerId="ADAL" clId="{D8DEE513-6CA8-404B-B886-82B9C370F3D9}" dt="2022-09-13T00:26:14.801" v="912" actId="2696"/>
        <pc:sldMkLst>
          <pc:docMk/>
          <pc:sldMk cId="459016231" sldId="2013"/>
        </pc:sldMkLst>
      </pc:sldChg>
      <pc:sldChg chg="del">
        <pc:chgData name="Jason Simmons" userId="0ccd39be-318e-4ba3-ab7b-0935919f8ecd" providerId="ADAL" clId="{D8DEE513-6CA8-404B-B886-82B9C370F3D9}" dt="2022-09-13T00:26:14.801" v="912" actId="2696"/>
        <pc:sldMkLst>
          <pc:docMk/>
          <pc:sldMk cId="2849249124" sldId="2016"/>
        </pc:sldMkLst>
      </pc:sldChg>
      <pc:sldChg chg="del">
        <pc:chgData name="Jason Simmons" userId="0ccd39be-318e-4ba3-ab7b-0935919f8ecd" providerId="ADAL" clId="{D8DEE513-6CA8-404B-B886-82B9C370F3D9}" dt="2022-09-13T00:26:14.801" v="912" actId="2696"/>
        <pc:sldMkLst>
          <pc:docMk/>
          <pc:sldMk cId="3483108381" sldId="2018"/>
        </pc:sldMkLst>
      </pc:sldChg>
      <pc:sldChg chg="del">
        <pc:chgData name="Jason Simmons" userId="0ccd39be-318e-4ba3-ab7b-0935919f8ecd" providerId="ADAL" clId="{D8DEE513-6CA8-404B-B886-82B9C370F3D9}" dt="2022-09-13T00:26:14.801" v="912" actId="2696"/>
        <pc:sldMkLst>
          <pc:docMk/>
          <pc:sldMk cId="884503638" sldId="2019"/>
        </pc:sldMkLst>
      </pc:sldChg>
      <pc:sldChg chg="modSp mod">
        <pc:chgData name="Jason Simmons" userId="0ccd39be-318e-4ba3-ab7b-0935919f8ecd" providerId="ADAL" clId="{D8DEE513-6CA8-404B-B886-82B9C370F3D9}" dt="2022-09-12T23:57:49.804" v="204" actId="20577"/>
        <pc:sldMkLst>
          <pc:docMk/>
          <pc:sldMk cId="671604187" sldId="2021"/>
        </pc:sldMkLst>
        <pc:spChg chg="mod">
          <ac:chgData name="Jason Simmons" userId="0ccd39be-318e-4ba3-ab7b-0935919f8ecd" providerId="ADAL" clId="{D8DEE513-6CA8-404B-B886-82B9C370F3D9}" dt="2022-09-12T23:57:49.804" v="204" actId="20577"/>
          <ac:spMkLst>
            <pc:docMk/>
            <pc:sldMk cId="671604187" sldId="2021"/>
            <ac:spMk id="17" creationId="{EB73E4A3-7113-F44A-8D1E-1C4048D8B081}"/>
          </ac:spMkLst>
        </pc:spChg>
        <pc:spChg chg="mod">
          <ac:chgData name="Jason Simmons" userId="0ccd39be-318e-4ba3-ab7b-0935919f8ecd" providerId="ADAL" clId="{D8DEE513-6CA8-404B-B886-82B9C370F3D9}" dt="2022-09-12T23:56:11.839" v="66" actId="20577"/>
          <ac:spMkLst>
            <pc:docMk/>
            <pc:sldMk cId="671604187" sldId="2021"/>
            <ac:spMk id="19" creationId="{F34F6FA8-EFCF-F64F-8901-338A394B13AD}"/>
          </ac:spMkLst>
        </pc:spChg>
      </pc:sldChg>
      <pc:sldChg chg="modSp mod">
        <pc:chgData name="Jason Simmons" userId="0ccd39be-318e-4ba3-ab7b-0935919f8ecd" providerId="ADAL" clId="{D8DEE513-6CA8-404B-B886-82B9C370F3D9}" dt="2022-09-09T22:19:41.086" v="3" actId="20577"/>
        <pc:sldMkLst>
          <pc:docMk/>
          <pc:sldMk cId="706896510" sldId="2023"/>
        </pc:sldMkLst>
        <pc:spChg chg="mod">
          <ac:chgData name="Jason Simmons" userId="0ccd39be-318e-4ba3-ab7b-0935919f8ecd" providerId="ADAL" clId="{D8DEE513-6CA8-404B-B886-82B9C370F3D9}" dt="2022-09-09T22:19:37.475" v="1" actId="1076"/>
          <ac:spMkLst>
            <pc:docMk/>
            <pc:sldMk cId="706896510" sldId="2023"/>
            <ac:spMk id="3" creationId="{05334DBC-C481-0546-B49D-B1D8D2440BE3}"/>
          </ac:spMkLst>
        </pc:spChg>
        <pc:spChg chg="mod">
          <ac:chgData name="Jason Simmons" userId="0ccd39be-318e-4ba3-ab7b-0935919f8ecd" providerId="ADAL" clId="{D8DEE513-6CA8-404B-B886-82B9C370F3D9}" dt="2022-09-09T22:19:41.086" v="3" actId="20577"/>
          <ac:spMkLst>
            <pc:docMk/>
            <pc:sldMk cId="706896510" sldId="2023"/>
            <ac:spMk id="11" creationId="{C39D68AA-86E9-0143-B834-63D1DC90D8A4}"/>
          </ac:spMkLst>
        </pc:spChg>
      </pc:sldChg>
      <pc:sldChg chg="modSp mod">
        <pc:chgData name="Jason Simmons" userId="0ccd39be-318e-4ba3-ab7b-0935919f8ecd" providerId="ADAL" clId="{D8DEE513-6CA8-404B-B886-82B9C370F3D9}" dt="2022-09-09T22:21:53.751" v="16" actId="20577"/>
        <pc:sldMkLst>
          <pc:docMk/>
          <pc:sldMk cId="1121054536" sldId="2024"/>
        </pc:sldMkLst>
        <pc:graphicFrameChg chg="modGraphic">
          <ac:chgData name="Jason Simmons" userId="0ccd39be-318e-4ba3-ab7b-0935919f8ecd" providerId="ADAL" clId="{D8DEE513-6CA8-404B-B886-82B9C370F3D9}" dt="2022-09-09T22:21:53.751" v="16" actId="20577"/>
          <ac:graphicFrameMkLst>
            <pc:docMk/>
            <pc:sldMk cId="1121054536" sldId="2024"/>
            <ac:graphicFrameMk id="5" creationId="{AD4BD499-F983-1C49-92A6-895CA96C8EB2}"/>
          </ac:graphicFrameMkLst>
        </pc:graphicFrameChg>
      </pc:sldChg>
      <pc:sldChg chg="del">
        <pc:chgData name="Jason Simmons" userId="0ccd39be-318e-4ba3-ab7b-0935919f8ecd" providerId="ADAL" clId="{D8DEE513-6CA8-404B-B886-82B9C370F3D9}" dt="2022-09-13T00:26:14.801" v="912" actId="2696"/>
        <pc:sldMkLst>
          <pc:docMk/>
          <pc:sldMk cId="2308703659" sldId="2025"/>
        </pc:sldMkLst>
      </pc:sldChg>
      <pc:sldChg chg="del">
        <pc:chgData name="Jason Simmons" userId="0ccd39be-318e-4ba3-ab7b-0935919f8ecd" providerId="ADAL" clId="{D8DEE513-6CA8-404B-B886-82B9C370F3D9}" dt="2022-09-13T00:26:14.801" v="912" actId="2696"/>
        <pc:sldMkLst>
          <pc:docMk/>
          <pc:sldMk cId="1103250644" sldId="2026"/>
        </pc:sldMkLst>
      </pc:sldChg>
      <pc:sldChg chg="del">
        <pc:chgData name="Jason Simmons" userId="0ccd39be-318e-4ba3-ab7b-0935919f8ecd" providerId="ADAL" clId="{D8DEE513-6CA8-404B-B886-82B9C370F3D9}" dt="2022-09-13T00:26:14.801" v="912" actId="2696"/>
        <pc:sldMkLst>
          <pc:docMk/>
          <pc:sldMk cId="929613325" sldId="2027"/>
        </pc:sldMkLst>
      </pc:sldChg>
      <pc:sldChg chg="addSp delSp modSp mod delAnim modNotesTx">
        <pc:chgData name="Jason Simmons" userId="0ccd39be-318e-4ba3-ab7b-0935919f8ecd" providerId="ADAL" clId="{D8DEE513-6CA8-404B-B886-82B9C370F3D9}" dt="2022-09-13T00:23:58.803" v="910" actId="6549"/>
        <pc:sldMkLst>
          <pc:docMk/>
          <pc:sldMk cId="619369337" sldId="2028"/>
        </pc:sldMkLst>
        <pc:spChg chg="del">
          <ac:chgData name="Jason Simmons" userId="0ccd39be-318e-4ba3-ab7b-0935919f8ecd" providerId="ADAL" clId="{D8DEE513-6CA8-404B-B886-82B9C370F3D9}" dt="2022-09-13T00:02:43.310" v="209" actId="478"/>
          <ac:spMkLst>
            <pc:docMk/>
            <pc:sldMk cId="619369337" sldId="2028"/>
            <ac:spMk id="3" creationId="{78BDA225-9FAB-0444-B9EA-F420E885CB65}"/>
          </ac:spMkLst>
        </pc:spChg>
        <pc:spChg chg="del">
          <ac:chgData name="Jason Simmons" userId="0ccd39be-318e-4ba3-ab7b-0935919f8ecd" providerId="ADAL" clId="{D8DEE513-6CA8-404B-B886-82B9C370F3D9}" dt="2022-09-13T00:02:43.310" v="209" actId="478"/>
          <ac:spMkLst>
            <pc:docMk/>
            <pc:sldMk cId="619369337" sldId="2028"/>
            <ac:spMk id="12" creationId="{6C38A63F-F36C-824C-8C4F-2C4F236B8ACD}"/>
          </ac:spMkLst>
        </pc:spChg>
        <pc:spChg chg="del">
          <ac:chgData name="Jason Simmons" userId="0ccd39be-318e-4ba3-ab7b-0935919f8ecd" providerId="ADAL" clId="{D8DEE513-6CA8-404B-B886-82B9C370F3D9}" dt="2022-09-13T00:02:43.310" v="209" actId="478"/>
          <ac:spMkLst>
            <pc:docMk/>
            <pc:sldMk cId="619369337" sldId="2028"/>
            <ac:spMk id="18" creationId="{C785C323-AA94-4A4A-AEFB-64201DB09032}"/>
          </ac:spMkLst>
        </pc:spChg>
        <pc:spChg chg="del">
          <ac:chgData name="Jason Simmons" userId="0ccd39be-318e-4ba3-ab7b-0935919f8ecd" providerId="ADAL" clId="{D8DEE513-6CA8-404B-B886-82B9C370F3D9}" dt="2022-09-13T00:02:43.310" v="209" actId="478"/>
          <ac:spMkLst>
            <pc:docMk/>
            <pc:sldMk cId="619369337" sldId="2028"/>
            <ac:spMk id="20" creationId="{5ADA50F0-8D98-2641-908A-80A7227674EA}"/>
          </ac:spMkLst>
        </pc:spChg>
        <pc:spChg chg="del">
          <ac:chgData name="Jason Simmons" userId="0ccd39be-318e-4ba3-ab7b-0935919f8ecd" providerId="ADAL" clId="{D8DEE513-6CA8-404B-B886-82B9C370F3D9}" dt="2022-09-13T00:02:43.310" v="209" actId="478"/>
          <ac:spMkLst>
            <pc:docMk/>
            <pc:sldMk cId="619369337" sldId="2028"/>
            <ac:spMk id="28" creationId="{8419B4B0-DC26-5B47-B2C9-529D1B1F7FC8}"/>
          </ac:spMkLst>
        </pc:spChg>
        <pc:spChg chg="del">
          <ac:chgData name="Jason Simmons" userId="0ccd39be-318e-4ba3-ab7b-0935919f8ecd" providerId="ADAL" clId="{D8DEE513-6CA8-404B-B886-82B9C370F3D9}" dt="2022-09-13T00:02:43.310" v="209" actId="478"/>
          <ac:spMkLst>
            <pc:docMk/>
            <pc:sldMk cId="619369337" sldId="2028"/>
            <ac:spMk id="29" creationId="{43A70B40-28D5-024B-9427-53B7FC532165}"/>
          </ac:spMkLst>
        </pc:spChg>
        <pc:spChg chg="del">
          <ac:chgData name="Jason Simmons" userId="0ccd39be-318e-4ba3-ab7b-0935919f8ecd" providerId="ADAL" clId="{D8DEE513-6CA8-404B-B886-82B9C370F3D9}" dt="2022-09-13T00:02:43.310" v="209" actId="478"/>
          <ac:spMkLst>
            <pc:docMk/>
            <pc:sldMk cId="619369337" sldId="2028"/>
            <ac:spMk id="31" creationId="{52552858-61EB-C74C-91D0-DA9297C51137}"/>
          </ac:spMkLst>
        </pc:spChg>
        <pc:spChg chg="del">
          <ac:chgData name="Jason Simmons" userId="0ccd39be-318e-4ba3-ab7b-0935919f8ecd" providerId="ADAL" clId="{D8DEE513-6CA8-404B-B886-82B9C370F3D9}" dt="2022-09-13T00:02:43.310" v="209" actId="478"/>
          <ac:spMkLst>
            <pc:docMk/>
            <pc:sldMk cId="619369337" sldId="2028"/>
            <ac:spMk id="33" creationId="{0F6C0C0C-8D85-8947-AA7D-2A90CA1EB5F8}"/>
          </ac:spMkLst>
        </pc:spChg>
        <pc:spChg chg="del">
          <ac:chgData name="Jason Simmons" userId="0ccd39be-318e-4ba3-ab7b-0935919f8ecd" providerId="ADAL" clId="{D8DEE513-6CA8-404B-B886-82B9C370F3D9}" dt="2022-09-13T00:02:43.310" v="209" actId="478"/>
          <ac:spMkLst>
            <pc:docMk/>
            <pc:sldMk cId="619369337" sldId="2028"/>
            <ac:spMk id="35" creationId="{2C0727B9-C826-4A4E-A3CC-6F2F912A56CC}"/>
          </ac:spMkLst>
        </pc:spChg>
        <pc:spChg chg="del">
          <ac:chgData name="Jason Simmons" userId="0ccd39be-318e-4ba3-ab7b-0935919f8ecd" providerId="ADAL" clId="{D8DEE513-6CA8-404B-B886-82B9C370F3D9}" dt="2022-09-13T00:02:43.310" v="209" actId="478"/>
          <ac:spMkLst>
            <pc:docMk/>
            <pc:sldMk cId="619369337" sldId="2028"/>
            <ac:spMk id="36" creationId="{9E719CD7-AC58-F54C-AD4B-F4F8BB916CCC}"/>
          </ac:spMkLst>
        </pc:spChg>
        <pc:spChg chg="del">
          <ac:chgData name="Jason Simmons" userId="0ccd39be-318e-4ba3-ab7b-0935919f8ecd" providerId="ADAL" clId="{D8DEE513-6CA8-404B-B886-82B9C370F3D9}" dt="2022-09-13T00:02:43.310" v="209" actId="478"/>
          <ac:spMkLst>
            <pc:docMk/>
            <pc:sldMk cId="619369337" sldId="2028"/>
            <ac:spMk id="38" creationId="{B8A448B5-F6B3-B147-937E-8AD27EFE4DAD}"/>
          </ac:spMkLst>
        </pc:spChg>
        <pc:spChg chg="del">
          <ac:chgData name="Jason Simmons" userId="0ccd39be-318e-4ba3-ab7b-0935919f8ecd" providerId="ADAL" clId="{D8DEE513-6CA8-404B-B886-82B9C370F3D9}" dt="2022-09-13T00:02:40.228" v="208" actId="478"/>
          <ac:spMkLst>
            <pc:docMk/>
            <pc:sldMk cId="619369337" sldId="2028"/>
            <ac:spMk id="53" creationId="{8B99BBB5-4D24-CF4F-A7F1-8DCB7E7E4F65}"/>
          </ac:spMkLst>
        </pc:spChg>
        <pc:spChg chg="del">
          <ac:chgData name="Jason Simmons" userId="0ccd39be-318e-4ba3-ab7b-0935919f8ecd" providerId="ADAL" clId="{D8DEE513-6CA8-404B-B886-82B9C370F3D9}" dt="2022-09-13T00:02:44.955" v="210" actId="478"/>
          <ac:spMkLst>
            <pc:docMk/>
            <pc:sldMk cId="619369337" sldId="2028"/>
            <ac:spMk id="54" creationId="{CF6B318A-E82A-E840-BA36-716AE1FEB879}"/>
          </ac:spMkLst>
        </pc:spChg>
        <pc:grpChg chg="del">
          <ac:chgData name="Jason Simmons" userId="0ccd39be-318e-4ba3-ab7b-0935919f8ecd" providerId="ADAL" clId="{D8DEE513-6CA8-404B-B886-82B9C370F3D9}" dt="2022-09-13T00:02:43.310" v="209" actId="478"/>
          <ac:grpSpMkLst>
            <pc:docMk/>
            <pc:sldMk cId="619369337" sldId="2028"/>
            <ac:grpSpMk id="56" creationId="{A70D93E2-FC3B-CA4E-900B-F983F6F18E46}"/>
          </ac:grpSpMkLst>
        </pc:grpChg>
        <pc:graphicFrameChg chg="add mod modGraphic">
          <ac:chgData name="Jason Simmons" userId="0ccd39be-318e-4ba3-ab7b-0935919f8ecd" providerId="ADAL" clId="{D8DEE513-6CA8-404B-B886-82B9C370F3D9}" dt="2022-09-13T00:23:58.803" v="910" actId="6549"/>
          <ac:graphicFrameMkLst>
            <pc:docMk/>
            <pc:sldMk cId="619369337" sldId="2028"/>
            <ac:graphicFrameMk id="13" creationId="{FE83E95D-10C9-6CE2-DA4E-EEE7CCE24D89}"/>
          </ac:graphicFrameMkLst>
        </pc:graphicFrameChg>
        <pc:picChg chg="del">
          <ac:chgData name="Jason Simmons" userId="0ccd39be-318e-4ba3-ab7b-0935919f8ecd" providerId="ADAL" clId="{D8DEE513-6CA8-404B-B886-82B9C370F3D9}" dt="2022-09-13T00:02:43.310" v="209" actId="478"/>
          <ac:picMkLst>
            <pc:docMk/>
            <pc:sldMk cId="619369337" sldId="2028"/>
            <ac:picMk id="11" creationId="{A8F77CAB-D7C5-B242-B864-E5B55A4A1311}"/>
          </ac:picMkLst>
        </pc:picChg>
        <pc:picChg chg="del">
          <ac:chgData name="Jason Simmons" userId="0ccd39be-318e-4ba3-ab7b-0935919f8ecd" providerId="ADAL" clId="{D8DEE513-6CA8-404B-B886-82B9C370F3D9}" dt="2022-09-13T00:02:43.310" v="209" actId="478"/>
          <ac:picMkLst>
            <pc:docMk/>
            <pc:sldMk cId="619369337" sldId="2028"/>
            <ac:picMk id="14" creationId="{E992E9DB-4A3A-924A-9CE4-DDBDD131D63F}"/>
          </ac:picMkLst>
        </pc:picChg>
        <pc:picChg chg="del">
          <ac:chgData name="Jason Simmons" userId="0ccd39be-318e-4ba3-ab7b-0935919f8ecd" providerId="ADAL" clId="{D8DEE513-6CA8-404B-B886-82B9C370F3D9}" dt="2022-09-13T00:02:43.310" v="209" actId="478"/>
          <ac:picMkLst>
            <pc:docMk/>
            <pc:sldMk cId="619369337" sldId="2028"/>
            <ac:picMk id="26" creationId="{F8F8A28C-C5E0-9B41-8F5F-08E9A2090A6B}"/>
          </ac:picMkLst>
        </pc:picChg>
        <pc:picChg chg="del">
          <ac:chgData name="Jason Simmons" userId="0ccd39be-318e-4ba3-ab7b-0935919f8ecd" providerId="ADAL" clId="{D8DEE513-6CA8-404B-B886-82B9C370F3D9}" dt="2022-09-13T00:02:43.310" v="209" actId="478"/>
          <ac:picMkLst>
            <pc:docMk/>
            <pc:sldMk cId="619369337" sldId="2028"/>
            <ac:picMk id="27" creationId="{F129A9CA-0F14-D041-8B3F-04774381130B}"/>
          </ac:picMkLst>
        </pc:picChg>
        <pc:picChg chg="del">
          <ac:chgData name="Jason Simmons" userId="0ccd39be-318e-4ba3-ab7b-0935919f8ecd" providerId="ADAL" clId="{D8DEE513-6CA8-404B-B886-82B9C370F3D9}" dt="2022-09-13T00:02:43.310" v="209" actId="478"/>
          <ac:picMkLst>
            <pc:docMk/>
            <pc:sldMk cId="619369337" sldId="2028"/>
            <ac:picMk id="32" creationId="{29C5A03D-9251-0B42-849D-FBF0843EA807}"/>
          </ac:picMkLst>
        </pc:picChg>
        <pc:picChg chg="del">
          <ac:chgData name="Jason Simmons" userId="0ccd39be-318e-4ba3-ab7b-0935919f8ecd" providerId="ADAL" clId="{D8DEE513-6CA8-404B-B886-82B9C370F3D9}" dt="2022-09-13T00:02:43.310" v="209" actId="478"/>
          <ac:picMkLst>
            <pc:docMk/>
            <pc:sldMk cId="619369337" sldId="2028"/>
            <ac:picMk id="37" creationId="{434D1515-EEF7-AF44-9AAE-BABDEAF2BFFD}"/>
          </ac:picMkLst>
        </pc:picChg>
        <pc:picChg chg="del">
          <ac:chgData name="Jason Simmons" userId="0ccd39be-318e-4ba3-ab7b-0935919f8ecd" providerId="ADAL" clId="{D8DEE513-6CA8-404B-B886-82B9C370F3D9}" dt="2022-09-13T00:02:43.310" v="209" actId="478"/>
          <ac:picMkLst>
            <pc:docMk/>
            <pc:sldMk cId="619369337" sldId="2028"/>
            <ac:picMk id="55" creationId="{498322F9-51E3-2249-9E1F-6D4E772FB21A}"/>
          </ac:picMkLst>
        </pc:picChg>
        <pc:cxnChg chg="del">
          <ac:chgData name="Jason Simmons" userId="0ccd39be-318e-4ba3-ab7b-0935919f8ecd" providerId="ADAL" clId="{D8DEE513-6CA8-404B-B886-82B9C370F3D9}" dt="2022-09-13T00:02:43.310" v="209" actId="478"/>
          <ac:cxnSpMkLst>
            <pc:docMk/>
            <pc:sldMk cId="619369337" sldId="2028"/>
            <ac:cxnSpMk id="19" creationId="{EDA9F47C-CEFD-A949-B4E7-7533D3670A45}"/>
          </ac:cxnSpMkLst>
        </pc:cxnChg>
        <pc:cxnChg chg="del">
          <ac:chgData name="Jason Simmons" userId="0ccd39be-318e-4ba3-ab7b-0935919f8ecd" providerId="ADAL" clId="{D8DEE513-6CA8-404B-B886-82B9C370F3D9}" dt="2022-09-13T00:02:43.310" v="209" actId="478"/>
          <ac:cxnSpMkLst>
            <pc:docMk/>
            <pc:sldMk cId="619369337" sldId="2028"/>
            <ac:cxnSpMk id="21" creationId="{1910596E-3D58-324F-9A92-003C20C47D80}"/>
          </ac:cxnSpMkLst>
        </pc:cxnChg>
        <pc:cxnChg chg="del">
          <ac:chgData name="Jason Simmons" userId="0ccd39be-318e-4ba3-ab7b-0935919f8ecd" providerId="ADAL" clId="{D8DEE513-6CA8-404B-B886-82B9C370F3D9}" dt="2022-09-13T00:02:43.310" v="209" actId="478"/>
          <ac:cxnSpMkLst>
            <pc:docMk/>
            <pc:sldMk cId="619369337" sldId="2028"/>
            <ac:cxnSpMk id="22" creationId="{B8721FC0-0B49-F340-B5B9-5C323D5E410E}"/>
          </ac:cxnSpMkLst>
        </pc:cxnChg>
        <pc:cxnChg chg="del">
          <ac:chgData name="Jason Simmons" userId="0ccd39be-318e-4ba3-ab7b-0935919f8ecd" providerId="ADAL" clId="{D8DEE513-6CA8-404B-B886-82B9C370F3D9}" dt="2022-09-13T00:02:43.310" v="209" actId="478"/>
          <ac:cxnSpMkLst>
            <pc:docMk/>
            <pc:sldMk cId="619369337" sldId="2028"/>
            <ac:cxnSpMk id="23" creationId="{2AD8B0B9-F84C-5D40-A4B9-AD6B1CC98D0F}"/>
          </ac:cxnSpMkLst>
        </pc:cxnChg>
        <pc:cxnChg chg="del">
          <ac:chgData name="Jason Simmons" userId="0ccd39be-318e-4ba3-ab7b-0935919f8ecd" providerId="ADAL" clId="{D8DEE513-6CA8-404B-B886-82B9C370F3D9}" dt="2022-09-13T00:02:43.310" v="209" actId="478"/>
          <ac:cxnSpMkLst>
            <pc:docMk/>
            <pc:sldMk cId="619369337" sldId="2028"/>
            <ac:cxnSpMk id="24" creationId="{8209D719-CDFB-EB41-9D2B-CC68B2693D1C}"/>
          </ac:cxnSpMkLst>
        </pc:cxnChg>
        <pc:cxnChg chg="del">
          <ac:chgData name="Jason Simmons" userId="0ccd39be-318e-4ba3-ab7b-0935919f8ecd" providerId="ADAL" clId="{D8DEE513-6CA8-404B-B886-82B9C370F3D9}" dt="2022-09-13T00:02:43.310" v="209" actId="478"/>
          <ac:cxnSpMkLst>
            <pc:docMk/>
            <pc:sldMk cId="619369337" sldId="2028"/>
            <ac:cxnSpMk id="25" creationId="{A8440F99-32F4-5B45-B850-E33BD8DA872E}"/>
          </ac:cxnSpMkLst>
        </pc:cxnChg>
        <pc:cxnChg chg="del">
          <ac:chgData name="Jason Simmons" userId="0ccd39be-318e-4ba3-ab7b-0935919f8ecd" providerId="ADAL" clId="{D8DEE513-6CA8-404B-B886-82B9C370F3D9}" dt="2022-09-13T00:02:43.310" v="209" actId="478"/>
          <ac:cxnSpMkLst>
            <pc:docMk/>
            <pc:sldMk cId="619369337" sldId="2028"/>
            <ac:cxnSpMk id="30" creationId="{31822E92-DF51-7740-B0D2-2BA318C92A5C}"/>
          </ac:cxnSpMkLst>
        </pc:cxnChg>
        <pc:cxnChg chg="del">
          <ac:chgData name="Jason Simmons" userId="0ccd39be-318e-4ba3-ab7b-0935919f8ecd" providerId="ADAL" clId="{D8DEE513-6CA8-404B-B886-82B9C370F3D9}" dt="2022-09-13T00:02:43.310" v="209" actId="478"/>
          <ac:cxnSpMkLst>
            <pc:docMk/>
            <pc:sldMk cId="619369337" sldId="2028"/>
            <ac:cxnSpMk id="34" creationId="{3B820DA0-4A9E-E94F-9490-180BBB8CD56B}"/>
          </ac:cxnSpMkLst>
        </pc:cxnChg>
      </pc:sldChg>
      <pc:sldChg chg="ord">
        <pc:chgData name="Jason Simmons" userId="0ccd39be-318e-4ba3-ab7b-0935919f8ecd" providerId="ADAL" clId="{D8DEE513-6CA8-404B-B886-82B9C370F3D9}" dt="2022-09-12T23:59:52.956" v="205" actId="20578"/>
        <pc:sldMkLst>
          <pc:docMk/>
          <pc:sldMk cId="2973512714" sldId="2029"/>
        </pc:sldMkLst>
      </pc:sldChg>
      <pc:sldChg chg="del">
        <pc:chgData name="Jason Simmons" userId="0ccd39be-318e-4ba3-ab7b-0935919f8ecd" providerId="ADAL" clId="{D8DEE513-6CA8-404B-B886-82B9C370F3D9}" dt="2022-09-13T00:26:14.801" v="912" actId="2696"/>
        <pc:sldMkLst>
          <pc:docMk/>
          <pc:sldMk cId="1356118313" sldId="2033"/>
        </pc:sldMkLst>
      </pc:sldChg>
      <pc:sldChg chg="del">
        <pc:chgData name="Jason Simmons" userId="0ccd39be-318e-4ba3-ab7b-0935919f8ecd" providerId="ADAL" clId="{D8DEE513-6CA8-404B-B886-82B9C370F3D9}" dt="2022-09-13T00:26:14.801" v="912" actId="2696"/>
        <pc:sldMkLst>
          <pc:docMk/>
          <pc:sldMk cId="2418822105" sldId="2036"/>
        </pc:sldMkLst>
      </pc:sldChg>
      <pc:sldChg chg="del">
        <pc:chgData name="Jason Simmons" userId="0ccd39be-318e-4ba3-ab7b-0935919f8ecd" providerId="ADAL" clId="{D8DEE513-6CA8-404B-B886-82B9C370F3D9}" dt="2022-09-13T00:26:14.801" v="912" actId="2696"/>
        <pc:sldMkLst>
          <pc:docMk/>
          <pc:sldMk cId="2580754927" sldId="2037"/>
        </pc:sldMkLst>
      </pc:sldChg>
      <pc:sldChg chg="del">
        <pc:chgData name="Jason Simmons" userId="0ccd39be-318e-4ba3-ab7b-0935919f8ecd" providerId="ADAL" clId="{D8DEE513-6CA8-404B-B886-82B9C370F3D9}" dt="2022-09-13T00:26:14.801" v="912" actId="2696"/>
        <pc:sldMkLst>
          <pc:docMk/>
          <pc:sldMk cId="486201863" sldId="2038"/>
        </pc:sldMkLst>
      </pc:sldChg>
      <pc:sldChg chg="add del ord">
        <pc:chgData name="Jason Simmons" userId="0ccd39be-318e-4ba3-ab7b-0935919f8ecd" providerId="ADAL" clId="{D8DEE513-6CA8-404B-B886-82B9C370F3D9}" dt="2022-09-13T00:25:20.671" v="911" actId="2696"/>
        <pc:sldMkLst>
          <pc:docMk/>
          <pc:sldMk cId="3729963274" sldId="203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949F07-8C96-304C-B054-97969D4E517A}" type="datetimeFigureOut">
              <a:rPr lang="en-US" smtClean="0"/>
              <a:t>9/13/22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4949-CAF6-D44C-93AB-FE1B10EDBBB6}" type="slidenum">
              <a:rPr lang="en-US" smtClean="0"/>
              <a:t>‹#›</a:t>
            </a:fld>
            <a:endParaRPr lang="en-US"/>
          </a:p>
        </p:txBody>
      </p:sp>
    </p:spTree>
    <p:extLst>
      <p:ext uri="{BB962C8B-B14F-4D97-AF65-F5344CB8AC3E}">
        <p14:creationId xmlns:p14="http://schemas.microsoft.com/office/powerpoint/2010/main" val="406706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for the introduction. In the laboratories of Tom Hawn and Chetan Seshadri, who each presented on the first day of the course, we’ve been interested in better defining the immune responses in humans who apparently naturally resist infection with Mycobacterium tuberculosis. As is the case with other pathogens like </a:t>
            </a:r>
            <a:r>
              <a:rPr lang="en-US" dirty="0" err="1"/>
              <a:t>P.vivax</a:t>
            </a:r>
            <a:r>
              <a:rPr lang="en-US" dirty="0"/>
              <a:t> malaria and HIV where some humans genetically encode resistance mechanisms to infection, our early hypothesis was that Mtb resisters employ mechanisms to more efficiently clear the bacterium upon exposure, and we could gain rich insight both into Mtb-host interactions and potentially identify therapeutic targets. </a:t>
            </a:r>
          </a:p>
          <a:p>
            <a:endParaRPr lang="en-US" dirty="0"/>
          </a:p>
        </p:txBody>
      </p:sp>
      <p:sp>
        <p:nvSpPr>
          <p:cNvPr id="4" name="Slide Number Placeholder 3"/>
          <p:cNvSpPr>
            <a:spLocks noGrp="1"/>
          </p:cNvSpPr>
          <p:nvPr>
            <p:ph type="sldNum" sz="quarter" idx="5"/>
          </p:nvPr>
        </p:nvSpPr>
        <p:spPr/>
        <p:txBody>
          <a:bodyPr/>
          <a:lstStyle/>
          <a:p>
            <a:fld id="{CC374949-CAF6-D44C-93AB-FE1B10EDBBB6}" type="slidenum">
              <a:rPr lang="en-US" smtClean="0"/>
              <a:t>1</a:t>
            </a:fld>
            <a:endParaRPr lang="en-US" dirty="0"/>
          </a:p>
        </p:txBody>
      </p:sp>
    </p:spTree>
    <p:extLst>
      <p:ext uri="{BB962C8B-B14F-4D97-AF65-F5344CB8AC3E}">
        <p14:creationId xmlns:p14="http://schemas.microsoft.com/office/powerpoint/2010/main" val="1389246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Gambia:Whole</a:t>
            </a:r>
            <a:r>
              <a:rPr lang="en-US" dirty="0"/>
              <a:t> blood transcriptional, metabolite and IgG/IgA reactivity to Mtb proteome array</a:t>
            </a:r>
          </a:p>
          <a:p>
            <a:pPr marL="285750" indent="-285750">
              <a:buFont typeface="Arial" panose="020B0604020202020204" pitchFamily="34" charset="0"/>
              <a:buChar char="•"/>
            </a:pPr>
            <a:r>
              <a:rPr lang="en-US" b="1" dirty="0"/>
              <a:t>B cell</a:t>
            </a:r>
            <a:r>
              <a:rPr lang="en-US" dirty="0"/>
              <a:t> gene set signature in TST non-converters</a:t>
            </a:r>
          </a:p>
          <a:p>
            <a:pPr marL="285750" indent="-285750">
              <a:buFont typeface="Arial" panose="020B0604020202020204" pitchFamily="34" charset="0"/>
              <a:buChar char="•"/>
            </a:pPr>
            <a:r>
              <a:rPr lang="en-US" b="1" dirty="0"/>
              <a:t>Type 1 IFN antiviral </a:t>
            </a:r>
            <a:r>
              <a:rPr lang="en-US" dirty="0"/>
              <a:t>signature in QFT non-converters</a:t>
            </a:r>
          </a:p>
          <a:p>
            <a:endParaRPr lang="en-US" dirty="0"/>
          </a:p>
          <a:p>
            <a:endParaRPr lang="en-US" dirty="0"/>
          </a:p>
          <a:p>
            <a:r>
              <a:rPr lang="en-US" dirty="0"/>
              <a:t>Indonesia: Highly-exposed HHC with negative baseline IGRA that was measured again at 14 weeks (317 of 490 remained IGRA negative). Flow cytometry at 2 and 14 weeks  indicated non-converters had a decrease in various monocyte and granulocyte populations between weeks 2-14 whereas the </a:t>
            </a:r>
            <a:r>
              <a:rPr lang="en-US" dirty="0" err="1"/>
              <a:t>convertersmaintained</a:t>
            </a:r>
            <a:r>
              <a:rPr lang="en-US" dirty="0"/>
              <a:t> stable populations. </a:t>
            </a:r>
          </a:p>
          <a:p>
            <a:endParaRPr lang="en-US" dirty="0"/>
          </a:p>
          <a:p>
            <a:pPr marL="285750" indent="-285750">
              <a:buFont typeface="Arial" panose="020B0604020202020204" pitchFamily="34" charset="0"/>
              <a:buChar char="•"/>
            </a:pPr>
            <a:r>
              <a:rPr lang="en-US" dirty="0"/>
              <a:t>Haiti - Exposed, IGRA- contacts had </a:t>
            </a:r>
          </a:p>
          <a:p>
            <a:pPr marL="742950" lvl="1" indent="-285750">
              <a:buFont typeface="Arial" panose="020B0604020202020204" pitchFamily="34" charset="0"/>
              <a:buChar char="•"/>
            </a:pPr>
            <a:r>
              <a:rPr lang="en-US" dirty="0"/>
              <a:t>higher MAIT CD25 and granzyme B</a:t>
            </a:r>
          </a:p>
          <a:p>
            <a:pPr marL="742950" lvl="1" indent="-285750">
              <a:buFont typeface="Arial" panose="020B0604020202020204" pitchFamily="34" charset="0"/>
              <a:buChar char="•"/>
            </a:pPr>
            <a:r>
              <a:rPr lang="en-US" dirty="0"/>
              <a:t>lower CD69 and </a:t>
            </a:r>
            <a:r>
              <a:rPr lang="en-US" dirty="0" err="1"/>
              <a:t>IFN</a:t>
            </a:r>
            <a:r>
              <a:rPr lang="en-US" dirty="0" err="1">
                <a:latin typeface="Symbol" pitchFamily="2" charset="2"/>
              </a:rPr>
              <a:t>g</a:t>
            </a:r>
            <a:endParaRPr lang="en-US" dirty="0">
              <a:latin typeface="Symbol" pitchFamily="2" charset="2"/>
            </a:endParaRPr>
          </a:p>
          <a:p>
            <a:endParaRPr lang="en-US" dirty="0"/>
          </a:p>
        </p:txBody>
      </p:sp>
      <p:sp>
        <p:nvSpPr>
          <p:cNvPr id="4" name="Slide Number Placeholder 3"/>
          <p:cNvSpPr>
            <a:spLocks noGrp="1"/>
          </p:cNvSpPr>
          <p:nvPr>
            <p:ph type="sldNum" sz="quarter" idx="5"/>
          </p:nvPr>
        </p:nvSpPr>
        <p:spPr/>
        <p:txBody>
          <a:bodyPr/>
          <a:lstStyle/>
          <a:p>
            <a:fld id="{CC374949-CAF6-D44C-93AB-FE1B10EDBBB6}" type="slidenum">
              <a:rPr lang="en-US" smtClean="0"/>
              <a:t>12</a:t>
            </a:fld>
            <a:endParaRPr lang="en-US"/>
          </a:p>
        </p:txBody>
      </p:sp>
    </p:spTree>
    <p:extLst>
      <p:ext uri="{BB962C8B-B14F-4D97-AF65-F5344CB8AC3E}">
        <p14:creationId xmlns:p14="http://schemas.microsoft.com/office/powerpoint/2010/main" val="3997587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Indonesia: Highly-exposed HHC with negative baseline IGRA that was measured again at 14 weeks (317 of 490 remained IGRA negative). Flow cytometry at 2 and 14 weeks  indicated non-converters had a decrease in various monocyte and granulocyte populations between weeks 2-14 whereas the </a:t>
            </a:r>
            <a:r>
              <a:rPr lang="en-US" dirty="0" err="1"/>
              <a:t>convertersmaintained</a:t>
            </a:r>
            <a:r>
              <a:rPr lang="en-US" dirty="0"/>
              <a:t> stable populations. </a:t>
            </a:r>
          </a:p>
        </p:txBody>
      </p:sp>
      <p:sp>
        <p:nvSpPr>
          <p:cNvPr id="4" name="Slide Number Placeholder 3"/>
          <p:cNvSpPr>
            <a:spLocks noGrp="1"/>
          </p:cNvSpPr>
          <p:nvPr>
            <p:ph type="sldNum" sz="quarter" idx="5"/>
          </p:nvPr>
        </p:nvSpPr>
        <p:spPr/>
        <p:txBody>
          <a:bodyPr/>
          <a:lstStyle/>
          <a:p>
            <a:fld id="{CC374949-CAF6-D44C-93AB-FE1B10EDBBB6}" type="slidenum">
              <a:rPr lang="en-US" smtClean="0"/>
              <a:t>13</a:t>
            </a:fld>
            <a:endParaRPr lang="en-US"/>
          </a:p>
        </p:txBody>
      </p:sp>
    </p:spTree>
    <p:extLst>
      <p:ext uri="{BB962C8B-B14F-4D97-AF65-F5344CB8AC3E}">
        <p14:creationId xmlns:p14="http://schemas.microsoft.com/office/powerpoint/2010/main" val="1013819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Indonesia: Highly-exposed HHC with negative baseline IGRA that was measured again at 14 weeks (317 of 490 remained IGRA negative). Flow cytometry at 2 and 14 weeks  indicated non-converters had a decrease in various monocyte and granulocyte populations between weeks 2-14 whereas the </a:t>
            </a:r>
            <a:r>
              <a:rPr lang="en-US" dirty="0" err="1"/>
              <a:t>convertersmaintained</a:t>
            </a:r>
            <a:r>
              <a:rPr lang="en-US" dirty="0"/>
              <a:t> stable populations. </a:t>
            </a:r>
          </a:p>
        </p:txBody>
      </p:sp>
      <p:sp>
        <p:nvSpPr>
          <p:cNvPr id="4" name="Slide Number Placeholder 3"/>
          <p:cNvSpPr>
            <a:spLocks noGrp="1"/>
          </p:cNvSpPr>
          <p:nvPr>
            <p:ph type="sldNum" sz="quarter" idx="5"/>
          </p:nvPr>
        </p:nvSpPr>
        <p:spPr/>
        <p:txBody>
          <a:bodyPr/>
          <a:lstStyle/>
          <a:p>
            <a:fld id="{CC374949-CAF6-D44C-93AB-FE1B10EDBBB6}" type="slidenum">
              <a:rPr lang="en-US" smtClean="0"/>
              <a:t>14</a:t>
            </a:fld>
            <a:endParaRPr lang="en-US"/>
          </a:p>
        </p:txBody>
      </p:sp>
    </p:spTree>
    <p:extLst>
      <p:ext uri="{BB962C8B-B14F-4D97-AF65-F5344CB8AC3E}">
        <p14:creationId xmlns:p14="http://schemas.microsoft.com/office/powerpoint/2010/main" val="2893771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Indonesia: Highly-exposed HHC with negative baseline IGRA that was measured again at 14 weeks (317 of 490 remained IGRA negative). Flow cytometry at 2 and 14 weeks  indicated non-converters had a decrease in various monocyte and granulocyte populations between weeks 2-14 whereas the </a:t>
            </a:r>
            <a:r>
              <a:rPr lang="en-US" dirty="0" err="1"/>
              <a:t>convertersmaintained</a:t>
            </a:r>
            <a:r>
              <a:rPr lang="en-US" dirty="0"/>
              <a:t> stable populations. </a:t>
            </a:r>
          </a:p>
        </p:txBody>
      </p:sp>
      <p:sp>
        <p:nvSpPr>
          <p:cNvPr id="4" name="Slide Number Placeholder 3"/>
          <p:cNvSpPr>
            <a:spLocks noGrp="1"/>
          </p:cNvSpPr>
          <p:nvPr>
            <p:ph type="sldNum" sz="quarter" idx="5"/>
          </p:nvPr>
        </p:nvSpPr>
        <p:spPr/>
        <p:txBody>
          <a:bodyPr/>
          <a:lstStyle/>
          <a:p>
            <a:fld id="{CC374949-CAF6-D44C-93AB-FE1B10EDBBB6}" type="slidenum">
              <a:rPr lang="en-US" smtClean="0"/>
              <a:t>15</a:t>
            </a:fld>
            <a:endParaRPr lang="en-US"/>
          </a:p>
        </p:txBody>
      </p:sp>
    </p:spTree>
    <p:extLst>
      <p:ext uri="{BB962C8B-B14F-4D97-AF65-F5344CB8AC3E}">
        <p14:creationId xmlns:p14="http://schemas.microsoft.com/office/powerpoint/2010/main" val="3479939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Stringently defined RSTR populations have immunologic evidence of Mtb exposure despite testing negative for traditionally defined LTBI</a:t>
            </a:r>
          </a:p>
          <a:p>
            <a:pPr>
              <a:buFont typeface="Arial" panose="020B0604020202020204" pitchFamily="34" charset="0"/>
              <a:buChar char="•"/>
            </a:pPr>
            <a:r>
              <a:rPr lang="en-US" sz="1200" dirty="0"/>
              <a:t>Innate cellular and adaptive phenotypes have been ascribed to RSTR, little consistency</a:t>
            </a:r>
          </a:p>
        </p:txBody>
      </p:sp>
      <p:sp>
        <p:nvSpPr>
          <p:cNvPr id="4" name="Slide Number Placeholder 3"/>
          <p:cNvSpPr>
            <a:spLocks noGrp="1"/>
          </p:cNvSpPr>
          <p:nvPr>
            <p:ph type="sldNum" sz="quarter" idx="5"/>
          </p:nvPr>
        </p:nvSpPr>
        <p:spPr/>
        <p:txBody>
          <a:bodyPr/>
          <a:lstStyle/>
          <a:p>
            <a:fld id="{CC374949-CAF6-D44C-93AB-FE1B10EDBBB6}" type="slidenum">
              <a:rPr lang="en-US" smtClean="0"/>
              <a:t>16</a:t>
            </a:fld>
            <a:endParaRPr lang="en-US"/>
          </a:p>
        </p:txBody>
      </p:sp>
    </p:spTree>
    <p:extLst>
      <p:ext uri="{BB962C8B-B14F-4D97-AF65-F5344CB8AC3E}">
        <p14:creationId xmlns:p14="http://schemas.microsoft.com/office/powerpoint/2010/main" val="1460287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CC374949-CAF6-D44C-93AB-FE1B10EDBBB6}" type="slidenum">
              <a:rPr lang="en-US" smtClean="0"/>
              <a:t>17</a:t>
            </a:fld>
            <a:endParaRPr lang="en-US"/>
          </a:p>
        </p:txBody>
      </p:sp>
    </p:spTree>
    <p:extLst>
      <p:ext uri="{BB962C8B-B14F-4D97-AF65-F5344CB8AC3E}">
        <p14:creationId xmlns:p14="http://schemas.microsoft.com/office/powerpoint/2010/main" val="1525175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talk falls in the session of Mtb transmission and aerobiology, which is relevant because studying resistance mechanisms requires high-transmission settings, and we will discuss both historical and contemporary examples.  It is also an opportunity to further discuss Mtb diagnostics that we use to establish incident Mtb infection and the limitations of these diagnostics. </a:t>
            </a:r>
          </a:p>
          <a:p>
            <a:endParaRPr lang="en-US" dirty="0"/>
          </a:p>
        </p:txBody>
      </p:sp>
      <p:sp>
        <p:nvSpPr>
          <p:cNvPr id="4" name="Slide Number Placeholder 3"/>
          <p:cNvSpPr>
            <a:spLocks noGrp="1"/>
          </p:cNvSpPr>
          <p:nvPr>
            <p:ph type="sldNum" sz="quarter" idx="5"/>
          </p:nvPr>
        </p:nvSpPr>
        <p:spPr/>
        <p:txBody>
          <a:bodyPr/>
          <a:lstStyle/>
          <a:p>
            <a:fld id="{CC374949-CAF6-D44C-93AB-FE1B10EDBBB6}" type="slidenum">
              <a:rPr lang="en-US" smtClean="0"/>
              <a:t>2</a:t>
            </a:fld>
            <a:endParaRPr lang="en-US"/>
          </a:p>
        </p:txBody>
      </p:sp>
    </p:spTree>
    <p:extLst>
      <p:ext uri="{BB962C8B-B14F-4D97-AF65-F5344CB8AC3E}">
        <p14:creationId xmlns:p14="http://schemas.microsoft.com/office/powerpoint/2010/main" val="3843701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define or identify incident Mtb infection?  Three basic outcomes upon exposure to aerosolized Mtb are possible which include the establishment of infection and progression to clinical symptoms and disease, establishment of infection that is contained by an effective immune response, or failure to establish infection potentially by its early clearance by an effective immune response. </a:t>
            </a:r>
          </a:p>
          <a:p>
            <a:endParaRPr lang="en-US" dirty="0"/>
          </a:p>
          <a:p>
            <a:r>
              <a:rPr lang="en-US" dirty="0"/>
              <a:t>Since the burden of bacteria is extremely low, it is essentially impossible with our existing tools to directly identify the bacteria in asymptomatic patients who are containing the bacterial infection. So, we rely on the tuberculin skin test and/or the IGRA. A positive TST or IGRA in the absence of symptoms or radiographic signs of TB disease is what is clinically termed ‘latent tuberculosis infection.’  But it is important to acknowledge that this test is really a measure of immune sensitization and it is possibly some proportion of individuals who test positive may actually have cleared the infection, particularly since modeling suggests up to ¼ of the world meets criteria of ‘latent infection’ based on immune sensitization.  Furthermore, among individuals who test negative, it is not immediately clear whether they have resisted infection or simply were not adequately exposed. </a:t>
            </a:r>
          </a:p>
        </p:txBody>
      </p:sp>
      <p:sp>
        <p:nvSpPr>
          <p:cNvPr id="4" name="Slide Number Placeholder 3"/>
          <p:cNvSpPr>
            <a:spLocks noGrp="1"/>
          </p:cNvSpPr>
          <p:nvPr>
            <p:ph type="sldNum" sz="quarter" idx="5"/>
          </p:nvPr>
        </p:nvSpPr>
        <p:spPr/>
        <p:txBody>
          <a:bodyPr/>
          <a:lstStyle/>
          <a:p>
            <a:fld id="{CC374949-CAF6-D44C-93AB-FE1B10EDBBB6}" type="slidenum">
              <a:rPr lang="en-US" smtClean="0"/>
              <a:t>3</a:t>
            </a:fld>
            <a:endParaRPr lang="en-US"/>
          </a:p>
        </p:txBody>
      </p:sp>
    </p:spTree>
    <p:extLst>
      <p:ext uri="{BB962C8B-B14F-4D97-AF65-F5344CB8AC3E}">
        <p14:creationId xmlns:p14="http://schemas.microsoft.com/office/powerpoint/2010/main" val="3034924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TBInd</a:t>
            </a:r>
            <a:r>
              <a:rPr lang="en-US" dirty="0"/>
              <a:t> = TB Infected no disease</a:t>
            </a:r>
          </a:p>
        </p:txBody>
      </p:sp>
      <p:sp>
        <p:nvSpPr>
          <p:cNvPr id="4" name="Slide Number Placeholder 3"/>
          <p:cNvSpPr>
            <a:spLocks noGrp="1"/>
          </p:cNvSpPr>
          <p:nvPr>
            <p:ph type="sldNum" sz="quarter" idx="5"/>
          </p:nvPr>
        </p:nvSpPr>
        <p:spPr/>
        <p:txBody>
          <a:bodyPr/>
          <a:lstStyle/>
          <a:p>
            <a:fld id="{CC374949-CAF6-D44C-93AB-FE1B10EDBBB6}" type="slidenum">
              <a:rPr lang="en-US" smtClean="0"/>
              <a:t>4</a:t>
            </a:fld>
            <a:endParaRPr lang="en-US"/>
          </a:p>
        </p:txBody>
      </p:sp>
    </p:spTree>
    <p:extLst>
      <p:ext uri="{BB962C8B-B14F-4D97-AF65-F5344CB8AC3E}">
        <p14:creationId xmlns:p14="http://schemas.microsoft.com/office/powerpoint/2010/main" val="2545935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350 member crew.   Sailor developed symptoms after having known conversion neg-&gt;pos PPD</a:t>
            </a:r>
          </a:p>
          <a:p>
            <a:r>
              <a:rPr lang="en-US" dirty="0"/>
              <a:t>6 </a:t>
            </a:r>
            <a:r>
              <a:rPr lang="en-US" dirty="0" err="1"/>
              <a:t>mo</a:t>
            </a:r>
            <a:r>
              <a:rPr lang="en-US" dirty="0"/>
              <a:t> symptoms before repeat CXR 5 cm cavity</a:t>
            </a:r>
          </a:p>
          <a:p>
            <a:r>
              <a:rPr lang="en-US" dirty="0"/>
              <a:t>All other crew had PPDs obtained 6 </a:t>
            </a:r>
            <a:r>
              <a:rPr lang="en-US" dirty="0" err="1"/>
              <a:t>mo</a:t>
            </a:r>
            <a:r>
              <a:rPr lang="en-US" dirty="0"/>
              <a:t> prior, and diagrams indicate those “at risk” (PPD neg)</a:t>
            </a:r>
          </a:p>
          <a:p>
            <a:endParaRPr lang="en-US" dirty="0"/>
          </a:p>
          <a:p>
            <a:r>
              <a:rPr lang="en-US" dirty="0"/>
              <a:t>Of 308 crew at risk:</a:t>
            </a:r>
          </a:p>
          <a:p>
            <a:r>
              <a:rPr lang="en-US" dirty="0"/>
              <a:t>7 active TB including index case and 6 of these shared a berthing compartment</a:t>
            </a:r>
          </a:p>
          <a:p>
            <a:r>
              <a:rPr lang="en-US" dirty="0"/>
              <a:t>Of 66 at risk individuals in this compartment, 47 converted their skin test</a:t>
            </a:r>
          </a:p>
          <a:p>
            <a:r>
              <a:rPr lang="en-US" dirty="0"/>
              <a:t>Of the 13 remaining, 6 had only been aboard &lt;4 weeks and most ultimately converted (4/6). </a:t>
            </a:r>
          </a:p>
          <a:p>
            <a:r>
              <a:rPr lang="en-US" dirty="0"/>
              <a:t>7 individuals with exposure for &gt;6 months never converted. </a:t>
            </a:r>
          </a:p>
          <a:p>
            <a:endParaRPr lang="en-US" dirty="0"/>
          </a:p>
        </p:txBody>
      </p:sp>
      <p:sp>
        <p:nvSpPr>
          <p:cNvPr id="4" name="Slide Number Placeholder 3"/>
          <p:cNvSpPr>
            <a:spLocks noGrp="1"/>
          </p:cNvSpPr>
          <p:nvPr>
            <p:ph type="sldNum" sz="quarter" idx="5"/>
          </p:nvPr>
        </p:nvSpPr>
        <p:spPr/>
        <p:txBody>
          <a:bodyPr/>
          <a:lstStyle/>
          <a:p>
            <a:fld id="{CC374949-CAF6-D44C-93AB-FE1B10EDBBB6}" type="slidenum">
              <a:rPr lang="en-US" smtClean="0"/>
              <a:t>5</a:t>
            </a:fld>
            <a:endParaRPr lang="en-US"/>
          </a:p>
        </p:txBody>
      </p:sp>
    </p:spTree>
    <p:extLst>
      <p:ext uri="{BB962C8B-B14F-4D97-AF65-F5344CB8AC3E}">
        <p14:creationId xmlns:p14="http://schemas.microsoft.com/office/powerpoint/2010/main" val="1183044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are from high-risk adolescents in high-endemic area (SA), follow-up was over 2 years.</a:t>
            </a:r>
          </a:p>
          <a:p>
            <a:r>
              <a:rPr lang="en-US" dirty="0"/>
              <a:t>It is true that incidence of TB disease is higher among those with positive IGRA results, particularly those who convert from negative to positive, the comparison made in this study design likely reflects whether each group has been Mtb exposed or not.  If you are </a:t>
            </a:r>
          </a:p>
        </p:txBody>
      </p:sp>
      <p:sp>
        <p:nvSpPr>
          <p:cNvPr id="4" name="Slide Number Placeholder 3"/>
          <p:cNvSpPr>
            <a:spLocks noGrp="1"/>
          </p:cNvSpPr>
          <p:nvPr>
            <p:ph type="sldNum" sz="quarter" idx="5"/>
          </p:nvPr>
        </p:nvSpPr>
        <p:spPr/>
        <p:txBody>
          <a:bodyPr/>
          <a:lstStyle/>
          <a:p>
            <a:fld id="{CC374949-CAF6-D44C-93AB-FE1B10EDBBB6}" type="slidenum">
              <a:rPr lang="en-US" smtClean="0"/>
              <a:t>7</a:t>
            </a:fld>
            <a:endParaRPr lang="en-US"/>
          </a:p>
        </p:txBody>
      </p:sp>
    </p:spTree>
    <p:extLst>
      <p:ext uri="{BB962C8B-B14F-4D97-AF65-F5344CB8AC3E}">
        <p14:creationId xmlns:p14="http://schemas.microsoft.com/office/powerpoint/2010/main" val="344028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data really represent risk of TB progression as a function of previous exposure.  We can instead restrict an analysis on how LTBI infection may impact risk of TB progression when individuals enter into a high transmission setting and face repeated Mtb exposures or re-infection.  Jason Andrews made an extraordinary observation by looking retrospectively at many cohorts enrolled in the pre-antibiotic era, several of which we discussed earlier that included nursing students, medical students and TB sanitorium workers who underwent TST testing upon employment and then serially after they entered high-transmission settings. </a:t>
            </a:r>
          </a:p>
        </p:txBody>
      </p:sp>
      <p:sp>
        <p:nvSpPr>
          <p:cNvPr id="4" name="Slide Number Placeholder 3"/>
          <p:cNvSpPr>
            <a:spLocks noGrp="1"/>
          </p:cNvSpPr>
          <p:nvPr>
            <p:ph type="sldNum" sz="quarter" idx="5"/>
          </p:nvPr>
        </p:nvSpPr>
        <p:spPr/>
        <p:txBody>
          <a:bodyPr/>
          <a:lstStyle/>
          <a:p>
            <a:fld id="{CC374949-CAF6-D44C-93AB-FE1B10EDBBB6}" type="slidenum">
              <a:rPr lang="en-US" smtClean="0"/>
              <a:t>8</a:t>
            </a:fld>
            <a:endParaRPr lang="en-US"/>
          </a:p>
        </p:txBody>
      </p:sp>
    </p:spTree>
    <p:extLst>
      <p:ext uri="{BB962C8B-B14F-4D97-AF65-F5344CB8AC3E}">
        <p14:creationId xmlns:p14="http://schemas.microsoft.com/office/powerpoint/2010/main" val="2398337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genetic basis for susceptibility to Mtb disease has long been suspected. Kevin </a:t>
            </a:r>
            <a:r>
              <a:rPr lang="en-US" dirty="0" err="1"/>
              <a:t>Urdahl</a:t>
            </a:r>
            <a:r>
              <a:rPr lang="en-US" dirty="0"/>
              <a:t> reviewed animal models where susceptibility alleles have cleanly been described (SST). </a:t>
            </a:r>
          </a:p>
          <a:p>
            <a:r>
              <a:rPr lang="en-US" dirty="0"/>
              <a:t>Lubeck: 1929 – 1930 (Germany) 251 neonates were exposed to BCG with contamination of live/virulent Mtb and 72 died. Variability in clinical outcome linked to infective dose but even accounting for this, outcomes varied from death to mild disease. </a:t>
            </a:r>
          </a:p>
          <a:p>
            <a:r>
              <a:rPr lang="en-US" dirty="0"/>
              <a:t>Twin studies: Higher concordance of TB in monozygotic as compared to dizygotic twins with comparable </a:t>
            </a:r>
            <a:r>
              <a:rPr lang="en-US" dirty="0" err="1"/>
              <a:t>environemental</a:t>
            </a:r>
            <a:r>
              <a:rPr lang="en-US" dirty="0"/>
              <a:t>/social exposures. This included the </a:t>
            </a:r>
            <a:r>
              <a:rPr lang="en-US" dirty="0" err="1"/>
              <a:t>Prophit</a:t>
            </a:r>
            <a:r>
              <a:rPr lang="en-US" dirty="0"/>
              <a:t> study data.</a:t>
            </a:r>
          </a:p>
          <a:p>
            <a:r>
              <a:rPr lang="en-US" dirty="0"/>
              <a:t>Kids with rare monogenic disorders, both inherited and spontaneous mutations, in a variety of </a:t>
            </a:r>
            <a:r>
              <a:rPr lang="en-US" dirty="0" err="1"/>
              <a:t>IFNg</a:t>
            </a:r>
            <a:r>
              <a:rPr lang="en-US" dirty="0"/>
              <a:t>/IL12 signaling components seem to be at increased risk for both NTM and severe Mtb disease (won’t go into details). Many candidate gene association studies have also identified loci in a variety of immune pathways but little consistency across cohorts has been found.</a:t>
            </a:r>
          </a:p>
          <a:p>
            <a:endParaRPr lang="en-US" dirty="0"/>
          </a:p>
          <a:p>
            <a:r>
              <a:rPr lang="en-US" dirty="0"/>
              <a:t>With specific respect to genetic regulation of Mtb infection, several approaches have been reported.  The heritability of TST and IGRA responses as quantitative traits (meaning the mm induration or amount of </a:t>
            </a:r>
            <a:r>
              <a:rPr lang="en-US" dirty="0" err="1"/>
              <a:t>IFNg</a:t>
            </a:r>
            <a:r>
              <a:rPr lang="en-US" dirty="0"/>
              <a:t> secretion) has been measured in a variety of study designs with a wide range of results (39 – 92%).  </a:t>
            </a:r>
          </a:p>
          <a:p>
            <a:endParaRPr lang="en-US" dirty="0"/>
          </a:p>
          <a:p>
            <a:endParaRPr lang="en-US" dirty="0"/>
          </a:p>
        </p:txBody>
      </p:sp>
      <p:sp>
        <p:nvSpPr>
          <p:cNvPr id="4" name="Slide Number Placeholder 3"/>
          <p:cNvSpPr>
            <a:spLocks noGrp="1"/>
          </p:cNvSpPr>
          <p:nvPr>
            <p:ph type="sldNum" sz="quarter" idx="5"/>
          </p:nvPr>
        </p:nvSpPr>
        <p:spPr/>
        <p:txBody>
          <a:bodyPr/>
          <a:lstStyle/>
          <a:p>
            <a:fld id="{CC374949-CAF6-D44C-93AB-FE1B10EDBBB6}" type="slidenum">
              <a:rPr lang="en-US" smtClean="0"/>
              <a:t>10</a:t>
            </a:fld>
            <a:endParaRPr lang="en-US"/>
          </a:p>
        </p:txBody>
      </p:sp>
    </p:spTree>
    <p:extLst>
      <p:ext uri="{BB962C8B-B14F-4D97-AF65-F5344CB8AC3E}">
        <p14:creationId xmlns:p14="http://schemas.microsoft.com/office/powerpoint/2010/main" val="2049243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TNF1 locus genetically indistinguishable from TST1 suggests that resistance to TST conversion may involve the TNF pathway. </a:t>
            </a:r>
          </a:p>
          <a:p>
            <a:r>
              <a:rPr lang="en-US" dirty="0"/>
              <a:t>ZEB2 may modulate HDAC2 activity, and HDACs have been associated with PTST-.  GTDC1 involved in lipid metabolism and body mass regulation.</a:t>
            </a:r>
          </a:p>
        </p:txBody>
      </p:sp>
      <p:sp>
        <p:nvSpPr>
          <p:cNvPr id="4" name="Slide Number Placeholder 3"/>
          <p:cNvSpPr>
            <a:spLocks noGrp="1"/>
          </p:cNvSpPr>
          <p:nvPr>
            <p:ph type="sldNum" sz="quarter" idx="5"/>
          </p:nvPr>
        </p:nvSpPr>
        <p:spPr/>
        <p:txBody>
          <a:bodyPr/>
          <a:lstStyle/>
          <a:p>
            <a:fld id="{CC374949-CAF6-D44C-93AB-FE1B10EDBBB6}" type="slidenum">
              <a:rPr lang="en-US" smtClean="0"/>
              <a:t>11</a:t>
            </a:fld>
            <a:endParaRPr lang="en-US"/>
          </a:p>
        </p:txBody>
      </p:sp>
    </p:spTree>
    <p:extLst>
      <p:ext uri="{BB962C8B-B14F-4D97-AF65-F5344CB8AC3E}">
        <p14:creationId xmlns:p14="http://schemas.microsoft.com/office/powerpoint/2010/main" val="2383454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A324F26-179E-BE49-AA9F-FBDEB48345CC}" type="datetime1">
              <a:rPr lang="en-US" smtClean="0"/>
              <a:t>9/13/22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C5FAC-08BC-7445-8057-3F900D1A1A13}" type="slidenum">
              <a:rPr lang="en-US" smtClean="0"/>
              <a:t>‹#›</a:t>
            </a:fld>
            <a:endParaRPr lang="en-US"/>
          </a:p>
        </p:txBody>
      </p:sp>
    </p:spTree>
    <p:extLst>
      <p:ext uri="{BB962C8B-B14F-4D97-AF65-F5344CB8AC3E}">
        <p14:creationId xmlns:p14="http://schemas.microsoft.com/office/powerpoint/2010/main" val="2425233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7C6BA5-D4B7-6C41-9EFC-8C96853276DB}" type="datetime1">
              <a:rPr lang="en-US" smtClean="0"/>
              <a:t>9/13/22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C5FAC-08BC-7445-8057-3F900D1A1A13}" type="slidenum">
              <a:rPr lang="en-US" smtClean="0"/>
              <a:t>‹#›</a:t>
            </a:fld>
            <a:endParaRPr lang="en-US"/>
          </a:p>
        </p:txBody>
      </p:sp>
    </p:spTree>
    <p:extLst>
      <p:ext uri="{BB962C8B-B14F-4D97-AF65-F5344CB8AC3E}">
        <p14:creationId xmlns:p14="http://schemas.microsoft.com/office/powerpoint/2010/main" val="3614929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95F42F-99B8-624F-935D-D0F5FFE9D132}" type="datetime1">
              <a:rPr lang="en-US" smtClean="0"/>
              <a:t>9/13/22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C5FAC-08BC-7445-8057-3F900D1A1A13}" type="slidenum">
              <a:rPr lang="en-US" smtClean="0"/>
              <a:t>‹#›</a:t>
            </a:fld>
            <a:endParaRPr lang="en-US"/>
          </a:p>
        </p:txBody>
      </p:sp>
    </p:spTree>
    <p:extLst>
      <p:ext uri="{BB962C8B-B14F-4D97-AF65-F5344CB8AC3E}">
        <p14:creationId xmlns:p14="http://schemas.microsoft.com/office/powerpoint/2010/main" val="3599450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A7590-EC9E-3D42-9617-3D63FC516121}" type="datetime1">
              <a:rPr lang="en-US" smtClean="0"/>
              <a:t>9/13/22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C5FAC-08BC-7445-8057-3F900D1A1A13}" type="slidenum">
              <a:rPr lang="en-US" smtClean="0"/>
              <a:t>‹#›</a:t>
            </a:fld>
            <a:endParaRPr lang="en-US"/>
          </a:p>
        </p:txBody>
      </p:sp>
    </p:spTree>
    <p:extLst>
      <p:ext uri="{BB962C8B-B14F-4D97-AF65-F5344CB8AC3E}">
        <p14:creationId xmlns:p14="http://schemas.microsoft.com/office/powerpoint/2010/main" val="3916444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38CE50-BA3C-6F45-B39C-AFD35ADE92BD}" type="datetime1">
              <a:rPr lang="en-US" smtClean="0"/>
              <a:t>9/13/22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C5FAC-08BC-7445-8057-3F900D1A1A13}" type="slidenum">
              <a:rPr lang="en-US" smtClean="0"/>
              <a:t>‹#›</a:t>
            </a:fld>
            <a:endParaRPr lang="en-US"/>
          </a:p>
        </p:txBody>
      </p:sp>
    </p:spTree>
    <p:extLst>
      <p:ext uri="{BB962C8B-B14F-4D97-AF65-F5344CB8AC3E}">
        <p14:creationId xmlns:p14="http://schemas.microsoft.com/office/powerpoint/2010/main" val="3753198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CCC043-DFBF-2C40-A700-9753381D0A23}" type="datetime1">
              <a:rPr lang="en-US" smtClean="0"/>
              <a:t>9/13/22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2C5FAC-08BC-7445-8057-3F900D1A1A13}" type="slidenum">
              <a:rPr lang="en-US" smtClean="0"/>
              <a:t>‹#›</a:t>
            </a:fld>
            <a:endParaRPr lang="en-US"/>
          </a:p>
        </p:txBody>
      </p:sp>
    </p:spTree>
    <p:extLst>
      <p:ext uri="{BB962C8B-B14F-4D97-AF65-F5344CB8AC3E}">
        <p14:creationId xmlns:p14="http://schemas.microsoft.com/office/powerpoint/2010/main" val="4065801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9F70D6-FEEC-D240-9213-A6DAE993135A}" type="datetime1">
              <a:rPr lang="en-US" smtClean="0"/>
              <a:t>9/13/22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2C5FAC-08BC-7445-8057-3F900D1A1A13}" type="slidenum">
              <a:rPr lang="en-US" smtClean="0"/>
              <a:t>‹#›</a:t>
            </a:fld>
            <a:endParaRPr lang="en-US"/>
          </a:p>
        </p:txBody>
      </p:sp>
    </p:spTree>
    <p:extLst>
      <p:ext uri="{BB962C8B-B14F-4D97-AF65-F5344CB8AC3E}">
        <p14:creationId xmlns:p14="http://schemas.microsoft.com/office/powerpoint/2010/main" val="3032495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C37359-BAA0-BB48-A614-AE77DEC6C7CD}" type="datetime1">
              <a:rPr lang="en-US" smtClean="0"/>
              <a:t>9/13/22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2C5FAC-08BC-7445-8057-3F900D1A1A13}" type="slidenum">
              <a:rPr lang="en-US" smtClean="0"/>
              <a:t>‹#›</a:t>
            </a:fld>
            <a:endParaRPr lang="en-US"/>
          </a:p>
        </p:txBody>
      </p:sp>
    </p:spTree>
    <p:extLst>
      <p:ext uri="{BB962C8B-B14F-4D97-AF65-F5344CB8AC3E}">
        <p14:creationId xmlns:p14="http://schemas.microsoft.com/office/powerpoint/2010/main" val="3013046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636D4F-10E8-3449-91B8-17A2AB01479E}" type="datetime1">
              <a:rPr lang="en-US" smtClean="0"/>
              <a:t>9/13/22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2C5FAC-08BC-7445-8057-3F900D1A1A13}" type="slidenum">
              <a:rPr lang="en-US" smtClean="0"/>
              <a:t>‹#›</a:t>
            </a:fld>
            <a:endParaRPr lang="en-US"/>
          </a:p>
        </p:txBody>
      </p:sp>
    </p:spTree>
    <p:extLst>
      <p:ext uri="{BB962C8B-B14F-4D97-AF65-F5344CB8AC3E}">
        <p14:creationId xmlns:p14="http://schemas.microsoft.com/office/powerpoint/2010/main" val="1574930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052F8B-9ADE-A64C-8088-FED2406ECDCE}" type="datetime1">
              <a:rPr lang="en-US" smtClean="0"/>
              <a:t>9/13/22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2C5FAC-08BC-7445-8057-3F900D1A1A13}" type="slidenum">
              <a:rPr lang="en-US" smtClean="0"/>
              <a:t>‹#›</a:t>
            </a:fld>
            <a:endParaRPr lang="en-US"/>
          </a:p>
        </p:txBody>
      </p:sp>
    </p:spTree>
    <p:extLst>
      <p:ext uri="{BB962C8B-B14F-4D97-AF65-F5344CB8AC3E}">
        <p14:creationId xmlns:p14="http://schemas.microsoft.com/office/powerpoint/2010/main" val="3300066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4D6BD4-E178-9F46-8D5B-205A1DC5C4B8}" type="datetime1">
              <a:rPr lang="en-US" smtClean="0"/>
              <a:t>9/13/22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2C5FAC-08BC-7445-8057-3F900D1A1A13}" type="slidenum">
              <a:rPr lang="en-US" smtClean="0"/>
              <a:t>‹#›</a:t>
            </a:fld>
            <a:endParaRPr lang="en-US"/>
          </a:p>
        </p:txBody>
      </p:sp>
    </p:spTree>
    <p:extLst>
      <p:ext uri="{BB962C8B-B14F-4D97-AF65-F5344CB8AC3E}">
        <p14:creationId xmlns:p14="http://schemas.microsoft.com/office/powerpoint/2010/main" val="1169744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3CC379-F47D-C046-8492-F9F16AA807F5}" type="datetime1">
              <a:rPr lang="en-US" smtClean="0"/>
              <a:t>9/13/22</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2C5FAC-08BC-7445-8057-3F900D1A1A13}" type="slidenum">
              <a:rPr lang="en-US" smtClean="0"/>
              <a:t>‹#›</a:t>
            </a:fld>
            <a:endParaRPr lang="en-US"/>
          </a:p>
        </p:txBody>
      </p:sp>
    </p:spTree>
    <p:extLst>
      <p:ext uri="{BB962C8B-B14F-4D97-AF65-F5344CB8AC3E}">
        <p14:creationId xmlns:p14="http://schemas.microsoft.com/office/powerpoint/2010/main" val="4060990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 Id="rId9" Type="http://schemas.openxmlformats.org/officeDocument/2006/relationships/image" Target="../media/image18.tiff"/></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0.tif"/><Relationship Id="rId4" Type="http://schemas.openxmlformats.org/officeDocument/2006/relationships/image" Target="../media/image19.tif"/></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tiff"/><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545431" y="1349541"/>
            <a:ext cx="11117179" cy="1295679"/>
          </a:xfrm>
        </p:spPr>
        <p:txBody>
          <a:bodyPr>
            <a:noAutofit/>
          </a:bodyPr>
          <a:lstStyle/>
          <a:p>
            <a:r>
              <a:rPr lang="en-US" sz="4000" dirty="0"/>
              <a:t>Resister Populations and Mtb Transmission: measuring resistance to incident Mtb infection</a:t>
            </a:r>
            <a:endParaRPr lang="en-US" altLang="en-US" sz="4000" dirty="0"/>
          </a:p>
        </p:txBody>
      </p:sp>
      <p:sp>
        <p:nvSpPr>
          <p:cNvPr id="4099" name="Subtitle 2"/>
          <p:cNvSpPr>
            <a:spLocks noGrp="1"/>
          </p:cNvSpPr>
          <p:nvPr>
            <p:ph type="subTitle" idx="1"/>
          </p:nvPr>
        </p:nvSpPr>
        <p:spPr>
          <a:xfrm>
            <a:off x="4985585" y="3364021"/>
            <a:ext cx="6677025" cy="2841806"/>
          </a:xfrm>
        </p:spPr>
        <p:txBody>
          <a:bodyPr>
            <a:normAutofit/>
          </a:bodyPr>
          <a:lstStyle/>
          <a:p>
            <a:pPr algn="l" eaLnBrk="1" hangingPunct="1">
              <a:lnSpc>
                <a:spcPct val="70000"/>
              </a:lnSpc>
            </a:pPr>
            <a:r>
              <a:rPr lang="en-US" altLang="en-US" sz="2400" dirty="0">
                <a:solidFill>
                  <a:srgbClr val="898989"/>
                </a:solidFill>
              </a:rPr>
              <a:t>Jason Simmons, MD/PhD</a:t>
            </a:r>
          </a:p>
          <a:p>
            <a:pPr algn="l" eaLnBrk="1" hangingPunct="1">
              <a:lnSpc>
                <a:spcPct val="70000"/>
              </a:lnSpc>
            </a:pPr>
            <a:r>
              <a:rPr lang="en-US" altLang="en-US" sz="1800" dirty="0">
                <a:solidFill>
                  <a:srgbClr val="898989"/>
                </a:solidFill>
              </a:rPr>
              <a:t>Acting Assistant Professor, Division of Allergy and Infectious Diseases</a:t>
            </a:r>
          </a:p>
          <a:p>
            <a:pPr algn="l" eaLnBrk="1" hangingPunct="1">
              <a:lnSpc>
                <a:spcPct val="70000"/>
              </a:lnSpc>
            </a:pPr>
            <a:r>
              <a:rPr lang="en-US" altLang="en-US" sz="1800" dirty="0">
                <a:solidFill>
                  <a:srgbClr val="898989"/>
                </a:solidFill>
              </a:rPr>
              <a:t>University of Washington Department of Medicine</a:t>
            </a:r>
          </a:p>
          <a:p>
            <a:pPr algn="l" eaLnBrk="1" hangingPunct="1">
              <a:lnSpc>
                <a:spcPct val="70000"/>
              </a:lnSpc>
            </a:pPr>
            <a:endParaRPr lang="en-US" altLang="en-US" sz="2400" dirty="0">
              <a:solidFill>
                <a:srgbClr val="898989"/>
              </a:solidFill>
            </a:endParaRPr>
          </a:p>
          <a:p>
            <a:pPr algn="l" eaLnBrk="1" hangingPunct="1">
              <a:lnSpc>
                <a:spcPct val="70000"/>
              </a:lnSpc>
            </a:pPr>
            <a:r>
              <a:rPr lang="en-US" altLang="en-US" sz="2400" dirty="0">
                <a:solidFill>
                  <a:srgbClr val="898989"/>
                </a:solidFill>
              </a:rPr>
              <a:t>Advanced TB Research Course</a:t>
            </a:r>
          </a:p>
          <a:p>
            <a:pPr algn="l" eaLnBrk="1" hangingPunct="1">
              <a:lnSpc>
                <a:spcPct val="70000"/>
              </a:lnSpc>
            </a:pPr>
            <a:r>
              <a:rPr lang="en-US" altLang="en-US" sz="2400" dirty="0">
                <a:solidFill>
                  <a:srgbClr val="898989"/>
                </a:solidFill>
              </a:rPr>
              <a:t>September 15, 2022</a:t>
            </a:r>
          </a:p>
        </p:txBody>
      </p:sp>
      <p:cxnSp>
        <p:nvCxnSpPr>
          <p:cNvPr id="5" name="Straight Connector 4"/>
          <p:cNvCxnSpPr>
            <a:cxnSpLocks noChangeShapeType="1"/>
          </p:cNvCxnSpPr>
          <p:nvPr/>
        </p:nvCxnSpPr>
        <p:spPr bwMode="auto">
          <a:xfrm>
            <a:off x="545432" y="2773556"/>
            <a:ext cx="11117179" cy="0"/>
          </a:xfrm>
          <a:prstGeom prst="line">
            <a:avLst/>
          </a:prstGeom>
          <a:noFill/>
          <a:ln w="25400">
            <a:solidFill>
              <a:schemeClr val="accent4">
                <a:lumMod val="50000"/>
              </a:schemeClr>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pic>
        <p:nvPicPr>
          <p:cNvPr id="9" name="Picture 8">
            <a:extLst>
              <a:ext uri="{FF2B5EF4-FFF2-40B4-BE49-F238E27FC236}">
                <a16:creationId xmlns:a16="http://schemas.microsoft.com/office/drawing/2014/main" id="{03B2BCE8-2187-C343-BA46-86ED0342EB9F}"/>
              </a:ext>
            </a:extLst>
          </p:cNvPr>
          <p:cNvPicPr>
            <a:picLocks noChangeAspect="1"/>
          </p:cNvPicPr>
          <p:nvPr/>
        </p:nvPicPr>
        <p:blipFill rotWithShape="1">
          <a:blip r:embed="rId3">
            <a:alphaModFix/>
          </a:blip>
          <a:srcRect l="-1367" t="818" r="-1033" b="1"/>
          <a:stretch/>
        </p:blipFill>
        <p:spPr>
          <a:xfrm>
            <a:off x="7604" y="6139613"/>
            <a:ext cx="3556093" cy="716425"/>
          </a:xfrm>
          <a:prstGeom prst="rect">
            <a:avLst/>
          </a:prstGeom>
          <a:solidFill>
            <a:schemeClr val="bg1"/>
          </a:solidFill>
        </p:spPr>
      </p:pic>
      <p:sp>
        <p:nvSpPr>
          <p:cNvPr id="10" name="Rectangle 9">
            <a:extLst>
              <a:ext uri="{FF2B5EF4-FFF2-40B4-BE49-F238E27FC236}">
                <a16:creationId xmlns:a16="http://schemas.microsoft.com/office/drawing/2014/main" id="{79CCF2CE-F837-5449-8216-B65ACAE20A6F}"/>
              </a:ext>
            </a:extLst>
          </p:cNvPr>
          <p:cNvSpPr/>
          <p:nvPr/>
        </p:nvSpPr>
        <p:spPr>
          <a:xfrm>
            <a:off x="0" y="6126166"/>
            <a:ext cx="12192000" cy="731834"/>
          </a:xfrm>
          <a:prstGeom prst="rect">
            <a:avLst/>
          </a:prstGeom>
          <a:gradFill flip="none" rotWithShape="1">
            <a:gsLst>
              <a:gs pos="0">
                <a:schemeClr val="accent4">
                  <a:lumMod val="10000"/>
                  <a:lumOff val="90000"/>
                  <a:alpha val="0"/>
                </a:schemeClr>
              </a:gs>
              <a:gs pos="50000">
                <a:schemeClr val="accent4">
                  <a:tint val="44500"/>
                  <a:satMod val="160000"/>
                </a:schemeClr>
              </a:gs>
              <a:gs pos="100000">
                <a:schemeClr val="accent4">
                  <a:tint val="23500"/>
                  <a:satMod val="160000"/>
                  <a:alpha val="32000"/>
                </a:schemeClr>
              </a:gs>
            </a:gsLst>
            <a:lin ang="0" scaled="1"/>
            <a:tileRect/>
          </a:gradFill>
          <a:ln w="6350">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7C0DD2C5-1243-1D4A-BE9B-2A56CA62E207}"/>
              </a:ext>
            </a:extLst>
          </p:cNvPr>
          <p:cNvSpPr>
            <a:spLocks noGrp="1"/>
          </p:cNvSpPr>
          <p:nvPr>
            <p:ph type="sldNum" sz="quarter" idx="12"/>
          </p:nvPr>
        </p:nvSpPr>
        <p:spPr>
          <a:xfrm>
            <a:off x="8737600" y="6356353"/>
            <a:ext cx="2844800" cy="365125"/>
          </a:xfrm>
        </p:spPr>
        <p:txBody>
          <a:bodyPr/>
          <a:lstStyle/>
          <a:p>
            <a:fld id="{3F2C5FAC-08BC-7445-8057-3F900D1A1A13}" type="slidenum">
              <a:rPr lang="en-US" smtClean="0"/>
              <a:t>1</a:t>
            </a:fld>
            <a:endParaRPr lang="en-US" dirty="0"/>
          </a:p>
        </p:txBody>
      </p:sp>
      <p:pic>
        <p:nvPicPr>
          <p:cNvPr id="2" name="Main graphic">
            <a:extLst>
              <a:ext uri="{FF2B5EF4-FFF2-40B4-BE49-F238E27FC236}">
                <a16:creationId xmlns:a16="http://schemas.microsoft.com/office/drawing/2014/main" id="{256D7B44-F669-62CC-8964-AE384407E11E}"/>
              </a:ext>
            </a:extLst>
          </p:cNvPr>
          <p:cNvPicPr/>
          <p:nvPr/>
        </p:nvPicPr>
        <p:blipFill>
          <a:blip r:embed="rId4"/>
          <a:stretch/>
        </p:blipFill>
        <p:spPr>
          <a:xfrm>
            <a:off x="348415" y="3054096"/>
            <a:ext cx="3700932" cy="2692350"/>
          </a:xfrm>
          <a:prstGeom prst="rect">
            <a:avLst/>
          </a:prstGeom>
          <a:ln>
            <a:noFill/>
          </a:ln>
        </p:spPr>
      </p:pic>
      <p:sp>
        <p:nvSpPr>
          <p:cNvPr id="4" name="TextBox 3">
            <a:extLst>
              <a:ext uri="{FF2B5EF4-FFF2-40B4-BE49-F238E27FC236}">
                <a16:creationId xmlns:a16="http://schemas.microsoft.com/office/drawing/2014/main" id="{D13BD7FA-C9DD-8267-9AF4-FEDCD52B4DF7}"/>
              </a:ext>
            </a:extLst>
          </p:cNvPr>
          <p:cNvSpPr txBox="1"/>
          <p:nvPr/>
        </p:nvSpPr>
        <p:spPr>
          <a:xfrm>
            <a:off x="348415" y="5508459"/>
            <a:ext cx="1670885" cy="215444"/>
          </a:xfrm>
          <a:prstGeom prst="rect">
            <a:avLst/>
          </a:prstGeom>
          <a:noFill/>
        </p:spPr>
        <p:txBody>
          <a:bodyPr wrap="square">
            <a:spAutoFit/>
          </a:bodyPr>
          <a:lstStyle/>
          <a:p>
            <a:r>
              <a:rPr lang="en-US" sz="800" b="0" strike="noStrike" spc="-1" dirty="0">
                <a:latin typeface="Arial"/>
              </a:rPr>
              <a:t>DOI: (10.1016/j.pt.2010.03.010) </a:t>
            </a:r>
            <a:endParaRPr lang="en-US" sz="800" dirty="0"/>
          </a:p>
        </p:txBody>
      </p:sp>
    </p:spTree>
    <p:extLst>
      <p:ext uri="{BB962C8B-B14F-4D97-AF65-F5344CB8AC3E}">
        <p14:creationId xmlns:p14="http://schemas.microsoft.com/office/powerpoint/2010/main" val="809786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57141C37-547B-444F-8B50-86821040CDB4}"/>
              </a:ext>
            </a:extLst>
          </p:cNvPr>
          <p:cNvSpPr>
            <a:spLocks noGrp="1"/>
          </p:cNvSpPr>
          <p:nvPr>
            <p:ph type="sldNum" sz="quarter" idx="12"/>
          </p:nvPr>
        </p:nvSpPr>
        <p:spPr/>
        <p:txBody>
          <a:bodyPr/>
          <a:lstStyle/>
          <a:p>
            <a:fld id="{3F2C5FAC-08BC-7445-8057-3F900D1A1A13}" type="slidenum">
              <a:rPr lang="en-US" smtClean="0"/>
              <a:t>10</a:t>
            </a:fld>
            <a:endParaRPr lang="en-US"/>
          </a:p>
        </p:txBody>
      </p:sp>
      <p:cxnSp>
        <p:nvCxnSpPr>
          <p:cNvPr id="7" name="Straight Connector 6">
            <a:extLst>
              <a:ext uri="{FF2B5EF4-FFF2-40B4-BE49-F238E27FC236}">
                <a16:creationId xmlns:a16="http://schemas.microsoft.com/office/drawing/2014/main" id="{4EFE0D93-5C70-6141-8BE0-56A5E80820AD}"/>
              </a:ext>
            </a:extLst>
          </p:cNvPr>
          <p:cNvCxnSpPr>
            <a:cxnSpLocks noChangeShapeType="1"/>
          </p:cNvCxnSpPr>
          <p:nvPr/>
        </p:nvCxnSpPr>
        <p:spPr bwMode="auto">
          <a:xfrm>
            <a:off x="537410" y="1417638"/>
            <a:ext cx="11117179" cy="0"/>
          </a:xfrm>
          <a:prstGeom prst="line">
            <a:avLst/>
          </a:prstGeom>
          <a:noFill/>
          <a:ln w="25400">
            <a:solidFill>
              <a:schemeClr val="accent4">
                <a:lumMod val="50000"/>
              </a:schemeClr>
            </a:solidFill>
            <a:round/>
            <a:headEnd/>
            <a:tailEn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pic>
        <p:nvPicPr>
          <p:cNvPr id="8" name="Picture 7">
            <a:extLst>
              <a:ext uri="{FF2B5EF4-FFF2-40B4-BE49-F238E27FC236}">
                <a16:creationId xmlns:a16="http://schemas.microsoft.com/office/drawing/2014/main" id="{013E78D3-E169-714B-A53F-D97AF2AC6676}"/>
              </a:ext>
            </a:extLst>
          </p:cNvPr>
          <p:cNvPicPr>
            <a:picLocks noChangeAspect="1"/>
          </p:cNvPicPr>
          <p:nvPr/>
        </p:nvPicPr>
        <p:blipFill rotWithShape="1">
          <a:blip r:embed="rId3">
            <a:alphaModFix/>
          </a:blip>
          <a:srcRect l="-1367" t="818" r="-1033" b="1"/>
          <a:stretch/>
        </p:blipFill>
        <p:spPr>
          <a:xfrm>
            <a:off x="7604" y="6139613"/>
            <a:ext cx="3556093" cy="716425"/>
          </a:xfrm>
          <a:prstGeom prst="rect">
            <a:avLst/>
          </a:prstGeom>
          <a:solidFill>
            <a:schemeClr val="bg1"/>
          </a:solidFill>
        </p:spPr>
      </p:pic>
      <p:sp>
        <p:nvSpPr>
          <p:cNvPr id="9" name="Rectangle 8">
            <a:extLst>
              <a:ext uri="{FF2B5EF4-FFF2-40B4-BE49-F238E27FC236}">
                <a16:creationId xmlns:a16="http://schemas.microsoft.com/office/drawing/2014/main" id="{8B2AAC33-C586-9844-BC49-4C83742359E1}"/>
              </a:ext>
            </a:extLst>
          </p:cNvPr>
          <p:cNvSpPr/>
          <p:nvPr/>
        </p:nvSpPr>
        <p:spPr>
          <a:xfrm>
            <a:off x="0" y="6126166"/>
            <a:ext cx="12192000" cy="731834"/>
          </a:xfrm>
          <a:prstGeom prst="rect">
            <a:avLst/>
          </a:prstGeom>
          <a:gradFill flip="none" rotWithShape="1">
            <a:gsLst>
              <a:gs pos="0">
                <a:schemeClr val="accent4">
                  <a:lumMod val="10000"/>
                  <a:lumOff val="90000"/>
                  <a:alpha val="0"/>
                </a:schemeClr>
              </a:gs>
              <a:gs pos="50000">
                <a:schemeClr val="accent4">
                  <a:tint val="44500"/>
                  <a:satMod val="160000"/>
                </a:schemeClr>
              </a:gs>
              <a:gs pos="100000">
                <a:schemeClr val="accent4">
                  <a:tint val="23500"/>
                  <a:satMod val="160000"/>
                  <a:alpha val="32000"/>
                </a:schemeClr>
              </a:gs>
            </a:gsLst>
            <a:lin ang="0" scaled="1"/>
            <a:tileRect/>
          </a:gradFill>
          <a:ln w="6350">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F34F6FA8-EFCF-F64F-8901-338A394B13AD}"/>
              </a:ext>
            </a:extLst>
          </p:cNvPr>
          <p:cNvSpPr>
            <a:spLocks noGrp="1"/>
          </p:cNvSpPr>
          <p:nvPr>
            <p:ph type="title"/>
          </p:nvPr>
        </p:nvSpPr>
        <p:spPr>
          <a:xfrm>
            <a:off x="609600" y="274638"/>
            <a:ext cx="10972800" cy="1143000"/>
          </a:xfrm>
        </p:spPr>
        <p:txBody>
          <a:bodyPr>
            <a:normAutofit/>
          </a:bodyPr>
          <a:lstStyle/>
          <a:p>
            <a:r>
              <a:rPr lang="en-US" sz="3600" dirty="0"/>
              <a:t>3. Contemporary RSTR studies: Genetics</a:t>
            </a:r>
          </a:p>
        </p:txBody>
      </p:sp>
      <p:sp>
        <p:nvSpPr>
          <p:cNvPr id="11" name="Content Placeholder 2">
            <a:extLst>
              <a:ext uri="{FF2B5EF4-FFF2-40B4-BE49-F238E27FC236}">
                <a16:creationId xmlns:a16="http://schemas.microsoft.com/office/drawing/2014/main" id="{C39D68AA-86E9-0143-B834-63D1DC90D8A4}"/>
              </a:ext>
            </a:extLst>
          </p:cNvPr>
          <p:cNvSpPr>
            <a:spLocks noGrp="1"/>
          </p:cNvSpPr>
          <p:nvPr>
            <p:ph sz="half" idx="1"/>
          </p:nvPr>
        </p:nvSpPr>
        <p:spPr>
          <a:xfrm>
            <a:off x="609600" y="1600203"/>
            <a:ext cx="10972800" cy="4525963"/>
          </a:xfrm>
        </p:spPr>
        <p:txBody>
          <a:bodyPr/>
          <a:lstStyle/>
          <a:p>
            <a:r>
              <a:rPr lang="en-US" dirty="0"/>
              <a:t>Susceptibility to Mtb disease</a:t>
            </a:r>
          </a:p>
          <a:p>
            <a:pPr lvl="1"/>
            <a:r>
              <a:rPr lang="en-US" dirty="0"/>
              <a:t>Lubeck Disaster</a:t>
            </a:r>
          </a:p>
          <a:p>
            <a:pPr lvl="1"/>
            <a:r>
              <a:rPr lang="en-US" dirty="0"/>
              <a:t>Twin Studies</a:t>
            </a:r>
          </a:p>
          <a:p>
            <a:pPr lvl="1"/>
            <a:r>
              <a:rPr lang="en-US" dirty="0" err="1"/>
              <a:t>IFNg</a:t>
            </a:r>
            <a:r>
              <a:rPr lang="en-US" dirty="0"/>
              <a:t>/IL12 axis (MSMD, Hawn lecture)</a:t>
            </a:r>
          </a:p>
          <a:p>
            <a:pPr lvl="1"/>
            <a:r>
              <a:rPr lang="en-US" dirty="0"/>
              <a:t>Candidate gene associations: TLR 1/2, IL1b, VDR, MHCII…</a:t>
            </a:r>
          </a:p>
          <a:p>
            <a:r>
              <a:rPr lang="en-US" dirty="0"/>
              <a:t>Susceptibility to Mtb infection (TST/IGRA conversion)</a:t>
            </a:r>
          </a:p>
          <a:p>
            <a:pPr lvl="1"/>
            <a:r>
              <a:rPr lang="en-US" dirty="0"/>
              <a:t>Heritability of TST and IGRA as quantitative traits (twin, contact tracing)</a:t>
            </a:r>
          </a:p>
          <a:p>
            <a:pPr lvl="1"/>
            <a:r>
              <a:rPr lang="en-US" dirty="0"/>
              <a:t>Candidate gene association studies</a:t>
            </a:r>
          </a:p>
          <a:p>
            <a:pPr lvl="1"/>
            <a:r>
              <a:rPr lang="en-US" dirty="0"/>
              <a:t>GWAS and linkage</a:t>
            </a:r>
          </a:p>
        </p:txBody>
      </p:sp>
      <p:sp>
        <p:nvSpPr>
          <p:cNvPr id="2" name="TextBox 1">
            <a:extLst>
              <a:ext uri="{FF2B5EF4-FFF2-40B4-BE49-F238E27FC236}">
                <a16:creationId xmlns:a16="http://schemas.microsoft.com/office/drawing/2014/main" id="{B07055E1-7D9F-3C4E-9C72-7E2BE936CDBF}"/>
              </a:ext>
            </a:extLst>
          </p:cNvPr>
          <p:cNvSpPr txBox="1"/>
          <p:nvPr/>
        </p:nvSpPr>
        <p:spPr>
          <a:xfrm>
            <a:off x="8599714" y="1878026"/>
            <a:ext cx="3054875" cy="830997"/>
          </a:xfrm>
          <a:prstGeom prst="rect">
            <a:avLst/>
          </a:prstGeom>
          <a:noFill/>
        </p:spPr>
        <p:txBody>
          <a:bodyPr wrap="none" rtlCol="0">
            <a:spAutoFit/>
          </a:bodyPr>
          <a:lstStyle/>
          <a:p>
            <a:r>
              <a:rPr lang="en-US" sz="1600" dirty="0"/>
              <a:t>Fox et al. 2016 </a:t>
            </a:r>
            <a:r>
              <a:rPr lang="en-US" sz="1600" dirty="0" err="1"/>
              <a:t>PLoS</a:t>
            </a:r>
            <a:r>
              <a:rPr lang="en-US" sz="1600" dirty="0"/>
              <a:t> Path</a:t>
            </a:r>
          </a:p>
          <a:p>
            <a:r>
              <a:rPr lang="en-US" sz="1600" dirty="0" err="1"/>
              <a:t>Kallman</a:t>
            </a:r>
            <a:r>
              <a:rPr lang="en-US" sz="1600" dirty="0"/>
              <a:t> et al. 1942 Am Rev </a:t>
            </a:r>
            <a:r>
              <a:rPr lang="en-US" sz="1600" dirty="0" err="1"/>
              <a:t>Tuberc</a:t>
            </a:r>
            <a:endParaRPr lang="en-US" sz="1600" dirty="0"/>
          </a:p>
          <a:p>
            <a:r>
              <a:rPr lang="en-US" sz="1600" dirty="0"/>
              <a:t>Comstock 1978 Am Rev Resp Dis</a:t>
            </a:r>
          </a:p>
        </p:txBody>
      </p:sp>
      <p:sp>
        <p:nvSpPr>
          <p:cNvPr id="3" name="Rectangle 2">
            <a:extLst>
              <a:ext uri="{FF2B5EF4-FFF2-40B4-BE49-F238E27FC236}">
                <a16:creationId xmlns:a16="http://schemas.microsoft.com/office/drawing/2014/main" id="{05334DBC-C481-0546-B49D-B1D8D2440BE3}"/>
              </a:ext>
            </a:extLst>
          </p:cNvPr>
          <p:cNvSpPr/>
          <p:nvPr/>
        </p:nvSpPr>
        <p:spPr>
          <a:xfrm>
            <a:off x="8599714" y="5271085"/>
            <a:ext cx="2643481" cy="338554"/>
          </a:xfrm>
          <a:prstGeom prst="rect">
            <a:avLst/>
          </a:prstGeom>
        </p:spPr>
        <p:txBody>
          <a:bodyPr wrap="none">
            <a:spAutoFit/>
          </a:bodyPr>
          <a:lstStyle/>
          <a:p>
            <a:r>
              <a:rPr lang="en-US" sz="1600" dirty="0"/>
              <a:t>Abel et al. 2018 Lancet Inf Dis</a:t>
            </a:r>
          </a:p>
        </p:txBody>
      </p:sp>
    </p:spTree>
    <p:extLst>
      <p:ext uri="{BB962C8B-B14F-4D97-AF65-F5344CB8AC3E}">
        <p14:creationId xmlns:p14="http://schemas.microsoft.com/office/powerpoint/2010/main" val="706896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6EF1-C110-F440-8610-5B41177E78ED}"/>
              </a:ext>
            </a:extLst>
          </p:cNvPr>
          <p:cNvSpPr>
            <a:spLocks noGrp="1"/>
          </p:cNvSpPr>
          <p:nvPr>
            <p:ph type="title"/>
          </p:nvPr>
        </p:nvSpPr>
        <p:spPr/>
        <p:txBody>
          <a:bodyPr>
            <a:normAutofit/>
          </a:bodyPr>
          <a:lstStyle/>
          <a:p>
            <a:r>
              <a:rPr lang="en-US" sz="3600" dirty="0"/>
              <a:t>3. Contemporary RSTR studies: Genetics</a:t>
            </a:r>
          </a:p>
        </p:txBody>
      </p:sp>
      <p:graphicFrame>
        <p:nvGraphicFramePr>
          <p:cNvPr id="5" name="Table 5">
            <a:extLst>
              <a:ext uri="{FF2B5EF4-FFF2-40B4-BE49-F238E27FC236}">
                <a16:creationId xmlns:a16="http://schemas.microsoft.com/office/drawing/2014/main" id="{AD4BD499-F983-1C49-92A6-895CA96C8EB2}"/>
              </a:ext>
            </a:extLst>
          </p:cNvPr>
          <p:cNvGraphicFramePr>
            <a:graphicFrameLocks noGrp="1"/>
          </p:cNvGraphicFramePr>
          <p:nvPr>
            <p:ph idx="1"/>
            <p:extLst>
              <p:ext uri="{D42A27DB-BD31-4B8C-83A1-F6EECF244321}">
                <p14:modId xmlns:p14="http://schemas.microsoft.com/office/powerpoint/2010/main" val="2340471795"/>
              </p:ext>
            </p:extLst>
          </p:nvPr>
        </p:nvGraphicFramePr>
        <p:xfrm>
          <a:off x="275241" y="1647825"/>
          <a:ext cx="11641516" cy="3266440"/>
        </p:xfrm>
        <a:graphic>
          <a:graphicData uri="http://schemas.openxmlformats.org/drawingml/2006/table">
            <a:tbl>
              <a:tblPr firstRow="1" bandRow="1">
                <a:tableStyleId>{00A15C55-8517-42AA-B614-E9B94910E393}</a:tableStyleId>
              </a:tblPr>
              <a:tblGrid>
                <a:gridCol w="1078546">
                  <a:extLst>
                    <a:ext uri="{9D8B030D-6E8A-4147-A177-3AD203B41FA5}">
                      <a16:colId xmlns:a16="http://schemas.microsoft.com/office/drawing/2014/main" val="1381996728"/>
                    </a:ext>
                  </a:extLst>
                </a:gridCol>
                <a:gridCol w="1399439">
                  <a:extLst>
                    <a:ext uri="{9D8B030D-6E8A-4147-A177-3AD203B41FA5}">
                      <a16:colId xmlns:a16="http://schemas.microsoft.com/office/drawing/2014/main" val="2962226989"/>
                    </a:ext>
                  </a:extLst>
                </a:gridCol>
                <a:gridCol w="2743200">
                  <a:extLst>
                    <a:ext uri="{9D8B030D-6E8A-4147-A177-3AD203B41FA5}">
                      <a16:colId xmlns:a16="http://schemas.microsoft.com/office/drawing/2014/main" val="3703488742"/>
                    </a:ext>
                  </a:extLst>
                </a:gridCol>
                <a:gridCol w="1365663">
                  <a:extLst>
                    <a:ext uri="{9D8B030D-6E8A-4147-A177-3AD203B41FA5}">
                      <a16:colId xmlns:a16="http://schemas.microsoft.com/office/drawing/2014/main" val="524995167"/>
                    </a:ext>
                  </a:extLst>
                </a:gridCol>
                <a:gridCol w="2838202">
                  <a:extLst>
                    <a:ext uri="{9D8B030D-6E8A-4147-A177-3AD203B41FA5}">
                      <a16:colId xmlns:a16="http://schemas.microsoft.com/office/drawing/2014/main" val="2503805990"/>
                    </a:ext>
                  </a:extLst>
                </a:gridCol>
                <a:gridCol w="2216466">
                  <a:extLst>
                    <a:ext uri="{9D8B030D-6E8A-4147-A177-3AD203B41FA5}">
                      <a16:colId xmlns:a16="http://schemas.microsoft.com/office/drawing/2014/main" val="3537715767"/>
                    </a:ext>
                  </a:extLst>
                </a:gridCol>
              </a:tblGrid>
              <a:tr h="370840">
                <a:tc>
                  <a:txBody>
                    <a:bodyPr/>
                    <a:lstStyle/>
                    <a:p>
                      <a:r>
                        <a:rPr lang="en-US" dirty="0"/>
                        <a:t>Locus</a:t>
                      </a:r>
                    </a:p>
                  </a:txBody>
                  <a:tcPr/>
                </a:tc>
                <a:tc>
                  <a:txBody>
                    <a:bodyPr/>
                    <a:lstStyle/>
                    <a:p>
                      <a:r>
                        <a:rPr lang="en-US" dirty="0"/>
                        <a:t>Response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Population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Design</a:t>
                      </a:r>
                    </a:p>
                  </a:txBody>
                  <a:tcPr/>
                </a:tc>
                <a:tc>
                  <a:txBody>
                    <a:bodyPr/>
                    <a:lstStyle/>
                    <a:p>
                      <a:r>
                        <a:rPr lang="en-US" dirty="0"/>
                        <a:t>Correlate</a:t>
                      </a:r>
                    </a:p>
                  </a:txBody>
                  <a:tcPr/>
                </a:tc>
                <a:tc>
                  <a:txBody>
                    <a:bodyPr/>
                    <a:lstStyle/>
                    <a:p>
                      <a:r>
                        <a:rPr lang="en-US" dirty="0"/>
                        <a:t>Ref</a:t>
                      </a:r>
                    </a:p>
                  </a:txBody>
                  <a:tcPr/>
                </a:tc>
                <a:extLst>
                  <a:ext uri="{0D108BD9-81ED-4DB2-BD59-A6C34878D82A}">
                    <a16:rowId xmlns:a16="http://schemas.microsoft.com/office/drawing/2014/main" val="170396883"/>
                  </a:ext>
                </a:extLst>
              </a:tr>
              <a:tr h="370840">
                <a:tc>
                  <a:txBody>
                    <a:bodyPr/>
                    <a:lstStyle/>
                    <a:p>
                      <a:r>
                        <a:rPr lang="en-US" i="1" dirty="0"/>
                        <a:t>TST1 </a:t>
                      </a:r>
                      <a:r>
                        <a:rPr lang="en-US" sz="1400" i="1" dirty="0"/>
                        <a:t>(</a:t>
                      </a:r>
                      <a:r>
                        <a:rPr lang="en-US" sz="1400" i="0" dirty="0"/>
                        <a:t>chr:11p14)</a:t>
                      </a:r>
                      <a:endParaRPr lang="en-US" i="1" dirty="0"/>
                    </a:p>
                  </a:txBody>
                  <a:tcPr/>
                </a:tc>
                <a:tc>
                  <a:txBody>
                    <a:bodyPr/>
                    <a:lstStyle/>
                    <a:p>
                      <a:r>
                        <a:rPr lang="en-US" sz="1400" dirty="0"/>
                        <a:t>TST + (binary)</a:t>
                      </a:r>
                    </a:p>
                  </a:txBody>
                  <a:tcPr/>
                </a:tc>
                <a:tc>
                  <a:txBody>
                    <a:bodyPr/>
                    <a:lstStyle/>
                    <a:p>
                      <a:r>
                        <a:rPr lang="en-US" sz="1400" dirty="0"/>
                        <a:t>South Africa families</a:t>
                      </a:r>
                    </a:p>
                    <a:p>
                      <a:r>
                        <a:rPr lang="en-US" sz="1400" dirty="0"/>
                        <a:t>French families</a:t>
                      </a:r>
                    </a:p>
                  </a:txBody>
                  <a:tcPr/>
                </a:tc>
                <a:tc>
                  <a:txBody>
                    <a:bodyPr/>
                    <a:lstStyle/>
                    <a:p>
                      <a:r>
                        <a:rPr lang="en-US" sz="1400" dirty="0"/>
                        <a:t>Genome-wide linkage</a:t>
                      </a:r>
                    </a:p>
                  </a:txBody>
                  <a:tcPr/>
                </a:tc>
                <a:tc>
                  <a:txBody>
                    <a:bodyPr/>
                    <a:lstStyle/>
                    <a:p>
                      <a:r>
                        <a:rPr lang="en-US" sz="1400" i="0" dirty="0"/>
                        <a:t>BCG/</a:t>
                      </a:r>
                      <a:r>
                        <a:rPr lang="en-US" sz="1400" i="0" dirty="0" err="1"/>
                        <a:t>IFN</a:t>
                      </a:r>
                      <a:r>
                        <a:rPr lang="en-US" sz="1400" i="0" dirty="0" err="1">
                          <a:latin typeface="Symbol" pitchFamily="2" charset="2"/>
                        </a:rPr>
                        <a:t>g</a:t>
                      </a:r>
                      <a:r>
                        <a:rPr lang="en-US" sz="1400" i="0" dirty="0"/>
                        <a:t>-induced TNF (</a:t>
                      </a:r>
                      <a:r>
                        <a:rPr lang="en-US" sz="1400" i="1" dirty="0"/>
                        <a:t>TNF1 </a:t>
                      </a:r>
                      <a:r>
                        <a:rPr lang="en-US" sz="1400" i="0" dirty="0"/>
                        <a:t>locus); High TNF ~TST-neg negative.</a:t>
                      </a:r>
                    </a:p>
                  </a:txBody>
                  <a:tcPr/>
                </a:tc>
                <a:tc>
                  <a:txBody>
                    <a:bodyPr/>
                    <a:lstStyle/>
                    <a:p>
                      <a:r>
                        <a:rPr lang="en-US" sz="1400" dirty="0" err="1"/>
                        <a:t>Cobat</a:t>
                      </a:r>
                      <a:r>
                        <a:rPr lang="en-US" sz="1400" dirty="0"/>
                        <a:t> et al. 2009 </a:t>
                      </a:r>
                      <a:r>
                        <a:rPr lang="en-US" sz="1400" i="1" dirty="0"/>
                        <a:t>J Ex Med</a:t>
                      </a:r>
                    </a:p>
                    <a:p>
                      <a:r>
                        <a:rPr lang="en-US" sz="1400" i="0" dirty="0" err="1"/>
                        <a:t>Cobat</a:t>
                      </a:r>
                      <a:r>
                        <a:rPr lang="en-US" sz="1400" i="0" dirty="0"/>
                        <a:t> et al. 2015 JID</a:t>
                      </a:r>
                    </a:p>
                    <a:p>
                      <a:r>
                        <a:rPr lang="en-US" sz="1400" i="0" dirty="0" err="1"/>
                        <a:t>Cobat</a:t>
                      </a:r>
                      <a:r>
                        <a:rPr lang="en-US" sz="1400" i="0" dirty="0"/>
                        <a:t> et al. 2013 CID</a:t>
                      </a:r>
                    </a:p>
                  </a:txBody>
                  <a:tcPr/>
                </a:tc>
                <a:extLst>
                  <a:ext uri="{0D108BD9-81ED-4DB2-BD59-A6C34878D82A}">
                    <a16:rowId xmlns:a16="http://schemas.microsoft.com/office/drawing/2014/main" val="2820839950"/>
                  </a:ext>
                </a:extLst>
              </a:tr>
              <a:tr h="370840">
                <a:tc>
                  <a:txBody>
                    <a:bodyPr/>
                    <a:lstStyle/>
                    <a:p>
                      <a:r>
                        <a:rPr lang="en-US" i="1" dirty="0"/>
                        <a:t>TST2</a:t>
                      </a:r>
                    </a:p>
                    <a:p>
                      <a:r>
                        <a:rPr lang="en-US" sz="1400" i="0" dirty="0"/>
                        <a:t>(chr:5p15)</a:t>
                      </a:r>
                    </a:p>
                  </a:txBody>
                  <a:tcPr/>
                </a:tc>
                <a:tc>
                  <a:txBody>
                    <a:bodyPr/>
                    <a:lstStyle/>
                    <a:p>
                      <a:r>
                        <a:rPr lang="en-US" sz="1400" dirty="0"/>
                        <a:t>TST induration (continuous)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South Africa families</a:t>
                      </a:r>
                    </a:p>
                    <a:p>
                      <a:endParaRPr lang="en-US" sz="1400" dirty="0"/>
                    </a:p>
                  </a:txBody>
                  <a:tcPr/>
                </a:tc>
                <a:tc>
                  <a:txBody>
                    <a:bodyPr/>
                    <a:lstStyle/>
                    <a:p>
                      <a:r>
                        <a:rPr lang="en-US" sz="1400" dirty="0"/>
                        <a:t>Genome-wide linkage</a:t>
                      </a:r>
                    </a:p>
                  </a:txBody>
                  <a:tcPr/>
                </a:tc>
                <a:tc>
                  <a:txBody>
                    <a:bodyPr/>
                    <a:lstStyle/>
                    <a:p>
                      <a:r>
                        <a:rPr lang="en-US" sz="1400" i="1" dirty="0"/>
                        <a:t>SLC6A3</a:t>
                      </a:r>
                      <a:r>
                        <a:rPr lang="en-US" sz="1400" dirty="0"/>
                        <a:t> locus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err="1"/>
                        <a:t>Cobat</a:t>
                      </a:r>
                      <a:r>
                        <a:rPr lang="en-US" sz="1400" dirty="0"/>
                        <a:t> et al. 2009 </a:t>
                      </a:r>
                      <a:r>
                        <a:rPr lang="en-US" sz="1400" i="1" dirty="0"/>
                        <a:t>J Ex Med</a:t>
                      </a:r>
                    </a:p>
                    <a:p>
                      <a:endParaRPr lang="en-US" sz="1400" dirty="0"/>
                    </a:p>
                  </a:txBody>
                  <a:tcPr/>
                </a:tc>
                <a:extLst>
                  <a:ext uri="{0D108BD9-81ED-4DB2-BD59-A6C34878D82A}">
                    <a16:rowId xmlns:a16="http://schemas.microsoft.com/office/drawing/2014/main" val="1526604930"/>
                  </a:ext>
                </a:extLst>
              </a:tr>
              <a:tr h="370840">
                <a:tc>
                  <a:txBody>
                    <a:bodyPr/>
                    <a:lstStyle/>
                    <a:p>
                      <a:r>
                        <a:rPr lang="en-US" dirty="0" err="1"/>
                        <a:t>Chr</a:t>
                      </a:r>
                      <a:r>
                        <a:rPr lang="en-US" dirty="0"/>
                        <a:t>:</a:t>
                      </a:r>
                    </a:p>
                    <a:p>
                      <a:r>
                        <a:rPr lang="en-US" sz="1600" dirty="0"/>
                        <a:t>2q21-24</a:t>
                      </a:r>
                    </a:p>
                    <a:p>
                      <a:r>
                        <a:rPr lang="en-US" sz="1600" dirty="0"/>
                        <a:t>5p13-5q22</a:t>
                      </a:r>
                    </a:p>
                  </a:txBody>
                  <a:tcPr/>
                </a:tc>
                <a:tc>
                  <a:txBody>
                    <a:bodyPr/>
                    <a:lstStyle/>
                    <a:p>
                      <a:r>
                        <a:rPr lang="en-US" sz="1400" dirty="0"/>
                        <a:t>Persistent TST-</a:t>
                      </a:r>
                    </a:p>
                    <a:p>
                      <a:r>
                        <a:rPr lang="en-US" sz="1400" dirty="0"/>
                        <a:t>(PTST-)</a:t>
                      </a:r>
                    </a:p>
                  </a:txBody>
                  <a:tcPr/>
                </a:tc>
                <a:tc>
                  <a:txBody>
                    <a:bodyPr/>
                    <a:lstStyle/>
                    <a:p>
                      <a:r>
                        <a:rPr lang="en-US" sz="1400" dirty="0"/>
                        <a:t>Uganda household contacts</a:t>
                      </a:r>
                    </a:p>
                  </a:txBody>
                  <a:tcPr/>
                </a:tc>
                <a:tc>
                  <a:txBody>
                    <a:bodyPr/>
                    <a:lstStyle/>
                    <a:p>
                      <a:r>
                        <a:rPr lang="en-US" sz="1400" dirty="0"/>
                        <a:t>Genome-wide linkage</a:t>
                      </a:r>
                    </a:p>
                  </a:txBody>
                  <a:tcPr/>
                </a:tc>
                <a:tc>
                  <a:txBody>
                    <a:bodyPr/>
                    <a:lstStyle/>
                    <a:p>
                      <a:r>
                        <a:rPr lang="en-US" sz="1400" dirty="0"/>
                        <a:t>Chr2 locus (</a:t>
                      </a:r>
                      <a:r>
                        <a:rPr lang="en-US" sz="1400" i="1" dirty="0"/>
                        <a:t>GTDC1 </a:t>
                      </a:r>
                      <a:r>
                        <a:rPr lang="en-US" sz="1400" i="0" dirty="0"/>
                        <a:t>and </a:t>
                      </a:r>
                      <a:r>
                        <a:rPr lang="en-US" sz="1400" i="1" dirty="0"/>
                        <a:t>ZEB2</a:t>
                      </a:r>
                      <a:r>
                        <a:rPr lang="en-US" sz="1400" i="0" dirty="0"/>
                        <a:t>)</a:t>
                      </a:r>
                      <a:endParaRPr lang="en-US" sz="1400" dirty="0"/>
                    </a:p>
                    <a:p>
                      <a:r>
                        <a:rPr lang="en-US" sz="1400" dirty="0"/>
                        <a:t>Chr5 locus overlaps with </a:t>
                      </a:r>
                      <a:r>
                        <a:rPr lang="en-US" sz="1400" i="1" dirty="0"/>
                        <a:t>TST2</a:t>
                      </a:r>
                    </a:p>
                  </a:txBody>
                  <a:tcPr/>
                </a:tc>
                <a:tc>
                  <a:txBody>
                    <a:bodyPr/>
                    <a:lstStyle/>
                    <a:p>
                      <a:r>
                        <a:rPr lang="en-US" sz="1400" dirty="0"/>
                        <a:t>Stein et al. 2008 </a:t>
                      </a:r>
                      <a:r>
                        <a:rPr lang="en-US" sz="1400" dirty="0" err="1"/>
                        <a:t>PLoS</a:t>
                      </a:r>
                      <a:r>
                        <a:rPr lang="en-US" sz="1400" dirty="0"/>
                        <a:t> One</a:t>
                      </a:r>
                    </a:p>
                    <a:p>
                      <a:r>
                        <a:rPr lang="en-US" sz="1400" dirty="0" err="1"/>
                        <a:t>Igo</a:t>
                      </a:r>
                      <a:r>
                        <a:rPr lang="en-US" sz="1400" dirty="0"/>
                        <a:t> et al. 2019 Genes </a:t>
                      </a:r>
                      <a:r>
                        <a:rPr lang="en-US" sz="1400" dirty="0" err="1"/>
                        <a:t>Imm</a:t>
                      </a:r>
                      <a:endParaRPr lang="en-US" sz="1400" dirty="0"/>
                    </a:p>
                  </a:txBody>
                  <a:tcPr/>
                </a:tc>
                <a:extLst>
                  <a:ext uri="{0D108BD9-81ED-4DB2-BD59-A6C34878D82A}">
                    <a16:rowId xmlns:a16="http://schemas.microsoft.com/office/drawing/2014/main" val="2319484920"/>
                  </a:ext>
                </a:extLst>
              </a:tr>
              <a:tr h="370840">
                <a:tc>
                  <a:txBody>
                    <a:bodyPr/>
                    <a:lstStyle/>
                    <a:p>
                      <a:r>
                        <a:rPr lang="en-US" sz="1600" dirty="0" err="1"/>
                        <a:t>Chr</a:t>
                      </a:r>
                      <a:r>
                        <a:rPr lang="en-US" sz="1600" dirty="0"/>
                        <a:t>:</a:t>
                      </a:r>
                    </a:p>
                    <a:p>
                      <a:r>
                        <a:rPr lang="en-US" sz="1600" dirty="0"/>
                        <a:t>5q31.1</a:t>
                      </a:r>
                    </a:p>
                  </a:txBody>
                  <a:tcPr/>
                </a:tc>
                <a:tc>
                  <a:txBody>
                    <a:bodyPr/>
                    <a:lstStyle/>
                    <a:p>
                      <a:r>
                        <a:rPr lang="en-US" sz="1400" dirty="0"/>
                        <a:t>PTST- (binary and continuous)</a:t>
                      </a:r>
                    </a:p>
                    <a:p>
                      <a:r>
                        <a:rPr lang="en-US" sz="1400" dirty="0"/>
                        <a:t>(HIV-positive)</a:t>
                      </a:r>
                    </a:p>
                  </a:txBody>
                  <a:tcPr/>
                </a:tc>
                <a:tc>
                  <a:txBody>
                    <a:bodyPr/>
                    <a:lstStyle/>
                    <a:p>
                      <a:r>
                        <a:rPr lang="en-US" sz="1400" dirty="0"/>
                        <a:t>Uganda and Tanzania</a:t>
                      </a:r>
                    </a:p>
                    <a:p>
                      <a:endParaRPr lang="en-US" sz="1400" dirty="0"/>
                    </a:p>
                  </a:txBody>
                  <a:tcPr/>
                </a:tc>
                <a:tc>
                  <a:txBody>
                    <a:bodyPr/>
                    <a:lstStyle/>
                    <a:p>
                      <a:r>
                        <a:rPr lang="en-US" sz="1400" dirty="0"/>
                        <a:t>GWAS</a:t>
                      </a:r>
                    </a:p>
                  </a:txBody>
                  <a:tcPr/>
                </a:tc>
                <a:tc>
                  <a:txBody>
                    <a:bodyPr/>
                    <a:lstStyle/>
                    <a:p>
                      <a:r>
                        <a:rPr lang="en-US" sz="1400" i="0" dirty="0"/>
                        <a:t>Near </a:t>
                      </a:r>
                      <a:r>
                        <a:rPr lang="en-US" sz="1400" i="1" dirty="0"/>
                        <a:t>IL9</a:t>
                      </a:r>
                      <a:r>
                        <a:rPr lang="en-US" sz="1400" i="0" dirty="0"/>
                        <a:t> locus. Haplotype with missense IL9 variant stronger.</a:t>
                      </a:r>
                    </a:p>
                    <a:p>
                      <a:r>
                        <a:rPr lang="en-US" sz="1400" i="0" dirty="0"/>
                        <a:t>Above loci replicated (Chr2, 5, 11)</a:t>
                      </a:r>
                    </a:p>
                  </a:txBody>
                  <a:tcPr/>
                </a:tc>
                <a:tc>
                  <a:txBody>
                    <a:bodyPr/>
                    <a:lstStyle/>
                    <a:p>
                      <a:r>
                        <a:rPr lang="en-US" sz="1400" dirty="0" err="1"/>
                        <a:t>Sobota</a:t>
                      </a:r>
                      <a:r>
                        <a:rPr lang="en-US" sz="1400" dirty="0"/>
                        <a:t> et al. 2017 </a:t>
                      </a:r>
                      <a:r>
                        <a:rPr lang="en-US" sz="1400" dirty="0" err="1"/>
                        <a:t>PLoS</a:t>
                      </a:r>
                      <a:r>
                        <a:rPr lang="en-US" sz="1400" dirty="0"/>
                        <a:t> Genetics</a:t>
                      </a:r>
                    </a:p>
                  </a:txBody>
                  <a:tcPr/>
                </a:tc>
                <a:extLst>
                  <a:ext uri="{0D108BD9-81ED-4DB2-BD59-A6C34878D82A}">
                    <a16:rowId xmlns:a16="http://schemas.microsoft.com/office/drawing/2014/main" val="664969836"/>
                  </a:ext>
                </a:extLst>
              </a:tr>
            </a:tbl>
          </a:graphicData>
        </a:graphic>
      </p:graphicFrame>
      <p:sp>
        <p:nvSpPr>
          <p:cNvPr id="10" name="Slide Number Placeholder 5">
            <a:extLst>
              <a:ext uri="{FF2B5EF4-FFF2-40B4-BE49-F238E27FC236}">
                <a16:creationId xmlns:a16="http://schemas.microsoft.com/office/drawing/2014/main" id="{57141C37-547B-444F-8B50-86821040CDB4}"/>
              </a:ext>
            </a:extLst>
          </p:cNvPr>
          <p:cNvSpPr>
            <a:spLocks noGrp="1"/>
          </p:cNvSpPr>
          <p:nvPr>
            <p:ph type="sldNum" sz="quarter" idx="12"/>
          </p:nvPr>
        </p:nvSpPr>
        <p:spPr/>
        <p:txBody>
          <a:bodyPr/>
          <a:lstStyle/>
          <a:p>
            <a:fld id="{3F2C5FAC-08BC-7445-8057-3F900D1A1A13}" type="slidenum">
              <a:rPr lang="en-US" smtClean="0"/>
              <a:t>11</a:t>
            </a:fld>
            <a:endParaRPr lang="en-US"/>
          </a:p>
        </p:txBody>
      </p:sp>
      <p:cxnSp>
        <p:nvCxnSpPr>
          <p:cNvPr id="7" name="Straight Connector 6">
            <a:extLst>
              <a:ext uri="{FF2B5EF4-FFF2-40B4-BE49-F238E27FC236}">
                <a16:creationId xmlns:a16="http://schemas.microsoft.com/office/drawing/2014/main" id="{4EFE0D93-5C70-6141-8BE0-56A5E80820AD}"/>
              </a:ext>
            </a:extLst>
          </p:cNvPr>
          <p:cNvCxnSpPr>
            <a:cxnSpLocks noChangeShapeType="1"/>
          </p:cNvCxnSpPr>
          <p:nvPr/>
        </p:nvCxnSpPr>
        <p:spPr bwMode="auto">
          <a:xfrm>
            <a:off x="537410" y="1417638"/>
            <a:ext cx="11117179" cy="0"/>
          </a:xfrm>
          <a:prstGeom prst="line">
            <a:avLst/>
          </a:prstGeom>
          <a:noFill/>
          <a:ln w="25400">
            <a:solidFill>
              <a:schemeClr val="accent4">
                <a:lumMod val="50000"/>
              </a:schemeClr>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pic>
        <p:nvPicPr>
          <p:cNvPr id="8" name="Picture 7">
            <a:extLst>
              <a:ext uri="{FF2B5EF4-FFF2-40B4-BE49-F238E27FC236}">
                <a16:creationId xmlns:a16="http://schemas.microsoft.com/office/drawing/2014/main" id="{013E78D3-E169-714B-A53F-D97AF2AC6676}"/>
              </a:ext>
            </a:extLst>
          </p:cNvPr>
          <p:cNvPicPr>
            <a:picLocks noChangeAspect="1"/>
          </p:cNvPicPr>
          <p:nvPr/>
        </p:nvPicPr>
        <p:blipFill rotWithShape="1">
          <a:blip r:embed="rId3">
            <a:alphaModFix/>
          </a:blip>
          <a:srcRect l="-1367" t="818" r="-1033" b="1"/>
          <a:stretch/>
        </p:blipFill>
        <p:spPr>
          <a:xfrm>
            <a:off x="7604" y="6139613"/>
            <a:ext cx="3556093" cy="716425"/>
          </a:xfrm>
          <a:prstGeom prst="rect">
            <a:avLst/>
          </a:prstGeom>
          <a:solidFill>
            <a:schemeClr val="bg1"/>
          </a:solidFill>
        </p:spPr>
      </p:pic>
      <p:sp>
        <p:nvSpPr>
          <p:cNvPr id="9" name="Rectangle 8">
            <a:extLst>
              <a:ext uri="{FF2B5EF4-FFF2-40B4-BE49-F238E27FC236}">
                <a16:creationId xmlns:a16="http://schemas.microsoft.com/office/drawing/2014/main" id="{8B2AAC33-C586-9844-BC49-4C83742359E1}"/>
              </a:ext>
            </a:extLst>
          </p:cNvPr>
          <p:cNvSpPr/>
          <p:nvPr/>
        </p:nvSpPr>
        <p:spPr>
          <a:xfrm>
            <a:off x="0" y="6126166"/>
            <a:ext cx="12192000" cy="731834"/>
          </a:xfrm>
          <a:prstGeom prst="rect">
            <a:avLst/>
          </a:prstGeom>
          <a:gradFill flip="none" rotWithShape="1">
            <a:gsLst>
              <a:gs pos="0">
                <a:schemeClr val="accent4">
                  <a:lumMod val="10000"/>
                  <a:lumOff val="90000"/>
                  <a:alpha val="0"/>
                </a:schemeClr>
              </a:gs>
              <a:gs pos="50000">
                <a:schemeClr val="accent4">
                  <a:tint val="44500"/>
                  <a:satMod val="160000"/>
                </a:schemeClr>
              </a:gs>
              <a:gs pos="100000">
                <a:schemeClr val="accent4">
                  <a:tint val="23500"/>
                  <a:satMod val="160000"/>
                  <a:alpha val="32000"/>
                </a:schemeClr>
              </a:gs>
            </a:gsLst>
            <a:lin ang="0" scaled="1"/>
            <a:tileRect/>
          </a:gradFill>
          <a:ln w="6350">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1054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6EF1-C110-F440-8610-5B41177E78ED}"/>
              </a:ext>
            </a:extLst>
          </p:cNvPr>
          <p:cNvSpPr>
            <a:spLocks noGrp="1"/>
          </p:cNvSpPr>
          <p:nvPr>
            <p:ph type="title"/>
          </p:nvPr>
        </p:nvSpPr>
        <p:spPr/>
        <p:txBody>
          <a:bodyPr>
            <a:normAutofit/>
          </a:bodyPr>
          <a:lstStyle/>
          <a:p>
            <a:r>
              <a:rPr lang="en-US" sz="3600" dirty="0"/>
              <a:t>3. Contemporary RSTR studies: Immunology</a:t>
            </a:r>
          </a:p>
        </p:txBody>
      </p:sp>
      <p:sp>
        <p:nvSpPr>
          <p:cNvPr id="10" name="Slide Number Placeholder 5">
            <a:extLst>
              <a:ext uri="{FF2B5EF4-FFF2-40B4-BE49-F238E27FC236}">
                <a16:creationId xmlns:a16="http://schemas.microsoft.com/office/drawing/2014/main" id="{57141C37-547B-444F-8B50-86821040CDB4}"/>
              </a:ext>
            </a:extLst>
          </p:cNvPr>
          <p:cNvSpPr>
            <a:spLocks noGrp="1"/>
          </p:cNvSpPr>
          <p:nvPr>
            <p:ph type="sldNum" sz="quarter" idx="12"/>
          </p:nvPr>
        </p:nvSpPr>
        <p:spPr/>
        <p:txBody>
          <a:bodyPr/>
          <a:lstStyle/>
          <a:p>
            <a:fld id="{3F2C5FAC-08BC-7445-8057-3F900D1A1A13}" type="slidenum">
              <a:rPr lang="en-US" smtClean="0"/>
              <a:t>12</a:t>
            </a:fld>
            <a:endParaRPr lang="en-US"/>
          </a:p>
        </p:txBody>
      </p:sp>
      <p:cxnSp>
        <p:nvCxnSpPr>
          <p:cNvPr id="7" name="Straight Connector 6">
            <a:extLst>
              <a:ext uri="{FF2B5EF4-FFF2-40B4-BE49-F238E27FC236}">
                <a16:creationId xmlns:a16="http://schemas.microsoft.com/office/drawing/2014/main" id="{4EFE0D93-5C70-6141-8BE0-56A5E80820AD}"/>
              </a:ext>
            </a:extLst>
          </p:cNvPr>
          <p:cNvCxnSpPr>
            <a:cxnSpLocks noChangeShapeType="1"/>
          </p:cNvCxnSpPr>
          <p:nvPr/>
        </p:nvCxnSpPr>
        <p:spPr bwMode="auto">
          <a:xfrm>
            <a:off x="537410" y="1417638"/>
            <a:ext cx="11117179" cy="0"/>
          </a:xfrm>
          <a:prstGeom prst="line">
            <a:avLst/>
          </a:prstGeom>
          <a:noFill/>
          <a:ln w="25400">
            <a:solidFill>
              <a:schemeClr val="accent4">
                <a:lumMod val="50000"/>
              </a:schemeClr>
            </a:solidFill>
            <a:round/>
            <a:headEnd/>
            <a:tailEn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pic>
        <p:nvPicPr>
          <p:cNvPr id="8" name="Picture 7">
            <a:extLst>
              <a:ext uri="{FF2B5EF4-FFF2-40B4-BE49-F238E27FC236}">
                <a16:creationId xmlns:a16="http://schemas.microsoft.com/office/drawing/2014/main" id="{013E78D3-E169-714B-A53F-D97AF2AC6676}"/>
              </a:ext>
            </a:extLst>
          </p:cNvPr>
          <p:cNvPicPr>
            <a:picLocks noChangeAspect="1"/>
          </p:cNvPicPr>
          <p:nvPr/>
        </p:nvPicPr>
        <p:blipFill rotWithShape="1">
          <a:blip r:embed="rId3">
            <a:alphaModFix/>
          </a:blip>
          <a:srcRect l="-1367" t="818" r="-1033" b="1"/>
          <a:stretch/>
        </p:blipFill>
        <p:spPr>
          <a:xfrm>
            <a:off x="7604" y="6139613"/>
            <a:ext cx="3556093" cy="716425"/>
          </a:xfrm>
          <a:prstGeom prst="rect">
            <a:avLst/>
          </a:prstGeom>
          <a:solidFill>
            <a:schemeClr val="bg1"/>
          </a:solidFill>
        </p:spPr>
      </p:pic>
      <p:sp>
        <p:nvSpPr>
          <p:cNvPr id="9" name="Rectangle 8">
            <a:extLst>
              <a:ext uri="{FF2B5EF4-FFF2-40B4-BE49-F238E27FC236}">
                <a16:creationId xmlns:a16="http://schemas.microsoft.com/office/drawing/2014/main" id="{8B2AAC33-C586-9844-BC49-4C83742359E1}"/>
              </a:ext>
            </a:extLst>
          </p:cNvPr>
          <p:cNvSpPr/>
          <p:nvPr/>
        </p:nvSpPr>
        <p:spPr>
          <a:xfrm>
            <a:off x="0" y="6126166"/>
            <a:ext cx="12192000" cy="731834"/>
          </a:xfrm>
          <a:prstGeom prst="rect">
            <a:avLst/>
          </a:prstGeom>
          <a:gradFill flip="none" rotWithShape="1">
            <a:gsLst>
              <a:gs pos="0">
                <a:schemeClr val="accent4">
                  <a:lumMod val="10000"/>
                  <a:lumOff val="90000"/>
                  <a:alpha val="0"/>
                </a:schemeClr>
              </a:gs>
              <a:gs pos="50000">
                <a:schemeClr val="accent4">
                  <a:tint val="44500"/>
                  <a:satMod val="160000"/>
                </a:schemeClr>
              </a:gs>
              <a:gs pos="100000">
                <a:schemeClr val="accent4">
                  <a:tint val="23500"/>
                  <a:satMod val="160000"/>
                  <a:alpha val="32000"/>
                </a:schemeClr>
              </a:gs>
            </a:gsLst>
            <a:lin ang="0" scaled="1"/>
            <a:tileRect/>
          </a:gradFill>
          <a:ln w="6350">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3" name="Table 14">
            <a:extLst>
              <a:ext uri="{FF2B5EF4-FFF2-40B4-BE49-F238E27FC236}">
                <a16:creationId xmlns:a16="http://schemas.microsoft.com/office/drawing/2014/main" id="{FE83E95D-10C9-6CE2-DA4E-EEE7CCE24D89}"/>
              </a:ext>
            </a:extLst>
          </p:cNvPr>
          <p:cNvGraphicFramePr>
            <a:graphicFrameLocks noGrp="1"/>
          </p:cNvGraphicFramePr>
          <p:nvPr>
            <p:extLst>
              <p:ext uri="{D42A27DB-BD31-4B8C-83A1-F6EECF244321}">
                <p14:modId xmlns:p14="http://schemas.microsoft.com/office/powerpoint/2010/main" val="2547952779"/>
              </p:ext>
            </p:extLst>
          </p:nvPr>
        </p:nvGraphicFramePr>
        <p:xfrm>
          <a:off x="537408" y="1818958"/>
          <a:ext cx="11117180" cy="2382520"/>
        </p:xfrm>
        <a:graphic>
          <a:graphicData uri="http://schemas.openxmlformats.org/drawingml/2006/table">
            <a:tbl>
              <a:tblPr firstRow="1" bandRow="1">
                <a:tableStyleId>{00A15C55-8517-42AA-B614-E9B94910E393}</a:tableStyleId>
              </a:tblPr>
              <a:tblGrid>
                <a:gridCol w="2779295">
                  <a:extLst>
                    <a:ext uri="{9D8B030D-6E8A-4147-A177-3AD203B41FA5}">
                      <a16:colId xmlns:a16="http://schemas.microsoft.com/office/drawing/2014/main" val="177201684"/>
                    </a:ext>
                  </a:extLst>
                </a:gridCol>
                <a:gridCol w="2779295">
                  <a:extLst>
                    <a:ext uri="{9D8B030D-6E8A-4147-A177-3AD203B41FA5}">
                      <a16:colId xmlns:a16="http://schemas.microsoft.com/office/drawing/2014/main" val="670342680"/>
                    </a:ext>
                  </a:extLst>
                </a:gridCol>
                <a:gridCol w="2779295">
                  <a:extLst>
                    <a:ext uri="{9D8B030D-6E8A-4147-A177-3AD203B41FA5}">
                      <a16:colId xmlns:a16="http://schemas.microsoft.com/office/drawing/2014/main" val="609852306"/>
                    </a:ext>
                  </a:extLst>
                </a:gridCol>
                <a:gridCol w="2779295">
                  <a:extLst>
                    <a:ext uri="{9D8B030D-6E8A-4147-A177-3AD203B41FA5}">
                      <a16:colId xmlns:a16="http://schemas.microsoft.com/office/drawing/2014/main" val="704668790"/>
                    </a:ext>
                  </a:extLst>
                </a:gridCol>
              </a:tblGrid>
              <a:tr h="370840">
                <a:tc>
                  <a:txBody>
                    <a:bodyPr/>
                    <a:lstStyle/>
                    <a:p>
                      <a:r>
                        <a:rPr lang="en-US" dirty="0"/>
                        <a:t>Site</a:t>
                      </a:r>
                    </a:p>
                  </a:txBody>
                  <a:tcPr/>
                </a:tc>
                <a:tc>
                  <a:txBody>
                    <a:bodyPr/>
                    <a:lstStyle/>
                    <a:p>
                      <a:r>
                        <a:rPr lang="en-US" dirty="0"/>
                        <a:t>Design, f/u</a:t>
                      </a:r>
                    </a:p>
                  </a:txBody>
                  <a:tcPr/>
                </a:tc>
                <a:tc>
                  <a:txBody>
                    <a:bodyPr/>
                    <a:lstStyle/>
                    <a:p>
                      <a:r>
                        <a:rPr lang="en-US" dirty="0"/>
                        <a:t>Findings</a:t>
                      </a:r>
                    </a:p>
                  </a:txBody>
                  <a:tcPr/>
                </a:tc>
                <a:tc>
                  <a:txBody>
                    <a:bodyPr/>
                    <a:lstStyle/>
                    <a:p>
                      <a:r>
                        <a:rPr lang="en-US" dirty="0"/>
                        <a:t>Reference</a:t>
                      </a:r>
                    </a:p>
                  </a:txBody>
                  <a:tcPr/>
                </a:tc>
                <a:extLst>
                  <a:ext uri="{0D108BD9-81ED-4DB2-BD59-A6C34878D82A}">
                    <a16:rowId xmlns:a16="http://schemas.microsoft.com/office/drawing/2014/main" val="488402544"/>
                  </a:ext>
                </a:extLst>
              </a:tr>
              <a:tr h="370840">
                <a:tc>
                  <a:txBody>
                    <a:bodyPr/>
                    <a:lstStyle/>
                    <a:p>
                      <a:r>
                        <a:rPr lang="en-US" dirty="0"/>
                        <a:t>Gambia</a:t>
                      </a:r>
                    </a:p>
                  </a:txBody>
                  <a:tcPr/>
                </a:tc>
                <a:tc>
                  <a:txBody>
                    <a:bodyPr/>
                    <a:lstStyle/>
                    <a:p>
                      <a:pPr marL="0" indent="0">
                        <a:buFont typeface="Arial" panose="020B0604020202020204" pitchFamily="34" charset="0"/>
                        <a:buNone/>
                      </a:pPr>
                      <a:r>
                        <a:rPr lang="en-US" sz="1400" dirty="0"/>
                        <a:t>HHC, conversion of TST/IGRA</a:t>
                      </a:r>
                    </a:p>
                    <a:p>
                      <a:pPr marL="285750" indent="-285750">
                        <a:buFont typeface="Arial" panose="020B0604020202020204" pitchFamily="34" charset="0"/>
                        <a:buChar char="•"/>
                      </a:pPr>
                      <a:r>
                        <a:rPr lang="en-US" sz="1400" dirty="0"/>
                        <a:t>TST (3 month)</a:t>
                      </a:r>
                    </a:p>
                    <a:p>
                      <a:pPr marL="285750" indent="-285750">
                        <a:buFont typeface="Arial" panose="020B0604020202020204" pitchFamily="34" charset="0"/>
                        <a:buChar char="•"/>
                      </a:pPr>
                      <a:r>
                        <a:rPr lang="en-US" sz="1400" dirty="0"/>
                        <a:t>IGRA (6 month)</a:t>
                      </a:r>
                    </a:p>
                  </a:txBody>
                  <a:tcPr/>
                </a:tc>
                <a:tc>
                  <a:txBody>
                    <a:bodyPr/>
                    <a:lstStyle/>
                    <a:p>
                      <a:r>
                        <a:rPr lang="en-US" sz="1400" dirty="0"/>
                        <a:t>TST non-converters had whole blood B cell and type 1 IFN signatures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Weiner et al. </a:t>
                      </a:r>
                      <a:r>
                        <a:rPr lang="en-US" sz="1200" b="0" i="1" dirty="0">
                          <a:solidFill>
                            <a:schemeClr val="tx1"/>
                          </a:solidFill>
                        </a:rPr>
                        <a:t>CID</a:t>
                      </a:r>
                      <a:r>
                        <a:rPr lang="en-US" sz="1200" b="0" dirty="0">
                          <a:solidFill>
                            <a:schemeClr val="tx1"/>
                          </a:solidFill>
                        </a:rPr>
                        <a:t> 2020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Medawar et al. </a:t>
                      </a:r>
                      <a:r>
                        <a:rPr lang="en-US" sz="1200" b="0" i="1" dirty="0" err="1">
                          <a:solidFill>
                            <a:schemeClr val="tx1"/>
                          </a:solidFill>
                        </a:rPr>
                        <a:t>Imm</a:t>
                      </a:r>
                      <a:r>
                        <a:rPr lang="en-US" sz="1200" b="0" i="1" dirty="0">
                          <a:solidFill>
                            <a:schemeClr val="tx1"/>
                          </a:solidFill>
                        </a:rPr>
                        <a:t>. </a:t>
                      </a:r>
                      <a:r>
                        <a:rPr lang="en-US" sz="1200" b="0" i="1" dirty="0" err="1">
                          <a:solidFill>
                            <a:schemeClr val="tx1"/>
                          </a:solidFill>
                        </a:rPr>
                        <a:t>Inflamm</a:t>
                      </a:r>
                      <a:r>
                        <a:rPr lang="en-US" sz="1200" b="0" i="1" dirty="0">
                          <a:solidFill>
                            <a:schemeClr val="tx1"/>
                          </a:solidFill>
                        </a:rPr>
                        <a:t>. Dis. </a:t>
                      </a:r>
                      <a:r>
                        <a:rPr lang="en-US" sz="1200" b="0" dirty="0">
                          <a:solidFill>
                            <a:schemeClr val="tx1"/>
                          </a:solidFill>
                        </a:rPr>
                        <a:t>2019</a:t>
                      </a:r>
                      <a:endParaRPr lang="en-US" sz="1600" b="0" dirty="0">
                        <a:solidFill>
                          <a:schemeClr val="tx1"/>
                        </a:solidFill>
                      </a:endParaRPr>
                    </a:p>
                  </a:txBody>
                  <a:tcPr/>
                </a:tc>
                <a:extLst>
                  <a:ext uri="{0D108BD9-81ED-4DB2-BD59-A6C34878D82A}">
                    <a16:rowId xmlns:a16="http://schemas.microsoft.com/office/drawing/2014/main" val="264900345"/>
                  </a:ext>
                </a:extLst>
              </a:tr>
              <a:tr h="370840">
                <a:tc>
                  <a:txBody>
                    <a:bodyPr/>
                    <a:lstStyle/>
                    <a:p>
                      <a:r>
                        <a:rPr lang="en-US" dirty="0"/>
                        <a:t>Indonesia</a:t>
                      </a:r>
                    </a:p>
                  </a:txBody>
                  <a:tcPr/>
                </a:tc>
                <a:tc>
                  <a:txBody>
                    <a:bodyPr/>
                    <a:lstStyle/>
                    <a:p>
                      <a:pPr marL="0" indent="0">
                        <a:buFont typeface="Arial" panose="020B0604020202020204" pitchFamily="34" charset="0"/>
                        <a:buNone/>
                      </a:pPr>
                      <a:r>
                        <a:rPr lang="en-US" sz="1400" dirty="0"/>
                        <a:t>HHC, conversion of IGRA between 2 (baseline) and 14 weeks </a:t>
                      </a:r>
                    </a:p>
                  </a:txBody>
                  <a:tcPr/>
                </a:tc>
                <a:tc>
                  <a:txBody>
                    <a:bodyPr/>
                    <a:lstStyle/>
                    <a:p>
                      <a:r>
                        <a:rPr lang="en-US" sz="1400" dirty="0"/>
                        <a:t>IGRA non-converters had higher initial monocyte/granulocyte populations (resolved @ 14wks)</a:t>
                      </a:r>
                    </a:p>
                  </a:txBody>
                  <a:tcPr/>
                </a:tc>
                <a:tc>
                  <a:txBody>
                    <a:bodyPr/>
                    <a:lstStyle/>
                    <a:p>
                      <a:r>
                        <a:rPr lang="en-US" sz="1200" b="0" dirty="0" err="1">
                          <a:solidFill>
                            <a:schemeClr val="tx1"/>
                          </a:solidFill>
                        </a:rPr>
                        <a:t>Verrall</a:t>
                      </a:r>
                      <a:r>
                        <a:rPr lang="en-US" sz="1200" b="0" dirty="0">
                          <a:solidFill>
                            <a:schemeClr val="tx1"/>
                          </a:solidFill>
                        </a:rPr>
                        <a:t>, Schneider et al. </a:t>
                      </a:r>
                      <a:r>
                        <a:rPr lang="en-US" sz="1200" b="0" i="1" dirty="0">
                          <a:solidFill>
                            <a:schemeClr val="tx1"/>
                          </a:solidFill>
                        </a:rPr>
                        <a:t>JID</a:t>
                      </a:r>
                      <a:r>
                        <a:rPr lang="en-US" sz="1200" b="0" dirty="0">
                          <a:solidFill>
                            <a:schemeClr val="tx1"/>
                          </a:solidFill>
                        </a:rPr>
                        <a:t> 2019</a:t>
                      </a:r>
                    </a:p>
                    <a:p>
                      <a:r>
                        <a:rPr lang="en-US" sz="1200" b="0" dirty="0" err="1">
                          <a:solidFill>
                            <a:schemeClr val="tx1"/>
                          </a:solidFill>
                        </a:rPr>
                        <a:t>Verrall</a:t>
                      </a:r>
                      <a:r>
                        <a:rPr lang="en-US" sz="1200" b="0" dirty="0">
                          <a:solidFill>
                            <a:schemeClr val="tx1"/>
                          </a:solidFill>
                        </a:rPr>
                        <a:t>, </a:t>
                      </a:r>
                      <a:r>
                        <a:rPr lang="en-US" sz="1200" b="0" dirty="0" err="1">
                          <a:solidFill>
                            <a:schemeClr val="tx1"/>
                          </a:solidFill>
                        </a:rPr>
                        <a:t>Alisjahbana</a:t>
                      </a:r>
                      <a:r>
                        <a:rPr lang="en-US" sz="1200" b="0" dirty="0">
                          <a:solidFill>
                            <a:schemeClr val="tx1"/>
                          </a:solidFill>
                        </a:rPr>
                        <a:t> et al. </a:t>
                      </a:r>
                      <a:r>
                        <a:rPr lang="en-US" sz="1200" b="0" i="1" dirty="0">
                          <a:solidFill>
                            <a:schemeClr val="tx1"/>
                          </a:solidFill>
                        </a:rPr>
                        <a:t>JID</a:t>
                      </a:r>
                      <a:r>
                        <a:rPr lang="en-US" sz="1200" b="0" dirty="0">
                          <a:solidFill>
                            <a:schemeClr val="tx1"/>
                          </a:solidFill>
                        </a:rPr>
                        <a:t> 2019</a:t>
                      </a:r>
                    </a:p>
                  </a:txBody>
                  <a:tcPr/>
                </a:tc>
                <a:extLst>
                  <a:ext uri="{0D108BD9-81ED-4DB2-BD59-A6C34878D82A}">
                    <a16:rowId xmlns:a16="http://schemas.microsoft.com/office/drawing/2014/main" val="4204711132"/>
                  </a:ext>
                </a:extLst>
              </a:tr>
              <a:tr h="370840">
                <a:tc>
                  <a:txBody>
                    <a:bodyPr/>
                    <a:lstStyle/>
                    <a:p>
                      <a:r>
                        <a:rPr lang="en-US" dirty="0"/>
                        <a:t>Haiti</a:t>
                      </a:r>
                    </a:p>
                  </a:txBody>
                  <a:tcPr/>
                </a:tc>
                <a:tc>
                  <a:txBody>
                    <a:bodyPr/>
                    <a:lstStyle/>
                    <a:p>
                      <a:r>
                        <a:rPr lang="en-US" sz="1400" dirty="0"/>
                        <a:t>HHC, cross-sectional (but IGRA- contacts followed 6 </a:t>
                      </a:r>
                      <a:r>
                        <a:rPr lang="en-US" sz="1400" dirty="0" err="1"/>
                        <a:t>mo</a:t>
                      </a:r>
                      <a:r>
                        <a:rPr lang="en-US" sz="1400" dirty="0"/>
                        <a:t>)</a:t>
                      </a:r>
                    </a:p>
                  </a:txBody>
                  <a:tcPr/>
                </a:tc>
                <a:tc>
                  <a:txBody>
                    <a:bodyPr/>
                    <a:lstStyle/>
                    <a:p>
                      <a:r>
                        <a:rPr lang="en-US" sz="1400" dirty="0"/>
                        <a:t>Higher CD8+ MAIT cells have higher CD25 and granzyme B, lower </a:t>
                      </a:r>
                      <a:r>
                        <a:rPr lang="en-US" sz="1400" dirty="0" err="1"/>
                        <a:t>IFN</a:t>
                      </a:r>
                      <a:r>
                        <a:rPr lang="en-US" sz="1400" dirty="0" err="1">
                          <a:latin typeface="Symbol" pitchFamily="2" charset="2"/>
                        </a:rPr>
                        <a:t>g</a:t>
                      </a:r>
                      <a:endParaRPr lang="en-US" sz="1400" dirty="0">
                        <a:latin typeface="Symbol" pitchFamily="2" charset="2"/>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err="1">
                          <a:solidFill>
                            <a:schemeClr val="tx1"/>
                          </a:solidFill>
                        </a:rPr>
                        <a:t>Vorkas</a:t>
                      </a:r>
                      <a:r>
                        <a:rPr lang="en-US" sz="1200" b="0" dirty="0">
                          <a:solidFill>
                            <a:schemeClr val="tx1"/>
                          </a:solidFill>
                        </a:rPr>
                        <a:t> et al. </a:t>
                      </a:r>
                      <a:r>
                        <a:rPr lang="en-US" sz="1200" b="0" i="1" dirty="0">
                          <a:solidFill>
                            <a:schemeClr val="tx1"/>
                          </a:solidFill>
                        </a:rPr>
                        <a:t>JCI Insight </a:t>
                      </a:r>
                      <a:r>
                        <a:rPr lang="en-US" sz="1200" b="0" dirty="0">
                          <a:solidFill>
                            <a:schemeClr val="tx1"/>
                          </a:solidFill>
                        </a:rPr>
                        <a:t>2019</a:t>
                      </a:r>
                    </a:p>
                    <a:p>
                      <a:endParaRPr lang="en-US" dirty="0"/>
                    </a:p>
                  </a:txBody>
                  <a:tcPr/>
                </a:tc>
                <a:extLst>
                  <a:ext uri="{0D108BD9-81ED-4DB2-BD59-A6C34878D82A}">
                    <a16:rowId xmlns:a16="http://schemas.microsoft.com/office/drawing/2014/main" val="581974301"/>
                  </a:ext>
                </a:extLst>
              </a:tr>
            </a:tbl>
          </a:graphicData>
        </a:graphic>
      </p:graphicFrame>
    </p:spTree>
    <p:extLst>
      <p:ext uri="{BB962C8B-B14F-4D97-AF65-F5344CB8AC3E}">
        <p14:creationId xmlns:p14="http://schemas.microsoft.com/office/powerpoint/2010/main" val="619369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6EF1-C110-F440-8610-5B41177E78ED}"/>
              </a:ext>
            </a:extLst>
          </p:cNvPr>
          <p:cNvSpPr>
            <a:spLocks noGrp="1"/>
          </p:cNvSpPr>
          <p:nvPr>
            <p:ph type="title"/>
          </p:nvPr>
        </p:nvSpPr>
        <p:spPr/>
        <p:txBody>
          <a:bodyPr>
            <a:normAutofit/>
          </a:bodyPr>
          <a:lstStyle/>
          <a:p>
            <a:r>
              <a:rPr lang="en-US" sz="3600" dirty="0"/>
              <a:t>3. Contemporary RSTR studies: Immunology</a:t>
            </a:r>
          </a:p>
        </p:txBody>
      </p:sp>
      <p:sp>
        <p:nvSpPr>
          <p:cNvPr id="10" name="Slide Number Placeholder 5">
            <a:extLst>
              <a:ext uri="{FF2B5EF4-FFF2-40B4-BE49-F238E27FC236}">
                <a16:creationId xmlns:a16="http://schemas.microsoft.com/office/drawing/2014/main" id="{57141C37-547B-444F-8B50-86821040CDB4}"/>
              </a:ext>
            </a:extLst>
          </p:cNvPr>
          <p:cNvSpPr>
            <a:spLocks noGrp="1"/>
          </p:cNvSpPr>
          <p:nvPr>
            <p:ph type="sldNum" sz="quarter" idx="12"/>
          </p:nvPr>
        </p:nvSpPr>
        <p:spPr/>
        <p:txBody>
          <a:bodyPr/>
          <a:lstStyle/>
          <a:p>
            <a:fld id="{3F2C5FAC-08BC-7445-8057-3F900D1A1A13}" type="slidenum">
              <a:rPr lang="en-US" smtClean="0"/>
              <a:t>13</a:t>
            </a:fld>
            <a:endParaRPr lang="en-US"/>
          </a:p>
        </p:txBody>
      </p:sp>
      <p:cxnSp>
        <p:nvCxnSpPr>
          <p:cNvPr id="7" name="Straight Connector 6">
            <a:extLst>
              <a:ext uri="{FF2B5EF4-FFF2-40B4-BE49-F238E27FC236}">
                <a16:creationId xmlns:a16="http://schemas.microsoft.com/office/drawing/2014/main" id="{4EFE0D93-5C70-6141-8BE0-56A5E80820AD}"/>
              </a:ext>
            </a:extLst>
          </p:cNvPr>
          <p:cNvCxnSpPr>
            <a:cxnSpLocks noChangeShapeType="1"/>
          </p:cNvCxnSpPr>
          <p:nvPr/>
        </p:nvCxnSpPr>
        <p:spPr bwMode="auto">
          <a:xfrm>
            <a:off x="537410" y="1417638"/>
            <a:ext cx="11117179" cy="0"/>
          </a:xfrm>
          <a:prstGeom prst="line">
            <a:avLst/>
          </a:prstGeom>
          <a:noFill/>
          <a:ln w="25400">
            <a:solidFill>
              <a:schemeClr val="accent4">
                <a:lumMod val="50000"/>
              </a:schemeClr>
            </a:solidFill>
            <a:round/>
            <a:headEnd/>
            <a:tailEn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pic>
        <p:nvPicPr>
          <p:cNvPr id="8" name="Picture 7">
            <a:extLst>
              <a:ext uri="{FF2B5EF4-FFF2-40B4-BE49-F238E27FC236}">
                <a16:creationId xmlns:a16="http://schemas.microsoft.com/office/drawing/2014/main" id="{013E78D3-E169-714B-A53F-D97AF2AC6676}"/>
              </a:ext>
            </a:extLst>
          </p:cNvPr>
          <p:cNvPicPr>
            <a:picLocks noChangeAspect="1"/>
          </p:cNvPicPr>
          <p:nvPr/>
        </p:nvPicPr>
        <p:blipFill rotWithShape="1">
          <a:blip r:embed="rId3">
            <a:alphaModFix/>
          </a:blip>
          <a:srcRect l="-1367" t="818" r="-1033" b="1"/>
          <a:stretch/>
        </p:blipFill>
        <p:spPr>
          <a:xfrm>
            <a:off x="7604" y="6139613"/>
            <a:ext cx="3556093" cy="716425"/>
          </a:xfrm>
          <a:prstGeom prst="rect">
            <a:avLst/>
          </a:prstGeom>
          <a:solidFill>
            <a:schemeClr val="bg1"/>
          </a:solidFill>
        </p:spPr>
      </p:pic>
      <p:sp>
        <p:nvSpPr>
          <p:cNvPr id="9" name="Rectangle 8">
            <a:extLst>
              <a:ext uri="{FF2B5EF4-FFF2-40B4-BE49-F238E27FC236}">
                <a16:creationId xmlns:a16="http://schemas.microsoft.com/office/drawing/2014/main" id="{8B2AAC33-C586-9844-BC49-4C83742359E1}"/>
              </a:ext>
            </a:extLst>
          </p:cNvPr>
          <p:cNvSpPr/>
          <p:nvPr/>
        </p:nvSpPr>
        <p:spPr>
          <a:xfrm>
            <a:off x="0" y="6126166"/>
            <a:ext cx="12192000" cy="731834"/>
          </a:xfrm>
          <a:prstGeom prst="rect">
            <a:avLst/>
          </a:prstGeom>
          <a:gradFill flip="none" rotWithShape="1">
            <a:gsLst>
              <a:gs pos="0">
                <a:schemeClr val="accent4">
                  <a:lumMod val="10000"/>
                  <a:lumOff val="90000"/>
                  <a:alpha val="0"/>
                </a:schemeClr>
              </a:gs>
              <a:gs pos="50000">
                <a:schemeClr val="accent4">
                  <a:tint val="44500"/>
                  <a:satMod val="160000"/>
                </a:schemeClr>
              </a:gs>
              <a:gs pos="100000">
                <a:schemeClr val="accent4">
                  <a:tint val="23500"/>
                  <a:satMod val="160000"/>
                  <a:alpha val="32000"/>
                </a:schemeClr>
              </a:gs>
            </a:gsLst>
            <a:lin ang="0" scaled="1"/>
            <a:tileRect/>
          </a:gradFill>
          <a:ln w="6350">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8F77CAB-D7C5-B242-B864-E5B55A4A1311}"/>
              </a:ext>
            </a:extLst>
          </p:cNvPr>
          <p:cNvPicPr>
            <a:picLocks noChangeAspect="1"/>
          </p:cNvPicPr>
          <p:nvPr/>
        </p:nvPicPr>
        <p:blipFill>
          <a:blip r:embed="rId4"/>
          <a:stretch>
            <a:fillRect/>
          </a:stretch>
        </p:blipFill>
        <p:spPr>
          <a:xfrm>
            <a:off x="426324" y="2160011"/>
            <a:ext cx="1308100" cy="1320800"/>
          </a:xfrm>
          <a:prstGeom prst="rect">
            <a:avLst/>
          </a:prstGeom>
        </p:spPr>
      </p:pic>
      <p:sp>
        <p:nvSpPr>
          <p:cNvPr id="12" name="TextBox 11">
            <a:extLst>
              <a:ext uri="{FF2B5EF4-FFF2-40B4-BE49-F238E27FC236}">
                <a16:creationId xmlns:a16="http://schemas.microsoft.com/office/drawing/2014/main" id="{6C38A63F-F36C-824C-8C4F-2C4F236B8ACD}"/>
              </a:ext>
            </a:extLst>
          </p:cNvPr>
          <p:cNvSpPr txBox="1"/>
          <p:nvPr/>
        </p:nvSpPr>
        <p:spPr>
          <a:xfrm>
            <a:off x="1690006" y="2160011"/>
            <a:ext cx="1916327" cy="923330"/>
          </a:xfrm>
          <a:prstGeom prst="rect">
            <a:avLst/>
          </a:prstGeom>
          <a:noFill/>
        </p:spPr>
        <p:txBody>
          <a:bodyPr wrap="square" rtlCol="0">
            <a:spAutoFit/>
          </a:bodyPr>
          <a:lstStyle/>
          <a:p>
            <a:r>
              <a:rPr lang="en-US"/>
              <a:t>2002 – 2012</a:t>
            </a:r>
          </a:p>
          <a:p>
            <a:r>
              <a:rPr lang="en-US"/>
              <a:t>Kampala, Uganda</a:t>
            </a:r>
          </a:p>
          <a:p>
            <a:r>
              <a:rPr lang="en-US"/>
              <a:t>2562 HHCs</a:t>
            </a:r>
          </a:p>
        </p:txBody>
      </p:sp>
      <p:pic>
        <p:nvPicPr>
          <p:cNvPr id="14" name="Picture 13">
            <a:extLst>
              <a:ext uri="{FF2B5EF4-FFF2-40B4-BE49-F238E27FC236}">
                <a16:creationId xmlns:a16="http://schemas.microsoft.com/office/drawing/2014/main" id="{E992E9DB-4A3A-924A-9CE4-DDBDD131D63F}"/>
              </a:ext>
            </a:extLst>
          </p:cNvPr>
          <p:cNvPicPr>
            <a:picLocks noChangeAspect="1"/>
          </p:cNvPicPr>
          <p:nvPr/>
        </p:nvPicPr>
        <p:blipFill>
          <a:blip r:embed="rId5"/>
          <a:stretch>
            <a:fillRect/>
          </a:stretch>
        </p:blipFill>
        <p:spPr>
          <a:xfrm>
            <a:off x="426324" y="2160011"/>
            <a:ext cx="1308100" cy="1358900"/>
          </a:xfrm>
          <a:prstGeom prst="rect">
            <a:avLst/>
          </a:prstGeom>
        </p:spPr>
      </p:pic>
      <p:sp>
        <p:nvSpPr>
          <p:cNvPr id="18" name="Rectangle 17">
            <a:extLst>
              <a:ext uri="{FF2B5EF4-FFF2-40B4-BE49-F238E27FC236}">
                <a16:creationId xmlns:a16="http://schemas.microsoft.com/office/drawing/2014/main" id="{C785C323-AA94-4A4A-AEFB-64201DB09032}"/>
              </a:ext>
            </a:extLst>
          </p:cNvPr>
          <p:cNvSpPr/>
          <p:nvPr/>
        </p:nvSpPr>
        <p:spPr>
          <a:xfrm>
            <a:off x="3911504" y="2717951"/>
            <a:ext cx="1303562" cy="646331"/>
          </a:xfrm>
          <a:prstGeom prst="rect">
            <a:avLst/>
          </a:prstGeom>
        </p:spPr>
        <p:txBody>
          <a:bodyPr wrap="none">
            <a:spAutoFit/>
          </a:bodyPr>
          <a:lstStyle/>
          <a:p>
            <a:r>
              <a:rPr lang="en-US" sz="1800" dirty="0"/>
              <a:t>737 (28.8%)</a:t>
            </a:r>
          </a:p>
          <a:p>
            <a:r>
              <a:rPr lang="en-US" sz="1800" dirty="0"/>
              <a:t>TST - </a:t>
            </a:r>
          </a:p>
        </p:txBody>
      </p:sp>
      <p:cxnSp>
        <p:nvCxnSpPr>
          <p:cNvPr id="19" name="Straight Arrow Connector 18">
            <a:extLst>
              <a:ext uri="{FF2B5EF4-FFF2-40B4-BE49-F238E27FC236}">
                <a16:creationId xmlns:a16="http://schemas.microsoft.com/office/drawing/2014/main" id="{EDA9F47C-CEFD-A949-B4E7-7533D3670A45}"/>
              </a:ext>
            </a:extLst>
          </p:cNvPr>
          <p:cNvCxnSpPr>
            <a:cxnSpLocks/>
          </p:cNvCxnSpPr>
          <p:nvPr/>
        </p:nvCxnSpPr>
        <p:spPr>
          <a:xfrm>
            <a:off x="3127880" y="3059186"/>
            <a:ext cx="466930" cy="0"/>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ADA50F0-8D98-2641-908A-80A7227674EA}"/>
              </a:ext>
            </a:extLst>
          </p:cNvPr>
          <p:cNvSpPr txBox="1"/>
          <p:nvPr/>
        </p:nvSpPr>
        <p:spPr>
          <a:xfrm>
            <a:off x="5664987" y="2671785"/>
            <a:ext cx="512128" cy="369332"/>
          </a:xfrm>
          <a:prstGeom prst="rect">
            <a:avLst/>
          </a:prstGeom>
          <a:noFill/>
        </p:spPr>
        <p:txBody>
          <a:bodyPr wrap="none" rtlCol="0">
            <a:spAutoFit/>
          </a:bodyPr>
          <a:lstStyle/>
          <a:p>
            <a:r>
              <a:rPr lang="en-US" sz="1800"/>
              <a:t>TST</a:t>
            </a:r>
          </a:p>
        </p:txBody>
      </p:sp>
      <p:cxnSp>
        <p:nvCxnSpPr>
          <p:cNvPr id="21" name="Straight Connector 20">
            <a:extLst>
              <a:ext uri="{FF2B5EF4-FFF2-40B4-BE49-F238E27FC236}">
                <a16:creationId xmlns:a16="http://schemas.microsoft.com/office/drawing/2014/main" id="{1910596E-3D58-324F-9A92-003C20C47D80}"/>
              </a:ext>
            </a:extLst>
          </p:cNvPr>
          <p:cNvCxnSpPr/>
          <p:nvPr/>
        </p:nvCxnSpPr>
        <p:spPr>
          <a:xfrm>
            <a:off x="5217704" y="3032884"/>
            <a:ext cx="0" cy="1522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8721FC0-0B49-F340-B5B9-5C323D5E410E}"/>
              </a:ext>
            </a:extLst>
          </p:cNvPr>
          <p:cNvCxnSpPr/>
          <p:nvPr/>
        </p:nvCxnSpPr>
        <p:spPr>
          <a:xfrm>
            <a:off x="5480055" y="3032884"/>
            <a:ext cx="0" cy="1522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AD8B0B9-F84C-5D40-A4B9-AD6B1CC98D0F}"/>
              </a:ext>
            </a:extLst>
          </p:cNvPr>
          <p:cNvCxnSpPr/>
          <p:nvPr/>
        </p:nvCxnSpPr>
        <p:spPr>
          <a:xfrm>
            <a:off x="5742406" y="3032884"/>
            <a:ext cx="0" cy="1522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209D719-CDFB-EB41-9D2B-CC68B2693D1C}"/>
              </a:ext>
            </a:extLst>
          </p:cNvPr>
          <p:cNvCxnSpPr/>
          <p:nvPr/>
        </p:nvCxnSpPr>
        <p:spPr>
          <a:xfrm>
            <a:off x="6004757" y="3032884"/>
            <a:ext cx="0" cy="1522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8440F99-32F4-5B45-B850-E33BD8DA872E}"/>
              </a:ext>
            </a:extLst>
          </p:cNvPr>
          <p:cNvCxnSpPr/>
          <p:nvPr/>
        </p:nvCxnSpPr>
        <p:spPr>
          <a:xfrm>
            <a:off x="6816523" y="3032884"/>
            <a:ext cx="0" cy="1522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F8F8A28C-C5E0-9B41-8F5F-08E9A2090A6B}"/>
              </a:ext>
            </a:extLst>
          </p:cNvPr>
          <p:cNvPicPr>
            <a:picLocks noChangeAspect="1"/>
          </p:cNvPicPr>
          <p:nvPr/>
        </p:nvPicPr>
        <p:blipFill>
          <a:blip r:embed="rId6"/>
          <a:stretch>
            <a:fillRect/>
          </a:stretch>
        </p:blipFill>
        <p:spPr>
          <a:xfrm>
            <a:off x="7169083" y="2090540"/>
            <a:ext cx="193124" cy="660687"/>
          </a:xfrm>
          <a:prstGeom prst="rect">
            <a:avLst/>
          </a:prstGeom>
        </p:spPr>
      </p:pic>
      <p:pic>
        <p:nvPicPr>
          <p:cNvPr id="27" name="Picture 26">
            <a:extLst>
              <a:ext uri="{FF2B5EF4-FFF2-40B4-BE49-F238E27FC236}">
                <a16:creationId xmlns:a16="http://schemas.microsoft.com/office/drawing/2014/main" id="{F129A9CA-0F14-D041-8B3F-04774381130B}"/>
              </a:ext>
            </a:extLst>
          </p:cNvPr>
          <p:cNvPicPr>
            <a:picLocks noChangeAspect="1"/>
          </p:cNvPicPr>
          <p:nvPr/>
        </p:nvPicPr>
        <p:blipFill>
          <a:blip r:embed="rId7"/>
          <a:stretch>
            <a:fillRect/>
          </a:stretch>
        </p:blipFill>
        <p:spPr>
          <a:xfrm>
            <a:off x="7165337" y="2920026"/>
            <a:ext cx="203288" cy="670851"/>
          </a:xfrm>
          <a:prstGeom prst="rect">
            <a:avLst/>
          </a:prstGeom>
        </p:spPr>
      </p:pic>
      <p:sp>
        <p:nvSpPr>
          <p:cNvPr id="28" name="Rectangle 27">
            <a:extLst>
              <a:ext uri="{FF2B5EF4-FFF2-40B4-BE49-F238E27FC236}">
                <a16:creationId xmlns:a16="http://schemas.microsoft.com/office/drawing/2014/main" id="{8419B4B0-DC26-5B47-B2C9-529D1B1F7FC8}"/>
              </a:ext>
            </a:extLst>
          </p:cNvPr>
          <p:cNvSpPr/>
          <p:nvPr/>
        </p:nvSpPr>
        <p:spPr>
          <a:xfrm>
            <a:off x="7507085" y="2234831"/>
            <a:ext cx="1578253" cy="369332"/>
          </a:xfrm>
          <a:prstGeom prst="rect">
            <a:avLst/>
          </a:prstGeom>
        </p:spPr>
        <p:txBody>
          <a:bodyPr wrap="none">
            <a:spAutoFit/>
          </a:bodyPr>
          <a:lstStyle/>
          <a:p>
            <a:r>
              <a:rPr lang="en-US" sz="1800"/>
              <a:t>322 converters</a:t>
            </a:r>
          </a:p>
        </p:txBody>
      </p:sp>
      <p:sp>
        <p:nvSpPr>
          <p:cNvPr id="29" name="Rectangle 28">
            <a:extLst>
              <a:ext uri="{FF2B5EF4-FFF2-40B4-BE49-F238E27FC236}">
                <a16:creationId xmlns:a16="http://schemas.microsoft.com/office/drawing/2014/main" id="{43A70B40-28D5-024B-9427-53B7FC532165}"/>
              </a:ext>
            </a:extLst>
          </p:cNvPr>
          <p:cNvSpPr/>
          <p:nvPr/>
        </p:nvSpPr>
        <p:spPr>
          <a:xfrm>
            <a:off x="7485947" y="2891761"/>
            <a:ext cx="1356462" cy="646331"/>
          </a:xfrm>
          <a:prstGeom prst="rect">
            <a:avLst/>
          </a:prstGeom>
        </p:spPr>
        <p:txBody>
          <a:bodyPr wrap="none">
            <a:spAutoFit/>
          </a:bodyPr>
          <a:lstStyle/>
          <a:p>
            <a:r>
              <a:rPr lang="en-US" sz="1800" dirty="0"/>
              <a:t>254 (10.7%) </a:t>
            </a:r>
          </a:p>
          <a:p>
            <a:r>
              <a:rPr lang="en-US" dirty="0"/>
              <a:t>(PTST-)</a:t>
            </a:r>
          </a:p>
        </p:txBody>
      </p:sp>
      <p:cxnSp>
        <p:nvCxnSpPr>
          <p:cNvPr id="30" name="Straight Arrow Connector 29">
            <a:extLst>
              <a:ext uri="{FF2B5EF4-FFF2-40B4-BE49-F238E27FC236}">
                <a16:creationId xmlns:a16="http://schemas.microsoft.com/office/drawing/2014/main" id="{31822E92-DF51-7740-B0D2-2BA318C92A5C}"/>
              </a:ext>
            </a:extLst>
          </p:cNvPr>
          <p:cNvCxnSpPr>
            <a:cxnSpLocks/>
          </p:cNvCxnSpPr>
          <p:nvPr/>
        </p:nvCxnSpPr>
        <p:spPr>
          <a:xfrm>
            <a:off x="8742197" y="3106731"/>
            <a:ext cx="1509771" cy="0"/>
          </a:xfrm>
          <a:prstGeom prst="straightConnector1">
            <a:avLst/>
          </a:prstGeom>
          <a:ln w="508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52552858-61EB-C74C-91D0-DA9297C51137}"/>
              </a:ext>
            </a:extLst>
          </p:cNvPr>
          <p:cNvSpPr txBox="1"/>
          <p:nvPr/>
        </p:nvSpPr>
        <p:spPr>
          <a:xfrm>
            <a:off x="8777816" y="2722484"/>
            <a:ext cx="1340945" cy="338554"/>
          </a:xfrm>
          <a:prstGeom prst="rect">
            <a:avLst/>
          </a:prstGeom>
          <a:noFill/>
        </p:spPr>
        <p:txBody>
          <a:bodyPr wrap="none" rtlCol="0">
            <a:spAutoFit/>
          </a:bodyPr>
          <a:lstStyle/>
          <a:p>
            <a:r>
              <a:rPr lang="en-US" sz="1600"/>
              <a:t>f/u 8-10 years</a:t>
            </a:r>
          </a:p>
        </p:txBody>
      </p:sp>
      <p:pic>
        <p:nvPicPr>
          <p:cNvPr id="32" name="Picture 31">
            <a:extLst>
              <a:ext uri="{FF2B5EF4-FFF2-40B4-BE49-F238E27FC236}">
                <a16:creationId xmlns:a16="http://schemas.microsoft.com/office/drawing/2014/main" id="{29C5A03D-9251-0B42-849D-FBF0843EA807}"/>
              </a:ext>
            </a:extLst>
          </p:cNvPr>
          <p:cNvPicPr>
            <a:picLocks noChangeAspect="1"/>
          </p:cNvPicPr>
          <p:nvPr/>
        </p:nvPicPr>
        <p:blipFill>
          <a:blip r:embed="rId7"/>
          <a:stretch>
            <a:fillRect/>
          </a:stretch>
        </p:blipFill>
        <p:spPr>
          <a:xfrm>
            <a:off x="10273428" y="2671785"/>
            <a:ext cx="254000" cy="838200"/>
          </a:xfrm>
          <a:prstGeom prst="rect">
            <a:avLst/>
          </a:prstGeom>
        </p:spPr>
      </p:pic>
      <p:sp>
        <p:nvSpPr>
          <p:cNvPr id="33" name="TextBox 32">
            <a:extLst>
              <a:ext uri="{FF2B5EF4-FFF2-40B4-BE49-F238E27FC236}">
                <a16:creationId xmlns:a16="http://schemas.microsoft.com/office/drawing/2014/main" id="{0F6C0C0C-8D85-8947-AA7D-2A90CA1EB5F8}"/>
              </a:ext>
            </a:extLst>
          </p:cNvPr>
          <p:cNvSpPr txBox="1"/>
          <p:nvPr/>
        </p:nvSpPr>
        <p:spPr>
          <a:xfrm>
            <a:off x="10548888" y="2795636"/>
            <a:ext cx="1259832" cy="707886"/>
          </a:xfrm>
          <a:prstGeom prst="rect">
            <a:avLst/>
          </a:prstGeom>
          <a:noFill/>
        </p:spPr>
        <p:txBody>
          <a:bodyPr wrap="none" rtlCol="0">
            <a:spAutoFit/>
          </a:bodyPr>
          <a:lstStyle/>
          <a:p>
            <a:r>
              <a:rPr lang="en-US" sz="2000" b="1"/>
              <a:t>“Resister”</a:t>
            </a:r>
          </a:p>
          <a:p>
            <a:r>
              <a:rPr lang="en-US" sz="2000" b="1"/>
              <a:t>(RSTR)</a:t>
            </a:r>
          </a:p>
        </p:txBody>
      </p:sp>
      <p:cxnSp>
        <p:nvCxnSpPr>
          <p:cNvPr id="34" name="Straight Connector 33">
            <a:extLst>
              <a:ext uri="{FF2B5EF4-FFF2-40B4-BE49-F238E27FC236}">
                <a16:creationId xmlns:a16="http://schemas.microsoft.com/office/drawing/2014/main" id="{3B820DA0-4A9E-E94F-9490-180BBB8CD56B}"/>
              </a:ext>
            </a:extLst>
          </p:cNvPr>
          <p:cNvCxnSpPr>
            <a:cxnSpLocks/>
          </p:cNvCxnSpPr>
          <p:nvPr/>
        </p:nvCxnSpPr>
        <p:spPr>
          <a:xfrm>
            <a:off x="5205344" y="3037000"/>
            <a:ext cx="159910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2C0727B9-C826-4A4E-A3CC-6F2F912A56CC}"/>
              </a:ext>
            </a:extLst>
          </p:cNvPr>
          <p:cNvSpPr txBox="1"/>
          <p:nvPr/>
        </p:nvSpPr>
        <p:spPr>
          <a:xfrm>
            <a:off x="5065542" y="3168760"/>
            <a:ext cx="301686" cy="369332"/>
          </a:xfrm>
          <a:prstGeom prst="rect">
            <a:avLst/>
          </a:prstGeom>
          <a:noFill/>
        </p:spPr>
        <p:txBody>
          <a:bodyPr wrap="none" rtlCol="0">
            <a:spAutoFit/>
          </a:bodyPr>
          <a:lstStyle/>
          <a:p>
            <a:r>
              <a:rPr lang="en-US" sz="1800"/>
              <a:t>0</a:t>
            </a:r>
          </a:p>
        </p:txBody>
      </p:sp>
      <p:sp>
        <p:nvSpPr>
          <p:cNvPr id="36" name="TextBox 35">
            <a:extLst>
              <a:ext uri="{FF2B5EF4-FFF2-40B4-BE49-F238E27FC236}">
                <a16:creationId xmlns:a16="http://schemas.microsoft.com/office/drawing/2014/main" id="{9E719CD7-AC58-F54C-AD4B-F4F8BB916CCC}"/>
              </a:ext>
            </a:extLst>
          </p:cNvPr>
          <p:cNvSpPr txBox="1"/>
          <p:nvPr/>
        </p:nvSpPr>
        <p:spPr>
          <a:xfrm>
            <a:off x="6271191" y="3149579"/>
            <a:ext cx="835485" cy="369332"/>
          </a:xfrm>
          <a:prstGeom prst="rect">
            <a:avLst/>
          </a:prstGeom>
          <a:noFill/>
        </p:spPr>
        <p:txBody>
          <a:bodyPr wrap="none" rtlCol="0">
            <a:spAutoFit/>
          </a:bodyPr>
          <a:lstStyle/>
          <a:p>
            <a:pPr algn="r"/>
            <a:r>
              <a:rPr lang="en-US" sz="1800"/>
              <a:t>24 mo.</a:t>
            </a:r>
          </a:p>
        </p:txBody>
      </p:sp>
      <p:pic>
        <p:nvPicPr>
          <p:cNvPr id="37" name="Picture 36">
            <a:extLst>
              <a:ext uri="{FF2B5EF4-FFF2-40B4-BE49-F238E27FC236}">
                <a16:creationId xmlns:a16="http://schemas.microsoft.com/office/drawing/2014/main" id="{434D1515-EEF7-AF44-9AAE-BABDEAF2BFFD}"/>
              </a:ext>
            </a:extLst>
          </p:cNvPr>
          <p:cNvPicPr>
            <a:picLocks noChangeAspect="1"/>
          </p:cNvPicPr>
          <p:nvPr/>
        </p:nvPicPr>
        <p:blipFill>
          <a:blip r:embed="rId7"/>
          <a:stretch>
            <a:fillRect/>
          </a:stretch>
        </p:blipFill>
        <p:spPr>
          <a:xfrm>
            <a:off x="3710580" y="2723760"/>
            <a:ext cx="203288" cy="670851"/>
          </a:xfrm>
          <a:prstGeom prst="rect">
            <a:avLst/>
          </a:prstGeom>
        </p:spPr>
      </p:pic>
      <p:sp>
        <p:nvSpPr>
          <p:cNvPr id="38" name="Rectangle 37">
            <a:extLst>
              <a:ext uri="{FF2B5EF4-FFF2-40B4-BE49-F238E27FC236}">
                <a16:creationId xmlns:a16="http://schemas.microsoft.com/office/drawing/2014/main" id="{B8A448B5-F6B3-B147-937E-8AD27EFE4DAD}"/>
              </a:ext>
            </a:extLst>
          </p:cNvPr>
          <p:cNvSpPr/>
          <p:nvPr/>
        </p:nvSpPr>
        <p:spPr>
          <a:xfrm>
            <a:off x="10041784" y="2218792"/>
            <a:ext cx="1948482" cy="369332"/>
          </a:xfrm>
          <a:prstGeom prst="rect">
            <a:avLst/>
          </a:prstGeom>
        </p:spPr>
        <p:txBody>
          <a:bodyPr wrap="none">
            <a:spAutoFit/>
          </a:bodyPr>
          <a:lstStyle/>
          <a:p>
            <a:pPr algn="r"/>
            <a:r>
              <a:rPr lang="en-US" b="1"/>
              <a:t>TST/IGRA negative</a:t>
            </a:r>
          </a:p>
        </p:txBody>
      </p:sp>
      <p:sp>
        <p:nvSpPr>
          <p:cNvPr id="3" name="TextBox 2">
            <a:extLst>
              <a:ext uri="{FF2B5EF4-FFF2-40B4-BE49-F238E27FC236}">
                <a16:creationId xmlns:a16="http://schemas.microsoft.com/office/drawing/2014/main" id="{78BDA225-9FAB-0444-B9EA-F420E885CB65}"/>
              </a:ext>
            </a:extLst>
          </p:cNvPr>
          <p:cNvSpPr txBox="1"/>
          <p:nvPr/>
        </p:nvSpPr>
        <p:spPr>
          <a:xfrm>
            <a:off x="3842873" y="2252344"/>
            <a:ext cx="968535" cy="369332"/>
          </a:xfrm>
          <a:prstGeom prst="rect">
            <a:avLst/>
          </a:prstGeom>
          <a:noFill/>
        </p:spPr>
        <p:txBody>
          <a:bodyPr wrap="none" rtlCol="0">
            <a:spAutoFit/>
          </a:bodyPr>
          <a:lstStyle/>
          <a:p>
            <a:r>
              <a:rPr lang="en-US" dirty="0"/>
              <a:t>Baseline</a:t>
            </a:r>
          </a:p>
        </p:txBody>
      </p:sp>
      <p:sp>
        <p:nvSpPr>
          <p:cNvPr id="53" name="TextBox 52">
            <a:extLst>
              <a:ext uri="{FF2B5EF4-FFF2-40B4-BE49-F238E27FC236}">
                <a16:creationId xmlns:a16="http://schemas.microsoft.com/office/drawing/2014/main" id="{8B99BBB5-4D24-CF4F-A7F1-8DCB7E7E4F65}"/>
              </a:ext>
            </a:extLst>
          </p:cNvPr>
          <p:cNvSpPr txBox="1"/>
          <p:nvPr/>
        </p:nvSpPr>
        <p:spPr>
          <a:xfrm>
            <a:off x="146759" y="1698171"/>
            <a:ext cx="4456989" cy="369332"/>
          </a:xfrm>
          <a:prstGeom prst="rect">
            <a:avLst/>
          </a:prstGeom>
          <a:noFill/>
        </p:spPr>
        <p:txBody>
          <a:bodyPr wrap="none" rtlCol="0">
            <a:spAutoFit/>
          </a:bodyPr>
          <a:lstStyle/>
          <a:p>
            <a:r>
              <a:rPr lang="en-US" b="1" dirty="0"/>
              <a:t>Uganda HHC (KCHC Study, Kampala, Uganda)</a:t>
            </a:r>
          </a:p>
        </p:txBody>
      </p:sp>
      <p:pic>
        <p:nvPicPr>
          <p:cNvPr id="57" name="Picture 56">
            <a:extLst>
              <a:ext uri="{FF2B5EF4-FFF2-40B4-BE49-F238E27FC236}">
                <a16:creationId xmlns:a16="http://schemas.microsoft.com/office/drawing/2014/main" id="{F2C01FFF-A436-7747-B11D-9707198595E9}"/>
              </a:ext>
            </a:extLst>
          </p:cNvPr>
          <p:cNvPicPr>
            <a:picLocks noChangeAspect="1"/>
          </p:cNvPicPr>
          <p:nvPr/>
        </p:nvPicPr>
        <p:blipFill rotWithShape="1">
          <a:blip r:embed="rId8"/>
          <a:srcRect l="3030" t="60681" r="27576"/>
          <a:stretch/>
        </p:blipFill>
        <p:spPr>
          <a:xfrm>
            <a:off x="332510" y="4062993"/>
            <a:ext cx="7742409" cy="1705561"/>
          </a:xfrm>
          <a:prstGeom prst="rect">
            <a:avLst/>
          </a:prstGeom>
        </p:spPr>
      </p:pic>
      <p:pic>
        <p:nvPicPr>
          <p:cNvPr id="58" name="Picture 57">
            <a:extLst>
              <a:ext uri="{FF2B5EF4-FFF2-40B4-BE49-F238E27FC236}">
                <a16:creationId xmlns:a16="http://schemas.microsoft.com/office/drawing/2014/main" id="{BFDA479B-FBD6-994E-AC86-71DDE550FA47}"/>
              </a:ext>
            </a:extLst>
          </p:cNvPr>
          <p:cNvPicPr>
            <a:picLocks noChangeAspect="1"/>
          </p:cNvPicPr>
          <p:nvPr/>
        </p:nvPicPr>
        <p:blipFill>
          <a:blip r:embed="rId9"/>
          <a:stretch>
            <a:fillRect/>
          </a:stretch>
        </p:blipFill>
        <p:spPr>
          <a:xfrm>
            <a:off x="256550" y="5069871"/>
            <a:ext cx="973731" cy="973731"/>
          </a:xfrm>
          <a:prstGeom prst="rect">
            <a:avLst/>
          </a:prstGeom>
        </p:spPr>
      </p:pic>
      <p:sp>
        <p:nvSpPr>
          <p:cNvPr id="59" name="Rectangle 58">
            <a:extLst>
              <a:ext uri="{FF2B5EF4-FFF2-40B4-BE49-F238E27FC236}">
                <a16:creationId xmlns:a16="http://schemas.microsoft.com/office/drawing/2014/main" id="{7F42F0BC-CFAE-5C40-8A58-BD026A8E40FA}"/>
              </a:ext>
            </a:extLst>
          </p:cNvPr>
          <p:cNvSpPr/>
          <p:nvPr/>
        </p:nvSpPr>
        <p:spPr>
          <a:xfrm>
            <a:off x="1230281" y="5556736"/>
            <a:ext cx="3226857" cy="584775"/>
          </a:xfrm>
          <a:prstGeom prst="rect">
            <a:avLst/>
          </a:prstGeom>
        </p:spPr>
        <p:txBody>
          <a:bodyPr wrap="square">
            <a:spAutoFit/>
          </a:bodyPr>
          <a:lstStyle/>
          <a:p>
            <a:r>
              <a:rPr lang="en-US" sz="1600" dirty="0"/>
              <a:t>G. Churchyard</a:t>
            </a:r>
          </a:p>
          <a:p>
            <a:r>
              <a:rPr lang="en-US" sz="1600" dirty="0"/>
              <a:t>R. Wallace</a:t>
            </a:r>
          </a:p>
        </p:txBody>
      </p:sp>
      <p:sp>
        <p:nvSpPr>
          <p:cNvPr id="13" name="Rectangle 12">
            <a:extLst>
              <a:ext uri="{FF2B5EF4-FFF2-40B4-BE49-F238E27FC236}">
                <a16:creationId xmlns:a16="http://schemas.microsoft.com/office/drawing/2014/main" id="{DCA27F8A-5E62-044B-B7ED-4AF71829E688}"/>
              </a:ext>
            </a:extLst>
          </p:cNvPr>
          <p:cNvSpPr/>
          <p:nvPr/>
        </p:nvSpPr>
        <p:spPr>
          <a:xfrm>
            <a:off x="2681816" y="5775817"/>
            <a:ext cx="6096000" cy="338554"/>
          </a:xfrm>
          <a:prstGeom prst="rect">
            <a:avLst/>
          </a:prstGeom>
        </p:spPr>
        <p:txBody>
          <a:bodyPr>
            <a:spAutoFit/>
          </a:bodyPr>
          <a:lstStyle/>
          <a:p>
            <a:r>
              <a:rPr lang="en-US" sz="1600" dirty="0" err="1"/>
              <a:t>Ntshiqa</a:t>
            </a:r>
            <a:r>
              <a:rPr lang="en-US" sz="1600" dirty="0"/>
              <a:t> et al. 2021 </a:t>
            </a:r>
            <a:r>
              <a:rPr lang="en-US" sz="1600" i="1" dirty="0"/>
              <a:t>Gates Open Res</a:t>
            </a:r>
            <a:endParaRPr lang="en-US" sz="1600" dirty="0"/>
          </a:p>
        </p:txBody>
      </p:sp>
      <p:sp>
        <p:nvSpPr>
          <p:cNvPr id="15" name="TextBox 14">
            <a:extLst>
              <a:ext uri="{FF2B5EF4-FFF2-40B4-BE49-F238E27FC236}">
                <a16:creationId xmlns:a16="http://schemas.microsoft.com/office/drawing/2014/main" id="{73BEEA59-D848-1F4D-8B4D-C17B3FB59B4C}"/>
              </a:ext>
            </a:extLst>
          </p:cNvPr>
          <p:cNvSpPr txBox="1"/>
          <p:nvPr/>
        </p:nvSpPr>
        <p:spPr>
          <a:xfrm>
            <a:off x="8624954" y="4259327"/>
            <a:ext cx="3310496" cy="1477328"/>
          </a:xfrm>
          <a:prstGeom prst="rect">
            <a:avLst/>
          </a:prstGeom>
          <a:noFill/>
        </p:spPr>
        <p:txBody>
          <a:bodyPr wrap="square" rtlCol="0">
            <a:spAutoFit/>
          </a:bodyPr>
          <a:lstStyle/>
          <a:p>
            <a:r>
              <a:rPr lang="en-US" dirty="0"/>
              <a:t>Probability that a 40yo miner (PPD = 0mm) is a RSTR is 93%, </a:t>
            </a:r>
          </a:p>
          <a:p>
            <a:r>
              <a:rPr lang="en-US" dirty="0"/>
              <a:t>versus 22% (general community)</a:t>
            </a:r>
          </a:p>
          <a:p>
            <a:r>
              <a:rPr lang="en-US" dirty="0"/>
              <a:t>Wallis et al. 2016 </a:t>
            </a:r>
            <a:r>
              <a:rPr lang="en-US" i="1" dirty="0"/>
              <a:t>Front </a:t>
            </a:r>
            <a:r>
              <a:rPr lang="en-US" i="1" dirty="0" err="1"/>
              <a:t>Microb</a:t>
            </a:r>
            <a:endParaRPr lang="en-US" dirty="0"/>
          </a:p>
          <a:p>
            <a:r>
              <a:rPr lang="en-US" dirty="0"/>
              <a:t> </a:t>
            </a:r>
          </a:p>
        </p:txBody>
      </p:sp>
    </p:spTree>
    <p:extLst>
      <p:ext uri="{BB962C8B-B14F-4D97-AF65-F5344CB8AC3E}">
        <p14:creationId xmlns:p14="http://schemas.microsoft.com/office/powerpoint/2010/main" val="157618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13"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6EF1-C110-F440-8610-5B41177E78ED}"/>
              </a:ext>
            </a:extLst>
          </p:cNvPr>
          <p:cNvSpPr>
            <a:spLocks noGrp="1"/>
          </p:cNvSpPr>
          <p:nvPr>
            <p:ph type="title"/>
          </p:nvPr>
        </p:nvSpPr>
        <p:spPr/>
        <p:txBody>
          <a:bodyPr>
            <a:normAutofit/>
          </a:bodyPr>
          <a:lstStyle/>
          <a:p>
            <a:r>
              <a:rPr lang="en-US" sz="3600" dirty="0"/>
              <a:t>3. Contemporary RSTR studies: Immunology</a:t>
            </a:r>
          </a:p>
        </p:txBody>
      </p:sp>
      <p:sp>
        <p:nvSpPr>
          <p:cNvPr id="10" name="Slide Number Placeholder 5">
            <a:extLst>
              <a:ext uri="{FF2B5EF4-FFF2-40B4-BE49-F238E27FC236}">
                <a16:creationId xmlns:a16="http://schemas.microsoft.com/office/drawing/2014/main" id="{57141C37-547B-444F-8B50-86821040CDB4}"/>
              </a:ext>
            </a:extLst>
          </p:cNvPr>
          <p:cNvSpPr>
            <a:spLocks noGrp="1"/>
          </p:cNvSpPr>
          <p:nvPr>
            <p:ph type="sldNum" sz="quarter" idx="12"/>
          </p:nvPr>
        </p:nvSpPr>
        <p:spPr/>
        <p:txBody>
          <a:bodyPr/>
          <a:lstStyle/>
          <a:p>
            <a:fld id="{3F2C5FAC-08BC-7445-8057-3F900D1A1A13}" type="slidenum">
              <a:rPr lang="en-US" smtClean="0"/>
              <a:t>14</a:t>
            </a:fld>
            <a:endParaRPr lang="en-US"/>
          </a:p>
        </p:txBody>
      </p:sp>
      <p:cxnSp>
        <p:nvCxnSpPr>
          <p:cNvPr id="7" name="Straight Connector 6">
            <a:extLst>
              <a:ext uri="{FF2B5EF4-FFF2-40B4-BE49-F238E27FC236}">
                <a16:creationId xmlns:a16="http://schemas.microsoft.com/office/drawing/2014/main" id="{4EFE0D93-5C70-6141-8BE0-56A5E80820AD}"/>
              </a:ext>
            </a:extLst>
          </p:cNvPr>
          <p:cNvCxnSpPr>
            <a:cxnSpLocks noChangeShapeType="1"/>
          </p:cNvCxnSpPr>
          <p:nvPr/>
        </p:nvCxnSpPr>
        <p:spPr bwMode="auto">
          <a:xfrm>
            <a:off x="537410" y="1417638"/>
            <a:ext cx="11117179" cy="0"/>
          </a:xfrm>
          <a:prstGeom prst="line">
            <a:avLst/>
          </a:prstGeom>
          <a:noFill/>
          <a:ln w="25400">
            <a:solidFill>
              <a:schemeClr val="accent4">
                <a:lumMod val="50000"/>
              </a:schemeClr>
            </a:solidFill>
            <a:round/>
            <a:headEnd/>
            <a:tailEn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pic>
        <p:nvPicPr>
          <p:cNvPr id="8" name="Picture 7">
            <a:extLst>
              <a:ext uri="{FF2B5EF4-FFF2-40B4-BE49-F238E27FC236}">
                <a16:creationId xmlns:a16="http://schemas.microsoft.com/office/drawing/2014/main" id="{013E78D3-E169-714B-A53F-D97AF2AC6676}"/>
              </a:ext>
            </a:extLst>
          </p:cNvPr>
          <p:cNvPicPr>
            <a:picLocks noChangeAspect="1"/>
          </p:cNvPicPr>
          <p:nvPr/>
        </p:nvPicPr>
        <p:blipFill rotWithShape="1">
          <a:blip r:embed="rId3">
            <a:alphaModFix/>
          </a:blip>
          <a:srcRect l="-1367" t="818" r="-1033" b="1"/>
          <a:stretch/>
        </p:blipFill>
        <p:spPr>
          <a:xfrm>
            <a:off x="7604" y="6139613"/>
            <a:ext cx="3556093" cy="716425"/>
          </a:xfrm>
          <a:prstGeom prst="rect">
            <a:avLst/>
          </a:prstGeom>
          <a:solidFill>
            <a:schemeClr val="bg1"/>
          </a:solidFill>
        </p:spPr>
      </p:pic>
      <p:sp>
        <p:nvSpPr>
          <p:cNvPr id="9" name="Rectangle 8">
            <a:extLst>
              <a:ext uri="{FF2B5EF4-FFF2-40B4-BE49-F238E27FC236}">
                <a16:creationId xmlns:a16="http://schemas.microsoft.com/office/drawing/2014/main" id="{8B2AAC33-C586-9844-BC49-4C83742359E1}"/>
              </a:ext>
            </a:extLst>
          </p:cNvPr>
          <p:cNvSpPr/>
          <p:nvPr/>
        </p:nvSpPr>
        <p:spPr>
          <a:xfrm>
            <a:off x="0" y="6126166"/>
            <a:ext cx="12192000" cy="731834"/>
          </a:xfrm>
          <a:prstGeom prst="rect">
            <a:avLst/>
          </a:prstGeom>
          <a:gradFill flip="none" rotWithShape="1">
            <a:gsLst>
              <a:gs pos="0">
                <a:schemeClr val="accent4">
                  <a:lumMod val="10000"/>
                  <a:lumOff val="90000"/>
                  <a:alpha val="0"/>
                </a:schemeClr>
              </a:gs>
              <a:gs pos="50000">
                <a:schemeClr val="accent4">
                  <a:tint val="44500"/>
                  <a:satMod val="160000"/>
                </a:schemeClr>
              </a:gs>
              <a:gs pos="100000">
                <a:schemeClr val="accent4">
                  <a:tint val="23500"/>
                  <a:satMod val="160000"/>
                  <a:alpha val="32000"/>
                </a:schemeClr>
              </a:gs>
            </a:gsLst>
            <a:lin ang="0" scaled="1"/>
            <a:tileRect/>
          </a:gradFill>
          <a:ln w="6350">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A picture containing chart&#10;&#10;Description automatically generated">
            <a:extLst>
              <a:ext uri="{FF2B5EF4-FFF2-40B4-BE49-F238E27FC236}">
                <a16:creationId xmlns:a16="http://schemas.microsoft.com/office/drawing/2014/main" id="{3641E5AC-C78E-FC4F-BA3C-DDC161EA3E9A}"/>
              </a:ext>
            </a:extLst>
          </p:cNvPr>
          <p:cNvPicPr>
            <a:picLocks noChangeAspect="1"/>
          </p:cNvPicPr>
          <p:nvPr/>
        </p:nvPicPr>
        <p:blipFill rotWithShape="1">
          <a:blip r:embed="rId4"/>
          <a:srcRect t="50000"/>
          <a:stretch/>
        </p:blipFill>
        <p:spPr>
          <a:xfrm>
            <a:off x="5859389" y="1597239"/>
            <a:ext cx="5132003" cy="4349323"/>
          </a:xfrm>
          <a:prstGeom prst="rect">
            <a:avLst/>
          </a:prstGeom>
        </p:spPr>
      </p:pic>
      <p:pic>
        <p:nvPicPr>
          <p:cNvPr id="16" name="Picture 15" descr="Diagram&#10;&#10;Description automatically generated">
            <a:extLst>
              <a:ext uri="{FF2B5EF4-FFF2-40B4-BE49-F238E27FC236}">
                <a16:creationId xmlns:a16="http://schemas.microsoft.com/office/drawing/2014/main" id="{064B1603-7245-9940-8B5C-4EF5E5053B19}"/>
              </a:ext>
            </a:extLst>
          </p:cNvPr>
          <p:cNvPicPr>
            <a:picLocks noChangeAspect="1"/>
          </p:cNvPicPr>
          <p:nvPr/>
        </p:nvPicPr>
        <p:blipFill rotWithShape="1">
          <a:blip r:embed="rId5"/>
          <a:srcRect l="54388" t="7710" b="7862"/>
          <a:stretch/>
        </p:blipFill>
        <p:spPr>
          <a:xfrm>
            <a:off x="1343308" y="1597239"/>
            <a:ext cx="3404563" cy="4031649"/>
          </a:xfrm>
          <a:prstGeom prst="rect">
            <a:avLst/>
          </a:prstGeom>
        </p:spPr>
      </p:pic>
      <p:sp>
        <p:nvSpPr>
          <p:cNvPr id="17" name="Oval 16">
            <a:extLst>
              <a:ext uri="{FF2B5EF4-FFF2-40B4-BE49-F238E27FC236}">
                <a16:creationId xmlns:a16="http://schemas.microsoft.com/office/drawing/2014/main" id="{C2029779-1112-C24B-8759-6405703B99FD}"/>
              </a:ext>
            </a:extLst>
          </p:cNvPr>
          <p:cNvSpPr/>
          <p:nvPr/>
        </p:nvSpPr>
        <p:spPr>
          <a:xfrm>
            <a:off x="8454031" y="2253346"/>
            <a:ext cx="2537361" cy="1175654"/>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Arrow Connector 39">
            <a:extLst>
              <a:ext uri="{FF2B5EF4-FFF2-40B4-BE49-F238E27FC236}">
                <a16:creationId xmlns:a16="http://schemas.microsoft.com/office/drawing/2014/main" id="{03F0D7F3-358A-C648-831C-9DA96AE6446C}"/>
              </a:ext>
            </a:extLst>
          </p:cNvPr>
          <p:cNvCxnSpPr/>
          <p:nvPr/>
        </p:nvCxnSpPr>
        <p:spPr>
          <a:xfrm flipH="1">
            <a:off x="3979632" y="4607626"/>
            <a:ext cx="768239" cy="0"/>
          </a:xfrm>
          <a:prstGeom prst="straightConnector1">
            <a:avLst/>
          </a:prstGeom>
          <a:ln w="3492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A1E36494-814F-E34C-A988-091A3346473E}"/>
              </a:ext>
            </a:extLst>
          </p:cNvPr>
          <p:cNvSpPr txBox="1"/>
          <p:nvPr/>
        </p:nvSpPr>
        <p:spPr>
          <a:xfrm>
            <a:off x="9807218" y="5839057"/>
            <a:ext cx="2392386" cy="369332"/>
          </a:xfrm>
          <a:prstGeom prst="rect">
            <a:avLst/>
          </a:prstGeom>
          <a:noFill/>
        </p:spPr>
        <p:txBody>
          <a:bodyPr wrap="none" rtlCol="0">
            <a:spAutoFit/>
          </a:bodyPr>
          <a:lstStyle/>
          <a:p>
            <a:r>
              <a:rPr lang="en-US" dirty="0"/>
              <a:t>Simmons et al. 2021 </a:t>
            </a:r>
            <a:r>
              <a:rPr lang="en-US" i="1" dirty="0"/>
              <a:t>JCI</a:t>
            </a:r>
          </a:p>
        </p:txBody>
      </p:sp>
      <p:sp>
        <p:nvSpPr>
          <p:cNvPr id="3" name="TextBox 2">
            <a:extLst>
              <a:ext uri="{FF2B5EF4-FFF2-40B4-BE49-F238E27FC236}">
                <a16:creationId xmlns:a16="http://schemas.microsoft.com/office/drawing/2014/main" id="{7761B959-7B7D-9949-B3DF-34AA8FC4DC6C}"/>
              </a:ext>
            </a:extLst>
          </p:cNvPr>
          <p:cNvSpPr txBox="1"/>
          <p:nvPr/>
        </p:nvSpPr>
        <p:spPr>
          <a:xfrm>
            <a:off x="6365113" y="2567836"/>
            <a:ext cx="2080249" cy="523220"/>
          </a:xfrm>
          <a:prstGeom prst="rect">
            <a:avLst/>
          </a:prstGeom>
          <a:noFill/>
        </p:spPr>
        <p:txBody>
          <a:bodyPr wrap="none" rtlCol="0">
            <a:spAutoFit/>
          </a:bodyPr>
          <a:lstStyle/>
          <a:p>
            <a:r>
              <a:rPr lang="en-US" sz="1400" dirty="0">
                <a:solidFill>
                  <a:srgbClr val="FF0000"/>
                </a:solidFill>
              </a:rPr>
              <a:t>Macrophage transcription</a:t>
            </a:r>
          </a:p>
          <a:p>
            <a:r>
              <a:rPr lang="en-US" sz="1400" dirty="0">
                <a:solidFill>
                  <a:srgbClr val="FF0000"/>
                </a:solidFill>
              </a:rPr>
              <a:t>response to fatty acids</a:t>
            </a:r>
          </a:p>
        </p:txBody>
      </p:sp>
    </p:spTree>
    <p:extLst>
      <p:ext uri="{BB962C8B-B14F-4D97-AF65-F5344CB8AC3E}">
        <p14:creationId xmlns:p14="http://schemas.microsoft.com/office/powerpoint/2010/main" val="405102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6EF1-C110-F440-8610-5B41177E78ED}"/>
              </a:ext>
            </a:extLst>
          </p:cNvPr>
          <p:cNvSpPr>
            <a:spLocks noGrp="1"/>
          </p:cNvSpPr>
          <p:nvPr>
            <p:ph type="title"/>
          </p:nvPr>
        </p:nvSpPr>
        <p:spPr/>
        <p:txBody>
          <a:bodyPr>
            <a:normAutofit/>
          </a:bodyPr>
          <a:lstStyle/>
          <a:p>
            <a:r>
              <a:rPr lang="en-US" sz="3600" dirty="0"/>
              <a:t>3. Contemporary RSTR studies: Immunology</a:t>
            </a:r>
          </a:p>
        </p:txBody>
      </p:sp>
      <p:sp>
        <p:nvSpPr>
          <p:cNvPr id="10" name="Slide Number Placeholder 5">
            <a:extLst>
              <a:ext uri="{FF2B5EF4-FFF2-40B4-BE49-F238E27FC236}">
                <a16:creationId xmlns:a16="http://schemas.microsoft.com/office/drawing/2014/main" id="{57141C37-547B-444F-8B50-86821040CDB4}"/>
              </a:ext>
            </a:extLst>
          </p:cNvPr>
          <p:cNvSpPr>
            <a:spLocks noGrp="1"/>
          </p:cNvSpPr>
          <p:nvPr>
            <p:ph type="sldNum" sz="quarter" idx="12"/>
          </p:nvPr>
        </p:nvSpPr>
        <p:spPr/>
        <p:txBody>
          <a:bodyPr/>
          <a:lstStyle/>
          <a:p>
            <a:fld id="{3F2C5FAC-08BC-7445-8057-3F900D1A1A13}" type="slidenum">
              <a:rPr lang="en-US" smtClean="0"/>
              <a:t>15</a:t>
            </a:fld>
            <a:endParaRPr lang="en-US"/>
          </a:p>
        </p:txBody>
      </p:sp>
      <p:cxnSp>
        <p:nvCxnSpPr>
          <p:cNvPr id="7" name="Straight Connector 6">
            <a:extLst>
              <a:ext uri="{FF2B5EF4-FFF2-40B4-BE49-F238E27FC236}">
                <a16:creationId xmlns:a16="http://schemas.microsoft.com/office/drawing/2014/main" id="{4EFE0D93-5C70-6141-8BE0-56A5E80820AD}"/>
              </a:ext>
            </a:extLst>
          </p:cNvPr>
          <p:cNvCxnSpPr>
            <a:cxnSpLocks noChangeShapeType="1"/>
          </p:cNvCxnSpPr>
          <p:nvPr/>
        </p:nvCxnSpPr>
        <p:spPr bwMode="auto">
          <a:xfrm>
            <a:off x="537410" y="1417638"/>
            <a:ext cx="11117179" cy="0"/>
          </a:xfrm>
          <a:prstGeom prst="line">
            <a:avLst/>
          </a:prstGeom>
          <a:noFill/>
          <a:ln w="25400">
            <a:solidFill>
              <a:schemeClr val="accent4">
                <a:lumMod val="50000"/>
              </a:schemeClr>
            </a:solidFill>
            <a:round/>
            <a:headEnd/>
            <a:tailEn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pic>
        <p:nvPicPr>
          <p:cNvPr id="8" name="Picture 7">
            <a:extLst>
              <a:ext uri="{FF2B5EF4-FFF2-40B4-BE49-F238E27FC236}">
                <a16:creationId xmlns:a16="http://schemas.microsoft.com/office/drawing/2014/main" id="{013E78D3-E169-714B-A53F-D97AF2AC6676}"/>
              </a:ext>
            </a:extLst>
          </p:cNvPr>
          <p:cNvPicPr>
            <a:picLocks noChangeAspect="1"/>
          </p:cNvPicPr>
          <p:nvPr/>
        </p:nvPicPr>
        <p:blipFill rotWithShape="1">
          <a:blip r:embed="rId3">
            <a:alphaModFix/>
          </a:blip>
          <a:srcRect l="-1367" t="818" r="-1033" b="1"/>
          <a:stretch/>
        </p:blipFill>
        <p:spPr>
          <a:xfrm>
            <a:off x="7604" y="6139613"/>
            <a:ext cx="3556093" cy="716425"/>
          </a:xfrm>
          <a:prstGeom prst="rect">
            <a:avLst/>
          </a:prstGeom>
          <a:solidFill>
            <a:schemeClr val="bg1"/>
          </a:solidFill>
        </p:spPr>
      </p:pic>
      <p:sp>
        <p:nvSpPr>
          <p:cNvPr id="9" name="Rectangle 8">
            <a:extLst>
              <a:ext uri="{FF2B5EF4-FFF2-40B4-BE49-F238E27FC236}">
                <a16:creationId xmlns:a16="http://schemas.microsoft.com/office/drawing/2014/main" id="{8B2AAC33-C586-9844-BC49-4C83742359E1}"/>
              </a:ext>
            </a:extLst>
          </p:cNvPr>
          <p:cNvSpPr/>
          <p:nvPr/>
        </p:nvSpPr>
        <p:spPr>
          <a:xfrm>
            <a:off x="0" y="6126166"/>
            <a:ext cx="12192000" cy="731834"/>
          </a:xfrm>
          <a:prstGeom prst="rect">
            <a:avLst/>
          </a:prstGeom>
          <a:gradFill flip="none" rotWithShape="1">
            <a:gsLst>
              <a:gs pos="0">
                <a:schemeClr val="accent4">
                  <a:lumMod val="10000"/>
                  <a:lumOff val="90000"/>
                  <a:alpha val="0"/>
                </a:schemeClr>
              </a:gs>
              <a:gs pos="50000">
                <a:schemeClr val="accent4">
                  <a:tint val="44500"/>
                  <a:satMod val="160000"/>
                </a:schemeClr>
              </a:gs>
              <a:gs pos="100000">
                <a:schemeClr val="accent4">
                  <a:tint val="23500"/>
                  <a:satMod val="160000"/>
                  <a:alpha val="32000"/>
                </a:schemeClr>
              </a:gs>
            </a:gsLst>
            <a:lin ang="0" scaled="1"/>
            <a:tileRect/>
          </a:gradFill>
          <a:ln w="6350">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8B99BBB5-4D24-CF4F-A7F1-8DCB7E7E4F65}"/>
              </a:ext>
            </a:extLst>
          </p:cNvPr>
          <p:cNvSpPr txBox="1"/>
          <p:nvPr/>
        </p:nvSpPr>
        <p:spPr>
          <a:xfrm>
            <a:off x="146759" y="1698171"/>
            <a:ext cx="4375685" cy="369332"/>
          </a:xfrm>
          <a:prstGeom prst="rect">
            <a:avLst/>
          </a:prstGeom>
          <a:noFill/>
        </p:spPr>
        <p:txBody>
          <a:bodyPr wrap="none" rtlCol="0">
            <a:spAutoFit/>
          </a:bodyPr>
          <a:lstStyle/>
          <a:p>
            <a:r>
              <a:rPr lang="en-US" dirty="0"/>
              <a:t>Uganda HHC (KCHC Study, Kampala, Uganda)</a:t>
            </a:r>
          </a:p>
        </p:txBody>
      </p:sp>
      <p:pic>
        <p:nvPicPr>
          <p:cNvPr id="13" name="Picture 12">
            <a:extLst>
              <a:ext uri="{FF2B5EF4-FFF2-40B4-BE49-F238E27FC236}">
                <a16:creationId xmlns:a16="http://schemas.microsoft.com/office/drawing/2014/main" id="{20038310-0DBA-A043-9B32-841F6D229B7C}"/>
              </a:ext>
            </a:extLst>
          </p:cNvPr>
          <p:cNvPicPr>
            <a:picLocks noChangeAspect="1"/>
          </p:cNvPicPr>
          <p:nvPr/>
        </p:nvPicPr>
        <p:blipFill>
          <a:blip r:embed="rId4"/>
          <a:stretch>
            <a:fillRect/>
          </a:stretch>
        </p:blipFill>
        <p:spPr>
          <a:xfrm>
            <a:off x="469103" y="1997212"/>
            <a:ext cx="3730996" cy="4023425"/>
          </a:xfrm>
          <a:prstGeom prst="rect">
            <a:avLst/>
          </a:prstGeom>
        </p:spPr>
      </p:pic>
      <p:sp>
        <p:nvSpPr>
          <p:cNvPr id="15" name="TextBox 14">
            <a:extLst>
              <a:ext uri="{FF2B5EF4-FFF2-40B4-BE49-F238E27FC236}">
                <a16:creationId xmlns:a16="http://schemas.microsoft.com/office/drawing/2014/main" id="{AE7166AE-4390-484B-82AC-132A6D343BCD}"/>
              </a:ext>
            </a:extLst>
          </p:cNvPr>
          <p:cNvSpPr txBox="1"/>
          <p:nvPr/>
        </p:nvSpPr>
        <p:spPr>
          <a:xfrm>
            <a:off x="9513841" y="5734859"/>
            <a:ext cx="2318135" cy="369332"/>
          </a:xfrm>
          <a:prstGeom prst="rect">
            <a:avLst/>
          </a:prstGeom>
          <a:noFill/>
        </p:spPr>
        <p:txBody>
          <a:bodyPr wrap="none" rtlCol="0">
            <a:spAutoFit/>
          </a:bodyPr>
          <a:lstStyle/>
          <a:p>
            <a:r>
              <a:rPr lang="en-US" dirty="0"/>
              <a:t>Lu et al. 2019 Nat Med</a:t>
            </a:r>
          </a:p>
        </p:txBody>
      </p:sp>
      <p:sp>
        <p:nvSpPr>
          <p:cNvPr id="16" name="TextBox 15">
            <a:extLst>
              <a:ext uri="{FF2B5EF4-FFF2-40B4-BE49-F238E27FC236}">
                <a16:creationId xmlns:a16="http://schemas.microsoft.com/office/drawing/2014/main" id="{E77BD00B-1E23-2B43-A6C4-E6C77E22C944}"/>
              </a:ext>
            </a:extLst>
          </p:cNvPr>
          <p:cNvSpPr txBox="1"/>
          <p:nvPr/>
        </p:nvSpPr>
        <p:spPr>
          <a:xfrm>
            <a:off x="1900053" y="1996447"/>
            <a:ext cx="1546129" cy="369332"/>
          </a:xfrm>
          <a:prstGeom prst="rect">
            <a:avLst/>
          </a:prstGeom>
          <a:noFill/>
        </p:spPr>
        <p:txBody>
          <a:bodyPr wrap="none" rtlCol="0">
            <a:spAutoFit/>
          </a:bodyPr>
          <a:lstStyle/>
          <a:p>
            <a:r>
              <a:rPr lang="en-US" dirty="0"/>
              <a:t>ESAT6 + CFP10</a:t>
            </a:r>
          </a:p>
        </p:txBody>
      </p:sp>
      <p:pic>
        <p:nvPicPr>
          <p:cNvPr id="17" name="Picture 16">
            <a:extLst>
              <a:ext uri="{FF2B5EF4-FFF2-40B4-BE49-F238E27FC236}">
                <a16:creationId xmlns:a16="http://schemas.microsoft.com/office/drawing/2014/main" id="{547B108B-DEB9-1C4D-9284-8F2079CC8C84}"/>
              </a:ext>
            </a:extLst>
          </p:cNvPr>
          <p:cNvPicPr>
            <a:picLocks noChangeAspect="1"/>
          </p:cNvPicPr>
          <p:nvPr/>
        </p:nvPicPr>
        <p:blipFill rotWithShape="1">
          <a:blip r:embed="rId5"/>
          <a:srcRect r="64456"/>
          <a:stretch/>
        </p:blipFill>
        <p:spPr>
          <a:xfrm>
            <a:off x="4735102" y="1635838"/>
            <a:ext cx="1218292" cy="4437563"/>
          </a:xfrm>
          <a:prstGeom prst="rect">
            <a:avLst/>
          </a:prstGeom>
        </p:spPr>
      </p:pic>
      <p:pic>
        <p:nvPicPr>
          <p:cNvPr id="57" name="Picture 56">
            <a:extLst>
              <a:ext uri="{FF2B5EF4-FFF2-40B4-BE49-F238E27FC236}">
                <a16:creationId xmlns:a16="http://schemas.microsoft.com/office/drawing/2014/main" id="{E5213968-101A-924E-AADA-0878BE74338C}"/>
              </a:ext>
            </a:extLst>
          </p:cNvPr>
          <p:cNvPicPr>
            <a:picLocks noChangeAspect="1"/>
          </p:cNvPicPr>
          <p:nvPr/>
        </p:nvPicPr>
        <p:blipFill rotWithShape="1">
          <a:blip r:embed="rId5"/>
          <a:srcRect l="69732"/>
          <a:stretch/>
        </p:blipFill>
        <p:spPr>
          <a:xfrm>
            <a:off x="6095999" y="1635838"/>
            <a:ext cx="1037450" cy="4437563"/>
          </a:xfrm>
          <a:prstGeom prst="rect">
            <a:avLst/>
          </a:prstGeom>
        </p:spPr>
      </p:pic>
      <p:sp>
        <p:nvSpPr>
          <p:cNvPr id="39" name="TextBox 38">
            <a:extLst>
              <a:ext uri="{FF2B5EF4-FFF2-40B4-BE49-F238E27FC236}">
                <a16:creationId xmlns:a16="http://schemas.microsoft.com/office/drawing/2014/main" id="{53F16AF1-FCD4-314A-80DA-FFB6AD0ADBFD}"/>
              </a:ext>
            </a:extLst>
          </p:cNvPr>
          <p:cNvSpPr txBox="1"/>
          <p:nvPr/>
        </p:nvSpPr>
        <p:spPr>
          <a:xfrm>
            <a:off x="7620438" y="1996447"/>
            <a:ext cx="4547399" cy="1846659"/>
          </a:xfrm>
          <a:prstGeom prst="rect">
            <a:avLst/>
          </a:prstGeom>
          <a:noFill/>
        </p:spPr>
        <p:txBody>
          <a:bodyPr wrap="none" rtlCol="0">
            <a:spAutoFit/>
          </a:bodyPr>
          <a:lstStyle/>
          <a:p>
            <a:r>
              <a:rPr lang="en-US" b="1" dirty="0"/>
              <a:t>RSTR subjects are Mtb exposed</a:t>
            </a:r>
          </a:p>
          <a:p>
            <a:pPr marL="285750" indent="-285750">
              <a:buFont typeface="Arial" panose="020B0604020202020204" pitchFamily="34" charset="0"/>
              <a:buChar char="•"/>
            </a:pPr>
            <a:r>
              <a:rPr lang="en-US" sz="1600" dirty="0"/>
              <a:t>Antigen-specific T cell responses</a:t>
            </a:r>
          </a:p>
          <a:p>
            <a:pPr marL="742950" lvl="1" indent="-285750">
              <a:buFont typeface="Arial" panose="020B0604020202020204" pitchFamily="34" charset="0"/>
              <a:buChar char="•"/>
            </a:pPr>
            <a:r>
              <a:rPr lang="en-US" sz="1600" dirty="0" err="1"/>
              <a:t>IFN</a:t>
            </a:r>
            <a:r>
              <a:rPr lang="en-US" sz="1600" dirty="0" err="1">
                <a:latin typeface="Symbol" pitchFamily="2" charset="2"/>
              </a:rPr>
              <a:t>g</a:t>
            </a:r>
            <a:r>
              <a:rPr lang="en-US" sz="1600" dirty="0"/>
              <a:t>-independent T cell responses</a:t>
            </a:r>
          </a:p>
          <a:p>
            <a:pPr marL="742950" lvl="1" indent="-285750">
              <a:buFont typeface="Arial" panose="020B0604020202020204" pitchFamily="34" charset="0"/>
              <a:buChar char="•"/>
            </a:pPr>
            <a:r>
              <a:rPr lang="en-US" sz="1600" dirty="0"/>
              <a:t>Lower polyfunctionality scores</a:t>
            </a:r>
          </a:p>
          <a:p>
            <a:pPr marL="285750" indent="-285750">
              <a:buFont typeface="Arial" panose="020B0604020202020204" pitchFamily="34" charset="0"/>
              <a:buChar char="•"/>
            </a:pPr>
            <a:r>
              <a:rPr lang="en-US" sz="1600" dirty="0"/>
              <a:t>Antigen-specific antibody responses</a:t>
            </a:r>
          </a:p>
          <a:p>
            <a:pPr marL="742950" lvl="1" indent="-285750">
              <a:buFont typeface="Arial" panose="020B0604020202020204" pitchFamily="34" charset="0"/>
              <a:buChar char="•"/>
            </a:pPr>
            <a:r>
              <a:rPr lang="en-US" sz="1600" dirty="0"/>
              <a:t>Total levels equivalent to LTBI (ex PPD IgG1)</a:t>
            </a:r>
          </a:p>
          <a:p>
            <a:pPr marL="285750" indent="-285750">
              <a:buFont typeface="Arial" panose="020B0604020202020204" pitchFamily="34" charset="0"/>
              <a:buChar char="•"/>
            </a:pPr>
            <a:endParaRPr lang="en-US" sz="1600" dirty="0"/>
          </a:p>
        </p:txBody>
      </p:sp>
      <p:sp>
        <p:nvSpPr>
          <p:cNvPr id="58" name="TextBox 57">
            <a:extLst>
              <a:ext uri="{FF2B5EF4-FFF2-40B4-BE49-F238E27FC236}">
                <a16:creationId xmlns:a16="http://schemas.microsoft.com/office/drawing/2014/main" id="{5A6E88A7-9589-6243-ADE3-F8E04AB9BAB9}"/>
              </a:ext>
            </a:extLst>
          </p:cNvPr>
          <p:cNvSpPr txBox="1"/>
          <p:nvPr/>
        </p:nvSpPr>
        <p:spPr>
          <a:xfrm>
            <a:off x="7620438" y="3699117"/>
            <a:ext cx="3705438" cy="615553"/>
          </a:xfrm>
          <a:prstGeom prst="rect">
            <a:avLst/>
          </a:prstGeom>
          <a:noFill/>
        </p:spPr>
        <p:txBody>
          <a:bodyPr wrap="none" rtlCol="0">
            <a:spAutoFit/>
          </a:bodyPr>
          <a:lstStyle/>
          <a:p>
            <a:r>
              <a:rPr lang="en-US" b="1" dirty="0"/>
              <a:t>RSTRs have qualitatively different Ab</a:t>
            </a:r>
          </a:p>
          <a:p>
            <a:pPr marL="285750" indent="-285750">
              <a:buFont typeface="Arial" panose="020B0604020202020204" pitchFamily="34" charset="0"/>
              <a:buChar char="•"/>
            </a:pPr>
            <a:r>
              <a:rPr lang="en-US" sz="1600" dirty="0"/>
              <a:t>Higher PPD avidity</a:t>
            </a:r>
          </a:p>
        </p:txBody>
      </p:sp>
      <p:pic>
        <p:nvPicPr>
          <p:cNvPr id="40" name="Picture 39">
            <a:extLst>
              <a:ext uri="{FF2B5EF4-FFF2-40B4-BE49-F238E27FC236}">
                <a16:creationId xmlns:a16="http://schemas.microsoft.com/office/drawing/2014/main" id="{53B2869B-755A-CB44-8927-F5ECB4A35280}"/>
              </a:ext>
            </a:extLst>
          </p:cNvPr>
          <p:cNvPicPr>
            <a:picLocks noChangeAspect="1"/>
          </p:cNvPicPr>
          <p:nvPr/>
        </p:nvPicPr>
        <p:blipFill>
          <a:blip r:embed="rId6"/>
          <a:stretch>
            <a:fillRect/>
          </a:stretch>
        </p:blipFill>
        <p:spPr>
          <a:xfrm>
            <a:off x="10210068" y="4008924"/>
            <a:ext cx="1206500" cy="1816100"/>
          </a:xfrm>
          <a:prstGeom prst="rect">
            <a:avLst/>
          </a:prstGeom>
        </p:spPr>
      </p:pic>
    </p:spTree>
    <p:extLst>
      <p:ext uri="{BB962C8B-B14F-4D97-AF65-F5344CB8AC3E}">
        <p14:creationId xmlns:p14="http://schemas.microsoft.com/office/powerpoint/2010/main" val="2973512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6EF1-C110-F440-8610-5B41177E78ED}"/>
              </a:ext>
            </a:extLst>
          </p:cNvPr>
          <p:cNvSpPr>
            <a:spLocks noGrp="1"/>
          </p:cNvSpPr>
          <p:nvPr>
            <p:ph type="title"/>
          </p:nvPr>
        </p:nvSpPr>
        <p:spPr/>
        <p:txBody>
          <a:bodyPr>
            <a:normAutofit/>
          </a:bodyPr>
          <a:lstStyle/>
          <a:p>
            <a:r>
              <a:rPr lang="en-US" sz="3600" dirty="0"/>
              <a:t>3. Contemporary RSTR studies:</a:t>
            </a:r>
          </a:p>
        </p:txBody>
      </p:sp>
      <p:sp>
        <p:nvSpPr>
          <p:cNvPr id="10" name="Slide Number Placeholder 5">
            <a:extLst>
              <a:ext uri="{FF2B5EF4-FFF2-40B4-BE49-F238E27FC236}">
                <a16:creationId xmlns:a16="http://schemas.microsoft.com/office/drawing/2014/main" id="{57141C37-547B-444F-8B50-86821040CDB4}"/>
              </a:ext>
            </a:extLst>
          </p:cNvPr>
          <p:cNvSpPr>
            <a:spLocks noGrp="1"/>
          </p:cNvSpPr>
          <p:nvPr>
            <p:ph type="sldNum" sz="quarter" idx="12"/>
          </p:nvPr>
        </p:nvSpPr>
        <p:spPr/>
        <p:txBody>
          <a:bodyPr/>
          <a:lstStyle/>
          <a:p>
            <a:fld id="{3F2C5FAC-08BC-7445-8057-3F900D1A1A13}" type="slidenum">
              <a:rPr lang="en-US" smtClean="0"/>
              <a:t>16</a:t>
            </a:fld>
            <a:endParaRPr lang="en-US"/>
          </a:p>
        </p:txBody>
      </p:sp>
      <p:cxnSp>
        <p:nvCxnSpPr>
          <p:cNvPr id="7" name="Straight Connector 6">
            <a:extLst>
              <a:ext uri="{FF2B5EF4-FFF2-40B4-BE49-F238E27FC236}">
                <a16:creationId xmlns:a16="http://schemas.microsoft.com/office/drawing/2014/main" id="{4EFE0D93-5C70-6141-8BE0-56A5E80820AD}"/>
              </a:ext>
            </a:extLst>
          </p:cNvPr>
          <p:cNvCxnSpPr>
            <a:cxnSpLocks noChangeShapeType="1"/>
          </p:cNvCxnSpPr>
          <p:nvPr/>
        </p:nvCxnSpPr>
        <p:spPr bwMode="auto">
          <a:xfrm>
            <a:off x="537410" y="1417638"/>
            <a:ext cx="11117179" cy="0"/>
          </a:xfrm>
          <a:prstGeom prst="line">
            <a:avLst/>
          </a:prstGeom>
          <a:noFill/>
          <a:ln w="25400">
            <a:solidFill>
              <a:schemeClr val="accent4">
                <a:lumMod val="50000"/>
              </a:schemeClr>
            </a:solidFill>
            <a:round/>
            <a:headEnd/>
            <a:tailEn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pic>
        <p:nvPicPr>
          <p:cNvPr id="8" name="Picture 7">
            <a:extLst>
              <a:ext uri="{FF2B5EF4-FFF2-40B4-BE49-F238E27FC236}">
                <a16:creationId xmlns:a16="http://schemas.microsoft.com/office/drawing/2014/main" id="{013E78D3-E169-714B-A53F-D97AF2AC6676}"/>
              </a:ext>
            </a:extLst>
          </p:cNvPr>
          <p:cNvPicPr>
            <a:picLocks noChangeAspect="1"/>
          </p:cNvPicPr>
          <p:nvPr/>
        </p:nvPicPr>
        <p:blipFill rotWithShape="1">
          <a:blip r:embed="rId3">
            <a:alphaModFix/>
          </a:blip>
          <a:srcRect l="-1367" t="818" r="-1033" b="1"/>
          <a:stretch/>
        </p:blipFill>
        <p:spPr>
          <a:xfrm>
            <a:off x="7604" y="6139613"/>
            <a:ext cx="3556093" cy="716425"/>
          </a:xfrm>
          <a:prstGeom prst="rect">
            <a:avLst/>
          </a:prstGeom>
          <a:solidFill>
            <a:schemeClr val="bg1"/>
          </a:solidFill>
        </p:spPr>
      </p:pic>
      <p:sp>
        <p:nvSpPr>
          <p:cNvPr id="9" name="Rectangle 8">
            <a:extLst>
              <a:ext uri="{FF2B5EF4-FFF2-40B4-BE49-F238E27FC236}">
                <a16:creationId xmlns:a16="http://schemas.microsoft.com/office/drawing/2014/main" id="{8B2AAC33-C586-9844-BC49-4C83742359E1}"/>
              </a:ext>
            </a:extLst>
          </p:cNvPr>
          <p:cNvSpPr/>
          <p:nvPr/>
        </p:nvSpPr>
        <p:spPr>
          <a:xfrm>
            <a:off x="0" y="6126166"/>
            <a:ext cx="12192000" cy="731834"/>
          </a:xfrm>
          <a:prstGeom prst="rect">
            <a:avLst/>
          </a:prstGeom>
          <a:gradFill flip="none" rotWithShape="1">
            <a:gsLst>
              <a:gs pos="0">
                <a:schemeClr val="accent4">
                  <a:lumMod val="10000"/>
                  <a:lumOff val="90000"/>
                  <a:alpha val="0"/>
                </a:schemeClr>
              </a:gs>
              <a:gs pos="50000">
                <a:schemeClr val="accent4">
                  <a:tint val="44500"/>
                  <a:satMod val="160000"/>
                </a:schemeClr>
              </a:gs>
              <a:gs pos="100000">
                <a:schemeClr val="accent4">
                  <a:tint val="23500"/>
                  <a:satMod val="160000"/>
                  <a:alpha val="32000"/>
                </a:schemeClr>
              </a:gs>
            </a:gsLst>
            <a:lin ang="0" scaled="1"/>
            <a:tileRect/>
          </a:gradFill>
          <a:ln w="6350">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B0676E22-0F52-704A-8FE7-BE1E2D032F58}"/>
              </a:ext>
            </a:extLst>
          </p:cNvPr>
          <p:cNvSpPr>
            <a:spLocks noGrp="1"/>
          </p:cNvSpPr>
          <p:nvPr>
            <p:ph sz="half" idx="1"/>
          </p:nvPr>
        </p:nvSpPr>
        <p:spPr>
          <a:xfrm>
            <a:off x="609600" y="1600203"/>
            <a:ext cx="11117178" cy="4525963"/>
          </a:xfrm>
        </p:spPr>
        <p:txBody>
          <a:bodyPr>
            <a:normAutofit/>
          </a:bodyPr>
          <a:lstStyle/>
          <a:p>
            <a:pPr marL="0" indent="0">
              <a:buNone/>
            </a:pPr>
            <a:r>
              <a:rPr lang="en-US" dirty="0"/>
              <a:t>Summary</a:t>
            </a:r>
          </a:p>
          <a:p>
            <a:r>
              <a:rPr lang="en-US" sz="2400" dirty="0"/>
              <a:t>Resistance to TST/IGRA conversion has genetic links (</a:t>
            </a:r>
            <a:r>
              <a:rPr lang="en-US" sz="2400" i="1" dirty="0"/>
              <a:t>TST1/</a:t>
            </a:r>
            <a:r>
              <a:rPr lang="en-US" sz="2400" i="1" dirty="0" err="1"/>
              <a:t>TNFeQTL</a:t>
            </a:r>
            <a:r>
              <a:rPr lang="en-US" sz="2400" dirty="0"/>
              <a:t>, </a:t>
            </a:r>
            <a:r>
              <a:rPr lang="en-US" sz="2400" i="1" dirty="0"/>
              <a:t>TST2</a:t>
            </a:r>
            <a:r>
              <a:rPr lang="en-US" sz="2400" dirty="0"/>
              <a:t>)</a:t>
            </a:r>
            <a:endParaRPr lang="en-US" sz="2400" i="1" dirty="0"/>
          </a:p>
          <a:p>
            <a:r>
              <a:rPr lang="en-US" sz="2400" dirty="0"/>
              <a:t>RSTR cohorts have immunologic evidence of Mtb exposure</a:t>
            </a:r>
          </a:p>
          <a:p>
            <a:pPr lvl="1">
              <a:buFont typeface="Arial" panose="020B0604020202020204" pitchFamily="34" charset="0"/>
              <a:buChar char="•"/>
            </a:pPr>
            <a:r>
              <a:rPr lang="en-US" sz="2000" dirty="0"/>
              <a:t>RSTRs have </a:t>
            </a:r>
            <a:r>
              <a:rPr lang="en-US" sz="2000" dirty="0" err="1"/>
              <a:t>IFN</a:t>
            </a:r>
            <a:r>
              <a:rPr lang="en-US" sz="2000" dirty="0" err="1">
                <a:latin typeface="Symbol" pitchFamily="2" charset="2"/>
              </a:rPr>
              <a:t>g</a:t>
            </a:r>
            <a:r>
              <a:rPr lang="en-US" sz="2000" dirty="0"/>
              <a:t>-independent T cell responses</a:t>
            </a:r>
          </a:p>
          <a:p>
            <a:pPr lvl="1">
              <a:buFont typeface="Arial" panose="020B0604020202020204" pitchFamily="34" charset="0"/>
              <a:buChar char="•"/>
            </a:pPr>
            <a:r>
              <a:rPr lang="en-US" sz="2000" dirty="0"/>
              <a:t>RSTR PPD-specific Ab have higher avidity</a:t>
            </a:r>
          </a:p>
          <a:p>
            <a:pPr>
              <a:buFont typeface="Arial" panose="020B0604020202020204" pitchFamily="34" charset="0"/>
              <a:buChar char="•"/>
            </a:pPr>
            <a:r>
              <a:rPr lang="en-US" sz="2400" dirty="0" err="1"/>
              <a:t>Immunometabolic</a:t>
            </a:r>
            <a:r>
              <a:rPr lang="en-US" sz="2400" dirty="0"/>
              <a:t> and fatty acid transcriptional programs associate with RSTR transcriptomes.</a:t>
            </a:r>
          </a:p>
          <a:p>
            <a:endParaRPr lang="en-US" sz="2400" dirty="0"/>
          </a:p>
          <a:p>
            <a:endParaRPr lang="en-US" sz="2400" dirty="0"/>
          </a:p>
        </p:txBody>
      </p:sp>
    </p:spTree>
    <p:extLst>
      <p:ext uri="{BB962C8B-B14F-4D97-AF65-F5344CB8AC3E}">
        <p14:creationId xmlns:p14="http://schemas.microsoft.com/office/powerpoint/2010/main" val="2876081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6EF1-C110-F440-8610-5B41177E78ED}"/>
              </a:ext>
            </a:extLst>
          </p:cNvPr>
          <p:cNvSpPr>
            <a:spLocks noGrp="1"/>
          </p:cNvSpPr>
          <p:nvPr>
            <p:ph type="title"/>
          </p:nvPr>
        </p:nvSpPr>
        <p:spPr/>
        <p:txBody>
          <a:bodyPr>
            <a:normAutofit/>
          </a:bodyPr>
          <a:lstStyle/>
          <a:p>
            <a:r>
              <a:rPr lang="en-US" sz="3600" dirty="0"/>
              <a:t>4. Current Gaps and Future Studies</a:t>
            </a:r>
          </a:p>
        </p:txBody>
      </p:sp>
      <p:sp>
        <p:nvSpPr>
          <p:cNvPr id="10" name="Slide Number Placeholder 5">
            <a:extLst>
              <a:ext uri="{FF2B5EF4-FFF2-40B4-BE49-F238E27FC236}">
                <a16:creationId xmlns:a16="http://schemas.microsoft.com/office/drawing/2014/main" id="{57141C37-547B-444F-8B50-86821040CDB4}"/>
              </a:ext>
            </a:extLst>
          </p:cNvPr>
          <p:cNvSpPr>
            <a:spLocks noGrp="1"/>
          </p:cNvSpPr>
          <p:nvPr>
            <p:ph type="sldNum" sz="quarter" idx="12"/>
          </p:nvPr>
        </p:nvSpPr>
        <p:spPr/>
        <p:txBody>
          <a:bodyPr/>
          <a:lstStyle/>
          <a:p>
            <a:fld id="{3F2C5FAC-08BC-7445-8057-3F900D1A1A13}" type="slidenum">
              <a:rPr lang="en-US" smtClean="0"/>
              <a:t>17</a:t>
            </a:fld>
            <a:endParaRPr lang="en-US"/>
          </a:p>
        </p:txBody>
      </p:sp>
      <p:cxnSp>
        <p:nvCxnSpPr>
          <p:cNvPr id="7" name="Straight Connector 6">
            <a:extLst>
              <a:ext uri="{FF2B5EF4-FFF2-40B4-BE49-F238E27FC236}">
                <a16:creationId xmlns:a16="http://schemas.microsoft.com/office/drawing/2014/main" id="{4EFE0D93-5C70-6141-8BE0-56A5E80820AD}"/>
              </a:ext>
            </a:extLst>
          </p:cNvPr>
          <p:cNvCxnSpPr>
            <a:cxnSpLocks noChangeShapeType="1"/>
          </p:cNvCxnSpPr>
          <p:nvPr/>
        </p:nvCxnSpPr>
        <p:spPr bwMode="auto">
          <a:xfrm>
            <a:off x="537410" y="1417638"/>
            <a:ext cx="11117179" cy="0"/>
          </a:xfrm>
          <a:prstGeom prst="line">
            <a:avLst/>
          </a:prstGeom>
          <a:noFill/>
          <a:ln w="25400">
            <a:solidFill>
              <a:schemeClr val="accent4">
                <a:lumMod val="50000"/>
              </a:schemeClr>
            </a:solidFill>
            <a:round/>
            <a:headEnd/>
            <a:tailEn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pic>
        <p:nvPicPr>
          <p:cNvPr id="8" name="Picture 7">
            <a:extLst>
              <a:ext uri="{FF2B5EF4-FFF2-40B4-BE49-F238E27FC236}">
                <a16:creationId xmlns:a16="http://schemas.microsoft.com/office/drawing/2014/main" id="{013E78D3-E169-714B-A53F-D97AF2AC6676}"/>
              </a:ext>
            </a:extLst>
          </p:cNvPr>
          <p:cNvPicPr>
            <a:picLocks noChangeAspect="1"/>
          </p:cNvPicPr>
          <p:nvPr/>
        </p:nvPicPr>
        <p:blipFill rotWithShape="1">
          <a:blip r:embed="rId3">
            <a:alphaModFix/>
          </a:blip>
          <a:srcRect l="-1367" t="818" r="-1033" b="1"/>
          <a:stretch/>
        </p:blipFill>
        <p:spPr>
          <a:xfrm>
            <a:off x="7604" y="6139613"/>
            <a:ext cx="3556093" cy="716425"/>
          </a:xfrm>
          <a:prstGeom prst="rect">
            <a:avLst/>
          </a:prstGeom>
          <a:solidFill>
            <a:schemeClr val="bg1"/>
          </a:solidFill>
        </p:spPr>
      </p:pic>
      <p:sp>
        <p:nvSpPr>
          <p:cNvPr id="9" name="Rectangle 8">
            <a:extLst>
              <a:ext uri="{FF2B5EF4-FFF2-40B4-BE49-F238E27FC236}">
                <a16:creationId xmlns:a16="http://schemas.microsoft.com/office/drawing/2014/main" id="{8B2AAC33-C586-9844-BC49-4C83742359E1}"/>
              </a:ext>
            </a:extLst>
          </p:cNvPr>
          <p:cNvSpPr/>
          <p:nvPr/>
        </p:nvSpPr>
        <p:spPr>
          <a:xfrm>
            <a:off x="0" y="6126166"/>
            <a:ext cx="12192000" cy="731834"/>
          </a:xfrm>
          <a:prstGeom prst="rect">
            <a:avLst/>
          </a:prstGeom>
          <a:gradFill flip="none" rotWithShape="1">
            <a:gsLst>
              <a:gs pos="0">
                <a:schemeClr val="accent4">
                  <a:lumMod val="10000"/>
                  <a:lumOff val="90000"/>
                  <a:alpha val="0"/>
                </a:schemeClr>
              </a:gs>
              <a:gs pos="50000">
                <a:schemeClr val="accent4">
                  <a:tint val="44500"/>
                  <a:satMod val="160000"/>
                </a:schemeClr>
              </a:gs>
              <a:gs pos="100000">
                <a:schemeClr val="accent4">
                  <a:tint val="23500"/>
                  <a:satMod val="160000"/>
                  <a:alpha val="32000"/>
                </a:schemeClr>
              </a:gs>
            </a:gsLst>
            <a:lin ang="0" scaled="1"/>
            <a:tileRect/>
          </a:gradFill>
          <a:ln w="6350">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B0676E22-0F52-704A-8FE7-BE1E2D032F58}"/>
              </a:ext>
            </a:extLst>
          </p:cNvPr>
          <p:cNvSpPr>
            <a:spLocks noGrp="1"/>
          </p:cNvSpPr>
          <p:nvPr>
            <p:ph sz="half" idx="1"/>
          </p:nvPr>
        </p:nvSpPr>
        <p:spPr>
          <a:xfrm>
            <a:off x="609600" y="1600203"/>
            <a:ext cx="11117178" cy="4525963"/>
          </a:xfrm>
        </p:spPr>
        <p:txBody>
          <a:bodyPr/>
          <a:lstStyle/>
          <a:p>
            <a:r>
              <a:rPr lang="en-US" sz="2400" dirty="0"/>
              <a:t>Microbiologic diagnostics or host biomarkers that distinguish infected and uninfected subjects with ‘LTBI’</a:t>
            </a:r>
          </a:p>
          <a:p>
            <a:r>
              <a:rPr lang="en-US" sz="2400" dirty="0"/>
              <a:t>Rates of TB progression among RSTR and traditional LTBI</a:t>
            </a:r>
          </a:p>
          <a:p>
            <a:r>
              <a:rPr lang="en-US" sz="2400" dirty="0"/>
              <a:t>Defining ‘early clearance’ host pathways</a:t>
            </a:r>
          </a:p>
          <a:p>
            <a:r>
              <a:rPr lang="en-US" sz="2400" dirty="0"/>
              <a:t>Advances will yield</a:t>
            </a:r>
          </a:p>
          <a:p>
            <a:pPr lvl="1">
              <a:buFont typeface="Arial" panose="020B0604020202020204" pitchFamily="34" charset="0"/>
              <a:buChar char="•"/>
            </a:pPr>
            <a:r>
              <a:rPr lang="en-US" sz="2000" dirty="0"/>
              <a:t>Host-directed therapy targets</a:t>
            </a:r>
          </a:p>
          <a:p>
            <a:pPr lvl="1">
              <a:buFont typeface="Arial" panose="020B0604020202020204" pitchFamily="34" charset="0"/>
              <a:buChar char="•"/>
            </a:pPr>
            <a:r>
              <a:rPr lang="en-US" sz="2000" dirty="0"/>
              <a:t>Vaccines trial tools</a:t>
            </a:r>
          </a:p>
          <a:p>
            <a:pPr lvl="2">
              <a:buFont typeface="Arial" panose="020B0604020202020204" pitchFamily="34" charset="0"/>
              <a:buChar char="•"/>
            </a:pPr>
            <a:r>
              <a:rPr lang="en-US" sz="1600" dirty="0"/>
              <a:t>Immune correlates of protection</a:t>
            </a:r>
          </a:p>
          <a:p>
            <a:pPr lvl="2">
              <a:buFont typeface="Arial" panose="020B0604020202020204" pitchFamily="34" charset="0"/>
              <a:buChar char="•"/>
            </a:pPr>
            <a:r>
              <a:rPr lang="en-US" sz="1600" dirty="0"/>
              <a:t>Selection of uninfected participants</a:t>
            </a:r>
          </a:p>
          <a:p>
            <a:pPr lvl="1">
              <a:buFont typeface="Arial" panose="020B0604020202020204" pitchFamily="34" charset="0"/>
              <a:buChar char="•"/>
            </a:pPr>
            <a:r>
              <a:rPr lang="en-US" sz="2000" dirty="0"/>
              <a:t>Prioritization for TPT</a:t>
            </a:r>
          </a:p>
          <a:p>
            <a:pPr lvl="1">
              <a:buFont typeface="Arial" panose="020B0604020202020204" pitchFamily="34" charset="0"/>
              <a:buChar char="•"/>
            </a:pPr>
            <a:r>
              <a:rPr lang="en-US" sz="2000" dirty="0"/>
              <a:t>Monitoring of treatment response</a:t>
            </a:r>
            <a:endParaRPr lang="en-US" sz="2400" dirty="0"/>
          </a:p>
        </p:txBody>
      </p:sp>
      <p:pic>
        <p:nvPicPr>
          <p:cNvPr id="3" name="Picture 2">
            <a:extLst>
              <a:ext uri="{FF2B5EF4-FFF2-40B4-BE49-F238E27FC236}">
                <a16:creationId xmlns:a16="http://schemas.microsoft.com/office/drawing/2014/main" id="{DAC8731F-6FDB-004D-897A-EFC6F3CF3281}"/>
              </a:ext>
            </a:extLst>
          </p:cNvPr>
          <p:cNvPicPr>
            <a:picLocks noChangeAspect="1"/>
          </p:cNvPicPr>
          <p:nvPr/>
        </p:nvPicPr>
        <p:blipFill>
          <a:blip r:embed="rId4"/>
          <a:stretch>
            <a:fillRect/>
          </a:stretch>
        </p:blipFill>
        <p:spPr>
          <a:xfrm>
            <a:off x="8633360" y="2146213"/>
            <a:ext cx="3558639" cy="3966506"/>
          </a:xfrm>
          <a:prstGeom prst="rect">
            <a:avLst/>
          </a:prstGeom>
        </p:spPr>
      </p:pic>
      <p:sp>
        <p:nvSpPr>
          <p:cNvPr id="4" name="TextBox 3">
            <a:extLst>
              <a:ext uri="{FF2B5EF4-FFF2-40B4-BE49-F238E27FC236}">
                <a16:creationId xmlns:a16="http://schemas.microsoft.com/office/drawing/2014/main" id="{DA5C2FAE-991E-D94A-8561-A245BF7B3A83}"/>
              </a:ext>
            </a:extLst>
          </p:cNvPr>
          <p:cNvSpPr txBox="1"/>
          <p:nvPr/>
        </p:nvSpPr>
        <p:spPr>
          <a:xfrm>
            <a:off x="6168189" y="5750111"/>
            <a:ext cx="2494978" cy="369332"/>
          </a:xfrm>
          <a:prstGeom prst="rect">
            <a:avLst/>
          </a:prstGeom>
          <a:noFill/>
        </p:spPr>
        <p:txBody>
          <a:bodyPr wrap="none" rtlCol="0">
            <a:spAutoFit/>
          </a:bodyPr>
          <a:lstStyle/>
          <a:p>
            <a:r>
              <a:rPr lang="en-US" dirty="0"/>
              <a:t>Behr et al. 2021 ARJCCM</a:t>
            </a:r>
          </a:p>
        </p:txBody>
      </p:sp>
    </p:spTree>
    <p:extLst>
      <p:ext uri="{BB962C8B-B14F-4D97-AF65-F5344CB8AC3E}">
        <p14:creationId xmlns:p14="http://schemas.microsoft.com/office/powerpoint/2010/main" val="4266107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6EF1-C110-F440-8610-5B41177E78ED}"/>
              </a:ext>
            </a:extLst>
          </p:cNvPr>
          <p:cNvSpPr>
            <a:spLocks noGrp="1"/>
          </p:cNvSpPr>
          <p:nvPr>
            <p:ph type="title"/>
          </p:nvPr>
        </p:nvSpPr>
        <p:spPr/>
        <p:txBody>
          <a:bodyPr>
            <a:normAutofit/>
          </a:bodyPr>
          <a:lstStyle/>
          <a:p>
            <a:r>
              <a:rPr lang="en-US" sz="3600" dirty="0"/>
              <a:t>Questions? </a:t>
            </a:r>
          </a:p>
        </p:txBody>
      </p:sp>
      <p:sp>
        <p:nvSpPr>
          <p:cNvPr id="10" name="Slide Number Placeholder 5">
            <a:extLst>
              <a:ext uri="{FF2B5EF4-FFF2-40B4-BE49-F238E27FC236}">
                <a16:creationId xmlns:a16="http://schemas.microsoft.com/office/drawing/2014/main" id="{57141C37-547B-444F-8B50-86821040CDB4}"/>
              </a:ext>
            </a:extLst>
          </p:cNvPr>
          <p:cNvSpPr>
            <a:spLocks noGrp="1"/>
          </p:cNvSpPr>
          <p:nvPr>
            <p:ph type="sldNum" sz="quarter" idx="12"/>
          </p:nvPr>
        </p:nvSpPr>
        <p:spPr/>
        <p:txBody>
          <a:bodyPr/>
          <a:lstStyle/>
          <a:p>
            <a:fld id="{3F2C5FAC-08BC-7445-8057-3F900D1A1A13}" type="slidenum">
              <a:rPr lang="en-US" smtClean="0"/>
              <a:t>18</a:t>
            </a:fld>
            <a:endParaRPr lang="en-US"/>
          </a:p>
        </p:txBody>
      </p:sp>
      <p:cxnSp>
        <p:nvCxnSpPr>
          <p:cNvPr id="7" name="Straight Connector 6">
            <a:extLst>
              <a:ext uri="{FF2B5EF4-FFF2-40B4-BE49-F238E27FC236}">
                <a16:creationId xmlns:a16="http://schemas.microsoft.com/office/drawing/2014/main" id="{4EFE0D93-5C70-6141-8BE0-56A5E80820AD}"/>
              </a:ext>
            </a:extLst>
          </p:cNvPr>
          <p:cNvCxnSpPr>
            <a:cxnSpLocks noChangeShapeType="1"/>
          </p:cNvCxnSpPr>
          <p:nvPr/>
        </p:nvCxnSpPr>
        <p:spPr bwMode="auto">
          <a:xfrm>
            <a:off x="537410" y="1417638"/>
            <a:ext cx="11117179" cy="0"/>
          </a:xfrm>
          <a:prstGeom prst="line">
            <a:avLst/>
          </a:prstGeom>
          <a:noFill/>
          <a:ln w="25400">
            <a:solidFill>
              <a:schemeClr val="accent4">
                <a:lumMod val="50000"/>
              </a:schemeClr>
            </a:solidFill>
            <a:round/>
            <a:headEnd/>
            <a:tailEn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pic>
        <p:nvPicPr>
          <p:cNvPr id="8" name="Picture 7">
            <a:extLst>
              <a:ext uri="{FF2B5EF4-FFF2-40B4-BE49-F238E27FC236}">
                <a16:creationId xmlns:a16="http://schemas.microsoft.com/office/drawing/2014/main" id="{013E78D3-E169-714B-A53F-D97AF2AC6676}"/>
              </a:ext>
            </a:extLst>
          </p:cNvPr>
          <p:cNvPicPr>
            <a:picLocks noChangeAspect="1"/>
          </p:cNvPicPr>
          <p:nvPr/>
        </p:nvPicPr>
        <p:blipFill rotWithShape="1">
          <a:blip r:embed="rId2">
            <a:alphaModFix/>
          </a:blip>
          <a:srcRect l="-1367" t="818" r="-1033" b="1"/>
          <a:stretch/>
        </p:blipFill>
        <p:spPr>
          <a:xfrm>
            <a:off x="7604" y="6139613"/>
            <a:ext cx="3556093" cy="716425"/>
          </a:xfrm>
          <a:prstGeom prst="rect">
            <a:avLst/>
          </a:prstGeom>
          <a:solidFill>
            <a:schemeClr val="bg1"/>
          </a:solidFill>
        </p:spPr>
      </p:pic>
      <p:sp>
        <p:nvSpPr>
          <p:cNvPr id="9" name="Rectangle 8">
            <a:extLst>
              <a:ext uri="{FF2B5EF4-FFF2-40B4-BE49-F238E27FC236}">
                <a16:creationId xmlns:a16="http://schemas.microsoft.com/office/drawing/2014/main" id="{8B2AAC33-C586-9844-BC49-4C83742359E1}"/>
              </a:ext>
            </a:extLst>
          </p:cNvPr>
          <p:cNvSpPr/>
          <p:nvPr/>
        </p:nvSpPr>
        <p:spPr>
          <a:xfrm>
            <a:off x="0" y="6126166"/>
            <a:ext cx="12192000" cy="731834"/>
          </a:xfrm>
          <a:prstGeom prst="rect">
            <a:avLst/>
          </a:prstGeom>
          <a:gradFill flip="none" rotWithShape="1">
            <a:gsLst>
              <a:gs pos="0">
                <a:schemeClr val="accent4">
                  <a:lumMod val="10000"/>
                  <a:lumOff val="90000"/>
                  <a:alpha val="0"/>
                </a:schemeClr>
              </a:gs>
              <a:gs pos="50000">
                <a:schemeClr val="accent4">
                  <a:tint val="44500"/>
                  <a:satMod val="160000"/>
                </a:schemeClr>
              </a:gs>
              <a:gs pos="100000">
                <a:schemeClr val="accent4">
                  <a:tint val="23500"/>
                  <a:satMod val="160000"/>
                  <a:alpha val="32000"/>
                </a:schemeClr>
              </a:gs>
            </a:gsLst>
            <a:lin ang="0" scaled="1"/>
            <a:tileRect/>
          </a:gradFill>
          <a:ln w="6350">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E519855-D6F6-B04A-BDBC-3DB1473CE606}"/>
              </a:ext>
            </a:extLst>
          </p:cNvPr>
          <p:cNvSpPr txBox="1"/>
          <p:nvPr/>
        </p:nvSpPr>
        <p:spPr>
          <a:xfrm>
            <a:off x="4792351" y="4794031"/>
            <a:ext cx="2790636" cy="646331"/>
          </a:xfrm>
          <a:prstGeom prst="rect">
            <a:avLst/>
          </a:prstGeom>
          <a:noFill/>
        </p:spPr>
        <p:txBody>
          <a:bodyPr wrap="none" rtlCol="0">
            <a:spAutoFit/>
          </a:bodyPr>
          <a:lstStyle/>
          <a:p>
            <a:pPr algn="ctr"/>
            <a:r>
              <a:rPr lang="en-US" dirty="0"/>
              <a:t>If UW faculty/personnel, </a:t>
            </a:r>
          </a:p>
          <a:p>
            <a:pPr algn="ctr"/>
            <a:r>
              <a:rPr lang="en-US" dirty="0"/>
              <a:t>please scan to evaluate me!</a:t>
            </a:r>
          </a:p>
        </p:txBody>
      </p:sp>
      <p:sp>
        <p:nvSpPr>
          <p:cNvPr id="16" name="Rectangle 15">
            <a:extLst>
              <a:ext uri="{FF2B5EF4-FFF2-40B4-BE49-F238E27FC236}">
                <a16:creationId xmlns:a16="http://schemas.microsoft.com/office/drawing/2014/main" id="{3A804A5F-9D35-6349-81DF-5AE924DC2CBE}"/>
              </a:ext>
            </a:extLst>
          </p:cNvPr>
          <p:cNvSpPr/>
          <p:nvPr/>
        </p:nvSpPr>
        <p:spPr>
          <a:xfrm>
            <a:off x="2030006" y="5490876"/>
            <a:ext cx="8315326" cy="584775"/>
          </a:xfrm>
          <a:prstGeom prst="rect">
            <a:avLst/>
          </a:prstGeom>
        </p:spPr>
        <p:txBody>
          <a:bodyPr wrap="square">
            <a:spAutoFit/>
          </a:bodyPr>
          <a:lstStyle/>
          <a:p>
            <a:pPr algn="ctr"/>
            <a:r>
              <a:rPr lang="en-US" sz="1600" dirty="0"/>
              <a:t>Course: </a:t>
            </a:r>
            <a:r>
              <a:rPr lang="en-US" altLang="en-US" sz="1600" dirty="0"/>
              <a:t>Advanced TB Research Course</a:t>
            </a:r>
          </a:p>
          <a:p>
            <a:pPr algn="ctr"/>
            <a:r>
              <a:rPr lang="en-US" sz="1600" dirty="0"/>
              <a:t>Resister Populations and Mtb Transmission</a:t>
            </a:r>
          </a:p>
        </p:txBody>
      </p:sp>
      <p:pic>
        <p:nvPicPr>
          <p:cNvPr id="5" name="Picture 4">
            <a:extLst>
              <a:ext uri="{FF2B5EF4-FFF2-40B4-BE49-F238E27FC236}">
                <a16:creationId xmlns:a16="http://schemas.microsoft.com/office/drawing/2014/main" id="{3F3C54D1-11BC-E30F-E9F7-207A9931BB80}"/>
              </a:ext>
            </a:extLst>
          </p:cNvPr>
          <p:cNvPicPr>
            <a:picLocks noChangeAspect="1"/>
          </p:cNvPicPr>
          <p:nvPr/>
        </p:nvPicPr>
        <p:blipFill>
          <a:blip r:embed="rId3"/>
          <a:stretch>
            <a:fillRect/>
          </a:stretch>
        </p:blipFill>
        <p:spPr>
          <a:xfrm>
            <a:off x="4657429" y="1694079"/>
            <a:ext cx="3060480" cy="3060480"/>
          </a:xfrm>
          <a:prstGeom prst="rect">
            <a:avLst/>
          </a:prstGeom>
        </p:spPr>
      </p:pic>
    </p:spTree>
    <p:extLst>
      <p:ext uri="{BB962C8B-B14F-4D97-AF65-F5344CB8AC3E}">
        <p14:creationId xmlns:p14="http://schemas.microsoft.com/office/powerpoint/2010/main" val="952059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6EF1-C110-F440-8610-5B41177E78ED}"/>
              </a:ext>
            </a:extLst>
          </p:cNvPr>
          <p:cNvSpPr>
            <a:spLocks noGrp="1"/>
          </p:cNvSpPr>
          <p:nvPr>
            <p:ph type="title"/>
          </p:nvPr>
        </p:nvSpPr>
        <p:spPr/>
        <p:txBody>
          <a:bodyPr>
            <a:normAutofit/>
          </a:bodyPr>
          <a:lstStyle/>
          <a:p>
            <a:r>
              <a:rPr lang="en-US" sz="3600" dirty="0"/>
              <a:t>Outline</a:t>
            </a:r>
          </a:p>
        </p:txBody>
      </p:sp>
      <p:sp>
        <p:nvSpPr>
          <p:cNvPr id="3" name="Content Placeholder 2">
            <a:extLst>
              <a:ext uri="{FF2B5EF4-FFF2-40B4-BE49-F238E27FC236}">
                <a16:creationId xmlns:a16="http://schemas.microsoft.com/office/drawing/2014/main" id="{020D7FAF-754F-F54E-854C-86EE65065D3B}"/>
              </a:ext>
            </a:extLst>
          </p:cNvPr>
          <p:cNvSpPr>
            <a:spLocks noGrp="1"/>
          </p:cNvSpPr>
          <p:nvPr>
            <p:ph idx="1"/>
          </p:nvPr>
        </p:nvSpPr>
        <p:spPr/>
        <p:txBody>
          <a:bodyPr>
            <a:normAutofit/>
          </a:bodyPr>
          <a:lstStyle/>
          <a:p>
            <a:pPr marL="514350" indent="-514350">
              <a:buFont typeface="+mj-lt"/>
              <a:buAutoNum type="arabicPeriod"/>
            </a:pPr>
            <a:r>
              <a:rPr lang="en-US" dirty="0"/>
              <a:t>Defining incident infection</a:t>
            </a:r>
          </a:p>
          <a:p>
            <a:pPr marL="514350" indent="-514350">
              <a:buFont typeface="+mj-lt"/>
              <a:buAutoNum type="arabicPeriod"/>
            </a:pPr>
            <a:r>
              <a:rPr lang="en-US" dirty="0"/>
              <a:t>Historical and epidemiologic evidence of ‘resister’ populations</a:t>
            </a:r>
          </a:p>
          <a:p>
            <a:pPr marL="514350" indent="-514350">
              <a:buFont typeface="+mj-lt"/>
              <a:buAutoNum type="arabicPeriod"/>
            </a:pPr>
            <a:r>
              <a:rPr lang="en-US" dirty="0"/>
              <a:t>Contemporary Mtb resistance studies</a:t>
            </a:r>
          </a:p>
          <a:p>
            <a:pPr marL="914400" lvl="1" indent="-514350">
              <a:buFont typeface="+mj-lt"/>
              <a:buAutoNum type="alphaLcParenR"/>
            </a:pPr>
            <a:r>
              <a:rPr lang="en-US" dirty="0"/>
              <a:t>Genetics</a:t>
            </a:r>
          </a:p>
          <a:p>
            <a:pPr marL="914400" lvl="1" indent="-514350">
              <a:buFont typeface="+mj-lt"/>
              <a:buAutoNum type="alphaLcParenR"/>
            </a:pPr>
            <a:r>
              <a:rPr lang="en-US" dirty="0"/>
              <a:t>Immunology</a:t>
            </a:r>
          </a:p>
          <a:p>
            <a:pPr marL="514350" indent="-514350">
              <a:buFont typeface="+mj-lt"/>
              <a:buAutoNum type="arabicPeriod"/>
            </a:pPr>
            <a:r>
              <a:rPr lang="en-US" dirty="0"/>
              <a:t>Summary and gaps in knowledge</a:t>
            </a:r>
            <a:endParaRPr lang="en-US" dirty="0">
              <a:effectLst/>
            </a:endParaRPr>
          </a:p>
        </p:txBody>
      </p:sp>
      <p:cxnSp>
        <p:nvCxnSpPr>
          <p:cNvPr id="7" name="Straight Connector 6">
            <a:extLst>
              <a:ext uri="{FF2B5EF4-FFF2-40B4-BE49-F238E27FC236}">
                <a16:creationId xmlns:a16="http://schemas.microsoft.com/office/drawing/2014/main" id="{4EFE0D93-5C70-6141-8BE0-56A5E80820AD}"/>
              </a:ext>
            </a:extLst>
          </p:cNvPr>
          <p:cNvCxnSpPr>
            <a:cxnSpLocks noChangeShapeType="1"/>
          </p:cNvCxnSpPr>
          <p:nvPr/>
        </p:nvCxnSpPr>
        <p:spPr bwMode="auto">
          <a:xfrm>
            <a:off x="537410" y="1417638"/>
            <a:ext cx="11117179" cy="0"/>
          </a:xfrm>
          <a:prstGeom prst="line">
            <a:avLst/>
          </a:prstGeom>
          <a:noFill/>
          <a:ln w="25400">
            <a:solidFill>
              <a:schemeClr val="accent4">
                <a:lumMod val="50000"/>
              </a:schemeClr>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pic>
        <p:nvPicPr>
          <p:cNvPr id="8" name="Picture 7">
            <a:extLst>
              <a:ext uri="{FF2B5EF4-FFF2-40B4-BE49-F238E27FC236}">
                <a16:creationId xmlns:a16="http://schemas.microsoft.com/office/drawing/2014/main" id="{013E78D3-E169-714B-A53F-D97AF2AC6676}"/>
              </a:ext>
            </a:extLst>
          </p:cNvPr>
          <p:cNvPicPr>
            <a:picLocks noChangeAspect="1"/>
          </p:cNvPicPr>
          <p:nvPr/>
        </p:nvPicPr>
        <p:blipFill rotWithShape="1">
          <a:blip r:embed="rId3">
            <a:alphaModFix/>
          </a:blip>
          <a:srcRect l="-1367" t="818" r="-1033" b="1"/>
          <a:stretch/>
        </p:blipFill>
        <p:spPr>
          <a:xfrm>
            <a:off x="7604" y="6139613"/>
            <a:ext cx="3556093" cy="716425"/>
          </a:xfrm>
          <a:prstGeom prst="rect">
            <a:avLst/>
          </a:prstGeom>
          <a:solidFill>
            <a:schemeClr val="bg1"/>
          </a:solidFill>
        </p:spPr>
      </p:pic>
      <p:sp>
        <p:nvSpPr>
          <p:cNvPr id="9" name="Rectangle 8">
            <a:extLst>
              <a:ext uri="{FF2B5EF4-FFF2-40B4-BE49-F238E27FC236}">
                <a16:creationId xmlns:a16="http://schemas.microsoft.com/office/drawing/2014/main" id="{8B2AAC33-C586-9844-BC49-4C83742359E1}"/>
              </a:ext>
            </a:extLst>
          </p:cNvPr>
          <p:cNvSpPr/>
          <p:nvPr/>
        </p:nvSpPr>
        <p:spPr>
          <a:xfrm>
            <a:off x="0" y="6126166"/>
            <a:ext cx="12192000" cy="731834"/>
          </a:xfrm>
          <a:prstGeom prst="rect">
            <a:avLst/>
          </a:prstGeom>
          <a:gradFill flip="none" rotWithShape="1">
            <a:gsLst>
              <a:gs pos="0">
                <a:schemeClr val="accent4">
                  <a:lumMod val="10000"/>
                  <a:lumOff val="90000"/>
                  <a:alpha val="0"/>
                </a:schemeClr>
              </a:gs>
              <a:gs pos="50000">
                <a:schemeClr val="accent4">
                  <a:tint val="44500"/>
                  <a:satMod val="160000"/>
                </a:schemeClr>
              </a:gs>
              <a:gs pos="100000">
                <a:schemeClr val="accent4">
                  <a:tint val="23500"/>
                  <a:satMod val="160000"/>
                  <a:alpha val="32000"/>
                </a:schemeClr>
              </a:gs>
            </a:gsLst>
            <a:lin ang="0" scaled="1"/>
            <a:tileRect/>
          </a:gradFill>
          <a:ln w="6350">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57141C37-547B-444F-8B50-86821040CDB4}"/>
              </a:ext>
            </a:extLst>
          </p:cNvPr>
          <p:cNvSpPr>
            <a:spLocks noGrp="1"/>
          </p:cNvSpPr>
          <p:nvPr>
            <p:ph type="sldNum" sz="quarter" idx="12"/>
          </p:nvPr>
        </p:nvSpPr>
        <p:spPr>
          <a:xfrm>
            <a:off x="8737600" y="6356353"/>
            <a:ext cx="2844800" cy="365125"/>
          </a:xfrm>
        </p:spPr>
        <p:txBody>
          <a:bodyPr/>
          <a:lstStyle/>
          <a:p>
            <a:fld id="{3F2C5FAC-08BC-7445-8057-3F900D1A1A13}" type="slidenum">
              <a:rPr lang="en-US" smtClean="0"/>
              <a:t>2</a:t>
            </a:fld>
            <a:endParaRPr lang="en-US"/>
          </a:p>
        </p:txBody>
      </p:sp>
    </p:spTree>
    <p:extLst>
      <p:ext uri="{BB962C8B-B14F-4D97-AF65-F5344CB8AC3E}">
        <p14:creationId xmlns:p14="http://schemas.microsoft.com/office/powerpoint/2010/main" val="3041785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6EF1-C110-F440-8610-5B41177E78ED}"/>
              </a:ext>
            </a:extLst>
          </p:cNvPr>
          <p:cNvSpPr>
            <a:spLocks noGrp="1"/>
          </p:cNvSpPr>
          <p:nvPr>
            <p:ph type="title"/>
          </p:nvPr>
        </p:nvSpPr>
        <p:spPr/>
        <p:txBody>
          <a:bodyPr>
            <a:normAutofit/>
          </a:bodyPr>
          <a:lstStyle/>
          <a:p>
            <a:r>
              <a:rPr lang="en-US" sz="3600" dirty="0"/>
              <a:t>1. Defining Mtb infection</a:t>
            </a:r>
          </a:p>
        </p:txBody>
      </p:sp>
      <p:cxnSp>
        <p:nvCxnSpPr>
          <p:cNvPr id="7" name="Straight Connector 6">
            <a:extLst>
              <a:ext uri="{FF2B5EF4-FFF2-40B4-BE49-F238E27FC236}">
                <a16:creationId xmlns:a16="http://schemas.microsoft.com/office/drawing/2014/main" id="{4EFE0D93-5C70-6141-8BE0-56A5E80820AD}"/>
              </a:ext>
            </a:extLst>
          </p:cNvPr>
          <p:cNvCxnSpPr>
            <a:cxnSpLocks noChangeShapeType="1"/>
          </p:cNvCxnSpPr>
          <p:nvPr/>
        </p:nvCxnSpPr>
        <p:spPr bwMode="auto">
          <a:xfrm>
            <a:off x="537410" y="1417638"/>
            <a:ext cx="11117179" cy="0"/>
          </a:xfrm>
          <a:prstGeom prst="line">
            <a:avLst/>
          </a:prstGeom>
          <a:noFill/>
          <a:ln w="25400">
            <a:solidFill>
              <a:schemeClr val="accent4">
                <a:lumMod val="50000"/>
              </a:schemeClr>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pic>
        <p:nvPicPr>
          <p:cNvPr id="8" name="Picture 7">
            <a:extLst>
              <a:ext uri="{FF2B5EF4-FFF2-40B4-BE49-F238E27FC236}">
                <a16:creationId xmlns:a16="http://schemas.microsoft.com/office/drawing/2014/main" id="{013E78D3-E169-714B-A53F-D97AF2AC6676}"/>
              </a:ext>
            </a:extLst>
          </p:cNvPr>
          <p:cNvPicPr>
            <a:picLocks noChangeAspect="1"/>
          </p:cNvPicPr>
          <p:nvPr/>
        </p:nvPicPr>
        <p:blipFill rotWithShape="1">
          <a:blip r:embed="rId3">
            <a:alphaModFix/>
          </a:blip>
          <a:srcRect l="-1367" t="818" r="-1033" b="1"/>
          <a:stretch/>
        </p:blipFill>
        <p:spPr>
          <a:xfrm>
            <a:off x="7604" y="6139613"/>
            <a:ext cx="3556093" cy="716425"/>
          </a:xfrm>
          <a:prstGeom prst="rect">
            <a:avLst/>
          </a:prstGeom>
          <a:solidFill>
            <a:schemeClr val="bg1"/>
          </a:solidFill>
        </p:spPr>
      </p:pic>
      <p:sp>
        <p:nvSpPr>
          <p:cNvPr id="9" name="Rectangle 8">
            <a:extLst>
              <a:ext uri="{FF2B5EF4-FFF2-40B4-BE49-F238E27FC236}">
                <a16:creationId xmlns:a16="http://schemas.microsoft.com/office/drawing/2014/main" id="{8B2AAC33-C586-9844-BC49-4C83742359E1}"/>
              </a:ext>
            </a:extLst>
          </p:cNvPr>
          <p:cNvSpPr/>
          <p:nvPr/>
        </p:nvSpPr>
        <p:spPr>
          <a:xfrm>
            <a:off x="0" y="6126166"/>
            <a:ext cx="12192000" cy="731834"/>
          </a:xfrm>
          <a:prstGeom prst="rect">
            <a:avLst/>
          </a:prstGeom>
          <a:gradFill flip="none" rotWithShape="1">
            <a:gsLst>
              <a:gs pos="0">
                <a:schemeClr val="accent4">
                  <a:lumMod val="10000"/>
                  <a:lumOff val="90000"/>
                  <a:alpha val="0"/>
                </a:schemeClr>
              </a:gs>
              <a:gs pos="50000">
                <a:schemeClr val="accent4">
                  <a:tint val="44500"/>
                  <a:satMod val="160000"/>
                </a:schemeClr>
              </a:gs>
              <a:gs pos="100000">
                <a:schemeClr val="accent4">
                  <a:tint val="23500"/>
                  <a:satMod val="160000"/>
                  <a:alpha val="32000"/>
                </a:schemeClr>
              </a:gs>
            </a:gsLst>
            <a:lin ang="0" scaled="1"/>
            <a:tileRect/>
          </a:gradFill>
          <a:ln w="6350">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57141C37-547B-444F-8B50-86821040CDB4}"/>
              </a:ext>
            </a:extLst>
          </p:cNvPr>
          <p:cNvSpPr>
            <a:spLocks noGrp="1"/>
          </p:cNvSpPr>
          <p:nvPr>
            <p:ph type="sldNum" sz="quarter" idx="12"/>
          </p:nvPr>
        </p:nvSpPr>
        <p:spPr>
          <a:xfrm>
            <a:off x="8737600" y="6356353"/>
            <a:ext cx="2844800" cy="365125"/>
          </a:xfrm>
        </p:spPr>
        <p:txBody>
          <a:bodyPr/>
          <a:lstStyle/>
          <a:p>
            <a:fld id="{3F2C5FAC-08BC-7445-8057-3F900D1A1A13}" type="slidenum">
              <a:rPr lang="en-US" smtClean="0"/>
              <a:t>3</a:t>
            </a:fld>
            <a:endParaRPr lang="en-US"/>
          </a:p>
        </p:txBody>
      </p:sp>
      <p:pic>
        <p:nvPicPr>
          <p:cNvPr id="11" name="Picture 5" descr="nrdp201676-f1.jpg">
            <a:extLst>
              <a:ext uri="{FF2B5EF4-FFF2-40B4-BE49-F238E27FC236}">
                <a16:creationId xmlns:a16="http://schemas.microsoft.com/office/drawing/2014/main" id="{2157CF94-47E1-5644-9F48-7D988F5C8B06}"/>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9925" b="50378"/>
          <a:stretch/>
        </p:blipFill>
        <p:spPr bwMode="auto">
          <a:xfrm>
            <a:off x="609600" y="1870707"/>
            <a:ext cx="10707971" cy="311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18732FA5-5012-D74F-9AF3-1B122FD2AD6C}"/>
              </a:ext>
            </a:extLst>
          </p:cNvPr>
          <p:cNvSpPr txBox="1"/>
          <p:nvPr/>
        </p:nvSpPr>
        <p:spPr>
          <a:xfrm>
            <a:off x="5245119" y="5196084"/>
            <a:ext cx="3664080" cy="369332"/>
          </a:xfrm>
          <a:prstGeom prst="rect">
            <a:avLst/>
          </a:prstGeom>
          <a:noFill/>
        </p:spPr>
        <p:txBody>
          <a:bodyPr wrap="none" rtlCol="0">
            <a:spAutoFit/>
          </a:bodyPr>
          <a:lstStyle/>
          <a:p>
            <a:r>
              <a:rPr lang="en-US" dirty="0"/>
              <a:t>+ Immune sensitization (+IGRA/+TST)</a:t>
            </a:r>
          </a:p>
        </p:txBody>
      </p:sp>
      <p:cxnSp>
        <p:nvCxnSpPr>
          <p:cNvPr id="13" name="Straight Connector 12">
            <a:extLst>
              <a:ext uri="{FF2B5EF4-FFF2-40B4-BE49-F238E27FC236}">
                <a16:creationId xmlns:a16="http://schemas.microsoft.com/office/drawing/2014/main" id="{BB4CD2A8-B335-F544-9967-6E58D6070A07}"/>
              </a:ext>
            </a:extLst>
          </p:cNvPr>
          <p:cNvCxnSpPr>
            <a:cxnSpLocks/>
          </p:cNvCxnSpPr>
          <p:nvPr/>
        </p:nvCxnSpPr>
        <p:spPr>
          <a:xfrm flipH="1">
            <a:off x="5206261" y="5144738"/>
            <a:ext cx="3741796" cy="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A50EFCE5-2A42-EF45-982C-0D40959EAD0D}"/>
              </a:ext>
            </a:extLst>
          </p:cNvPr>
          <p:cNvCxnSpPr>
            <a:cxnSpLocks/>
          </p:cNvCxnSpPr>
          <p:nvPr/>
        </p:nvCxnSpPr>
        <p:spPr>
          <a:xfrm flipH="1">
            <a:off x="3320115" y="5144738"/>
            <a:ext cx="3503352" cy="0"/>
          </a:xfrm>
          <a:prstGeom prst="line">
            <a:avLst/>
          </a:prstGeom>
          <a:ln w="76200">
            <a:prstDash val="sysDot"/>
          </a:ln>
        </p:spPr>
        <p:style>
          <a:lnRef idx="1">
            <a:schemeClr val="accent2"/>
          </a:lnRef>
          <a:fillRef idx="0">
            <a:schemeClr val="accent2"/>
          </a:fillRef>
          <a:effectRef idx="0">
            <a:schemeClr val="accent2"/>
          </a:effectRef>
          <a:fontRef idx="minor">
            <a:schemeClr val="tx1"/>
          </a:fontRef>
        </p:style>
      </p:cxnSp>
      <p:sp>
        <p:nvSpPr>
          <p:cNvPr id="15" name="Text Box 15">
            <a:extLst>
              <a:ext uri="{FF2B5EF4-FFF2-40B4-BE49-F238E27FC236}">
                <a16:creationId xmlns:a16="http://schemas.microsoft.com/office/drawing/2014/main" id="{B5DAB32D-5CDA-7442-8D1F-C1024945E60E}"/>
              </a:ext>
            </a:extLst>
          </p:cNvPr>
          <p:cNvSpPr txBox="1">
            <a:spLocks noChangeArrowheads="1"/>
          </p:cNvSpPr>
          <p:nvPr/>
        </p:nvSpPr>
        <p:spPr bwMode="auto">
          <a:xfrm>
            <a:off x="6192379" y="5736267"/>
            <a:ext cx="55491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1600" err="1">
                <a:latin typeface="Arial" panose="020B0604020202020204" pitchFamily="34" charset="0"/>
                <a:cs typeface="Arial" panose="020B0604020202020204" pitchFamily="34" charset="0"/>
              </a:rPr>
              <a:t>Pai</a:t>
            </a:r>
            <a:r>
              <a:rPr lang="en-US" altLang="en-US" sz="1600">
                <a:latin typeface="Arial" panose="020B0604020202020204" pitchFamily="34" charset="0"/>
                <a:cs typeface="Arial" panose="020B0604020202020204" pitchFamily="34" charset="0"/>
              </a:rPr>
              <a:t>, M. </a:t>
            </a:r>
            <a:r>
              <a:rPr lang="en-US" altLang="en-US" sz="1600" i="1">
                <a:latin typeface="Arial" panose="020B0604020202020204" pitchFamily="34" charset="0"/>
                <a:cs typeface="Arial" panose="020B0604020202020204" pitchFamily="34" charset="0"/>
              </a:rPr>
              <a:t>et al. </a:t>
            </a:r>
            <a:r>
              <a:rPr lang="en-GB" altLang="en-US" sz="1600">
                <a:latin typeface="Arial" panose="020B0604020202020204" pitchFamily="34" charset="0"/>
                <a:cs typeface="Arial" panose="020B0604020202020204" pitchFamily="34" charset="0"/>
              </a:rPr>
              <a:t>(2016) </a:t>
            </a:r>
            <a:r>
              <a:rPr lang="en-US" altLang="en-US" sz="1600">
                <a:latin typeface="Arial" panose="020B0604020202020204" pitchFamily="34" charset="0"/>
                <a:cs typeface="Arial" panose="020B0604020202020204" pitchFamily="34" charset="0"/>
              </a:rPr>
              <a:t>Tuberculosis; </a:t>
            </a:r>
            <a:r>
              <a:rPr lang="en-US" altLang="en-US" sz="1600" i="1">
                <a:latin typeface="Arial" panose="020B0604020202020204" pitchFamily="34" charset="0"/>
                <a:cs typeface="Arial" panose="020B0604020202020204" pitchFamily="34" charset="0"/>
              </a:rPr>
              <a:t>Nat. Rev. Dis. Primers</a:t>
            </a:r>
          </a:p>
        </p:txBody>
      </p:sp>
      <p:cxnSp>
        <p:nvCxnSpPr>
          <p:cNvPr id="16" name="Straight Connector 15">
            <a:extLst>
              <a:ext uri="{FF2B5EF4-FFF2-40B4-BE49-F238E27FC236}">
                <a16:creationId xmlns:a16="http://schemas.microsoft.com/office/drawing/2014/main" id="{C36BB4B3-93C0-3145-A564-E2B9B509AA42}"/>
              </a:ext>
            </a:extLst>
          </p:cNvPr>
          <p:cNvCxnSpPr>
            <a:cxnSpLocks/>
          </p:cNvCxnSpPr>
          <p:nvPr/>
        </p:nvCxnSpPr>
        <p:spPr>
          <a:xfrm flipH="1">
            <a:off x="7805029" y="5144738"/>
            <a:ext cx="3503352" cy="0"/>
          </a:xfrm>
          <a:prstGeom prst="line">
            <a:avLst/>
          </a:prstGeom>
          <a:ln w="76200">
            <a:prstDash val="sysDot"/>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2984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6EF1-C110-F440-8610-5B41177E78ED}"/>
              </a:ext>
            </a:extLst>
          </p:cNvPr>
          <p:cNvSpPr>
            <a:spLocks noGrp="1"/>
          </p:cNvSpPr>
          <p:nvPr>
            <p:ph type="title"/>
          </p:nvPr>
        </p:nvSpPr>
        <p:spPr/>
        <p:txBody>
          <a:bodyPr>
            <a:normAutofit/>
          </a:bodyPr>
          <a:lstStyle/>
          <a:p>
            <a:r>
              <a:rPr lang="en-US" sz="3600" dirty="0"/>
              <a:t>1. Defining Mtb resistance</a:t>
            </a:r>
          </a:p>
        </p:txBody>
      </p:sp>
      <p:cxnSp>
        <p:nvCxnSpPr>
          <p:cNvPr id="7" name="Straight Connector 6">
            <a:extLst>
              <a:ext uri="{FF2B5EF4-FFF2-40B4-BE49-F238E27FC236}">
                <a16:creationId xmlns:a16="http://schemas.microsoft.com/office/drawing/2014/main" id="{4EFE0D93-5C70-6141-8BE0-56A5E80820AD}"/>
              </a:ext>
            </a:extLst>
          </p:cNvPr>
          <p:cNvCxnSpPr>
            <a:cxnSpLocks noChangeShapeType="1"/>
          </p:cNvCxnSpPr>
          <p:nvPr/>
        </p:nvCxnSpPr>
        <p:spPr bwMode="auto">
          <a:xfrm>
            <a:off x="537410" y="1417638"/>
            <a:ext cx="11117179" cy="0"/>
          </a:xfrm>
          <a:prstGeom prst="line">
            <a:avLst/>
          </a:prstGeom>
          <a:noFill/>
          <a:ln w="25400">
            <a:solidFill>
              <a:schemeClr val="accent4">
                <a:lumMod val="50000"/>
              </a:schemeClr>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pic>
        <p:nvPicPr>
          <p:cNvPr id="8" name="Picture 7">
            <a:extLst>
              <a:ext uri="{FF2B5EF4-FFF2-40B4-BE49-F238E27FC236}">
                <a16:creationId xmlns:a16="http://schemas.microsoft.com/office/drawing/2014/main" id="{013E78D3-E169-714B-A53F-D97AF2AC6676}"/>
              </a:ext>
            </a:extLst>
          </p:cNvPr>
          <p:cNvPicPr>
            <a:picLocks noChangeAspect="1"/>
          </p:cNvPicPr>
          <p:nvPr/>
        </p:nvPicPr>
        <p:blipFill rotWithShape="1">
          <a:blip r:embed="rId3">
            <a:alphaModFix/>
          </a:blip>
          <a:srcRect l="-1367" t="818" r="-1033" b="1"/>
          <a:stretch/>
        </p:blipFill>
        <p:spPr>
          <a:xfrm>
            <a:off x="7604" y="6139613"/>
            <a:ext cx="3556093" cy="716425"/>
          </a:xfrm>
          <a:prstGeom prst="rect">
            <a:avLst/>
          </a:prstGeom>
          <a:solidFill>
            <a:schemeClr val="bg1"/>
          </a:solidFill>
        </p:spPr>
      </p:pic>
      <p:sp>
        <p:nvSpPr>
          <p:cNvPr id="9" name="Rectangle 8">
            <a:extLst>
              <a:ext uri="{FF2B5EF4-FFF2-40B4-BE49-F238E27FC236}">
                <a16:creationId xmlns:a16="http://schemas.microsoft.com/office/drawing/2014/main" id="{8B2AAC33-C586-9844-BC49-4C83742359E1}"/>
              </a:ext>
            </a:extLst>
          </p:cNvPr>
          <p:cNvSpPr/>
          <p:nvPr/>
        </p:nvSpPr>
        <p:spPr>
          <a:xfrm>
            <a:off x="0" y="6126166"/>
            <a:ext cx="12192000" cy="731834"/>
          </a:xfrm>
          <a:prstGeom prst="rect">
            <a:avLst/>
          </a:prstGeom>
          <a:gradFill flip="none" rotWithShape="1">
            <a:gsLst>
              <a:gs pos="0">
                <a:schemeClr val="accent4">
                  <a:lumMod val="10000"/>
                  <a:lumOff val="90000"/>
                  <a:alpha val="0"/>
                </a:schemeClr>
              </a:gs>
              <a:gs pos="50000">
                <a:schemeClr val="accent4">
                  <a:tint val="44500"/>
                  <a:satMod val="160000"/>
                </a:schemeClr>
              </a:gs>
              <a:gs pos="100000">
                <a:schemeClr val="accent4">
                  <a:tint val="23500"/>
                  <a:satMod val="160000"/>
                  <a:alpha val="32000"/>
                </a:schemeClr>
              </a:gs>
            </a:gsLst>
            <a:lin ang="0" scaled="1"/>
            <a:tileRect/>
          </a:gradFill>
          <a:ln w="6350">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57141C37-547B-444F-8B50-86821040CDB4}"/>
              </a:ext>
            </a:extLst>
          </p:cNvPr>
          <p:cNvSpPr>
            <a:spLocks noGrp="1"/>
          </p:cNvSpPr>
          <p:nvPr>
            <p:ph type="sldNum" sz="quarter" idx="12"/>
          </p:nvPr>
        </p:nvSpPr>
        <p:spPr>
          <a:xfrm>
            <a:off x="8737600" y="6356353"/>
            <a:ext cx="2844800" cy="365125"/>
          </a:xfrm>
        </p:spPr>
        <p:txBody>
          <a:bodyPr/>
          <a:lstStyle/>
          <a:p>
            <a:fld id="{3F2C5FAC-08BC-7445-8057-3F900D1A1A13}" type="slidenum">
              <a:rPr lang="en-US" smtClean="0"/>
              <a:t>4</a:t>
            </a:fld>
            <a:endParaRPr lang="en-US"/>
          </a:p>
        </p:txBody>
      </p:sp>
      <p:sp>
        <p:nvSpPr>
          <p:cNvPr id="3" name="TextBox 2">
            <a:extLst>
              <a:ext uri="{FF2B5EF4-FFF2-40B4-BE49-F238E27FC236}">
                <a16:creationId xmlns:a16="http://schemas.microsoft.com/office/drawing/2014/main" id="{D284E72E-7F9D-1E41-B29F-FAB0A2EF6754}"/>
              </a:ext>
            </a:extLst>
          </p:cNvPr>
          <p:cNvSpPr txBox="1"/>
          <p:nvPr/>
        </p:nvSpPr>
        <p:spPr>
          <a:xfrm>
            <a:off x="7604" y="5440258"/>
            <a:ext cx="3401380" cy="646331"/>
          </a:xfrm>
          <a:prstGeom prst="rect">
            <a:avLst/>
          </a:prstGeom>
          <a:noFill/>
        </p:spPr>
        <p:txBody>
          <a:bodyPr wrap="none" rtlCol="0">
            <a:spAutoFit/>
          </a:bodyPr>
          <a:lstStyle/>
          <a:p>
            <a:r>
              <a:rPr lang="en-US" dirty="0"/>
              <a:t>Simmons et al. 2018, Nat Rev </a:t>
            </a:r>
            <a:r>
              <a:rPr lang="en-US" dirty="0" err="1"/>
              <a:t>Imm</a:t>
            </a:r>
            <a:endParaRPr lang="en-US" dirty="0"/>
          </a:p>
          <a:p>
            <a:r>
              <a:rPr lang="en-US" dirty="0"/>
              <a:t>Behr et al. 2021, AJRCCM</a:t>
            </a:r>
          </a:p>
        </p:txBody>
      </p:sp>
      <p:pic>
        <p:nvPicPr>
          <p:cNvPr id="12" name="Picture 11">
            <a:extLst>
              <a:ext uri="{FF2B5EF4-FFF2-40B4-BE49-F238E27FC236}">
                <a16:creationId xmlns:a16="http://schemas.microsoft.com/office/drawing/2014/main" id="{161DD6FB-CF0D-CE40-9586-59458BF26B50}"/>
              </a:ext>
            </a:extLst>
          </p:cNvPr>
          <p:cNvPicPr>
            <a:picLocks noChangeAspect="1"/>
          </p:cNvPicPr>
          <p:nvPr/>
        </p:nvPicPr>
        <p:blipFill rotWithShape="1">
          <a:blip r:embed="rId4"/>
          <a:srcRect l="21660" t="5243" r="67375"/>
          <a:stretch/>
        </p:blipFill>
        <p:spPr>
          <a:xfrm>
            <a:off x="4809001" y="1896912"/>
            <a:ext cx="642996" cy="3749979"/>
          </a:xfrm>
          <a:prstGeom prst="rect">
            <a:avLst/>
          </a:prstGeom>
        </p:spPr>
      </p:pic>
      <p:sp>
        <p:nvSpPr>
          <p:cNvPr id="13" name="TextBox 12">
            <a:extLst>
              <a:ext uri="{FF2B5EF4-FFF2-40B4-BE49-F238E27FC236}">
                <a16:creationId xmlns:a16="http://schemas.microsoft.com/office/drawing/2014/main" id="{EFC0AE17-29B2-FF40-8BE5-89A078C5554D}"/>
              </a:ext>
            </a:extLst>
          </p:cNvPr>
          <p:cNvSpPr txBox="1"/>
          <p:nvPr/>
        </p:nvSpPr>
        <p:spPr>
          <a:xfrm>
            <a:off x="3094240" y="2245618"/>
            <a:ext cx="1394934" cy="1077218"/>
          </a:xfrm>
          <a:prstGeom prst="rect">
            <a:avLst/>
          </a:prstGeom>
          <a:noFill/>
        </p:spPr>
        <p:txBody>
          <a:bodyPr wrap="none" rtlCol="0">
            <a:spAutoFit/>
          </a:bodyPr>
          <a:lstStyle/>
          <a:p>
            <a:pPr algn="r"/>
            <a:r>
              <a:rPr lang="en-US" sz="3200" dirty="0"/>
              <a:t>LTBI</a:t>
            </a:r>
          </a:p>
          <a:p>
            <a:pPr algn="r"/>
            <a:r>
              <a:rPr lang="en-US" sz="3200" dirty="0"/>
              <a:t>(</a:t>
            </a:r>
            <a:r>
              <a:rPr lang="en-US" sz="3200" dirty="0" err="1"/>
              <a:t>TBInd</a:t>
            </a:r>
            <a:r>
              <a:rPr lang="en-US" sz="3200" dirty="0"/>
              <a:t>)</a:t>
            </a:r>
          </a:p>
        </p:txBody>
      </p:sp>
      <p:sp>
        <p:nvSpPr>
          <p:cNvPr id="14" name="TextBox 13">
            <a:extLst>
              <a:ext uri="{FF2B5EF4-FFF2-40B4-BE49-F238E27FC236}">
                <a16:creationId xmlns:a16="http://schemas.microsoft.com/office/drawing/2014/main" id="{3DD294FC-4F5F-4444-8821-BF564BDCDEE8}"/>
              </a:ext>
            </a:extLst>
          </p:cNvPr>
          <p:cNvSpPr txBox="1"/>
          <p:nvPr/>
        </p:nvSpPr>
        <p:spPr>
          <a:xfrm>
            <a:off x="2715250" y="4363040"/>
            <a:ext cx="1855316" cy="1077218"/>
          </a:xfrm>
          <a:prstGeom prst="rect">
            <a:avLst/>
          </a:prstGeom>
          <a:noFill/>
        </p:spPr>
        <p:txBody>
          <a:bodyPr wrap="none" rtlCol="0">
            <a:spAutoFit/>
          </a:bodyPr>
          <a:lstStyle/>
          <a:p>
            <a:pPr algn="r"/>
            <a:r>
              <a:rPr lang="en-US" sz="3200" dirty="0"/>
              <a:t>“Resister”</a:t>
            </a:r>
          </a:p>
          <a:p>
            <a:pPr algn="r"/>
            <a:r>
              <a:rPr lang="en-US" sz="3200" dirty="0"/>
              <a:t>(RSTR)</a:t>
            </a:r>
          </a:p>
        </p:txBody>
      </p:sp>
      <p:sp>
        <p:nvSpPr>
          <p:cNvPr id="15" name="TextBox 14">
            <a:extLst>
              <a:ext uri="{FF2B5EF4-FFF2-40B4-BE49-F238E27FC236}">
                <a16:creationId xmlns:a16="http://schemas.microsoft.com/office/drawing/2014/main" id="{0D3CE166-2222-1943-AD0A-653649AD6F45}"/>
              </a:ext>
            </a:extLst>
          </p:cNvPr>
          <p:cNvSpPr txBox="1"/>
          <p:nvPr/>
        </p:nvSpPr>
        <p:spPr>
          <a:xfrm>
            <a:off x="6091651" y="2368729"/>
            <a:ext cx="5116144" cy="830997"/>
          </a:xfrm>
          <a:prstGeom prst="rect">
            <a:avLst/>
          </a:prstGeom>
          <a:noFill/>
        </p:spPr>
        <p:txBody>
          <a:bodyPr wrap="none" rtlCol="0">
            <a:spAutoFit/>
          </a:bodyPr>
          <a:lstStyle/>
          <a:p>
            <a:r>
              <a:rPr lang="en-US" sz="2400" dirty="0"/>
              <a:t>+ TST and/or +</a:t>
            </a:r>
            <a:r>
              <a:rPr lang="en-US" sz="2400" dirty="0" err="1"/>
              <a:t>IFN</a:t>
            </a:r>
            <a:r>
              <a:rPr lang="en-US" sz="2400" dirty="0" err="1">
                <a:latin typeface="Symbol" pitchFamily="2" charset="2"/>
              </a:rPr>
              <a:t>g</a:t>
            </a:r>
            <a:r>
              <a:rPr lang="en-US" sz="2400" dirty="0"/>
              <a:t> release assay (IGRA)</a:t>
            </a:r>
          </a:p>
          <a:p>
            <a:r>
              <a:rPr lang="en-US" sz="2400" dirty="0"/>
              <a:t>(may demonstrate incident infection)</a:t>
            </a:r>
          </a:p>
        </p:txBody>
      </p:sp>
      <p:sp>
        <p:nvSpPr>
          <p:cNvPr id="16" name="TextBox 15">
            <a:extLst>
              <a:ext uri="{FF2B5EF4-FFF2-40B4-BE49-F238E27FC236}">
                <a16:creationId xmlns:a16="http://schemas.microsoft.com/office/drawing/2014/main" id="{B141EB55-E73B-6D43-B909-7F607BF54EE3}"/>
              </a:ext>
            </a:extLst>
          </p:cNvPr>
          <p:cNvSpPr txBox="1"/>
          <p:nvPr/>
        </p:nvSpPr>
        <p:spPr>
          <a:xfrm>
            <a:off x="6091651" y="4316869"/>
            <a:ext cx="5730705"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t>High Mtb exposure</a:t>
            </a:r>
          </a:p>
          <a:p>
            <a:pPr marL="342900" indent="-342900">
              <a:buFont typeface="Arial" panose="020B0604020202020204" pitchFamily="34" charset="0"/>
              <a:buChar char="•"/>
            </a:pPr>
            <a:r>
              <a:rPr lang="en-US" sz="2400" dirty="0"/>
              <a:t>Negative LTBI testing (TST and IGRA)</a:t>
            </a:r>
          </a:p>
          <a:p>
            <a:pPr marL="342900" indent="-342900">
              <a:buFont typeface="Arial" panose="020B0604020202020204" pitchFamily="34" charset="0"/>
              <a:buChar char="•"/>
            </a:pPr>
            <a:r>
              <a:rPr lang="en-US" sz="2400" dirty="0"/>
              <a:t>Stability of phenotype </a:t>
            </a:r>
          </a:p>
          <a:p>
            <a:pPr lvl="1"/>
            <a:r>
              <a:rPr lang="en-US" sz="2400" dirty="0"/>
              <a:t>(longitudinal sampling)</a:t>
            </a:r>
          </a:p>
        </p:txBody>
      </p:sp>
    </p:spTree>
    <p:extLst>
      <p:ext uri="{BB962C8B-B14F-4D97-AF65-F5344CB8AC3E}">
        <p14:creationId xmlns:p14="http://schemas.microsoft.com/office/powerpoint/2010/main" val="31915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71A3F89-5F85-934A-A6B7-357BC57D5915}"/>
              </a:ext>
            </a:extLst>
          </p:cNvPr>
          <p:cNvPicPr>
            <a:picLocks noChangeAspect="1"/>
          </p:cNvPicPr>
          <p:nvPr/>
        </p:nvPicPr>
        <p:blipFill>
          <a:blip r:embed="rId3"/>
          <a:stretch>
            <a:fillRect/>
          </a:stretch>
        </p:blipFill>
        <p:spPr>
          <a:xfrm>
            <a:off x="749300" y="2766066"/>
            <a:ext cx="5365072" cy="2829679"/>
          </a:xfrm>
          <a:prstGeom prst="rect">
            <a:avLst/>
          </a:prstGeom>
        </p:spPr>
      </p:pic>
      <p:sp>
        <p:nvSpPr>
          <p:cNvPr id="2" name="Title 1">
            <a:extLst>
              <a:ext uri="{FF2B5EF4-FFF2-40B4-BE49-F238E27FC236}">
                <a16:creationId xmlns:a16="http://schemas.microsoft.com/office/drawing/2014/main" id="{AF8A6EF1-C110-F440-8610-5B41177E78ED}"/>
              </a:ext>
            </a:extLst>
          </p:cNvPr>
          <p:cNvSpPr>
            <a:spLocks noGrp="1"/>
          </p:cNvSpPr>
          <p:nvPr>
            <p:ph type="title"/>
          </p:nvPr>
        </p:nvSpPr>
        <p:spPr/>
        <p:txBody>
          <a:bodyPr>
            <a:normAutofit/>
          </a:bodyPr>
          <a:lstStyle/>
          <a:p>
            <a:r>
              <a:rPr lang="en-US" sz="3600" dirty="0"/>
              <a:t>2. Historical Mtb resistance studies</a:t>
            </a:r>
          </a:p>
        </p:txBody>
      </p:sp>
      <p:sp>
        <p:nvSpPr>
          <p:cNvPr id="10" name="Slide Number Placeholder 5">
            <a:extLst>
              <a:ext uri="{FF2B5EF4-FFF2-40B4-BE49-F238E27FC236}">
                <a16:creationId xmlns:a16="http://schemas.microsoft.com/office/drawing/2014/main" id="{57141C37-547B-444F-8B50-86821040CDB4}"/>
              </a:ext>
            </a:extLst>
          </p:cNvPr>
          <p:cNvSpPr>
            <a:spLocks noGrp="1"/>
          </p:cNvSpPr>
          <p:nvPr>
            <p:ph type="sldNum" sz="quarter" idx="12"/>
          </p:nvPr>
        </p:nvSpPr>
        <p:spPr/>
        <p:txBody>
          <a:bodyPr/>
          <a:lstStyle/>
          <a:p>
            <a:fld id="{3F2C5FAC-08BC-7445-8057-3F900D1A1A13}" type="slidenum">
              <a:rPr lang="en-US" smtClean="0"/>
              <a:t>5</a:t>
            </a:fld>
            <a:endParaRPr lang="en-US"/>
          </a:p>
        </p:txBody>
      </p:sp>
      <p:cxnSp>
        <p:nvCxnSpPr>
          <p:cNvPr id="7" name="Straight Connector 6">
            <a:extLst>
              <a:ext uri="{FF2B5EF4-FFF2-40B4-BE49-F238E27FC236}">
                <a16:creationId xmlns:a16="http://schemas.microsoft.com/office/drawing/2014/main" id="{4EFE0D93-5C70-6141-8BE0-56A5E80820AD}"/>
              </a:ext>
            </a:extLst>
          </p:cNvPr>
          <p:cNvCxnSpPr>
            <a:cxnSpLocks noChangeShapeType="1"/>
          </p:cNvCxnSpPr>
          <p:nvPr/>
        </p:nvCxnSpPr>
        <p:spPr bwMode="auto">
          <a:xfrm>
            <a:off x="537410" y="1417638"/>
            <a:ext cx="11117179" cy="0"/>
          </a:xfrm>
          <a:prstGeom prst="line">
            <a:avLst/>
          </a:prstGeom>
          <a:noFill/>
          <a:ln w="25400">
            <a:solidFill>
              <a:schemeClr val="accent4">
                <a:lumMod val="50000"/>
              </a:schemeClr>
            </a:solidFill>
            <a:round/>
            <a:headEnd/>
            <a:tailEn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pic>
        <p:nvPicPr>
          <p:cNvPr id="8" name="Picture 7">
            <a:extLst>
              <a:ext uri="{FF2B5EF4-FFF2-40B4-BE49-F238E27FC236}">
                <a16:creationId xmlns:a16="http://schemas.microsoft.com/office/drawing/2014/main" id="{013E78D3-E169-714B-A53F-D97AF2AC6676}"/>
              </a:ext>
            </a:extLst>
          </p:cNvPr>
          <p:cNvPicPr>
            <a:picLocks noChangeAspect="1"/>
          </p:cNvPicPr>
          <p:nvPr/>
        </p:nvPicPr>
        <p:blipFill rotWithShape="1">
          <a:blip r:embed="rId4">
            <a:alphaModFix/>
          </a:blip>
          <a:srcRect l="-1367" t="818" r="-1033" b="1"/>
          <a:stretch/>
        </p:blipFill>
        <p:spPr>
          <a:xfrm>
            <a:off x="7604" y="6139613"/>
            <a:ext cx="3556093" cy="716425"/>
          </a:xfrm>
          <a:prstGeom prst="rect">
            <a:avLst/>
          </a:prstGeom>
          <a:solidFill>
            <a:schemeClr val="bg1"/>
          </a:solidFill>
        </p:spPr>
      </p:pic>
      <p:sp>
        <p:nvSpPr>
          <p:cNvPr id="9" name="Rectangle 8">
            <a:extLst>
              <a:ext uri="{FF2B5EF4-FFF2-40B4-BE49-F238E27FC236}">
                <a16:creationId xmlns:a16="http://schemas.microsoft.com/office/drawing/2014/main" id="{8B2AAC33-C586-9844-BC49-4C83742359E1}"/>
              </a:ext>
            </a:extLst>
          </p:cNvPr>
          <p:cNvSpPr/>
          <p:nvPr/>
        </p:nvSpPr>
        <p:spPr>
          <a:xfrm>
            <a:off x="0" y="6126166"/>
            <a:ext cx="12192000" cy="731834"/>
          </a:xfrm>
          <a:prstGeom prst="rect">
            <a:avLst/>
          </a:prstGeom>
          <a:gradFill flip="none" rotWithShape="1">
            <a:gsLst>
              <a:gs pos="0">
                <a:schemeClr val="accent4">
                  <a:lumMod val="10000"/>
                  <a:lumOff val="90000"/>
                  <a:alpha val="0"/>
                </a:schemeClr>
              </a:gs>
              <a:gs pos="50000">
                <a:schemeClr val="accent4">
                  <a:tint val="44500"/>
                  <a:satMod val="160000"/>
                </a:schemeClr>
              </a:gs>
              <a:gs pos="100000">
                <a:schemeClr val="accent4">
                  <a:tint val="23500"/>
                  <a:satMod val="160000"/>
                  <a:alpha val="32000"/>
                </a:schemeClr>
              </a:gs>
            </a:gsLst>
            <a:lin ang="0" scaled="1"/>
            <a:tileRect/>
          </a:gradFill>
          <a:ln w="6350">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04912C5-CD2B-1944-827F-CF5B420F53A5}"/>
              </a:ext>
            </a:extLst>
          </p:cNvPr>
          <p:cNvPicPr>
            <a:picLocks noChangeAspect="1"/>
          </p:cNvPicPr>
          <p:nvPr/>
        </p:nvPicPr>
        <p:blipFill>
          <a:blip r:embed="rId5"/>
          <a:stretch>
            <a:fillRect/>
          </a:stretch>
        </p:blipFill>
        <p:spPr>
          <a:xfrm>
            <a:off x="7640163" y="1512886"/>
            <a:ext cx="3018594" cy="4600337"/>
          </a:xfrm>
          <a:prstGeom prst="rect">
            <a:avLst/>
          </a:prstGeom>
        </p:spPr>
      </p:pic>
      <p:pic>
        <p:nvPicPr>
          <p:cNvPr id="12" name="Picture 11">
            <a:extLst>
              <a:ext uri="{FF2B5EF4-FFF2-40B4-BE49-F238E27FC236}">
                <a16:creationId xmlns:a16="http://schemas.microsoft.com/office/drawing/2014/main" id="{3E0329D2-4AA8-5846-8928-B1E56FC62EB2}"/>
              </a:ext>
            </a:extLst>
          </p:cNvPr>
          <p:cNvPicPr>
            <a:picLocks noChangeAspect="1"/>
          </p:cNvPicPr>
          <p:nvPr/>
        </p:nvPicPr>
        <p:blipFill>
          <a:blip r:embed="rId6"/>
          <a:stretch>
            <a:fillRect/>
          </a:stretch>
        </p:blipFill>
        <p:spPr>
          <a:xfrm>
            <a:off x="988240" y="1512887"/>
            <a:ext cx="4598528" cy="1117698"/>
          </a:xfrm>
          <a:prstGeom prst="rect">
            <a:avLst/>
          </a:prstGeom>
        </p:spPr>
      </p:pic>
      <p:pic>
        <p:nvPicPr>
          <p:cNvPr id="13" name="Picture 12">
            <a:extLst>
              <a:ext uri="{FF2B5EF4-FFF2-40B4-BE49-F238E27FC236}">
                <a16:creationId xmlns:a16="http://schemas.microsoft.com/office/drawing/2014/main" id="{08426D41-5CBF-9A48-92C8-E7B41959CD94}"/>
              </a:ext>
            </a:extLst>
          </p:cNvPr>
          <p:cNvPicPr>
            <a:picLocks noChangeAspect="1"/>
          </p:cNvPicPr>
          <p:nvPr/>
        </p:nvPicPr>
        <p:blipFill>
          <a:blip r:embed="rId7"/>
          <a:stretch>
            <a:fillRect/>
          </a:stretch>
        </p:blipFill>
        <p:spPr>
          <a:xfrm>
            <a:off x="1826765" y="2543816"/>
            <a:ext cx="2933700" cy="444500"/>
          </a:xfrm>
          <a:prstGeom prst="rect">
            <a:avLst/>
          </a:prstGeom>
        </p:spPr>
      </p:pic>
      <p:pic>
        <p:nvPicPr>
          <p:cNvPr id="15" name="Picture 14">
            <a:extLst>
              <a:ext uri="{FF2B5EF4-FFF2-40B4-BE49-F238E27FC236}">
                <a16:creationId xmlns:a16="http://schemas.microsoft.com/office/drawing/2014/main" id="{4FD3CA41-D894-B74F-A255-CFA8BD9B0A52}"/>
              </a:ext>
            </a:extLst>
          </p:cNvPr>
          <p:cNvPicPr>
            <a:picLocks noChangeAspect="1"/>
          </p:cNvPicPr>
          <p:nvPr/>
        </p:nvPicPr>
        <p:blipFill>
          <a:blip r:embed="rId8"/>
          <a:stretch>
            <a:fillRect/>
          </a:stretch>
        </p:blipFill>
        <p:spPr>
          <a:xfrm>
            <a:off x="10730946" y="2206013"/>
            <a:ext cx="647700" cy="1409700"/>
          </a:xfrm>
          <a:prstGeom prst="rect">
            <a:avLst/>
          </a:prstGeom>
        </p:spPr>
      </p:pic>
      <p:sp>
        <p:nvSpPr>
          <p:cNvPr id="16" name="TextBox 15">
            <a:extLst>
              <a:ext uri="{FF2B5EF4-FFF2-40B4-BE49-F238E27FC236}">
                <a16:creationId xmlns:a16="http://schemas.microsoft.com/office/drawing/2014/main" id="{BB4D89D1-6A0E-9A46-A129-599E7E840BB2}"/>
              </a:ext>
            </a:extLst>
          </p:cNvPr>
          <p:cNvSpPr txBox="1"/>
          <p:nvPr/>
        </p:nvSpPr>
        <p:spPr>
          <a:xfrm>
            <a:off x="11203760" y="2104648"/>
            <a:ext cx="1105752" cy="1448217"/>
          </a:xfrm>
          <a:prstGeom prst="rect">
            <a:avLst/>
          </a:prstGeom>
          <a:noFill/>
        </p:spPr>
        <p:txBody>
          <a:bodyPr wrap="none" rtlCol="0">
            <a:spAutoFit/>
          </a:bodyPr>
          <a:lstStyle/>
          <a:p>
            <a:pPr>
              <a:lnSpc>
                <a:spcPct val="170000"/>
              </a:lnSpc>
            </a:pPr>
            <a:r>
              <a:rPr lang="en-US" dirty="0"/>
              <a:t>TST –</a:t>
            </a:r>
          </a:p>
          <a:p>
            <a:pPr>
              <a:lnSpc>
                <a:spcPct val="170000"/>
              </a:lnSpc>
            </a:pPr>
            <a:r>
              <a:rPr lang="en-US" dirty="0"/>
              <a:t>TST +</a:t>
            </a:r>
          </a:p>
          <a:p>
            <a:pPr>
              <a:lnSpc>
                <a:spcPct val="170000"/>
              </a:lnSpc>
            </a:pPr>
            <a:r>
              <a:rPr lang="en-US" dirty="0"/>
              <a:t>Active TB </a:t>
            </a:r>
          </a:p>
        </p:txBody>
      </p:sp>
      <p:sp>
        <p:nvSpPr>
          <p:cNvPr id="17" name="Rectangle 16">
            <a:extLst>
              <a:ext uri="{FF2B5EF4-FFF2-40B4-BE49-F238E27FC236}">
                <a16:creationId xmlns:a16="http://schemas.microsoft.com/office/drawing/2014/main" id="{39F4193F-1AD5-C94D-8FA8-94CB1AE6C3BB}"/>
              </a:ext>
            </a:extLst>
          </p:cNvPr>
          <p:cNvSpPr/>
          <p:nvPr/>
        </p:nvSpPr>
        <p:spPr>
          <a:xfrm>
            <a:off x="609600" y="3029412"/>
            <a:ext cx="6096000" cy="2831544"/>
          </a:xfrm>
          <a:prstGeom prst="rect">
            <a:avLst/>
          </a:prstGeom>
        </p:spPr>
        <p:txBody>
          <a:bodyPr>
            <a:spAutoFit/>
          </a:bodyPr>
          <a:lstStyle/>
          <a:p>
            <a:r>
              <a:rPr lang="en-US" sz="1600" dirty="0">
                <a:latin typeface="Courier New" panose="02070309020205020404" pitchFamily="49" charset="0"/>
                <a:cs typeface="Courier New" panose="02070309020205020404" pitchFamily="49" charset="0"/>
              </a:rPr>
              <a:t>The seven individuals in this same compartment who had been on board a substantial time and who remained uninfected </a:t>
            </a:r>
            <a:r>
              <a:rPr lang="en-US" sz="1600" b="1" dirty="0">
                <a:latin typeface="Courier New" panose="02070309020205020404" pitchFamily="49" charset="0"/>
                <a:cs typeface="Courier New" panose="02070309020205020404" pitchFamily="49" charset="0"/>
              </a:rPr>
              <a:t>must have had a real, natural immunity to the infection</a:t>
            </a:r>
            <a:r>
              <a:rPr lang="en-US" sz="1600" dirty="0">
                <a:latin typeface="Courier New" panose="02070309020205020404" pitchFamily="49" charset="0"/>
                <a:cs typeface="Courier New" panose="02070309020205020404" pitchFamily="49" charset="0"/>
              </a:rPr>
              <a:t>. None of these individuals had skin test sensitivity to mycobacteria other than Mycobacterium tuberculosis… Therefore, a naturally occurring immunity seems a more likely explanation than protection from a previous so-called atypical infection</a:t>
            </a:r>
          </a:p>
          <a:p>
            <a:endParaRPr lang="en-US" sz="1600" dirty="0">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1584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57141C37-547B-444F-8B50-86821040CDB4}"/>
              </a:ext>
            </a:extLst>
          </p:cNvPr>
          <p:cNvSpPr>
            <a:spLocks noGrp="1"/>
          </p:cNvSpPr>
          <p:nvPr>
            <p:ph type="sldNum" sz="quarter" idx="12"/>
          </p:nvPr>
        </p:nvSpPr>
        <p:spPr/>
        <p:txBody>
          <a:bodyPr/>
          <a:lstStyle/>
          <a:p>
            <a:fld id="{3F2C5FAC-08BC-7445-8057-3F900D1A1A13}" type="slidenum">
              <a:rPr lang="en-US" smtClean="0"/>
              <a:t>6</a:t>
            </a:fld>
            <a:endParaRPr lang="en-US"/>
          </a:p>
        </p:txBody>
      </p:sp>
      <p:cxnSp>
        <p:nvCxnSpPr>
          <p:cNvPr id="7" name="Straight Connector 6">
            <a:extLst>
              <a:ext uri="{FF2B5EF4-FFF2-40B4-BE49-F238E27FC236}">
                <a16:creationId xmlns:a16="http://schemas.microsoft.com/office/drawing/2014/main" id="{4EFE0D93-5C70-6141-8BE0-56A5E80820AD}"/>
              </a:ext>
            </a:extLst>
          </p:cNvPr>
          <p:cNvCxnSpPr>
            <a:cxnSpLocks noChangeShapeType="1"/>
          </p:cNvCxnSpPr>
          <p:nvPr/>
        </p:nvCxnSpPr>
        <p:spPr bwMode="auto">
          <a:xfrm>
            <a:off x="537410" y="1417638"/>
            <a:ext cx="11117179" cy="0"/>
          </a:xfrm>
          <a:prstGeom prst="line">
            <a:avLst/>
          </a:prstGeom>
          <a:noFill/>
          <a:ln w="25400">
            <a:solidFill>
              <a:schemeClr val="accent4">
                <a:lumMod val="50000"/>
              </a:schemeClr>
            </a:solidFill>
            <a:round/>
            <a:headEnd/>
            <a:tailEn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pic>
        <p:nvPicPr>
          <p:cNvPr id="8" name="Picture 7">
            <a:extLst>
              <a:ext uri="{FF2B5EF4-FFF2-40B4-BE49-F238E27FC236}">
                <a16:creationId xmlns:a16="http://schemas.microsoft.com/office/drawing/2014/main" id="{013E78D3-E169-714B-A53F-D97AF2AC6676}"/>
              </a:ext>
            </a:extLst>
          </p:cNvPr>
          <p:cNvPicPr>
            <a:picLocks noChangeAspect="1"/>
          </p:cNvPicPr>
          <p:nvPr/>
        </p:nvPicPr>
        <p:blipFill rotWithShape="1">
          <a:blip r:embed="rId2">
            <a:alphaModFix/>
          </a:blip>
          <a:srcRect l="-1367" t="818" r="-1033" b="1"/>
          <a:stretch/>
        </p:blipFill>
        <p:spPr>
          <a:xfrm>
            <a:off x="7604" y="6139613"/>
            <a:ext cx="3556093" cy="716425"/>
          </a:xfrm>
          <a:prstGeom prst="rect">
            <a:avLst/>
          </a:prstGeom>
          <a:solidFill>
            <a:schemeClr val="bg1"/>
          </a:solidFill>
        </p:spPr>
      </p:pic>
      <p:sp>
        <p:nvSpPr>
          <p:cNvPr id="9" name="Rectangle 8">
            <a:extLst>
              <a:ext uri="{FF2B5EF4-FFF2-40B4-BE49-F238E27FC236}">
                <a16:creationId xmlns:a16="http://schemas.microsoft.com/office/drawing/2014/main" id="{8B2AAC33-C586-9844-BC49-4C83742359E1}"/>
              </a:ext>
            </a:extLst>
          </p:cNvPr>
          <p:cNvSpPr/>
          <p:nvPr/>
        </p:nvSpPr>
        <p:spPr>
          <a:xfrm>
            <a:off x="0" y="6126166"/>
            <a:ext cx="12192000" cy="731834"/>
          </a:xfrm>
          <a:prstGeom prst="rect">
            <a:avLst/>
          </a:prstGeom>
          <a:gradFill flip="none" rotWithShape="1">
            <a:gsLst>
              <a:gs pos="0">
                <a:schemeClr val="accent4">
                  <a:lumMod val="10000"/>
                  <a:lumOff val="90000"/>
                  <a:alpha val="0"/>
                </a:schemeClr>
              </a:gs>
              <a:gs pos="50000">
                <a:schemeClr val="accent4">
                  <a:tint val="44500"/>
                  <a:satMod val="160000"/>
                </a:schemeClr>
              </a:gs>
              <a:gs pos="100000">
                <a:schemeClr val="accent4">
                  <a:tint val="23500"/>
                  <a:satMod val="160000"/>
                  <a:alpha val="32000"/>
                </a:schemeClr>
              </a:gs>
            </a:gsLst>
            <a:lin ang="0" scaled="1"/>
            <a:tileRect/>
          </a:gradFill>
          <a:ln w="6350">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45F1626-ECDC-1747-BC24-83FA5DE794CB}"/>
              </a:ext>
            </a:extLst>
          </p:cNvPr>
          <p:cNvPicPr>
            <a:picLocks noChangeAspect="1"/>
          </p:cNvPicPr>
          <p:nvPr/>
        </p:nvPicPr>
        <p:blipFill rotWithShape="1">
          <a:blip r:embed="rId3"/>
          <a:srcRect b="50152"/>
          <a:stretch/>
        </p:blipFill>
        <p:spPr>
          <a:xfrm>
            <a:off x="1303097" y="1620854"/>
            <a:ext cx="4521200" cy="3418572"/>
          </a:xfrm>
          <a:prstGeom prst="rect">
            <a:avLst/>
          </a:prstGeom>
        </p:spPr>
      </p:pic>
      <p:sp>
        <p:nvSpPr>
          <p:cNvPr id="20" name="TextBox 19">
            <a:extLst>
              <a:ext uri="{FF2B5EF4-FFF2-40B4-BE49-F238E27FC236}">
                <a16:creationId xmlns:a16="http://schemas.microsoft.com/office/drawing/2014/main" id="{E4E6D3F4-3743-9F4D-B9A0-5E141E7AEEE4}"/>
              </a:ext>
            </a:extLst>
          </p:cNvPr>
          <p:cNvSpPr txBox="1"/>
          <p:nvPr/>
        </p:nvSpPr>
        <p:spPr>
          <a:xfrm>
            <a:off x="7604" y="5750111"/>
            <a:ext cx="3401380" cy="369332"/>
          </a:xfrm>
          <a:prstGeom prst="rect">
            <a:avLst/>
          </a:prstGeom>
          <a:noFill/>
        </p:spPr>
        <p:txBody>
          <a:bodyPr wrap="none" rtlCol="0">
            <a:spAutoFit/>
          </a:bodyPr>
          <a:lstStyle/>
          <a:p>
            <a:r>
              <a:rPr lang="en-US" dirty="0"/>
              <a:t>Simmons et al. 2018, Nat Rev </a:t>
            </a:r>
            <a:r>
              <a:rPr lang="en-US" dirty="0" err="1"/>
              <a:t>Imm</a:t>
            </a:r>
            <a:endParaRPr lang="en-US" dirty="0"/>
          </a:p>
        </p:txBody>
      </p:sp>
      <p:sp>
        <p:nvSpPr>
          <p:cNvPr id="13" name="Content Placeholder 3">
            <a:extLst>
              <a:ext uri="{FF2B5EF4-FFF2-40B4-BE49-F238E27FC236}">
                <a16:creationId xmlns:a16="http://schemas.microsoft.com/office/drawing/2014/main" id="{92730DF1-FA37-D74B-A8C3-ADCDD74380C9}"/>
              </a:ext>
            </a:extLst>
          </p:cNvPr>
          <p:cNvSpPr txBox="1">
            <a:spLocks/>
          </p:cNvSpPr>
          <p:nvPr/>
        </p:nvSpPr>
        <p:spPr>
          <a:xfrm>
            <a:off x="6197600" y="1600203"/>
            <a:ext cx="5824354"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dirty="0"/>
              <a:t>RSTR prevalence 0-35%</a:t>
            </a:r>
          </a:p>
          <a:p>
            <a:pPr lvl="1"/>
            <a:r>
              <a:rPr lang="en-US" dirty="0"/>
              <a:t>Exposure intensity</a:t>
            </a:r>
          </a:p>
          <a:p>
            <a:pPr lvl="2"/>
            <a:r>
              <a:rPr lang="en-US" dirty="0"/>
              <a:t>Infectivity of index case</a:t>
            </a:r>
          </a:p>
          <a:p>
            <a:pPr lvl="2"/>
            <a:r>
              <a:rPr lang="en-US" dirty="0"/>
              <a:t>Proximity of index case</a:t>
            </a:r>
          </a:p>
          <a:p>
            <a:pPr lvl="2"/>
            <a:r>
              <a:rPr lang="en-US" dirty="0"/>
              <a:t>Ventilation</a:t>
            </a:r>
          </a:p>
          <a:p>
            <a:pPr lvl="1"/>
            <a:r>
              <a:rPr lang="en-US" dirty="0"/>
              <a:t>Exposure frequency and duration</a:t>
            </a:r>
          </a:p>
          <a:p>
            <a:pPr lvl="1"/>
            <a:r>
              <a:rPr lang="en-US" dirty="0"/>
              <a:t>Host factors (genetics, immune status)</a:t>
            </a:r>
          </a:p>
          <a:p>
            <a:pPr lvl="1"/>
            <a:r>
              <a:rPr lang="en-US" dirty="0"/>
              <a:t>Microbiologic factors (strain infectivity)</a:t>
            </a:r>
          </a:p>
          <a:p>
            <a:pPr lvl="1"/>
            <a:r>
              <a:rPr lang="en-US" dirty="0"/>
              <a:t>Resistance not absolute (</a:t>
            </a:r>
            <a:r>
              <a:rPr lang="en-US" dirty="0" err="1"/>
              <a:t>Heimbeck</a:t>
            </a:r>
            <a:r>
              <a:rPr lang="en-US" dirty="0"/>
              <a:t> 1938)</a:t>
            </a:r>
          </a:p>
          <a:p>
            <a:pPr lvl="1"/>
            <a:endParaRPr lang="en-US" dirty="0"/>
          </a:p>
        </p:txBody>
      </p:sp>
      <p:sp>
        <p:nvSpPr>
          <p:cNvPr id="5" name="Title 1">
            <a:extLst>
              <a:ext uri="{FF2B5EF4-FFF2-40B4-BE49-F238E27FC236}">
                <a16:creationId xmlns:a16="http://schemas.microsoft.com/office/drawing/2014/main" id="{FC52DA50-A687-99B9-D67C-8467A3E23892}"/>
              </a:ext>
            </a:extLst>
          </p:cNvPr>
          <p:cNvSpPr>
            <a:spLocks noGrp="1"/>
          </p:cNvSpPr>
          <p:nvPr>
            <p:ph type="title"/>
          </p:nvPr>
        </p:nvSpPr>
        <p:spPr>
          <a:xfrm>
            <a:off x="609600" y="274638"/>
            <a:ext cx="10972800" cy="1143000"/>
          </a:xfrm>
        </p:spPr>
        <p:txBody>
          <a:bodyPr>
            <a:normAutofit/>
          </a:bodyPr>
          <a:lstStyle/>
          <a:p>
            <a:r>
              <a:rPr lang="en-US" sz="3600" dirty="0"/>
              <a:t>2. Historical Mtb resistance studies</a:t>
            </a:r>
          </a:p>
        </p:txBody>
      </p:sp>
    </p:spTree>
    <p:extLst>
      <p:ext uri="{BB962C8B-B14F-4D97-AF65-F5344CB8AC3E}">
        <p14:creationId xmlns:p14="http://schemas.microsoft.com/office/powerpoint/2010/main" val="1072771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57141C37-547B-444F-8B50-86821040CDB4}"/>
              </a:ext>
            </a:extLst>
          </p:cNvPr>
          <p:cNvSpPr>
            <a:spLocks noGrp="1"/>
          </p:cNvSpPr>
          <p:nvPr>
            <p:ph type="sldNum" sz="quarter" idx="12"/>
          </p:nvPr>
        </p:nvSpPr>
        <p:spPr/>
        <p:txBody>
          <a:bodyPr/>
          <a:lstStyle/>
          <a:p>
            <a:fld id="{3F2C5FAC-08BC-7445-8057-3F900D1A1A13}" type="slidenum">
              <a:rPr lang="en-US" smtClean="0"/>
              <a:t>7</a:t>
            </a:fld>
            <a:endParaRPr lang="en-US"/>
          </a:p>
        </p:txBody>
      </p:sp>
      <p:cxnSp>
        <p:nvCxnSpPr>
          <p:cNvPr id="7" name="Straight Connector 6">
            <a:extLst>
              <a:ext uri="{FF2B5EF4-FFF2-40B4-BE49-F238E27FC236}">
                <a16:creationId xmlns:a16="http://schemas.microsoft.com/office/drawing/2014/main" id="{4EFE0D93-5C70-6141-8BE0-56A5E80820AD}"/>
              </a:ext>
            </a:extLst>
          </p:cNvPr>
          <p:cNvCxnSpPr>
            <a:cxnSpLocks noChangeShapeType="1"/>
          </p:cNvCxnSpPr>
          <p:nvPr/>
        </p:nvCxnSpPr>
        <p:spPr bwMode="auto">
          <a:xfrm>
            <a:off x="537410" y="1417638"/>
            <a:ext cx="11117179" cy="0"/>
          </a:xfrm>
          <a:prstGeom prst="line">
            <a:avLst/>
          </a:prstGeom>
          <a:noFill/>
          <a:ln w="25400">
            <a:solidFill>
              <a:schemeClr val="accent4">
                <a:lumMod val="50000"/>
              </a:schemeClr>
            </a:solidFill>
            <a:round/>
            <a:headEnd/>
            <a:tailEn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pic>
        <p:nvPicPr>
          <p:cNvPr id="8" name="Picture 7">
            <a:extLst>
              <a:ext uri="{FF2B5EF4-FFF2-40B4-BE49-F238E27FC236}">
                <a16:creationId xmlns:a16="http://schemas.microsoft.com/office/drawing/2014/main" id="{013E78D3-E169-714B-A53F-D97AF2AC6676}"/>
              </a:ext>
            </a:extLst>
          </p:cNvPr>
          <p:cNvPicPr>
            <a:picLocks noChangeAspect="1"/>
          </p:cNvPicPr>
          <p:nvPr/>
        </p:nvPicPr>
        <p:blipFill rotWithShape="1">
          <a:blip r:embed="rId3">
            <a:alphaModFix/>
          </a:blip>
          <a:srcRect l="-1367" t="818" r="-1033" b="1"/>
          <a:stretch/>
        </p:blipFill>
        <p:spPr>
          <a:xfrm>
            <a:off x="7604" y="6139613"/>
            <a:ext cx="3556093" cy="716425"/>
          </a:xfrm>
          <a:prstGeom prst="rect">
            <a:avLst/>
          </a:prstGeom>
          <a:solidFill>
            <a:schemeClr val="bg1"/>
          </a:solidFill>
        </p:spPr>
      </p:pic>
      <p:sp>
        <p:nvSpPr>
          <p:cNvPr id="9" name="Rectangle 8">
            <a:extLst>
              <a:ext uri="{FF2B5EF4-FFF2-40B4-BE49-F238E27FC236}">
                <a16:creationId xmlns:a16="http://schemas.microsoft.com/office/drawing/2014/main" id="{8B2AAC33-C586-9844-BC49-4C83742359E1}"/>
              </a:ext>
            </a:extLst>
          </p:cNvPr>
          <p:cNvSpPr/>
          <p:nvPr/>
        </p:nvSpPr>
        <p:spPr>
          <a:xfrm>
            <a:off x="0" y="6126166"/>
            <a:ext cx="12192000" cy="731834"/>
          </a:xfrm>
          <a:prstGeom prst="rect">
            <a:avLst/>
          </a:prstGeom>
          <a:gradFill flip="none" rotWithShape="1">
            <a:gsLst>
              <a:gs pos="0">
                <a:schemeClr val="accent4">
                  <a:lumMod val="10000"/>
                  <a:lumOff val="90000"/>
                  <a:alpha val="0"/>
                </a:schemeClr>
              </a:gs>
              <a:gs pos="50000">
                <a:schemeClr val="accent4">
                  <a:tint val="44500"/>
                  <a:satMod val="160000"/>
                </a:schemeClr>
              </a:gs>
              <a:gs pos="100000">
                <a:schemeClr val="accent4">
                  <a:tint val="23500"/>
                  <a:satMod val="160000"/>
                  <a:alpha val="32000"/>
                </a:schemeClr>
              </a:gs>
            </a:gsLst>
            <a:lin ang="0" scaled="1"/>
            <a:tileRect/>
          </a:gradFill>
          <a:ln w="6350">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F34F6FA8-EFCF-F64F-8901-338A394B13AD}"/>
              </a:ext>
            </a:extLst>
          </p:cNvPr>
          <p:cNvSpPr>
            <a:spLocks noGrp="1"/>
          </p:cNvSpPr>
          <p:nvPr>
            <p:ph type="title"/>
          </p:nvPr>
        </p:nvSpPr>
        <p:spPr>
          <a:xfrm>
            <a:off x="609600" y="274638"/>
            <a:ext cx="10972800" cy="1143000"/>
          </a:xfrm>
        </p:spPr>
        <p:txBody>
          <a:bodyPr>
            <a:normAutofit/>
          </a:bodyPr>
          <a:lstStyle/>
          <a:p>
            <a:r>
              <a:rPr lang="en-US" sz="3600" dirty="0"/>
              <a:t>Contribution of LTBI toward resistance</a:t>
            </a:r>
          </a:p>
        </p:txBody>
      </p:sp>
      <p:pic>
        <p:nvPicPr>
          <p:cNvPr id="20" name="Picture 19">
            <a:extLst>
              <a:ext uri="{FF2B5EF4-FFF2-40B4-BE49-F238E27FC236}">
                <a16:creationId xmlns:a16="http://schemas.microsoft.com/office/drawing/2014/main" id="{5D0772CD-D98A-0E47-93B3-B27BA4F59FF1}"/>
              </a:ext>
            </a:extLst>
          </p:cNvPr>
          <p:cNvPicPr>
            <a:picLocks noChangeAspect="1"/>
          </p:cNvPicPr>
          <p:nvPr/>
        </p:nvPicPr>
        <p:blipFill>
          <a:blip r:embed="rId4"/>
          <a:stretch>
            <a:fillRect/>
          </a:stretch>
        </p:blipFill>
        <p:spPr>
          <a:xfrm>
            <a:off x="5321300" y="1647825"/>
            <a:ext cx="6072579" cy="3220573"/>
          </a:xfrm>
          <a:prstGeom prst="rect">
            <a:avLst/>
          </a:prstGeom>
        </p:spPr>
      </p:pic>
      <p:pic>
        <p:nvPicPr>
          <p:cNvPr id="21" name="Picture 20">
            <a:extLst>
              <a:ext uri="{FF2B5EF4-FFF2-40B4-BE49-F238E27FC236}">
                <a16:creationId xmlns:a16="http://schemas.microsoft.com/office/drawing/2014/main" id="{D434AD37-C29B-104E-8846-BAF8F01908E0}"/>
              </a:ext>
            </a:extLst>
          </p:cNvPr>
          <p:cNvPicPr>
            <a:picLocks noChangeAspect="1"/>
          </p:cNvPicPr>
          <p:nvPr/>
        </p:nvPicPr>
        <p:blipFill rotWithShape="1">
          <a:blip r:embed="rId5"/>
          <a:srcRect l="21660" t="5243" r="67375"/>
          <a:stretch/>
        </p:blipFill>
        <p:spPr>
          <a:xfrm>
            <a:off x="2629810" y="2076940"/>
            <a:ext cx="446980" cy="2606804"/>
          </a:xfrm>
          <a:prstGeom prst="rect">
            <a:avLst/>
          </a:prstGeom>
        </p:spPr>
      </p:pic>
      <p:sp>
        <p:nvSpPr>
          <p:cNvPr id="22" name="TextBox 21">
            <a:extLst>
              <a:ext uri="{FF2B5EF4-FFF2-40B4-BE49-F238E27FC236}">
                <a16:creationId xmlns:a16="http://schemas.microsoft.com/office/drawing/2014/main" id="{B25F15F5-312A-B64D-882C-19097840EABE}"/>
              </a:ext>
            </a:extLst>
          </p:cNvPr>
          <p:cNvSpPr txBox="1"/>
          <p:nvPr/>
        </p:nvSpPr>
        <p:spPr>
          <a:xfrm>
            <a:off x="1463384" y="2444406"/>
            <a:ext cx="1166923" cy="369332"/>
          </a:xfrm>
          <a:prstGeom prst="rect">
            <a:avLst/>
          </a:prstGeom>
          <a:noFill/>
        </p:spPr>
        <p:txBody>
          <a:bodyPr wrap="none" rtlCol="0">
            <a:spAutoFit/>
          </a:bodyPr>
          <a:lstStyle/>
          <a:p>
            <a:r>
              <a:rPr lang="en-US" dirty="0"/>
              <a:t>+TST/IGRA</a:t>
            </a:r>
          </a:p>
        </p:txBody>
      </p:sp>
      <p:sp>
        <p:nvSpPr>
          <p:cNvPr id="23" name="TextBox 22">
            <a:extLst>
              <a:ext uri="{FF2B5EF4-FFF2-40B4-BE49-F238E27FC236}">
                <a16:creationId xmlns:a16="http://schemas.microsoft.com/office/drawing/2014/main" id="{FF4624CB-F4BC-B94C-AEDF-9F49CA03C366}"/>
              </a:ext>
            </a:extLst>
          </p:cNvPr>
          <p:cNvSpPr txBox="1"/>
          <p:nvPr/>
        </p:nvSpPr>
        <p:spPr>
          <a:xfrm>
            <a:off x="1463384" y="3921687"/>
            <a:ext cx="1122038" cy="369332"/>
          </a:xfrm>
          <a:prstGeom prst="rect">
            <a:avLst/>
          </a:prstGeom>
          <a:noFill/>
        </p:spPr>
        <p:txBody>
          <a:bodyPr wrap="none" rtlCol="0">
            <a:spAutoFit/>
          </a:bodyPr>
          <a:lstStyle/>
          <a:p>
            <a:r>
              <a:rPr lang="en-US" dirty="0"/>
              <a:t>-TST/IGRA</a:t>
            </a:r>
          </a:p>
        </p:txBody>
      </p:sp>
      <p:cxnSp>
        <p:nvCxnSpPr>
          <p:cNvPr id="24" name="Straight Arrow Connector 23">
            <a:extLst>
              <a:ext uri="{FF2B5EF4-FFF2-40B4-BE49-F238E27FC236}">
                <a16:creationId xmlns:a16="http://schemas.microsoft.com/office/drawing/2014/main" id="{3878BA28-BA14-1141-9F87-48BD974786F8}"/>
              </a:ext>
            </a:extLst>
          </p:cNvPr>
          <p:cNvCxnSpPr>
            <a:cxnSpLocks/>
          </p:cNvCxnSpPr>
          <p:nvPr/>
        </p:nvCxnSpPr>
        <p:spPr>
          <a:xfrm>
            <a:off x="3293781" y="3380342"/>
            <a:ext cx="1901279" cy="0"/>
          </a:xfrm>
          <a:prstGeom prst="straightConnector1">
            <a:avLst/>
          </a:prstGeom>
          <a:ln>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A70F4F1E-8F75-F741-8558-C6AAE13B159A}"/>
              </a:ext>
            </a:extLst>
          </p:cNvPr>
          <p:cNvSpPr txBox="1"/>
          <p:nvPr/>
        </p:nvSpPr>
        <p:spPr>
          <a:xfrm>
            <a:off x="3335037" y="3011010"/>
            <a:ext cx="1818768" cy="369332"/>
          </a:xfrm>
          <a:prstGeom prst="rect">
            <a:avLst/>
          </a:prstGeom>
          <a:noFill/>
        </p:spPr>
        <p:txBody>
          <a:bodyPr wrap="none" rtlCol="0">
            <a:spAutoFit/>
          </a:bodyPr>
          <a:lstStyle/>
          <a:p>
            <a:r>
              <a:rPr lang="en-US" dirty="0"/>
              <a:t>Progression to TB</a:t>
            </a:r>
          </a:p>
        </p:txBody>
      </p:sp>
      <p:sp>
        <p:nvSpPr>
          <p:cNvPr id="26" name="TextBox 25">
            <a:extLst>
              <a:ext uri="{FF2B5EF4-FFF2-40B4-BE49-F238E27FC236}">
                <a16:creationId xmlns:a16="http://schemas.microsoft.com/office/drawing/2014/main" id="{AC2E47A5-9D9B-2A4D-9281-927090C7F389}"/>
              </a:ext>
            </a:extLst>
          </p:cNvPr>
          <p:cNvSpPr txBox="1"/>
          <p:nvPr/>
        </p:nvSpPr>
        <p:spPr>
          <a:xfrm>
            <a:off x="418111" y="3004287"/>
            <a:ext cx="1044068" cy="369332"/>
          </a:xfrm>
          <a:prstGeom prst="rect">
            <a:avLst/>
          </a:prstGeom>
          <a:noFill/>
        </p:spPr>
        <p:txBody>
          <a:bodyPr wrap="none" rtlCol="0">
            <a:spAutoFit/>
          </a:bodyPr>
          <a:lstStyle/>
          <a:p>
            <a:r>
              <a:rPr lang="en-US" dirty="0"/>
              <a:t>Exposure</a:t>
            </a:r>
          </a:p>
        </p:txBody>
      </p:sp>
      <p:cxnSp>
        <p:nvCxnSpPr>
          <p:cNvPr id="27" name="Straight Arrow Connector 26">
            <a:extLst>
              <a:ext uri="{FF2B5EF4-FFF2-40B4-BE49-F238E27FC236}">
                <a16:creationId xmlns:a16="http://schemas.microsoft.com/office/drawing/2014/main" id="{1ED377FE-0429-7745-89EB-9BDC7203F48C}"/>
              </a:ext>
            </a:extLst>
          </p:cNvPr>
          <p:cNvCxnSpPr>
            <a:cxnSpLocks/>
          </p:cNvCxnSpPr>
          <p:nvPr/>
        </p:nvCxnSpPr>
        <p:spPr>
          <a:xfrm>
            <a:off x="520517" y="3380342"/>
            <a:ext cx="941662" cy="0"/>
          </a:xfrm>
          <a:prstGeom prst="straightConnector1">
            <a:avLst/>
          </a:prstGeom>
          <a:ln>
            <a:solidFill>
              <a:schemeClr val="accent4">
                <a:lumMod val="75000"/>
              </a:schemeClr>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5A595546-4F19-8244-844C-C40090D1E180}"/>
              </a:ext>
            </a:extLst>
          </p:cNvPr>
          <p:cNvSpPr txBox="1"/>
          <p:nvPr/>
        </p:nvSpPr>
        <p:spPr>
          <a:xfrm>
            <a:off x="6641478" y="4850957"/>
            <a:ext cx="3796167" cy="369332"/>
          </a:xfrm>
          <a:prstGeom prst="rect">
            <a:avLst/>
          </a:prstGeom>
          <a:noFill/>
        </p:spPr>
        <p:txBody>
          <a:bodyPr wrap="none" rtlCol="0">
            <a:spAutoFit/>
          </a:bodyPr>
          <a:lstStyle/>
          <a:p>
            <a:r>
              <a:rPr lang="en-US" dirty="0"/>
              <a:t>IRR  = ~10 – 14 (baseline IGRA+/IGRA-)</a:t>
            </a:r>
          </a:p>
        </p:txBody>
      </p:sp>
      <p:sp>
        <p:nvSpPr>
          <p:cNvPr id="30" name="TextBox 29">
            <a:extLst>
              <a:ext uri="{FF2B5EF4-FFF2-40B4-BE49-F238E27FC236}">
                <a16:creationId xmlns:a16="http://schemas.microsoft.com/office/drawing/2014/main" id="{561EA9FA-D12E-1646-8C26-75BA6343BEDB}"/>
              </a:ext>
            </a:extLst>
          </p:cNvPr>
          <p:cNvSpPr txBox="1"/>
          <p:nvPr/>
        </p:nvSpPr>
        <p:spPr>
          <a:xfrm>
            <a:off x="8882743" y="5756833"/>
            <a:ext cx="2873992" cy="369332"/>
          </a:xfrm>
          <a:prstGeom prst="rect">
            <a:avLst/>
          </a:prstGeom>
          <a:noFill/>
        </p:spPr>
        <p:txBody>
          <a:bodyPr wrap="none" rtlCol="0">
            <a:spAutoFit/>
          </a:bodyPr>
          <a:lstStyle/>
          <a:p>
            <a:r>
              <a:rPr lang="en-US" dirty="0"/>
              <a:t>Andrews et al. 2015 AJRCCM</a:t>
            </a:r>
          </a:p>
        </p:txBody>
      </p:sp>
    </p:spTree>
    <p:extLst>
      <p:ext uri="{BB962C8B-B14F-4D97-AF65-F5344CB8AC3E}">
        <p14:creationId xmlns:p14="http://schemas.microsoft.com/office/powerpoint/2010/main" val="2512757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57141C37-547B-444F-8B50-86821040CDB4}"/>
              </a:ext>
            </a:extLst>
          </p:cNvPr>
          <p:cNvSpPr>
            <a:spLocks noGrp="1"/>
          </p:cNvSpPr>
          <p:nvPr>
            <p:ph type="sldNum" sz="quarter" idx="12"/>
          </p:nvPr>
        </p:nvSpPr>
        <p:spPr/>
        <p:txBody>
          <a:bodyPr/>
          <a:lstStyle/>
          <a:p>
            <a:fld id="{3F2C5FAC-08BC-7445-8057-3F900D1A1A13}" type="slidenum">
              <a:rPr lang="en-US" smtClean="0"/>
              <a:t>8</a:t>
            </a:fld>
            <a:endParaRPr lang="en-US"/>
          </a:p>
        </p:txBody>
      </p:sp>
      <p:cxnSp>
        <p:nvCxnSpPr>
          <p:cNvPr id="7" name="Straight Connector 6">
            <a:extLst>
              <a:ext uri="{FF2B5EF4-FFF2-40B4-BE49-F238E27FC236}">
                <a16:creationId xmlns:a16="http://schemas.microsoft.com/office/drawing/2014/main" id="{4EFE0D93-5C70-6141-8BE0-56A5E80820AD}"/>
              </a:ext>
            </a:extLst>
          </p:cNvPr>
          <p:cNvCxnSpPr>
            <a:cxnSpLocks noChangeShapeType="1"/>
          </p:cNvCxnSpPr>
          <p:nvPr/>
        </p:nvCxnSpPr>
        <p:spPr bwMode="auto">
          <a:xfrm>
            <a:off x="537410" y="1417638"/>
            <a:ext cx="11117179" cy="0"/>
          </a:xfrm>
          <a:prstGeom prst="line">
            <a:avLst/>
          </a:prstGeom>
          <a:noFill/>
          <a:ln w="25400">
            <a:solidFill>
              <a:schemeClr val="accent4">
                <a:lumMod val="50000"/>
              </a:schemeClr>
            </a:solidFill>
            <a:round/>
            <a:headEnd/>
            <a:tailEn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pic>
        <p:nvPicPr>
          <p:cNvPr id="8" name="Picture 7">
            <a:extLst>
              <a:ext uri="{FF2B5EF4-FFF2-40B4-BE49-F238E27FC236}">
                <a16:creationId xmlns:a16="http://schemas.microsoft.com/office/drawing/2014/main" id="{013E78D3-E169-714B-A53F-D97AF2AC6676}"/>
              </a:ext>
            </a:extLst>
          </p:cNvPr>
          <p:cNvPicPr>
            <a:picLocks noChangeAspect="1"/>
          </p:cNvPicPr>
          <p:nvPr/>
        </p:nvPicPr>
        <p:blipFill rotWithShape="1">
          <a:blip r:embed="rId3">
            <a:alphaModFix/>
          </a:blip>
          <a:srcRect l="-1367" t="818" r="-1033" b="1"/>
          <a:stretch/>
        </p:blipFill>
        <p:spPr>
          <a:xfrm>
            <a:off x="7604" y="6139613"/>
            <a:ext cx="3556093" cy="716425"/>
          </a:xfrm>
          <a:prstGeom prst="rect">
            <a:avLst/>
          </a:prstGeom>
          <a:solidFill>
            <a:schemeClr val="bg1"/>
          </a:solidFill>
        </p:spPr>
      </p:pic>
      <p:sp>
        <p:nvSpPr>
          <p:cNvPr id="9" name="Rectangle 8">
            <a:extLst>
              <a:ext uri="{FF2B5EF4-FFF2-40B4-BE49-F238E27FC236}">
                <a16:creationId xmlns:a16="http://schemas.microsoft.com/office/drawing/2014/main" id="{8B2AAC33-C586-9844-BC49-4C83742359E1}"/>
              </a:ext>
            </a:extLst>
          </p:cNvPr>
          <p:cNvSpPr/>
          <p:nvPr/>
        </p:nvSpPr>
        <p:spPr>
          <a:xfrm>
            <a:off x="0" y="6126166"/>
            <a:ext cx="12192000" cy="731834"/>
          </a:xfrm>
          <a:prstGeom prst="rect">
            <a:avLst/>
          </a:prstGeom>
          <a:gradFill flip="none" rotWithShape="1">
            <a:gsLst>
              <a:gs pos="0">
                <a:schemeClr val="accent4">
                  <a:lumMod val="10000"/>
                  <a:lumOff val="90000"/>
                  <a:alpha val="0"/>
                </a:schemeClr>
              </a:gs>
              <a:gs pos="50000">
                <a:schemeClr val="accent4">
                  <a:tint val="44500"/>
                  <a:satMod val="160000"/>
                </a:schemeClr>
              </a:gs>
              <a:gs pos="100000">
                <a:schemeClr val="accent4">
                  <a:tint val="23500"/>
                  <a:satMod val="160000"/>
                  <a:alpha val="32000"/>
                </a:schemeClr>
              </a:gs>
            </a:gsLst>
            <a:lin ang="0" scaled="1"/>
            <a:tileRect/>
          </a:gradFill>
          <a:ln w="6350">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F34F6FA8-EFCF-F64F-8901-338A394B13AD}"/>
              </a:ext>
            </a:extLst>
          </p:cNvPr>
          <p:cNvSpPr>
            <a:spLocks noGrp="1"/>
          </p:cNvSpPr>
          <p:nvPr>
            <p:ph type="title"/>
          </p:nvPr>
        </p:nvSpPr>
        <p:spPr>
          <a:xfrm>
            <a:off x="609600" y="274638"/>
            <a:ext cx="10972800" cy="1143000"/>
          </a:xfrm>
        </p:spPr>
        <p:txBody>
          <a:bodyPr>
            <a:normAutofit/>
          </a:bodyPr>
          <a:lstStyle/>
          <a:p>
            <a:r>
              <a:rPr lang="en-US" sz="3600" dirty="0"/>
              <a:t>Contribution of LTBI toward resistance</a:t>
            </a:r>
          </a:p>
        </p:txBody>
      </p:sp>
      <p:grpSp>
        <p:nvGrpSpPr>
          <p:cNvPr id="2" name="Group 1">
            <a:extLst>
              <a:ext uri="{FF2B5EF4-FFF2-40B4-BE49-F238E27FC236}">
                <a16:creationId xmlns:a16="http://schemas.microsoft.com/office/drawing/2014/main" id="{4640B381-2271-064F-BE4B-E54601080D95}"/>
              </a:ext>
            </a:extLst>
          </p:cNvPr>
          <p:cNvGrpSpPr/>
          <p:nvPr/>
        </p:nvGrpSpPr>
        <p:grpSpPr>
          <a:xfrm>
            <a:off x="1637291" y="2076940"/>
            <a:ext cx="1439499" cy="2606804"/>
            <a:chOff x="1637291" y="2076940"/>
            <a:chExt cx="1439499" cy="2606804"/>
          </a:xfrm>
        </p:grpSpPr>
        <p:pic>
          <p:nvPicPr>
            <p:cNvPr id="21" name="Picture 20">
              <a:extLst>
                <a:ext uri="{FF2B5EF4-FFF2-40B4-BE49-F238E27FC236}">
                  <a16:creationId xmlns:a16="http://schemas.microsoft.com/office/drawing/2014/main" id="{D434AD37-C29B-104E-8846-BAF8F01908E0}"/>
                </a:ext>
              </a:extLst>
            </p:cNvPr>
            <p:cNvPicPr>
              <a:picLocks noChangeAspect="1"/>
            </p:cNvPicPr>
            <p:nvPr/>
          </p:nvPicPr>
          <p:blipFill rotWithShape="1">
            <a:blip r:embed="rId4"/>
            <a:srcRect l="21660" t="5243" r="67375"/>
            <a:stretch/>
          </p:blipFill>
          <p:spPr>
            <a:xfrm>
              <a:off x="2629810" y="2076940"/>
              <a:ext cx="446980" cy="2606804"/>
            </a:xfrm>
            <a:prstGeom prst="rect">
              <a:avLst/>
            </a:prstGeom>
          </p:spPr>
        </p:pic>
        <p:sp>
          <p:nvSpPr>
            <p:cNvPr id="22" name="TextBox 21">
              <a:extLst>
                <a:ext uri="{FF2B5EF4-FFF2-40B4-BE49-F238E27FC236}">
                  <a16:creationId xmlns:a16="http://schemas.microsoft.com/office/drawing/2014/main" id="{B25F15F5-312A-B64D-882C-19097840EABE}"/>
                </a:ext>
              </a:extLst>
            </p:cNvPr>
            <p:cNvSpPr txBox="1"/>
            <p:nvPr/>
          </p:nvSpPr>
          <p:spPr>
            <a:xfrm>
              <a:off x="1637291" y="2433378"/>
              <a:ext cx="627544" cy="369332"/>
            </a:xfrm>
            <a:prstGeom prst="rect">
              <a:avLst/>
            </a:prstGeom>
            <a:noFill/>
          </p:spPr>
          <p:txBody>
            <a:bodyPr wrap="none" rtlCol="0">
              <a:spAutoFit/>
            </a:bodyPr>
            <a:lstStyle/>
            <a:p>
              <a:r>
                <a:rPr lang="en-US" dirty="0"/>
                <a:t>+TST</a:t>
              </a:r>
            </a:p>
          </p:txBody>
        </p:sp>
        <p:sp>
          <p:nvSpPr>
            <p:cNvPr id="23" name="TextBox 22">
              <a:extLst>
                <a:ext uri="{FF2B5EF4-FFF2-40B4-BE49-F238E27FC236}">
                  <a16:creationId xmlns:a16="http://schemas.microsoft.com/office/drawing/2014/main" id="{FF4624CB-F4BC-B94C-AEDF-9F49CA03C366}"/>
                </a:ext>
              </a:extLst>
            </p:cNvPr>
            <p:cNvSpPr txBox="1"/>
            <p:nvPr/>
          </p:nvSpPr>
          <p:spPr>
            <a:xfrm>
              <a:off x="1637291" y="3910659"/>
              <a:ext cx="582660" cy="369332"/>
            </a:xfrm>
            <a:prstGeom prst="rect">
              <a:avLst/>
            </a:prstGeom>
            <a:noFill/>
          </p:spPr>
          <p:txBody>
            <a:bodyPr wrap="none" rtlCol="0">
              <a:spAutoFit/>
            </a:bodyPr>
            <a:lstStyle/>
            <a:p>
              <a:r>
                <a:rPr lang="en-US" dirty="0"/>
                <a:t>-TST</a:t>
              </a:r>
            </a:p>
          </p:txBody>
        </p:sp>
      </p:grpSp>
      <p:cxnSp>
        <p:nvCxnSpPr>
          <p:cNvPr id="24" name="Straight Arrow Connector 23">
            <a:extLst>
              <a:ext uri="{FF2B5EF4-FFF2-40B4-BE49-F238E27FC236}">
                <a16:creationId xmlns:a16="http://schemas.microsoft.com/office/drawing/2014/main" id="{3878BA28-BA14-1141-9F87-48BD974786F8}"/>
              </a:ext>
            </a:extLst>
          </p:cNvPr>
          <p:cNvCxnSpPr>
            <a:cxnSpLocks/>
          </p:cNvCxnSpPr>
          <p:nvPr/>
        </p:nvCxnSpPr>
        <p:spPr>
          <a:xfrm>
            <a:off x="3293781" y="3380342"/>
            <a:ext cx="1901279" cy="0"/>
          </a:xfrm>
          <a:prstGeom prst="straightConnector1">
            <a:avLst/>
          </a:prstGeom>
          <a:ln>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A70F4F1E-8F75-F741-8558-C6AAE13B159A}"/>
              </a:ext>
            </a:extLst>
          </p:cNvPr>
          <p:cNvSpPr txBox="1"/>
          <p:nvPr/>
        </p:nvSpPr>
        <p:spPr>
          <a:xfrm>
            <a:off x="3335037" y="3011010"/>
            <a:ext cx="1818768" cy="369332"/>
          </a:xfrm>
          <a:prstGeom prst="rect">
            <a:avLst/>
          </a:prstGeom>
          <a:noFill/>
        </p:spPr>
        <p:txBody>
          <a:bodyPr wrap="none" rtlCol="0">
            <a:spAutoFit/>
          </a:bodyPr>
          <a:lstStyle/>
          <a:p>
            <a:r>
              <a:rPr lang="en-US" dirty="0"/>
              <a:t>Progression to TB</a:t>
            </a:r>
          </a:p>
        </p:txBody>
      </p:sp>
      <p:grpSp>
        <p:nvGrpSpPr>
          <p:cNvPr id="5" name="Group 4">
            <a:extLst>
              <a:ext uri="{FF2B5EF4-FFF2-40B4-BE49-F238E27FC236}">
                <a16:creationId xmlns:a16="http://schemas.microsoft.com/office/drawing/2014/main" id="{7A5BC345-363C-1848-A2A7-4FC5496F3568}"/>
              </a:ext>
            </a:extLst>
          </p:cNvPr>
          <p:cNvGrpSpPr/>
          <p:nvPr/>
        </p:nvGrpSpPr>
        <p:grpSpPr>
          <a:xfrm>
            <a:off x="2331266" y="3421661"/>
            <a:ext cx="1044068" cy="1227662"/>
            <a:chOff x="4772912" y="4300049"/>
            <a:chExt cx="1044068" cy="1227662"/>
          </a:xfrm>
        </p:grpSpPr>
        <p:sp>
          <p:nvSpPr>
            <p:cNvPr id="26" name="TextBox 25">
              <a:extLst>
                <a:ext uri="{FF2B5EF4-FFF2-40B4-BE49-F238E27FC236}">
                  <a16:creationId xmlns:a16="http://schemas.microsoft.com/office/drawing/2014/main" id="{AC2E47A5-9D9B-2A4D-9281-927090C7F389}"/>
                </a:ext>
              </a:extLst>
            </p:cNvPr>
            <p:cNvSpPr txBox="1"/>
            <p:nvPr/>
          </p:nvSpPr>
          <p:spPr>
            <a:xfrm>
              <a:off x="4772912" y="5158379"/>
              <a:ext cx="1044068" cy="369332"/>
            </a:xfrm>
            <a:prstGeom prst="rect">
              <a:avLst/>
            </a:prstGeom>
            <a:noFill/>
          </p:spPr>
          <p:txBody>
            <a:bodyPr wrap="none" rtlCol="0">
              <a:spAutoFit/>
            </a:bodyPr>
            <a:lstStyle/>
            <a:p>
              <a:r>
                <a:rPr lang="en-US" dirty="0"/>
                <a:t>Exposure</a:t>
              </a:r>
            </a:p>
          </p:txBody>
        </p:sp>
        <p:cxnSp>
          <p:nvCxnSpPr>
            <p:cNvPr id="4" name="Straight Arrow Connector 3">
              <a:extLst>
                <a:ext uri="{FF2B5EF4-FFF2-40B4-BE49-F238E27FC236}">
                  <a16:creationId xmlns:a16="http://schemas.microsoft.com/office/drawing/2014/main" id="{498C3393-83A3-4D46-A2DB-24BCFA4CFC93}"/>
                </a:ext>
              </a:extLst>
            </p:cNvPr>
            <p:cNvCxnSpPr>
              <a:cxnSpLocks/>
            </p:cNvCxnSpPr>
            <p:nvPr/>
          </p:nvCxnSpPr>
          <p:spPr>
            <a:xfrm flipV="1">
              <a:off x="5284519" y="4300049"/>
              <a:ext cx="0" cy="688427"/>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7E4AB442-4C40-3D40-B3C5-202D39B4738D}"/>
                </a:ext>
              </a:extLst>
            </p:cNvPr>
            <p:cNvCxnSpPr>
              <a:cxnSpLocks/>
            </p:cNvCxnSpPr>
            <p:nvPr/>
          </p:nvCxnSpPr>
          <p:spPr>
            <a:xfrm flipV="1">
              <a:off x="5615049" y="4300049"/>
              <a:ext cx="0" cy="688427"/>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BB97DA45-4AD8-B847-8851-0C92046F183C}"/>
                </a:ext>
              </a:extLst>
            </p:cNvPr>
            <p:cNvCxnSpPr>
              <a:cxnSpLocks/>
            </p:cNvCxnSpPr>
            <p:nvPr/>
          </p:nvCxnSpPr>
          <p:spPr>
            <a:xfrm flipV="1">
              <a:off x="4971802" y="4300049"/>
              <a:ext cx="0" cy="688427"/>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1" name="Group 10">
            <a:extLst>
              <a:ext uri="{FF2B5EF4-FFF2-40B4-BE49-F238E27FC236}">
                <a16:creationId xmlns:a16="http://schemas.microsoft.com/office/drawing/2014/main" id="{6FD4640C-1D1C-7546-83C8-7850254A1E9A}"/>
              </a:ext>
            </a:extLst>
          </p:cNvPr>
          <p:cNvGrpSpPr/>
          <p:nvPr/>
        </p:nvGrpSpPr>
        <p:grpSpPr>
          <a:xfrm>
            <a:off x="6211030" y="1585043"/>
            <a:ext cx="5934102" cy="4549002"/>
            <a:chOff x="6211030" y="1585043"/>
            <a:chExt cx="5934102" cy="4549002"/>
          </a:xfrm>
        </p:grpSpPr>
        <p:grpSp>
          <p:nvGrpSpPr>
            <p:cNvPr id="6" name="Group 5">
              <a:extLst>
                <a:ext uri="{FF2B5EF4-FFF2-40B4-BE49-F238E27FC236}">
                  <a16:creationId xmlns:a16="http://schemas.microsoft.com/office/drawing/2014/main" id="{2AF25254-CA1C-7540-9DC5-445A8E342D39}"/>
                </a:ext>
              </a:extLst>
            </p:cNvPr>
            <p:cNvGrpSpPr/>
            <p:nvPr/>
          </p:nvGrpSpPr>
          <p:grpSpPr>
            <a:xfrm>
              <a:off x="6211030" y="1585043"/>
              <a:ext cx="5808363" cy="4480741"/>
              <a:chOff x="6144770" y="1288763"/>
              <a:chExt cx="5808363" cy="4480741"/>
            </a:xfrm>
          </p:grpSpPr>
          <p:pic>
            <p:nvPicPr>
              <p:cNvPr id="34" name="Picture 33">
                <a:extLst>
                  <a:ext uri="{FF2B5EF4-FFF2-40B4-BE49-F238E27FC236}">
                    <a16:creationId xmlns:a16="http://schemas.microsoft.com/office/drawing/2014/main" id="{C7BE9F50-CCB7-954D-863B-771E5469BF08}"/>
                  </a:ext>
                </a:extLst>
              </p:cNvPr>
              <p:cNvPicPr>
                <a:picLocks noChangeAspect="1"/>
              </p:cNvPicPr>
              <p:nvPr/>
            </p:nvPicPr>
            <p:blipFill rotWithShape="1">
              <a:blip r:embed="rId5"/>
              <a:srcRect t="-1" b="95978"/>
              <a:stretch/>
            </p:blipFill>
            <p:spPr>
              <a:xfrm>
                <a:off x="6144770" y="1288763"/>
                <a:ext cx="5808361" cy="207528"/>
              </a:xfrm>
              <a:prstGeom prst="rect">
                <a:avLst/>
              </a:prstGeom>
            </p:spPr>
          </p:pic>
          <p:pic>
            <p:nvPicPr>
              <p:cNvPr id="33" name="Picture 32">
                <a:extLst>
                  <a:ext uri="{FF2B5EF4-FFF2-40B4-BE49-F238E27FC236}">
                    <a16:creationId xmlns:a16="http://schemas.microsoft.com/office/drawing/2014/main" id="{77FEC226-EDD4-824F-B6F6-2BEE642338B4}"/>
                  </a:ext>
                </a:extLst>
              </p:cNvPr>
              <p:cNvPicPr>
                <a:picLocks noChangeAspect="1"/>
              </p:cNvPicPr>
              <p:nvPr/>
            </p:nvPicPr>
            <p:blipFill rotWithShape="1">
              <a:blip r:embed="rId5"/>
              <a:srcRect t="89628"/>
              <a:stretch/>
            </p:blipFill>
            <p:spPr>
              <a:xfrm>
                <a:off x="6144771" y="5234323"/>
                <a:ext cx="5808361" cy="535181"/>
              </a:xfrm>
              <a:prstGeom prst="rect">
                <a:avLst/>
              </a:prstGeom>
            </p:spPr>
          </p:pic>
          <p:pic>
            <p:nvPicPr>
              <p:cNvPr id="32" name="Picture 31">
                <a:extLst>
                  <a:ext uri="{FF2B5EF4-FFF2-40B4-BE49-F238E27FC236}">
                    <a16:creationId xmlns:a16="http://schemas.microsoft.com/office/drawing/2014/main" id="{2F62C047-C720-FA49-B389-2F32EB53AAB9}"/>
                  </a:ext>
                </a:extLst>
              </p:cNvPr>
              <p:cNvPicPr>
                <a:picLocks noChangeAspect="1"/>
              </p:cNvPicPr>
              <p:nvPr/>
            </p:nvPicPr>
            <p:blipFill rotWithShape="1">
              <a:blip r:embed="rId5"/>
              <a:srcRect t="9775" b="16573"/>
              <a:stretch/>
            </p:blipFill>
            <p:spPr>
              <a:xfrm>
                <a:off x="6144772" y="1484416"/>
                <a:ext cx="5808361" cy="3800103"/>
              </a:xfrm>
              <a:prstGeom prst="rect">
                <a:avLst/>
              </a:prstGeom>
            </p:spPr>
          </p:pic>
        </p:grpSp>
        <p:sp>
          <p:nvSpPr>
            <p:cNvPr id="30" name="TextBox 29">
              <a:extLst>
                <a:ext uri="{FF2B5EF4-FFF2-40B4-BE49-F238E27FC236}">
                  <a16:creationId xmlns:a16="http://schemas.microsoft.com/office/drawing/2014/main" id="{561EA9FA-D12E-1646-8C26-75BA6343BEDB}"/>
                </a:ext>
              </a:extLst>
            </p:cNvPr>
            <p:cNvSpPr txBox="1"/>
            <p:nvPr/>
          </p:nvSpPr>
          <p:spPr>
            <a:xfrm>
              <a:off x="10220631" y="5826268"/>
              <a:ext cx="1924501" cy="307777"/>
            </a:xfrm>
            <a:prstGeom prst="rect">
              <a:avLst/>
            </a:prstGeom>
            <a:noFill/>
          </p:spPr>
          <p:txBody>
            <a:bodyPr wrap="none" rtlCol="0">
              <a:spAutoFit/>
            </a:bodyPr>
            <a:lstStyle/>
            <a:p>
              <a:r>
                <a:rPr lang="en-US" sz="1400" dirty="0"/>
                <a:t>Andrews et al. 2012 CID</a:t>
              </a:r>
            </a:p>
          </p:txBody>
        </p:sp>
      </p:grpSp>
      <p:sp>
        <p:nvSpPr>
          <p:cNvPr id="12" name="TextBox 11">
            <a:extLst>
              <a:ext uri="{FF2B5EF4-FFF2-40B4-BE49-F238E27FC236}">
                <a16:creationId xmlns:a16="http://schemas.microsoft.com/office/drawing/2014/main" id="{E57170B5-C7EE-BB40-BF32-702914FE33A2}"/>
              </a:ext>
            </a:extLst>
          </p:cNvPr>
          <p:cNvSpPr txBox="1"/>
          <p:nvPr/>
        </p:nvSpPr>
        <p:spPr>
          <a:xfrm>
            <a:off x="305903" y="4983642"/>
            <a:ext cx="5541773" cy="646331"/>
          </a:xfrm>
          <a:prstGeom prst="rect">
            <a:avLst/>
          </a:prstGeom>
          <a:noFill/>
        </p:spPr>
        <p:txBody>
          <a:bodyPr wrap="none" rtlCol="0">
            <a:spAutoFit/>
          </a:bodyPr>
          <a:lstStyle/>
          <a:p>
            <a:r>
              <a:rPr lang="en-US" b="1" dirty="0"/>
              <a:t>LTBI may provide protective effect following re-infection</a:t>
            </a:r>
          </a:p>
          <a:p>
            <a:pPr marL="285750" indent="-285750">
              <a:buFont typeface="Arial" panose="020B0604020202020204" pitchFamily="34" charset="0"/>
              <a:buChar char="•"/>
            </a:pPr>
            <a:r>
              <a:rPr lang="en-US" b="1" dirty="0"/>
              <a:t>adjusted IRR 0.21 (0.14 – 0.30) = 79% protection</a:t>
            </a:r>
          </a:p>
        </p:txBody>
      </p:sp>
    </p:spTree>
    <p:extLst>
      <p:ext uri="{BB962C8B-B14F-4D97-AF65-F5344CB8AC3E}">
        <p14:creationId xmlns:p14="http://schemas.microsoft.com/office/powerpoint/2010/main" val="164653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8.33333E-7 -4.07407E-6 L -0.10182 -4.07407E-6 " pathEditMode="relative" rAng="0" ptsTypes="AA">
                                      <p:cBhvr>
                                        <p:cTn id="6" dur="2000" fill="hold"/>
                                        <p:tgtEl>
                                          <p:spTgt spid="2"/>
                                        </p:tgtEl>
                                        <p:attrNameLst>
                                          <p:attrName>ppt_x</p:attrName>
                                          <p:attrName>ppt_y</p:attrName>
                                        </p:attrNameLst>
                                      </p:cBhvr>
                                      <p:rCtr x="-5091" y="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57141C37-547B-444F-8B50-86821040CDB4}"/>
              </a:ext>
            </a:extLst>
          </p:cNvPr>
          <p:cNvSpPr>
            <a:spLocks noGrp="1"/>
          </p:cNvSpPr>
          <p:nvPr>
            <p:ph type="sldNum" sz="quarter" idx="12"/>
          </p:nvPr>
        </p:nvSpPr>
        <p:spPr/>
        <p:txBody>
          <a:bodyPr/>
          <a:lstStyle/>
          <a:p>
            <a:fld id="{3F2C5FAC-08BC-7445-8057-3F900D1A1A13}" type="slidenum">
              <a:rPr lang="en-US" smtClean="0"/>
              <a:t>9</a:t>
            </a:fld>
            <a:endParaRPr lang="en-US"/>
          </a:p>
        </p:txBody>
      </p:sp>
      <p:cxnSp>
        <p:nvCxnSpPr>
          <p:cNvPr id="7" name="Straight Connector 6">
            <a:extLst>
              <a:ext uri="{FF2B5EF4-FFF2-40B4-BE49-F238E27FC236}">
                <a16:creationId xmlns:a16="http://schemas.microsoft.com/office/drawing/2014/main" id="{4EFE0D93-5C70-6141-8BE0-56A5E80820AD}"/>
              </a:ext>
            </a:extLst>
          </p:cNvPr>
          <p:cNvCxnSpPr>
            <a:cxnSpLocks noChangeShapeType="1"/>
          </p:cNvCxnSpPr>
          <p:nvPr/>
        </p:nvCxnSpPr>
        <p:spPr bwMode="auto">
          <a:xfrm>
            <a:off x="537410" y="1417638"/>
            <a:ext cx="11117179" cy="0"/>
          </a:xfrm>
          <a:prstGeom prst="line">
            <a:avLst/>
          </a:prstGeom>
          <a:noFill/>
          <a:ln w="25400">
            <a:solidFill>
              <a:schemeClr val="accent4">
                <a:lumMod val="50000"/>
              </a:schemeClr>
            </a:solidFill>
            <a:round/>
            <a:headEnd/>
            <a:tailEn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pic>
        <p:nvPicPr>
          <p:cNvPr id="8" name="Picture 7">
            <a:extLst>
              <a:ext uri="{FF2B5EF4-FFF2-40B4-BE49-F238E27FC236}">
                <a16:creationId xmlns:a16="http://schemas.microsoft.com/office/drawing/2014/main" id="{013E78D3-E169-714B-A53F-D97AF2AC6676}"/>
              </a:ext>
            </a:extLst>
          </p:cNvPr>
          <p:cNvPicPr>
            <a:picLocks noChangeAspect="1"/>
          </p:cNvPicPr>
          <p:nvPr/>
        </p:nvPicPr>
        <p:blipFill rotWithShape="1">
          <a:blip r:embed="rId2">
            <a:alphaModFix/>
          </a:blip>
          <a:srcRect l="-1367" t="818" r="-1033" b="1"/>
          <a:stretch/>
        </p:blipFill>
        <p:spPr>
          <a:xfrm>
            <a:off x="7604" y="6139613"/>
            <a:ext cx="3556093" cy="716425"/>
          </a:xfrm>
          <a:prstGeom prst="rect">
            <a:avLst/>
          </a:prstGeom>
          <a:solidFill>
            <a:schemeClr val="bg1"/>
          </a:solidFill>
        </p:spPr>
      </p:pic>
      <p:sp>
        <p:nvSpPr>
          <p:cNvPr id="9" name="Rectangle 8">
            <a:extLst>
              <a:ext uri="{FF2B5EF4-FFF2-40B4-BE49-F238E27FC236}">
                <a16:creationId xmlns:a16="http://schemas.microsoft.com/office/drawing/2014/main" id="{8B2AAC33-C586-9844-BC49-4C83742359E1}"/>
              </a:ext>
            </a:extLst>
          </p:cNvPr>
          <p:cNvSpPr/>
          <p:nvPr/>
        </p:nvSpPr>
        <p:spPr>
          <a:xfrm>
            <a:off x="0" y="6126166"/>
            <a:ext cx="12192000" cy="731834"/>
          </a:xfrm>
          <a:prstGeom prst="rect">
            <a:avLst/>
          </a:prstGeom>
          <a:gradFill flip="none" rotWithShape="1">
            <a:gsLst>
              <a:gs pos="0">
                <a:schemeClr val="accent4">
                  <a:lumMod val="10000"/>
                  <a:lumOff val="90000"/>
                  <a:alpha val="0"/>
                </a:schemeClr>
              </a:gs>
              <a:gs pos="50000">
                <a:schemeClr val="accent4">
                  <a:tint val="44500"/>
                  <a:satMod val="160000"/>
                </a:schemeClr>
              </a:gs>
              <a:gs pos="100000">
                <a:schemeClr val="accent4">
                  <a:tint val="23500"/>
                  <a:satMod val="160000"/>
                  <a:alpha val="32000"/>
                </a:schemeClr>
              </a:gs>
            </a:gsLst>
            <a:lin ang="0" scaled="1"/>
            <a:tileRect/>
          </a:gradFill>
          <a:ln w="6350">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F34F6FA8-EFCF-F64F-8901-338A394B13AD}"/>
              </a:ext>
            </a:extLst>
          </p:cNvPr>
          <p:cNvSpPr>
            <a:spLocks noGrp="1"/>
          </p:cNvSpPr>
          <p:nvPr>
            <p:ph type="title"/>
          </p:nvPr>
        </p:nvSpPr>
        <p:spPr>
          <a:xfrm>
            <a:off x="609600" y="274638"/>
            <a:ext cx="10972800" cy="1143000"/>
          </a:xfrm>
        </p:spPr>
        <p:txBody>
          <a:bodyPr>
            <a:normAutofit/>
          </a:bodyPr>
          <a:lstStyle/>
          <a:p>
            <a:r>
              <a:rPr lang="en-US" sz="3600" dirty="0"/>
              <a:t>2. Historical Mtb resistance studies</a:t>
            </a:r>
          </a:p>
        </p:txBody>
      </p:sp>
      <p:sp>
        <p:nvSpPr>
          <p:cNvPr id="17" name="TextBox 16">
            <a:extLst>
              <a:ext uri="{FF2B5EF4-FFF2-40B4-BE49-F238E27FC236}">
                <a16:creationId xmlns:a16="http://schemas.microsoft.com/office/drawing/2014/main" id="{EB73E4A3-7113-F44A-8D1E-1C4048D8B081}"/>
              </a:ext>
            </a:extLst>
          </p:cNvPr>
          <p:cNvSpPr txBox="1"/>
          <p:nvPr/>
        </p:nvSpPr>
        <p:spPr>
          <a:xfrm>
            <a:off x="609600" y="1964459"/>
            <a:ext cx="11262703" cy="3139321"/>
          </a:xfrm>
          <a:prstGeom prst="rect">
            <a:avLst/>
          </a:prstGeom>
          <a:noFill/>
        </p:spPr>
        <p:txBody>
          <a:bodyPr wrap="square" rtlCol="0">
            <a:spAutoFit/>
          </a:bodyPr>
          <a:lstStyle/>
          <a:p>
            <a:pPr>
              <a:spcAft>
                <a:spcPts val="1200"/>
              </a:spcAft>
            </a:pPr>
            <a:r>
              <a:rPr lang="en-US" sz="3200" b="1" dirty="0"/>
              <a:t>Summary</a:t>
            </a:r>
          </a:p>
          <a:p>
            <a:pPr marL="285750" indent="-285750">
              <a:spcAft>
                <a:spcPts val="1200"/>
              </a:spcAft>
              <a:buFont typeface="Arial" panose="020B0604020202020204" pitchFamily="34" charset="0"/>
              <a:buChar char="•"/>
            </a:pPr>
            <a:r>
              <a:rPr lang="en-US" sz="2400" dirty="0"/>
              <a:t>Study in high transmission settings and adequate follow-up duration required</a:t>
            </a:r>
          </a:p>
          <a:p>
            <a:pPr marL="285750" indent="-285750">
              <a:spcAft>
                <a:spcPts val="1200"/>
              </a:spcAft>
              <a:buFont typeface="Arial" panose="020B0604020202020204" pitchFamily="34" charset="0"/>
              <a:buChar char="•"/>
            </a:pPr>
            <a:r>
              <a:rPr lang="en-US" sz="2400" dirty="0"/>
              <a:t>Defining Mtb resistance requires the surrogate of immune sensitization, NOT infection</a:t>
            </a:r>
          </a:p>
          <a:p>
            <a:pPr marL="285750" indent="-285750">
              <a:spcAft>
                <a:spcPts val="1200"/>
              </a:spcAft>
              <a:buFont typeface="Arial" panose="020B0604020202020204" pitchFamily="34" charset="0"/>
              <a:buChar char="•"/>
            </a:pPr>
            <a:r>
              <a:rPr lang="en-US" sz="2400" dirty="0"/>
              <a:t>Prevalence estimates vary widely (exposure, host, microbiologic variables).</a:t>
            </a:r>
          </a:p>
          <a:p>
            <a:pPr marL="742950" lvl="1" indent="-285750">
              <a:spcAft>
                <a:spcPts val="1200"/>
              </a:spcAft>
              <a:buFont typeface="Arial" panose="020B0604020202020204" pitchFamily="34" charset="0"/>
              <a:buChar char="•"/>
            </a:pPr>
            <a:r>
              <a:rPr lang="en-US" sz="2000" dirty="0"/>
              <a:t>Best estimates are likely 5– 10% (and resistance not absolute). </a:t>
            </a:r>
          </a:p>
          <a:p>
            <a:pPr marL="285750" indent="-285750">
              <a:spcAft>
                <a:spcPts val="1200"/>
              </a:spcAft>
              <a:buFont typeface="Arial" panose="020B0604020202020204" pitchFamily="34" charset="0"/>
              <a:buChar char="•"/>
            </a:pPr>
            <a:r>
              <a:rPr lang="en-US" sz="2400" dirty="0"/>
              <a:t>LTBI may provide protective effect in settings of intense, repeated exposures</a:t>
            </a:r>
          </a:p>
        </p:txBody>
      </p:sp>
    </p:spTree>
    <p:extLst>
      <p:ext uri="{BB962C8B-B14F-4D97-AF65-F5344CB8AC3E}">
        <p14:creationId xmlns:p14="http://schemas.microsoft.com/office/powerpoint/2010/main" val="6716041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30587</TotalTime>
  <Words>2431</Words>
  <Application>Microsoft Macintosh PowerPoint</Application>
  <PresentationFormat>Widescreen</PresentationFormat>
  <Paragraphs>286</Paragraphs>
  <Slides>18</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Courier New</vt:lpstr>
      <vt:lpstr>Symbol</vt:lpstr>
      <vt:lpstr>Office Theme</vt:lpstr>
      <vt:lpstr>Resister Populations and Mtb Transmission: measuring resistance to incident Mtb infection</vt:lpstr>
      <vt:lpstr>Outline</vt:lpstr>
      <vt:lpstr>1. Defining Mtb infection</vt:lpstr>
      <vt:lpstr>1. Defining Mtb resistance</vt:lpstr>
      <vt:lpstr>2. Historical Mtb resistance studies</vt:lpstr>
      <vt:lpstr>2. Historical Mtb resistance studies</vt:lpstr>
      <vt:lpstr>Contribution of LTBI toward resistance</vt:lpstr>
      <vt:lpstr>Contribution of LTBI toward resistance</vt:lpstr>
      <vt:lpstr>2. Historical Mtb resistance studies</vt:lpstr>
      <vt:lpstr>3. Contemporary RSTR studies: Genetics</vt:lpstr>
      <vt:lpstr>3. Contemporary RSTR studies: Genetics</vt:lpstr>
      <vt:lpstr>3. Contemporary RSTR studies: Immunology</vt:lpstr>
      <vt:lpstr>3. Contemporary RSTR studies: Immunology</vt:lpstr>
      <vt:lpstr>3. Contemporary RSTR studies: Immunology</vt:lpstr>
      <vt:lpstr>3. Contemporary RSTR studies: Immunology</vt:lpstr>
      <vt:lpstr>3. Contemporary RSTR studies:</vt:lpstr>
      <vt:lpstr>4. Current Gaps and Future Studies</vt:lpstr>
      <vt:lpstr>Questions? </vt:lpstr>
    </vt:vector>
  </TitlesOfParts>
  <Company>University of Washington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Donor-unrestricted T cells and Resistance to M.tb Infection</dc:title>
  <dc:creator>Chetan Seshadri</dc:creator>
  <cp:lastModifiedBy>Jason Simmons</cp:lastModifiedBy>
  <cp:revision>704</cp:revision>
  <cp:lastPrinted>2017-10-30T18:45:29Z</cp:lastPrinted>
  <dcterms:created xsi:type="dcterms:W3CDTF">2017-01-31T20:44:20Z</dcterms:created>
  <dcterms:modified xsi:type="dcterms:W3CDTF">2022-09-14T18:31:15Z</dcterms:modified>
</cp:coreProperties>
</file>