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19"/>
  </p:notesMasterIdLst>
  <p:sldIdLst>
    <p:sldId id="259" r:id="rId3"/>
    <p:sldId id="258" r:id="rId4"/>
    <p:sldId id="290" r:id="rId5"/>
    <p:sldId id="263" r:id="rId6"/>
    <p:sldId id="291" r:id="rId7"/>
    <p:sldId id="264" r:id="rId8"/>
    <p:sldId id="294" r:id="rId9"/>
    <p:sldId id="295" r:id="rId10"/>
    <p:sldId id="270" r:id="rId11"/>
    <p:sldId id="283" r:id="rId12"/>
    <p:sldId id="297" r:id="rId13"/>
    <p:sldId id="292" r:id="rId14"/>
    <p:sldId id="296" r:id="rId15"/>
    <p:sldId id="275" r:id="rId16"/>
    <p:sldId id="293" r:id="rId17"/>
    <p:sldId id="282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Iribarren - she, her" initials="SI-sh" lastIdx="1" clrIdx="0">
    <p:extLst>
      <p:ext uri="{19B8F6BF-5375-455C-9EA6-DF929625EA0E}">
        <p15:presenceInfo xmlns:p15="http://schemas.microsoft.com/office/powerpoint/2012/main" userId="S-1-5-21-1478355014-127360780-1969717230-1601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60123" autoAdjust="0"/>
  </p:normalViewPr>
  <p:slideViewPr>
    <p:cSldViewPr snapToGrid="0" snapToObjects="1" showGuides="1">
      <p:cViewPr varScale="1">
        <p:scale>
          <a:sx n="82" d="100"/>
          <a:sy n="82" d="100"/>
        </p:scale>
        <p:origin x="2580" y="72"/>
      </p:cViewPr>
      <p:guideLst>
        <p:guide orient="horz" pos="1620"/>
        <p:guide pos="4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B3410-C3FD-45F9-ACE5-19E3701F79B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35F36-5CEC-41E4-8D0E-2DBC77818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1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35F36-5CEC-41E4-8D0E-2DBC77818E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35F36-5CEC-41E4-8D0E-2DBC77818E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6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35F36-5CEC-41E4-8D0E-2DBC77818E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8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35F36-5CEC-41E4-8D0E-2DBC77818E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35F36-5CEC-41E4-8D0E-2DBC77818E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9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35F36-5CEC-41E4-8D0E-2DBC77818E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01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35F36-5CEC-41E4-8D0E-2DBC77818E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27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35F36-5CEC-41E4-8D0E-2DBC77818E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4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4598607"/>
            <a:ext cx="2416273" cy="213486"/>
          </a:xfrm>
          <a:prstGeom prst="rect">
            <a:avLst/>
          </a:prstGeom>
        </p:spPr>
      </p:pic>
      <p:pic>
        <p:nvPicPr>
          <p:cNvPr id="11" name="Picture 10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6510"/>
            <a:ext cx="1371600" cy="923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9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6510"/>
            <a:ext cx="1371600" cy="923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06718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1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sp>
        <p:nvSpPr>
          <p:cNvPr id="7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828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009"/>
            <a:ext cx="2425226" cy="213273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pic>
        <p:nvPicPr>
          <p:cNvPr id="14" name="Picture 13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6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47806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8838"/>
            <a:ext cx="8184662" cy="993775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3"/>
            </a:gs>
            <a:gs pos="72000">
              <a:srgbClr val="4B2E8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0" r:id="rId4"/>
    <p:sldLayoutId id="214748366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8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offcampus.lib.washington.edu/10.2196/33062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hyperlink" Target="https://www-ncbi-nlm-nih-gov.offcampus.lib.washington.edu/pubmed/3519553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4" y="644993"/>
            <a:ext cx="7918516" cy="2641756"/>
          </a:xfrm>
        </p:spPr>
        <p:txBody>
          <a:bodyPr/>
          <a:lstStyle/>
          <a:p>
            <a:r>
              <a:rPr lang="en-US" sz="3600" dirty="0"/>
              <a:t>Using Mobile Health Technologies for TB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DFC81-0497-C145-93D2-3E0A1CEA9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171" y="4452311"/>
            <a:ext cx="2597706" cy="546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CD6075-5B1B-46A0-8C5B-7537059B09A5}"/>
              </a:ext>
            </a:extLst>
          </p:cNvPr>
          <p:cNvSpPr txBox="1"/>
          <p:nvPr/>
        </p:nvSpPr>
        <p:spPr>
          <a:xfrm>
            <a:off x="543995" y="3550920"/>
            <a:ext cx="3337560" cy="96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Sarah Iribarren, PhD</a:t>
            </a:r>
          </a:p>
          <a:p>
            <a:r>
              <a:rPr lang="en-US" sz="1200" dirty="0"/>
              <a:t>Biobehavioral Nursing and Health Informatics</a:t>
            </a:r>
          </a:p>
          <a:p>
            <a:r>
              <a:rPr lang="en-US" sz="1200" dirty="0"/>
              <a:t>University of Washington</a:t>
            </a:r>
          </a:p>
          <a:p>
            <a:r>
              <a:rPr lang="en-US" sz="1200" dirty="0"/>
              <a:t>sjiribar@uw.edu</a:t>
            </a:r>
          </a:p>
          <a:p>
            <a:pPr>
              <a:lnSpc>
                <a:spcPct val="70000"/>
              </a:lnSpc>
            </a:pPr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E8F43-5343-49B1-8BCD-65393F358239}"/>
              </a:ext>
            </a:extLst>
          </p:cNvPr>
          <p:cNvSpPr txBox="1"/>
          <p:nvPr/>
        </p:nvSpPr>
        <p:spPr>
          <a:xfrm>
            <a:off x="4358640" y="3550920"/>
            <a:ext cx="43053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/>
              <a:t>University of Washington Advanced TB Research Training Course</a:t>
            </a:r>
            <a:endParaRPr lang="en-US" altLang="en-US" sz="1200" dirty="0">
              <a:solidFill>
                <a:srgbClr val="898989"/>
              </a:solidFill>
            </a:endParaRPr>
          </a:p>
          <a:p>
            <a:pPr>
              <a:lnSpc>
                <a:spcPct val="70000"/>
              </a:lnSpc>
            </a:pPr>
            <a:r>
              <a:rPr lang="en-US" altLang="en-US" sz="1200" dirty="0">
                <a:solidFill>
                  <a:srgbClr val="898989"/>
                </a:solidFill>
              </a:rPr>
              <a:t>September 16, 2022</a:t>
            </a:r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0EAC3-AF47-4DFE-8EFC-E567F105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95" y="380822"/>
            <a:ext cx="2345494" cy="131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7D1A55-500A-4C38-84E1-4CE2ED6A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307" y="229758"/>
            <a:ext cx="5170769" cy="454400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67D2E-A4DF-4C55-936D-EC10E83CD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730667"/>
            <a:ext cx="3064932" cy="23659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Balance of individual and public good – respect patient autonomy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Ethical issues need to be considered in planning, implementing, and evaluating programs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169EC4-FBA1-4D35-B87C-8ABFC26F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69733"/>
            <a:ext cx="3064932" cy="993775"/>
          </a:xfrm>
        </p:spPr>
        <p:txBody>
          <a:bodyPr/>
          <a:lstStyle/>
          <a:p>
            <a:r>
              <a:rPr lang="en-US" dirty="0"/>
              <a:t>Ethical framework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31EC6-66ED-4232-BF37-BE2507302979}"/>
              </a:ext>
            </a:extLst>
          </p:cNvPr>
          <p:cNvSpPr txBox="1"/>
          <p:nvPr/>
        </p:nvSpPr>
        <p:spPr>
          <a:xfrm>
            <a:off x="4450703" y="4773767"/>
            <a:ext cx="3762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DiStefano et al. Global Health: Science and Practice, 2016</a:t>
            </a:r>
          </a:p>
        </p:txBody>
      </p:sp>
    </p:spTree>
    <p:extLst>
      <p:ext uri="{BB962C8B-B14F-4D97-AF65-F5344CB8AC3E}">
        <p14:creationId xmlns:p14="http://schemas.microsoft.com/office/powerpoint/2010/main" val="218057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391E2F-863E-48E1-B8CF-29D00C7FB0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730667"/>
            <a:ext cx="4124076" cy="23659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Systematic review of 16 RCTs</a:t>
            </a:r>
          </a:p>
          <a:p>
            <a:pPr lvl="1"/>
            <a:r>
              <a:rPr lang="en-US" sz="1200" b="0" dirty="0"/>
              <a:t>3 Video Directly Observed Therapy (VDOT)</a:t>
            </a:r>
          </a:p>
          <a:p>
            <a:pPr lvl="1"/>
            <a:r>
              <a:rPr lang="en-US" sz="1200" b="0" dirty="0"/>
              <a:t>1 Video Observed Therapy (VOT)</a:t>
            </a:r>
          </a:p>
          <a:p>
            <a:pPr lvl="1"/>
            <a:r>
              <a:rPr lang="en-US" sz="1200" b="0" dirty="0"/>
              <a:t>1 ingestible sensor</a:t>
            </a:r>
          </a:p>
          <a:p>
            <a:pPr lvl="1"/>
            <a:r>
              <a:rPr lang="en-US" sz="1200" b="0" dirty="0"/>
              <a:t>1 phone call reminders</a:t>
            </a:r>
          </a:p>
          <a:p>
            <a:pPr lvl="1"/>
            <a:r>
              <a:rPr lang="en-US" sz="1200" b="0" dirty="0"/>
              <a:t>2 medication monitor boxes</a:t>
            </a:r>
          </a:p>
          <a:p>
            <a:pPr lvl="1"/>
            <a:r>
              <a:rPr lang="en-US" sz="1200" b="0" dirty="0"/>
              <a:t>8 SMS text message reminders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0" dirty="0"/>
              <a:t>Outcomes: treatment completion, treatment adherence, missed dose, noncompleted rate, cure rate and smear conversion</a:t>
            </a:r>
          </a:p>
          <a:p>
            <a:pPr lvl="1"/>
            <a:endParaRPr lang="en-US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8D21AE-5756-45B2-B777-51FC41DA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/>
              <a:t>How effective are Digital Health Technologies for TB?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19B20-0C2A-460A-B3D7-B1829B82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620" y="273953"/>
            <a:ext cx="934290" cy="1032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C881D4-6060-4CE1-BFB1-D482A92F7EFA}"/>
              </a:ext>
            </a:extLst>
          </p:cNvPr>
          <p:cNvSpPr txBox="1"/>
          <p:nvPr/>
        </p:nvSpPr>
        <p:spPr>
          <a:xfrm>
            <a:off x="3725131" y="4405625"/>
            <a:ext cx="5137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Ridoh</a:t>
            </a:r>
            <a:r>
              <a:rPr lang="en-US" sz="900" dirty="0"/>
              <a:t> et al. Digital Health Technologies to Improve Medication Adherence and Treatment Outcomes in Patients With Tuberculosis: Systematic Review of Randomized Controlled Trials</a:t>
            </a:r>
            <a:br>
              <a:rPr lang="en-US" sz="900" dirty="0"/>
            </a:br>
            <a:r>
              <a:rPr lang="en-US" sz="900" dirty="0"/>
              <a:t>J Med Internet Res 2022;24(2):e33062, </a:t>
            </a:r>
            <a:r>
              <a:rPr lang="en-US" sz="900" dirty="0" err="1"/>
              <a:t>doi</a:t>
            </a:r>
            <a:r>
              <a:rPr lang="en-US" sz="900" dirty="0"/>
              <a:t>: </a:t>
            </a:r>
            <a:r>
              <a:rPr lang="en-US" sz="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10.2196/33062</a:t>
            </a:r>
            <a:r>
              <a:rPr lang="en-US" sz="900" dirty="0"/>
              <a:t>PMID: </a:t>
            </a:r>
            <a:r>
              <a:rPr lang="en-US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35195534</a:t>
            </a:r>
            <a:endParaRPr lang="en-US" sz="9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9F74BB5-57FA-4495-A8C1-4F1644FEEE97}"/>
              </a:ext>
            </a:extLst>
          </p:cNvPr>
          <p:cNvSpPr txBox="1">
            <a:spLocks/>
          </p:cNvSpPr>
          <p:nvPr/>
        </p:nvSpPr>
        <p:spPr>
          <a:xfrm>
            <a:off x="4385389" y="1730667"/>
            <a:ext cx="4412048" cy="25183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DHT interventions promising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Variable effects </a:t>
            </a:r>
            <a:r>
              <a:rPr lang="en-US" sz="1600" b="0" dirty="0"/>
              <a:t>regarding effect direction and the extent of improving TB medication adherence and clinical outcomes.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Developing DHT interventions with </a:t>
            </a:r>
            <a:r>
              <a:rPr lang="en-US" sz="1600" dirty="0"/>
              <a:t>personalized feedback </a:t>
            </a:r>
            <a:r>
              <a:rPr lang="en-US" sz="1600" b="0" dirty="0"/>
              <a:t>is required to have a consistent and beneficial effect on medication adherence and outcomes</a:t>
            </a:r>
          </a:p>
          <a:p>
            <a:pPr lvl="1"/>
            <a:endParaRPr lang="en-US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3CCA6-CC53-41B2-878A-1FB767C25F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18" t="8838" r="21943" b="7917"/>
          <a:stretch/>
        </p:blipFill>
        <p:spPr>
          <a:xfrm>
            <a:off x="8103583" y="790135"/>
            <a:ext cx="811763" cy="9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1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391E2F-863E-48E1-B8CF-29D00C7FB0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Systematic Review and Meta-Analysis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8 studies (total of 5680 patients) included in meta-analysis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SMS showed </a:t>
            </a:r>
            <a:r>
              <a:rPr lang="en-US" sz="2000" b="0" u="sng" dirty="0"/>
              <a:t>modest effect in improving TB treatment success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8D21AE-5756-45B2-B777-51FC41DA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How effective is it? Research</a:t>
            </a:r>
            <a:br>
              <a:rPr lang="en-US" sz="3200" b="0" dirty="0"/>
            </a:br>
            <a:r>
              <a:rPr lang="en-US" sz="3200" b="0" dirty="0"/>
              <a:t>SMS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B5703-A170-41B2-823C-AC016EBCB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682" y="2802904"/>
            <a:ext cx="4460032" cy="2340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17498A-6B89-43D7-A0F5-3D8AC058AAC7}"/>
              </a:ext>
            </a:extLst>
          </p:cNvPr>
          <p:cNvSpPr txBox="1"/>
          <p:nvPr/>
        </p:nvSpPr>
        <p:spPr>
          <a:xfrm>
            <a:off x="5220440" y="4891806"/>
            <a:ext cx="2827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Gashu</a:t>
            </a:r>
            <a:r>
              <a:rPr lang="en-US" sz="1200" dirty="0"/>
              <a:t> et al. BMC Infectious Diseases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4C5837-93EC-4E7A-842E-C9BE3F480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18" t="8838" r="21943" b="7917"/>
          <a:stretch/>
        </p:blipFill>
        <p:spPr>
          <a:xfrm>
            <a:off x="7609140" y="342673"/>
            <a:ext cx="811763" cy="9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7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391E2F-863E-48E1-B8CF-29D00C7FB0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Multisite Cohort study of 650 Indian patients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urine isoniazid test collected at unannounced home visits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Alternative measures </a:t>
            </a:r>
            <a:r>
              <a:rPr lang="en-US" sz="2000" dirty="0"/>
              <a:t>missed detecting at least 30%</a:t>
            </a:r>
            <a:r>
              <a:rPr lang="en-US" sz="2000" b="0" dirty="0"/>
              <a:t> of people who were nonadherent by urine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0" dirty="0"/>
              <a:t>Alternative measures: 99DOT patient-reported doses, last missed dose question, pill estimate, 4-day recall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§"/>
            </a:pPr>
            <a:endParaRPr lang="en-US" sz="20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8D21AE-5756-45B2-B777-51FC41DA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How effective is it? Research</a:t>
            </a:r>
            <a:br>
              <a:rPr lang="en-US" sz="3200" b="0" dirty="0"/>
            </a:br>
            <a:r>
              <a:rPr lang="en-US" sz="3200" b="0" dirty="0"/>
              <a:t>Medication sleeves – 99DOTS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FD237-A430-484B-8D8B-630B3CC2A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272" y="681563"/>
            <a:ext cx="1959429" cy="13039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23D724-CC15-4A8B-9AA9-FE7EA6FAB103}"/>
              </a:ext>
            </a:extLst>
          </p:cNvPr>
          <p:cNvSpPr txBox="1"/>
          <p:nvPr/>
        </p:nvSpPr>
        <p:spPr>
          <a:xfrm>
            <a:off x="3844212" y="4107803"/>
            <a:ext cx="4879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Subbaraman et al. 2021 Measuring Tuberculosis Medication Adherence: A Comparison of Multiple Approaches in Relation to Urine Isoniazid Metabolite Testing Within a Cohort Study in India. Open Forum Infectious Diseases. https://doi.org/10.1093/ofid/ofab532</a:t>
            </a:r>
          </a:p>
        </p:txBody>
      </p:sp>
    </p:spTree>
    <p:extLst>
      <p:ext uri="{BB962C8B-B14F-4D97-AF65-F5344CB8AC3E}">
        <p14:creationId xmlns:p14="http://schemas.microsoft.com/office/powerpoint/2010/main" val="301350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47F3B7-2390-4EAD-9EB7-547AB9E19E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b="0" dirty="0"/>
              <a:t>Expected to enroll ~70,000 drug-sensitive TB patients across 5 countries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b="0" dirty="0"/>
              <a:t>Ethiopia, Philippines, South Africa, Tanzania, and Ukraine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/>
              <a:t>2019-2022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/>
              <a:t>3 DATs: smart pillbox, VOT, 99DOTS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05B1CE-8297-4A09-85A9-A9C6FB06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Research –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9001B-68FC-4598-814A-9879262F8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995" y="311878"/>
            <a:ext cx="2364257" cy="11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4D7916-16B2-40AE-9AB1-5A043915E999}"/>
              </a:ext>
            </a:extLst>
          </p:cNvPr>
          <p:cNvPicPr/>
          <p:nvPr/>
        </p:nvPicPr>
        <p:blipFill rotWithShape="1">
          <a:blip r:embed="rId4"/>
          <a:srcRect l="15065" t="17587" r="65384" b="69699"/>
          <a:stretch/>
        </p:blipFill>
        <p:spPr bwMode="auto">
          <a:xfrm>
            <a:off x="3978818" y="3079825"/>
            <a:ext cx="3856290" cy="1690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95EFC6-165D-442E-94E2-6B35A448C10A}"/>
              </a:ext>
            </a:extLst>
          </p:cNvPr>
          <p:cNvSpPr txBox="1"/>
          <p:nvPr/>
        </p:nvSpPr>
        <p:spPr>
          <a:xfrm>
            <a:off x="4247138" y="4770610"/>
            <a:ext cx="3587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https://www.digitaladherence.org/the-ascent-project/</a:t>
            </a:r>
          </a:p>
        </p:txBody>
      </p:sp>
    </p:spTree>
    <p:extLst>
      <p:ext uri="{BB962C8B-B14F-4D97-AF65-F5344CB8AC3E}">
        <p14:creationId xmlns:p14="http://schemas.microsoft.com/office/powerpoint/2010/main" val="206422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743E4A-A680-490B-BC7E-7486D954A7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730667"/>
            <a:ext cx="8197114" cy="27382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Understand and address barriers to scale of effective and quality digital health interventions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Unite digital health efforts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600" b="0" dirty="0"/>
              <a:t>Consider combining DATs or offering a range of DATs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Integrate these technologies into existing systems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600" b="0" dirty="0"/>
              <a:t>Further explore the use of accompanying drug metabolite testing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600" b="0" dirty="0"/>
              <a:t>Stay tuned to new evidence – more and better evidence still needed</a:t>
            </a:r>
          </a:p>
          <a:p>
            <a:pPr marL="0" indent="0">
              <a:buNone/>
            </a:pPr>
            <a:r>
              <a:rPr lang="en-US" sz="1600" b="0" dirty="0"/>
              <a:t>My bias: </a:t>
            </a:r>
            <a:r>
              <a:rPr lang="en-US" sz="1600" b="0" u="sng" dirty="0"/>
              <a:t>digital tools are not the solution – but rather a way to connect with, engage, and empower individuals where they are and provide tailored care when it is needed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075237-E254-43B9-88DC-596CA031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Future potential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7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CA6641-732E-485B-8872-3598EB06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644993"/>
            <a:ext cx="7423992" cy="2641756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Question to you: How might digital health technologies meet the needs of those you serve?</a:t>
            </a:r>
            <a:br>
              <a:rPr lang="en-US" sz="3200" dirty="0"/>
            </a:br>
            <a:r>
              <a:rPr lang="en-US" sz="3200" dirty="0"/>
              <a:t>Thank you</a:t>
            </a:r>
            <a:br>
              <a:rPr lang="en-US" sz="3200" dirty="0"/>
            </a:br>
            <a:r>
              <a:rPr lang="en-US" sz="3200" dirty="0"/>
              <a:t>Questions?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640FF8-9D7B-4A66-8D2F-3C1E0F84054A}"/>
              </a:ext>
            </a:extLst>
          </p:cNvPr>
          <p:cNvSpPr/>
          <p:nvPr/>
        </p:nvSpPr>
        <p:spPr>
          <a:xfrm>
            <a:off x="460375" y="3729140"/>
            <a:ext cx="5607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Sarah Iribarren: sjiribar@uw.edu</a:t>
            </a:r>
          </a:p>
        </p:txBody>
      </p:sp>
    </p:spTree>
    <p:extLst>
      <p:ext uri="{BB962C8B-B14F-4D97-AF65-F5344CB8AC3E}">
        <p14:creationId xmlns:p14="http://schemas.microsoft.com/office/powerpoint/2010/main" val="209718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1800" b="0" dirty="0"/>
              <a:t>Why mobile or digital health technologies for TB?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b="0" dirty="0"/>
              <a:t>What does it include? Landscape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b="0" dirty="0"/>
              <a:t>How effective is it? Research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b="0" dirty="0"/>
              <a:t>Future potential next steps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Using Mobile/Digital Health Technologies for TB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Session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B9C86-D123-6A47-9392-BF4D93F60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605" y="4452311"/>
            <a:ext cx="2628839" cy="546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2A37F-E02A-4E11-B03F-A56F01F9C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53" y="330959"/>
            <a:ext cx="1394053" cy="1846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1661F7-ADD8-480D-9F43-7D5744F1A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150" y="2473071"/>
            <a:ext cx="1222257" cy="12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4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3E6A90-0EC1-4DA4-AEA8-D1BB47A523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730667"/>
            <a:ext cx="6055514" cy="23659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Potential to transform TB care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Many challenges to TB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Historically TB programs have used Directly Observed Therapy (DOT)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Call to accelerate TB innovations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COVID-19 pandemic accelerated need for remote support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8641F4-61CA-4FF7-9DD6-6D9A857C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Mobile/Digital Health for TB?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8526A4-961D-4A38-B1F5-3DA34ACF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239" y="2762162"/>
            <a:ext cx="1436861" cy="20116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A92D16-96CA-40E7-B5E3-281C5D55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942" y="1620692"/>
            <a:ext cx="142049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8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CD7051-5AD6-42C5-8C31-07F2512D1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Advances in mobile technologies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High access to mobile phones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Broad mobile network coverage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b="0" dirty="0"/>
              <a:t>~63% of the world’s population online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b="0" dirty="0"/>
              <a:t>Urban/Rural Internet access gap</a:t>
            </a:r>
          </a:p>
          <a:p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D0297-9CCB-4280-96A5-F2225CBE39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Drivers for Digital Technologies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C61545-A69D-4A61-B116-8E89FE7D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Why Mobile/Digital Health for TB?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8B00A-DEE0-415B-8D51-4F49F11611CF}"/>
              </a:ext>
            </a:extLst>
          </p:cNvPr>
          <p:cNvSpPr txBox="1"/>
          <p:nvPr/>
        </p:nvSpPr>
        <p:spPr>
          <a:xfrm>
            <a:off x="5072030" y="4852776"/>
            <a:ext cx="3851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International Telecommunication Union, 2021 Fact sheet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15EB06-6603-4741-8E66-3F26458D3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560" y="3446119"/>
            <a:ext cx="1523293" cy="1356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46CAE-9399-4D95-8917-80A829CB5E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06" t="12517" r="18173" b="75510"/>
          <a:stretch/>
        </p:blipFill>
        <p:spPr>
          <a:xfrm>
            <a:off x="5304060" y="1240421"/>
            <a:ext cx="2164588" cy="1552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3F178D-26C1-4FA4-B3DA-98ECE6EDCF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816" t="12698" r="14880" b="71133"/>
          <a:stretch/>
        </p:blipFill>
        <p:spPr>
          <a:xfrm>
            <a:off x="6896503" y="2859804"/>
            <a:ext cx="2117139" cy="12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1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CF2675-6957-421B-B33D-955F72244482}"/>
              </a:ext>
            </a:extLst>
          </p:cNvPr>
          <p:cNvSpPr/>
          <p:nvPr/>
        </p:nvSpPr>
        <p:spPr>
          <a:xfrm>
            <a:off x="5892991" y="1876926"/>
            <a:ext cx="2948501" cy="1609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4E3C7-1F0D-4802-B088-F51E91BE7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9" t="5895" r="58780" b="74784"/>
          <a:stretch/>
        </p:blipFill>
        <p:spPr>
          <a:xfrm>
            <a:off x="519649" y="1653361"/>
            <a:ext cx="5057267" cy="22631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BB427D-FC4C-40EA-B12F-88749DCB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/>
              <a:t>What does digital health for TB include? Landscape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C8F93-4F8F-412E-84F7-B0A05BDCB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081" y="4014658"/>
            <a:ext cx="2505075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15F134-F4DE-480D-8A8A-A4389A6E61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8" t="12335" r="79358" b="82948"/>
          <a:stretch/>
        </p:blipFill>
        <p:spPr>
          <a:xfrm>
            <a:off x="3656244" y="4524335"/>
            <a:ext cx="2236747" cy="412450"/>
          </a:xfrm>
          <a:prstGeom prst="rect">
            <a:avLst/>
          </a:prstGeom>
        </p:spPr>
      </p:pic>
      <p:pic>
        <p:nvPicPr>
          <p:cNvPr id="8" name="Chart Placeholder 5">
            <a:extLst>
              <a:ext uri="{FF2B5EF4-FFF2-40B4-BE49-F238E27FC236}">
                <a16:creationId xmlns:a16="http://schemas.microsoft.com/office/drawing/2014/main" id="{66D1E4BB-BF47-4B86-93BE-E509AC7A4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519" y="1978365"/>
            <a:ext cx="2849203" cy="1421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302FB0-C048-41C9-B849-8816ED1E8FB1}"/>
              </a:ext>
            </a:extLst>
          </p:cNvPr>
          <p:cNvSpPr txBox="1"/>
          <p:nvPr/>
        </p:nvSpPr>
        <p:spPr>
          <a:xfrm>
            <a:off x="6596743" y="3486142"/>
            <a:ext cx="2398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https://www.reimaginingtbcare.org/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AF6587-CDBC-4EDD-B28B-48A944C3D347}"/>
              </a:ext>
            </a:extLst>
          </p:cNvPr>
          <p:cNvSpPr/>
          <p:nvPr/>
        </p:nvSpPr>
        <p:spPr>
          <a:xfrm>
            <a:off x="4056026" y="1501985"/>
            <a:ext cx="1520890" cy="2565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A5C6E5-8A98-4430-89D3-A8CF0F1E9E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dirty="0"/>
              <a:t>“Tools designed to support people with TB with taking their medications. Compared to traditional directly observed therapy (DOT), the tools </a:t>
            </a:r>
            <a:r>
              <a:rPr lang="en-US" sz="1800" dirty="0"/>
              <a:t>allow for people to take their medications at a place and time that is convenient to them, while remaining connected to their health care provider</a:t>
            </a:r>
            <a:r>
              <a:rPr lang="en-US" sz="1800" b="0" dirty="0"/>
              <a:t>. For health care providers, DATs can facilitate the identification of high-risk patients who may need additional in-person support.”</a:t>
            </a:r>
          </a:p>
          <a:p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BF9DF-9BDA-43F4-8BDD-97FB091EC3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                                   definition: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125B80-7F61-4D1B-A945-819AED8E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dirty="0"/>
            </a:br>
            <a:r>
              <a:rPr lang="en-US" sz="2800" dirty="0"/>
              <a:t>Digital Adherence Technologies Definition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435D8-98E0-4EC5-8D99-E3624B0DB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3" y="1684638"/>
            <a:ext cx="25050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FDB7DF-B1E4-42D2-8CBB-0CB8CFAD67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Medication sleeves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Smart pill boxes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Video-supported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Sensors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Drug metabolite tests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SMS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82DD7B-6AFC-4067-B78E-A4DF910DB9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Digital record of objective or subjective medication intake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97E346-80F9-483F-89B3-D5FD06FC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Adherence Technologies Landscape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5C3EC-381E-4B73-BA23-4E1C85959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31" y="2247994"/>
            <a:ext cx="2677374" cy="239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BC5FAA-F4EF-492C-A4AB-1A5FE53E584B}"/>
              </a:ext>
            </a:extLst>
          </p:cNvPr>
          <p:cNvSpPr txBox="1"/>
          <p:nvPr/>
        </p:nvSpPr>
        <p:spPr>
          <a:xfrm>
            <a:off x="5213331" y="4611901"/>
            <a:ext cx="30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Subbaraman et. al. BMJ Global Health, 2018</a:t>
            </a:r>
          </a:p>
        </p:txBody>
      </p:sp>
    </p:spTree>
    <p:extLst>
      <p:ext uri="{BB962C8B-B14F-4D97-AF65-F5344CB8AC3E}">
        <p14:creationId xmlns:p14="http://schemas.microsoft.com/office/powerpoint/2010/main" val="148201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82DD7B-6AFC-4067-B78E-A4DF910DB9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97E346-80F9-483F-89B3-D5FD06FC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Adherence Technologies  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C2B2D-3D32-4B2F-8E0F-F05CC7FE1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1" r="10946" b="54463"/>
          <a:stretch/>
        </p:blipFill>
        <p:spPr>
          <a:xfrm>
            <a:off x="1633441" y="1685483"/>
            <a:ext cx="5196567" cy="2365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99742-248D-4995-B701-5275C606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0" t="54463" r="10734"/>
          <a:stretch/>
        </p:blipFill>
        <p:spPr>
          <a:xfrm>
            <a:off x="2127279" y="2052642"/>
            <a:ext cx="5150599" cy="23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9B32B4-4DC3-45DC-A48A-493DF4862C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Accuracy of the monitoring technologies – SMS, opening/closing box a </a:t>
            </a:r>
            <a:r>
              <a:rPr lang="en-US" sz="1600" dirty="0"/>
              <a:t>proxy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Video – requires internet, smartphones and secure data and video transfer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Technology fatigue – Extra steps for patients to report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b="0" dirty="0"/>
              <a:t>Varied levels of engagement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b="0" dirty="0"/>
              <a:t>May be underreporting or over reporting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b="0" dirty="0"/>
              <a:t>Health care providers have competing priorities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Costs – smart pill box ~$53 USD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Level of integration into healthcare 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0" dirty="0"/>
              <a:t>Ethical concerns - Stigmatization and intrusiveness of monitoring technologies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b="0" dirty="0"/>
          </a:p>
          <a:p>
            <a:pPr>
              <a:buFont typeface="Wingdings" panose="05000000000000000000" pitchFamily="2" charset="2"/>
              <a:buChar char="§"/>
            </a:pPr>
            <a:endParaRPr lang="en-US" sz="1600" b="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1D3022-EE05-4C73-842D-B9FAB7E0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Adherence Technologies Weaknesses</a:t>
            </a:r>
          </a:p>
        </p:txBody>
      </p:sp>
    </p:spTree>
    <p:extLst>
      <p:ext uri="{BB962C8B-B14F-4D97-AF65-F5344CB8AC3E}">
        <p14:creationId xmlns:p14="http://schemas.microsoft.com/office/powerpoint/2010/main" val="29517923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Template_16x9-Gradient-ADA" id="{F9D9304E-BBD2-4B40-92C2-A18D50A7C0B9}" vid="{47C87F67-275E-4C3D-89DA-D066B8E650F4}"/>
    </a:ext>
  </a:extLst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Template_16x9-Gradient-ADA" id="{F9D9304E-BBD2-4B40-92C2-A18D50A7C0B9}" vid="{7A713580-8431-4284-8F16-F2DEF63983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PPT_Template_16x9-Gradient-ADA</Template>
  <TotalTime>20273</TotalTime>
  <Words>875</Words>
  <Application>Microsoft Office PowerPoint</Application>
  <PresentationFormat>On-screen Show (16:9)</PresentationFormat>
  <Paragraphs>105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Encode Sans Normal Black</vt:lpstr>
      <vt:lpstr>Lucida Grande</vt:lpstr>
      <vt:lpstr>Open Sans</vt:lpstr>
      <vt:lpstr>Open Sans Light</vt:lpstr>
      <vt:lpstr>Uni Sans</vt:lpstr>
      <vt:lpstr>Wingdings</vt:lpstr>
      <vt:lpstr>Custom Design</vt:lpstr>
      <vt:lpstr>1_Custom Design</vt:lpstr>
      <vt:lpstr>Using Mobile Health Technologies for TB</vt:lpstr>
      <vt:lpstr> Session Overview</vt:lpstr>
      <vt:lpstr>Why Mobile/Digital Health for TB?</vt:lpstr>
      <vt:lpstr> Why Mobile/Digital Health for TB?</vt:lpstr>
      <vt:lpstr>What does digital health for TB include? Landscape</vt:lpstr>
      <vt:lpstr> Digital Adherence Technologies Definition</vt:lpstr>
      <vt:lpstr>Digital Adherence Technologies Landscape</vt:lpstr>
      <vt:lpstr>Digital Adherence Technologies   Benefits</vt:lpstr>
      <vt:lpstr>Digital Adherence Technologies Weaknesses</vt:lpstr>
      <vt:lpstr>Ethical framework</vt:lpstr>
      <vt:lpstr>How effective are Digital Health Technologies for TB? </vt:lpstr>
      <vt:lpstr>How effective is it? Research SMS</vt:lpstr>
      <vt:lpstr>How effective is it? Research Medication sleeves – 99DOTS</vt:lpstr>
      <vt:lpstr>Ongoing Research – </vt:lpstr>
      <vt:lpstr>Future potential next steps</vt:lpstr>
      <vt:lpstr>  Question to you: How might digital health technologies meet the needs of those you serve? Thank you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 POWERPOINT TEMPLATE</dc:title>
  <dc:creator>Sarah Iribarren - she, her</dc:creator>
  <cp:lastModifiedBy>Sarah Iribarren - she, her</cp:lastModifiedBy>
  <cp:revision>128</cp:revision>
  <dcterms:created xsi:type="dcterms:W3CDTF">2021-08-10T18:38:47Z</dcterms:created>
  <dcterms:modified xsi:type="dcterms:W3CDTF">2022-09-16T01:29:30Z</dcterms:modified>
</cp:coreProperties>
</file>