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316" r:id="rId2"/>
    <p:sldId id="2001" r:id="rId3"/>
    <p:sldId id="2011" r:id="rId4"/>
    <p:sldId id="679" r:id="rId5"/>
    <p:sldId id="2012" r:id="rId6"/>
    <p:sldId id="2003" r:id="rId7"/>
    <p:sldId id="2013" r:id="rId8"/>
    <p:sldId id="2014" r:id="rId9"/>
    <p:sldId id="2015" r:id="rId10"/>
    <p:sldId id="2016" r:id="rId11"/>
    <p:sldId id="2024" r:id="rId12"/>
    <p:sldId id="2018" r:id="rId13"/>
    <p:sldId id="2019" r:id="rId14"/>
    <p:sldId id="2021" r:id="rId15"/>
    <p:sldId id="2020" r:id="rId16"/>
    <p:sldId id="202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200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F7245-696E-BA48-8327-9B91E3379F5B}" v="5" dt="2021-09-02T22:49:55.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3" autoAdjust="0"/>
    <p:restoredTop sz="84449" autoAdjust="0"/>
  </p:normalViewPr>
  <p:slideViewPr>
    <p:cSldViewPr snapToGrid="0" snapToObjects="1">
      <p:cViewPr varScale="1">
        <p:scale>
          <a:sx n="121" d="100"/>
          <a:sy n="121" d="100"/>
        </p:scale>
        <p:origin x="126" y="306"/>
      </p:cViewPr>
      <p:guideLst>
        <p:guide orient="horz" pos="2112"/>
        <p:guide pos="3840"/>
      </p:guideLst>
    </p:cSldViewPr>
  </p:slideViewPr>
  <p:outlineViewPr>
    <p:cViewPr>
      <p:scale>
        <a:sx n="33" d="100"/>
        <a:sy n="33" d="100"/>
      </p:scale>
      <p:origin x="0" y="-15184"/>
    </p:cViewPr>
  </p:outlineViewPr>
  <p:notesTextViewPr>
    <p:cViewPr>
      <p:scale>
        <a:sx n="100" d="100"/>
        <a:sy n="100" d="100"/>
      </p:scale>
      <p:origin x="0" y="0"/>
    </p:cViewPr>
  </p:notesTextViewPr>
  <p:sorterViewPr>
    <p:cViewPr varScale="1">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BCD91-6AEE-4E67-9895-5DFE9059D6A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0124D1E-E600-48AD-ACBC-5B1B45FC812B}">
      <dgm:prSet/>
      <dgm:spPr/>
      <dgm:t>
        <a:bodyPr/>
        <a:lstStyle/>
        <a:p>
          <a:pPr>
            <a:lnSpc>
              <a:spcPct val="100000"/>
            </a:lnSpc>
          </a:pPr>
          <a:r>
            <a:rPr lang="en-US"/>
            <a:t>Focus on implementation</a:t>
          </a:r>
        </a:p>
      </dgm:t>
    </dgm:pt>
    <dgm:pt modelId="{BC36A02F-2E5B-4A62-A3E8-82B38A8B7770}" type="parTrans" cxnId="{920017F3-D57D-4023-AD19-07FDA0037968}">
      <dgm:prSet/>
      <dgm:spPr/>
      <dgm:t>
        <a:bodyPr/>
        <a:lstStyle/>
        <a:p>
          <a:endParaRPr lang="en-US"/>
        </a:p>
      </dgm:t>
    </dgm:pt>
    <dgm:pt modelId="{FB9B6825-85C4-4782-B274-A4FE38566156}" type="sibTrans" cxnId="{920017F3-D57D-4023-AD19-07FDA0037968}">
      <dgm:prSet/>
      <dgm:spPr/>
      <dgm:t>
        <a:bodyPr/>
        <a:lstStyle/>
        <a:p>
          <a:endParaRPr lang="en-US"/>
        </a:p>
      </dgm:t>
    </dgm:pt>
    <dgm:pt modelId="{188A2EEB-34FC-412F-8F02-CD521A22DCD8}">
      <dgm:prSet/>
      <dgm:spPr/>
      <dgm:t>
        <a:bodyPr/>
        <a:lstStyle/>
        <a:p>
          <a:pPr>
            <a:lnSpc>
              <a:spcPct val="100000"/>
            </a:lnSpc>
          </a:pPr>
          <a:r>
            <a:rPr lang="en-US"/>
            <a:t>Theories, models, and frameworks </a:t>
          </a:r>
        </a:p>
      </dgm:t>
    </dgm:pt>
    <dgm:pt modelId="{3D3B7252-BDAE-4CA1-B795-E9E748F90227}" type="parTrans" cxnId="{54C9BADF-E7BB-4A96-B7CB-D6FAD864E94A}">
      <dgm:prSet/>
      <dgm:spPr/>
      <dgm:t>
        <a:bodyPr/>
        <a:lstStyle/>
        <a:p>
          <a:endParaRPr lang="en-US"/>
        </a:p>
      </dgm:t>
    </dgm:pt>
    <dgm:pt modelId="{0AF1867C-F477-424D-8033-E15799BBB63D}" type="sibTrans" cxnId="{54C9BADF-E7BB-4A96-B7CB-D6FAD864E94A}">
      <dgm:prSet/>
      <dgm:spPr/>
      <dgm:t>
        <a:bodyPr/>
        <a:lstStyle/>
        <a:p>
          <a:endParaRPr lang="en-US"/>
        </a:p>
      </dgm:t>
    </dgm:pt>
    <dgm:pt modelId="{F1214024-8AE3-40EE-B530-4759F249A5DC}">
      <dgm:prSet/>
      <dgm:spPr/>
      <dgm:t>
        <a:bodyPr/>
        <a:lstStyle/>
        <a:p>
          <a:pPr>
            <a:lnSpc>
              <a:spcPct val="100000"/>
            </a:lnSpc>
          </a:pPr>
          <a:r>
            <a:rPr lang="en-US"/>
            <a:t>Assessment tools</a:t>
          </a:r>
        </a:p>
      </dgm:t>
    </dgm:pt>
    <dgm:pt modelId="{B624ECC2-FC9F-4210-BFBD-3533AD126442}" type="parTrans" cxnId="{E404BD41-226F-464F-909B-AA7341926214}">
      <dgm:prSet/>
      <dgm:spPr/>
      <dgm:t>
        <a:bodyPr/>
        <a:lstStyle/>
        <a:p>
          <a:endParaRPr lang="en-US"/>
        </a:p>
      </dgm:t>
    </dgm:pt>
    <dgm:pt modelId="{972259FC-B7A8-42E8-987A-701FEDF24B4A}" type="sibTrans" cxnId="{E404BD41-226F-464F-909B-AA7341926214}">
      <dgm:prSet/>
      <dgm:spPr/>
      <dgm:t>
        <a:bodyPr/>
        <a:lstStyle/>
        <a:p>
          <a:endParaRPr lang="en-US"/>
        </a:p>
      </dgm:t>
    </dgm:pt>
    <dgm:pt modelId="{4FA63862-C2A0-407D-813B-1DFA724A9DBF}">
      <dgm:prSet/>
      <dgm:spPr/>
      <dgm:t>
        <a:bodyPr/>
        <a:lstStyle/>
        <a:p>
          <a:pPr>
            <a:lnSpc>
              <a:spcPct val="100000"/>
            </a:lnSpc>
          </a:pPr>
          <a:r>
            <a:rPr lang="en-US"/>
            <a:t>Implementation strategies </a:t>
          </a:r>
        </a:p>
      </dgm:t>
    </dgm:pt>
    <dgm:pt modelId="{7AFA04D6-60E3-423B-BF1D-5BA8920D250F}" type="parTrans" cxnId="{ABF3AD23-83E6-40A4-ABD1-722C3FBFB2ED}">
      <dgm:prSet/>
      <dgm:spPr/>
      <dgm:t>
        <a:bodyPr/>
        <a:lstStyle/>
        <a:p>
          <a:endParaRPr lang="en-US"/>
        </a:p>
      </dgm:t>
    </dgm:pt>
    <dgm:pt modelId="{99B09744-FE0D-418E-8D04-BCCA274B989E}" type="sibTrans" cxnId="{ABF3AD23-83E6-40A4-ABD1-722C3FBFB2ED}">
      <dgm:prSet/>
      <dgm:spPr/>
      <dgm:t>
        <a:bodyPr/>
        <a:lstStyle/>
        <a:p>
          <a:endParaRPr lang="en-US"/>
        </a:p>
      </dgm:t>
    </dgm:pt>
    <dgm:pt modelId="{CBA3084C-4767-481F-A9E6-40B7B31958F3}">
      <dgm:prSet/>
      <dgm:spPr/>
      <dgm:t>
        <a:bodyPr/>
        <a:lstStyle/>
        <a:p>
          <a:pPr>
            <a:lnSpc>
              <a:spcPct val="100000"/>
            </a:lnSpc>
          </a:pPr>
          <a:r>
            <a:rPr lang="en-US"/>
            <a:t>Methods </a:t>
          </a:r>
        </a:p>
      </dgm:t>
    </dgm:pt>
    <dgm:pt modelId="{FB84E7CC-B294-4482-A042-D7AF7B8C1197}" type="parTrans" cxnId="{EDDF7C32-40FB-45BE-BA21-60876E73E2B8}">
      <dgm:prSet/>
      <dgm:spPr/>
      <dgm:t>
        <a:bodyPr/>
        <a:lstStyle/>
        <a:p>
          <a:endParaRPr lang="en-US"/>
        </a:p>
      </dgm:t>
    </dgm:pt>
    <dgm:pt modelId="{C4C8D2A6-EF8E-4EAB-97EC-77C833B5E0E4}" type="sibTrans" cxnId="{EDDF7C32-40FB-45BE-BA21-60876E73E2B8}">
      <dgm:prSet/>
      <dgm:spPr/>
      <dgm:t>
        <a:bodyPr/>
        <a:lstStyle/>
        <a:p>
          <a:endParaRPr lang="en-US"/>
        </a:p>
      </dgm:t>
    </dgm:pt>
    <dgm:pt modelId="{E9319A8F-9144-4368-ABC5-4E13ACEC09CC}" type="pres">
      <dgm:prSet presAssocID="{6D7BCD91-6AEE-4E67-9895-5DFE9059D6AB}" presName="root" presStyleCnt="0">
        <dgm:presLayoutVars>
          <dgm:dir/>
          <dgm:resizeHandles val="exact"/>
        </dgm:presLayoutVars>
      </dgm:prSet>
      <dgm:spPr/>
    </dgm:pt>
    <dgm:pt modelId="{562EC20D-FB99-4589-8515-C5A7BFEA7700}" type="pres">
      <dgm:prSet presAssocID="{10124D1E-E600-48AD-ACBC-5B1B45FC812B}" presName="compNode" presStyleCnt="0"/>
      <dgm:spPr/>
    </dgm:pt>
    <dgm:pt modelId="{E4C8680B-D887-418A-B63C-A0BC2547367A}" type="pres">
      <dgm:prSet presAssocID="{10124D1E-E600-48AD-ACBC-5B1B45FC812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70650FDA-8483-4CE1-8519-203392A00146}" type="pres">
      <dgm:prSet presAssocID="{10124D1E-E600-48AD-ACBC-5B1B45FC812B}" presName="spaceRect" presStyleCnt="0"/>
      <dgm:spPr/>
    </dgm:pt>
    <dgm:pt modelId="{C9196F0D-71D1-4669-98EF-FE128877B7CF}" type="pres">
      <dgm:prSet presAssocID="{10124D1E-E600-48AD-ACBC-5B1B45FC812B}" presName="textRect" presStyleLbl="revTx" presStyleIdx="0" presStyleCnt="5">
        <dgm:presLayoutVars>
          <dgm:chMax val="1"/>
          <dgm:chPref val="1"/>
        </dgm:presLayoutVars>
      </dgm:prSet>
      <dgm:spPr/>
    </dgm:pt>
    <dgm:pt modelId="{DC08CFA0-8BA2-4C85-816E-A446D60D0F17}" type="pres">
      <dgm:prSet presAssocID="{FB9B6825-85C4-4782-B274-A4FE38566156}" presName="sibTrans" presStyleCnt="0"/>
      <dgm:spPr/>
    </dgm:pt>
    <dgm:pt modelId="{F3DFD743-42CF-4C2B-AB45-A4E1ED29E2B3}" type="pres">
      <dgm:prSet presAssocID="{188A2EEB-34FC-412F-8F02-CD521A22DCD8}" presName="compNode" presStyleCnt="0"/>
      <dgm:spPr/>
    </dgm:pt>
    <dgm:pt modelId="{E04709B8-D5D9-4F7A-AB26-91E3CAD28CF1}" type="pres">
      <dgm:prSet presAssocID="{188A2EEB-34FC-412F-8F02-CD521A22DCD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9E004568-3185-427A-8BDC-9551E0E7CCF4}" type="pres">
      <dgm:prSet presAssocID="{188A2EEB-34FC-412F-8F02-CD521A22DCD8}" presName="spaceRect" presStyleCnt="0"/>
      <dgm:spPr/>
    </dgm:pt>
    <dgm:pt modelId="{24965D5D-554B-42BF-B424-86F3D69D65BA}" type="pres">
      <dgm:prSet presAssocID="{188A2EEB-34FC-412F-8F02-CD521A22DCD8}" presName="textRect" presStyleLbl="revTx" presStyleIdx="1" presStyleCnt="5">
        <dgm:presLayoutVars>
          <dgm:chMax val="1"/>
          <dgm:chPref val="1"/>
        </dgm:presLayoutVars>
      </dgm:prSet>
      <dgm:spPr/>
    </dgm:pt>
    <dgm:pt modelId="{EEA1011E-2C1B-40F6-AAFB-9811055F50CF}" type="pres">
      <dgm:prSet presAssocID="{0AF1867C-F477-424D-8033-E15799BBB63D}" presName="sibTrans" presStyleCnt="0"/>
      <dgm:spPr/>
    </dgm:pt>
    <dgm:pt modelId="{6DDE80C9-9989-4B7B-ABCF-B4DC7C7D2BE7}" type="pres">
      <dgm:prSet presAssocID="{F1214024-8AE3-40EE-B530-4759F249A5DC}" presName="compNode" presStyleCnt="0"/>
      <dgm:spPr/>
    </dgm:pt>
    <dgm:pt modelId="{4807CC9A-0FDD-403A-8628-1A600DB725CA}" type="pres">
      <dgm:prSet presAssocID="{F1214024-8AE3-40EE-B530-4759F249A5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1317EFA6-C690-4290-AC5A-9430CDC718FC}" type="pres">
      <dgm:prSet presAssocID="{F1214024-8AE3-40EE-B530-4759F249A5DC}" presName="spaceRect" presStyleCnt="0"/>
      <dgm:spPr/>
    </dgm:pt>
    <dgm:pt modelId="{F50975E9-DB37-4E6D-8818-9BE52DDB0259}" type="pres">
      <dgm:prSet presAssocID="{F1214024-8AE3-40EE-B530-4759F249A5DC}" presName="textRect" presStyleLbl="revTx" presStyleIdx="2" presStyleCnt="5">
        <dgm:presLayoutVars>
          <dgm:chMax val="1"/>
          <dgm:chPref val="1"/>
        </dgm:presLayoutVars>
      </dgm:prSet>
      <dgm:spPr/>
    </dgm:pt>
    <dgm:pt modelId="{96FD78D4-0B9F-4048-AFC6-10B3FD0EA3E6}" type="pres">
      <dgm:prSet presAssocID="{972259FC-B7A8-42E8-987A-701FEDF24B4A}" presName="sibTrans" presStyleCnt="0"/>
      <dgm:spPr/>
    </dgm:pt>
    <dgm:pt modelId="{9184A282-4CC2-47D7-B9FE-2CBB0961A986}" type="pres">
      <dgm:prSet presAssocID="{4FA63862-C2A0-407D-813B-1DFA724A9DBF}" presName="compNode" presStyleCnt="0"/>
      <dgm:spPr/>
    </dgm:pt>
    <dgm:pt modelId="{B4401E03-5194-49D5-952E-3DD303C8EC85}" type="pres">
      <dgm:prSet presAssocID="{4FA63862-C2A0-407D-813B-1DFA724A9DB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7116F98B-7E7D-4C80-90A9-0A12A578BE27}" type="pres">
      <dgm:prSet presAssocID="{4FA63862-C2A0-407D-813B-1DFA724A9DBF}" presName="spaceRect" presStyleCnt="0"/>
      <dgm:spPr/>
    </dgm:pt>
    <dgm:pt modelId="{ABF962DA-A75C-42E5-93AB-1287B7AF9068}" type="pres">
      <dgm:prSet presAssocID="{4FA63862-C2A0-407D-813B-1DFA724A9DBF}" presName="textRect" presStyleLbl="revTx" presStyleIdx="3" presStyleCnt="5">
        <dgm:presLayoutVars>
          <dgm:chMax val="1"/>
          <dgm:chPref val="1"/>
        </dgm:presLayoutVars>
      </dgm:prSet>
      <dgm:spPr/>
    </dgm:pt>
    <dgm:pt modelId="{7C83AA68-398E-404E-9FBF-F3620C7D1047}" type="pres">
      <dgm:prSet presAssocID="{99B09744-FE0D-418E-8D04-BCCA274B989E}" presName="sibTrans" presStyleCnt="0"/>
      <dgm:spPr/>
    </dgm:pt>
    <dgm:pt modelId="{28AD9C20-9FD0-4B1E-8226-8B5E800936CA}" type="pres">
      <dgm:prSet presAssocID="{CBA3084C-4767-481F-A9E6-40B7B31958F3}" presName="compNode" presStyleCnt="0"/>
      <dgm:spPr/>
    </dgm:pt>
    <dgm:pt modelId="{C1197B66-E097-4E88-95D6-FD8CDC4B90FE}" type="pres">
      <dgm:prSet presAssocID="{CBA3084C-4767-481F-A9E6-40B7B31958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icroscope"/>
        </a:ext>
      </dgm:extLst>
    </dgm:pt>
    <dgm:pt modelId="{799B6253-6550-42E0-8BF3-76BA7FC4B78C}" type="pres">
      <dgm:prSet presAssocID="{CBA3084C-4767-481F-A9E6-40B7B31958F3}" presName="spaceRect" presStyleCnt="0"/>
      <dgm:spPr/>
    </dgm:pt>
    <dgm:pt modelId="{4CBC0EBE-8707-4963-9CC3-E18DD0794D62}" type="pres">
      <dgm:prSet presAssocID="{CBA3084C-4767-481F-A9E6-40B7B31958F3}" presName="textRect" presStyleLbl="revTx" presStyleIdx="4" presStyleCnt="5">
        <dgm:presLayoutVars>
          <dgm:chMax val="1"/>
          <dgm:chPref val="1"/>
        </dgm:presLayoutVars>
      </dgm:prSet>
      <dgm:spPr/>
    </dgm:pt>
  </dgm:ptLst>
  <dgm:cxnLst>
    <dgm:cxn modelId="{24C41119-4329-4A21-AC29-E1F33CD39BC5}" type="presOf" srcId="{F1214024-8AE3-40EE-B530-4759F249A5DC}" destId="{F50975E9-DB37-4E6D-8818-9BE52DDB0259}" srcOrd="0" destOrd="0" presId="urn:microsoft.com/office/officeart/2018/2/layout/IconLabelList"/>
    <dgm:cxn modelId="{BCF19D1C-B7FA-4DB4-8048-DFD8B8563BE8}" type="presOf" srcId="{188A2EEB-34FC-412F-8F02-CD521A22DCD8}" destId="{24965D5D-554B-42BF-B424-86F3D69D65BA}" srcOrd="0" destOrd="0" presId="urn:microsoft.com/office/officeart/2018/2/layout/IconLabelList"/>
    <dgm:cxn modelId="{ABF3AD23-83E6-40A4-ABD1-722C3FBFB2ED}" srcId="{6D7BCD91-6AEE-4E67-9895-5DFE9059D6AB}" destId="{4FA63862-C2A0-407D-813B-1DFA724A9DBF}" srcOrd="3" destOrd="0" parTransId="{7AFA04D6-60E3-423B-BF1D-5BA8920D250F}" sibTransId="{99B09744-FE0D-418E-8D04-BCCA274B989E}"/>
    <dgm:cxn modelId="{EDDF7C32-40FB-45BE-BA21-60876E73E2B8}" srcId="{6D7BCD91-6AEE-4E67-9895-5DFE9059D6AB}" destId="{CBA3084C-4767-481F-A9E6-40B7B31958F3}" srcOrd="4" destOrd="0" parTransId="{FB84E7CC-B294-4482-A042-D7AF7B8C1197}" sibTransId="{C4C8D2A6-EF8E-4EAB-97EC-77C833B5E0E4}"/>
    <dgm:cxn modelId="{E404BD41-226F-464F-909B-AA7341926214}" srcId="{6D7BCD91-6AEE-4E67-9895-5DFE9059D6AB}" destId="{F1214024-8AE3-40EE-B530-4759F249A5DC}" srcOrd="2" destOrd="0" parTransId="{B624ECC2-FC9F-4210-BFBD-3533AD126442}" sibTransId="{972259FC-B7A8-42E8-987A-701FEDF24B4A}"/>
    <dgm:cxn modelId="{F4919250-9DA1-428B-A542-DC3AC3C9650B}" type="presOf" srcId="{CBA3084C-4767-481F-A9E6-40B7B31958F3}" destId="{4CBC0EBE-8707-4963-9CC3-E18DD0794D62}" srcOrd="0" destOrd="0" presId="urn:microsoft.com/office/officeart/2018/2/layout/IconLabelList"/>
    <dgm:cxn modelId="{A08F827E-BAE8-4162-98CF-86810BAF56F9}" type="presOf" srcId="{4FA63862-C2A0-407D-813B-1DFA724A9DBF}" destId="{ABF962DA-A75C-42E5-93AB-1287B7AF9068}" srcOrd="0" destOrd="0" presId="urn:microsoft.com/office/officeart/2018/2/layout/IconLabelList"/>
    <dgm:cxn modelId="{309F36A8-E846-4C13-87D3-A750AF2E2904}" type="presOf" srcId="{10124D1E-E600-48AD-ACBC-5B1B45FC812B}" destId="{C9196F0D-71D1-4669-98EF-FE128877B7CF}" srcOrd="0" destOrd="0" presId="urn:microsoft.com/office/officeart/2018/2/layout/IconLabelList"/>
    <dgm:cxn modelId="{5FE380BC-9FE6-4778-87F9-CB7D89A25F7A}" type="presOf" srcId="{6D7BCD91-6AEE-4E67-9895-5DFE9059D6AB}" destId="{E9319A8F-9144-4368-ABC5-4E13ACEC09CC}" srcOrd="0" destOrd="0" presId="urn:microsoft.com/office/officeart/2018/2/layout/IconLabelList"/>
    <dgm:cxn modelId="{54C9BADF-E7BB-4A96-B7CB-D6FAD864E94A}" srcId="{6D7BCD91-6AEE-4E67-9895-5DFE9059D6AB}" destId="{188A2EEB-34FC-412F-8F02-CD521A22DCD8}" srcOrd="1" destOrd="0" parTransId="{3D3B7252-BDAE-4CA1-B795-E9E748F90227}" sibTransId="{0AF1867C-F477-424D-8033-E15799BBB63D}"/>
    <dgm:cxn modelId="{920017F3-D57D-4023-AD19-07FDA0037968}" srcId="{6D7BCD91-6AEE-4E67-9895-5DFE9059D6AB}" destId="{10124D1E-E600-48AD-ACBC-5B1B45FC812B}" srcOrd="0" destOrd="0" parTransId="{BC36A02F-2E5B-4A62-A3E8-82B38A8B7770}" sibTransId="{FB9B6825-85C4-4782-B274-A4FE38566156}"/>
    <dgm:cxn modelId="{857ECBC4-4AC3-430F-B7C5-FEE2EBF5BF1A}" type="presParOf" srcId="{E9319A8F-9144-4368-ABC5-4E13ACEC09CC}" destId="{562EC20D-FB99-4589-8515-C5A7BFEA7700}" srcOrd="0" destOrd="0" presId="urn:microsoft.com/office/officeart/2018/2/layout/IconLabelList"/>
    <dgm:cxn modelId="{913E2789-CEB8-4D65-9FBE-DFC4FE9DBA44}" type="presParOf" srcId="{562EC20D-FB99-4589-8515-C5A7BFEA7700}" destId="{E4C8680B-D887-418A-B63C-A0BC2547367A}" srcOrd="0" destOrd="0" presId="urn:microsoft.com/office/officeart/2018/2/layout/IconLabelList"/>
    <dgm:cxn modelId="{C48897F9-2E06-4D21-BEAE-900711E4647A}" type="presParOf" srcId="{562EC20D-FB99-4589-8515-C5A7BFEA7700}" destId="{70650FDA-8483-4CE1-8519-203392A00146}" srcOrd="1" destOrd="0" presId="urn:microsoft.com/office/officeart/2018/2/layout/IconLabelList"/>
    <dgm:cxn modelId="{1C0C87FD-6E98-4D7B-A738-6E21049BA1C2}" type="presParOf" srcId="{562EC20D-FB99-4589-8515-C5A7BFEA7700}" destId="{C9196F0D-71D1-4669-98EF-FE128877B7CF}" srcOrd="2" destOrd="0" presId="urn:microsoft.com/office/officeart/2018/2/layout/IconLabelList"/>
    <dgm:cxn modelId="{3356381C-77EE-4C39-8BA8-D1CDB14A5AF3}" type="presParOf" srcId="{E9319A8F-9144-4368-ABC5-4E13ACEC09CC}" destId="{DC08CFA0-8BA2-4C85-816E-A446D60D0F17}" srcOrd="1" destOrd="0" presId="urn:microsoft.com/office/officeart/2018/2/layout/IconLabelList"/>
    <dgm:cxn modelId="{3044BD0B-0CEF-4AE4-B46A-60E83FE516F5}" type="presParOf" srcId="{E9319A8F-9144-4368-ABC5-4E13ACEC09CC}" destId="{F3DFD743-42CF-4C2B-AB45-A4E1ED29E2B3}" srcOrd="2" destOrd="0" presId="urn:microsoft.com/office/officeart/2018/2/layout/IconLabelList"/>
    <dgm:cxn modelId="{CA6F953D-951E-4611-B5A5-E0FA9AAE894E}" type="presParOf" srcId="{F3DFD743-42CF-4C2B-AB45-A4E1ED29E2B3}" destId="{E04709B8-D5D9-4F7A-AB26-91E3CAD28CF1}" srcOrd="0" destOrd="0" presId="urn:microsoft.com/office/officeart/2018/2/layout/IconLabelList"/>
    <dgm:cxn modelId="{51D0DA61-E1BD-472F-A097-8B36DE36646E}" type="presParOf" srcId="{F3DFD743-42CF-4C2B-AB45-A4E1ED29E2B3}" destId="{9E004568-3185-427A-8BDC-9551E0E7CCF4}" srcOrd="1" destOrd="0" presId="urn:microsoft.com/office/officeart/2018/2/layout/IconLabelList"/>
    <dgm:cxn modelId="{9EDCCD72-6B1B-4A98-86C3-E2E3856CD19B}" type="presParOf" srcId="{F3DFD743-42CF-4C2B-AB45-A4E1ED29E2B3}" destId="{24965D5D-554B-42BF-B424-86F3D69D65BA}" srcOrd="2" destOrd="0" presId="urn:microsoft.com/office/officeart/2018/2/layout/IconLabelList"/>
    <dgm:cxn modelId="{C08BEBAE-09A0-4A52-8250-AAEA1EFD7620}" type="presParOf" srcId="{E9319A8F-9144-4368-ABC5-4E13ACEC09CC}" destId="{EEA1011E-2C1B-40F6-AAFB-9811055F50CF}" srcOrd="3" destOrd="0" presId="urn:microsoft.com/office/officeart/2018/2/layout/IconLabelList"/>
    <dgm:cxn modelId="{58330B59-836E-463D-8D3F-C5685FBC76E1}" type="presParOf" srcId="{E9319A8F-9144-4368-ABC5-4E13ACEC09CC}" destId="{6DDE80C9-9989-4B7B-ABCF-B4DC7C7D2BE7}" srcOrd="4" destOrd="0" presId="urn:microsoft.com/office/officeart/2018/2/layout/IconLabelList"/>
    <dgm:cxn modelId="{B3DB3430-1E28-40DF-AE45-2F0E9A172E2B}" type="presParOf" srcId="{6DDE80C9-9989-4B7B-ABCF-B4DC7C7D2BE7}" destId="{4807CC9A-0FDD-403A-8628-1A600DB725CA}" srcOrd="0" destOrd="0" presId="urn:microsoft.com/office/officeart/2018/2/layout/IconLabelList"/>
    <dgm:cxn modelId="{BD56CE06-098A-48D7-9E3D-508211E77939}" type="presParOf" srcId="{6DDE80C9-9989-4B7B-ABCF-B4DC7C7D2BE7}" destId="{1317EFA6-C690-4290-AC5A-9430CDC718FC}" srcOrd="1" destOrd="0" presId="urn:microsoft.com/office/officeart/2018/2/layout/IconLabelList"/>
    <dgm:cxn modelId="{81B745FD-1A19-4609-BC9E-53E4A45A8962}" type="presParOf" srcId="{6DDE80C9-9989-4B7B-ABCF-B4DC7C7D2BE7}" destId="{F50975E9-DB37-4E6D-8818-9BE52DDB0259}" srcOrd="2" destOrd="0" presId="urn:microsoft.com/office/officeart/2018/2/layout/IconLabelList"/>
    <dgm:cxn modelId="{74AE252C-753A-4755-B4B7-9DCF854BD268}" type="presParOf" srcId="{E9319A8F-9144-4368-ABC5-4E13ACEC09CC}" destId="{96FD78D4-0B9F-4048-AFC6-10B3FD0EA3E6}" srcOrd="5" destOrd="0" presId="urn:microsoft.com/office/officeart/2018/2/layout/IconLabelList"/>
    <dgm:cxn modelId="{02A4D123-EF7D-4745-A102-312630F542A9}" type="presParOf" srcId="{E9319A8F-9144-4368-ABC5-4E13ACEC09CC}" destId="{9184A282-4CC2-47D7-B9FE-2CBB0961A986}" srcOrd="6" destOrd="0" presId="urn:microsoft.com/office/officeart/2018/2/layout/IconLabelList"/>
    <dgm:cxn modelId="{3098393D-90F2-4445-9E40-87D778C404F0}" type="presParOf" srcId="{9184A282-4CC2-47D7-B9FE-2CBB0961A986}" destId="{B4401E03-5194-49D5-952E-3DD303C8EC85}" srcOrd="0" destOrd="0" presId="urn:microsoft.com/office/officeart/2018/2/layout/IconLabelList"/>
    <dgm:cxn modelId="{999F79FC-349B-4DC4-B7DD-300004CD5DFA}" type="presParOf" srcId="{9184A282-4CC2-47D7-B9FE-2CBB0961A986}" destId="{7116F98B-7E7D-4C80-90A9-0A12A578BE27}" srcOrd="1" destOrd="0" presId="urn:microsoft.com/office/officeart/2018/2/layout/IconLabelList"/>
    <dgm:cxn modelId="{1ABA38AA-BB09-4B1E-A99E-BC2823A3C712}" type="presParOf" srcId="{9184A282-4CC2-47D7-B9FE-2CBB0961A986}" destId="{ABF962DA-A75C-42E5-93AB-1287B7AF9068}" srcOrd="2" destOrd="0" presId="urn:microsoft.com/office/officeart/2018/2/layout/IconLabelList"/>
    <dgm:cxn modelId="{B1D1BE10-78F6-446D-8825-1C101DAE1ADA}" type="presParOf" srcId="{E9319A8F-9144-4368-ABC5-4E13ACEC09CC}" destId="{7C83AA68-398E-404E-9FBF-F3620C7D1047}" srcOrd="7" destOrd="0" presId="urn:microsoft.com/office/officeart/2018/2/layout/IconLabelList"/>
    <dgm:cxn modelId="{E0208992-9DAC-4C48-86A1-F9B22A3C6EBC}" type="presParOf" srcId="{E9319A8F-9144-4368-ABC5-4E13ACEC09CC}" destId="{28AD9C20-9FD0-4B1E-8226-8B5E800936CA}" srcOrd="8" destOrd="0" presId="urn:microsoft.com/office/officeart/2018/2/layout/IconLabelList"/>
    <dgm:cxn modelId="{C4EEF8FA-8B59-411A-8C19-A9ED95E45FF5}" type="presParOf" srcId="{28AD9C20-9FD0-4B1E-8226-8B5E800936CA}" destId="{C1197B66-E097-4E88-95D6-FD8CDC4B90FE}" srcOrd="0" destOrd="0" presId="urn:microsoft.com/office/officeart/2018/2/layout/IconLabelList"/>
    <dgm:cxn modelId="{E9833BF6-7B28-462A-A8E0-5EB0BC0766E2}" type="presParOf" srcId="{28AD9C20-9FD0-4B1E-8226-8B5E800936CA}" destId="{799B6253-6550-42E0-8BF3-76BA7FC4B78C}" srcOrd="1" destOrd="0" presId="urn:microsoft.com/office/officeart/2018/2/layout/IconLabelList"/>
    <dgm:cxn modelId="{AE59B595-55F1-46AE-94B4-A095A4D5970A}" type="presParOf" srcId="{28AD9C20-9FD0-4B1E-8226-8B5E800936CA}" destId="{4CBC0EBE-8707-4963-9CC3-E18DD0794D6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8680B-D887-418A-B63C-A0BC2547367A}">
      <dsp:nvSpPr>
        <dsp:cNvPr id="0" name=""/>
        <dsp:cNvSpPr/>
      </dsp:nvSpPr>
      <dsp:spPr>
        <a:xfrm>
          <a:off x="443103" y="424949"/>
          <a:ext cx="722988" cy="722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96F0D-71D1-4669-98EF-FE128877B7CF}">
      <dsp:nvSpPr>
        <dsp:cNvPr id="0" name=""/>
        <dsp:cNvSpPr/>
      </dsp:nvSpPr>
      <dsp:spPr>
        <a:xfrm>
          <a:off x="1276" y="1419495"/>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Focus on implementation</a:t>
          </a:r>
        </a:p>
      </dsp:txBody>
      <dsp:txXfrm>
        <a:off x="1276" y="1419495"/>
        <a:ext cx="1606640" cy="642656"/>
      </dsp:txXfrm>
    </dsp:sp>
    <dsp:sp modelId="{E04709B8-D5D9-4F7A-AB26-91E3CAD28CF1}">
      <dsp:nvSpPr>
        <dsp:cNvPr id="0" name=""/>
        <dsp:cNvSpPr/>
      </dsp:nvSpPr>
      <dsp:spPr>
        <a:xfrm>
          <a:off x="2330905" y="424949"/>
          <a:ext cx="722988" cy="722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65D5D-554B-42BF-B424-86F3D69D65BA}">
      <dsp:nvSpPr>
        <dsp:cNvPr id="0" name=""/>
        <dsp:cNvSpPr/>
      </dsp:nvSpPr>
      <dsp:spPr>
        <a:xfrm>
          <a:off x="1889079" y="1419495"/>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Theories, models, and frameworks </a:t>
          </a:r>
        </a:p>
      </dsp:txBody>
      <dsp:txXfrm>
        <a:off x="1889079" y="1419495"/>
        <a:ext cx="1606640" cy="642656"/>
      </dsp:txXfrm>
    </dsp:sp>
    <dsp:sp modelId="{4807CC9A-0FDD-403A-8628-1A600DB725CA}">
      <dsp:nvSpPr>
        <dsp:cNvPr id="0" name=""/>
        <dsp:cNvSpPr/>
      </dsp:nvSpPr>
      <dsp:spPr>
        <a:xfrm>
          <a:off x="4218708" y="424949"/>
          <a:ext cx="722988" cy="722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975E9-DB37-4E6D-8818-9BE52DDB0259}">
      <dsp:nvSpPr>
        <dsp:cNvPr id="0" name=""/>
        <dsp:cNvSpPr/>
      </dsp:nvSpPr>
      <dsp:spPr>
        <a:xfrm>
          <a:off x="3776882" y="1419495"/>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Assessment tools</a:t>
          </a:r>
        </a:p>
      </dsp:txBody>
      <dsp:txXfrm>
        <a:off x="3776882" y="1419495"/>
        <a:ext cx="1606640" cy="642656"/>
      </dsp:txXfrm>
    </dsp:sp>
    <dsp:sp modelId="{B4401E03-5194-49D5-952E-3DD303C8EC85}">
      <dsp:nvSpPr>
        <dsp:cNvPr id="0" name=""/>
        <dsp:cNvSpPr/>
      </dsp:nvSpPr>
      <dsp:spPr>
        <a:xfrm>
          <a:off x="1387004" y="2463811"/>
          <a:ext cx="722988" cy="722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962DA-A75C-42E5-93AB-1287B7AF9068}">
      <dsp:nvSpPr>
        <dsp:cNvPr id="0" name=""/>
        <dsp:cNvSpPr/>
      </dsp:nvSpPr>
      <dsp:spPr>
        <a:xfrm>
          <a:off x="945178" y="3458357"/>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Implementation strategies </a:t>
          </a:r>
        </a:p>
      </dsp:txBody>
      <dsp:txXfrm>
        <a:off x="945178" y="3458357"/>
        <a:ext cx="1606640" cy="642656"/>
      </dsp:txXfrm>
    </dsp:sp>
    <dsp:sp modelId="{C1197B66-E097-4E88-95D6-FD8CDC4B90FE}">
      <dsp:nvSpPr>
        <dsp:cNvPr id="0" name=""/>
        <dsp:cNvSpPr/>
      </dsp:nvSpPr>
      <dsp:spPr>
        <a:xfrm>
          <a:off x="3274807" y="2463811"/>
          <a:ext cx="722988" cy="7229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C0EBE-8707-4963-9CC3-E18DD0794D62}">
      <dsp:nvSpPr>
        <dsp:cNvPr id="0" name=""/>
        <dsp:cNvSpPr/>
      </dsp:nvSpPr>
      <dsp:spPr>
        <a:xfrm>
          <a:off x="2832981" y="3458357"/>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Methods </a:t>
          </a:r>
        </a:p>
      </dsp:txBody>
      <dsp:txXfrm>
        <a:off x="2832981" y="3458357"/>
        <a:ext cx="1606640" cy="64265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49F07-8C96-304C-B054-97969D4E517A}"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4949-CAF6-D44C-93AB-FE1B10EDBBB6}" type="slidenum">
              <a:rPr lang="en-US" smtClean="0"/>
              <a:t>‹#›</a:t>
            </a:fld>
            <a:endParaRPr lang="en-US"/>
          </a:p>
        </p:txBody>
      </p:sp>
    </p:spTree>
    <p:extLst>
      <p:ext uri="{BB962C8B-B14F-4D97-AF65-F5344CB8AC3E}">
        <p14:creationId xmlns:p14="http://schemas.microsoft.com/office/powerpoint/2010/main" val="40670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Bryan Weiner. I am a Professor in the Departments of Global Health and Health Systems and Population Health at the University of Washington. In the next few minutes, I am going to give you a high-level overview and introduction to implementation science for tuberculosis. </a:t>
            </a:r>
          </a:p>
        </p:txBody>
      </p:sp>
      <p:sp>
        <p:nvSpPr>
          <p:cNvPr id="4" name="Slide Number Placeholder 3"/>
          <p:cNvSpPr>
            <a:spLocks noGrp="1"/>
          </p:cNvSpPr>
          <p:nvPr>
            <p:ph type="sldNum" sz="quarter" idx="5"/>
          </p:nvPr>
        </p:nvSpPr>
        <p:spPr/>
        <p:txBody>
          <a:bodyPr/>
          <a:lstStyle/>
          <a:p>
            <a:fld id="{CC374949-CAF6-D44C-93AB-FE1B10EDBBB6}" type="slidenum">
              <a:rPr lang="en-US" smtClean="0"/>
              <a:t>1</a:t>
            </a:fld>
            <a:endParaRPr lang="en-US" dirty="0"/>
          </a:p>
        </p:txBody>
      </p:sp>
    </p:spTree>
    <p:extLst>
      <p:ext uri="{BB962C8B-B14F-4D97-AF65-F5344CB8AC3E}">
        <p14:creationId xmlns:p14="http://schemas.microsoft.com/office/powerpoint/2010/main" val="138924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by highlighting what implementation science brings to the table? What’s the value added for TB researchers?</a:t>
            </a:r>
          </a:p>
          <a:p>
            <a:endParaRPr lang="en-US" dirty="0"/>
          </a:p>
          <a:p>
            <a:r>
              <a:rPr lang="en-US" dirty="0"/>
              <a:t>First, and foremost, implementation science brings focused attention on implementation. It focuses on the “how” rather than the “what” – how do we help people and places do the “thing” with consistency and quality. This is important because interventions that don’t get used consistently or used well don’t improve health outcomes, no matter how effective they are.   </a:t>
            </a:r>
          </a:p>
          <a:p>
            <a:endParaRPr lang="en-US" dirty="0"/>
          </a:p>
          <a:p>
            <a:r>
              <a:rPr lang="en-US" dirty="0"/>
              <a:t>Second, implementation science brings theories, models, and frameworks for investigating implementation related questions. We have lots of TMFs in implementation science. We have process models that describe or prescribe steps or activities for implementation, explanatory frameworks that identify the multilevel factors that influence implementation, and evaluation frameworks for assessing the success or effectiveness of implementation. </a:t>
            </a:r>
          </a:p>
          <a:p>
            <a:endParaRPr lang="en-US" dirty="0"/>
          </a:p>
          <a:p>
            <a:r>
              <a:rPr lang="en-US" dirty="0"/>
              <a:t>Third, implementation science brings assessment tools for investigating implementation context, implementation processes, and implementation outcomes. On the qualitative side, we have templates and tools for collecting and analyzing qualitative data, and increasingly we have reliable, valid, and brief measures for assessing implementation context, processes, and outcomes</a:t>
            </a:r>
          </a:p>
          <a:p>
            <a:endParaRPr lang="en-US" dirty="0"/>
          </a:p>
          <a:p>
            <a:r>
              <a:rPr lang="en-US" dirty="0"/>
              <a:t>Fourth, implementation science brings implementation strategies to the table. We have inventories of implementation strategies that can be matched to implementation barriers. We have guides and tools for designing implementation strategies. And we have a growing evidence base for selected strategies</a:t>
            </a:r>
          </a:p>
          <a:p>
            <a:endParaRPr lang="en-US" dirty="0"/>
          </a:p>
          <a:p>
            <a:r>
              <a:rPr lang="en-US" dirty="0"/>
              <a:t>Finally, implementation science brings some distinctive methods to the table. I have mentioned the hybrid effectiveness-implementation study designs, but we are also adapting or developing methods for rapid qualitative data analysis, approaches for matching implementation strategies to implementation barriers, research designs for optimizing implementation strategies before deployment and evaluation</a:t>
            </a:r>
          </a:p>
          <a:p>
            <a:endParaRPr lang="en-US" dirty="0"/>
          </a:p>
          <a:p>
            <a:r>
              <a:rPr lang="en-US" dirty="0"/>
              <a:t>I hope this brief overview and introduction to implementation science piques your interest. We need implementation science to help us move evidence-based interventions into routine practice. It complements the effectiveness research that we do. And the best news is that you don’t have to become an implementation scientist to incorporate implementation science into your effectiveness research. We have a growing cadre of implementation scientists interested in collaborating with effectiveness researchers to do hybrid trials and by doing so, helping to accelerate the translation of research into practice and ultimate better health outcomes. </a:t>
            </a:r>
          </a:p>
        </p:txBody>
      </p:sp>
      <p:sp>
        <p:nvSpPr>
          <p:cNvPr id="4" name="Slide Number Placeholder 3"/>
          <p:cNvSpPr>
            <a:spLocks noGrp="1"/>
          </p:cNvSpPr>
          <p:nvPr>
            <p:ph type="sldNum" sz="quarter" idx="5"/>
          </p:nvPr>
        </p:nvSpPr>
        <p:spPr/>
        <p:txBody>
          <a:bodyPr/>
          <a:lstStyle/>
          <a:p>
            <a:fld id="{CC374949-CAF6-D44C-93AB-FE1B10EDBBB6}" type="slidenum">
              <a:rPr lang="en-US" smtClean="0"/>
              <a:t>10</a:t>
            </a:fld>
            <a:endParaRPr lang="en-US"/>
          </a:p>
        </p:txBody>
      </p:sp>
    </p:spTree>
    <p:extLst>
      <p:ext uri="{BB962C8B-B14F-4D97-AF65-F5344CB8AC3E}">
        <p14:creationId xmlns:p14="http://schemas.microsoft.com/office/powerpoint/2010/main" val="16558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11</a:t>
            </a:fld>
            <a:endParaRPr lang="en-US" dirty="0"/>
          </a:p>
        </p:txBody>
      </p:sp>
    </p:spTree>
    <p:extLst>
      <p:ext uri="{BB962C8B-B14F-4D97-AF65-F5344CB8AC3E}">
        <p14:creationId xmlns:p14="http://schemas.microsoft.com/office/powerpoint/2010/main" val="17092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by highlighting what implementation science brings to the table? What’s the value added for TB researchers?</a:t>
            </a:r>
          </a:p>
          <a:p>
            <a:endParaRPr lang="en-US" dirty="0"/>
          </a:p>
          <a:p>
            <a:r>
              <a:rPr lang="en-US" dirty="0"/>
              <a:t>First, and foremost, implementations brings focused attention on implementation. It focuses on the “how” rather than the “what” – how do we help people and places do the “thing” with consistency and quality. This is important because effective interventions that don’t get used consistency or used well don’t improve health outcomes.   </a:t>
            </a:r>
          </a:p>
          <a:p>
            <a:endParaRPr lang="en-US" dirty="0"/>
          </a:p>
          <a:p>
            <a:r>
              <a:rPr lang="en-US" dirty="0"/>
              <a:t>Second, implementation science brings theories, models, and frameworks for investigating implementation related questions. We have lots of TMFs in implementation science. We have process models that describe or prescribe steps or activities for implementation, explanatory frameworks that identify the multilevel factors that influence implementation, and evaluation frameworks for assessing the success or effectiveness of implementation. </a:t>
            </a:r>
          </a:p>
          <a:p>
            <a:endParaRPr lang="en-US" dirty="0"/>
          </a:p>
          <a:p>
            <a:r>
              <a:rPr lang="en-US" dirty="0"/>
              <a:t>Third, implementation science brings assessment tools for investigating implementation context, implementation processes, and implementation outcomes. On the qualitative side, we have templates and tools for collecting and analyzing qualitative data, and increasingly we have reliable, valid, and brief measures for assessing implementation context, processes, and outcomes</a:t>
            </a:r>
          </a:p>
          <a:p>
            <a:endParaRPr lang="en-US" dirty="0"/>
          </a:p>
          <a:p>
            <a:r>
              <a:rPr lang="en-US" dirty="0"/>
              <a:t>Fourth, implementation science brings implementation strategies to the table. We have inventories of implementation strategies that can be matched to implementation barriers. We have guides and tools for designing implementation strategies. And we have a growing evidence base for selected strategies</a:t>
            </a:r>
          </a:p>
          <a:p>
            <a:endParaRPr lang="en-US" dirty="0"/>
          </a:p>
          <a:p>
            <a:r>
              <a:rPr lang="en-US" dirty="0"/>
              <a:t>Finally, implementation science brings some distinctive methods to the table. I have mentioned the hybrid effectiveness-implementation study designs, but we are also adapting or developing methods for rapid qualitative data analysis, approaches for matching implementation strategies to implementation barriers, research designs for optimizing implementation strategies before deployment and evaluation</a:t>
            </a:r>
          </a:p>
          <a:p>
            <a:endParaRPr lang="en-US" dirty="0"/>
          </a:p>
          <a:p>
            <a:r>
              <a:rPr lang="en-US" dirty="0"/>
              <a:t>I hope this brief overview and introduction to implementation science piques your interest. We need implementation science to help us move evidence-based interventions into routine practice. It complements the effectiveness research that we do. And the best news is that you don’t have to become an implementation scientist to incorporate implementation science into your effectiveness research. We have a growing cadre of implementation scientists interested in collaborating with effectiveness researchers to do hybrid trials and by doing so, helping to accelerate the translation of research into practice and ultimate better health outcomes. </a:t>
            </a:r>
          </a:p>
        </p:txBody>
      </p:sp>
      <p:sp>
        <p:nvSpPr>
          <p:cNvPr id="4" name="Slide Number Placeholder 3"/>
          <p:cNvSpPr>
            <a:spLocks noGrp="1"/>
          </p:cNvSpPr>
          <p:nvPr>
            <p:ph type="sldNum" sz="quarter" idx="5"/>
          </p:nvPr>
        </p:nvSpPr>
        <p:spPr/>
        <p:txBody>
          <a:bodyPr/>
          <a:lstStyle/>
          <a:p>
            <a:fld id="{CC374949-CAF6-D44C-93AB-FE1B10EDBBB6}" type="slidenum">
              <a:rPr lang="en-US" smtClean="0"/>
              <a:t>12</a:t>
            </a:fld>
            <a:endParaRPr lang="en-US"/>
          </a:p>
        </p:txBody>
      </p:sp>
    </p:spTree>
    <p:extLst>
      <p:ext uri="{BB962C8B-B14F-4D97-AF65-F5344CB8AC3E}">
        <p14:creationId xmlns:p14="http://schemas.microsoft.com/office/powerpoint/2010/main" val="339799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13</a:t>
            </a:fld>
            <a:endParaRPr lang="en-US"/>
          </a:p>
        </p:txBody>
      </p:sp>
    </p:spTree>
    <p:extLst>
      <p:ext uri="{BB962C8B-B14F-4D97-AF65-F5344CB8AC3E}">
        <p14:creationId xmlns:p14="http://schemas.microsoft.com/office/powerpoint/2010/main" val="177273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by highlighting what implementation science brings to the table? What’s the value added for TB researchers?</a:t>
            </a:r>
          </a:p>
          <a:p>
            <a:endParaRPr lang="en-US" dirty="0"/>
          </a:p>
          <a:p>
            <a:r>
              <a:rPr lang="en-US" dirty="0"/>
              <a:t>First, and foremost, implementations brings focused attention on implementation. It focuses on the “how” rather than the “what” – how do we help people and places do the “thing” with consistency and quality. This is important because effective interventions that don’t get used consistency or used well don’t improve health outcomes.   </a:t>
            </a:r>
          </a:p>
          <a:p>
            <a:endParaRPr lang="en-US" dirty="0"/>
          </a:p>
          <a:p>
            <a:r>
              <a:rPr lang="en-US" dirty="0"/>
              <a:t>Second, implementation science brings theories, models, and frameworks for investigating implementation related questions. We have lots of TMFs in implementation science. We have process models that describe or prescribe steps or activities for implementation, explanatory frameworks that identify the multilevel factors that influence implementation, and evaluation frameworks for assessing the success or effectiveness of implementation. </a:t>
            </a:r>
          </a:p>
          <a:p>
            <a:endParaRPr lang="en-US" dirty="0"/>
          </a:p>
          <a:p>
            <a:r>
              <a:rPr lang="en-US" dirty="0"/>
              <a:t>Third, implementation science brings assessment tools for investigating implementation context, implementation processes, and implementation outcomes. On the qualitative side, we have templates and tools for collecting and analyzing qualitative data, and increasingly we have reliable, valid, and brief measures for assessing implementation context, processes, and outcomes</a:t>
            </a:r>
          </a:p>
          <a:p>
            <a:endParaRPr lang="en-US" dirty="0"/>
          </a:p>
          <a:p>
            <a:r>
              <a:rPr lang="en-US" dirty="0"/>
              <a:t>Fourth, implementation science brings implementation strategies to the table. We have inventories of implementation strategies that can be matched to implementation barriers. We have guides and tools for designing implementation strategies. And we have a growing evidence base for selected strategies</a:t>
            </a:r>
          </a:p>
          <a:p>
            <a:endParaRPr lang="en-US" dirty="0"/>
          </a:p>
          <a:p>
            <a:r>
              <a:rPr lang="en-US" dirty="0"/>
              <a:t>Finally, implementation science brings some distinctive methods to the table. I have mentioned the hybrid effectiveness-implementation study designs, but we are also adapting or developing methods for rapid qualitative data analysis, approaches for matching implementation strategies to implementation barriers, research designs for optimizing implementation strategies before deployment and evaluation</a:t>
            </a:r>
          </a:p>
          <a:p>
            <a:endParaRPr lang="en-US" dirty="0"/>
          </a:p>
          <a:p>
            <a:r>
              <a:rPr lang="en-US" dirty="0"/>
              <a:t>I hope this brief overview and introduction to implementation science piques your interest. We need implementation science to help us move evidence-based interventions into routine practice. It complements the effectiveness research that we do. And the best news is that you don’t have to become an implementation scientist to incorporate implementation science into your effectiveness research. We have a growing cadre of implementation scientists interested in collaborating with effectiveness researchers to do hybrid trials and by doing so, helping to accelerate the translation of research into practice and ultimate better health outcomes. </a:t>
            </a:r>
          </a:p>
        </p:txBody>
      </p:sp>
      <p:sp>
        <p:nvSpPr>
          <p:cNvPr id="4" name="Slide Number Placeholder 3"/>
          <p:cNvSpPr>
            <a:spLocks noGrp="1"/>
          </p:cNvSpPr>
          <p:nvPr>
            <p:ph type="sldNum" sz="quarter" idx="5"/>
          </p:nvPr>
        </p:nvSpPr>
        <p:spPr/>
        <p:txBody>
          <a:bodyPr/>
          <a:lstStyle/>
          <a:p>
            <a:fld id="{CC374949-CAF6-D44C-93AB-FE1B10EDBBB6}" type="slidenum">
              <a:rPr lang="en-US" smtClean="0"/>
              <a:t>14</a:t>
            </a:fld>
            <a:endParaRPr lang="en-US"/>
          </a:p>
        </p:txBody>
      </p:sp>
    </p:spTree>
    <p:extLst>
      <p:ext uri="{BB962C8B-B14F-4D97-AF65-F5344CB8AC3E}">
        <p14:creationId xmlns:p14="http://schemas.microsoft.com/office/powerpoint/2010/main" val="83660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by highlighting what implementation science brings to the table? What’s the value added for TB researchers?</a:t>
            </a:r>
          </a:p>
          <a:p>
            <a:endParaRPr lang="en-US" dirty="0"/>
          </a:p>
          <a:p>
            <a:r>
              <a:rPr lang="en-US" dirty="0"/>
              <a:t>First, and foremost, implementations brings focused attention on implementation. It focuses on the “how” rather than the “what” – how do we help people and places do the “thing” with consistency and quality. This is important because effective interventions that don’t get used consistency or used well don’t improve health outcomes.   </a:t>
            </a:r>
          </a:p>
          <a:p>
            <a:endParaRPr lang="en-US" dirty="0"/>
          </a:p>
          <a:p>
            <a:r>
              <a:rPr lang="en-US" dirty="0"/>
              <a:t>Second, implementation science brings theories, models, and frameworks for investigating implementation related questions. We have lots of TMFs in implementation science. We have process models that describe or prescribe steps or activities for implementation, explanatory frameworks that identify the multilevel factors that influence implementation, and evaluation frameworks for assessing the success or effectiveness of implementation. </a:t>
            </a:r>
          </a:p>
          <a:p>
            <a:endParaRPr lang="en-US" dirty="0"/>
          </a:p>
          <a:p>
            <a:r>
              <a:rPr lang="en-US" dirty="0"/>
              <a:t>Third, implementation science brings assessment tools for investigating implementation context, implementation processes, and implementation outcomes. On the qualitative side, we have templates and tools for collecting and analyzing qualitative data, and increasingly we have reliable, valid, and brief measures for assessing implementation context, processes, and outcomes</a:t>
            </a:r>
          </a:p>
          <a:p>
            <a:endParaRPr lang="en-US" dirty="0"/>
          </a:p>
          <a:p>
            <a:r>
              <a:rPr lang="en-US" dirty="0"/>
              <a:t>Fourth, implementation science brings implementation strategies to the table. We have inventories of implementation strategies that can be matched to implementation barriers. We have guides and tools for designing implementation strategies. And we have a growing evidence base for selected strategies</a:t>
            </a:r>
          </a:p>
          <a:p>
            <a:endParaRPr lang="en-US" dirty="0"/>
          </a:p>
          <a:p>
            <a:r>
              <a:rPr lang="en-US" dirty="0"/>
              <a:t>Finally, implementation science brings some distinctive methods to the table. I have mentioned the hybrid effectiveness-implementation study designs, but we are also adapting or developing methods for rapid qualitative data analysis, approaches for matching implementation strategies to implementation barriers, research designs for optimizing implementation strategies before deployment and evaluation</a:t>
            </a:r>
          </a:p>
          <a:p>
            <a:endParaRPr lang="en-US" dirty="0"/>
          </a:p>
          <a:p>
            <a:r>
              <a:rPr lang="en-US" dirty="0"/>
              <a:t>I hope this brief overview and introduction to implementation science piques your interest. We need implementation science to help us move evidence-based interventions into routine practice. It complements the effectiveness research that we do. And the best news is that you don’t have to become an implementation scientist to incorporate implementation science into your effectiveness research. We have a growing cadre of implementation scientists interested in collaborating with effectiveness researchers to do hybrid trials and by doing so, helping to accelerate the translation of research into practice and ultimate better health outcomes. </a:t>
            </a:r>
          </a:p>
        </p:txBody>
      </p:sp>
      <p:sp>
        <p:nvSpPr>
          <p:cNvPr id="4" name="Slide Number Placeholder 3"/>
          <p:cNvSpPr>
            <a:spLocks noGrp="1"/>
          </p:cNvSpPr>
          <p:nvPr>
            <p:ph type="sldNum" sz="quarter" idx="5"/>
          </p:nvPr>
        </p:nvSpPr>
        <p:spPr/>
        <p:txBody>
          <a:bodyPr/>
          <a:lstStyle/>
          <a:p>
            <a:fld id="{CC374949-CAF6-D44C-93AB-FE1B10EDBBB6}" type="slidenum">
              <a:rPr lang="en-US" smtClean="0"/>
              <a:t>15</a:t>
            </a:fld>
            <a:endParaRPr lang="en-US"/>
          </a:p>
        </p:txBody>
      </p:sp>
    </p:spTree>
    <p:extLst>
      <p:ext uri="{BB962C8B-B14F-4D97-AF65-F5344CB8AC3E}">
        <p14:creationId xmlns:p14="http://schemas.microsoft.com/office/powerpoint/2010/main" val="410407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by highlighting what implementation science brings to the table? What’s the value added for TB researchers?</a:t>
            </a:r>
          </a:p>
          <a:p>
            <a:endParaRPr lang="en-US" dirty="0"/>
          </a:p>
          <a:p>
            <a:r>
              <a:rPr lang="en-US" dirty="0"/>
              <a:t>First, and foremost, implementations brings focused attention on implementation. It focuses on the “how” rather than the “what” – how do we help people and places do the “thing” with consistency and quality. This is important because effective interventions that don’t get used consistency or used well don’t improve health outcomes.   </a:t>
            </a:r>
          </a:p>
          <a:p>
            <a:endParaRPr lang="en-US" dirty="0"/>
          </a:p>
          <a:p>
            <a:r>
              <a:rPr lang="en-US" dirty="0"/>
              <a:t>Second, implementation science brings theories, models, and frameworks for investigating implementation related questions. We have lots of TMFs in implementation science. We have process models that describe or prescribe steps or activities for implementation, explanatory frameworks that identify the multilevel factors that influence implementation, and evaluation frameworks for assessing the success or effectiveness of implementation. </a:t>
            </a:r>
          </a:p>
          <a:p>
            <a:endParaRPr lang="en-US" dirty="0"/>
          </a:p>
          <a:p>
            <a:r>
              <a:rPr lang="en-US" dirty="0"/>
              <a:t>Third, implementation science brings assessment tools for investigating implementation context, implementation processes, and implementation outcomes. On the qualitative side, we have templates and tools for collecting and analyzing qualitative data, and increasingly we have reliable, valid, and brief measures for assessing implementation context, processes, and outcomes</a:t>
            </a:r>
          </a:p>
          <a:p>
            <a:endParaRPr lang="en-US" dirty="0"/>
          </a:p>
          <a:p>
            <a:r>
              <a:rPr lang="en-US" dirty="0"/>
              <a:t>Fourth, implementation science brings implementation strategies to the table. We have inventories of implementation strategies that can be matched to implementation barriers. We have guides and tools for designing implementation strategies. And we have a growing evidence base for selected strategies</a:t>
            </a:r>
          </a:p>
          <a:p>
            <a:endParaRPr lang="en-US" dirty="0"/>
          </a:p>
          <a:p>
            <a:r>
              <a:rPr lang="en-US" dirty="0"/>
              <a:t>Finally, implementation science brings some distinctive methods to the table. I have mentioned the hybrid effectiveness-implementation study designs, but we are also adapting or developing methods for rapid qualitative data analysis, approaches for matching implementation strategies to implementation barriers, research designs for optimizing implementation strategies before deployment and evaluation</a:t>
            </a:r>
          </a:p>
          <a:p>
            <a:endParaRPr lang="en-US" dirty="0"/>
          </a:p>
          <a:p>
            <a:r>
              <a:rPr lang="en-US" dirty="0"/>
              <a:t>I hope this brief overview and introduction to implementation science piques your interest. We need implementation science to help us move evidence-based interventions into routine practice. It complements the effectiveness research that we do. And the best news is that you don’t have to become an implementation scientist to incorporate implementation science into your effectiveness research. We have a growing cadre of implementation scientists interested in collaborating with effectiveness researchers to do hybrid trials and by doing so, helping to accelerate the translation of research into practice and ultimate better health outcomes. </a:t>
            </a:r>
          </a:p>
        </p:txBody>
      </p:sp>
      <p:sp>
        <p:nvSpPr>
          <p:cNvPr id="4" name="Slide Number Placeholder 3"/>
          <p:cNvSpPr>
            <a:spLocks noGrp="1"/>
          </p:cNvSpPr>
          <p:nvPr>
            <p:ph type="sldNum" sz="quarter" idx="5"/>
          </p:nvPr>
        </p:nvSpPr>
        <p:spPr/>
        <p:txBody>
          <a:bodyPr/>
          <a:lstStyle/>
          <a:p>
            <a:fld id="{CC374949-CAF6-D44C-93AB-FE1B10EDBBB6}" type="slidenum">
              <a:rPr lang="en-US" smtClean="0"/>
              <a:t>16</a:t>
            </a:fld>
            <a:endParaRPr lang="en-US"/>
          </a:p>
        </p:txBody>
      </p:sp>
    </p:spTree>
    <p:extLst>
      <p:ext uri="{BB962C8B-B14F-4D97-AF65-F5344CB8AC3E}">
        <p14:creationId xmlns:p14="http://schemas.microsoft.com/office/powerpoint/2010/main" val="256984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u="none" dirty="0">
                <a:latin typeface="Calibri" panose="020F0502020204030204" pitchFamily="34" charset="0"/>
                <a:cs typeface="Calibri" panose="020F0502020204030204" pitchFamily="34" charset="0"/>
              </a:rPr>
              <a:t>So, what is implementation science? The US National Institutes of Health defines implementation science (or implementation research) as the scientific study of methods to promote the integration of research findings and evidence-based interventions into healthcare practice and policy. </a:t>
            </a:r>
          </a:p>
          <a:p>
            <a:pPr marL="0" indent="0">
              <a:buNone/>
            </a:pPr>
            <a:endParaRPr lang="en-US" dirty="0"/>
          </a:p>
          <a:p>
            <a:r>
              <a:rPr lang="en-US" dirty="0"/>
              <a:t>That definition works for me, but it often generates blank stares when I use it to describe implementation science to people outside my field. So, let me break it down in simpler terms and compare implementation research with effectiveness research. </a:t>
            </a:r>
          </a:p>
          <a:p>
            <a:endParaRPr lang="en-US" dirty="0"/>
          </a:p>
          <a:p>
            <a:r>
              <a:rPr lang="en-US" dirty="0"/>
              <a:t>Implementation research starts with evidence-based interventions. These interventions could be programs, practices, principles, products, pills, or policies. We call these the 7 Ps. What’s important is that these interventions should have some evidence supporting them. Let’s call the evidence-based intervention the </a:t>
            </a:r>
            <a:r>
              <a:rPr lang="en-US" b="1" dirty="0"/>
              <a:t>thing</a:t>
            </a:r>
            <a:r>
              <a:rPr lang="en-US" dirty="0"/>
              <a:t> that we want to see implemented. </a:t>
            </a:r>
          </a:p>
          <a:p>
            <a:endParaRPr lang="en-US" dirty="0"/>
          </a:p>
          <a:p>
            <a:r>
              <a:rPr lang="en-US" dirty="0"/>
              <a:t>When we do effectiveness research, we evaluate whether the thing works. The primary research question is: does the thing improve health outcomes?</a:t>
            </a:r>
          </a:p>
          <a:p>
            <a:endParaRPr lang="en-US" dirty="0"/>
          </a:p>
          <a:p>
            <a:r>
              <a:rPr lang="en-US" dirty="0"/>
              <a:t>When we do implementation research, we study how best to help people and places do the thing. If effectiveness research answers the “what” question, what things should we do to improve health outcomes, then implementation research answers the “how” question, how to do get the thing done, how do we get it integrated into routine practice.</a:t>
            </a:r>
          </a:p>
          <a:p>
            <a:endParaRPr lang="en-US" dirty="0"/>
          </a:p>
          <a:p>
            <a:r>
              <a:rPr lang="en-US" dirty="0"/>
              <a:t>Implementation strategies are the stuff that we do to try to help people and places do the thing. We can do all kinds of stuff to help people do the thing. [ADVANCE] We can use training to help them do the thing. We could use audit and feedback to do the thing. We could enlist the help of opinion leaders to do the thing. And so on. </a:t>
            </a:r>
          </a:p>
          <a:p>
            <a:endParaRPr lang="en-US" dirty="0"/>
          </a:p>
          <a:p>
            <a:r>
              <a:rPr lang="en-US" dirty="0"/>
              <a:t>The main outcomes in effectiveness research are health outcomes. Does the thing improve health? The main outcomes in implementation research focus on how much or how well people and places do the thing. Good examples of implementation outcomes include the percentage of clinicians delivering the thing, the percentage of eligible patients receiving thing, the extent to which clinicians are following the guideline for the thing, or even the skill with which clinicians deliver the thing. </a:t>
            </a:r>
          </a:p>
          <a:p>
            <a:endParaRPr lang="en-US" dirty="0"/>
          </a:p>
          <a:p>
            <a:r>
              <a:rPr lang="en-US" dirty="0"/>
              <a:t>In a sense, implementation research pick up where effectiveness research leave off. Once we have sufficient evidence to support doing the thing, we turn our attention to how to get the thing integrated into routine practice. </a:t>
            </a:r>
          </a:p>
        </p:txBody>
      </p:sp>
      <p:sp>
        <p:nvSpPr>
          <p:cNvPr id="4" name="Slide Number Placeholder 3"/>
          <p:cNvSpPr>
            <a:spLocks noGrp="1"/>
          </p:cNvSpPr>
          <p:nvPr>
            <p:ph type="sldNum" sz="quarter" idx="5"/>
          </p:nvPr>
        </p:nvSpPr>
        <p:spPr/>
        <p:txBody>
          <a:bodyPr/>
          <a:lstStyle/>
          <a:p>
            <a:fld id="{CC374949-CAF6-D44C-93AB-FE1B10EDBBB6}" type="slidenum">
              <a:rPr lang="en-US" smtClean="0"/>
              <a:t>2</a:t>
            </a:fld>
            <a:endParaRPr lang="en-US"/>
          </a:p>
        </p:txBody>
      </p:sp>
    </p:spTree>
    <p:extLst>
      <p:ext uri="{BB962C8B-B14F-4D97-AF65-F5344CB8AC3E}">
        <p14:creationId xmlns:p14="http://schemas.microsoft.com/office/powerpoint/2010/main" val="182639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“subway” map makes this point clearer. </a:t>
            </a:r>
          </a:p>
          <a:p>
            <a:endParaRPr lang="en-US" dirty="0"/>
          </a:p>
          <a:p>
            <a:r>
              <a:rPr lang="en-US" dirty="0"/>
              <a:t>If an intervention hasn’t demonstrated efficacy, then we need to do efficacy research, although even at this stage we should be thinking about implementation issues down the road. </a:t>
            </a:r>
          </a:p>
          <a:p>
            <a:endParaRPr lang="en-US" dirty="0"/>
          </a:p>
          <a:p>
            <a:r>
              <a:rPr lang="en-US" dirty="0"/>
              <a:t>If the intervention has demonstrated efficacy under controlled conditions, but not effectiveness under real-world conditions, then we need to do effectiveness research, perhaps through pragmatic trials. </a:t>
            </a:r>
          </a:p>
          <a:p>
            <a:endParaRPr lang="en-US" dirty="0"/>
          </a:p>
          <a:p>
            <a:r>
              <a:rPr lang="en-US" dirty="0"/>
              <a:t>If the intervention has demonstrated effectiveness under real-world conditions, then we can move onto implementation research. We can do formative implementation research to understand the context of implementation. For example, we can investigate the barriers and facilitators to implementing the intervention. We can then design and test implementation strategies, perhaps through implementation trials where the primary outcomes are how much and how well the intervention is delivered. There are many interventions backed by solid evidence. For these interventions, the priority is not evaluating whether the intervention works, but rather testing strategies or methods for getting it done in routine practice. For example, we don’t need more effectiveness trials of colorectal cancer screening tests. We know they work. The question now is, how do increase colorectal cancer screening rates, especially in safety-net settings  where there are real disparities in screening rates.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intervention has not demonstrated effectiveness under real-work conditions, or the evidence is limited in quantity or scope, then we could conduct a hybrid effectiveness-implementation trial where we ask both a “what” and a “how” question in the same study. </a:t>
            </a:r>
            <a:r>
              <a:rPr lang="en-US" sz="1200" dirty="0">
                <a:solidFill>
                  <a:schemeClr val="bg1"/>
                </a:solidFill>
              </a:rPr>
              <a:t>Hybrid trials blend design characteristics of effectiveness and implementation studies to generate timely uptake of desirable interventions, more effective implementation strategies, and more relevant information for future scale-up activities. </a:t>
            </a:r>
          </a:p>
          <a:p>
            <a:endParaRPr lang="en-US" dirty="0"/>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3</a:t>
            </a:fld>
            <a:endParaRPr lang="en-US"/>
          </a:p>
        </p:txBody>
      </p:sp>
    </p:spTree>
    <p:extLst>
      <p:ext uri="{BB962C8B-B14F-4D97-AF65-F5344CB8AC3E}">
        <p14:creationId xmlns:p14="http://schemas.microsoft.com/office/powerpoint/2010/main" val="373265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types of hybrid effectiveness-implementation study designs. In a Hybrid 1 design, the primary aim is to determine the effectiveness of the intervention and the secondary aim is to better understand the context of implementation. This design looks and feels like an effectiveness study, but with a twist. We focus primarily on whether the thing works, but we also examine the barriers and facilitators to doing the thing or how acceptable, feasible, or appropriate the thing is from the perspective of clinicians or patients or both. </a:t>
            </a:r>
          </a:p>
          <a:p>
            <a:endParaRPr lang="en-US" dirty="0"/>
          </a:p>
          <a:p>
            <a:r>
              <a:rPr lang="en-US" dirty="0"/>
              <a:t>In a Hybrid 3 design, the primary aim is to determine the impact of an implementation strategy and the secondary aim is to assess health outcomes associated with implementing the intervention. This design looks and feels like an implementation study, but with a twist. We focus primarily on whether the implementation strategy increases how much or how well people or places do the thing, but we also look at whether the thing works as well when implemented this way as it did when tested in effectiveness research. We might do a Hybrid 3 for example, we want to implement a thing that has good evidence behind it, but we’re going to adapt the thing or implement it in settings or with patients that differ from those in the original effectiveness research. The more we stray from the evidence-base supporting the thing, the more we want to assess whether the thing still works. </a:t>
            </a:r>
          </a:p>
          <a:p>
            <a:endParaRPr lang="en-US" dirty="0"/>
          </a:p>
          <a:p>
            <a:r>
              <a:rPr lang="en-US" dirty="0"/>
              <a:t>In a Hybrid 2, the primary aims are two-fold:  determine whether the thing works and figure out how to implement the thing. </a:t>
            </a:r>
          </a:p>
          <a:p>
            <a:endParaRPr lang="en-US" dirty="0"/>
          </a:p>
          <a:p>
            <a:r>
              <a:rPr lang="en-US" dirty="0"/>
              <a:t>In the next couple of slides, I will provide examples of Hybrid 2 and Hybrid 3 trials in TB. In the interests of time, am not going to illustrate Hybrid 1 trials in TB. I will simply note that these are pretty much like effectiveness trials with an implementation related aim in which we survey or interview providers and patients, and perhaps administrators about implementation-related issues.  </a:t>
            </a: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4</a:t>
            </a:fld>
            <a:endParaRPr lang="en-US"/>
          </a:p>
        </p:txBody>
      </p:sp>
    </p:spTree>
    <p:extLst>
      <p:ext uri="{BB962C8B-B14F-4D97-AF65-F5344CB8AC3E}">
        <p14:creationId xmlns:p14="http://schemas.microsoft.com/office/powerpoint/2010/main" val="292479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Hybrid 2 trial in TB. </a:t>
            </a:r>
          </a:p>
          <a:p>
            <a:endParaRPr lang="en-US" dirty="0"/>
          </a:p>
          <a:p>
            <a:r>
              <a:rPr lang="en-US" dirty="0"/>
              <a:t>In Uganda, routine TB diagnostic evaluation strategies (or standard of care) is a hub-and-spoke system that involves on-site sputum smear microscopy plus referral of sputum samples to </a:t>
            </a:r>
            <a:r>
              <a:rPr lang="en-US" dirty="0" err="1"/>
              <a:t>Xpert</a:t>
            </a:r>
            <a:r>
              <a:rPr lang="en-US" dirty="0"/>
              <a:t> testing sites.</a:t>
            </a:r>
          </a:p>
          <a:p>
            <a:endParaRPr lang="en-US" dirty="0"/>
          </a:p>
          <a:p>
            <a:pPr algn="l"/>
            <a:r>
              <a:rPr lang="en-US" sz="1800" b="0" i="0" u="none" strike="noStrike" baseline="0" dirty="0">
                <a:solidFill>
                  <a:srgbClr val="131413"/>
                </a:solidFill>
                <a:latin typeface="MmjspxAdvTT86d47313"/>
              </a:rPr>
              <a:t>However, studies have documented persistent challenges to the TB diagnostic evaluation process, including low utilization of </a:t>
            </a:r>
            <a:r>
              <a:rPr lang="en-US" sz="1800" b="0" i="0" u="none" strike="noStrike" baseline="0" dirty="0" err="1">
                <a:solidFill>
                  <a:srgbClr val="131413"/>
                </a:solidFill>
                <a:latin typeface="MmjspxAdvTT86d47313"/>
              </a:rPr>
              <a:t>Xpert</a:t>
            </a:r>
            <a:r>
              <a:rPr lang="en-US" sz="1800" b="0" i="0" u="none" strike="noStrike" baseline="0" dirty="0">
                <a:solidFill>
                  <a:srgbClr val="131413"/>
                </a:solidFill>
                <a:latin typeface="MmjspxAdvTT86d47313"/>
              </a:rPr>
              <a:t>, delays between sputum collection and return of </a:t>
            </a:r>
            <a:r>
              <a:rPr lang="en-US" sz="1800" b="0" i="0" u="none" strike="noStrike" baseline="0" dirty="0" err="1">
                <a:solidFill>
                  <a:srgbClr val="131413"/>
                </a:solidFill>
                <a:latin typeface="MmjspxAdvTT86d47313"/>
              </a:rPr>
              <a:t>Xpert</a:t>
            </a:r>
            <a:r>
              <a:rPr lang="en-US" sz="1800" b="0" i="0" u="none" strike="noStrike" baseline="0" dirty="0">
                <a:solidFill>
                  <a:srgbClr val="131413"/>
                </a:solidFill>
                <a:latin typeface="MmjspxAdvTT86d47313"/>
              </a:rPr>
              <a:t> results, and high rates of pre-treatment loss to follow-up for </a:t>
            </a:r>
            <a:r>
              <a:rPr lang="en-US" sz="1800" b="0" i="0" u="none" strike="noStrike" baseline="0" dirty="0" err="1">
                <a:solidFill>
                  <a:srgbClr val="131413"/>
                </a:solidFill>
                <a:latin typeface="MmjspxAdvTT86d47313"/>
              </a:rPr>
              <a:t>Xpert</a:t>
            </a:r>
            <a:r>
              <a:rPr lang="en-US" sz="1800" b="0" i="0" u="none" strike="noStrike" baseline="0" dirty="0">
                <a:solidFill>
                  <a:srgbClr val="131413"/>
                </a:solidFill>
                <a:latin typeface="MmjspxAdvTT86d47313"/>
              </a:rPr>
              <a:t> positive patients.</a:t>
            </a:r>
          </a:p>
          <a:p>
            <a:pPr algn="l"/>
            <a:endParaRPr lang="en-US" sz="1800" b="0" i="0" u="none" strike="noStrike" baseline="0" dirty="0">
              <a:solidFill>
                <a:srgbClr val="131413"/>
              </a:solidFill>
              <a:latin typeface="MmjspxAdvTT86d4731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131413"/>
                </a:solidFill>
                <a:latin typeface="MmjspxAdvTT86d47313"/>
              </a:rPr>
              <a:t>So, along comes this new technology, called GeneXpert Edge, which is </a:t>
            </a:r>
            <a:r>
              <a:rPr lang="en-US" sz="1800" dirty="0"/>
              <a:t>a battery-operated, single-module device equipped with cooling fans and dust filters and operated using a touchscreen tablet. The exciting thing about GeneXpert Edge is that with it, you </a:t>
            </a:r>
            <a:r>
              <a:rPr lang="en-US" sz="1800" b="0" i="0" u="none" strike="noStrike" baseline="0" dirty="0">
                <a:solidFill>
                  <a:srgbClr val="131413"/>
                </a:solidFill>
                <a:latin typeface="MmjspxAdvTT86d47313"/>
              </a:rPr>
              <a:t>can detect TB in two hours. This is cool stuff and could really help address those persistent challenges that I just mentioned. </a:t>
            </a:r>
          </a:p>
          <a:p>
            <a:pPr algn="l"/>
            <a:endParaRPr lang="en-US" sz="1800" b="0" i="0" u="none" strike="noStrike" baseline="0" dirty="0">
              <a:solidFill>
                <a:srgbClr val="131413"/>
              </a:solidFill>
              <a:latin typeface="MmjspxAdvTT86d47313"/>
            </a:endParaRPr>
          </a:p>
          <a:p>
            <a:pPr algn="l"/>
            <a:r>
              <a:rPr lang="en-US" sz="1800" b="0" i="0" u="none" strike="noStrike" baseline="0" dirty="0">
                <a:solidFill>
                  <a:srgbClr val="131413"/>
                </a:solidFill>
                <a:latin typeface="MmjspxAdvTT86d47313"/>
              </a:rPr>
              <a:t>However, the key question is  what is the optimal strategy for implementing this technology?</a:t>
            </a:r>
            <a:endParaRPr lang="en-US" dirty="0"/>
          </a:p>
          <a:p>
            <a:endParaRPr lang="en-US" dirty="0"/>
          </a:p>
          <a:p>
            <a:r>
              <a:rPr lang="en-US" dirty="0"/>
              <a:t>The implementation strategy they tested has three components:  </a:t>
            </a:r>
          </a:p>
          <a:p>
            <a:pPr marL="228600" indent="-228600">
              <a:buFont typeface="+mj-lt"/>
              <a:buAutoNum type="arabicPeriod"/>
            </a:pPr>
            <a:r>
              <a:rPr lang="en-US" dirty="0"/>
              <a:t>Onsite molecular testing using GeneXpert Edge</a:t>
            </a:r>
          </a:p>
          <a:p>
            <a:pPr marL="228600" indent="-228600">
              <a:buFont typeface="+mj-lt"/>
              <a:buAutoNum type="arabicPeriod"/>
            </a:pPr>
            <a:r>
              <a:rPr lang="en-US" dirty="0"/>
              <a:t>Process re-design to facilitate same-day TB diagnosis and treatment. Basically, a standardized checklist was used to re-organize staff and patient workflow to address failure of patients to return after the initial health center visit</a:t>
            </a:r>
          </a:p>
          <a:p>
            <a:pPr marL="228600" indent="-228600">
              <a:buFont typeface="+mj-lt"/>
              <a:buAutoNum type="arabicPeriod"/>
            </a:pPr>
            <a:r>
              <a:rPr lang="en-US" dirty="0"/>
              <a:t>Performance feedback in the form of monthly report card that includes both site-specific TB diagnostic evaluation quality indicators as well as indicators averaged across all intervention sites.</a:t>
            </a: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5</a:t>
            </a:fld>
            <a:endParaRPr lang="en-US"/>
          </a:p>
        </p:txBody>
      </p:sp>
    </p:spTree>
    <p:extLst>
      <p:ext uri="{BB962C8B-B14F-4D97-AF65-F5344CB8AC3E}">
        <p14:creationId xmlns:p14="http://schemas.microsoft.com/office/powerpoint/2010/main" val="171024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what makes a Hybrid 2 different from an effectiveness trial.</a:t>
            </a:r>
          </a:p>
          <a:p>
            <a:endParaRPr lang="en-US" dirty="0"/>
          </a:p>
          <a:p>
            <a:r>
              <a:rPr lang="en-US" dirty="0"/>
              <a:t>On the one hand, you have your effectiveness outcomes. In this study, the primary outcome is the number and percentage of patients diagnosed with and treated for TB within 14 days. Other health and economic outcomes include the number and percentage of patients who died within 6 months and the incremental cost-effectiveness ratio.  </a:t>
            </a:r>
          </a:p>
          <a:p>
            <a:endParaRPr lang="en-US" dirty="0"/>
          </a:p>
          <a:p>
            <a:r>
              <a:rPr lang="en-US" dirty="0"/>
              <a:t>So, that’s how these investigators will answer the question: does the thing work? Does it improve health outcomes?</a:t>
            </a:r>
          </a:p>
          <a:p>
            <a:endParaRPr lang="en-US" dirty="0"/>
          </a:p>
          <a:p>
            <a:r>
              <a:rPr lang="en-US" dirty="0"/>
              <a:t>But check out the other outcomes of interest here. These are implementation outcomes, not health outcomes. They include reach. They include adoption. They include implementation. These outcomes capture how much and how well people and places do the thing, not whether the thing works.</a:t>
            </a:r>
          </a:p>
          <a:p>
            <a:endParaRPr lang="en-US" dirty="0"/>
          </a:p>
          <a:p>
            <a:r>
              <a:rPr lang="en-US" dirty="0"/>
              <a:t>And in a Hybrid 2 trial, we treat the effectiveness research question and the implementation research question as equally important. This as implications for study design, resource allocation, etc.  </a:t>
            </a:r>
          </a:p>
        </p:txBody>
      </p:sp>
      <p:sp>
        <p:nvSpPr>
          <p:cNvPr id="4" name="Slide Number Placeholder 3"/>
          <p:cNvSpPr>
            <a:spLocks noGrp="1"/>
          </p:cNvSpPr>
          <p:nvPr>
            <p:ph type="sldNum" sz="quarter" idx="5"/>
          </p:nvPr>
        </p:nvSpPr>
        <p:spPr/>
        <p:txBody>
          <a:bodyPr/>
          <a:lstStyle/>
          <a:p>
            <a:fld id="{CC374949-CAF6-D44C-93AB-FE1B10EDBBB6}" type="slidenum">
              <a:rPr lang="en-US" smtClean="0"/>
              <a:t>6</a:t>
            </a:fld>
            <a:endParaRPr lang="en-US"/>
          </a:p>
        </p:txBody>
      </p:sp>
    </p:spTree>
    <p:extLst>
      <p:ext uri="{BB962C8B-B14F-4D97-AF65-F5344CB8AC3E}">
        <p14:creationId xmlns:p14="http://schemas.microsoft.com/office/powerpoint/2010/main" val="74985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131413"/>
                </a:solidFill>
                <a:latin typeface="QqjqlnAdvTTb5929f4c"/>
              </a:rPr>
              <a:t>Here’s an example of a Hybrid 3 trial in TB. </a:t>
            </a:r>
          </a:p>
          <a:p>
            <a:pPr algn="l"/>
            <a:endParaRPr lang="en-US" sz="1200" b="0" i="0" u="none" strike="noStrike" baseline="0" dirty="0">
              <a:solidFill>
                <a:srgbClr val="131413"/>
              </a:solidFill>
              <a:latin typeface="QqjqlnAdvTTb5929f4c"/>
            </a:endParaRPr>
          </a:p>
          <a:p>
            <a:pPr algn="l"/>
            <a:r>
              <a:rPr lang="en-US" sz="1200" b="0" i="0" u="none" strike="noStrike" baseline="0" dirty="0">
                <a:solidFill>
                  <a:srgbClr val="131413"/>
                </a:solidFill>
                <a:latin typeface="QqjqlnAdvTTb5929f4c"/>
              </a:rPr>
              <a:t>Recently, a 3-month 12-dose regimen of weekly 3HP was recommended by the World Health Organization for the prevention of TB among people living with HIV on common antiretroviral therapy regimens. </a:t>
            </a:r>
          </a:p>
          <a:p>
            <a:pPr algn="l"/>
            <a:endParaRPr lang="en-US" sz="1200" b="0" i="0" u="none" strike="noStrike" baseline="0" dirty="0">
              <a:solidFill>
                <a:srgbClr val="131413"/>
              </a:solidFill>
              <a:latin typeface="QqjqlnAdvTTb5929f4c"/>
            </a:endParaRPr>
          </a:p>
          <a:p>
            <a:pPr algn="l"/>
            <a:r>
              <a:rPr lang="en-US" sz="1200" b="0" i="0" u="none" strike="noStrike" baseline="0" dirty="0">
                <a:solidFill>
                  <a:srgbClr val="131413"/>
                </a:solidFill>
                <a:latin typeface="QqjqlnAdvTTb5929f4c"/>
              </a:rPr>
              <a:t>RQ:  what’s the best approach to delivering 3HP to PLHIV?</a:t>
            </a:r>
          </a:p>
          <a:p>
            <a:pPr algn="l"/>
            <a:endParaRPr lang="en-US" sz="1200" b="0" i="0" u="none" strike="noStrike" baseline="0" dirty="0">
              <a:solidFill>
                <a:srgbClr val="131413"/>
              </a:solidFill>
              <a:latin typeface="QqjqlnAdvTTb5929f4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aims of the 3HP Options trial are to (1) compare the acceptance and completion of 3HP among PLHIV under three delivery strategies (DOT, SAT, and informed choice of DOT or SAT with support of decision aid); (2) identify process and contextual factors that influence acceptance and completion of 3HP under each delivery strategy; and (3) estimate the costs and compare the cost-effectiveness of the three strategies for delivering 3HP.</a:t>
            </a:r>
          </a:p>
          <a:p>
            <a:pPr algn="l"/>
            <a:endParaRPr lang="en-US" sz="1200" b="0" i="0" u="none" strike="noStrike" baseline="0" dirty="0">
              <a:solidFill>
                <a:srgbClr val="131413"/>
              </a:solidFill>
              <a:latin typeface="QqjqlnAdvTTb5929f4c"/>
            </a:endParaRPr>
          </a:p>
          <a:p>
            <a:pPr algn="l"/>
            <a:r>
              <a:rPr lang="en-US" sz="1200" b="0" i="0" u="none" strike="noStrike" baseline="0" dirty="0">
                <a:solidFill>
                  <a:srgbClr val="131413"/>
                </a:solidFill>
                <a:latin typeface="BcqmccAdvTT86d47313"/>
              </a:rPr>
              <a:t>The investigators describe this trial as a Type 3 hybrid study because the primary goal is to identify the optimal implementation strategy for delivering 3HP rather than its effectiveness.</a:t>
            </a:r>
          </a:p>
          <a:p>
            <a:pPr algn="l"/>
            <a:endParaRPr lang="en-US" sz="1200" b="0" i="0" u="none" strike="noStrike" baseline="0" dirty="0">
              <a:solidFill>
                <a:srgbClr val="131413"/>
              </a:solidFill>
              <a:latin typeface="BcqmccAdvTT86d47313"/>
            </a:endParaRPr>
          </a:p>
          <a:p>
            <a:pPr algn="l"/>
            <a:r>
              <a:rPr lang="en-US" sz="1200" b="0" i="0" u="none" strike="noStrike" baseline="0" dirty="0">
                <a:solidFill>
                  <a:srgbClr val="131413"/>
                </a:solidFill>
                <a:latin typeface="BcqmccAdvTT86d47313"/>
              </a:rPr>
              <a:t>Thus, the primary outcome reflects the reach and fidelity to the intervention; assessment of health outcomes, such as incident TB, adverse events, mortality, is a secondary aim.</a:t>
            </a:r>
            <a:endParaRPr lang="en-US" sz="1200" b="0" i="0" u="none" strike="noStrike" baseline="0" dirty="0">
              <a:solidFill>
                <a:srgbClr val="131413"/>
              </a:solidFill>
              <a:latin typeface="QqjqlnAdvTTb5929f4c"/>
            </a:endParaRP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7</a:t>
            </a:fld>
            <a:endParaRPr lang="en-US"/>
          </a:p>
        </p:txBody>
      </p:sp>
    </p:spTree>
    <p:extLst>
      <p:ext uri="{BB962C8B-B14F-4D97-AF65-F5344CB8AC3E}">
        <p14:creationId xmlns:p14="http://schemas.microsoft.com/office/powerpoint/2010/main" val="4564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do more with implementation science than test strategies for implementation evidence-based interventions in TB. </a:t>
            </a:r>
          </a:p>
          <a:p>
            <a:endParaRPr lang="en-US" dirty="0"/>
          </a:p>
          <a:p>
            <a:r>
              <a:rPr lang="en-US" dirty="0"/>
              <a:t>We can use implementation science frameworks to identify barriers and facilitators to active case finding strategies. This could be done in a formative research context, in which we use information about barriers and facilitators to guide the selection of implementation strategies. Or, this can be done in a summative evaluation context, in which we look post-implementation at the factors that led to greater or more successful implementation by some people or places than for others. </a:t>
            </a:r>
          </a:p>
          <a:p>
            <a:endParaRPr lang="en-US" dirty="0"/>
          </a:p>
          <a:p>
            <a:r>
              <a:rPr lang="en-US" dirty="0"/>
              <a:t>We can also use implementation science frameworks to design interventions and develop implementation strategies to improve case detection, for example, The behavioral change wheel is an implementation science framework that can be used to design behavioral interventions and implementation strategies that address the key determinants of the targeted behavior or behavior of interest, such as case detection.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8</a:t>
            </a:fld>
            <a:endParaRPr lang="en-US"/>
          </a:p>
        </p:txBody>
      </p:sp>
    </p:spTree>
    <p:extLst>
      <p:ext uri="{BB962C8B-B14F-4D97-AF65-F5344CB8AC3E}">
        <p14:creationId xmlns:p14="http://schemas.microsoft.com/office/powerpoint/2010/main" val="12450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implementation science frameworks to identify the multilevel factors influencing health care workers’ and managers’ acceptance of HIV counseling and testing services among TB patients. Here we could use two implementation science frameworks together. We could use an evaluation framework, like Enola Proctor’s implementation outcomes framework, to assess acceptability (or acceptance) and a determinants framework like the Consolidated Framework for Implementation Research to investigator the patient- and delivery-level factors influencing acceptance. </a:t>
            </a:r>
          </a:p>
          <a:p>
            <a:endParaRPr lang="en-US" dirty="0"/>
          </a:p>
          <a:p>
            <a:r>
              <a:rPr lang="en-US" dirty="0"/>
              <a:t>A final example, we can use implementation science to evaluate the effect of implementation strategies that target health care workers on patient behavioral outcomes like treatment completion. Note in this study, the investigators also examined barriers and facilitators to implementation, scalability, and sustainability of the intervention in the outpatient TB care setting. </a:t>
            </a:r>
          </a:p>
          <a:p>
            <a:endParaRPr lang="en-US" dirty="0"/>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9</a:t>
            </a:fld>
            <a:endParaRPr lang="en-US"/>
          </a:p>
        </p:txBody>
      </p:sp>
    </p:spTree>
    <p:extLst>
      <p:ext uri="{BB962C8B-B14F-4D97-AF65-F5344CB8AC3E}">
        <p14:creationId xmlns:p14="http://schemas.microsoft.com/office/powerpoint/2010/main" val="263173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324F26-179E-BE49-AA9F-FBDEB48345CC}" type="datetime1">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242523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6BA5-D4B7-6C41-9EFC-8C96853276DB}" type="datetime1">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61492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95F42F-99B8-624F-935D-D0F5FFE9D132}" type="datetime1">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5994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A7590-EC9E-3D42-9617-3D63FC516121}" type="datetime1">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91644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38CE50-BA3C-6F45-B39C-AFD35ADE92BD}" type="datetime1">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75319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CCC043-DFBF-2C40-A700-9753381D0A23}" type="datetime1">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406580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9F70D6-FEEC-D240-9213-A6DAE993135A}" type="datetime1">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03249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C37359-BAA0-BB48-A614-AE77DEC6C7CD}" type="datetime1">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01304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36D4F-10E8-3449-91B8-17A2AB01479E}" type="datetime1">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157493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052F8B-9ADE-A64C-8088-FED2406ECDCE}" type="datetime1">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30006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D6BD4-E178-9F46-8D5B-205A1DC5C4B8}" type="datetime1">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116974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CC379-F47D-C046-8492-F9F16AA807F5}" type="datetime1">
              <a:rPr lang="en-US" smtClean="0"/>
              <a:t>8/19/2022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C5FAC-08BC-7445-8057-3F900D1A1A13}" type="slidenum">
              <a:rPr lang="en-US" smtClean="0"/>
              <a:t>‹#›</a:t>
            </a:fld>
            <a:endParaRPr lang="en-US"/>
          </a:p>
        </p:txBody>
      </p:sp>
    </p:spTree>
    <p:extLst>
      <p:ext uri="{BB962C8B-B14F-4D97-AF65-F5344CB8AC3E}">
        <p14:creationId xmlns:p14="http://schemas.microsoft.com/office/powerpoint/2010/main" val="406099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45431" y="1638300"/>
            <a:ext cx="11117179" cy="1295679"/>
          </a:xfrm>
        </p:spPr>
        <p:txBody>
          <a:bodyPr>
            <a:noAutofit/>
          </a:bodyPr>
          <a:lstStyle/>
          <a:p>
            <a:r>
              <a:rPr lang="en-US" altLang="en-US" sz="4000" dirty="0"/>
              <a:t>IMPLEMENTATION SCIENCE FOR TB</a:t>
            </a:r>
          </a:p>
        </p:txBody>
      </p:sp>
      <p:sp>
        <p:nvSpPr>
          <p:cNvPr id="4099" name="Subtitle 2"/>
          <p:cNvSpPr>
            <a:spLocks noGrp="1"/>
          </p:cNvSpPr>
          <p:nvPr>
            <p:ph type="subTitle" idx="1"/>
          </p:nvPr>
        </p:nvSpPr>
        <p:spPr>
          <a:xfrm>
            <a:off x="545431" y="3195920"/>
            <a:ext cx="11117179" cy="2841806"/>
          </a:xfrm>
        </p:spPr>
        <p:txBody>
          <a:bodyPr>
            <a:normAutofit/>
          </a:bodyPr>
          <a:lstStyle/>
          <a:p>
            <a:pPr eaLnBrk="1" hangingPunct="1">
              <a:lnSpc>
                <a:spcPct val="70000"/>
              </a:lnSpc>
            </a:pPr>
            <a:r>
              <a:rPr lang="en-US" altLang="en-US" sz="2800" dirty="0">
                <a:solidFill>
                  <a:srgbClr val="898989"/>
                </a:solidFill>
              </a:rPr>
              <a:t>Bryan J. Weiner, Ph.D.</a:t>
            </a:r>
          </a:p>
          <a:p>
            <a:pPr eaLnBrk="1" hangingPunct="1">
              <a:lnSpc>
                <a:spcPct val="70000"/>
              </a:lnSpc>
            </a:pPr>
            <a:r>
              <a:rPr lang="en-US" altLang="en-US" sz="2800" dirty="0">
                <a:solidFill>
                  <a:srgbClr val="898989"/>
                </a:solidFill>
              </a:rPr>
              <a:t>Department of Global Health</a:t>
            </a:r>
          </a:p>
          <a:p>
            <a:pPr eaLnBrk="1" hangingPunct="1">
              <a:lnSpc>
                <a:spcPct val="70000"/>
              </a:lnSpc>
            </a:pPr>
            <a:r>
              <a:rPr lang="en-US" altLang="en-US" sz="2800" dirty="0">
                <a:solidFill>
                  <a:srgbClr val="898989"/>
                </a:solidFill>
              </a:rPr>
              <a:t>University of Washington</a:t>
            </a:r>
          </a:p>
          <a:p>
            <a:pPr eaLnBrk="1" hangingPunct="1">
              <a:lnSpc>
                <a:spcPct val="70000"/>
              </a:lnSpc>
            </a:pPr>
            <a:endParaRPr lang="en-US" altLang="en-US" sz="2800" dirty="0">
              <a:solidFill>
                <a:srgbClr val="898989"/>
              </a:solidFill>
            </a:endParaRPr>
          </a:p>
          <a:p>
            <a:pPr eaLnBrk="1" hangingPunct="1">
              <a:lnSpc>
                <a:spcPct val="70000"/>
              </a:lnSpc>
            </a:pPr>
            <a:r>
              <a:rPr lang="en-US" altLang="en-US" sz="2800">
                <a:solidFill>
                  <a:srgbClr val="898989"/>
                </a:solidFill>
              </a:rPr>
              <a:t>September 16, 2022</a:t>
            </a:r>
            <a:endParaRPr lang="en-US" altLang="en-US" sz="2800" dirty="0">
              <a:solidFill>
                <a:srgbClr val="898989"/>
              </a:solidFill>
            </a:endParaRPr>
          </a:p>
          <a:p>
            <a:pPr eaLnBrk="1" hangingPunct="1">
              <a:lnSpc>
                <a:spcPct val="70000"/>
              </a:lnSpc>
            </a:pPr>
            <a:endParaRPr lang="en-US" altLang="en-US" sz="2800" dirty="0">
              <a:solidFill>
                <a:srgbClr val="898989"/>
              </a:solidFill>
            </a:endParaRPr>
          </a:p>
        </p:txBody>
      </p:sp>
      <p:cxnSp>
        <p:nvCxnSpPr>
          <p:cNvPr id="5" name="Straight Connector 4"/>
          <p:cNvCxnSpPr>
            <a:cxnSpLocks noChangeShapeType="1"/>
          </p:cNvCxnSpPr>
          <p:nvPr/>
        </p:nvCxnSpPr>
        <p:spPr bwMode="auto">
          <a:xfrm>
            <a:off x="545432" y="3062315"/>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9" name="Picture 8">
            <a:extLst>
              <a:ext uri="{FF2B5EF4-FFF2-40B4-BE49-F238E27FC236}">
                <a16:creationId xmlns:a16="http://schemas.microsoft.com/office/drawing/2014/main" id="{03B2BCE8-2187-C343-BA46-86ED0342EB9F}"/>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10" name="Rectangle 9">
            <a:extLst>
              <a:ext uri="{FF2B5EF4-FFF2-40B4-BE49-F238E27FC236}">
                <a16:creationId xmlns:a16="http://schemas.microsoft.com/office/drawing/2014/main" id="{79CCF2CE-F837-5449-8216-B65ACAE20A6F}"/>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7C0DD2C5-1243-1D4A-BE9B-2A56CA62E207}"/>
              </a:ext>
            </a:extLst>
          </p:cNvPr>
          <p:cNvSpPr>
            <a:spLocks noGrp="1"/>
          </p:cNvSpPr>
          <p:nvPr>
            <p:ph type="sldNum" sz="quarter" idx="12"/>
          </p:nvPr>
        </p:nvSpPr>
        <p:spPr>
          <a:xfrm>
            <a:off x="8737600" y="6356353"/>
            <a:ext cx="2844800" cy="365125"/>
          </a:xfrm>
        </p:spPr>
        <p:txBody>
          <a:bodyPr/>
          <a:lstStyle/>
          <a:p>
            <a:fld id="{3F2C5FAC-08BC-7445-8057-3F900D1A1A13}" type="slidenum">
              <a:rPr lang="en-US" smtClean="0"/>
              <a:t>1</a:t>
            </a:fld>
            <a:endParaRPr lang="en-US" dirty="0"/>
          </a:p>
        </p:txBody>
      </p:sp>
    </p:spTree>
    <p:extLst>
      <p:ext uri="{BB962C8B-B14F-4D97-AF65-F5344CB8AC3E}">
        <p14:creationId xmlns:p14="http://schemas.microsoft.com/office/powerpoint/2010/main" val="80978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fontScale="90000"/>
          </a:bodyPr>
          <a:lstStyle/>
          <a:p>
            <a:r>
              <a:rPr lang="en-US" sz="3600" dirty="0"/>
              <a:t>SO, WHAT DOES IMPLEMENTATION SCIENCE </a:t>
            </a:r>
            <a:br>
              <a:rPr lang="en-US" sz="3600" dirty="0"/>
            </a:br>
            <a:r>
              <a:rPr lang="en-US" sz="3600" dirty="0"/>
              <a:t>BRING TO THE TABLE?</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10</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graphicFrame>
        <p:nvGraphicFramePr>
          <p:cNvPr id="16" name="Content Placeholder 3">
            <a:extLst>
              <a:ext uri="{FF2B5EF4-FFF2-40B4-BE49-F238E27FC236}">
                <a16:creationId xmlns:a16="http://schemas.microsoft.com/office/drawing/2014/main" id="{60AA06A3-213E-43CB-98DE-862588525076}"/>
              </a:ext>
            </a:extLst>
          </p:cNvPr>
          <p:cNvGraphicFramePr>
            <a:graphicFrameLocks noGrp="1"/>
          </p:cNvGraphicFramePr>
          <p:nvPr>
            <p:ph sz="half" idx="1"/>
          </p:nvPr>
        </p:nvGraphicFramePr>
        <p:xfrm>
          <a:off x="609600" y="1600203"/>
          <a:ext cx="5384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4" descr="Access to a GP when you need it with Benenden Health | Benenden Health">
            <a:extLst>
              <a:ext uri="{FF2B5EF4-FFF2-40B4-BE49-F238E27FC236}">
                <a16:creationId xmlns:a16="http://schemas.microsoft.com/office/drawing/2014/main" id="{9BBBF1B1-A24F-4815-93BE-6AEA7265A9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000" y="1936067"/>
            <a:ext cx="5353251" cy="3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0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45431" y="1638300"/>
            <a:ext cx="11117179" cy="1295679"/>
          </a:xfrm>
        </p:spPr>
        <p:txBody>
          <a:bodyPr>
            <a:noAutofit/>
          </a:bodyPr>
          <a:lstStyle/>
          <a:p>
            <a:r>
              <a:rPr lang="en-US" altLang="en-US" sz="4000" dirty="0"/>
              <a:t>SUPPLEMENTAL SLIDES ON THEORIES, MODELS, AND FRAMWORKS IN IMPLEMENTATION SCIENCE</a:t>
            </a:r>
          </a:p>
        </p:txBody>
      </p:sp>
      <p:cxnSp>
        <p:nvCxnSpPr>
          <p:cNvPr id="5" name="Straight Connector 4"/>
          <p:cNvCxnSpPr>
            <a:cxnSpLocks noChangeShapeType="1"/>
          </p:cNvCxnSpPr>
          <p:nvPr/>
        </p:nvCxnSpPr>
        <p:spPr bwMode="auto">
          <a:xfrm>
            <a:off x="545432" y="3062315"/>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9" name="Picture 8">
            <a:extLst>
              <a:ext uri="{FF2B5EF4-FFF2-40B4-BE49-F238E27FC236}">
                <a16:creationId xmlns:a16="http://schemas.microsoft.com/office/drawing/2014/main" id="{03B2BCE8-2187-C343-BA46-86ED0342EB9F}"/>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10" name="Rectangle 9">
            <a:extLst>
              <a:ext uri="{FF2B5EF4-FFF2-40B4-BE49-F238E27FC236}">
                <a16:creationId xmlns:a16="http://schemas.microsoft.com/office/drawing/2014/main" id="{79CCF2CE-F837-5449-8216-B65ACAE20A6F}"/>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7C0DD2C5-1243-1D4A-BE9B-2A56CA62E207}"/>
              </a:ext>
            </a:extLst>
          </p:cNvPr>
          <p:cNvSpPr>
            <a:spLocks noGrp="1"/>
          </p:cNvSpPr>
          <p:nvPr>
            <p:ph type="sldNum" sz="quarter" idx="12"/>
          </p:nvPr>
        </p:nvSpPr>
        <p:spPr>
          <a:xfrm>
            <a:off x="8737600" y="6356353"/>
            <a:ext cx="2844800" cy="365125"/>
          </a:xfrm>
        </p:spPr>
        <p:txBody>
          <a:bodyPr/>
          <a:lstStyle/>
          <a:p>
            <a:fld id="{3F2C5FAC-08BC-7445-8057-3F900D1A1A13}" type="slidenum">
              <a:rPr lang="en-US" smtClean="0"/>
              <a:t>11</a:t>
            </a:fld>
            <a:endParaRPr lang="en-US" dirty="0"/>
          </a:p>
        </p:txBody>
      </p:sp>
    </p:spTree>
    <p:extLst>
      <p:ext uri="{BB962C8B-B14F-4D97-AF65-F5344CB8AC3E}">
        <p14:creationId xmlns:p14="http://schemas.microsoft.com/office/powerpoint/2010/main" val="42784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fontScale="90000"/>
          </a:bodyPr>
          <a:lstStyle/>
          <a:p>
            <a:r>
              <a:rPr lang="en-US" sz="3600" dirty="0"/>
              <a:t>AN OVERVIEW OF IMPLEMENTATION SCIENCE FRAMEWORKS</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12</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pic>
        <p:nvPicPr>
          <p:cNvPr id="13" name="Picture 12">
            <a:extLst>
              <a:ext uri="{FF2B5EF4-FFF2-40B4-BE49-F238E27FC236}">
                <a16:creationId xmlns:a16="http://schemas.microsoft.com/office/drawing/2014/main" id="{479CBE44-C98E-4683-A4AF-8CC30C34E7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1360424"/>
            <a:ext cx="9144000" cy="4968738"/>
          </a:xfrm>
          <a:prstGeom prst="rect">
            <a:avLst/>
          </a:prstGeom>
        </p:spPr>
      </p:pic>
    </p:spTree>
    <p:extLst>
      <p:ext uri="{BB962C8B-B14F-4D97-AF65-F5344CB8AC3E}">
        <p14:creationId xmlns:p14="http://schemas.microsoft.com/office/powerpoint/2010/main" val="20193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EXAMPLE: PROCESS MODEL</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13</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pic>
        <p:nvPicPr>
          <p:cNvPr id="11" name="Picture 10">
            <a:extLst>
              <a:ext uri="{FF2B5EF4-FFF2-40B4-BE49-F238E27FC236}">
                <a16:creationId xmlns:a16="http://schemas.microsoft.com/office/drawing/2014/main" id="{3254384C-1792-4ED0-8F65-A83E14D26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1463681"/>
            <a:ext cx="9144000" cy="4411958"/>
          </a:xfrm>
          <a:prstGeom prst="rect">
            <a:avLst/>
          </a:prstGeom>
        </p:spPr>
      </p:pic>
      <p:sp>
        <p:nvSpPr>
          <p:cNvPr id="14" name="TextBox 13">
            <a:extLst>
              <a:ext uri="{FF2B5EF4-FFF2-40B4-BE49-F238E27FC236}">
                <a16:creationId xmlns:a16="http://schemas.microsoft.com/office/drawing/2014/main" id="{560A3365-B96A-4D0B-8C82-0930357842ED}"/>
              </a:ext>
            </a:extLst>
          </p:cNvPr>
          <p:cNvSpPr txBox="1"/>
          <p:nvPr/>
        </p:nvSpPr>
        <p:spPr>
          <a:xfrm>
            <a:off x="7379368" y="1562472"/>
            <a:ext cx="4671472" cy="400110"/>
          </a:xfrm>
          <a:prstGeom prst="rect">
            <a:avLst/>
          </a:prstGeom>
          <a:noFill/>
        </p:spPr>
        <p:txBody>
          <a:bodyPr wrap="none" rtlCol="0">
            <a:spAutoFit/>
          </a:bodyPr>
          <a:lstStyle/>
          <a:p>
            <a:r>
              <a:rPr lang="en-US" sz="2000" dirty="0">
                <a:solidFill>
                  <a:srgbClr val="33006F"/>
                </a:solidFill>
              </a:rPr>
              <a:t>The Quality Implementation Framework</a:t>
            </a:r>
          </a:p>
        </p:txBody>
      </p:sp>
    </p:spTree>
    <p:extLst>
      <p:ext uri="{BB962C8B-B14F-4D97-AF65-F5344CB8AC3E}">
        <p14:creationId xmlns:p14="http://schemas.microsoft.com/office/powerpoint/2010/main" val="36526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EXAMPLE: EXPLANATORY FRAMEWORK</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14</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sp>
        <p:nvSpPr>
          <p:cNvPr id="16" name="TextBox 15">
            <a:extLst>
              <a:ext uri="{FF2B5EF4-FFF2-40B4-BE49-F238E27FC236}">
                <a16:creationId xmlns:a16="http://schemas.microsoft.com/office/drawing/2014/main" id="{A0E0E1F1-190F-41FE-A784-6FB2CF3A8DD9}"/>
              </a:ext>
            </a:extLst>
          </p:cNvPr>
          <p:cNvSpPr txBox="1"/>
          <p:nvPr/>
        </p:nvSpPr>
        <p:spPr>
          <a:xfrm>
            <a:off x="3035676" y="5589534"/>
            <a:ext cx="6323847" cy="400110"/>
          </a:xfrm>
          <a:prstGeom prst="rect">
            <a:avLst/>
          </a:prstGeom>
          <a:noFill/>
        </p:spPr>
        <p:txBody>
          <a:bodyPr wrap="none" rtlCol="0">
            <a:spAutoFit/>
          </a:bodyPr>
          <a:lstStyle/>
          <a:p>
            <a:r>
              <a:rPr lang="en-US" sz="2000" dirty="0">
                <a:solidFill>
                  <a:srgbClr val="33006F"/>
                </a:solidFill>
              </a:rPr>
              <a:t>The Consolidated Framework for Implementation Research</a:t>
            </a:r>
          </a:p>
        </p:txBody>
      </p:sp>
      <p:pic>
        <p:nvPicPr>
          <p:cNvPr id="4" name="Picture 3">
            <a:extLst>
              <a:ext uri="{FF2B5EF4-FFF2-40B4-BE49-F238E27FC236}">
                <a16:creationId xmlns:a16="http://schemas.microsoft.com/office/drawing/2014/main" id="{63D520E7-41B0-2B4F-87B4-9B9082AC2A6F}"/>
              </a:ext>
            </a:extLst>
          </p:cNvPr>
          <p:cNvPicPr>
            <a:picLocks noChangeAspect="1"/>
          </p:cNvPicPr>
          <p:nvPr/>
        </p:nvPicPr>
        <p:blipFill>
          <a:blip r:embed="rId4"/>
          <a:stretch>
            <a:fillRect/>
          </a:stretch>
        </p:blipFill>
        <p:spPr>
          <a:xfrm>
            <a:off x="885372" y="1501817"/>
            <a:ext cx="10218057" cy="4606501"/>
          </a:xfrm>
          <a:prstGeom prst="rect">
            <a:avLst/>
          </a:prstGeom>
        </p:spPr>
      </p:pic>
      <p:sp>
        <p:nvSpPr>
          <p:cNvPr id="14" name="TextBox 13">
            <a:extLst>
              <a:ext uri="{FF2B5EF4-FFF2-40B4-BE49-F238E27FC236}">
                <a16:creationId xmlns:a16="http://schemas.microsoft.com/office/drawing/2014/main" id="{99496448-7371-4FD4-AF69-076C60512A62}"/>
              </a:ext>
            </a:extLst>
          </p:cNvPr>
          <p:cNvSpPr txBox="1"/>
          <p:nvPr/>
        </p:nvSpPr>
        <p:spPr>
          <a:xfrm>
            <a:off x="9359523" y="5309557"/>
            <a:ext cx="3031999" cy="261610"/>
          </a:xfrm>
          <a:prstGeom prst="rect">
            <a:avLst/>
          </a:prstGeom>
          <a:noFill/>
        </p:spPr>
        <p:txBody>
          <a:bodyPr wrap="square" rtlCol="0">
            <a:spAutoFit/>
          </a:bodyPr>
          <a:lstStyle/>
          <a:p>
            <a:r>
              <a:rPr lang="en-US" sz="1100" dirty="0"/>
              <a:t>Adapted from Damschroder et al 2009</a:t>
            </a:r>
          </a:p>
        </p:txBody>
      </p:sp>
    </p:spTree>
    <p:extLst>
      <p:ext uri="{BB962C8B-B14F-4D97-AF65-F5344CB8AC3E}">
        <p14:creationId xmlns:p14="http://schemas.microsoft.com/office/powerpoint/2010/main" val="41496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EXAMPLE: EVALUATION FRAMEWORK</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15</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pic>
        <p:nvPicPr>
          <p:cNvPr id="4" name="Picture 3" descr="Diagram&#10;&#10;Description automatically generated">
            <a:extLst>
              <a:ext uri="{FF2B5EF4-FFF2-40B4-BE49-F238E27FC236}">
                <a16:creationId xmlns:a16="http://schemas.microsoft.com/office/drawing/2014/main" id="{B2D70FFC-FDBD-FD45-BB20-D23E2685D105}"/>
              </a:ext>
            </a:extLst>
          </p:cNvPr>
          <p:cNvPicPr>
            <a:picLocks noChangeAspect="1"/>
          </p:cNvPicPr>
          <p:nvPr/>
        </p:nvPicPr>
        <p:blipFill>
          <a:blip r:embed="rId4"/>
          <a:stretch>
            <a:fillRect/>
          </a:stretch>
        </p:blipFill>
        <p:spPr>
          <a:xfrm>
            <a:off x="2253748" y="1547013"/>
            <a:ext cx="7887704" cy="4534249"/>
          </a:xfrm>
          <a:prstGeom prst="rect">
            <a:avLst/>
          </a:prstGeom>
        </p:spPr>
      </p:pic>
      <p:sp>
        <p:nvSpPr>
          <p:cNvPr id="15" name="TextBox 1">
            <a:extLst>
              <a:ext uri="{FF2B5EF4-FFF2-40B4-BE49-F238E27FC236}">
                <a16:creationId xmlns:a16="http://schemas.microsoft.com/office/drawing/2014/main" id="{3C196333-81BF-4A31-B074-AE723A8CD2C2}"/>
              </a:ext>
            </a:extLst>
          </p:cNvPr>
          <p:cNvSpPr txBox="1">
            <a:spLocks noChangeArrowheads="1"/>
          </p:cNvSpPr>
          <p:nvPr/>
        </p:nvSpPr>
        <p:spPr bwMode="auto">
          <a:xfrm>
            <a:off x="8276802" y="153717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200" dirty="0">
                <a:latin typeface="Arial" pitchFamily="34" charset="0"/>
              </a:rPr>
              <a:t>Adapted from Proctor et al., 2011</a:t>
            </a:r>
            <a:endParaRPr lang="es-US" altLang="en-US" sz="1200" dirty="0">
              <a:latin typeface="Arial" pitchFamily="34" charset="0"/>
            </a:endParaRPr>
          </a:p>
        </p:txBody>
      </p:sp>
    </p:spTree>
    <p:extLst>
      <p:ext uri="{BB962C8B-B14F-4D97-AF65-F5344CB8AC3E}">
        <p14:creationId xmlns:p14="http://schemas.microsoft.com/office/powerpoint/2010/main" val="22275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9114B59-55F9-AC43-B4CA-F12131616426}"/>
              </a:ext>
            </a:extLst>
          </p:cNvPr>
          <p:cNvPicPr>
            <a:picLocks noChangeAspect="1"/>
          </p:cNvPicPr>
          <p:nvPr/>
        </p:nvPicPr>
        <p:blipFill>
          <a:blip r:embed="rId3"/>
          <a:stretch>
            <a:fillRect/>
          </a:stretch>
        </p:blipFill>
        <p:spPr>
          <a:xfrm>
            <a:off x="3302918" y="1453101"/>
            <a:ext cx="5745600" cy="4175049"/>
          </a:xfrm>
          <a:prstGeom prst="rect">
            <a:avLst/>
          </a:prstGeom>
        </p:spPr>
      </p:pic>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USING MULTIPLE IS FRAMEWORKS</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16</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4">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grpSp>
        <p:nvGrpSpPr>
          <p:cNvPr id="11" name="Group 10">
            <a:extLst>
              <a:ext uri="{FF2B5EF4-FFF2-40B4-BE49-F238E27FC236}">
                <a16:creationId xmlns:a16="http://schemas.microsoft.com/office/drawing/2014/main" id="{73885873-C7CD-4EBC-81CF-81FDE2191194}"/>
              </a:ext>
            </a:extLst>
          </p:cNvPr>
          <p:cNvGrpSpPr/>
          <p:nvPr/>
        </p:nvGrpSpPr>
        <p:grpSpPr>
          <a:xfrm>
            <a:off x="2320171" y="1941586"/>
            <a:ext cx="7761486" cy="4115485"/>
            <a:chOff x="506191" y="2256367"/>
            <a:chExt cx="10809829" cy="4574172"/>
          </a:xfrm>
        </p:grpSpPr>
        <p:grpSp>
          <p:nvGrpSpPr>
            <p:cNvPr id="16" name="Group 15">
              <a:extLst>
                <a:ext uri="{FF2B5EF4-FFF2-40B4-BE49-F238E27FC236}">
                  <a16:creationId xmlns:a16="http://schemas.microsoft.com/office/drawing/2014/main" id="{4077A494-882B-4F29-995F-24754C650B3E}"/>
                </a:ext>
              </a:extLst>
            </p:cNvPr>
            <p:cNvGrpSpPr/>
            <p:nvPr/>
          </p:nvGrpSpPr>
          <p:grpSpPr>
            <a:xfrm>
              <a:off x="506191" y="2256367"/>
              <a:ext cx="1750448" cy="718368"/>
              <a:chOff x="506191" y="2256367"/>
              <a:chExt cx="1750448" cy="718368"/>
            </a:xfrm>
          </p:grpSpPr>
          <p:sp>
            <p:nvSpPr>
              <p:cNvPr id="32" name="Arrow: Right 6">
                <a:extLst>
                  <a:ext uri="{FF2B5EF4-FFF2-40B4-BE49-F238E27FC236}">
                    <a16:creationId xmlns:a16="http://schemas.microsoft.com/office/drawing/2014/main" id="{F4F074A9-AED5-4B3F-B3EA-220B301C75A2}"/>
                  </a:ext>
                </a:extLst>
              </p:cNvPr>
              <p:cNvSpPr/>
              <p:nvPr/>
            </p:nvSpPr>
            <p:spPr>
              <a:xfrm>
                <a:off x="1602297" y="2365695"/>
                <a:ext cx="654342" cy="3523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AA34D89-AE31-4E3C-BE25-EBF7C0BBA402}"/>
                  </a:ext>
                </a:extLst>
              </p:cNvPr>
              <p:cNvSpPr txBox="1"/>
              <p:nvPr/>
            </p:nvSpPr>
            <p:spPr>
              <a:xfrm>
                <a:off x="506191" y="2256367"/>
                <a:ext cx="1191235" cy="718368"/>
              </a:xfrm>
              <a:prstGeom prst="rect">
                <a:avLst/>
              </a:prstGeom>
              <a:noFill/>
            </p:spPr>
            <p:txBody>
              <a:bodyPr wrap="square" rtlCol="0">
                <a:spAutoFit/>
              </a:bodyPr>
              <a:lstStyle/>
              <a:p>
                <a:pPr algn="ctr"/>
                <a:r>
                  <a:rPr lang="en-US" sz="1200" dirty="0"/>
                  <a:t>Gap or variation analysis</a:t>
                </a:r>
              </a:p>
            </p:txBody>
          </p:sp>
        </p:grpSp>
        <p:grpSp>
          <p:nvGrpSpPr>
            <p:cNvPr id="17" name="Group 16">
              <a:extLst>
                <a:ext uri="{FF2B5EF4-FFF2-40B4-BE49-F238E27FC236}">
                  <a16:creationId xmlns:a16="http://schemas.microsoft.com/office/drawing/2014/main" id="{202B42A1-47D5-41E6-90AC-994984132E92}"/>
                </a:ext>
              </a:extLst>
            </p:cNvPr>
            <p:cNvGrpSpPr/>
            <p:nvPr/>
          </p:nvGrpSpPr>
          <p:grpSpPr>
            <a:xfrm>
              <a:off x="6096000" y="2772696"/>
              <a:ext cx="3049055" cy="718367"/>
              <a:chOff x="6096000" y="2772696"/>
              <a:chExt cx="3049055" cy="718367"/>
            </a:xfrm>
          </p:grpSpPr>
          <p:sp>
            <p:nvSpPr>
              <p:cNvPr id="30" name="Arrow: Left 8">
                <a:extLst>
                  <a:ext uri="{FF2B5EF4-FFF2-40B4-BE49-F238E27FC236}">
                    <a16:creationId xmlns:a16="http://schemas.microsoft.com/office/drawing/2014/main" id="{F6D0DFD8-1545-479D-8921-383AE93963DA}"/>
                  </a:ext>
                </a:extLst>
              </p:cNvPr>
              <p:cNvSpPr/>
              <p:nvPr/>
            </p:nvSpPr>
            <p:spPr>
              <a:xfrm>
                <a:off x="6096000" y="2902591"/>
                <a:ext cx="1596705" cy="36911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2F5E3EB-AB1F-4233-A909-2484F2B9A3D1}"/>
                  </a:ext>
                </a:extLst>
              </p:cNvPr>
              <p:cNvSpPr txBox="1"/>
              <p:nvPr/>
            </p:nvSpPr>
            <p:spPr>
              <a:xfrm>
                <a:off x="7548351" y="2772696"/>
                <a:ext cx="1596704" cy="718367"/>
              </a:xfrm>
              <a:prstGeom prst="rect">
                <a:avLst/>
              </a:prstGeom>
              <a:noFill/>
            </p:spPr>
            <p:txBody>
              <a:bodyPr wrap="square" rtlCol="0">
                <a:spAutoFit/>
              </a:bodyPr>
              <a:lstStyle/>
              <a:p>
                <a:pPr algn="ctr"/>
                <a:r>
                  <a:rPr lang="en-US" sz="1200" dirty="0"/>
                  <a:t>Conduct literature review</a:t>
                </a:r>
              </a:p>
            </p:txBody>
          </p:sp>
        </p:grpSp>
        <p:grpSp>
          <p:nvGrpSpPr>
            <p:cNvPr id="18" name="Group 17">
              <a:extLst>
                <a:ext uri="{FF2B5EF4-FFF2-40B4-BE49-F238E27FC236}">
                  <a16:creationId xmlns:a16="http://schemas.microsoft.com/office/drawing/2014/main" id="{19CA3EE3-2DD5-48E4-BE7E-7499F921FA88}"/>
                </a:ext>
              </a:extLst>
            </p:cNvPr>
            <p:cNvGrpSpPr/>
            <p:nvPr/>
          </p:nvGrpSpPr>
          <p:grpSpPr>
            <a:xfrm>
              <a:off x="2143387" y="3688504"/>
              <a:ext cx="2655116" cy="718367"/>
              <a:chOff x="2143387" y="3688504"/>
              <a:chExt cx="2655116" cy="718367"/>
            </a:xfrm>
          </p:grpSpPr>
          <p:sp>
            <p:nvSpPr>
              <p:cNvPr id="28" name="Arrow: Right 10">
                <a:extLst>
                  <a:ext uri="{FF2B5EF4-FFF2-40B4-BE49-F238E27FC236}">
                    <a16:creationId xmlns:a16="http://schemas.microsoft.com/office/drawing/2014/main" id="{D796AB34-2CE7-4CCB-9CF6-18758369037F}"/>
                  </a:ext>
                </a:extLst>
              </p:cNvPr>
              <p:cNvSpPr/>
              <p:nvPr/>
            </p:nvSpPr>
            <p:spPr>
              <a:xfrm>
                <a:off x="3699545" y="3850547"/>
                <a:ext cx="1098958" cy="3942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EF9A913-7E94-4906-B52B-A082CF0B582E}"/>
                  </a:ext>
                </a:extLst>
              </p:cNvPr>
              <p:cNvSpPr txBox="1"/>
              <p:nvPr/>
            </p:nvSpPr>
            <p:spPr>
              <a:xfrm>
                <a:off x="2143387" y="3688504"/>
                <a:ext cx="1585519" cy="718367"/>
              </a:xfrm>
              <a:prstGeom prst="rect">
                <a:avLst/>
              </a:prstGeom>
              <a:noFill/>
            </p:spPr>
            <p:txBody>
              <a:bodyPr wrap="square" rtlCol="0">
                <a:spAutoFit/>
              </a:bodyPr>
              <a:lstStyle/>
              <a:p>
                <a:pPr algn="ctr"/>
                <a:r>
                  <a:rPr lang="en-US" sz="1200" dirty="0"/>
                  <a:t>Use determinants framework</a:t>
                </a:r>
              </a:p>
            </p:txBody>
          </p:sp>
        </p:grpSp>
        <p:grpSp>
          <p:nvGrpSpPr>
            <p:cNvPr id="19" name="Group 18">
              <a:extLst>
                <a:ext uri="{FF2B5EF4-FFF2-40B4-BE49-F238E27FC236}">
                  <a16:creationId xmlns:a16="http://schemas.microsoft.com/office/drawing/2014/main" id="{7BF6DCAD-0CD5-4ED7-9838-BCA7608513DE}"/>
                </a:ext>
              </a:extLst>
            </p:cNvPr>
            <p:cNvGrpSpPr/>
            <p:nvPr/>
          </p:nvGrpSpPr>
          <p:grpSpPr>
            <a:xfrm>
              <a:off x="8523215" y="4193579"/>
              <a:ext cx="2792805" cy="1128862"/>
              <a:chOff x="8523215" y="4193579"/>
              <a:chExt cx="2792805" cy="1128862"/>
            </a:xfrm>
          </p:grpSpPr>
          <p:sp>
            <p:nvSpPr>
              <p:cNvPr id="26" name="Arrow: Left 12">
                <a:extLst>
                  <a:ext uri="{FF2B5EF4-FFF2-40B4-BE49-F238E27FC236}">
                    <a16:creationId xmlns:a16="http://schemas.microsoft.com/office/drawing/2014/main" id="{E0675429-77DF-4B23-9C86-554281F152D5}"/>
                  </a:ext>
                </a:extLst>
              </p:cNvPr>
              <p:cNvSpPr/>
              <p:nvPr/>
            </p:nvSpPr>
            <p:spPr>
              <a:xfrm>
                <a:off x="8523215" y="4461822"/>
                <a:ext cx="1233181" cy="2611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4CF898D-E025-4B45-80ED-7EB7A94A466B}"/>
                  </a:ext>
                </a:extLst>
              </p:cNvPr>
              <p:cNvSpPr txBox="1"/>
              <p:nvPr/>
            </p:nvSpPr>
            <p:spPr>
              <a:xfrm>
                <a:off x="9629833" y="4193579"/>
                <a:ext cx="1686187" cy="1128862"/>
              </a:xfrm>
              <a:prstGeom prst="rect">
                <a:avLst/>
              </a:prstGeom>
              <a:noFill/>
            </p:spPr>
            <p:txBody>
              <a:bodyPr wrap="square" rtlCol="0">
                <a:spAutoFit/>
              </a:bodyPr>
              <a:lstStyle/>
              <a:p>
                <a:pPr algn="ctr"/>
                <a:r>
                  <a:rPr lang="en-US" sz="1200" dirty="0"/>
                  <a:t>Map strategies and behavior change techniques to determinants</a:t>
                </a:r>
              </a:p>
            </p:txBody>
          </p:sp>
        </p:grpSp>
        <p:grpSp>
          <p:nvGrpSpPr>
            <p:cNvPr id="20" name="Group 19">
              <a:extLst>
                <a:ext uri="{FF2B5EF4-FFF2-40B4-BE49-F238E27FC236}">
                  <a16:creationId xmlns:a16="http://schemas.microsoft.com/office/drawing/2014/main" id="{A15C4A5D-7939-44AD-9E14-5773B6563D33}"/>
                </a:ext>
              </a:extLst>
            </p:cNvPr>
            <p:cNvGrpSpPr/>
            <p:nvPr/>
          </p:nvGrpSpPr>
          <p:grpSpPr>
            <a:xfrm>
              <a:off x="7099881" y="5838738"/>
              <a:ext cx="2376881" cy="991801"/>
              <a:chOff x="7099881" y="5838738"/>
              <a:chExt cx="2376881" cy="991801"/>
            </a:xfrm>
          </p:grpSpPr>
          <p:sp>
            <p:nvSpPr>
              <p:cNvPr id="24" name="Arrow: Up 14">
                <a:extLst>
                  <a:ext uri="{FF2B5EF4-FFF2-40B4-BE49-F238E27FC236}">
                    <a16:creationId xmlns:a16="http://schemas.microsoft.com/office/drawing/2014/main" id="{66D80550-5924-49A7-BB3F-A399A1DF3100}"/>
                  </a:ext>
                </a:extLst>
              </p:cNvPr>
              <p:cNvSpPr/>
              <p:nvPr/>
            </p:nvSpPr>
            <p:spPr>
              <a:xfrm>
                <a:off x="8128932" y="5838738"/>
                <a:ext cx="318782" cy="2516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4070FDC-A913-4FE2-9A25-25D3D2C214DE}"/>
                  </a:ext>
                </a:extLst>
              </p:cNvPr>
              <p:cNvSpPr txBox="1"/>
              <p:nvPr/>
            </p:nvSpPr>
            <p:spPr>
              <a:xfrm>
                <a:off x="7099881" y="6112172"/>
                <a:ext cx="2376881" cy="718367"/>
              </a:xfrm>
              <a:prstGeom prst="rect">
                <a:avLst/>
              </a:prstGeom>
              <a:noFill/>
            </p:spPr>
            <p:txBody>
              <a:bodyPr wrap="square" rtlCol="0">
                <a:spAutoFit/>
              </a:bodyPr>
              <a:lstStyle/>
              <a:p>
                <a:pPr algn="ctr"/>
                <a:r>
                  <a:rPr lang="en-US" sz="1200" dirty="0"/>
                  <a:t>Use theory to inform implementation intervention</a:t>
                </a:r>
              </a:p>
            </p:txBody>
          </p:sp>
        </p:grpSp>
        <p:grpSp>
          <p:nvGrpSpPr>
            <p:cNvPr id="21" name="Group 20">
              <a:extLst>
                <a:ext uri="{FF2B5EF4-FFF2-40B4-BE49-F238E27FC236}">
                  <a16:creationId xmlns:a16="http://schemas.microsoft.com/office/drawing/2014/main" id="{EB995F48-6CAC-4848-902B-A3598461B550}"/>
                </a:ext>
              </a:extLst>
            </p:cNvPr>
            <p:cNvGrpSpPr/>
            <p:nvPr/>
          </p:nvGrpSpPr>
          <p:grpSpPr>
            <a:xfrm>
              <a:off x="732692" y="5506677"/>
              <a:ext cx="2203455" cy="513119"/>
              <a:chOff x="732692" y="5506677"/>
              <a:chExt cx="2203455" cy="513119"/>
            </a:xfrm>
          </p:grpSpPr>
          <p:sp>
            <p:nvSpPr>
              <p:cNvPr id="22" name="Arrow: Right 16">
                <a:extLst>
                  <a:ext uri="{FF2B5EF4-FFF2-40B4-BE49-F238E27FC236}">
                    <a16:creationId xmlns:a16="http://schemas.microsoft.com/office/drawing/2014/main" id="{5346A576-AA6D-4210-83EF-A87A33B9C657}"/>
                  </a:ext>
                </a:extLst>
              </p:cNvPr>
              <p:cNvSpPr/>
              <p:nvPr/>
            </p:nvSpPr>
            <p:spPr>
              <a:xfrm>
                <a:off x="2516697" y="5637402"/>
                <a:ext cx="419450" cy="2516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EE820A7-D9CA-4C13-B378-99BE7599B580}"/>
                  </a:ext>
                </a:extLst>
              </p:cNvPr>
              <p:cNvSpPr txBox="1"/>
              <p:nvPr/>
            </p:nvSpPr>
            <p:spPr>
              <a:xfrm>
                <a:off x="732692" y="5506677"/>
                <a:ext cx="1929468" cy="513119"/>
              </a:xfrm>
              <a:prstGeom prst="rect">
                <a:avLst/>
              </a:prstGeom>
              <a:noFill/>
            </p:spPr>
            <p:txBody>
              <a:bodyPr wrap="square" rtlCol="0">
                <a:spAutoFit/>
              </a:bodyPr>
              <a:lstStyle/>
              <a:p>
                <a:pPr algn="ctr"/>
                <a:r>
                  <a:rPr lang="en-US" sz="1200" dirty="0"/>
                  <a:t>Use evaluation framework</a:t>
                </a:r>
              </a:p>
            </p:txBody>
          </p:sp>
        </p:grpSp>
      </p:grpSp>
    </p:spTree>
    <p:extLst>
      <p:ext uri="{BB962C8B-B14F-4D97-AF65-F5344CB8AC3E}">
        <p14:creationId xmlns:p14="http://schemas.microsoft.com/office/powerpoint/2010/main" val="257052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IMPLEMENTATON SCIENCE MADE SIMPLE</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2</a:t>
            </a:fld>
            <a:endParaRPr lang="en-US"/>
          </a:p>
        </p:txBody>
      </p:sp>
      <p:sp>
        <p:nvSpPr>
          <p:cNvPr id="3" name="Content Placeholder 2">
            <a:extLst>
              <a:ext uri="{FF2B5EF4-FFF2-40B4-BE49-F238E27FC236}">
                <a16:creationId xmlns:a16="http://schemas.microsoft.com/office/drawing/2014/main" id="{020D7FAF-754F-F54E-854C-86EE65065D3B}"/>
              </a:ext>
            </a:extLst>
          </p:cNvPr>
          <p:cNvSpPr>
            <a:spLocks noGrp="1"/>
          </p:cNvSpPr>
          <p:nvPr>
            <p:ph sz="half" idx="4294967295"/>
          </p:nvPr>
        </p:nvSpPr>
        <p:spPr>
          <a:xfrm>
            <a:off x="537410" y="1508919"/>
            <a:ext cx="5384800" cy="4525963"/>
          </a:xfrm>
        </p:spPr>
        <p:txBody>
          <a:bodyPr/>
          <a:lstStyle/>
          <a:p>
            <a:pPr marL="0" indent="0" algn="ctr">
              <a:buNone/>
            </a:pPr>
            <a:r>
              <a:rPr lang="en-US" dirty="0"/>
              <a:t>What is implementation research and how does it differ from effectiveness research?</a:t>
            </a:r>
          </a:p>
          <a:p>
            <a:pPr marL="0" indent="0">
              <a:buNone/>
            </a:pPr>
            <a:endParaRPr lang="en-US" dirty="0"/>
          </a:p>
          <a:p>
            <a:pPr marL="0" indent="0">
              <a:buNone/>
            </a:pPr>
            <a:r>
              <a:rPr lang="en-US" sz="2400" u="sng" dirty="0"/>
              <a:t>Examples</a:t>
            </a:r>
            <a:r>
              <a:rPr lang="en-US" sz="2400" dirty="0"/>
              <a:t>:</a:t>
            </a:r>
          </a:p>
          <a:p>
            <a:pPr marL="0" indent="0">
              <a:buNone/>
            </a:pPr>
            <a:r>
              <a:rPr lang="en-US" sz="1800" dirty="0"/>
              <a:t>Training, audit and feedback, opinion leaders</a:t>
            </a:r>
            <a:br>
              <a:rPr lang="en-US" sz="1800" dirty="0"/>
            </a:br>
            <a:r>
              <a:rPr lang="en-US" sz="1800" dirty="0"/>
              <a:t>clinical reminders, decision support, task shifting</a:t>
            </a:r>
          </a:p>
          <a:p>
            <a:pPr marL="0" indent="0">
              <a:buNone/>
            </a:pPr>
            <a:endParaRPr lang="en-US" sz="1800" dirty="0"/>
          </a:p>
          <a:p>
            <a:pPr marL="0" indent="0">
              <a:buNone/>
            </a:pPr>
            <a:r>
              <a:rPr lang="en-US" sz="1800" dirty="0"/>
              <a:t>% clinicians delivering EBP, % patients receiving</a:t>
            </a:r>
            <a:br>
              <a:rPr lang="en-US" sz="1800" dirty="0"/>
            </a:br>
            <a:r>
              <a:rPr lang="en-US" sz="1800" dirty="0"/>
              <a:t>EBP, guideline adherence, competence</a:t>
            </a:r>
          </a:p>
          <a:p>
            <a:pPr marL="0" indent="0">
              <a:buNone/>
            </a:pPr>
            <a:endParaRPr lang="en-US" sz="2000" dirty="0"/>
          </a:p>
          <a:p>
            <a:pPr marL="0" indent="0">
              <a:buNone/>
            </a:pPr>
            <a:endParaRPr lang="en-US" sz="2400" dirty="0"/>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Content Placeholder 10" descr="Diagram&#10;&#10;Description automatically generated">
            <a:extLst>
              <a:ext uri="{FF2B5EF4-FFF2-40B4-BE49-F238E27FC236}">
                <a16:creationId xmlns:a16="http://schemas.microsoft.com/office/drawing/2014/main" id="{6551BCC2-ACD2-48C6-B6AB-161C022A0A72}"/>
              </a:ext>
            </a:extLst>
          </p:cNvPr>
          <p:cNvPicPr>
            <a:picLocks noGrp="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671402" y="1508920"/>
            <a:ext cx="5099806" cy="4525963"/>
          </a:xfrm>
          <a:prstGeom prst="rect">
            <a:avLst/>
          </a:prstGeom>
        </p:spPr>
      </p:pic>
      <p:cxnSp>
        <p:nvCxnSpPr>
          <p:cNvPr id="6" name="Straight Arrow Connector 5">
            <a:extLst>
              <a:ext uri="{FF2B5EF4-FFF2-40B4-BE49-F238E27FC236}">
                <a16:creationId xmlns:a16="http://schemas.microsoft.com/office/drawing/2014/main" id="{1526560D-C999-4940-ADD1-2CCD0DB8ECD6}"/>
              </a:ext>
            </a:extLst>
          </p:cNvPr>
          <p:cNvCxnSpPr>
            <a:cxnSpLocks/>
          </p:cNvCxnSpPr>
          <p:nvPr/>
        </p:nvCxnSpPr>
        <p:spPr>
          <a:xfrm flipH="1">
            <a:off x="5168348" y="4397071"/>
            <a:ext cx="1622066" cy="0"/>
          </a:xfrm>
          <a:prstGeom prst="straightConnector1">
            <a:avLst/>
          </a:prstGeom>
          <a:ln>
            <a:solidFill>
              <a:srgbClr val="32006E"/>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28F4106-1D34-407A-9498-2CC940E6F63C}"/>
              </a:ext>
            </a:extLst>
          </p:cNvPr>
          <p:cNvCxnSpPr>
            <a:cxnSpLocks/>
          </p:cNvCxnSpPr>
          <p:nvPr/>
        </p:nvCxnSpPr>
        <p:spPr>
          <a:xfrm flipH="1">
            <a:off x="5168348" y="5225332"/>
            <a:ext cx="1622066" cy="0"/>
          </a:xfrm>
          <a:prstGeom prst="straightConnector1">
            <a:avLst/>
          </a:prstGeom>
          <a:ln>
            <a:solidFill>
              <a:srgbClr val="32006E"/>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73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0E9C37-0593-CC49-825D-FF680D7685FF}"/>
              </a:ext>
            </a:extLst>
          </p:cNvPr>
          <p:cNvSpPr/>
          <p:nvPr/>
        </p:nvSpPr>
        <p:spPr>
          <a:xfrm>
            <a:off x="9214337" y="1826442"/>
            <a:ext cx="2878271" cy="3870973"/>
          </a:xfrm>
          <a:prstGeom prst="rect">
            <a:avLst/>
          </a:prstGeom>
          <a:solidFill>
            <a:srgbClr val="32006E"/>
          </a:solidFill>
          <a:ln>
            <a:solidFill>
              <a:srgbClr val="3200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WHEN TO DO IMPLEMENTATION SCIENCE</a:t>
            </a:r>
          </a:p>
        </p:txBody>
      </p:sp>
      <p:sp>
        <p:nvSpPr>
          <p:cNvPr id="4" name="Content Placeholder 3">
            <a:extLst>
              <a:ext uri="{FF2B5EF4-FFF2-40B4-BE49-F238E27FC236}">
                <a16:creationId xmlns:a16="http://schemas.microsoft.com/office/drawing/2014/main" id="{6F59BDC6-281C-184A-90C7-F9AF31D32C72}"/>
              </a:ext>
            </a:extLst>
          </p:cNvPr>
          <p:cNvSpPr>
            <a:spLocks noGrp="1"/>
          </p:cNvSpPr>
          <p:nvPr>
            <p:ph sz="half" idx="2"/>
          </p:nvPr>
        </p:nvSpPr>
        <p:spPr>
          <a:xfrm>
            <a:off x="9214337" y="1826442"/>
            <a:ext cx="2878271" cy="4160578"/>
          </a:xfrm>
        </p:spPr>
        <p:txBody>
          <a:bodyPr>
            <a:normAutofit fontScale="92500"/>
          </a:bodyPr>
          <a:lstStyle/>
          <a:p>
            <a:pPr marL="0" indent="0">
              <a:buNone/>
            </a:pPr>
            <a:r>
              <a:rPr lang="en-US" sz="2200" dirty="0">
                <a:solidFill>
                  <a:schemeClr val="bg1"/>
                </a:solidFill>
              </a:rPr>
              <a:t>“Hybrid designs blend design characteristics of effectiveness and implementation studies to generate timely uptake of desirable interventions, more effective implementation strategies, and more relevant information for future scale-up activities.”</a:t>
            </a:r>
          </a:p>
          <a:p>
            <a:pPr marL="0" indent="0">
              <a:buNone/>
            </a:pPr>
            <a:r>
              <a:rPr lang="en-US" sz="1200" dirty="0">
                <a:solidFill>
                  <a:schemeClr val="bg1"/>
                </a:solidFill>
              </a:rPr>
              <a:t>Rabin &amp; Brownson, Dissemination and Implementation Research in Health, 2018</a:t>
            </a:r>
          </a:p>
          <a:p>
            <a:pPr marL="0" indent="0">
              <a:buNone/>
            </a:pPr>
            <a:endParaRPr lang="en-US" dirty="0">
              <a:solidFill>
                <a:schemeClr val="bg1"/>
              </a:solidFill>
            </a:endParaRP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3</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picture containing diagram&#10;&#10;Description automatically generated">
            <a:extLst>
              <a:ext uri="{FF2B5EF4-FFF2-40B4-BE49-F238E27FC236}">
                <a16:creationId xmlns:a16="http://schemas.microsoft.com/office/drawing/2014/main" id="{E7A11C57-8FC7-DF49-85DB-EB74C7C1B65D}"/>
              </a:ext>
            </a:extLst>
          </p:cNvPr>
          <p:cNvPicPr>
            <a:picLocks noChangeAspect="1"/>
          </p:cNvPicPr>
          <p:nvPr/>
        </p:nvPicPr>
        <p:blipFill>
          <a:blip r:embed="rId4"/>
          <a:stretch>
            <a:fillRect/>
          </a:stretch>
        </p:blipFill>
        <p:spPr>
          <a:xfrm>
            <a:off x="7604" y="1826442"/>
            <a:ext cx="9031357" cy="3613920"/>
          </a:xfrm>
          <a:prstGeom prst="rect">
            <a:avLst/>
          </a:prstGeom>
        </p:spPr>
      </p:pic>
    </p:spTree>
    <p:extLst>
      <p:ext uri="{BB962C8B-B14F-4D97-AF65-F5344CB8AC3E}">
        <p14:creationId xmlns:p14="http://schemas.microsoft.com/office/powerpoint/2010/main" val="144690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THREE TYPES OF HYBRID DESIGNS</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4</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42FC5D9-1B74-4AEB-B377-B16619A29C62}"/>
              </a:ext>
            </a:extLst>
          </p:cNvPr>
          <p:cNvGrpSpPr/>
          <p:nvPr/>
        </p:nvGrpSpPr>
        <p:grpSpPr>
          <a:xfrm>
            <a:off x="2618876" y="1701365"/>
            <a:ext cx="6268022" cy="3390589"/>
            <a:chOff x="4557354" y="1500168"/>
            <a:chExt cx="7610896" cy="3729826"/>
          </a:xfrm>
        </p:grpSpPr>
        <p:grpSp>
          <p:nvGrpSpPr>
            <p:cNvPr id="34" name="Group 33">
              <a:extLst>
                <a:ext uri="{FF2B5EF4-FFF2-40B4-BE49-F238E27FC236}">
                  <a16:creationId xmlns:a16="http://schemas.microsoft.com/office/drawing/2014/main" id="{BE1F24FE-469F-4F08-9671-40DA54B25D33}"/>
                </a:ext>
              </a:extLst>
            </p:cNvPr>
            <p:cNvGrpSpPr/>
            <p:nvPr/>
          </p:nvGrpSpPr>
          <p:grpSpPr>
            <a:xfrm>
              <a:off x="4557354" y="1500168"/>
              <a:ext cx="7610896" cy="603533"/>
              <a:chOff x="4488872" y="4646007"/>
              <a:chExt cx="7610896" cy="603533"/>
            </a:xfrm>
          </p:grpSpPr>
          <p:sp>
            <p:nvSpPr>
              <p:cNvPr id="44" name="TextBox 43">
                <a:extLst>
                  <a:ext uri="{FF2B5EF4-FFF2-40B4-BE49-F238E27FC236}">
                    <a16:creationId xmlns:a16="http://schemas.microsoft.com/office/drawing/2014/main" id="{CEA866E3-A747-473C-A899-EB2B17F44AB3}"/>
                  </a:ext>
                </a:extLst>
              </p:cNvPr>
              <p:cNvSpPr txBox="1"/>
              <p:nvPr/>
            </p:nvSpPr>
            <p:spPr>
              <a:xfrm>
                <a:off x="4488872" y="4646007"/>
                <a:ext cx="1554480" cy="603533"/>
              </a:xfrm>
              <a:prstGeom prst="rect">
                <a:avLst/>
              </a:prstGeom>
              <a:noFill/>
              <a:ln>
                <a:solidFill>
                  <a:schemeClr val="accent5">
                    <a:lumMod val="50000"/>
                  </a:schemeClr>
                </a:solidFill>
              </a:ln>
            </p:spPr>
            <p:txBody>
              <a:bodyPr wrap="square" rtlCol="0" anchor="ctr">
                <a:spAutoFit/>
              </a:bodyPr>
              <a:lstStyle/>
              <a:p>
                <a:pPr algn="ctr"/>
                <a:r>
                  <a:rPr lang="en-US" sz="1200" b="1" dirty="0"/>
                  <a:t>Clinical efficacy research</a:t>
                </a:r>
              </a:p>
            </p:txBody>
          </p:sp>
          <p:sp>
            <p:nvSpPr>
              <p:cNvPr id="45" name="TextBox 44">
                <a:extLst>
                  <a:ext uri="{FF2B5EF4-FFF2-40B4-BE49-F238E27FC236}">
                    <a16:creationId xmlns:a16="http://schemas.microsoft.com/office/drawing/2014/main" id="{5C0641E4-8C97-45A5-94CB-ABB80A4E6671}"/>
                  </a:ext>
                </a:extLst>
              </p:cNvPr>
              <p:cNvSpPr txBox="1"/>
              <p:nvPr/>
            </p:nvSpPr>
            <p:spPr>
              <a:xfrm>
                <a:off x="6293927" y="4646007"/>
                <a:ext cx="1554480" cy="603533"/>
              </a:xfrm>
              <a:prstGeom prst="rect">
                <a:avLst/>
              </a:prstGeom>
              <a:noFill/>
              <a:ln>
                <a:solidFill>
                  <a:schemeClr val="accent5">
                    <a:lumMod val="50000"/>
                  </a:schemeClr>
                </a:solidFill>
              </a:ln>
            </p:spPr>
            <p:txBody>
              <a:bodyPr wrap="square" rtlCol="0" anchor="ctr">
                <a:spAutoFit/>
              </a:bodyPr>
              <a:lstStyle/>
              <a:p>
                <a:pPr algn="ctr"/>
                <a:r>
                  <a:rPr lang="en-US" sz="1200" b="1" dirty="0"/>
                  <a:t>Clinical effectiveness research</a:t>
                </a:r>
              </a:p>
            </p:txBody>
          </p:sp>
          <p:sp>
            <p:nvSpPr>
              <p:cNvPr id="46" name="TextBox 45">
                <a:extLst>
                  <a:ext uri="{FF2B5EF4-FFF2-40B4-BE49-F238E27FC236}">
                    <a16:creationId xmlns:a16="http://schemas.microsoft.com/office/drawing/2014/main" id="{95DB165B-E348-4316-8F8A-1BEE9500ECF3}"/>
                  </a:ext>
                </a:extLst>
              </p:cNvPr>
              <p:cNvSpPr txBox="1"/>
              <p:nvPr/>
            </p:nvSpPr>
            <p:spPr>
              <a:xfrm>
                <a:off x="8740237" y="4646007"/>
                <a:ext cx="1554480" cy="603533"/>
              </a:xfrm>
              <a:prstGeom prst="rect">
                <a:avLst/>
              </a:prstGeom>
              <a:noFill/>
              <a:ln>
                <a:solidFill>
                  <a:schemeClr val="accent5">
                    <a:lumMod val="50000"/>
                  </a:schemeClr>
                </a:solidFill>
              </a:ln>
            </p:spPr>
            <p:txBody>
              <a:bodyPr wrap="square" rtlCol="0" anchor="ctr">
                <a:spAutoFit/>
              </a:bodyPr>
              <a:lstStyle/>
              <a:p>
                <a:pPr algn="ctr"/>
                <a:r>
                  <a:rPr lang="en-US" sz="1200" b="1" dirty="0"/>
                  <a:t>Implementation research</a:t>
                </a:r>
              </a:p>
            </p:txBody>
          </p:sp>
          <p:sp>
            <p:nvSpPr>
              <p:cNvPr id="47" name="TextBox 46">
                <a:extLst>
                  <a:ext uri="{FF2B5EF4-FFF2-40B4-BE49-F238E27FC236}">
                    <a16:creationId xmlns:a16="http://schemas.microsoft.com/office/drawing/2014/main" id="{43C99C65-0224-4CD1-8CB8-51639E4BA5E8}"/>
                  </a:ext>
                </a:extLst>
              </p:cNvPr>
              <p:cNvSpPr txBox="1"/>
              <p:nvPr/>
            </p:nvSpPr>
            <p:spPr>
              <a:xfrm>
                <a:off x="10545288" y="4646007"/>
                <a:ext cx="1554480" cy="603533"/>
              </a:xfrm>
              <a:prstGeom prst="rect">
                <a:avLst/>
              </a:prstGeom>
              <a:noFill/>
              <a:ln>
                <a:solidFill>
                  <a:schemeClr val="accent5">
                    <a:lumMod val="50000"/>
                  </a:schemeClr>
                </a:solidFill>
              </a:ln>
            </p:spPr>
            <p:txBody>
              <a:bodyPr wrap="square" rtlCol="0" anchor="ctr">
                <a:spAutoFit/>
              </a:bodyPr>
              <a:lstStyle/>
              <a:p>
                <a:pPr algn="ctr"/>
                <a:r>
                  <a:rPr lang="en-US" sz="1200" b="1" dirty="0"/>
                  <a:t>Improved public health outcomes</a:t>
                </a:r>
              </a:p>
            </p:txBody>
          </p:sp>
          <p:cxnSp>
            <p:nvCxnSpPr>
              <p:cNvPr id="48" name="Straight Arrow Connector 47">
                <a:extLst>
                  <a:ext uri="{FF2B5EF4-FFF2-40B4-BE49-F238E27FC236}">
                    <a16:creationId xmlns:a16="http://schemas.microsoft.com/office/drawing/2014/main" id="{CC0BF629-5A8E-4D2E-B19F-5DA5CB78A73A}"/>
                  </a:ext>
                </a:extLst>
              </p:cNvPr>
              <p:cNvCxnSpPr>
                <a:stCxn id="44" idx="3"/>
                <a:endCxn id="45" idx="1"/>
              </p:cNvCxnSpPr>
              <p:nvPr/>
            </p:nvCxnSpPr>
            <p:spPr>
              <a:xfrm>
                <a:off x="6043352" y="4947774"/>
                <a:ext cx="250575"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7EB5C6D-14F9-4297-B64B-C4BDB7FE0C79}"/>
                  </a:ext>
                </a:extLst>
              </p:cNvPr>
              <p:cNvCxnSpPr>
                <a:cxnSpLocks/>
                <a:stCxn id="45" idx="3"/>
                <a:endCxn id="46" idx="1"/>
              </p:cNvCxnSpPr>
              <p:nvPr/>
            </p:nvCxnSpPr>
            <p:spPr>
              <a:xfrm>
                <a:off x="7848407" y="4947773"/>
                <a:ext cx="89183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5B2C190-2A2D-458C-96A8-9FF7035B6828}"/>
                  </a:ext>
                </a:extLst>
              </p:cNvPr>
              <p:cNvCxnSpPr>
                <a:cxnSpLocks/>
                <a:stCxn id="46" idx="3"/>
                <a:endCxn id="47" idx="1"/>
              </p:cNvCxnSpPr>
              <p:nvPr/>
            </p:nvCxnSpPr>
            <p:spPr>
              <a:xfrm>
                <a:off x="10294717" y="4947773"/>
                <a:ext cx="25057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a16="http://schemas.microsoft.com/office/drawing/2014/main" id="{9826BBC2-31B8-4C1B-938C-EC8334BBB90F}"/>
                </a:ext>
              </a:extLst>
            </p:cNvPr>
            <p:cNvSpPr/>
            <p:nvPr/>
          </p:nvSpPr>
          <p:spPr>
            <a:xfrm>
              <a:off x="4929449" y="2765575"/>
              <a:ext cx="3075709" cy="1210106"/>
            </a:xfrm>
            <a:prstGeom prst="ellipse">
              <a:avLst/>
            </a:prstGeom>
            <a:solidFill>
              <a:srgbClr val="32006E"/>
            </a:solidFill>
            <a:ln>
              <a:solidFill>
                <a:srgbClr val="32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7B2D46F-89AA-4D65-9534-77B6B1EBD996}"/>
                </a:ext>
              </a:extLst>
            </p:cNvPr>
            <p:cNvSpPr txBox="1"/>
            <p:nvPr/>
          </p:nvSpPr>
          <p:spPr>
            <a:xfrm>
              <a:off x="5017348" y="2909337"/>
              <a:ext cx="2945081" cy="830997"/>
            </a:xfrm>
            <a:prstGeom prst="rect">
              <a:avLst/>
            </a:prstGeom>
            <a:noFill/>
          </p:spPr>
          <p:txBody>
            <a:bodyPr wrap="square" rtlCol="0">
              <a:spAutoFit/>
            </a:bodyPr>
            <a:lstStyle/>
            <a:p>
              <a:pPr algn="ctr"/>
              <a:r>
                <a:rPr lang="en-US" sz="1400" b="1" dirty="0">
                  <a:solidFill>
                    <a:schemeClr val="bg1">
                      <a:lumMod val="95000"/>
                    </a:schemeClr>
                  </a:solidFill>
                </a:rPr>
                <a:t>Hybrid Type 1</a:t>
              </a:r>
            </a:p>
            <a:p>
              <a:pPr algn="ctr"/>
              <a:r>
                <a:rPr lang="en-US" sz="1400" dirty="0">
                  <a:solidFill>
                    <a:schemeClr val="bg1">
                      <a:lumMod val="95000"/>
                    </a:schemeClr>
                  </a:solidFill>
                </a:rPr>
                <a:t>Primary: Effectiveness</a:t>
              </a:r>
            </a:p>
            <a:p>
              <a:pPr algn="ctr"/>
              <a:r>
                <a:rPr lang="en-US" sz="1400" dirty="0">
                  <a:solidFill>
                    <a:schemeClr val="bg1">
                      <a:lumMod val="95000"/>
                    </a:schemeClr>
                  </a:solidFill>
                </a:rPr>
                <a:t>Secondary: Implementation</a:t>
              </a:r>
            </a:p>
          </p:txBody>
        </p:sp>
        <p:sp>
          <p:nvSpPr>
            <p:cNvPr id="37" name="Oval 36">
              <a:extLst>
                <a:ext uri="{FF2B5EF4-FFF2-40B4-BE49-F238E27FC236}">
                  <a16:creationId xmlns:a16="http://schemas.microsoft.com/office/drawing/2014/main" id="{724B376D-A6EA-4F9C-859B-5524FC2EDCC8}"/>
                </a:ext>
              </a:extLst>
            </p:cNvPr>
            <p:cNvSpPr/>
            <p:nvPr/>
          </p:nvSpPr>
          <p:spPr>
            <a:xfrm>
              <a:off x="6861958" y="4019888"/>
              <a:ext cx="3075709" cy="1210106"/>
            </a:xfrm>
            <a:prstGeom prst="ellipse">
              <a:avLst/>
            </a:prstGeom>
            <a:solidFill>
              <a:srgbClr val="32006E"/>
            </a:solidFill>
            <a:ln>
              <a:solidFill>
                <a:srgbClr val="32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D29BBD6-274D-414F-AF57-586A449C0E38}"/>
                </a:ext>
              </a:extLst>
            </p:cNvPr>
            <p:cNvSpPr txBox="1"/>
            <p:nvPr/>
          </p:nvSpPr>
          <p:spPr>
            <a:xfrm>
              <a:off x="6949784" y="4209442"/>
              <a:ext cx="2945081" cy="830997"/>
            </a:xfrm>
            <a:prstGeom prst="rect">
              <a:avLst/>
            </a:prstGeom>
            <a:noFill/>
          </p:spPr>
          <p:txBody>
            <a:bodyPr wrap="square" rtlCol="0">
              <a:spAutoFit/>
            </a:bodyPr>
            <a:lstStyle/>
            <a:p>
              <a:pPr algn="ctr"/>
              <a:r>
                <a:rPr lang="en-US" sz="1400" b="1" dirty="0">
                  <a:solidFill>
                    <a:schemeClr val="bg1">
                      <a:lumMod val="95000"/>
                    </a:schemeClr>
                  </a:solidFill>
                </a:rPr>
                <a:t>Hybrid Type 2</a:t>
              </a:r>
            </a:p>
            <a:p>
              <a:pPr algn="ctr"/>
              <a:r>
                <a:rPr lang="en-US" sz="1400" dirty="0">
                  <a:solidFill>
                    <a:schemeClr val="bg1">
                      <a:lumMod val="95000"/>
                    </a:schemeClr>
                  </a:solidFill>
                </a:rPr>
                <a:t>Equal focus on effectiveness and implementation</a:t>
              </a:r>
            </a:p>
          </p:txBody>
        </p:sp>
        <p:sp>
          <p:nvSpPr>
            <p:cNvPr id="39" name="Oval 38">
              <a:extLst>
                <a:ext uri="{FF2B5EF4-FFF2-40B4-BE49-F238E27FC236}">
                  <a16:creationId xmlns:a16="http://schemas.microsoft.com/office/drawing/2014/main" id="{A51512ED-85C8-456F-A7A2-2EABA132D66B}"/>
                </a:ext>
              </a:extLst>
            </p:cNvPr>
            <p:cNvSpPr/>
            <p:nvPr/>
          </p:nvSpPr>
          <p:spPr>
            <a:xfrm>
              <a:off x="8955975" y="2765575"/>
              <a:ext cx="3075709" cy="1210106"/>
            </a:xfrm>
            <a:prstGeom prst="ellipse">
              <a:avLst/>
            </a:prstGeom>
            <a:solidFill>
              <a:srgbClr val="32006E"/>
            </a:solidFill>
            <a:ln>
              <a:solidFill>
                <a:srgbClr val="32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9DBC2E9-76A6-420A-9C1C-4A7E63ADAE7A}"/>
                </a:ext>
              </a:extLst>
            </p:cNvPr>
            <p:cNvSpPr txBox="1"/>
            <p:nvPr/>
          </p:nvSpPr>
          <p:spPr>
            <a:xfrm>
              <a:off x="9041532" y="2910971"/>
              <a:ext cx="2945081" cy="830997"/>
            </a:xfrm>
            <a:prstGeom prst="rect">
              <a:avLst/>
            </a:prstGeom>
            <a:noFill/>
          </p:spPr>
          <p:txBody>
            <a:bodyPr wrap="square" rtlCol="0">
              <a:spAutoFit/>
            </a:bodyPr>
            <a:lstStyle/>
            <a:p>
              <a:pPr algn="ctr"/>
              <a:r>
                <a:rPr lang="en-US" sz="1400" b="1" dirty="0">
                  <a:solidFill>
                    <a:schemeClr val="bg1">
                      <a:lumMod val="95000"/>
                    </a:schemeClr>
                  </a:solidFill>
                </a:rPr>
                <a:t>Hybrid Type 3</a:t>
              </a:r>
            </a:p>
            <a:p>
              <a:pPr algn="ctr"/>
              <a:r>
                <a:rPr lang="en-US" sz="1400" dirty="0">
                  <a:solidFill>
                    <a:schemeClr val="bg1">
                      <a:lumMod val="95000"/>
                    </a:schemeClr>
                  </a:solidFill>
                </a:rPr>
                <a:t>Primary: Implementation</a:t>
              </a:r>
            </a:p>
            <a:p>
              <a:pPr algn="ctr"/>
              <a:r>
                <a:rPr lang="en-US" sz="1400" dirty="0">
                  <a:solidFill>
                    <a:schemeClr val="bg1">
                      <a:lumMod val="95000"/>
                    </a:schemeClr>
                  </a:solidFill>
                </a:rPr>
                <a:t>Secondary: Effectiveness</a:t>
              </a:r>
            </a:p>
          </p:txBody>
        </p:sp>
        <p:cxnSp>
          <p:nvCxnSpPr>
            <p:cNvPr id="41" name="Straight Connector 40">
              <a:extLst>
                <a:ext uri="{FF2B5EF4-FFF2-40B4-BE49-F238E27FC236}">
                  <a16:creationId xmlns:a16="http://schemas.microsoft.com/office/drawing/2014/main" id="{DD2CD226-A06C-4366-A1F6-3877F5D41C31}"/>
                </a:ext>
              </a:extLst>
            </p:cNvPr>
            <p:cNvCxnSpPr>
              <a:cxnSpLocks/>
              <a:stCxn id="35" idx="7"/>
            </p:cNvCxnSpPr>
            <p:nvPr/>
          </p:nvCxnSpPr>
          <p:spPr>
            <a:xfrm flipV="1">
              <a:off x="7554731" y="1822283"/>
              <a:ext cx="778204" cy="11205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A30833-A2A3-476A-900A-AE6FFD59E6CE}"/>
                </a:ext>
              </a:extLst>
            </p:cNvPr>
            <p:cNvCxnSpPr>
              <a:cxnSpLocks/>
              <a:stCxn id="37" idx="0"/>
            </p:cNvCxnSpPr>
            <p:nvPr/>
          </p:nvCxnSpPr>
          <p:spPr>
            <a:xfrm flipH="1" flipV="1">
              <a:off x="8351123" y="1799724"/>
              <a:ext cx="48690" cy="22201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DB4C90-D48A-4F4B-83C2-7334B7CC67BC}"/>
                </a:ext>
              </a:extLst>
            </p:cNvPr>
            <p:cNvCxnSpPr>
              <a:cxnSpLocks/>
              <a:stCxn id="39" idx="1"/>
            </p:cNvCxnSpPr>
            <p:nvPr/>
          </p:nvCxnSpPr>
          <p:spPr>
            <a:xfrm flipH="1" flipV="1">
              <a:off x="8351124" y="1799725"/>
              <a:ext cx="1055278" cy="11430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42A45D15-844A-4F4E-B9FF-B692E75DDD01}"/>
              </a:ext>
            </a:extLst>
          </p:cNvPr>
          <p:cNvSpPr txBox="1"/>
          <p:nvPr/>
        </p:nvSpPr>
        <p:spPr>
          <a:xfrm>
            <a:off x="946205" y="3991910"/>
            <a:ext cx="3419013" cy="954107"/>
          </a:xfrm>
          <a:prstGeom prst="rect">
            <a:avLst/>
          </a:prstGeom>
          <a:noFill/>
        </p:spPr>
        <p:txBody>
          <a:bodyPr wrap="square" rtlCol="0">
            <a:spAutoFit/>
          </a:bodyPr>
          <a:lstStyle/>
          <a:p>
            <a:r>
              <a:rPr lang="en-US" sz="1400" b="1" dirty="0"/>
              <a:t>Primary aim</a:t>
            </a:r>
            <a:r>
              <a:rPr lang="en-US" sz="1400" dirty="0"/>
              <a:t>: Determine effectiveness of an intervention</a:t>
            </a:r>
          </a:p>
          <a:p>
            <a:r>
              <a:rPr lang="en-US" sz="1400" b="1" dirty="0"/>
              <a:t>Secondary aim</a:t>
            </a:r>
            <a:r>
              <a:rPr lang="en-US" sz="1400" dirty="0"/>
              <a:t>: Better understand context for implementation</a:t>
            </a:r>
          </a:p>
        </p:txBody>
      </p:sp>
      <p:sp>
        <p:nvSpPr>
          <p:cNvPr id="52" name="TextBox 51">
            <a:extLst>
              <a:ext uri="{FF2B5EF4-FFF2-40B4-BE49-F238E27FC236}">
                <a16:creationId xmlns:a16="http://schemas.microsoft.com/office/drawing/2014/main" id="{47C82560-95C0-4DFA-9D2A-837061B62848}"/>
              </a:ext>
            </a:extLst>
          </p:cNvPr>
          <p:cNvSpPr txBox="1"/>
          <p:nvPr/>
        </p:nvSpPr>
        <p:spPr>
          <a:xfrm>
            <a:off x="3663006" y="5315620"/>
            <a:ext cx="4277802" cy="738664"/>
          </a:xfrm>
          <a:prstGeom prst="rect">
            <a:avLst/>
          </a:prstGeom>
          <a:noFill/>
        </p:spPr>
        <p:txBody>
          <a:bodyPr wrap="square" rtlCol="0">
            <a:spAutoFit/>
          </a:bodyPr>
          <a:lstStyle/>
          <a:p>
            <a:r>
              <a:rPr lang="en-US" sz="1400" b="1" dirty="0"/>
              <a:t>Primary aim</a:t>
            </a:r>
            <a:r>
              <a:rPr lang="en-US" sz="1400" dirty="0"/>
              <a:t>: Determine effectiveness of an intervention</a:t>
            </a:r>
          </a:p>
          <a:p>
            <a:r>
              <a:rPr lang="en-US" sz="1400" b="1" dirty="0"/>
              <a:t>Co-primary or secondary aim</a:t>
            </a:r>
            <a:r>
              <a:rPr lang="en-US" sz="1400" dirty="0"/>
              <a:t>: Determine feasibility and/or (potential) impact of an implementation strategy</a:t>
            </a:r>
          </a:p>
        </p:txBody>
      </p:sp>
      <p:sp>
        <p:nvSpPr>
          <p:cNvPr id="53" name="TextBox 52">
            <a:extLst>
              <a:ext uri="{FF2B5EF4-FFF2-40B4-BE49-F238E27FC236}">
                <a16:creationId xmlns:a16="http://schemas.microsoft.com/office/drawing/2014/main" id="{7B4E946A-D968-4644-8FA3-0EC7C253FC8C}"/>
              </a:ext>
            </a:extLst>
          </p:cNvPr>
          <p:cNvSpPr txBox="1"/>
          <p:nvPr/>
        </p:nvSpPr>
        <p:spPr>
          <a:xfrm>
            <a:off x="7832036" y="4027499"/>
            <a:ext cx="3822554" cy="954107"/>
          </a:xfrm>
          <a:prstGeom prst="rect">
            <a:avLst/>
          </a:prstGeom>
          <a:noFill/>
        </p:spPr>
        <p:txBody>
          <a:bodyPr wrap="square" rtlCol="0">
            <a:spAutoFit/>
          </a:bodyPr>
          <a:lstStyle/>
          <a:p>
            <a:r>
              <a:rPr lang="en-US" sz="1400" b="1" dirty="0"/>
              <a:t>Primary aim</a:t>
            </a:r>
            <a:r>
              <a:rPr lang="en-US" sz="1400" dirty="0"/>
              <a:t>: Determine impact of an implementation strategy</a:t>
            </a:r>
          </a:p>
          <a:p>
            <a:r>
              <a:rPr lang="en-US" sz="1400" b="1" dirty="0"/>
              <a:t>Co-primary or secondary aim</a:t>
            </a:r>
            <a:r>
              <a:rPr lang="en-US" sz="1400" dirty="0"/>
              <a:t>: Assess clinical outcomes associated with implementation</a:t>
            </a:r>
          </a:p>
        </p:txBody>
      </p:sp>
      <p:sp>
        <p:nvSpPr>
          <p:cNvPr id="54" name="TextBox 53">
            <a:extLst>
              <a:ext uri="{FF2B5EF4-FFF2-40B4-BE49-F238E27FC236}">
                <a16:creationId xmlns:a16="http://schemas.microsoft.com/office/drawing/2014/main" id="{3618EB12-3B32-4473-99FF-92538CA3E1B6}"/>
              </a:ext>
            </a:extLst>
          </p:cNvPr>
          <p:cNvSpPr txBox="1"/>
          <p:nvPr/>
        </p:nvSpPr>
        <p:spPr>
          <a:xfrm>
            <a:off x="8426202" y="5843456"/>
            <a:ext cx="3467596" cy="230832"/>
          </a:xfrm>
          <a:prstGeom prst="rect">
            <a:avLst/>
          </a:prstGeom>
          <a:noFill/>
        </p:spPr>
        <p:txBody>
          <a:bodyPr wrap="square" rtlCol="0">
            <a:spAutoFit/>
          </a:bodyPr>
          <a:lstStyle/>
          <a:p>
            <a:pPr algn="r"/>
            <a:r>
              <a:rPr lang="en-US" sz="900" dirty="0"/>
              <a:t>Adapted from: Cully 2012 </a:t>
            </a:r>
            <a:r>
              <a:rPr lang="en-US" sz="900" i="1" dirty="0"/>
              <a:t>Implementation Science</a:t>
            </a:r>
            <a:endParaRPr lang="en-US" sz="900" dirty="0"/>
          </a:p>
        </p:txBody>
      </p:sp>
    </p:spTree>
    <p:extLst>
      <p:ext uri="{BB962C8B-B14F-4D97-AF65-F5344CB8AC3E}">
        <p14:creationId xmlns:p14="http://schemas.microsoft.com/office/powerpoint/2010/main" val="33154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HYBRID 2 EXAMPLE</a:t>
            </a:r>
          </a:p>
        </p:txBody>
      </p:sp>
      <p:sp>
        <p:nvSpPr>
          <p:cNvPr id="4" name="Content Placeholder 3">
            <a:extLst>
              <a:ext uri="{FF2B5EF4-FFF2-40B4-BE49-F238E27FC236}">
                <a16:creationId xmlns:a16="http://schemas.microsoft.com/office/drawing/2014/main" id="{6F59BDC6-281C-184A-90C7-F9AF31D32C72}"/>
              </a:ext>
            </a:extLst>
          </p:cNvPr>
          <p:cNvSpPr>
            <a:spLocks noGrp="1"/>
          </p:cNvSpPr>
          <p:nvPr>
            <p:ph sz="half" idx="2"/>
          </p:nvPr>
        </p:nvSpPr>
        <p:spPr/>
        <p:txBody>
          <a:bodyPr>
            <a:normAutofit fontScale="85000" lnSpcReduction="10000"/>
          </a:bodyPr>
          <a:lstStyle/>
          <a:p>
            <a:pPr marL="0" indent="0">
              <a:buNone/>
            </a:pPr>
            <a:r>
              <a:rPr lang="en-US" sz="2800" dirty="0"/>
              <a:t>The aims of the EXPEL-TB trial are to </a:t>
            </a:r>
            <a:endParaRPr lang="en-US" dirty="0"/>
          </a:p>
          <a:p>
            <a:pPr marL="514350" indent="-514350">
              <a:buFont typeface="+mj-lt"/>
              <a:buAutoNum type="arabicPeriod"/>
            </a:pPr>
            <a:r>
              <a:rPr lang="en-US" sz="2800" dirty="0"/>
              <a:t>Compare the completion of TB diagnostic evaluation at community health centers randomized to the intervention vs. routine TB diagnostic evaluation strategies</a:t>
            </a:r>
          </a:p>
          <a:p>
            <a:pPr marL="514350" indent="-514350">
              <a:buFont typeface="+mj-lt"/>
              <a:buAutoNum type="arabicPeriod"/>
            </a:pPr>
            <a:r>
              <a:rPr lang="en-US" dirty="0"/>
              <a:t>I</a:t>
            </a:r>
            <a:r>
              <a:rPr lang="en-US" sz="2800" dirty="0"/>
              <a:t>dentify the processes and contextual factors that influence implementation </a:t>
            </a:r>
          </a:p>
          <a:p>
            <a:pPr marL="514350" indent="-514350">
              <a:buFont typeface="+mj-lt"/>
              <a:buAutoNum type="arabicPeriod"/>
            </a:pPr>
            <a:r>
              <a:rPr lang="en-US" sz="2800" dirty="0"/>
              <a:t>Compare the costs and epidemiological impact of the intervention vs. routine TB diagnostic evaluation</a:t>
            </a:r>
            <a:endParaRPr lang="en-US" dirty="0"/>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5</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0055C5F6-5162-4C46-8685-FEAE0910B811}"/>
              </a:ext>
            </a:extLst>
          </p:cNvPr>
          <p:cNvPicPr>
            <a:picLocks noGrp="1" noChangeAspect="1"/>
          </p:cNvPicPr>
          <p:nvPr>
            <p:ph sz="half" idx="1"/>
          </p:nvPr>
        </p:nvPicPr>
        <p:blipFill>
          <a:blip r:embed="rId4"/>
          <a:stretch>
            <a:fillRect/>
          </a:stretch>
        </p:blipFill>
        <p:spPr>
          <a:xfrm>
            <a:off x="609600" y="2275825"/>
            <a:ext cx="5384800" cy="3174712"/>
          </a:xfrm>
        </p:spPr>
      </p:pic>
    </p:spTree>
    <p:extLst>
      <p:ext uri="{BB962C8B-B14F-4D97-AF65-F5344CB8AC3E}">
        <p14:creationId xmlns:p14="http://schemas.microsoft.com/office/powerpoint/2010/main" val="95411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dirty="0"/>
              <a:t>TRIAL OUTCOMES FOR HYBRID 2 EXAMPLE</a:t>
            </a:r>
          </a:p>
        </p:txBody>
      </p:sp>
      <p:graphicFrame>
        <p:nvGraphicFramePr>
          <p:cNvPr id="5" name="Table 5">
            <a:extLst>
              <a:ext uri="{FF2B5EF4-FFF2-40B4-BE49-F238E27FC236}">
                <a16:creationId xmlns:a16="http://schemas.microsoft.com/office/drawing/2014/main" id="{AD4BD499-F983-1C49-92A6-895CA96C8EB2}"/>
              </a:ext>
            </a:extLst>
          </p:cNvPr>
          <p:cNvGraphicFramePr>
            <a:graphicFrameLocks noGrp="1"/>
          </p:cNvGraphicFramePr>
          <p:nvPr>
            <p:ph idx="1"/>
            <p:extLst>
              <p:ext uri="{D42A27DB-BD31-4B8C-83A1-F6EECF244321}">
                <p14:modId xmlns:p14="http://schemas.microsoft.com/office/powerpoint/2010/main" val="2363456214"/>
              </p:ext>
            </p:extLst>
          </p:nvPr>
        </p:nvGraphicFramePr>
        <p:xfrm>
          <a:off x="609600" y="1600200"/>
          <a:ext cx="10972800" cy="3764280"/>
        </p:xfrm>
        <a:graphic>
          <a:graphicData uri="http://schemas.openxmlformats.org/drawingml/2006/table">
            <a:tbl>
              <a:tblPr firstRow="1" bandRow="1">
                <a:tableStyleId>{00A15C55-8517-42AA-B614-E9B94910E393}</a:tableStyleId>
              </a:tblPr>
              <a:tblGrid>
                <a:gridCol w="2194560">
                  <a:extLst>
                    <a:ext uri="{9D8B030D-6E8A-4147-A177-3AD203B41FA5}">
                      <a16:colId xmlns:a16="http://schemas.microsoft.com/office/drawing/2014/main" val="1381996728"/>
                    </a:ext>
                  </a:extLst>
                </a:gridCol>
                <a:gridCol w="8778240">
                  <a:extLst>
                    <a:ext uri="{9D8B030D-6E8A-4147-A177-3AD203B41FA5}">
                      <a16:colId xmlns:a16="http://schemas.microsoft.com/office/drawing/2014/main" val="2962226989"/>
                    </a:ext>
                  </a:extLst>
                </a:gridCol>
              </a:tblGrid>
              <a:tr h="370840">
                <a:tc>
                  <a:txBody>
                    <a:bodyPr/>
                    <a:lstStyle/>
                    <a:p>
                      <a:r>
                        <a:rPr lang="en-US" dirty="0"/>
                        <a:t>Outcome</a:t>
                      </a:r>
                    </a:p>
                  </a:txBody>
                  <a:tcPr>
                    <a:solidFill>
                      <a:srgbClr val="32006E"/>
                    </a:solidFill>
                  </a:tcPr>
                </a:tc>
                <a:tc>
                  <a:txBody>
                    <a:bodyPr/>
                    <a:lstStyle/>
                    <a:p>
                      <a:r>
                        <a:rPr lang="en-US" dirty="0"/>
                        <a:t>Data</a:t>
                      </a:r>
                    </a:p>
                  </a:txBody>
                  <a:tcPr>
                    <a:solidFill>
                      <a:srgbClr val="32006E"/>
                    </a:solidFill>
                  </a:tcPr>
                </a:tc>
                <a:extLst>
                  <a:ext uri="{0D108BD9-81ED-4DB2-BD59-A6C34878D82A}">
                    <a16:rowId xmlns:a16="http://schemas.microsoft.com/office/drawing/2014/main" val="170396883"/>
                  </a:ext>
                </a:extLst>
              </a:tr>
              <a:tr h="370840">
                <a:tc>
                  <a:txBody>
                    <a:bodyPr/>
                    <a:lstStyle/>
                    <a:p>
                      <a:r>
                        <a:rPr lang="en-US" dirty="0"/>
                        <a:t>Reach</a:t>
                      </a:r>
                    </a:p>
                  </a:txBody>
                  <a:tcPr/>
                </a:tc>
                <a:tc>
                  <a:txBody>
                    <a:bodyPr/>
                    <a:lstStyle/>
                    <a:p>
                      <a:r>
                        <a:rPr lang="en-US" dirty="0"/>
                        <a:t># and % completing </a:t>
                      </a:r>
                      <a:r>
                        <a:rPr lang="en-US" dirty="0" err="1"/>
                        <a:t>Xpert</a:t>
                      </a:r>
                      <a:r>
                        <a:rPr lang="en-US" dirty="0"/>
                        <a:t> testing</a:t>
                      </a:r>
                    </a:p>
                  </a:txBody>
                  <a:tcPr/>
                </a:tc>
                <a:extLst>
                  <a:ext uri="{0D108BD9-81ED-4DB2-BD59-A6C34878D82A}">
                    <a16:rowId xmlns:a16="http://schemas.microsoft.com/office/drawing/2014/main" val="3500760435"/>
                  </a:ext>
                </a:extLst>
              </a:tr>
              <a:tr h="370840">
                <a:tc>
                  <a:txBody>
                    <a:bodyPr/>
                    <a:lstStyle/>
                    <a:p>
                      <a:r>
                        <a:rPr lang="en-US" dirty="0"/>
                        <a:t>Effectiveness</a:t>
                      </a:r>
                    </a:p>
                  </a:txBody>
                  <a:tcPr/>
                </a:tc>
                <a:tc>
                  <a:txBody>
                    <a:bodyPr/>
                    <a:lstStyle/>
                    <a:p>
                      <a:r>
                        <a:rPr lang="en-US" dirty="0"/>
                        <a:t>Process outcomes (e.g., </a:t>
                      </a:r>
                      <a:r>
                        <a:rPr lang="en-US" b="1" dirty="0"/>
                        <a:t># and % diagnosed with and treated for TB within 14 days</a:t>
                      </a:r>
                      <a:r>
                        <a:rPr lang="en-US" b="0" dirty="0"/>
                        <a:t>)</a:t>
                      </a:r>
                    </a:p>
                    <a:p>
                      <a:r>
                        <a:rPr lang="en-US" dirty="0"/>
                        <a:t>Health and economic outcomes (</a:t>
                      </a:r>
                      <a:r>
                        <a:rPr lang="en-US" dirty="0" err="1"/>
                        <a:t>e.g</a:t>
                      </a:r>
                      <a:r>
                        <a:rPr lang="en-US" dirty="0"/>
                        <a:t>,. # and % who died within 6 months, ICER)</a:t>
                      </a:r>
                    </a:p>
                  </a:txBody>
                  <a:tcPr/>
                </a:tc>
                <a:extLst>
                  <a:ext uri="{0D108BD9-81ED-4DB2-BD59-A6C34878D82A}">
                    <a16:rowId xmlns:a16="http://schemas.microsoft.com/office/drawing/2014/main" val="2820839950"/>
                  </a:ext>
                </a:extLst>
              </a:tr>
              <a:tr h="370840">
                <a:tc>
                  <a:txBody>
                    <a:bodyPr/>
                    <a:lstStyle/>
                    <a:p>
                      <a:r>
                        <a:rPr lang="en-US" dirty="0"/>
                        <a:t>Adoption</a:t>
                      </a:r>
                    </a:p>
                  </a:txBody>
                  <a:tcPr/>
                </a:tc>
                <a:tc>
                  <a:txBody>
                    <a:bodyPr/>
                    <a:lstStyle/>
                    <a:p>
                      <a:r>
                        <a:rPr lang="en-US" dirty="0"/>
                        <a:t>% eligible sites able/willing to initiate implementation strategy component</a:t>
                      </a:r>
                    </a:p>
                  </a:txBody>
                  <a:tcPr/>
                </a:tc>
                <a:extLst>
                  <a:ext uri="{0D108BD9-81ED-4DB2-BD59-A6C34878D82A}">
                    <a16:rowId xmlns:a16="http://schemas.microsoft.com/office/drawing/2014/main" val="1526604930"/>
                  </a:ext>
                </a:extLst>
              </a:tr>
              <a:tr h="370840">
                <a:tc>
                  <a:txBody>
                    <a:bodyPr/>
                    <a:lstStyle/>
                    <a:p>
                      <a:r>
                        <a:rPr lang="en-US" dirty="0"/>
                        <a:t>Implementation</a:t>
                      </a:r>
                    </a:p>
                  </a:txBody>
                  <a:tcPr/>
                </a:tc>
                <a:tc>
                  <a:txBody>
                    <a:bodyPr/>
                    <a:lstStyle/>
                    <a:p>
                      <a:r>
                        <a:rPr lang="en-US" dirty="0"/>
                        <a:t>Fidelity (e.g., % tested by </a:t>
                      </a:r>
                      <a:r>
                        <a:rPr lang="en-US" dirty="0" err="1"/>
                        <a:t>Xpert</a:t>
                      </a:r>
                      <a:r>
                        <a:rPr lang="en-US" dirty="0"/>
                        <a:t>, % invalid, error, or indeterminate results)</a:t>
                      </a:r>
                    </a:p>
                    <a:p>
                      <a:r>
                        <a:rPr lang="en-US" dirty="0"/>
                        <a:t>Acceptability (thematic output from health worker focus group discussions)</a:t>
                      </a:r>
                    </a:p>
                    <a:p>
                      <a:r>
                        <a:rPr lang="en-US" dirty="0"/>
                        <a:t>Patient and health system costs (e.g., incremental patient cost per diagnostic evaluation)</a:t>
                      </a:r>
                    </a:p>
                    <a:p>
                      <a:r>
                        <a:rPr lang="en-US" dirty="0"/>
                        <a:t>Modification of targeted implementation barriers </a:t>
                      </a:r>
                    </a:p>
                    <a:p>
                      <a:pPr marL="742950" lvl="1" indent="-285750">
                        <a:buFont typeface="Arial" panose="020B0604020202020204" pitchFamily="34" charset="0"/>
                        <a:buChar char="•"/>
                      </a:pPr>
                      <a:r>
                        <a:rPr lang="en-US" dirty="0"/>
                        <a:t>Median scores on health worker knowledge, attitudes, self-efficacy</a:t>
                      </a:r>
                    </a:p>
                    <a:p>
                      <a:pPr marL="742950" lvl="1" indent="-285750">
                        <a:buFont typeface="Arial" panose="020B0604020202020204" pitchFamily="34" charset="0"/>
                        <a:buChar char="•"/>
                      </a:pPr>
                      <a:r>
                        <a:rPr lang="en-US" dirty="0"/>
                        <a:t>Median scores for domains of patient satisfaction survey</a:t>
                      </a:r>
                    </a:p>
                    <a:p>
                      <a:pPr marL="742950" lvl="1" indent="-285750">
                        <a:buFont typeface="Arial" panose="020B0604020202020204" pitchFamily="34" charset="0"/>
                        <a:buChar char="•"/>
                      </a:pPr>
                      <a:r>
                        <a:rPr lang="en-US" dirty="0"/>
                        <a:t>Thematic output from provider in-depth interviews</a:t>
                      </a:r>
                    </a:p>
                  </a:txBody>
                  <a:tcPr/>
                </a:tc>
                <a:extLst>
                  <a:ext uri="{0D108BD9-81ED-4DB2-BD59-A6C34878D82A}">
                    <a16:rowId xmlns:a16="http://schemas.microsoft.com/office/drawing/2014/main" val="4269718731"/>
                  </a:ext>
                </a:extLst>
              </a:tr>
            </a:tbl>
          </a:graphicData>
        </a:graphic>
      </p:graphicFrame>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6</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HYBRID 3 EXAMPLE</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7</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a:xfrm>
            <a:off x="6320589" y="1553311"/>
            <a:ext cx="5582241" cy="4525963"/>
          </a:xfrm>
        </p:spPr>
        <p:txBody>
          <a:bodyPr>
            <a:normAutofit lnSpcReduction="10000"/>
          </a:bodyPr>
          <a:lstStyle/>
          <a:p>
            <a:pPr marL="0" indent="0">
              <a:buNone/>
            </a:pPr>
            <a:r>
              <a:rPr lang="en-US" sz="2400" dirty="0"/>
              <a:t>The aims of the 3HP Options trial are to </a:t>
            </a:r>
          </a:p>
          <a:p>
            <a:pPr marL="457200" indent="-457200">
              <a:buFont typeface="+mj-lt"/>
              <a:buAutoNum type="arabicPeriod"/>
            </a:pPr>
            <a:r>
              <a:rPr lang="en-US" sz="2400" dirty="0"/>
              <a:t>Compare the acceptance and completion of 3HP among PLHIV under three delivery strategies: DOT, SAT, or informed choice of DOT or SAT with support of decision aid</a:t>
            </a:r>
          </a:p>
          <a:p>
            <a:pPr marL="457200" indent="-457200">
              <a:buFont typeface="+mj-lt"/>
              <a:buAutoNum type="arabicPeriod"/>
            </a:pPr>
            <a:r>
              <a:rPr lang="en-US" sz="2400" dirty="0"/>
              <a:t>Identify process and contextual factors that influence acceptance and completion of 3HP under each Strategy</a:t>
            </a:r>
          </a:p>
          <a:p>
            <a:pPr marL="457200" indent="-457200">
              <a:buFont typeface="+mj-lt"/>
              <a:buAutoNum type="arabicPeriod"/>
            </a:pPr>
            <a:r>
              <a:rPr lang="en-US" sz="2400" dirty="0"/>
              <a:t>Estimate the costs and compare the cost-effectiveness of the three strategies for delivering 3HP.</a:t>
            </a:r>
          </a:p>
          <a:p>
            <a:pPr marL="0" indent="0">
              <a:buNone/>
            </a:pPr>
            <a:endParaRPr lang="en-US" sz="2400" dirty="0"/>
          </a:p>
        </p:txBody>
      </p:sp>
      <p:pic>
        <p:nvPicPr>
          <p:cNvPr id="13" name="Content Placeholder 10">
            <a:extLst>
              <a:ext uri="{FF2B5EF4-FFF2-40B4-BE49-F238E27FC236}">
                <a16:creationId xmlns:a16="http://schemas.microsoft.com/office/drawing/2014/main" id="{DEE4A970-9EC4-4D0A-B1D8-26A45669CCB1}"/>
              </a:ext>
            </a:extLst>
          </p:cNvPr>
          <p:cNvPicPr>
            <a:picLocks noGrp="1" noChangeAspect="1"/>
          </p:cNvPicPr>
          <p:nvPr>
            <p:ph sz="half" idx="1"/>
          </p:nvPr>
        </p:nvPicPr>
        <p:blipFill>
          <a:blip r:embed="rId4"/>
          <a:stretch>
            <a:fillRect/>
          </a:stretch>
        </p:blipFill>
        <p:spPr>
          <a:xfrm>
            <a:off x="609600" y="2284317"/>
            <a:ext cx="5384800" cy="3157728"/>
          </a:xfrm>
        </p:spPr>
      </p:pic>
    </p:spTree>
    <p:extLst>
      <p:ext uri="{BB962C8B-B14F-4D97-AF65-F5344CB8AC3E}">
        <p14:creationId xmlns:p14="http://schemas.microsoft.com/office/powerpoint/2010/main" val="15037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fontScale="90000"/>
          </a:bodyPr>
          <a:lstStyle/>
          <a:p>
            <a:r>
              <a:rPr lang="en-US" sz="3600" dirty="0"/>
              <a:t>WHAT ELSE CAN YOU DO WITH IMPLEMENTATION SCIENCE?</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8</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pic>
        <p:nvPicPr>
          <p:cNvPr id="11" name="Picture 10">
            <a:extLst>
              <a:ext uri="{FF2B5EF4-FFF2-40B4-BE49-F238E27FC236}">
                <a16:creationId xmlns:a16="http://schemas.microsoft.com/office/drawing/2014/main" id="{08DEEC36-42F3-480F-A787-D6D2FDE79E9F}"/>
              </a:ext>
            </a:extLst>
          </p:cNvPr>
          <p:cNvPicPr>
            <a:picLocks noChangeAspect="1"/>
          </p:cNvPicPr>
          <p:nvPr/>
        </p:nvPicPr>
        <p:blipFill>
          <a:blip r:embed="rId4"/>
          <a:stretch>
            <a:fillRect/>
          </a:stretch>
        </p:blipFill>
        <p:spPr>
          <a:xfrm>
            <a:off x="187570" y="2107652"/>
            <a:ext cx="6010030" cy="3150143"/>
          </a:xfrm>
          <a:prstGeom prst="rect">
            <a:avLst/>
          </a:prstGeom>
        </p:spPr>
      </p:pic>
      <p:pic>
        <p:nvPicPr>
          <p:cNvPr id="14" name="Picture 13">
            <a:extLst>
              <a:ext uri="{FF2B5EF4-FFF2-40B4-BE49-F238E27FC236}">
                <a16:creationId xmlns:a16="http://schemas.microsoft.com/office/drawing/2014/main" id="{F6CF484D-9CE4-4BDF-BEE8-7270109C219B}"/>
              </a:ext>
            </a:extLst>
          </p:cNvPr>
          <p:cNvPicPr>
            <a:picLocks noChangeAspect="1"/>
          </p:cNvPicPr>
          <p:nvPr/>
        </p:nvPicPr>
        <p:blipFill>
          <a:blip r:embed="rId5"/>
          <a:stretch>
            <a:fillRect/>
          </a:stretch>
        </p:blipFill>
        <p:spPr>
          <a:xfrm>
            <a:off x="6252131" y="2107653"/>
            <a:ext cx="5752300" cy="2760777"/>
          </a:xfrm>
          <a:prstGeom prst="rect">
            <a:avLst/>
          </a:prstGeom>
        </p:spPr>
      </p:pic>
    </p:spTree>
    <p:extLst>
      <p:ext uri="{BB962C8B-B14F-4D97-AF65-F5344CB8AC3E}">
        <p14:creationId xmlns:p14="http://schemas.microsoft.com/office/powerpoint/2010/main" val="89968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fontScale="90000"/>
          </a:bodyPr>
          <a:lstStyle/>
          <a:p>
            <a:r>
              <a:rPr lang="en-US" sz="3600" dirty="0"/>
              <a:t>WHAT ELSE CAN YOU DO WITH IMPLEMENTATION SCIENCE?</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9</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7C56789-43AD-4944-83D7-9447CCC438B3}"/>
              </a:ext>
            </a:extLst>
          </p:cNvPr>
          <p:cNvSpPr>
            <a:spLocks noGrp="1"/>
          </p:cNvSpPr>
          <p:nvPr>
            <p:ph sz="half" idx="2"/>
          </p:nvPr>
        </p:nvSpPr>
        <p:spPr/>
        <p:txBody>
          <a:bodyPr>
            <a:normAutofit/>
          </a:bodyPr>
          <a:lstStyle/>
          <a:p>
            <a:pPr marL="0" indent="0">
              <a:buNone/>
            </a:pPr>
            <a:endParaRPr lang="en-US" sz="2800" dirty="0"/>
          </a:p>
          <a:p>
            <a:pPr marL="0" indent="0">
              <a:buNone/>
            </a:pPr>
            <a:endParaRPr lang="en-US" dirty="0"/>
          </a:p>
        </p:txBody>
      </p:sp>
      <p:pic>
        <p:nvPicPr>
          <p:cNvPr id="13" name="Content Placeholder 7">
            <a:extLst>
              <a:ext uri="{FF2B5EF4-FFF2-40B4-BE49-F238E27FC236}">
                <a16:creationId xmlns:a16="http://schemas.microsoft.com/office/drawing/2014/main" id="{4FE6128D-7FE2-4A8E-8900-803E757A8E88}"/>
              </a:ext>
            </a:extLst>
          </p:cNvPr>
          <p:cNvPicPr>
            <a:picLocks noChangeAspect="1"/>
          </p:cNvPicPr>
          <p:nvPr/>
        </p:nvPicPr>
        <p:blipFill>
          <a:blip r:embed="rId4"/>
          <a:stretch>
            <a:fillRect/>
          </a:stretch>
        </p:blipFill>
        <p:spPr>
          <a:xfrm>
            <a:off x="328246" y="2098440"/>
            <a:ext cx="5767754" cy="3112465"/>
          </a:xfrm>
          <a:prstGeom prst="rect">
            <a:avLst/>
          </a:prstGeom>
        </p:spPr>
      </p:pic>
      <p:pic>
        <p:nvPicPr>
          <p:cNvPr id="15" name="Content Placeholder 10">
            <a:extLst>
              <a:ext uri="{FF2B5EF4-FFF2-40B4-BE49-F238E27FC236}">
                <a16:creationId xmlns:a16="http://schemas.microsoft.com/office/drawing/2014/main" id="{209C25C5-291C-412C-8293-AA170BE25022}"/>
              </a:ext>
            </a:extLst>
          </p:cNvPr>
          <p:cNvPicPr>
            <a:picLocks noChangeAspect="1"/>
          </p:cNvPicPr>
          <p:nvPr/>
        </p:nvPicPr>
        <p:blipFill>
          <a:blip r:embed="rId5"/>
          <a:stretch>
            <a:fillRect/>
          </a:stretch>
        </p:blipFill>
        <p:spPr>
          <a:xfrm>
            <a:off x="6197600" y="2145332"/>
            <a:ext cx="5666154" cy="3112465"/>
          </a:xfrm>
          <a:prstGeom prst="rect">
            <a:avLst/>
          </a:prstGeom>
        </p:spPr>
      </p:pic>
    </p:spTree>
    <p:extLst>
      <p:ext uri="{BB962C8B-B14F-4D97-AF65-F5344CB8AC3E}">
        <p14:creationId xmlns:p14="http://schemas.microsoft.com/office/powerpoint/2010/main" val="418473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43251</TotalTime>
  <Words>4761</Words>
  <Application>Microsoft Office PowerPoint</Application>
  <PresentationFormat>Widescreen</PresentationFormat>
  <Paragraphs>261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BcqmccAdvTT86d47313</vt:lpstr>
      <vt:lpstr>Calibri</vt:lpstr>
      <vt:lpstr>MmjspxAdvTT86d47313</vt:lpstr>
      <vt:lpstr>QqjqlnAdvTTb5929f4c</vt:lpstr>
      <vt:lpstr>Office Theme</vt:lpstr>
      <vt:lpstr>IMPLEMENTATION SCIENCE FOR TB</vt:lpstr>
      <vt:lpstr>IMPLEMENTATON SCIENCE MADE SIMPLE</vt:lpstr>
      <vt:lpstr>WHEN TO DO IMPLEMENTATION SCIENCE</vt:lpstr>
      <vt:lpstr>THREE TYPES OF HYBRID DESIGNS</vt:lpstr>
      <vt:lpstr>HYBRID 2 EXAMPLE</vt:lpstr>
      <vt:lpstr>TRIAL OUTCOMES FOR HYBRID 2 EXAMPLE</vt:lpstr>
      <vt:lpstr>HYBRID 3 EXAMPLE</vt:lpstr>
      <vt:lpstr>WHAT ELSE CAN YOU DO WITH IMPLEMENTATION SCIENCE?</vt:lpstr>
      <vt:lpstr>WHAT ELSE CAN YOU DO WITH IMPLEMENTATION SCIENCE?</vt:lpstr>
      <vt:lpstr>SO, WHAT DOES IMPLEMENTATION SCIENCE  BRING TO THE TABLE?</vt:lpstr>
      <vt:lpstr>SUPPLEMENTAL SLIDES ON THEORIES, MODELS, AND FRAMWORKS IN IMPLEMENTATION SCIENCE</vt:lpstr>
      <vt:lpstr>AN OVERVIEW OF IMPLEMENTATION SCIENCE FRAMEWORKS</vt:lpstr>
      <vt:lpstr>EXAMPLE: PROCESS MODEL</vt:lpstr>
      <vt:lpstr>EXAMPLE: EXPLANATORY FRAMEWORK</vt:lpstr>
      <vt:lpstr>EXAMPLE: EVALUATION FRAMEWORK</vt:lpstr>
      <vt:lpstr>USING MULTIPLE IS FRAMEWORKS</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Donor-unrestricted T cells and Resistance to M.tb Infection</dc:title>
  <dc:creator>Chetan Seshadri</dc:creator>
  <cp:lastModifiedBy>Bryan Weiner</cp:lastModifiedBy>
  <cp:revision>742</cp:revision>
  <cp:lastPrinted>2017-10-30T18:45:29Z</cp:lastPrinted>
  <dcterms:created xsi:type="dcterms:W3CDTF">2017-01-31T20:44:20Z</dcterms:created>
  <dcterms:modified xsi:type="dcterms:W3CDTF">2022-08-19T16:35:56Z</dcterms:modified>
</cp:coreProperties>
</file>