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52" r:id="rId2"/>
  </p:sldMasterIdLst>
  <p:notesMasterIdLst>
    <p:notesMasterId r:id="rId30"/>
  </p:notesMasterIdLst>
  <p:sldIdLst>
    <p:sldId id="262" r:id="rId3"/>
    <p:sldId id="437" r:id="rId4"/>
    <p:sldId id="308" r:id="rId5"/>
    <p:sldId id="355" r:id="rId6"/>
    <p:sldId id="1260" r:id="rId7"/>
    <p:sldId id="1255" r:id="rId8"/>
    <p:sldId id="1246" r:id="rId9"/>
    <p:sldId id="260" r:id="rId10"/>
    <p:sldId id="284" r:id="rId11"/>
    <p:sldId id="1247" r:id="rId12"/>
    <p:sldId id="1256" r:id="rId13"/>
    <p:sldId id="1258" r:id="rId14"/>
    <p:sldId id="1261" r:id="rId15"/>
    <p:sldId id="1263" r:id="rId16"/>
    <p:sldId id="1265" r:id="rId17"/>
    <p:sldId id="1262" r:id="rId18"/>
    <p:sldId id="1250" r:id="rId19"/>
    <p:sldId id="1251" r:id="rId20"/>
    <p:sldId id="1249" r:id="rId21"/>
    <p:sldId id="327" r:id="rId22"/>
    <p:sldId id="1257" r:id="rId23"/>
    <p:sldId id="1252" r:id="rId24"/>
    <p:sldId id="1254" r:id="rId25"/>
    <p:sldId id="1236" r:id="rId26"/>
    <p:sldId id="1241" r:id="rId27"/>
    <p:sldId id="256" r:id="rId28"/>
    <p:sldId id="1266" r:id="rId2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49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EDA"/>
    <a:srgbClr val="C0F1DB"/>
    <a:srgbClr val="4B2E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9"/>
    <p:restoredTop sz="94688"/>
  </p:normalViewPr>
  <p:slideViewPr>
    <p:cSldViewPr snapToGrid="0">
      <p:cViewPr varScale="1">
        <p:scale>
          <a:sx n="167" d="100"/>
          <a:sy n="167" d="100"/>
        </p:scale>
        <p:origin x="184" y="1184"/>
      </p:cViewPr>
      <p:guideLst>
        <p:guide orient="horz" pos="1620"/>
        <p:guide pos="49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B0EBBE-43D2-417F-8BD1-B51447674E8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B681D767-F8D7-41CB-A379-55FB75AF0CD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Consultations to investigators wishing to establish new projects​</a:t>
          </a:r>
        </a:p>
      </dgm:t>
    </dgm:pt>
    <dgm:pt modelId="{FA696CA9-18FF-4D74-8E0C-8E94F1724E19}" type="parTrans" cxnId="{2BC344B7-7892-4AA5-9124-7419E2A1B224}">
      <dgm:prSet/>
      <dgm:spPr/>
      <dgm:t>
        <a:bodyPr/>
        <a:lstStyle/>
        <a:p>
          <a:endParaRPr lang="en-US"/>
        </a:p>
      </dgm:t>
    </dgm:pt>
    <dgm:pt modelId="{A3C31E6D-AF7E-408A-8E94-B5EFF62F9AD4}" type="sibTrans" cxnId="{2BC344B7-7892-4AA5-9124-7419E2A1B224}">
      <dgm:prSet/>
      <dgm:spPr/>
      <dgm:t>
        <a:bodyPr/>
        <a:lstStyle/>
        <a:p>
          <a:endParaRPr lang="en-US"/>
        </a:p>
      </dgm:t>
    </dgm:pt>
    <dgm:pt modelId="{CFEA0F1D-21EA-492F-9112-E85C5DA9C82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Basic safety training to cover work under BSL3 and ABSL3 conditions​</a:t>
          </a:r>
        </a:p>
      </dgm:t>
    </dgm:pt>
    <dgm:pt modelId="{D94CF3D0-8819-4223-B498-5839C914C29C}" type="parTrans" cxnId="{072B6A27-65B6-40DD-93AE-E3A488530D32}">
      <dgm:prSet/>
      <dgm:spPr/>
      <dgm:t>
        <a:bodyPr/>
        <a:lstStyle/>
        <a:p>
          <a:endParaRPr lang="en-US"/>
        </a:p>
      </dgm:t>
    </dgm:pt>
    <dgm:pt modelId="{9FA1E237-673A-47A5-B919-E804FF989752}" type="sibTrans" cxnId="{072B6A27-65B6-40DD-93AE-E3A488530D32}">
      <dgm:prSet/>
      <dgm:spPr/>
      <dgm:t>
        <a:bodyPr/>
        <a:lstStyle/>
        <a:p>
          <a:endParaRPr lang="en-US"/>
        </a:p>
      </dgm:t>
    </dgm:pt>
    <dgm:pt modelId="{FABAD7F3-02E5-49B6-A75A-B026A40EA5A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Advanced training in microbiological and immunological techniques​</a:t>
          </a:r>
        </a:p>
      </dgm:t>
    </dgm:pt>
    <dgm:pt modelId="{ED366AA2-0078-42FC-AD70-E265CCBFF29C}" type="parTrans" cxnId="{FF8EF08B-2C5A-4939-8148-F876B408FB4D}">
      <dgm:prSet/>
      <dgm:spPr/>
      <dgm:t>
        <a:bodyPr/>
        <a:lstStyle/>
        <a:p>
          <a:endParaRPr lang="en-US"/>
        </a:p>
      </dgm:t>
    </dgm:pt>
    <dgm:pt modelId="{A832E634-D61A-48AE-A771-7A200CDDDD76}" type="sibTrans" cxnId="{FF8EF08B-2C5A-4939-8148-F876B408FB4D}">
      <dgm:prSet/>
      <dgm:spPr/>
      <dgm:t>
        <a:bodyPr/>
        <a:lstStyle/>
        <a:p>
          <a:endParaRPr lang="en-US"/>
        </a:p>
      </dgm:t>
    </dgm:pt>
    <dgm:pt modelId="{4A4A18FE-154E-4C23-AC9B-C2034C48212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​Access to a suite of assays to generate data for pilot studies.​</a:t>
          </a:r>
        </a:p>
      </dgm:t>
    </dgm:pt>
    <dgm:pt modelId="{671751D5-BEA2-4038-82E7-E2BCE7B10CEF}" type="parTrans" cxnId="{BE1A337C-C510-45D5-9D63-35FC39EA8A68}">
      <dgm:prSet/>
      <dgm:spPr/>
      <dgm:t>
        <a:bodyPr/>
        <a:lstStyle/>
        <a:p>
          <a:endParaRPr lang="en-US"/>
        </a:p>
      </dgm:t>
    </dgm:pt>
    <dgm:pt modelId="{977AAD27-92D5-4A8C-B76E-8641CA7C48AE}" type="sibTrans" cxnId="{BE1A337C-C510-45D5-9D63-35FC39EA8A68}">
      <dgm:prSet/>
      <dgm:spPr/>
      <dgm:t>
        <a:bodyPr/>
        <a:lstStyle/>
        <a:p>
          <a:endParaRPr lang="en-US"/>
        </a:p>
      </dgm:t>
    </dgm:pt>
    <dgm:pt modelId="{27B05362-7FC3-4B06-9C27-67350AB78660}" type="pres">
      <dgm:prSet presAssocID="{88B0EBBE-43D2-417F-8BD1-B51447674E8D}" presName="root" presStyleCnt="0">
        <dgm:presLayoutVars>
          <dgm:dir/>
          <dgm:resizeHandles val="exact"/>
        </dgm:presLayoutVars>
      </dgm:prSet>
      <dgm:spPr/>
    </dgm:pt>
    <dgm:pt modelId="{4083FA6B-7737-4507-9CF2-8A3F90D76F7C}" type="pres">
      <dgm:prSet presAssocID="{B681D767-F8D7-41CB-A379-55FB75AF0CD2}" presName="compNode" presStyleCnt="0"/>
      <dgm:spPr/>
    </dgm:pt>
    <dgm:pt modelId="{470B9AC0-3392-42C9-8BBD-2DD15573374C}" type="pres">
      <dgm:prSet presAssocID="{B681D767-F8D7-41CB-A379-55FB75AF0CD2}" presName="bgRect" presStyleLbl="bgShp" presStyleIdx="0" presStyleCnt="4"/>
      <dgm:spPr/>
    </dgm:pt>
    <dgm:pt modelId="{326A8BC2-F766-4418-94DD-926EA97F4B99}" type="pres">
      <dgm:prSet presAssocID="{B681D767-F8D7-41CB-A379-55FB75AF0CD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67EDE86B-133E-4B51-BF88-87ED4D4F668E}" type="pres">
      <dgm:prSet presAssocID="{B681D767-F8D7-41CB-A379-55FB75AF0CD2}" presName="spaceRect" presStyleCnt="0"/>
      <dgm:spPr/>
    </dgm:pt>
    <dgm:pt modelId="{4950B5B3-3AD0-4D43-A4E3-A89EB29459E6}" type="pres">
      <dgm:prSet presAssocID="{B681D767-F8D7-41CB-A379-55FB75AF0CD2}" presName="parTx" presStyleLbl="revTx" presStyleIdx="0" presStyleCnt="4">
        <dgm:presLayoutVars>
          <dgm:chMax val="0"/>
          <dgm:chPref val="0"/>
        </dgm:presLayoutVars>
      </dgm:prSet>
      <dgm:spPr/>
    </dgm:pt>
    <dgm:pt modelId="{F54713D8-4770-4C9D-8851-4DE23444222F}" type="pres">
      <dgm:prSet presAssocID="{A3C31E6D-AF7E-408A-8E94-B5EFF62F9AD4}" presName="sibTrans" presStyleCnt="0"/>
      <dgm:spPr/>
    </dgm:pt>
    <dgm:pt modelId="{119DE61A-0730-4DCB-8F39-06AA660B8FF6}" type="pres">
      <dgm:prSet presAssocID="{CFEA0F1D-21EA-492F-9112-E85C5DA9C822}" presName="compNode" presStyleCnt="0"/>
      <dgm:spPr/>
    </dgm:pt>
    <dgm:pt modelId="{4C35820D-23F1-4F10-8B67-0324F313D79B}" type="pres">
      <dgm:prSet presAssocID="{CFEA0F1D-21EA-492F-9112-E85C5DA9C822}" presName="bgRect" presStyleLbl="bgShp" presStyleIdx="1" presStyleCnt="4"/>
      <dgm:spPr/>
    </dgm:pt>
    <dgm:pt modelId="{82C231B7-59B4-4E8C-AB24-9B2694F5CABE}" type="pres">
      <dgm:prSet presAssocID="{CFEA0F1D-21EA-492F-9112-E85C5DA9C822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6E92967B-51AB-428B-A415-8C241FE28C68}" type="pres">
      <dgm:prSet presAssocID="{CFEA0F1D-21EA-492F-9112-E85C5DA9C822}" presName="spaceRect" presStyleCnt="0"/>
      <dgm:spPr/>
    </dgm:pt>
    <dgm:pt modelId="{13AB1286-FC76-46ED-8334-C6954C1CC237}" type="pres">
      <dgm:prSet presAssocID="{CFEA0F1D-21EA-492F-9112-E85C5DA9C822}" presName="parTx" presStyleLbl="revTx" presStyleIdx="1" presStyleCnt="4">
        <dgm:presLayoutVars>
          <dgm:chMax val="0"/>
          <dgm:chPref val="0"/>
        </dgm:presLayoutVars>
      </dgm:prSet>
      <dgm:spPr/>
    </dgm:pt>
    <dgm:pt modelId="{2E59DF8E-49B0-4CE4-B9F0-74F02E0B0D59}" type="pres">
      <dgm:prSet presAssocID="{9FA1E237-673A-47A5-B919-E804FF989752}" presName="sibTrans" presStyleCnt="0"/>
      <dgm:spPr/>
    </dgm:pt>
    <dgm:pt modelId="{2E8BB97D-941B-4D80-A570-7F24E856E4EA}" type="pres">
      <dgm:prSet presAssocID="{FABAD7F3-02E5-49B6-A75A-B026A40EA5AF}" presName="compNode" presStyleCnt="0"/>
      <dgm:spPr/>
    </dgm:pt>
    <dgm:pt modelId="{EA4507DD-763D-44DC-9E7B-12DC0777F916}" type="pres">
      <dgm:prSet presAssocID="{FABAD7F3-02E5-49B6-A75A-B026A40EA5AF}" presName="bgRect" presStyleLbl="bgShp" presStyleIdx="2" presStyleCnt="4"/>
      <dgm:spPr/>
    </dgm:pt>
    <dgm:pt modelId="{9CC641FF-F0DA-452C-9E2B-9415AD9C2B1D}" type="pres">
      <dgm:prSet presAssocID="{FABAD7F3-02E5-49B6-A75A-B026A40EA5A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edle"/>
        </a:ext>
      </dgm:extLst>
    </dgm:pt>
    <dgm:pt modelId="{8982431B-88E7-4B8C-9C87-6B69642CBC8B}" type="pres">
      <dgm:prSet presAssocID="{FABAD7F3-02E5-49B6-A75A-B026A40EA5AF}" presName="spaceRect" presStyleCnt="0"/>
      <dgm:spPr/>
    </dgm:pt>
    <dgm:pt modelId="{8696E9F3-0795-4E6A-8189-8F79DD49327D}" type="pres">
      <dgm:prSet presAssocID="{FABAD7F3-02E5-49B6-A75A-B026A40EA5AF}" presName="parTx" presStyleLbl="revTx" presStyleIdx="2" presStyleCnt="4">
        <dgm:presLayoutVars>
          <dgm:chMax val="0"/>
          <dgm:chPref val="0"/>
        </dgm:presLayoutVars>
      </dgm:prSet>
      <dgm:spPr/>
    </dgm:pt>
    <dgm:pt modelId="{BE2A7C85-9226-4DAB-8EA0-24B00E6056E6}" type="pres">
      <dgm:prSet presAssocID="{A832E634-D61A-48AE-A771-7A200CDDDD76}" presName="sibTrans" presStyleCnt="0"/>
      <dgm:spPr/>
    </dgm:pt>
    <dgm:pt modelId="{6685824F-63A2-437E-9C76-51F95BF7C16A}" type="pres">
      <dgm:prSet presAssocID="{4A4A18FE-154E-4C23-AC9B-C2034C482121}" presName="compNode" presStyleCnt="0"/>
      <dgm:spPr/>
    </dgm:pt>
    <dgm:pt modelId="{16EF7CE3-6DEE-4677-AF44-780F5C482A27}" type="pres">
      <dgm:prSet presAssocID="{4A4A18FE-154E-4C23-AC9B-C2034C482121}" presName="bgRect" presStyleLbl="bgShp" presStyleIdx="3" presStyleCnt="4"/>
      <dgm:spPr/>
    </dgm:pt>
    <dgm:pt modelId="{88B40E9F-82DF-4EFD-B692-08F98E8815C3}" type="pres">
      <dgm:prSet presAssocID="{4A4A18FE-154E-4C23-AC9B-C2034C48212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st tubes"/>
        </a:ext>
      </dgm:extLst>
    </dgm:pt>
    <dgm:pt modelId="{EAC7EDD3-19F3-4F69-83B5-2E4181BA9EB6}" type="pres">
      <dgm:prSet presAssocID="{4A4A18FE-154E-4C23-AC9B-C2034C482121}" presName="spaceRect" presStyleCnt="0"/>
      <dgm:spPr/>
    </dgm:pt>
    <dgm:pt modelId="{F669A312-1B0E-42DA-A5CA-0788A5121F41}" type="pres">
      <dgm:prSet presAssocID="{4A4A18FE-154E-4C23-AC9B-C2034C482121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072B6A27-65B6-40DD-93AE-E3A488530D32}" srcId="{88B0EBBE-43D2-417F-8BD1-B51447674E8D}" destId="{CFEA0F1D-21EA-492F-9112-E85C5DA9C822}" srcOrd="1" destOrd="0" parTransId="{D94CF3D0-8819-4223-B498-5839C914C29C}" sibTransId="{9FA1E237-673A-47A5-B919-E804FF989752}"/>
    <dgm:cxn modelId="{DABAE82F-CF26-F448-961A-AA2A1B835475}" type="presOf" srcId="{B681D767-F8D7-41CB-A379-55FB75AF0CD2}" destId="{4950B5B3-3AD0-4D43-A4E3-A89EB29459E6}" srcOrd="0" destOrd="0" presId="urn:microsoft.com/office/officeart/2018/2/layout/IconVerticalSolidList"/>
    <dgm:cxn modelId="{BE1A337C-C510-45D5-9D63-35FC39EA8A68}" srcId="{88B0EBBE-43D2-417F-8BD1-B51447674E8D}" destId="{4A4A18FE-154E-4C23-AC9B-C2034C482121}" srcOrd="3" destOrd="0" parTransId="{671751D5-BEA2-4038-82E7-E2BCE7B10CEF}" sibTransId="{977AAD27-92D5-4A8C-B76E-8641CA7C48AE}"/>
    <dgm:cxn modelId="{FF8EF08B-2C5A-4939-8148-F876B408FB4D}" srcId="{88B0EBBE-43D2-417F-8BD1-B51447674E8D}" destId="{FABAD7F3-02E5-49B6-A75A-B026A40EA5AF}" srcOrd="2" destOrd="0" parTransId="{ED366AA2-0078-42FC-AD70-E265CCBFF29C}" sibTransId="{A832E634-D61A-48AE-A771-7A200CDDDD76}"/>
    <dgm:cxn modelId="{F6D8548D-9301-6043-A25B-AD97B24D222C}" type="presOf" srcId="{FABAD7F3-02E5-49B6-A75A-B026A40EA5AF}" destId="{8696E9F3-0795-4E6A-8189-8F79DD49327D}" srcOrd="0" destOrd="0" presId="urn:microsoft.com/office/officeart/2018/2/layout/IconVerticalSolidList"/>
    <dgm:cxn modelId="{DCB94696-6F48-464E-8EFB-28E70323F0A0}" type="presOf" srcId="{88B0EBBE-43D2-417F-8BD1-B51447674E8D}" destId="{27B05362-7FC3-4B06-9C27-67350AB78660}" srcOrd="0" destOrd="0" presId="urn:microsoft.com/office/officeart/2018/2/layout/IconVerticalSolidList"/>
    <dgm:cxn modelId="{A0EA08A5-9D61-2344-887A-74C561A15A2C}" type="presOf" srcId="{CFEA0F1D-21EA-492F-9112-E85C5DA9C822}" destId="{13AB1286-FC76-46ED-8334-C6954C1CC237}" srcOrd="0" destOrd="0" presId="urn:microsoft.com/office/officeart/2018/2/layout/IconVerticalSolidList"/>
    <dgm:cxn modelId="{2BC344B7-7892-4AA5-9124-7419E2A1B224}" srcId="{88B0EBBE-43D2-417F-8BD1-B51447674E8D}" destId="{B681D767-F8D7-41CB-A379-55FB75AF0CD2}" srcOrd="0" destOrd="0" parTransId="{FA696CA9-18FF-4D74-8E0C-8E94F1724E19}" sibTransId="{A3C31E6D-AF7E-408A-8E94-B5EFF62F9AD4}"/>
    <dgm:cxn modelId="{384F7AC1-4DBC-3C4C-886B-12D7377B812B}" type="presOf" srcId="{4A4A18FE-154E-4C23-AC9B-C2034C482121}" destId="{F669A312-1B0E-42DA-A5CA-0788A5121F41}" srcOrd="0" destOrd="0" presId="urn:microsoft.com/office/officeart/2018/2/layout/IconVerticalSolidList"/>
    <dgm:cxn modelId="{27D1515D-072F-604D-826F-9123269E19EC}" type="presParOf" srcId="{27B05362-7FC3-4B06-9C27-67350AB78660}" destId="{4083FA6B-7737-4507-9CF2-8A3F90D76F7C}" srcOrd="0" destOrd="0" presId="urn:microsoft.com/office/officeart/2018/2/layout/IconVerticalSolidList"/>
    <dgm:cxn modelId="{05CDA4D9-6AFB-7940-B06D-4D4BAB4CF512}" type="presParOf" srcId="{4083FA6B-7737-4507-9CF2-8A3F90D76F7C}" destId="{470B9AC0-3392-42C9-8BBD-2DD15573374C}" srcOrd="0" destOrd="0" presId="urn:microsoft.com/office/officeart/2018/2/layout/IconVerticalSolidList"/>
    <dgm:cxn modelId="{93060EC6-EEC5-2A41-BAC8-2D61266FB600}" type="presParOf" srcId="{4083FA6B-7737-4507-9CF2-8A3F90D76F7C}" destId="{326A8BC2-F766-4418-94DD-926EA97F4B99}" srcOrd="1" destOrd="0" presId="urn:microsoft.com/office/officeart/2018/2/layout/IconVerticalSolidList"/>
    <dgm:cxn modelId="{BD368FE0-4623-3343-A850-7BCC129DD7A0}" type="presParOf" srcId="{4083FA6B-7737-4507-9CF2-8A3F90D76F7C}" destId="{67EDE86B-133E-4B51-BF88-87ED4D4F668E}" srcOrd="2" destOrd="0" presId="urn:microsoft.com/office/officeart/2018/2/layout/IconVerticalSolidList"/>
    <dgm:cxn modelId="{A3E69321-DFE9-A84C-8F11-6B79F54E6F67}" type="presParOf" srcId="{4083FA6B-7737-4507-9CF2-8A3F90D76F7C}" destId="{4950B5B3-3AD0-4D43-A4E3-A89EB29459E6}" srcOrd="3" destOrd="0" presId="urn:microsoft.com/office/officeart/2018/2/layout/IconVerticalSolidList"/>
    <dgm:cxn modelId="{2DB408FF-2503-4345-83E3-85F822754C14}" type="presParOf" srcId="{27B05362-7FC3-4B06-9C27-67350AB78660}" destId="{F54713D8-4770-4C9D-8851-4DE23444222F}" srcOrd="1" destOrd="0" presId="urn:microsoft.com/office/officeart/2018/2/layout/IconVerticalSolidList"/>
    <dgm:cxn modelId="{DB3B6F85-6C90-5B4E-87E1-2EE02EDCD51B}" type="presParOf" srcId="{27B05362-7FC3-4B06-9C27-67350AB78660}" destId="{119DE61A-0730-4DCB-8F39-06AA660B8FF6}" srcOrd="2" destOrd="0" presId="urn:microsoft.com/office/officeart/2018/2/layout/IconVerticalSolidList"/>
    <dgm:cxn modelId="{8B13DDB7-A917-6D4F-97AD-3FBA3E6BC826}" type="presParOf" srcId="{119DE61A-0730-4DCB-8F39-06AA660B8FF6}" destId="{4C35820D-23F1-4F10-8B67-0324F313D79B}" srcOrd="0" destOrd="0" presId="urn:microsoft.com/office/officeart/2018/2/layout/IconVerticalSolidList"/>
    <dgm:cxn modelId="{CB424DCF-90E4-194D-907E-368B50248AB7}" type="presParOf" srcId="{119DE61A-0730-4DCB-8F39-06AA660B8FF6}" destId="{82C231B7-59B4-4E8C-AB24-9B2694F5CABE}" srcOrd="1" destOrd="0" presId="urn:microsoft.com/office/officeart/2018/2/layout/IconVerticalSolidList"/>
    <dgm:cxn modelId="{F7AB1A45-4278-0440-8991-F3C82C1FA210}" type="presParOf" srcId="{119DE61A-0730-4DCB-8F39-06AA660B8FF6}" destId="{6E92967B-51AB-428B-A415-8C241FE28C68}" srcOrd="2" destOrd="0" presId="urn:microsoft.com/office/officeart/2018/2/layout/IconVerticalSolidList"/>
    <dgm:cxn modelId="{76016E12-BFCA-6042-A8AB-E4B8CFFBE5F5}" type="presParOf" srcId="{119DE61A-0730-4DCB-8F39-06AA660B8FF6}" destId="{13AB1286-FC76-46ED-8334-C6954C1CC237}" srcOrd="3" destOrd="0" presId="urn:microsoft.com/office/officeart/2018/2/layout/IconVerticalSolidList"/>
    <dgm:cxn modelId="{4651C753-EA14-1C42-8BA1-E2405E7A69C4}" type="presParOf" srcId="{27B05362-7FC3-4B06-9C27-67350AB78660}" destId="{2E59DF8E-49B0-4CE4-B9F0-74F02E0B0D59}" srcOrd="3" destOrd="0" presId="urn:microsoft.com/office/officeart/2018/2/layout/IconVerticalSolidList"/>
    <dgm:cxn modelId="{6468B8F8-5B09-0147-9BC6-3220AA43EF2C}" type="presParOf" srcId="{27B05362-7FC3-4B06-9C27-67350AB78660}" destId="{2E8BB97D-941B-4D80-A570-7F24E856E4EA}" srcOrd="4" destOrd="0" presId="urn:microsoft.com/office/officeart/2018/2/layout/IconVerticalSolidList"/>
    <dgm:cxn modelId="{AB9D9144-446F-2948-B5FA-01FBBB1C1185}" type="presParOf" srcId="{2E8BB97D-941B-4D80-A570-7F24E856E4EA}" destId="{EA4507DD-763D-44DC-9E7B-12DC0777F916}" srcOrd="0" destOrd="0" presId="urn:microsoft.com/office/officeart/2018/2/layout/IconVerticalSolidList"/>
    <dgm:cxn modelId="{472A4333-6F47-8D4B-857C-5BFBE0D5BCC4}" type="presParOf" srcId="{2E8BB97D-941B-4D80-A570-7F24E856E4EA}" destId="{9CC641FF-F0DA-452C-9E2B-9415AD9C2B1D}" srcOrd="1" destOrd="0" presId="urn:microsoft.com/office/officeart/2018/2/layout/IconVerticalSolidList"/>
    <dgm:cxn modelId="{CBA46D5B-5823-9C4D-97D9-971ABB836081}" type="presParOf" srcId="{2E8BB97D-941B-4D80-A570-7F24E856E4EA}" destId="{8982431B-88E7-4B8C-9C87-6B69642CBC8B}" srcOrd="2" destOrd="0" presId="urn:microsoft.com/office/officeart/2018/2/layout/IconVerticalSolidList"/>
    <dgm:cxn modelId="{5DD040CD-210E-8C4A-9A00-8CEEF7031E3F}" type="presParOf" srcId="{2E8BB97D-941B-4D80-A570-7F24E856E4EA}" destId="{8696E9F3-0795-4E6A-8189-8F79DD49327D}" srcOrd="3" destOrd="0" presId="urn:microsoft.com/office/officeart/2018/2/layout/IconVerticalSolidList"/>
    <dgm:cxn modelId="{58DE1C5C-0878-984C-B3CF-BEC325B45822}" type="presParOf" srcId="{27B05362-7FC3-4B06-9C27-67350AB78660}" destId="{BE2A7C85-9226-4DAB-8EA0-24B00E6056E6}" srcOrd="5" destOrd="0" presId="urn:microsoft.com/office/officeart/2018/2/layout/IconVerticalSolidList"/>
    <dgm:cxn modelId="{E2859087-ED67-1E42-823E-F2FA2B9BA255}" type="presParOf" srcId="{27B05362-7FC3-4B06-9C27-67350AB78660}" destId="{6685824F-63A2-437E-9C76-51F95BF7C16A}" srcOrd="6" destOrd="0" presId="urn:microsoft.com/office/officeart/2018/2/layout/IconVerticalSolidList"/>
    <dgm:cxn modelId="{F088FA7B-23E4-974C-9337-386B0A28D70D}" type="presParOf" srcId="{6685824F-63A2-437E-9C76-51F95BF7C16A}" destId="{16EF7CE3-6DEE-4677-AF44-780F5C482A27}" srcOrd="0" destOrd="0" presId="urn:microsoft.com/office/officeart/2018/2/layout/IconVerticalSolidList"/>
    <dgm:cxn modelId="{5F8BAB7B-CDBF-3A41-96F3-26DEBF6A2B72}" type="presParOf" srcId="{6685824F-63A2-437E-9C76-51F95BF7C16A}" destId="{88B40E9F-82DF-4EFD-B692-08F98E8815C3}" srcOrd="1" destOrd="0" presId="urn:microsoft.com/office/officeart/2018/2/layout/IconVerticalSolidList"/>
    <dgm:cxn modelId="{4A8B666D-E603-C245-9710-AC8C33C626DB}" type="presParOf" srcId="{6685824F-63A2-437E-9C76-51F95BF7C16A}" destId="{EAC7EDD3-19F3-4F69-83B5-2E4181BA9EB6}" srcOrd="2" destOrd="0" presId="urn:microsoft.com/office/officeart/2018/2/layout/IconVerticalSolidList"/>
    <dgm:cxn modelId="{8020AD4B-A6F7-884B-896F-BEB18E5DE162}" type="presParOf" srcId="{6685824F-63A2-437E-9C76-51F95BF7C16A}" destId="{F669A312-1B0E-42DA-A5CA-0788A5121F4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0B9AC0-3392-42C9-8BBD-2DD15573374C}">
      <dsp:nvSpPr>
        <dsp:cNvPr id="0" name=""/>
        <dsp:cNvSpPr/>
      </dsp:nvSpPr>
      <dsp:spPr>
        <a:xfrm>
          <a:off x="0" y="1713"/>
          <a:ext cx="4697730" cy="8684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6A8BC2-F766-4418-94DD-926EA97F4B99}">
      <dsp:nvSpPr>
        <dsp:cNvPr id="0" name=""/>
        <dsp:cNvSpPr/>
      </dsp:nvSpPr>
      <dsp:spPr>
        <a:xfrm>
          <a:off x="262703" y="197112"/>
          <a:ext cx="477641" cy="47764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50B5B3-3AD0-4D43-A4E3-A89EB29459E6}">
      <dsp:nvSpPr>
        <dsp:cNvPr id="0" name=""/>
        <dsp:cNvSpPr/>
      </dsp:nvSpPr>
      <dsp:spPr>
        <a:xfrm>
          <a:off x="1003047" y="1713"/>
          <a:ext cx="3694682" cy="868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910" tIns="91910" rIns="91910" bIns="9191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Consultations to investigators wishing to establish new projects​</a:t>
          </a:r>
        </a:p>
      </dsp:txBody>
      <dsp:txXfrm>
        <a:off x="1003047" y="1713"/>
        <a:ext cx="3694682" cy="868439"/>
      </dsp:txXfrm>
    </dsp:sp>
    <dsp:sp modelId="{4C35820D-23F1-4F10-8B67-0324F313D79B}">
      <dsp:nvSpPr>
        <dsp:cNvPr id="0" name=""/>
        <dsp:cNvSpPr/>
      </dsp:nvSpPr>
      <dsp:spPr>
        <a:xfrm>
          <a:off x="0" y="1087263"/>
          <a:ext cx="4697730" cy="8684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C231B7-59B4-4E8C-AB24-9B2694F5CABE}">
      <dsp:nvSpPr>
        <dsp:cNvPr id="0" name=""/>
        <dsp:cNvSpPr/>
      </dsp:nvSpPr>
      <dsp:spPr>
        <a:xfrm>
          <a:off x="262703" y="1282662"/>
          <a:ext cx="477641" cy="47764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AB1286-FC76-46ED-8334-C6954C1CC237}">
      <dsp:nvSpPr>
        <dsp:cNvPr id="0" name=""/>
        <dsp:cNvSpPr/>
      </dsp:nvSpPr>
      <dsp:spPr>
        <a:xfrm>
          <a:off x="1003047" y="1087263"/>
          <a:ext cx="3694682" cy="868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910" tIns="91910" rIns="91910" bIns="9191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Basic safety training to cover work under BSL3 and ABSL3 conditions​</a:t>
          </a:r>
        </a:p>
      </dsp:txBody>
      <dsp:txXfrm>
        <a:off x="1003047" y="1087263"/>
        <a:ext cx="3694682" cy="868439"/>
      </dsp:txXfrm>
    </dsp:sp>
    <dsp:sp modelId="{EA4507DD-763D-44DC-9E7B-12DC0777F916}">
      <dsp:nvSpPr>
        <dsp:cNvPr id="0" name=""/>
        <dsp:cNvSpPr/>
      </dsp:nvSpPr>
      <dsp:spPr>
        <a:xfrm>
          <a:off x="0" y="2172812"/>
          <a:ext cx="4697730" cy="8684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C641FF-F0DA-452C-9E2B-9415AD9C2B1D}">
      <dsp:nvSpPr>
        <dsp:cNvPr id="0" name=""/>
        <dsp:cNvSpPr/>
      </dsp:nvSpPr>
      <dsp:spPr>
        <a:xfrm>
          <a:off x="262703" y="2368211"/>
          <a:ext cx="477641" cy="47764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96E9F3-0795-4E6A-8189-8F79DD49327D}">
      <dsp:nvSpPr>
        <dsp:cNvPr id="0" name=""/>
        <dsp:cNvSpPr/>
      </dsp:nvSpPr>
      <dsp:spPr>
        <a:xfrm>
          <a:off x="1003047" y="2172812"/>
          <a:ext cx="3694682" cy="868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910" tIns="91910" rIns="91910" bIns="9191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Advanced training in microbiological and immunological techniques​</a:t>
          </a:r>
        </a:p>
      </dsp:txBody>
      <dsp:txXfrm>
        <a:off x="1003047" y="2172812"/>
        <a:ext cx="3694682" cy="868439"/>
      </dsp:txXfrm>
    </dsp:sp>
    <dsp:sp modelId="{16EF7CE3-6DEE-4677-AF44-780F5C482A27}">
      <dsp:nvSpPr>
        <dsp:cNvPr id="0" name=""/>
        <dsp:cNvSpPr/>
      </dsp:nvSpPr>
      <dsp:spPr>
        <a:xfrm>
          <a:off x="0" y="3258362"/>
          <a:ext cx="4697730" cy="8684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B40E9F-82DF-4EFD-B692-08F98E8815C3}">
      <dsp:nvSpPr>
        <dsp:cNvPr id="0" name=""/>
        <dsp:cNvSpPr/>
      </dsp:nvSpPr>
      <dsp:spPr>
        <a:xfrm>
          <a:off x="262703" y="3453761"/>
          <a:ext cx="477641" cy="47764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69A312-1B0E-42DA-A5CA-0788A5121F41}">
      <dsp:nvSpPr>
        <dsp:cNvPr id="0" name=""/>
        <dsp:cNvSpPr/>
      </dsp:nvSpPr>
      <dsp:spPr>
        <a:xfrm>
          <a:off x="1003047" y="3258362"/>
          <a:ext cx="3694682" cy="868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910" tIns="91910" rIns="91910" bIns="9191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​Access to a suite of assays to generate data for pilot studies.​</a:t>
          </a:r>
        </a:p>
      </dsp:txBody>
      <dsp:txXfrm>
        <a:off x="1003047" y="3258362"/>
        <a:ext cx="3694682" cy="8684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4898D3-D0BA-C04D-AE2E-6DEE87C606DF}" type="datetimeFigureOut">
              <a:rPr lang="en-US" smtClean="0"/>
              <a:t>9/8/22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B0583-2DE5-0741-9584-C4D9F4122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765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59B63-8521-49A2-9CFE-0EADF57342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081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59B63-8521-49A2-9CFE-0EADF57342C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060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B0583-2DE5-0741-9584-C4D9F4122E5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92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B0583-2DE5-0741-9584-C4D9F4122E5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45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8081" y="4598607"/>
            <a:ext cx="2416273" cy="213486"/>
          </a:xfrm>
          <a:prstGeom prst="rect">
            <a:avLst/>
          </a:prstGeom>
        </p:spPr>
      </p:pic>
      <p:pic>
        <p:nvPicPr>
          <p:cNvPr id="11" name="Picture 10" descr="UW_W Logo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06510"/>
            <a:ext cx="1371600" cy="9235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61" y="3426449"/>
            <a:ext cx="1597439" cy="139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644993"/>
            <a:ext cx="6972300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/>
              <a:t>TITLE HERE</a:t>
            </a:r>
            <a:br>
              <a:rPr lang="en-US"/>
            </a:br>
            <a:r>
              <a:rPr lang="en-US"/>
              <a:t>ENCODE NORMAL</a:t>
            </a:r>
            <a:br>
              <a:rPr lang="en-US"/>
            </a:br>
            <a:r>
              <a:rPr lang="en-US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237349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031" y="1363508"/>
            <a:ext cx="1103781" cy="96362"/>
          </a:xfrm>
          <a:prstGeom prst="rect">
            <a:avLst/>
          </a:prstGeom>
        </p:spPr>
      </p:pic>
      <p:sp>
        <p:nvSpPr>
          <p:cNvPr id="9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447923" y="1724977"/>
            <a:ext cx="8184662" cy="29611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 baseline="0">
                <a:solidFill>
                  <a:schemeClr val="tx1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/>
              <a:t>Graphics can go here – </a:t>
            </a:r>
            <a:br>
              <a:rPr lang="en-US"/>
            </a:br>
            <a:r>
              <a:rPr lang="en-US"/>
              <a:t>replace this box with your image or chart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5" y="4675530"/>
            <a:ext cx="2539991" cy="172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369733"/>
            <a:ext cx="8172210" cy="993775"/>
          </a:xfrm>
          <a:prstGeom prst="rect">
            <a:avLst/>
          </a:prstGeom>
        </p:spPr>
        <p:txBody>
          <a:bodyPr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/>
              <a:t>HEADER HERE </a:t>
            </a:r>
            <a:br>
              <a:rPr lang="en-US"/>
            </a:br>
            <a:r>
              <a:rPr lang="en-US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2489552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F13F8-2FC0-4C76-8B7E-D220435761DA}" type="datetimeFigureOut">
              <a:rPr lang="en-US" smtClean="0"/>
              <a:pPr/>
              <a:t>9/8/22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3144-03D1-4828-A208-EB7AAA03D9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86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F13F8-2FC0-4C76-8B7E-D220435761DA}" type="datetimeFigureOut">
              <a:rPr lang="en-US" smtClean="0"/>
              <a:pPr/>
              <a:t>9/8/22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3144-03D1-4828-A208-EB7AAA03D9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31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F13F8-2FC0-4C76-8B7E-D220435761DA}" type="datetimeFigureOut">
              <a:rPr lang="en-US" smtClean="0"/>
              <a:pPr/>
              <a:t>9/8/22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3144-03D1-4828-A208-EB7AAA03D9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46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(Heading) Calibri, Black, Bold, Size 38 max—left justified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Clr>
                <a:schemeClr val="accent1"/>
              </a:buClr>
              <a:buFont typeface="Wingdings" pitchFamily="2" charset="2"/>
              <a:buChar char="§"/>
              <a:defRPr sz="1800" b="0" i="0">
                <a:solidFill>
                  <a:schemeClr val="tx1"/>
                </a:solidFill>
                <a:latin typeface="+mn-lt"/>
                <a:cs typeface="Century Schoolbook"/>
              </a:defRPr>
            </a:lvl1pPr>
            <a:lvl2pPr marL="557213" marR="0" indent="-214313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891A7"/>
              </a:buClr>
              <a:buSzTx/>
              <a:buFont typeface="Arial" pitchFamily="34" charset="0"/>
              <a:buChar char="•"/>
              <a:tabLst/>
              <a:defRPr sz="1800" i="0">
                <a:solidFill>
                  <a:schemeClr val="tx1"/>
                </a:solidFill>
                <a:latin typeface="+mn-lt"/>
              </a:defRPr>
            </a:lvl2pPr>
            <a:lvl3pPr marL="8572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891A7"/>
              </a:buClr>
              <a:buSzPct val="90000"/>
              <a:buFont typeface="Calibri" pitchFamily="34" charset="0"/>
              <a:buChar char="—"/>
              <a:tabLst/>
              <a:defRPr sz="1800" i="0">
                <a:solidFill>
                  <a:schemeClr val="tx1"/>
                </a:solidFill>
                <a:latin typeface="+mn-lt"/>
              </a:defRPr>
            </a:lvl3pPr>
            <a:lvl4pPr marL="1200150" indent="-171450">
              <a:buClr>
                <a:srgbClr val="3891A7"/>
              </a:buClr>
              <a:buFont typeface="Wingdings" pitchFamily="2" charset="2"/>
              <a:buChar char="§"/>
              <a:defRPr sz="1350" i="0">
                <a:solidFill>
                  <a:schemeClr val="tx1"/>
                </a:solidFill>
                <a:latin typeface="+mn-lt"/>
              </a:defRPr>
            </a:lvl4pPr>
            <a:lvl5pPr>
              <a:buClr>
                <a:srgbClr val="3891A7"/>
              </a:buClr>
              <a:defRPr sz="1200" i="0">
                <a:solidFill>
                  <a:schemeClr val="tx1"/>
                </a:solidFill>
                <a:latin typeface="+mn-lt"/>
              </a:defRPr>
            </a:lvl5pPr>
          </a:lstStyle>
          <a:p>
            <a:r>
              <a:rPr lang="en-US" sz="2100"/>
              <a:t>(Text) Calibri (Body), Black, Size 28 max, Size 16min </a:t>
            </a:r>
          </a:p>
          <a:p>
            <a:pPr lvl="1"/>
            <a:r>
              <a:rPr lang="en-US"/>
              <a:t>(Bullet), Calibri (Body), Black, Size 24 max, Size 12min</a:t>
            </a:r>
          </a:p>
          <a:p>
            <a:pPr lvl="2"/>
            <a:r>
              <a:rPr lang="en-US"/>
              <a:t>(Bullet), Calibri (Body), Black, Size 22 max, Size 12min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98591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D0942A1-DDB2-8A44-8D77-FC9B9F4D950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1856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0D95D-1B5F-C109-B65C-AFF11DBCF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B564-0D8E-F922-C6B8-5199E5ED1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5C770E-E9A3-D192-1499-CB53078CE9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408883-E290-6211-4F0E-8354EE1F84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9071FA-FCEF-F959-04D2-942C0BC9F0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131759-FD77-508D-027B-275B83208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F0E5E-49CF-904E-85E8-86AD291808B7}" type="datetimeFigureOut">
              <a:rPr lang="en-US" smtClean="0"/>
              <a:t>9/8/22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1B55D7-C3DE-78E7-08A0-84BA62D57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8AE7BE-E465-EB16-024A-D979682FD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93F4C-EC58-F44E-9665-F5ADA28F1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809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W_W 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06510"/>
            <a:ext cx="1371600" cy="9235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61" y="3426449"/>
            <a:ext cx="1597439" cy="139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1" y="4675530"/>
            <a:ext cx="2540000" cy="172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644993"/>
            <a:ext cx="6972300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/>
              <a:t>TITLE HERE</a:t>
            </a:r>
            <a:br>
              <a:rPr lang="en-US"/>
            </a:br>
            <a:r>
              <a:rPr lang="en-US"/>
              <a:t>ENCODE NORMAL</a:t>
            </a:r>
            <a:br>
              <a:rPr lang="en-US"/>
            </a:br>
            <a:r>
              <a:rPr lang="en-US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2067183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2320239"/>
            <a:ext cx="8197114" cy="225176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Content here (Open Sans Bold, 24 pt.)</a:t>
            </a:r>
          </a:p>
          <a:p>
            <a:pPr lvl="1"/>
            <a:r>
              <a:rPr lang="en-US"/>
              <a:t>Second level (Open Sans Bold, 20)</a:t>
            </a:r>
          </a:p>
          <a:p>
            <a:pPr lvl="2"/>
            <a:r>
              <a:rPr lang="en-US"/>
              <a:t>Third level (Open Sans Bold, 18)</a:t>
            </a:r>
          </a:p>
          <a:p>
            <a:pPr lvl="3"/>
            <a:r>
              <a:rPr lang="en-US"/>
              <a:t>Fourth level (Open Sans Bold, 16)</a:t>
            </a:r>
          </a:p>
          <a:p>
            <a:pPr lvl="4"/>
            <a:r>
              <a:rPr lang="en-US"/>
              <a:t>Fifth level (Open Sans Bold, 14)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60375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chemeClr val="tx1"/>
                </a:solidFill>
                <a:latin typeface="Uni Sans" charset="0"/>
                <a:ea typeface="Uni Sans" charset="0"/>
                <a:cs typeface="Uni Sans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/>
              <a:t>SUB-HEADER HERE (UNI SANS REGULAR, 24 PT.)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74" y="1363508"/>
            <a:ext cx="1090095" cy="963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1" y="4675530"/>
            <a:ext cx="2540000" cy="172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369733"/>
            <a:ext cx="8184662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/>
              <a:t>HEADER HERE </a:t>
            </a:r>
            <a:br>
              <a:rPr lang="en-US"/>
            </a:br>
            <a:r>
              <a:rPr lang="en-US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2769240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1730667"/>
            <a:ext cx="8197114" cy="236590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Content here (Open Sans Bold, 24 pt.)</a:t>
            </a:r>
          </a:p>
          <a:p>
            <a:pPr lvl="1"/>
            <a:r>
              <a:rPr lang="en-US"/>
              <a:t>Second level (Open Sans Bold, 20)</a:t>
            </a:r>
          </a:p>
          <a:p>
            <a:pPr lvl="2"/>
            <a:r>
              <a:rPr lang="en-US"/>
              <a:t>Third level (Open Sans Bold, 18)</a:t>
            </a:r>
          </a:p>
          <a:p>
            <a:pPr lvl="3"/>
            <a:r>
              <a:rPr lang="en-US"/>
              <a:t>Fourth level (Open Sans Bold, 16)</a:t>
            </a:r>
          </a:p>
          <a:p>
            <a:pPr lvl="4"/>
            <a:r>
              <a:rPr lang="en-US"/>
              <a:t>Fifth level (Open Sans Bold, 14)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74" y="1363508"/>
            <a:ext cx="1090095" cy="963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1" y="4675530"/>
            <a:ext cx="2540000" cy="172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369733"/>
            <a:ext cx="8184662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/>
              <a:t>HEADER HERE </a:t>
            </a:r>
            <a:br>
              <a:rPr lang="en-US"/>
            </a:br>
            <a:r>
              <a:rPr lang="en-US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3236337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1" y="4675530"/>
            <a:ext cx="2540000" cy="172311"/>
          </a:xfrm>
          <a:prstGeom prst="rect">
            <a:avLst/>
          </a:prstGeom>
        </p:spPr>
      </p:pic>
      <p:sp>
        <p:nvSpPr>
          <p:cNvPr id="7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447923" y="1724977"/>
            <a:ext cx="8184662" cy="28281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 baseline="0">
                <a:solidFill>
                  <a:srgbClr val="FFFFFF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/>
              <a:t>Graphics can go here – </a:t>
            </a:r>
            <a:br>
              <a:rPr lang="en-US"/>
            </a:br>
            <a:r>
              <a:rPr lang="en-US"/>
              <a:t>replace this box with your image or chart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74" y="1363508"/>
            <a:ext cx="1090095" cy="96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369733"/>
            <a:ext cx="8172210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/>
              <a:t>HEADER HERE </a:t>
            </a:r>
            <a:br>
              <a:rPr lang="en-US"/>
            </a:br>
            <a:r>
              <a:rPr lang="en-US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3828560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8081" y="3426449"/>
            <a:ext cx="1600200" cy="139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1" y="4599009"/>
            <a:ext cx="2425226" cy="213273"/>
          </a:xfrm>
          <a:prstGeom prst="rect">
            <a:avLst/>
          </a:prstGeom>
        </p:spPr>
      </p:pic>
      <p:pic>
        <p:nvPicPr>
          <p:cNvPr id="13" name="Picture 12" descr="W Logo_Purple_2685_HEX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48996"/>
            <a:ext cx="1371600" cy="923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644993"/>
            <a:ext cx="6972300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/>
              <a:t>TITLE HERE</a:t>
            </a:r>
            <a:br>
              <a:rPr lang="en-US"/>
            </a:br>
            <a:r>
              <a:rPr lang="en-US"/>
              <a:t>ENCODE NORMAL</a:t>
            </a:r>
            <a:br>
              <a:rPr lang="en-US"/>
            </a:br>
            <a:r>
              <a:rPr lang="en-US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3397191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8081" y="3426449"/>
            <a:ext cx="1600200" cy="139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5" y="4675530"/>
            <a:ext cx="2539991" cy="172311"/>
          </a:xfrm>
          <a:prstGeom prst="rect">
            <a:avLst/>
          </a:prstGeom>
        </p:spPr>
      </p:pic>
      <p:pic>
        <p:nvPicPr>
          <p:cNvPr id="14" name="Picture 13" descr="W Logo_Purple_2685_HEX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48996"/>
            <a:ext cx="1371600" cy="923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6" y="644993"/>
            <a:ext cx="6972300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/>
              <a:t>TITLE HERE</a:t>
            </a:r>
            <a:br>
              <a:rPr lang="en-US"/>
            </a:br>
            <a:r>
              <a:rPr lang="en-US"/>
              <a:t>ENCODE NORMAL</a:t>
            </a:r>
            <a:br>
              <a:rPr lang="en-US"/>
            </a:br>
            <a:r>
              <a:rPr lang="en-US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478068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381" y="1364403"/>
            <a:ext cx="1103781" cy="963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9031" y="1363508"/>
            <a:ext cx="1103781" cy="96362"/>
          </a:xfrm>
          <a:prstGeom prst="rect">
            <a:avLst/>
          </a:prstGeom>
        </p:spPr>
      </p:pic>
      <p:sp>
        <p:nvSpPr>
          <p:cNvPr id="1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2320239"/>
            <a:ext cx="8197114" cy="225176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Content here (Open Sans Bold, 24 pt.)</a:t>
            </a:r>
          </a:p>
          <a:p>
            <a:pPr lvl="1"/>
            <a:r>
              <a:rPr lang="en-US"/>
              <a:t>Second level (Open Sans Bold, 20)</a:t>
            </a:r>
          </a:p>
          <a:p>
            <a:pPr lvl="2"/>
            <a:r>
              <a:rPr lang="en-US"/>
              <a:t>Third level (Open Sans Bold, 18)</a:t>
            </a:r>
          </a:p>
          <a:p>
            <a:pPr lvl="3"/>
            <a:r>
              <a:rPr lang="en-US"/>
              <a:t>Fourth level (Open Sans Bold, 16)</a:t>
            </a:r>
          </a:p>
          <a:p>
            <a:pPr lvl="4"/>
            <a:r>
              <a:rPr lang="en-US"/>
              <a:t>Fifth level (Open Sans Bold, 14)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60375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chemeClr val="tx2"/>
                </a:solidFill>
                <a:latin typeface="Uni Sans" charset="0"/>
                <a:ea typeface="Uni Sans" charset="0"/>
                <a:cs typeface="Uni Sans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/>
              <a:t>SUB-HEADER HERE (UNI SANS REGULAR, 24 PT.)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5" y="4675530"/>
            <a:ext cx="2539991" cy="172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368838"/>
            <a:ext cx="8184662" cy="993775"/>
          </a:xfrm>
          <a:prstGeom prst="rect">
            <a:avLst/>
          </a:prstGeom>
        </p:spPr>
        <p:txBody>
          <a:bodyPr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/>
              <a:t>HEADER HERE </a:t>
            </a:r>
            <a:br>
              <a:rPr lang="en-US"/>
            </a:br>
            <a:r>
              <a:rPr lang="en-US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3072872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031" y="1363508"/>
            <a:ext cx="1103781" cy="96362"/>
          </a:xfrm>
          <a:prstGeom prst="rect">
            <a:avLst/>
          </a:prstGeom>
        </p:spPr>
      </p:pic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1730667"/>
            <a:ext cx="8197114" cy="236590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Content here (Open Sans Bold, 24 pt.)</a:t>
            </a:r>
          </a:p>
          <a:p>
            <a:pPr lvl="1"/>
            <a:r>
              <a:rPr lang="en-US"/>
              <a:t>Second level (Open Sans Bold, 20)</a:t>
            </a:r>
          </a:p>
          <a:p>
            <a:pPr lvl="2"/>
            <a:r>
              <a:rPr lang="en-US"/>
              <a:t>Third level (Open Sans Bold, 18)</a:t>
            </a:r>
          </a:p>
          <a:p>
            <a:pPr lvl="3"/>
            <a:r>
              <a:rPr lang="en-US"/>
              <a:t>Fourth level (Open Sans Bold, 16)</a:t>
            </a:r>
          </a:p>
          <a:p>
            <a:pPr lvl="4"/>
            <a:r>
              <a:rPr lang="en-US"/>
              <a:t>Fifth level (Open Sans Bold, 14)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5" y="4675530"/>
            <a:ext cx="2539991" cy="172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369733"/>
            <a:ext cx="8184662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/>
              <a:t>HEADER HERE </a:t>
            </a:r>
            <a:br>
              <a:rPr lang="en-US"/>
            </a:br>
            <a:r>
              <a:rPr lang="en-US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1450220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chemeClr val="accent3"/>
            </a:gs>
            <a:gs pos="72000">
              <a:srgbClr val="4B2E83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7030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8" r:id="rId1"/>
    <p:sldLayoutId id="2147483666" r:id="rId2"/>
    <p:sldLayoutId id="2147483659" r:id="rId3"/>
    <p:sldLayoutId id="2147483660" r:id="rId4"/>
    <p:sldLayoutId id="2147483661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86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8" r:id="rId2"/>
    <p:sldLayoutId id="2147483663" r:id="rId3"/>
    <p:sldLayoutId id="2147483664" r:id="rId4"/>
    <p:sldLayoutId id="2147483665" r:id="rId5"/>
    <p:sldLayoutId id="2147483671" r:id="rId6"/>
    <p:sldLayoutId id="2147483673" r:id="rId7"/>
    <p:sldLayoutId id="2147483674" r:id="rId8"/>
    <p:sldLayoutId id="2147483675" r:id="rId9"/>
    <p:sldLayoutId id="2147483676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google.com/url?sa=i&amp;rct=j&amp;q=&amp;esrc=s&amp;source=images&amp;cd=&amp;cad=rja&amp;uact=8&amp;ved=0ahUKEwjnvNCRqJnMAhVDy2MKHSl1Df8QjRwIBw&amp;url=https://www.linkedin.com/company/high-throughput-screening&amp;psig=AFQjCNGyZV8MxQqHo0OEBTlPdDFD3MTZdA&amp;ust=1461107597486828" TargetMode="Externa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AE6D5-BD63-7D4C-AF7D-44A257414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45" y="732398"/>
            <a:ext cx="8309758" cy="1452863"/>
          </a:xfrm>
        </p:spPr>
        <p:txBody>
          <a:bodyPr/>
          <a:lstStyle/>
          <a:p>
            <a:r>
              <a:rPr lang="en-US" sz="4400"/>
              <a:t>Drug Discovery for Tuberculosis</a:t>
            </a:r>
            <a:br>
              <a:rPr lang="en-US" sz="2000"/>
            </a:br>
            <a:endParaRPr lang="en-US" sz="2000"/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F415F9A-BC82-8041-ABE9-061C854CA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45" y="2132703"/>
            <a:ext cx="8184662" cy="28814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7F558A-48C7-22F5-575F-0450ADF55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45" y="3055721"/>
            <a:ext cx="1910039" cy="191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55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EFBC03-6637-FD49-A16D-FF36A6DBD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High throughput screen</a:t>
            </a:r>
            <a:endParaRPr lang="en-US"/>
          </a:p>
        </p:txBody>
      </p:sp>
      <p:pic>
        <p:nvPicPr>
          <p:cNvPr id="4" name="Chart Placeholder 3">
            <a:extLst>
              <a:ext uri="{FF2B5EF4-FFF2-40B4-BE49-F238E27FC236}">
                <a16:creationId xmlns:a16="http://schemas.microsoft.com/office/drawing/2014/main" id="{A63785A3-FBBF-3749-B010-66A78DF5EF79}"/>
              </a:ext>
            </a:extLst>
          </p:cNvPr>
          <p:cNvPicPr>
            <a:picLocks noGrp="1" noChangeAspect="1"/>
          </p:cNvPicPr>
          <p:nvPr>
            <p:ph type="chart" sz="quarter" idx="12"/>
          </p:nvPr>
        </p:nvPicPr>
        <p:blipFill>
          <a:blip r:embed="rId2"/>
          <a:stretch>
            <a:fillRect/>
          </a:stretch>
        </p:blipFill>
        <p:spPr>
          <a:xfrm>
            <a:off x="1744942" y="1725613"/>
            <a:ext cx="5590616" cy="29606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BE0C273-D18E-A94D-8111-18638DCDFA16}"/>
              </a:ext>
            </a:extLst>
          </p:cNvPr>
          <p:cNvSpPr/>
          <p:nvPr/>
        </p:nvSpPr>
        <p:spPr>
          <a:xfrm>
            <a:off x="460375" y="4545874"/>
            <a:ext cx="3001282" cy="4572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25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33012FA1-7194-A944-9DB8-2663789B2B91}"/>
              </a:ext>
            </a:extLst>
          </p:cNvPr>
          <p:cNvSpPr/>
          <p:nvPr/>
        </p:nvSpPr>
        <p:spPr>
          <a:xfrm>
            <a:off x="460375" y="4545874"/>
            <a:ext cx="3001282" cy="4572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Hit assessment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010400" y="65309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3E9F84-7A3A-462A-BD2D-E56B7D53391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1" name="Slide Number Placeholder 2"/>
          <p:cNvSpPr txBox="1">
            <a:spLocks/>
          </p:cNvSpPr>
          <p:nvPr/>
        </p:nvSpPr>
        <p:spPr>
          <a:xfrm>
            <a:off x="6086468" y="5531114"/>
            <a:ext cx="16002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0942A1-DDB2-8A44-8D77-FC9B9F4D9504}" type="slidenum">
              <a:rPr lang="en-US" sz="900">
                <a:solidFill>
                  <a:prstClr val="white"/>
                </a:solidFill>
              </a:rPr>
              <a:pPr/>
              <a:t>11</a:t>
            </a:fld>
            <a:endParaRPr lang="en-US" sz="900">
              <a:solidFill>
                <a:prstClr val="white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1A3FB0C-DF53-4944-A9EE-BCD42F68EA87}"/>
              </a:ext>
            </a:extLst>
          </p:cNvPr>
          <p:cNvGrpSpPr/>
          <p:nvPr/>
        </p:nvGrpSpPr>
        <p:grpSpPr>
          <a:xfrm>
            <a:off x="1828800" y="2143126"/>
            <a:ext cx="5715000" cy="1487441"/>
            <a:chOff x="914400" y="2131544"/>
            <a:chExt cx="7620000" cy="1983255"/>
          </a:xfrm>
          <a:solidFill>
            <a:srgbClr val="C0F1DB"/>
          </a:solidFill>
        </p:grpSpPr>
        <p:sp>
          <p:nvSpPr>
            <p:cNvPr id="44" name="Can 43">
              <a:extLst>
                <a:ext uri="{FF2B5EF4-FFF2-40B4-BE49-F238E27FC236}">
                  <a16:creationId xmlns:a16="http://schemas.microsoft.com/office/drawing/2014/main" id="{EA79E45B-F2A6-5F4B-BD16-AF523E62E663}"/>
                </a:ext>
              </a:extLst>
            </p:cNvPr>
            <p:cNvSpPr/>
            <p:nvPr/>
          </p:nvSpPr>
          <p:spPr>
            <a:xfrm rot="5400000">
              <a:off x="598668" y="2447276"/>
              <a:ext cx="1983255" cy="1351792"/>
            </a:xfrm>
            <a:prstGeom prst="can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rtlCol="0" anchor="ctr" anchorCtr="0">
              <a:scene3d>
                <a:camera prst="orthographicFront">
                  <a:rot lat="0" lon="0" rev="10800000"/>
                </a:camera>
                <a:lightRig rig="threePt" dir="t"/>
              </a:scene3d>
            </a:bodyPr>
            <a:lstStyle/>
            <a:p>
              <a:pPr algn="ctr"/>
              <a:r>
                <a:rPr lang="en-US" sz="1350" b="1">
                  <a:solidFill>
                    <a:schemeClr val="tx1"/>
                  </a:solidFill>
                </a:rPr>
                <a:t>Screen</a:t>
              </a:r>
            </a:p>
          </p:txBody>
        </p:sp>
        <p:sp>
          <p:nvSpPr>
            <p:cNvPr id="45" name="Can 44">
              <a:extLst>
                <a:ext uri="{FF2B5EF4-FFF2-40B4-BE49-F238E27FC236}">
                  <a16:creationId xmlns:a16="http://schemas.microsoft.com/office/drawing/2014/main" id="{8A80E7F6-000B-E74A-8DA3-012A1DDB8EF4}"/>
                </a:ext>
              </a:extLst>
            </p:cNvPr>
            <p:cNvSpPr/>
            <p:nvPr/>
          </p:nvSpPr>
          <p:spPr>
            <a:xfrm rot="5400000">
              <a:off x="1846476" y="2447276"/>
              <a:ext cx="1983255" cy="1351792"/>
            </a:xfrm>
            <a:prstGeom prst="can">
              <a:avLst/>
            </a:prstGeom>
            <a:solidFill>
              <a:srgbClr val="00CEDA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rtlCol="0" anchor="ctr">
              <a:scene3d>
                <a:camera prst="orthographicFront">
                  <a:rot lat="0" lon="0" rev="10800000"/>
                </a:camera>
                <a:lightRig rig="threePt" dir="t"/>
              </a:scene3d>
            </a:bodyPr>
            <a:lstStyle/>
            <a:p>
              <a:pPr algn="ctr"/>
              <a:r>
                <a:rPr lang="en-US" sz="1350" b="1" dirty="0">
                  <a:solidFill>
                    <a:schemeClr val="tx1"/>
                  </a:solidFill>
                </a:rPr>
                <a:t>Hit Assessment</a:t>
              </a:r>
            </a:p>
          </p:txBody>
        </p:sp>
        <p:sp>
          <p:nvSpPr>
            <p:cNvPr id="46" name="Can 45">
              <a:extLst>
                <a:ext uri="{FF2B5EF4-FFF2-40B4-BE49-F238E27FC236}">
                  <a16:creationId xmlns:a16="http://schemas.microsoft.com/office/drawing/2014/main" id="{E97330C7-E6CD-3944-B844-BF4EB80FC26F}"/>
                </a:ext>
              </a:extLst>
            </p:cNvPr>
            <p:cNvSpPr/>
            <p:nvPr/>
          </p:nvSpPr>
          <p:spPr>
            <a:xfrm rot="5400000">
              <a:off x="3094284" y="2447276"/>
              <a:ext cx="1983255" cy="1351792"/>
            </a:xfrm>
            <a:prstGeom prst="ca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rtlCol="0" anchor="ctr" anchorCtr="0">
              <a:scene3d>
                <a:camera prst="orthographicFront">
                  <a:rot lat="0" lon="0" rev="10800000"/>
                </a:camera>
                <a:lightRig rig="threePt" dir="t"/>
              </a:scene3d>
            </a:bodyPr>
            <a:lstStyle/>
            <a:p>
              <a:pPr algn="ctr"/>
              <a:r>
                <a:rPr lang="en-US" sz="1350" b="1">
                  <a:solidFill>
                    <a:schemeClr val="tx1"/>
                  </a:solidFill>
                </a:rPr>
                <a:t>Hit to Lead</a:t>
              </a:r>
            </a:p>
          </p:txBody>
        </p:sp>
        <p:sp>
          <p:nvSpPr>
            <p:cNvPr id="47" name="Can 46">
              <a:extLst>
                <a:ext uri="{FF2B5EF4-FFF2-40B4-BE49-F238E27FC236}">
                  <a16:creationId xmlns:a16="http://schemas.microsoft.com/office/drawing/2014/main" id="{7525B9E5-A73D-2D4F-AD7E-8FECA16338DA}"/>
                </a:ext>
              </a:extLst>
            </p:cNvPr>
            <p:cNvSpPr/>
            <p:nvPr/>
          </p:nvSpPr>
          <p:spPr>
            <a:xfrm rot="5400000">
              <a:off x="4342092" y="2447276"/>
              <a:ext cx="1983255" cy="1351792"/>
            </a:xfrm>
            <a:prstGeom prst="ca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rtlCol="0" anchor="ctr" anchorCtr="0">
              <a:scene3d>
                <a:camera prst="orthographicFront">
                  <a:rot lat="0" lon="0" rev="10800000"/>
                </a:camera>
                <a:lightRig rig="threePt" dir="t"/>
              </a:scene3d>
            </a:bodyPr>
            <a:lstStyle/>
            <a:p>
              <a:pPr algn="ctr"/>
              <a:r>
                <a:rPr lang="en-US" sz="1350" b="1">
                  <a:solidFill>
                    <a:schemeClr val="tx1"/>
                  </a:solidFill>
                </a:rPr>
                <a:t>Lead</a:t>
              </a:r>
            </a:p>
            <a:p>
              <a:pPr algn="ctr"/>
              <a:r>
                <a:rPr lang="en-US" sz="1350" b="1">
                  <a:solidFill>
                    <a:schemeClr val="tx1"/>
                  </a:solidFill>
                </a:rPr>
                <a:t>Optimization</a:t>
              </a:r>
            </a:p>
          </p:txBody>
        </p:sp>
        <p:sp>
          <p:nvSpPr>
            <p:cNvPr id="48" name="Can 47">
              <a:extLst>
                <a:ext uri="{FF2B5EF4-FFF2-40B4-BE49-F238E27FC236}">
                  <a16:creationId xmlns:a16="http://schemas.microsoft.com/office/drawing/2014/main" id="{44AE61EB-3CC9-E54D-BDA2-399F8F229C98}"/>
                </a:ext>
              </a:extLst>
            </p:cNvPr>
            <p:cNvSpPr/>
            <p:nvPr/>
          </p:nvSpPr>
          <p:spPr>
            <a:xfrm rot="5400000">
              <a:off x="5619069" y="2447277"/>
              <a:ext cx="1983253" cy="1351792"/>
            </a:xfrm>
            <a:prstGeom prst="ca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rtlCol="0" anchor="ctr" anchorCtr="0">
              <a:scene3d>
                <a:camera prst="orthographicFront">
                  <a:rot lat="0" lon="0" rev="10800000"/>
                </a:camera>
                <a:lightRig rig="threePt" dir="t"/>
              </a:scene3d>
            </a:bodyPr>
            <a:lstStyle/>
            <a:p>
              <a:pPr algn="ctr"/>
              <a:r>
                <a:rPr lang="en-US" sz="1350" b="1">
                  <a:solidFill>
                    <a:schemeClr val="tx1"/>
                  </a:solidFill>
                </a:rPr>
                <a:t>Clinical</a:t>
              </a:r>
            </a:p>
            <a:p>
              <a:pPr algn="ctr"/>
              <a:r>
                <a:rPr lang="en-US" sz="1350" b="1">
                  <a:solidFill>
                    <a:schemeClr val="tx1"/>
                  </a:solidFill>
                </a:rPr>
                <a:t>Candidate</a:t>
              </a:r>
            </a:p>
          </p:txBody>
        </p:sp>
        <p:sp>
          <p:nvSpPr>
            <p:cNvPr id="49" name="Can 48">
              <a:extLst>
                <a:ext uri="{FF2B5EF4-FFF2-40B4-BE49-F238E27FC236}">
                  <a16:creationId xmlns:a16="http://schemas.microsoft.com/office/drawing/2014/main" id="{B2D9EA51-B468-294E-B821-22B93B5EF91E}"/>
                </a:ext>
              </a:extLst>
            </p:cNvPr>
            <p:cNvSpPr/>
            <p:nvPr/>
          </p:nvSpPr>
          <p:spPr>
            <a:xfrm rot="5400000">
              <a:off x="6866877" y="2447277"/>
              <a:ext cx="1983253" cy="1351792"/>
            </a:xfrm>
            <a:prstGeom prst="ca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rtlCol="0" anchor="ctr" anchorCtr="0">
              <a:scene3d>
                <a:camera prst="orthographicFront">
                  <a:rot lat="0" lon="0" rev="10800000"/>
                </a:camera>
                <a:lightRig rig="threePt" dir="t"/>
              </a:scene3d>
            </a:bodyPr>
            <a:lstStyle/>
            <a:p>
              <a:pPr algn="ctr"/>
              <a:r>
                <a:rPr lang="en-US" sz="1350" b="1">
                  <a:solidFill>
                    <a:schemeClr val="tx1"/>
                  </a:solidFill>
                </a:rPr>
                <a:t>Clinical Trial</a:t>
              </a:r>
            </a:p>
            <a:p>
              <a:pPr algn="ctr"/>
              <a:r>
                <a:rPr lang="en-US" sz="1350" b="1">
                  <a:solidFill>
                    <a:schemeClr val="tx1"/>
                  </a:solidFill>
                </a:rPr>
                <a:t>Phase I,  II, III</a:t>
              </a:r>
            </a:p>
          </p:txBody>
        </p:sp>
      </p:grpSp>
      <p:sp>
        <p:nvSpPr>
          <p:cNvPr id="52" name="Down Arrow 51">
            <a:extLst>
              <a:ext uri="{FF2B5EF4-FFF2-40B4-BE49-F238E27FC236}">
                <a16:creationId xmlns:a16="http://schemas.microsoft.com/office/drawing/2014/main" id="{F38640B7-5023-8B46-AD1C-65ACBC7F10B4}"/>
              </a:ext>
            </a:extLst>
          </p:cNvPr>
          <p:cNvSpPr/>
          <p:nvPr/>
        </p:nvSpPr>
        <p:spPr>
          <a:xfrm>
            <a:off x="3086100" y="3760402"/>
            <a:ext cx="285750" cy="342900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7CC2185-193A-2848-8631-84919D2DF789}"/>
              </a:ext>
            </a:extLst>
          </p:cNvPr>
          <p:cNvSpPr/>
          <p:nvPr/>
        </p:nvSpPr>
        <p:spPr>
          <a:xfrm>
            <a:off x="2823485" y="4222708"/>
            <a:ext cx="909881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lvl="0" algn="ctr"/>
            <a:r>
              <a:rPr lang="en-US" sz="1200" b="1" dirty="0">
                <a:latin typeface="+mn-lt"/>
              </a:rPr>
              <a:t>30-50 analogs</a:t>
            </a:r>
          </a:p>
          <a:p>
            <a:pPr lvl="0" algn="ctr"/>
            <a:r>
              <a:rPr lang="en-US" sz="1200" b="1" dirty="0">
                <a:latin typeface="+mn-lt"/>
              </a:rPr>
              <a:t>6 months</a:t>
            </a:r>
          </a:p>
        </p:txBody>
      </p:sp>
    </p:spTree>
    <p:extLst>
      <p:ext uri="{BB962C8B-B14F-4D97-AF65-F5344CB8AC3E}">
        <p14:creationId xmlns:p14="http://schemas.microsoft.com/office/powerpoint/2010/main" val="1331799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33012FA1-7194-A944-9DB8-2663789B2B91}"/>
              </a:ext>
            </a:extLst>
          </p:cNvPr>
          <p:cNvSpPr/>
          <p:nvPr/>
        </p:nvSpPr>
        <p:spPr>
          <a:xfrm>
            <a:off x="460375" y="4545874"/>
            <a:ext cx="3001282" cy="4572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Hit-to-lead (lead generation)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010400" y="65309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3E9F84-7A3A-462A-BD2D-E56B7D53391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1" name="Slide Number Placeholder 2"/>
          <p:cNvSpPr txBox="1">
            <a:spLocks/>
          </p:cNvSpPr>
          <p:nvPr/>
        </p:nvSpPr>
        <p:spPr>
          <a:xfrm>
            <a:off x="6086468" y="5531114"/>
            <a:ext cx="16002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0942A1-DDB2-8A44-8D77-FC9B9F4D9504}" type="slidenum">
              <a:rPr lang="en-US" sz="900">
                <a:solidFill>
                  <a:prstClr val="white"/>
                </a:solidFill>
              </a:rPr>
              <a:pPr/>
              <a:t>12</a:t>
            </a:fld>
            <a:endParaRPr lang="en-US" sz="900">
              <a:solidFill>
                <a:prstClr val="white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1A3FB0C-DF53-4944-A9EE-BCD42F68EA87}"/>
              </a:ext>
            </a:extLst>
          </p:cNvPr>
          <p:cNvGrpSpPr/>
          <p:nvPr/>
        </p:nvGrpSpPr>
        <p:grpSpPr>
          <a:xfrm>
            <a:off x="1828800" y="2143126"/>
            <a:ext cx="5715000" cy="1487441"/>
            <a:chOff x="914400" y="2131544"/>
            <a:chExt cx="7620000" cy="1983255"/>
          </a:xfrm>
          <a:solidFill>
            <a:srgbClr val="C0F1DB"/>
          </a:solidFill>
        </p:grpSpPr>
        <p:sp>
          <p:nvSpPr>
            <p:cNvPr id="44" name="Can 43">
              <a:extLst>
                <a:ext uri="{FF2B5EF4-FFF2-40B4-BE49-F238E27FC236}">
                  <a16:creationId xmlns:a16="http://schemas.microsoft.com/office/drawing/2014/main" id="{EA79E45B-F2A6-5F4B-BD16-AF523E62E663}"/>
                </a:ext>
              </a:extLst>
            </p:cNvPr>
            <p:cNvSpPr/>
            <p:nvPr/>
          </p:nvSpPr>
          <p:spPr>
            <a:xfrm rot="5400000">
              <a:off x="598668" y="2447276"/>
              <a:ext cx="1983255" cy="1351792"/>
            </a:xfrm>
            <a:prstGeom prst="can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rtlCol="0" anchor="ctr" anchorCtr="0">
              <a:scene3d>
                <a:camera prst="orthographicFront">
                  <a:rot lat="0" lon="0" rev="10800000"/>
                </a:camera>
                <a:lightRig rig="threePt" dir="t"/>
              </a:scene3d>
            </a:bodyPr>
            <a:lstStyle/>
            <a:p>
              <a:pPr algn="ctr"/>
              <a:r>
                <a:rPr lang="en-US" sz="1350" b="1">
                  <a:solidFill>
                    <a:schemeClr val="tx1"/>
                  </a:solidFill>
                </a:rPr>
                <a:t>Screen</a:t>
              </a:r>
            </a:p>
          </p:txBody>
        </p:sp>
        <p:sp>
          <p:nvSpPr>
            <p:cNvPr id="45" name="Can 44">
              <a:extLst>
                <a:ext uri="{FF2B5EF4-FFF2-40B4-BE49-F238E27FC236}">
                  <a16:creationId xmlns:a16="http://schemas.microsoft.com/office/drawing/2014/main" id="{8A80E7F6-000B-E74A-8DA3-012A1DDB8EF4}"/>
                </a:ext>
              </a:extLst>
            </p:cNvPr>
            <p:cNvSpPr/>
            <p:nvPr/>
          </p:nvSpPr>
          <p:spPr>
            <a:xfrm rot="5400000">
              <a:off x="1846476" y="2447276"/>
              <a:ext cx="1983255" cy="1351792"/>
            </a:xfrm>
            <a:prstGeom prst="ca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rtlCol="0" anchor="ctr">
              <a:scene3d>
                <a:camera prst="orthographicFront">
                  <a:rot lat="0" lon="0" rev="10800000"/>
                </a:camera>
                <a:lightRig rig="threePt" dir="t"/>
              </a:scene3d>
            </a:bodyPr>
            <a:lstStyle/>
            <a:p>
              <a:pPr algn="ctr"/>
              <a:r>
                <a:rPr lang="en-US" sz="1350" b="1" dirty="0">
                  <a:solidFill>
                    <a:schemeClr val="tx1"/>
                  </a:solidFill>
                </a:rPr>
                <a:t>Hit Assessment</a:t>
              </a:r>
            </a:p>
          </p:txBody>
        </p:sp>
        <p:sp>
          <p:nvSpPr>
            <p:cNvPr id="46" name="Can 45">
              <a:extLst>
                <a:ext uri="{FF2B5EF4-FFF2-40B4-BE49-F238E27FC236}">
                  <a16:creationId xmlns:a16="http://schemas.microsoft.com/office/drawing/2014/main" id="{E97330C7-E6CD-3944-B844-BF4EB80FC26F}"/>
                </a:ext>
              </a:extLst>
            </p:cNvPr>
            <p:cNvSpPr/>
            <p:nvPr/>
          </p:nvSpPr>
          <p:spPr>
            <a:xfrm rot="5400000">
              <a:off x="3094284" y="2447276"/>
              <a:ext cx="1983255" cy="1351792"/>
            </a:xfrm>
            <a:prstGeom prst="can">
              <a:avLst/>
            </a:prstGeom>
            <a:solidFill>
              <a:srgbClr val="00CEDA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rtlCol="0" anchor="ctr" anchorCtr="0">
              <a:scene3d>
                <a:camera prst="orthographicFront">
                  <a:rot lat="0" lon="0" rev="10800000"/>
                </a:camera>
                <a:lightRig rig="threePt" dir="t"/>
              </a:scene3d>
            </a:bodyPr>
            <a:lstStyle/>
            <a:p>
              <a:pPr algn="ctr"/>
              <a:r>
                <a:rPr lang="en-US" sz="1350" b="1">
                  <a:solidFill>
                    <a:schemeClr val="tx1"/>
                  </a:solidFill>
                </a:rPr>
                <a:t>Hit to Lead</a:t>
              </a:r>
            </a:p>
          </p:txBody>
        </p:sp>
        <p:sp>
          <p:nvSpPr>
            <p:cNvPr id="47" name="Can 46">
              <a:extLst>
                <a:ext uri="{FF2B5EF4-FFF2-40B4-BE49-F238E27FC236}">
                  <a16:creationId xmlns:a16="http://schemas.microsoft.com/office/drawing/2014/main" id="{7525B9E5-A73D-2D4F-AD7E-8FECA16338DA}"/>
                </a:ext>
              </a:extLst>
            </p:cNvPr>
            <p:cNvSpPr/>
            <p:nvPr/>
          </p:nvSpPr>
          <p:spPr>
            <a:xfrm rot="5400000">
              <a:off x="4342092" y="2447276"/>
              <a:ext cx="1983255" cy="1351792"/>
            </a:xfrm>
            <a:prstGeom prst="ca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rtlCol="0" anchor="ctr" anchorCtr="0">
              <a:scene3d>
                <a:camera prst="orthographicFront">
                  <a:rot lat="0" lon="0" rev="10800000"/>
                </a:camera>
                <a:lightRig rig="threePt" dir="t"/>
              </a:scene3d>
            </a:bodyPr>
            <a:lstStyle/>
            <a:p>
              <a:pPr algn="ctr"/>
              <a:r>
                <a:rPr lang="en-US" sz="1350" b="1">
                  <a:solidFill>
                    <a:schemeClr val="tx1"/>
                  </a:solidFill>
                </a:rPr>
                <a:t>Lead</a:t>
              </a:r>
            </a:p>
            <a:p>
              <a:pPr algn="ctr"/>
              <a:r>
                <a:rPr lang="en-US" sz="1350" b="1">
                  <a:solidFill>
                    <a:schemeClr val="tx1"/>
                  </a:solidFill>
                </a:rPr>
                <a:t>Optimization</a:t>
              </a:r>
            </a:p>
          </p:txBody>
        </p:sp>
        <p:sp>
          <p:nvSpPr>
            <p:cNvPr id="48" name="Can 47">
              <a:extLst>
                <a:ext uri="{FF2B5EF4-FFF2-40B4-BE49-F238E27FC236}">
                  <a16:creationId xmlns:a16="http://schemas.microsoft.com/office/drawing/2014/main" id="{44AE61EB-3CC9-E54D-BDA2-399F8F229C98}"/>
                </a:ext>
              </a:extLst>
            </p:cNvPr>
            <p:cNvSpPr/>
            <p:nvPr/>
          </p:nvSpPr>
          <p:spPr>
            <a:xfrm rot="5400000">
              <a:off x="5619069" y="2447277"/>
              <a:ext cx="1983253" cy="1351792"/>
            </a:xfrm>
            <a:prstGeom prst="ca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rtlCol="0" anchor="ctr">
              <a:scene3d>
                <a:camera prst="orthographicFront">
                  <a:rot lat="0" lon="0" rev="10800000"/>
                </a:camera>
                <a:lightRig rig="threePt" dir="t"/>
              </a:scene3d>
            </a:bodyPr>
            <a:lstStyle/>
            <a:p>
              <a:pPr algn="ctr"/>
              <a:r>
                <a:rPr lang="en-US" sz="1350" b="1">
                  <a:solidFill>
                    <a:schemeClr val="tx1"/>
                  </a:solidFill>
                </a:rPr>
                <a:t>Clinical</a:t>
              </a:r>
            </a:p>
            <a:p>
              <a:pPr algn="ctr"/>
              <a:r>
                <a:rPr lang="en-US" sz="1350" b="1">
                  <a:solidFill>
                    <a:schemeClr val="tx1"/>
                  </a:solidFill>
                </a:rPr>
                <a:t>Candidate</a:t>
              </a:r>
            </a:p>
          </p:txBody>
        </p:sp>
        <p:sp>
          <p:nvSpPr>
            <p:cNvPr id="49" name="Can 48">
              <a:extLst>
                <a:ext uri="{FF2B5EF4-FFF2-40B4-BE49-F238E27FC236}">
                  <a16:creationId xmlns:a16="http://schemas.microsoft.com/office/drawing/2014/main" id="{B2D9EA51-B468-294E-B821-22B93B5EF91E}"/>
                </a:ext>
              </a:extLst>
            </p:cNvPr>
            <p:cNvSpPr/>
            <p:nvPr/>
          </p:nvSpPr>
          <p:spPr>
            <a:xfrm rot="5400000">
              <a:off x="6866877" y="2447277"/>
              <a:ext cx="1983253" cy="1351792"/>
            </a:xfrm>
            <a:prstGeom prst="ca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rtlCol="0" anchor="ctr" anchorCtr="0">
              <a:scene3d>
                <a:camera prst="orthographicFront">
                  <a:rot lat="0" lon="0" rev="10800000"/>
                </a:camera>
                <a:lightRig rig="threePt" dir="t"/>
              </a:scene3d>
            </a:bodyPr>
            <a:lstStyle/>
            <a:p>
              <a:pPr algn="ctr"/>
              <a:r>
                <a:rPr lang="en-US" sz="1350" b="1">
                  <a:solidFill>
                    <a:schemeClr val="tx1"/>
                  </a:solidFill>
                </a:rPr>
                <a:t>Clinical Trial</a:t>
              </a:r>
            </a:p>
            <a:p>
              <a:pPr algn="ctr"/>
              <a:r>
                <a:rPr lang="en-US" sz="1350" b="1">
                  <a:solidFill>
                    <a:schemeClr val="tx1"/>
                  </a:solidFill>
                </a:rPr>
                <a:t>Phase I,  II, III</a:t>
              </a:r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9D5C7B38-40B4-8649-B60E-7B56C7E80429}"/>
              </a:ext>
            </a:extLst>
          </p:cNvPr>
          <p:cNvSpPr/>
          <p:nvPr/>
        </p:nvSpPr>
        <p:spPr>
          <a:xfrm>
            <a:off x="3714750" y="4161994"/>
            <a:ext cx="935856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lvl="0" algn="ctr"/>
            <a:r>
              <a:rPr lang="en-US" sz="1200" b="1" dirty="0">
                <a:latin typeface="+mn-lt"/>
              </a:rPr>
              <a:t>100-400 </a:t>
            </a:r>
          </a:p>
          <a:p>
            <a:pPr lvl="0" algn="ctr"/>
            <a:r>
              <a:rPr lang="en-US" sz="1200" b="1" dirty="0">
                <a:latin typeface="+mn-lt"/>
              </a:rPr>
              <a:t>analogs</a:t>
            </a:r>
          </a:p>
          <a:p>
            <a:pPr lvl="0" algn="ctr"/>
            <a:r>
              <a:rPr lang="en-US" sz="1200" b="1" dirty="0">
                <a:latin typeface="+mn-lt"/>
              </a:rPr>
              <a:t>1 year</a:t>
            </a:r>
          </a:p>
        </p:txBody>
      </p:sp>
      <p:sp>
        <p:nvSpPr>
          <p:cNvPr id="55" name="Down Arrow 54">
            <a:extLst>
              <a:ext uri="{FF2B5EF4-FFF2-40B4-BE49-F238E27FC236}">
                <a16:creationId xmlns:a16="http://schemas.microsoft.com/office/drawing/2014/main" id="{6B9E89CC-2B5D-1A42-A0FE-7163224F9ED2}"/>
              </a:ext>
            </a:extLst>
          </p:cNvPr>
          <p:cNvSpPr/>
          <p:nvPr/>
        </p:nvSpPr>
        <p:spPr>
          <a:xfrm>
            <a:off x="4057650" y="3760402"/>
            <a:ext cx="285750" cy="342900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009084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33012FA1-7194-A944-9DB8-2663789B2B91}"/>
              </a:ext>
            </a:extLst>
          </p:cNvPr>
          <p:cNvSpPr/>
          <p:nvPr/>
        </p:nvSpPr>
        <p:spPr>
          <a:xfrm>
            <a:off x="460375" y="4545874"/>
            <a:ext cx="3001282" cy="4572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Mtb</a:t>
            </a:r>
            <a:r>
              <a:rPr lang="en-US" dirty="0"/>
              <a:t> electron transport chain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010400" y="65309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3E9F84-7A3A-462A-BD2D-E56B7D53391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1" name="Slide Number Placeholder 2"/>
          <p:cNvSpPr txBox="1">
            <a:spLocks/>
          </p:cNvSpPr>
          <p:nvPr/>
        </p:nvSpPr>
        <p:spPr>
          <a:xfrm>
            <a:off x="6086468" y="5531114"/>
            <a:ext cx="16002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0942A1-DDB2-8A44-8D77-FC9B9F4D9504}" type="slidenum">
              <a:rPr lang="en-US" sz="900">
                <a:solidFill>
                  <a:prstClr val="white"/>
                </a:solidFill>
              </a:rPr>
              <a:pPr/>
              <a:t>13</a:t>
            </a:fld>
            <a:endParaRPr lang="en-US" sz="900">
              <a:solidFill>
                <a:prstClr val="white"/>
              </a:solidFill>
            </a:endParaRP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FFE06EDF-B9A6-2AA9-1AD2-55E747665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47" y="1522000"/>
            <a:ext cx="8110882" cy="256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85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33012FA1-7194-A944-9DB8-2663789B2B91}"/>
              </a:ext>
            </a:extLst>
          </p:cNvPr>
          <p:cNvSpPr/>
          <p:nvPr/>
        </p:nvSpPr>
        <p:spPr>
          <a:xfrm>
            <a:off x="460375" y="4545874"/>
            <a:ext cx="3001282" cy="4572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Scaffolds targeting cytochrome bcc (</a:t>
            </a:r>
            <a:r>
              <a:rPr lang="en-US" dirty="0" err="1"/>
              <a:t>QcrB</a:t>
            </a:r>
            <a:r>
              <a:rPr lang="en-US" dirty="0"/>
              <a:t>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010400" y="65309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3E9F84-7A3A-462A-BD2D-E56B7D53391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1" name="Slide Number Placeholder 2"/>
          <p:cNvSpPr txBox="1">
            <a:spLocks/>
          </p:cNvSpPr>
          <p:nvPr/>
        </p:nvSpPr>
        <p:spPr>
          <a:xfrm>
            <a:off x="6086468" y="5531114"/>
            <a:ext cx="16002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0942A1-DDB2-8A44-8D77-FC9B9F4D9504}" type="slidenum">
              <a:rPr lang="en-US" sz="900">
                <a:solidFill>
                  <a:prstClr val="white"/>
                </a:solidFill>
              </a:rPr>
              <a:pPr/>
              <a:t>14</a:t>
            </a:fld>
            <a:endParaRPr lang="en-US" sz="900">
              <a:solidFill>
                <a:prstClr val="white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ADD5A38-9099-961D-EEF9-2492833E0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506" y="1019614"/>
            <a:ext cx="5819406" cy="34254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66ECDD9-9E27-364D-2F04-2AF488E385B1}"/>
              </a:ext>
            </a:extLst>
          </p:cNvPr>
          <p:cNvSpPr txBox="1"/>
          <p:nvPr/>
        </p:nvSpPr>
        <p:spPr>
          <a:xfrm>
            <a:off x="0" y="4672977"/>
            <a:ext cx="960729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cs typeface="Arial" panose="020B0604020202020204" pitchFamily="34" charset="0"/>
              </a:rPr>
              <a:t>Cleghorn et al. J Med Chem. 2018. 61:6592.    </a:t>
            </a:r>
            <a:r>
              <a:rPr lang="en-US" sz="1100" dirty="0" err="1">
                <a:cs typeface="Arial" panose="020B0604020202020204" pitchFamily="34" charset="0"/>
              </a:rPr>
              <a:t>Chandrasekera</a:t>
            </a:r>
            <a:r>
              <a:rPr lang="en-US" sz="1100" dirty="0">
                <a:cs typeface="Arial" panose="020B0604020202020204" pitchFamily="34" charset="0"/>
              </a:rPr>
              <a:t> et al. J Med Chem. 2015. 58:7273.  </a:t>
            </a:r>
          </a:p>
          <a:p>
            <a:r>
              <a:rPr lang="en-US" sz="1100" dirty="0">
                <a:cs typeface="Arial" panose="020B0604020202020204" pitchFamily="34" charset="0"/>
              </a:rPr>
              <a:t> Zuniga et al. </a:t>
            </a:r>
            <a:r>
              <a:rPr lang="en-US" sz="1100" dirty="0" err="1">
                <a:cs typeface="Arial" panose="020B0604020202020204" pitchFamily="34" charset="0"/>
              </a:rPr>
              <a:t>Bioorg</a:t>
            </a:r>
            <a:r>
              <a:rPr lang="en-US" sz="1100" dirty="0">
                <a:cs typeface="Arial" panose="020B0604020202020204" pitchFamily="34" charset="0"/>
              </a:rPr>
              <a:t> Med Chem. 2017. 25:3922.   </a:t>
            </a:r>
            <a:r>
              <a:rPr lang="en-US" sz="1100" dirty="0" err="1">
                <a:cs typeface="Arial" panose="020B0604020202020204" pitchFamily="34" charset="0"/>
              </a:rPr>
              <a:t>Ollinger</a:t>
            </a:r>
            <a:r>
              <a:rPr lang="en-US" sz="1100" dirty="0">
                <a:cs typeface="Arial" panose="020B0604020202020204" pitchFamily="34" charset="0"/>
              </a:rPr>
              <a:t> at al. PLOS One. 2013. 8: e60531.</a:t>
            </a:r>
          </a:p>
        </p:txBody>
      </p:sp>
    </p:spTree>
    <p:extLst>
      <p:ext uri="{BB962C8B-B14F-4D97-AF65-F5344CB8AC3E}">
        <p14:creationId xmlns:p14="http://schemas.microsoft.com/office/powerpoint/2010/main" val="2569262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33012FA1-7194-A944-9DB8-2663789B2B91}"/>
              </a:ext>
            </a:extLst>
          </p:cNvPr>
          <p:cNvSpPr/>
          <p:nvPr/>
        </p:nvSpPr>
        <p:spPr>
          <a:xfrm>
            <a:off x="460375" y="4545874"/>
            <a:ext cx="3001282" cy="4572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QcrB</a:t>
            </a:r>
            <a:r>
              <a:rPr lang="en-US" dirty="0"/>
              <a:t> is the common target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010400" y="65309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3E9F84-7A3A-462A-BD2D-E56B7D53391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1" name="Slide Number Placeholder 2"/>
          <p:cNvSpPr txBox="1">
            <a:spLocks/>
          </p:cNvSpPr>
          <p:nvPr/>
        </p:nvSpPr>
        <p:spPr>
          <a:xfrm>
            <a:off x="6086468" y="5531114"/>
            <a:ext cx="16002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0942A1-DDB2-8A44-8D77-FC9B9F4D9504}" type="slidenum">
              <a:rPr lang="en-US" sz="900">
                <a:solidFill>
                  <a:prstClr val="white"/>
                </a:solidFill>
              </a:rPr>
              <a:pPr/>
              <a:t>15</a:t>
            </a:fld>
            <a:endParaRPr lang="en-US" sz="900">
              <a:solidFill>
                <a:prstClr val="white"/>
              </a:solidFill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E5A06486-BDDA-CCD4-FBD9-3BC83FD9E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37" y="1477683"/>
            <a:ext cx="4449645" cy="1938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A677D6-D63C-AB10-9AA9-56C84D74D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2487" y="2636126"/>
            <a:ext cx="4362980" cy="20697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D71E6A-7225-5AE4-D7C5-6B5ECB252180}"/>
              </a:ext>
            </a:extLst>
          </p:cNvPr>
          <p:cNvSpPr txBox="1"/>
          <p:nvPr/>
        </p:nvSpPr>
        <p:spPr>
          <a:xfrm>
            <a:off x="4572000" y="4726075"/>
            <a:ext cx="64373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Cleghorn et al.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J Med Chem. 2018. 61:6592 </a:t>
            </a:r>
            <a:endParaRPr lang="en-US" sz="120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265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33012FA1-7194-A944-9DB8-2663789B2B91}"/>
              </a:ext>
            </a:extLst>
          </p:cNvPr>
          <p:cNvSpPr/>
          <p:nvPr/>
        </p:nvSpPr>
        <p:spPr>
          <a:xfrm>
            <a:off x="460375" y="4545874"/>
            <a:ext cx="3001282" cy="4572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Telacebec</a:t>
            </a:r>
            <a:r>
              <a:rPr lang="en-US" dirty="0"/>
              <a:t> (Q203) as clinical validation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010400" y="65309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3E9F84-7A3A-462A-BD2D-E56B7D53391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1" name="Slide Number Placeholder 2"/>
          <p:cNvSpPr txBox="1">
            <a:spLocks/>
          </p:cNvSpPr>
          <p:nvPr/>
        </p:nvSpPr>
        <p:spPr>
          <a:xfrm>
            <a:off x="6086468" y="5531114"/>
            <a:ext cx="16002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0942A1-DDB2-8A44-8D77-FC9B9F4D9504}" type="slidenum">
              <a:rPr lang="en-US" sz="900">
                <a:solidFill>
                  <a:prstClr val="white"/>
                </a:solidFill>
              </a:rPr>
              <a:pPr/>
              <a:t>16</a:t>
            </a:fld>
            <a:endParaRPr lang="en-US" sz="90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5544BE-D67C-D70E-5214-0B6FC1CC0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39" y="1878762"/>
            <a:ext cx="8689952" cy="25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567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F9E42E-69D6-B045-B16F-0587C4421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Development of morpholino thiophenes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ECBD6C4-6F92-8744-9742-9E1AC68D180A}"/>
              </a:ext>
            </a:extLst>
          </p:cNvPr>
          <p:cNvSpPr/>
          <p:nvPr/>
        </p:nvSpPr>
        <p:spPr>
          <a:xfrm>
            <a:off x="2935700" y="2015293"/>
            <a:ext cx="769952" cy="680578"/>
          </a:xfrm>
          <a:prstGeom prst="roundRect">
            <a:avLst/>
          </a:prstGeom>
          <a:noFill/>
          <a:ln w="38100">
            <a:solidFill>
              <a:srgbClr val="3891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prstClr val="white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3D68981-CBC9-EC4F-8BEF-C5095AF12D0E}"/>
              </a:ext>
            </a:extLst>
          </p:cNvPr>
          <p:cNvSpPr/>
          <p:nvPr/>
        </p:nvSpPr>
        <p:spPr>
          <a:xfrm>
            <a:off x="3748184" y="2015294"/>
            <a:ext cx="567670" cy="680579"/>
          </a:xfrm>
          <a:prstGeom prst="round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prstClr val="white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EE2E0E1-9B36-8E40-B7AC-198307AC5C6A}"/>
              </a:ext>
            </a:extLst>
          </p:cNvPr>
          <p:cNvSpPr/>
          <p:nvPr/>
        </p:nvSpPr>
        <p:spPr>
          <a:xfrm>
            <a:off x="4326488" y="2548628"/>
            <a:ext cx="647057" cy="1358089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prstClr val="white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1143040-EBA9-F54A-854E-2EFB94BCC7F5}"/>
              </a:ext>
            </a:extLst>
          </p:cNvPr>
          <p:cNvSpPr/>
          <p:nvPr/>
        </p:nvSpPr>
        <p:spPr>
          <a:xfrm>
            <a:off x="4347753" y="1587125"/>
            <a:ext cx="647056" cy="856336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prstClr val="white"/>
              </a:solidFill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79B51FE-4BE8-5840-99C7-983521A91B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0923940"/>
              </p:ext>
            </p:extLst>
          </p:nvPr>
        </p:nvGraphicFramePr>
        <p:xfrm>
          <a:off x="2927141" y="1771789"/>
          <a:ext cx="2034644" cy="21239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2" imgW="1912271" imgH="2000700" progId="">
                  <p:embed/>
                </p:oleObj>
              </mc:Choice>
              <mc:Fallback>
                <p:oleObj name="MDLDrawObject Class" r:id="rId2" imgW="1912271" imgH="2000700" progId="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879B51FE-4BE8-5840-99C7-983521A91B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141" y="1771789"/>
                        <a:ext cx="2034644" cy="21239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508D925-C6B7-974D-A542-AAAEBE89FA9B}"/>
              </a:ext>
            </a:extLst>
          </p:cNvPr>
          <p:cNvSpPr txBox="1"/>
          <p:nvPr/>
        </p:nvSpPr>
        <p:spPr>
          <a:xfrm>
            <a:off x="1112628" y="1494791"/>
            <a:ext cx="3103670" cy="369332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pPr marL="117475" indent="-117475">
              <a:buFont typeface="Wingdings" pitchFamily="2" charset="2"/>
              <a:buChar char="§"/>
            </a:pPr>
            <a:r>
              <a:rPr lang="en-US"/>
              <a:t>Phenyl</a:t>
            </a:r>
            <a:r>
              <a:rPr lang="en-US" b="1"/>
              <a:t> </a:t>
            </a:r>
            <a:r>
              <a:rPr lang="en-US"/>
              <a:t>replacement tolerated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032732-81C9-8E44-9103-3647134E4D63}"/>
              </a:ext>
            </a:extLst>
          </p:cNvPr>
          <p:cNvSpPr txBox="1"/>
          <p:nvPr/>
        </p:nvSpPr>
        <p:spPr>
          <a:xfrm>
            <a:off x="5126264" y="1257002"/>
            <a:ext cx="3253896" cy="92333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117475" indent="-117475">
              <a:buFont typeface="Wingdings" pitchFamily="2" charset="2"/>
              <a:buChar char="§"/>
            </a:pPr>
            <a:r>
              <a:rPr lang="en-US" err="1"/>
              <a:t>CONHMe</a:t>
            </a:r>
            <a:r>
              <a:rPr lang="en-US"/>
              <a:t>, CONH2, </a:t>
            </a:r>
          </a:p>
          <a:p>
            <a:pPr marL="117475" indent="-117475">
              <a:buFont typeface="Wingdings" pitchFamily="2" charset="2"/>
              <a:buChar char="§"/>
            </a:pPr>
            <a:r>
              <a:rPr lang="en-US" err="1"/>
              <a:t>Weinreb</a:t>
            </a:r>
            <a:r>
              <a:rPr lang="en-US"/>
              <a:t> amide is tolerated</a:t>
            </a:r>
          </a:p>
          <a:p>
            <a:pPr marL="117475" indent="-117475">
              <a:buFont typeface="Wingdings" pitchFamily="2" charset="2"/>
              <a:buChar char="§"/>
            </a:pPr>
            <a:r>
              <a:rPr lang="en-US" err="1"/>
              <a:t>Ketone</a:t>
            </a:r>
            <a:r>
              <a:rPr lang="en-US"/>
              <a:t> tolerated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1A9CF7-713D-1F46-8636-2F042B9B58AA}"/>
              </a:ext>
            </a:extLst>
          </p:cNvPr>
          <p:cNvSpPr txBox="1"/>
          <p:nvPr/>
        </p:nvSpPr>
        <p:spPr>
          <a:xfrm>
            <a:off x="453667" y="2774857"/>
            <a:ext cx="3173147" cy="175432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/>
              <a:t>Few other group tolerated to replace the </a:t>
            </a:r>
            <a:r>
              <a:rPr lang="en-US" u="sng" err="1"/>
              <a:t>morpholino</a:t>
            </a:r>
            <a:r>
              <a:rPr lang="en-US" u="sng"/>
              <a:t> group</a:t>
            </a:r>
            <a:endParaRPr lang="en-US" u="sng" baseline="-25000"/>
          </a:p>
          <a:p>
            <a:pPr marL="117475" indent="-117475">
              <a:buFont typeface="Wingdings" pitchFamily="2" charset="2"/>
              <a:buChar char="§"/>
            </a:pPr>
            <a:r>
              <a:rPr lang="en-US" err="1"/>
              <a:t>Morpholine</a:t>
            </a:r>
            <a:r>
              <a:rPr lang="en-US"/>
              <a:t>, pyridine and </a:t>
            </a:r>
            <a:r>
              <a:rPr lang="en-US" err="1"/>
              <a:t>pyrazole</a:t>
            </a:r>
            <a:r>
              <a:rPr lang="en-US"/>
              <a:t> groups most actives</a:t>
            </a:r>
          </a:p>
          <a:p>
            <a:pPr marL="117475" indent="-117475">
              <a:buFont typeface="Wingdings" pitchFamily="2" charset="2"/>
              <a:buChar char="§"/>
            </a:pPr>
            <a:r>
              <a:rPr lang="en-US"/>
              <a:t>Linkage/Spacer tolerated but less active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8431BF-7D0A-6540-9EAD-344130AEAF62}"/>
              </a:ext>
            </a:extLst>
          </p:cNvPr>
          <p:cNvSpPr txBox="1"/>
          <p:nvPr/>
        </p:nvSpPr>
        <p:spPr>
          <a:xfrm>
            <a:off x="5143092" y="2695871"/>
            <a:ext cx="3606424" cy="2308324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/>
              <a:t>Activity strongly dependent on phenyl ethoxy group and substitution of the aryl ring</a:t>
            </a:r>
          </a:p>
          <a:p>
            <a:pPr marL="117475" indent="-117475">
              <a:buFont typeface="Wingdings" pitchFamily="2" charset="2"/>
              <a:buChar char="§"/>
            </a:pPr>
            <a:r>
              <a:rPr lang="en-US"/>
              <a:t>Meta, para more active than ortho</a:t>
            </a:r>
          </a:p>
          <a:p>
            <a:pPr marL="117475" indent="-117475">
              <a:buFont typeface="Wingdings" pitchFamily="2" charset="2"/>
              <a:buChar char="§"/>
            </a:pPr>
            <a:r>
              <a:rPr lang="en-US"/>
              <a:t>Shortening/elongating/constraining chain is not tolerated</a:t>
            </a:r>
          </a:p>
          <a:p>
            <a:pPr marL="117475" indent="-117475">
              <a:buFont typeface="Wingdings" pitchFamily="2" charset="2"/>
              <a:buChar char="§"/>
            </a:pPr>
            <a:r>
              <a:rPr lang="en-US"/>
              <a:t>Any other replacement of aryl group is inactive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FD33F9-4DD4-4F46-857D-F191B5FA53C3}"/>
              </a:ext>
            </a:extLst>
          </p:cNvPr>
          <p:cNvSpPr/>
          <p:nvPr/>
        </p:nvSpPr>
        <p:spPr>
          <a:xfrm>
            <a:off x="460375" y="4545874"/>
            <a:ext cx="3001282" cy="4572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8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655235-72E3-6648-847A-084E95602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Drug-like properties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07F5E7-DC53-294A-9A59-F60DAB9924CE}"/>
              </a:ext>
            </a:extLst>
          </p:cNvPr>
          <p:cNvSpPr/>
          <p:nvPr/>
        </p:nvSpPr>
        <p:spPr>
          <a:xfrm>
            <a:off x="4546480" y="1556087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ADME = adsorption, distribution, metabolism, excretion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PK = pharmacokinetics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16CF81-8B21-9642-9305-2B12D3033609}"/>
              </a:ext>
            </a:extLst>
          </p:cNvPr>
          <p:cNvSpPr/>
          <p:nvPr/>
        </p:nvSpPr>
        <p:spPr>
          <a:xfrm>
            <a:off x="4572000" y="312898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Multiple sites of P450 metabolism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Morpholine and N-methyl groups are predicted to be labile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0C4C84-6C09-D940-B2C7-2C961C27924D}"/>
              </a:ext>
            </a:extLst>
          </p:cNvPr>
          <p:cNvSpPr/>
          <p:nvPr/>
        </p:nvSpPr>
        <p:spPr>
          <a:xfrm>
            <a:off x="460375" y="4545874"/>
            <a:ext cx="3001282" cy="4572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2092883-AE73-6646-B4C1-E9C026B53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22" y="1157474"/>
            <a:ext cx="3341550" cy="331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582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F44B9C-7494-644C-8247-6A7546678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Progression of compounds “hit-to-lead”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EF8628-694F-9F48-BC32-6F728F2A03F4}"/>
              </a:ext>
            </a:extLst>
          </p:cNvPr>
          <p:cNvSpPr/>
          <p:nvPr/>
        </p:nvSpPr>
        <p:spPr>
          <a:xfrm>
            <a:off x="460375" y="4545874"/>
            <a:ext cx="3001282" cy="4572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1D31E0C-41A4-434B-A5C3-126813C30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725" y="956927"/>
            <a:ext cx="5014550" cy="40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99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746" y="505206"/>
            <a:ext cx="6732769" cy="398366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475C8B7-CA4C-BD4C-8349-B1052BD65D61}"/>
              </a:ext>
            </a:extLst>
          </p:cNvPr>
          <p:cNvSpPr/>
          <p:nvPr/>
        </p:nvSpPr>
        <p:spPr>
          <a:xfrm>
            <a:off x="3135330" y="4620280"/>
            <a:ext cx="60086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0070C0"/>
                </a:solidFill>
              </a:rPr>
              <a:t>Microbe Profile: </a:t>
            </a:r>
            <a:r>
              <a:rPr lang="en-US" sz="1400" i="1">
                <a:solidFill>
                  <a:srgbClr val="0070C0"/>
                </a:solidFill>
              </a:rPr>
              <a:t>Mycobacterium tuberculosis</a:t>
            </a:r>
            <a:r>
              <a:rPr lang="en-US" sz="1400">
                <a:solidFill>
                  <a:srgbClr val="0070C0"/>
                </a:solidFill>
              </a:rPr>
              <a:t>: Humanity's deadly microbial foe. </a:t>
            </a:r>
          </a:p>
          <a:p>
            <a:r>
              <a:rPr lang="en-US" sz="1400">
                <a:solidFill>
                  <a:srgbClr val="0070C0"/>
                </a:solidFill>
              </a:rPr>
              <a:t>S.V. Gordon and T. Parish. Microbiology (2018) 164:437-439</a:t>
            </a:r>
          </a:p>
        </p:txBody>
      </p:sp>
    </p:spTree>
    <p:extLst>
      <p:ext uri="{BB962C8B-B14F-4D97-AF65-F5344CB8AC3E}">
        <p14:creationId xmlns:p14="http://schemas.microsoft.com/office/powerpoint/2010/main" val="374084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369733"/>
            <a:ext cx="8172210" cy="993775"/>
          </a:xfrm>
        </p:spPr>
        <p:txBody>
          <a:bodyPr vert="horz" lIns="91440" tIns="45720" rIns="91440" bIns="45720" rtlCol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/>
              <a:t>Hit-to-Lead criteria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5315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8D0942A1-DDB2-8A44-8D77-FC9B9F4D9504}" type="slidenum">
              <a:rPr lang="en-US" smtClean="0">
                <a:solidFill>
                  <a:prstClr val="white"/>
                </a:solidFill>
              </a:rPr>
              <a:pPr>
                <a:spcAft>
                  <a:spcPts val="600"/>
                </a:spcAft>
              </a:pPr>
              <a:t>20</a:t>
            </a:fld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E852E1D-8F30-5B41-BAD2-6E5CD593F1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9914779"/>
              </p:ext>
            </p:extLst>
          </p:nvPr>
        </p:nvGraphicFramePr>
        <p:xfrm>
          <a:off x="981456" y="1720729"/>
          <a:ext cx="5942698" cy="22400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19611">
                  <a:extLst>
                    <a:ext uri="{9D8B030D-6E8A-4147-A177-3AD203B41FA5}">
                      <a16:colId xmlns:a16="http://schemas.microsoft.com/office/drawing/2014/main" val="321481628"/>
                    </a:ext>
                  </a:extLst>
                </a:gridCol>
                <a:gridCol w="3923087">
                  <a:extLst>
                    <a:ext uri="{9D8B030D-6E8A-4147-A177-3AD203B41FA5}">
                      <a16:colId xmlns:a16="http://schemas.microsoft.com/office/drawing/2014/main" val="479092801"/>
                    </a:ext>
                  </a:extLst>
                </a:gridCol>
              </a:tblGrid>
              <a:tr h="2995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 Assay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66" marR="7666" marT="5880" marB="0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   </a:t>
                      </a:r>
                      <a:r>
                        <a:rPr lang="en-US" sz="2000" b="1" u="none" strike="noStrike" dirty="0">
                          <a:effectLst/>
                        </a:rPr>
                        <a:t>Criteria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66" marR="7666" marT="5880" marB="0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9278194"/>
                  </a:ext>
                </a:extLst>
              </a:tr>
              <a:tr h="29953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MIC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66" marR="7666" marT="5880" marB="0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&lt; 5 µM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66" marR="7666" marT="5880" marB="0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4404688"/>
                  </a:ext>
                </a:extLst>
              </a:tr>
              <a:tr h="35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Selectivity index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66" marR="7666" marT="5880" marB="0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&gt;10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66" marR="7666" marT="5880" marB="0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9406426"/>
                  </a:ext>
                </a:extLst>
              </a:tr>
              <a:tr h="29953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In vivo exposure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66" marR="7666" marT="5880" marB="0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Acceptable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66" marR="7666" marT="5880" marB="0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0101425"/>
                  </a:ext>
                </a:extLst>
              </a:tr>
              <a:tr h="37971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MIC shift for strains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66" marR="7666" marT="5880" marB="0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&lt;10X shift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66" marR="7666" marT="5880" marB="0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293234"/>
                  </a:ext>
                </a:extLst>
              </a:tr>
              <a:tr h="29953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In vivo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66" marR="7666" marT="5880" marB="0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&gt;1 log reduction in lung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66" marR="7666" marT="5880" marB="0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4353427"/>
                  </a:ext>
                </a:extLst>
              </a:tr>
              <a:tr h="29953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err="1">
                          <a:effectLst/>
                        </a:rPr>
                        <a:t>hERG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66" marR="7666" marT="5880" marB="0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IC</a:t>
                      </a:r>
                      <a:r>
                        <a:rPr lang="en-US" sz="1800" u="none" strike="noStrike" baseline="-25000" dirty="0">
                          <a:effectLst/>
                        </a:rPr>
                        <a:t>50</a:t>
                      </a:r>
                      <a:r>
                        <a:rPr lang="en-US" sz="1800" u="none" strike="noStrike" dirty="0">
                          <a:effectLst/>
                        </a:rPr>
                        <a:t> &gt;5 µM; selectivity &gt;50X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66" marR="7666" marT="5880" marB="0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0593063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F8DA499B-708D-7A4A-8BAE-B052B209EC9B}"/>
              </a:ext>
            </a:extLst>
          </p:cNvPr>
          <p:cNvSpPr/>
          <p:nvPr/>
        </p:nvSpPr>
        <p:spPr>
          <a:xfrm>
            <a:off x="460375" y="4545874"/>
            <a:ext cx="3001282" cy="4572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5833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33012FA1-7194-A944-9DB8-2663789B2B91}"/>
              </a:ext>
            </a:extLst>
          </p:cNvPr>
          <p:cNvSpPr/>
          <p:nvPr/>
        </p:nvSpPr>
        <p:spPr>
          <a:xfrm>
            <a:off x="460375" y="4545874"/>
            <a:ext cx="3001282" cy="4572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Drug Discovery and Development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010400" y="65309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3E9F84-7A3A-462A-BD2D-E56B7D53391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1" name="Slide Number Placeholder 2"/>
          <p:cNvSpPr txBox="1">
            <a:spLocks/>
          </p:cNvSpPr>
          <p:nvPr/>
        </p:nvSpPr>
        <p:spPr>
          <a:xfrm>
            <a:off x="6086468" y="5531114"/>
            <a:ext cx="16002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0942A1-DDB2-8A44-8D77-FC9B9F4D9504}" type="slidenum">
              <a:rPr lang="en-US" sz="900">
                <a:solidFill>
                  <a:prstClr val="white"/>
                </a:solidFill>
              </a:rPr>
              <a:pPr/>
              <a:t>21</a:t>
            </a:fld>
            <a:endParaRPr lang="en-US" sz="900">
              <a:solidFill>
                <a:prstClr val="white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1A3FB0C-DF53-4944-A9EE-BCD42F68EA87}"/>
              </a:ext>
            </a:extLst>
          </p:cNvPr>
          <p:cNvGrpSpPr/>
          <p:nvPr/>
        </p:nvGrpSpPr>
        <p:grpSpPr>
          <a:xfrm>
            <a:off x="1828800" y="2143126"/>
            <a:ext cx="5715000" cy="1487441"/>
            <a:chOff x="914400" y="2131544"/>
            <a:chExt cx="7620000" cy="1983255"/>
          </a:xfrm>
          <a:solidFill>
            <a:srgbClr val="C0F1DB"/>
          </a:solidFill>
        </p:grpSpPr>
        <p:sp>
          <p:nvSpPr>
            <p:cNvPr id="44" name="Can 43">
              <a:extLst>
                <a:ext uri="{FF2B5EF4-FFF2-40B4-BE49-F238E27FC236}">
                  <a16:creationId xmlns:a16="http://schemas.microsoft.com/office/drawing/2014/main" id="{EA79E45B-F2A6-5F4B-BD16-AF523E62E663}"/>
                </a:ext>
              </a:extLst>
            </p:cNvPr>
            <p:cNvSpPr/>
            <p:nvPr/>
          </p:nvSpPr>
          <p:spPr>
            <a:xfrm rot="5400000">
              <a:off x="598668" y="2447276"/>
              <a:ext cx="1983255" cy="1351792"/>
            </a:xfrm>
            <a:prstGeom prst="can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rtlCol="0" anchor="ctr" anchorCtr="0">
              <a:scene3d>
                <a:camera prst="orthographicFront">
                  <a:rot lat="0" lon="0" rev="10800000"/>
                </a:camera>
                <a:lightRig rig="threePt" dir="t"/>
              </a:scene3d>
            </a:bodyPr>
            <a:lstStyle/>
            <a:p>
              <a:pPr algn="ctr"/>
              <a:r>
                <a:rPr lang="en-US" sz="1350" b="1">
                  <a:solidFill>
                    <a:schemeClr val="tx1"/>
                  </a:solidFill>
                </a:rPr>
                <a:t>Screen</a:t>
              </a:r>
            </a:p>
          </p:txBody>
        </p:sp>
        <p:sp>
          <p:nvSpPr>
            <p:cNvPr id="45" name="Can 44">
              <a:extLst>
                <a:ext uri="{FF2B5EF4-FFF2-40B4-BE49-F238E27FC236}">
                  <a16:creationId xmlns:a16="http://schemas.microsoft.com/office/drawing/2014/main" id="{8A80E7F6-000B-E74A-8DA3-012A1DDB8EF4}"/>
                </a:ext>
              </a:extLst>
            </p:cNvPr>
            <p:cNvSpPr/>
            <p:nvPr/>
          </p:nvSpPr>
          <p:spPr>
            <a:xfrm rot="5400000">
              <a:off x="1846476" y="2447276"/>
              <a:ext cx="1983255" cy="1351792"/>
            </a:xfrm>
            <a:prstGeom prst="ca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rtlCol="0" anchor="ctr">
              <a:scene3d>
                <a:camera prst="orthographicFront">
                  <a:rot lat="0" lon="0" rev="10800000"/>
                </a:camera>
                <a:lightRig rig="threePt" dir="t"/>
              </a:scene3d>
            </a:bodyPr>
            <a:lstStyle/>
            <a:p>
              <a:pPr algn="ctr"/>
              <a:r>
                <a:rPr lang="en-US" sz="1350" b="1">
                  <a:solidFill>
                    <a:schemeClr val="tx1"/>
                  </a:solidFill>
                </a:rPr>
                <a:t>Hit Assessment</a:t>
              </a:r>
            </a:p>
          </p:txBody>
        </p:sp>
        <p:sp>
          <p:nvSpPr>
            <p:cNvPr id="46" name="Can 45">
              <a:extLst>
                <a:ext uri="{FF2B5EF4-FFF2-40B4-BE49-F238E27FC236}">
                  <a16:creationId xmlns:a16="http://schemas.microsoft.com/office/drawing/2014/main" id="{E97330C7-E6CD-3944-B844-BF4EB80FC26F}"/>
                </a:ext>
              </a:extLst>
            </p:cNvPr>
            <p:cNvSpPr/>
            <p:nvPr/>
          </p:nvSpPr>
          <p:spPr>
            <a:xfrm rot="5400000">
              <a:off x="3094284" y="2447276"/>
              <a:ext cx="1983255" cy="1351792"/>
            </a:xfrm>
            <a:prstGeom prst="ca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rtlCol="0" anchor="ctr" anchorCtr="0">
              <a:scene3d>
                <a:camera prst="orthographicFront">
                  <a:rot lat="0" lon="0" rev="10800000"/>
                </a:camera>
                <a:lightRig rig="threePt" dir="t"/>
              </a:scene3d>
            </a:bodyPr>
            <a:lstStyle/>
            <a:p>
              <a:pPr algn="ctr"/>
              <a:r>
                <a:rPr lang="en-US" sz="1350" b="1">
                  <a:solidFill>
                    <a:schemeClr val="tx1"/>
                  </a:solidFill>
                </a:rPr>
                <a:t>Hit to Lead</a:t>
              </a:r>
            </a:p>
          </p:txBody>
        </p:sp>
        <p:sp>
          <p:nvSpPr>
            <p:cNvPr id="47" name="Can 46">
              <a:extLst>
                <a:ext uri="{FF2B5EF4-FFF2-40B4-BE49-F238E27FC236}">
                  <a16:creationId xmlns:a16="http://schemas.microsoft.com/office/drawing/2014/main" id="{7525B9E5-A73D-2D4F-AD7E-8FECA16338DA}"/>
                </a:ext>
              </a:extLst>
            </p:cNvPr>
            <p:cNvSpPr/>
            <p:nvPr/>
          </p:nvSpPr>
          <p:spPr>
            <a:xfrm rot="5400000">
              <a:off x="4342092" y="2447276"/>
              <a:ext cx="1983255" cy="1351792"/>
            </a:xfrm>
            <a:prstGeom prst="can">
              <a:avLst/>
            </a:prstGeom>
            <a:solidFill>
              <a:srgbClr val="00CEDA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rtlCol="0" anchor="ctr" anchorCtr="0">
              <a:scene3d>
                <a:camera prst="orthographicFront">
                  <a:rot lat="0" lon="0" rev="10800000"/>
                </a:camera>
                <a:lightRig rig="threePt" dir="t"/>
              </a:scene3d>
            </a:bodyPr>
            <a:lstStyle/>
            <a:p>
              <a:pPr algn="ctr"/>
              <a:r>
                <a:rPr lang="en-US" sz="1350" b="1">
                  <a:solidFill>
                    <a:schemeClr val="tx1"/>
                  </a:solidFill>
                </a:rPr>
                <a:t>Lead</a:t>
              </a:r>
            </a:p>
            <a:p>
              <a:pPr algn="ctr"/>
              <a:r>
                <a:rPr lang="en-US" sz="1350" b="1">
                  <a:solidFill>
                    <a:schemeClr val="tx1"/>
                  </a:solidFill>
                </a:rPr>
                <a:t>Optimization</a:t>
              </a:r>
            </a:p>
          </p:txBody>
        </p:sp>
        <p:sp>
          <p:nvSpPr>
            <p:cNvPr id="48" name="Can 47">
              <a:extLst>
                <a:ext uri="{FF2B5EF4-FFF2-40B4-BE49-F238E27FC236}">
                  <a16:creationId xmlns:a16="http://schemas.microsoft.com/office/drawing/2014/main" id="{44AE61EB-3CC9-E54D-BDA2-399F8F229C98}"/>
                </a:ext>
              </a:extLst>
            </p:cNvPr>
            <p:cNvSpPr/>
            <p:nvPr/>
          </p:nvSpPr>
          <p:spPr>
            <a:xfrm rot="5400000">
              <a:off x="5619069" y="2447277"/>
              <a:ext cx="1983253" cy="1351792"/>
            </a:xfrm>
            <a:prstGeom prst="ca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rtlCol="0" anchor="ctr" anchorCtr="0">
              <a:scene3d>
                <a:camera prst="orthographicFront">
                  <a:rot lat="0" lon="0" rev="10800000"/>
                </a:camera>
                <a:lightRig rig="threePt" dir="t"/>
              </a:scene3d>
            </a:bodyPr>
            <a:lstStyle/>
            <a:p>
              <a:pPr algn="ctr"/>
              <a:r>
                <a:rPr lang="en-US" sz="1350" b="1">
                  <a:solidFill>
                    <a:schemeClr val="tx1"/>
                  </a:solidFill>
                </a:rPr>
                <a:t>Clinical</a:t>
              </a:r>
            </a:p>
            <a:p>
              <a:pPr algn="ctr"/>
              <a:r>
                <a:rPr lang="en-US" sz="1350" b="1">
                  <a:solidFill>
                    <a:schemeClr val="tx1"/>
                  </a:solidFill>
                </a:rPr>
                <a:t>Candidate</a:t>
              </a:r>
            </a:p>
          </p:txBody>
        </p:sp>
        <p:sp>
          <p:nvSpPr>
            <p:cNvPr id="49" name="Can 48">
              <a:extLst>
                <a:ext uri="{FF2B5EF4-FFF2-40B4-BE49-F238E27FC236}">
                  <a16:creationId xmlns:a16="http://schemas.microsoft.com/office/drawing/2014/main" id="{B2D9EA51-B468-294E-B821-22B93B5EF91E}"/>
                </a:ext>
              </a:extLst>
            </p:cNvPr>
            <p:cNvSpPr/>
            <p:nvPr/>
          </p:nvSpPr>
          <p:spPr>
            <a:xfrm rot="5400000">
              <a:off x="6866877" y="2447277"/>
              <a:ext cx="1983253" cy="1351792"/>
            </a:xfrm>
            <a:prstGeom prst="ca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rtlCol="0" anchor="ctr" anchorCtr="0">
              <a:scene3d>
                <a:camera prst="orthographicFront">
                  <a:rot lat="0" lon="0" rev="10800000"/>
                </a:camera>
                <a:lightRig rig="threePt" dir="t"/>
              </a:scene3d>
            </a:bodyPr>
            <a:lstStyle/>
            <a:p>
              <a:pPr algn="ctr"/>
              <a:r>
                <a:rPr lang="en-US" sz="1350" b="1">
                  <a:solidFill>
                    <a:schemeClr val="tx1"/>
                  </a:solidFill>
                </a:rPr>
                <a:t>Clinical Trial</a:t>
              </a:r>
            </a:p>
            <a:p>
              <a:pPr algn="ctr"/>
              <a:r>
                <a:rPr lang="en-US" sz="1350" b="1">
                  <a:solidFill>
                    <a:schemeClr val="tx1"/>
                  </a:solidFill>
                </a:rPr>
                <a:t>Phase I,  II, III</a:t>
              </a:r>
            </a:p>
          </p:txBody>
        </p:sp>
      </p:grpSp>
      <p:sp>
        <p:nvSpPr>
          <p:cNvPr id="56" name="Down Arrow 55">
            <a:extLst>
              <a:ext uri="{FF2B5EF4-FFF2-40B4-BE49-F238E27FC236}">
                <a16:creationId xmlns:a16="http://schemas.microsoft.com/office/drawing/2014/main" id="{DD8725D1-3712-A440-B838-84D768C3A5EC}"/>
              </a:ext>
            </a:extLst>
          </p:cNvPr>
          <p:cNvSpPr/>
          <p:nvPr/>
        </p:nvSpPr>
        <p:spPr>
          <a:xfrm>
            <a:off x="5029200" y="3760402"/>
            <a:ext cx="285750" cy="342900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90ED79C-27B2-AC49-A6C4-72B02CD31E01}"/>
              </a:ext>
            </a:extLst>
          </p:cNvPr>
          <p:cNvSpPr/>
          <p:nvPr/>
        </p:nvSpPr>
        <p:spPr>
          <a:xfrm>
            <a:off x="4743450" y="4161994"/>
            <a:ext cx="97155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lvl="0" algn="ctr"/>
            <a:r>
              <a:rPr lang="en-US" sz="1200" b="1">
                <a:latin typeface="+mn-lt"/>
              </a:rPr>
              <a:t>80-250 analogs</a:t>
            </a:r>
          </a:p>
          <a:p>
            <a:pPr lvl="0" algn="ctr"/>
            <a:r>
              <a:rPr lang="en-US" sz="1200" b="1">
                <a:latin typeface="+mn-lt"/>
              </a:rPr>
              <a:t>1-2 year</a:t>
            </a:r>
          </a:p>
        </p:txBody>
      </p:sp>
    </p:spTree>
    <p:extLst>
      <p:ext uri="{BB962C8B-B14F-4D97-AF65-F5344CB8AC3E}">
        <p14:creationId xmlns:p14="http://schemas.microsoft.com/office/powerpoint/2010/main" val="143365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7DCEE7-A3B4-5646-9794-561FD6B189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0"/>
              <a:t>Remove liabilities</a:t>
            </a:r>
          </a:p>
          <a:p>
            <a:r>
              <a:rPr lang="en-US" b="0"/>
              <a:t>Focus on safety</a:t>
            </a:r>
          </a:p>
          <a:p>
            <a:r>
              <a:rPr lang="en-US" b="0"/>
              <a:t>Maintain antibacterial potency </a:t>
            </a:r>
          </a:p>
          <a:p>
            <a:r>
              <a:rPr lang="en-US" b="0"/>
              <a:t>Maintain druglike properties</a:t>
            </a:r>
          </a:p>
          <a:p>
            <a:r>
              <a:rPr lang="en-US" b="0"/>
              <a:t>In vivo activity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247184-95DB-7848-AC2D-6D9E76DA0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Lead optimization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2A654DE-20EF-A84D-B884-9625D03168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255510"/>
              </p:ext>
            </p:extLst>
          </p:nvPr>
        </p:nvGraphicFramePr>
        <p:xfrm>
          <a:off x="5374929" y="1570590"/>
          <a:ext cx="3605349" cy="26860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59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6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5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>
                          <a:effectLst/>
                        </a:rPr>
                        <a:t>Assay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>
                          <a:effectLst/>
                        </a:rPr>
                        <a:t>Criteria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MIC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&lt; 0.5 µM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17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Selectivity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&gt;500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 vivo exposure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Acceptable</a:t>
                      </a: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MIC shift for strains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&lt;5 X shift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In vivo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&gt;1 log reduction in lung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hERG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no </a:t>
                      </a:r>
                      <a:r>
                        <a:rPr lang="en-US" sz="1400" u="none" strike="noStrike" err="1">
                          <a:effectLst/>
                        </a:rPr>
                        <a:t>hERG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CYPs (P450s)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no induction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CYPs (P450s)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IC</a:t>
                      </a:r>
                      <a:r>
                        <a:rPr lang="en-US" sz="1400" u="none" strike="noStrike" baseline="-25000">
                          <a:effectLst/>
                        </a:rPr>
                        <a:t>50</a:t>
                      </a:r>
                      <a:r>
                        <a:rPr lang="en-US" sz="1400" u="none" strike="noStrike">
                          <a:effectLst/>
                        </a:rPr>
                        <a:t> &gt;10µM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Photoactivity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None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Half life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&gt; 2 h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Bioavailability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&gt;30%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881D2FA7-03BA-7544-B316-06AD0D37A732}"/>
              </a:ext>
            </a:extLst>
          </p:cNvPr>
          <p:cNvSpPr/>
          <p:nvPr/>
        </p:nvSpPr>
        <p:spPr>
          <a:xfrm>
            <a:off x="460375" y="4545874"/>
            <a:ext cx="3001282" cy="4572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97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6C6C04-D3CA-3541-9D7B-F92350266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It takes a village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61DFCB2-17D4-174D-B476-8F42AE6EC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62" y="1640273"/>
            <a:ext cx="8573675" cy="2722721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1D37760-2AE1-D747-BBA3-C0E207DEB575}"/>
              </a:ext>
            </a:extLst>
          </p:cNvPr>
          <p:cNvSpPr/>
          <p:nvPr/>
        </p:nvSpPr>
        <p:spPr>
          <a:xfrm>
            <a:off x="460375" y="4545874"/>
            <a:ext cx="3001282" cy="4572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5C20FC1-34BB-B843-91E6-1B941C75C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209" y="144339"/>
            <a:ext cx="3746716" cy="121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132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B15A5-4A0A-6947-AE7A-45884E3CD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D5669-C1F5-0F45-9CAF-CBCE25B4F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7234" y="1260872"/>
            <a:ext cx="3868340" cy="617934"/>
          </a:xfrm>
        </p:spPr>
        <p:txBody>
          <a:bodyPr/>
          <a:lstStyle/>
          <a:p>
            <a:r>
              <a:rPr lang="en-US" dirty="0"/>
              <a:t>Personnel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8F934A-0CFE-B64C-909E-C80DDB4D15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Funding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9EEEEE-6D7A-5746-82B0-A0DC0E82BAE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Bill &amp; Melinda Gates Foundation</a:t>
            </a:r>
          </a:p>
          <a:p>
            <a:r>
              <a:rPr lang="en-US" sz="1800" dirty="0"/>
              <a:t>NIAID/NIH</a:t>
            </a:r>
          </a:p>
          <a:p>
            <a:r>
              <a:rPr lang="en-US" sz="1800" dirty="0"/>
              <a:t>Department of Defense</a:t>
            </a:r>
          </a:p>
          <a:p>
            <a:r>
              <a:rPr lang="en-US" sz="1800" dirty="0"/>
              <a:t>Lilly TB Drug Discovery Initiative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856F729-28EF-BF49-8D1D-33F56CFBF7A9}"/>
              </a:ext>
            </a:extLst>
          </p:cNvPr>
          <p:cNvGrpSpPr/>
          <p:nvPr/>
        </p:nvGrpSpPr>
        <p:grpSpPr>
          <a:xfrm>
            <a:off x="5171410" y="3341531"/>
            <a:ext cx="2896922" cy="1427772"/>
            <a:chOff x="106102" y="1398121"/>
            <a:chExt cx="3862562" cy="167148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DE6BA67-07C5-C348-A21C-97B142361274}"/>
                </a:ext>
              </a:extLst>
            </p:cNvPr>
            <p:cNvGrpSpPr/>
            <p:nvPr/>
          </p:nvGrpSpPr>
          <p:grpSpPr>
            <a:xfrm>
              <a:off x="106102" y="1398121"/>
              <a:ext cx="2642947" cy="1671480"/>
              <a:chOff x="106103" y="1463608"/>
              <a:chExt cx="2642947" cy="1671480"/>
            </a:xfrm>
          </p:grpSpPr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434063F7-6FFD-7642-B816-4148C46314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103" y="1825625"/>
                <a:ext cx="2642947" cy="6079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FF168E10-CC63-164E-850B-0F11FE8A2A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2943"/>
              <a:stretch/>
            </p:blipFill>
            <p:spPr>
              <a:xfrm>
                <a:off x="223314" y="2671217"/>
                <a:ext cx="2211830" cy="463871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8644EC2-3387-A04C-A860-2A8CE2DB3A30}"/>
                  </a:ext>
                </a:extLst>
              </p:cNvPr>
              <p:cNvSpPr/>
              <p:nvPr/>
            </p:nvSpPr>
            <p:spPr>
              <a:xfrm>
                <a:off x="1028720" y="1463608"/>
                <a:ext cx="246308" cy="3513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US" sz="1350" b="1" dirty="0"/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F8FF4B9-369F-DB4C-A8C0-82F7AC3DC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30389" y="2318972"/>
              <a:ext cx="1438275" cy="485775"/>
            </a:xfrm>
            <a:prstGeom prst="rect">
              <a:avLst/>
            </a:prstGeom>
          </p:spPr>
        </p:pic>
      </p:grpSp>
      <p:pic>
        <p:nvPicPr>
          <p:cNvPr id="15" name="Picture 1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8388C72-608A-E25F-385D-80036A559B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848" y="1878806"/>
            <a:ext cx="4122003" cy="216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22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44F2E-A34D-4AA9-D97A-58E492676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56" y="465294"/>
            <a:ext cx="2856201" cy="4128516"/>
          </a:xfrm>
        </p:spPr>
        <p:txBody>
          <a:bodyPr>
            <a:normAutofit fontScale="90000"/>
          </a:bodyPr>
          <a:lstStyle/>
          <a:p>
            <a:r>
              <a:rPr lang="en-US" sz="4500" dirty="0">
                <a:solidFill>
                  <a:srgbClr val="002060"/>
                </a:solidFill>
              </a:rPr>
              <a:t>SEATRAC</a:t>
            </a:r>
            <a:br>
              <a:rPr lang="en-US" sz="4500" dirty="0">
                <a:solidFill>
                  <a:srgbClr val="002060"/>
                </a:solidFill>
              </a:rPr>
            </a:br>
            <a:br>
              <a:rPr lang="en-US" sz="4500" dirty="0">
                <a:solidFill>
                  <a:srgbClr val="002060"/>
                </a:solidFill>
              </a:rPr>
            </a:br>
            <a:r>
              <a:rPr lang="en-US" sz="4000" dirty="0">
                <a:solidFill>
                  <a:srgbClr val="002060"/>
                </a:solidFill>
              </a:rPr>
              <a:t>Basic Science Core</a:t>
            </a:r>
            <a:br>
              <a:rPr lang="en-US" sz="4000" dirty="0">
                <a:solidFill>
                  <a:srgbClr val="002060"/>
                </a:solidFill>
              </a:rPr>
            </a:br>
            <a:br>
              <a:rPr lang="en-US" sz="4000" dirty="0">
                <a:solidFill>
                  <a:srgbClr val="002060"/>
                </a:solidFill>
              </a:rPr>
            </a:br>
            <a:r>
              <a:rPr lang="en-US" sz="2200" dirty="0">
                <a:solidFill>
                  <a:srgbClr val="002060"/>
                </a:solidFill>
              </a:rPr>
              <a:t>Tanya Parish</a:t>
            </a:r>
            <a:br>
              <a:rPr lang="en-US" sz="2200" dirty="0">
                <a:solidFill>
                  <a:srgbClr val="002060"/>
                </a:solidFill>
              </a:rPr>
            </a:br>
            <a:r>
              <a:rPr lang="en-US" sz="2200" dirty="0">
                <a:solidFill>
                  <a:srgbClr val="002060"/>
                </a:solidFill>
              </a:rPr>
              <a:t>Kevin </a:t>
            </a:r>
            <a:r>
              <a:rPr lang="en-US" sz="2200" dirty="0" err="1">
                <a:solidFill>
                  <a:srgbClr val="002060"/>
                </a:solidFill>
              </a:rPr>
              <a:t>Urdahl</a:t>
            </a:r>
            <a:br>
              <a:rPr lang="en-US" sz="4500" dirty="0">
                <a:solidFill>
                  <a:srgbClr val="002060"/>
                </a:solidFill>
              </a:rPr>
            </a:br>
            <a:br>
              <a:rPr lang="en-US" sz="4500" dirty="0">
                <a:solidFill>
                  <a:srgbClr val="002060"/>
                </a:solidFill>
              </a:rPr>
            </a:br>
            <a:endParaRPr lang="en-US" sz="4500" dirty="0">
              <a:solidFill>
                <a:srgbClr val="002060"/>
              </a:solidFill>
            </a:endParaRP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A9F5DED1-DDC4-C9E7-DBCE-68576D15EE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8547523"/>
              </p:ext>
            </p:extLst>
          </p:nvPr>
        </p:nvGraphicFramePr>
        <p:xfrm>
          <a:off x="4101292" y="465294"/>
          <a:ext cx="4697730" cy="4128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D521C14-3C2D-C016-E7E0-83C503B37A4A}"/>
              </a:ext>
            </a:extLst>
          </p:cNvPr>
          <p:cNvSpPr txBox="1"/>
          <p:nvPr/>
        </p:nvSpPr>
        <p:spPr>
          <a:xfrm>
            <a:off x="241346" y="459381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trtc.uw.edu</a:t>
            </a:r>
            <a:r>
              <a:rPr lang="en-US" dirty="0"/>
              <a:t>/</a:t>
            </a:r>
            <a:r>
              <a:rPr lang="en-US" dirty="0" err="1"/>
              <a:t>seatrac</a:t>
            </a:r>
            <a:r>
              <a:rPr lang="en-US" dirty="0"/>
              <a:t>/</a:t>
            </a:r>
            <a:r>
              <a:rPr lang="en-US" dirty="0" err="1"/>
              <a:t>faq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2F4F79-5ACB-EB74-3EBF-14E24239C2E4}"/>
              </a:ext>
            </a:extLst>
          </p:cNvPr>
          <p:cNvSpPr txBox="1"/>
          <p:nvPr/>
        </p:nvSpPr>
        <p:spPr>
          <a:xfrm>
            <a:off x="174126" y="95962"/>
            <a:ext cx="78543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3D3D3D"/>
                </a:solidFill>
                <a:effectLst/>
                <a:latin typeface="Encode Sans Compressed"/>
              </a:rPr>
              <a:t>Seattle TB Research Advancement Center</a:t>
            </a:r>
          </a:p>
        </p:txBody>
      </p:sp>
    </p:spTree>
    <p:extLst>
      <p:ext uri="{BB962C8B-B14F-4D97-AF65-F5344CB8AC3E}">
        <p14:creationId xmlns:p14="http://schemas.microsoft.com/office/powerpoint/2010/main" val="423649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B6E4AE-BD45-B7A6-C55E-B3F767E7D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797" y="1395026"/>
            <a:ext cx="1942233" cy="25896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AE3C49-B68A-5444-4107-1F5686A74E3A}"/>
              </a:ext>
            </a:extLst>
          </p:cNvPr>
          <p:cNvSpPr txBox="1"/>
          <p:nvPr/>
        </p:nvSpPr>
        <p:spPr>
          <a:xfrm>
            <a:off x="3320442" y="4256454"/>
            <a:ext cx="2162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Kevin </a:t>
            </a:r>
            <a:r>
              <a:rPr lang="en-US" sz="1350" dirty="0" err="1"/>
              <a:t>Urdahl</a:t>
            </a:r>
            <a:endParaRPr lang="en-US" sz="1350" dirty="0"/>
          </a:p>
          <a:p>
            <a:pPr algn="ctr"/>
            <a:r>
              <a:rPr lang="en-US" sz="1050" dirty="0"/>
              <a:t>Seattle Children’s Research Institute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B1C27E-FDD6-0608-72BC-C876244092EF}"/>
              </a:ext>
            </a:extLst>
          </p:cNvPr>
          <p:cNvSpPr txBox="1"/>
          <p:nvPr/>
        </p:nvSpPr>
        <p:spPr>
          <a:xfrm>
            <a:off x="695033" y="4249826"/>
            <a:ext cx="2162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Tanya Parish</a:t>
            </a:r>
          </a:p>
          <a:p>
            <a:pPr algn="ctr"/>
            <a:r>
              <a:rPr lang="en-US" sz="1050" dirty="0"/>
              <a:t>Seattle Children’s Research Institute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9E2B74-A617-630B-F07F-E4439616D76A}"/>
              </a:ext>
            </a:extLst>
          </p:cNvPr>
          <p:cNvSpPr txBox="1"/>
          <p:nvPr/>
        </p:nvSpPr>
        <p:spPr>
          <a:xfrm>
            <a:off x="6285709" y="4240558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David Sherman</a:t>
            </a:r>
          </a:p>
          <a:p>
            <a:pPr algn="ctr"/>
            <a:r>
              <a:rPr lang="en-US" sz="1050" dirty="0"/>
              <a:t>University of Washington</a:t>
            </a:r>
          </a:p>
        </p:txBody>
      </p:sp>
      <p:pic>
        <p:nvPicPr>
          <p:cNvPr id="12" name="Picture 11" descr="A person taking a selfie&#10;&#10;Description automatically generated with medium confidence">
            <a:extLst>
              <a:ext uri="{FF2B5EF4-FFF2-40B4-BE49-F238E27FC236}">
                <a16:creationId xmlns:a16="http://schemas.microsoft.com/office/drawing/2014/main" id="{83F7D0DC-1889-9AF7-99D1-0F5E237200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91" t="9051" r="-7172" b="-34113"/>
          <a:stretch/>
        </p:blipFill>
        <p:spPr>
          <a:xfrm rot="10800000">
            <a:off x="6074088" y="617033"/>
            <a:ext cx="2336612" cy="3191937"/>
          </a:xfrm>
          <a:prstGeom prst="rect">
            <a:avLst/>
          </a:prstGeom>
        </p:spPr>
      </p:pic>
      <p:pic>
        <p:nvPicPr>
          <p:cNvPr id="14" name="Picture 13" descr="A person taking a selfie&#10;&#10;Description automatically generated">
            <a:extLst>
              <a:ext uri="{FF2B5EF4-FFF2-40B4-BE49-F238E27FC236}">
                <a16:creationId xmlns:a16="http://schemas.microsoft.com/office/drawing/2014/main" id="{B772BEB4-D8F2-9BCE-A974-CF951D9635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92" t="8148" r="7132" b="9088"/>
          <a:stretch/>
        </p:blipFill>
        <p:spPr>
          <a:xfrm rot="5400000">
            <a:off x="538720" y="1701709"/>
            <a:ext cx="2555597" cy="1942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EC588B-8FEA-3BA2-AF86-BCAF0737071A}"/>
              </a:ext>
            </a:extLst>
          </p:cNvPr>
          <p:cNvSpPr txBox="1">
            <a:spLocks/>
          </p:cNvSpPr>
          <p:nvPr/>
        </p:nvSpPr>
        <p:spPr>
          <a:xfrm>
            <a:off x="629841" y="273844"/>
            <a:ext cx="7886700" cy="994172"/>
          </a:xfr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Three training centers</a:t>
            </a:r>
          </a:p>
        </p:txBody>
      </p:sp>
    </p:spTree>
    <p:extLst>
      <p:ext uri="{BB962C8B-B14F-4D97-AF65-F5344CB8AC3E}">
        <p14:creationId xmlns:p14="http://schemas.microsoft.com/office/powerpoint/2010/main" val="17793824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A751A38-55C3-82DC-95F7-3F8F8B82E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" y="425404"/>
            <a:ext cx="7772400" cy="39208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0B077FD-EB6F-75CB-A918-C2FF41E660FC}"/>
              </a:ext>
            </a:extLst>
          </p:cNvPr>
          <p:cNvSpPr txBox="1"/>
          <p:nvPr/>
        </p:nvSpPr>
        <p:spPr>
          <a:xfrm>
            <a:off x="1988820" y="4718096"/>
            <a:ext cx="69265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www.who.int</a:t>
            </a:r>
            <a:r>
              <a:rPr lang="en-US" dirty="0"/>
              <a:t>/campaigns/world-tb-day/2022</a:t>
            </a:r>
          </a:p>
        </p:txBody>
      </p:sp>
    </p:spTree>
    <p:extLst>
      <p:ext uri="{BB962C8B-B14F-4D97-AF65-F5344CB8AC3E}">
        <p14:creationId xmlns:p14="http://schemas.microsoft.com/office/powerpoint/2010/main" val="100349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33012FA1-7194-A944-9DB8-2663789B2B91}"/>
              </a:ext>
            </a:extLst>
          </p:cNvPr>
          <p:cNvSpPr/>
          <p:nvPr/>
        </p:nvSpPr>
        <p:spPr>
          <a:xfrm>
            <a:off x="460375" y="4545874"/>
            <a:ext cx="3001282" cy="4572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Drug Discovery and Development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010400" y="65309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3E9F84-7A3A-462A-BD2D-E56B7D53391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1" name="Slide Number Placeholder 2"/>
          <p:cNvSpPr txBox="1">
            <a:spLocks/>
          </p:cNvSpPr>
          <p:nvPr/>
        </p:nvSpPr>
        <p:spPr>
          <a:xfrm>
            <a:off x="6086468" y="5531114"/>
            <a:ext cx="16002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0942A1-DDB2-8A44-8D77-FC9B9F4D9504}" type="slidenum">
              <a:rPr lang="en-US" sz="900">
                <a:solidFill>
                  <a:prstClr val="white"/>
                </a:solidFill>
              </a:rPr>
              <a:pPr/>
              <a:t>3</a:t>
            </a:fld>
            <a:endParaRPr lang="en-US" sz="900">
              <a:solidFill>
                <a:prstClr val="white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1A3FB0C-DF53-4944-A9EE-BCD42F68EA87}"/>
              </a:ext>
            </a:extLst>
          </p:cNvPr>
          <p:cNvGrpSpPr/>
          <p:nvPr/>
        </p:nvGrpSpPr>
        <p:grpSpPr>
          <a:xfrm>
            <a:off x="1828800" y="2143126"/>
            <a:ext cx="5715000" cy="1487441"/>
            <a:chOff x="914400" y="2131544"/>
            <a:chExt cx="7620000" cy="1983255"/>
          </a:xfrm>
          <a:solidFill>
            <a:srgbClr val="C0F1DB"/>
          </a:solidFill>
        </p:grpSpPr>
        <p:sp>
          <p:nvSpPr>
            <p:cNvPr id="44" name="Can 43">
              <a:extLst>
                <a:ext uri="{FF2B5EF4-FFF2-40B4-BE49-F238E27FC236}">
                  <a16:creationId xmlns:a16="http://schemas.microsoft.com/office/drawing/2014/main" id="{EA79E45B-F2A6-5F4B-BD16-AF523E62E663}"/>
                </a:ext>
              </a:extLst>
            </p:cNvPr>
            <p:cNvSpPr/>
            <p:nvPr/>
          </p:nvSpPr>
          <p:spPr>
            <a:xfrm rot="5400000">
              <a:off x="598668" y="2447276"/>
              <a:ext cx="1983255" cy="1351792"/>
            </a:xfrm>
            <a:prstGeom prst="can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rtlCol="0" anchor="ctr" anchorCtr="0">
              <a:scene3d>
                <a:camera prst="orthographicFront">
                  <a:rot lat="0" lon="0" rev="10800000"/>
                </a:camera>
                <a:lightRig rig="threePt" dir="t"/>
              </a:scene3d>
            </a:bodyPr>
            <a:lstStyle/>
            <a:p>
              <a:pPr algn="ctr"/>
              <a:r>
                <a:rPr lang="en-US" sz="1350" b="1" dirty="0">
                  <a:solidFill>
                    <a:schemeClr val="tx1"/>
                  </a:solidFill>
                </a:rPr>
                <a:t>Screen</a:t>
              </a:r>
            </a:p>
          </p:txBody>
        </p:sp>
        <p:sp>
          <p:nvSpPr>
            <p:cNvPr id="45" name="Can 44">
              <a:extLst>
                <a:ext uri="{FF2B5EF4-FFF2-40B4-BE49-F238E27FC236}">
                  <a16:creationId xmlns:a16="http://schemas.microsoft.com/office/drawing/2014/main" id="{8A80E7F6-000B-E74A-8DA3-012A1DDB8EF4}"/>
                </a:ext>
              </a:extLst>
            </p:cNvPr>
            <p:cNvSpPr/>
            <p:nvPr/>
          </p:nvSpPr>
          <p:spPr>
            <a:xfrm rot="5400000">
              <a:off x="1846476" y="2447276"/>
              <a:ext cx="1983255" cy="1351792"/>
            </a:xfrm>
            <a:prstGeom prst="ca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rtlCol="0" anchor="ctr">
              <a:scene3d>
                <a:camera prst="orthographicFront">
                  <a:rot lat="0" lon="0" rev="10800000"/>
                </a:camera>
                <a:lightRig rig="threePt" dir="t"/>
              </a:scene3d>
            </a:bodyPr>
            <a:lstStyle/>
            <a:p>
              <a:pPr algn="ctr"/>
              <a:r>
                <a:rPr lang="en-US" sz="1350" b="1">
                  <a:solidFill>
                    <a:schemeClr val="tx1"/>
                  </a:solidFill>
                </a:rPr>
                <a:t>Hit Assessment</a:t>
              </a:r>
            </a:p>
          </p:txBody>
        </p:sp>
        <p:sp>
          <p:nvSpPr>
            <p:cNvPr id="46" name="Can 45">
              <a:extLst>
                <a:ext uri="{FF2B5EF4-FFF2-40B4-BE49-F238E27FC236}">
                  <a16:creationId xmlns:a16="http://schemas.microsoft.com/office/drawing/2014/main" id="{E97330C7-E6CD-3944-B844-BF4EB80FC26F}"/>
                </a:ext>
              </a:extLst>
            </p:cNvPr>
            <p:cNvSpPr/>
            <p:nvPr/>
          </p:nvSpPr>
          <p:spPr>
            <a:xfrm rot="5400000">
              <a:off x="3094284" y="2447276"/>
              <a:ext cx="1983255" cy="1351792"/>
            </a:xfrm>
            <a:prstGeom prst="ca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rtlCol="0" anchor="ctr" anchorCtr="0">
              <a:scene3d>
                <a:camera prst="orthographicFront">
                  <a:rot lat="0" lon="0" rev="10800000"/>
                </a:camera>
                <a:lightRig rig="threePt" dir="t"/>
              </a:scene3d>
            </a:bodyPr>
            <a:lstStyle/>
            <a:p>
              <a:pPr algn="ctr"/>
              <a:r>
                <a:rPr lang="en-US" sz="1350" b="1">
                  <a:solidFill>
                    <a:schemeClr val="tx1"/>
                  </a:solidFill>
                </a:rPr>
                <a:t>Hit to Lead</a:t>
              </a:r>
            </a:p>
          </p:txBody>
        </p:sp>
        <p:sp>
          <p:nvSpPr>
            <p:cNvPr id="47" name="Can 46">
              <a:extLst>
                <a:ext uri="{FF2B5EF4-FFF2-40B4-BE49-F238E27FC236}">
                  <a16:creationId xmlns:a16="http://schemas.microsoft.com/office/drawing/2014/main" id="{7525B9E5-A73D-2D4F-AD7E-8FECA16338DA}"/>
                </a:ext>
              </a:extLst>
            </p:cNvPr>
            <p:cNvSpPr/>
            <p:nvPr/>
          </p:nvSpPr>
          <p:spPr>
            <a:xfrm rot="5400000">
              <a:off x="4342092" y="2447276"/>
              <a:ext cx="1983255" cy="1351792"/>
            </a:xfrm>
            <a:prstGeom prst="ca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rtlCol="0" anchor="ctr" anchorCtr="0">
              <a:scene3d>
                <a:camera prst="orthographicFront">
                  <a:rot lat="0" lon="0" rev="10800000"/>
                </a:camera>
                <a:lightRig rig="threePt" dir="t"/>
              </a:scene3d>
            </a:bodyPr>
            <a:lstStyle/>
            <a:p>
              <a:pPr algn="ctr"/>
              <a:r>
                <a:rPr lang="en-US" sz="1350" b="1">
                  <a:solidFill>
                    <a:schemeClr val="tx1"/>
                  </a:solidFill>
                </a:rPr>
                <a:t>Lead</a:t>
              </a:r>
            </a:p>
            <a:p>
              <a:pPr algn="ctr"/>
              <a:r>
                <a:rPr lang="en-US" sz="1350" b="1">
                  <a:solidFill>
                    <a:schemeClr val="tx1"/>
                  </a:solidFill>
                </a:rPr>
                <a:t>Optimization</a:t>
              </a:r>
            </a:p>
          </p:txBody>
        </p:sp>
        <p:sp>
          <p:nvSpPr>
            <p:cNvPr id="48" name="Can 47">
              <a:extLst>
                <a:ext uri="{FF2B5EF4-FFF2-40B4-BE49-F238E27FC236}">
                  <a16:creationId xmlns:a16="http://schemas.microsoft.com/office/drawing/2014/main" id="{44AE61EB-3CC9-E54D-BDA2-399F8F229C98}"/>
                </a:ext>
              </a:extLst>
            </p:cNvPr>
            <p:cNvSpPr/>
            <p:nvPr/>
          </p:nvSpPr>
          <p:spPr>
            <a:xfrm rot="5400000">
              <a:off x="5619069" y="2447277"/>
              <a:ext cx="1983253" cy="1351792"/>
            </a:xfrm>
            <a:prstGeom prst="ca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rtlCol="0" anchor="ctr" anchorCtr="0">
              <a:scene3d>
                <a:camera prst="orthographicFront">
                  <a:rot lat="0" lon="0" rev="10800000"/>
                </a:camera>
                <a:lightRig rig="threePt" dir="t"/>
              </a:scene3d>
            </a:bodyPr>
            <a:lstStyle/>
            <a:p>
              <a:pPr algn="ctr"/>
              <a:r>
                <a:rPr lang="en-US" sz="1350" b="1">
                  <a:solidFill>
                    <a:schemeClr val="tx1"/>
                  </a:solidFill>
                </a:rPr>
                <a:t>Clinical</a:t>
              </a:r>
            </a:p>
            <a:p>
              <a:pPr algn="ctr"/>
              <a:r>
                <a:rPr lang="en-US" sz="1350" b="1">
                  <a:solidFill>
                    <a:schemeClr val="tx1"/>
                  </a:solidFill>
                </a:rPr>
                <a:t>Candidate</a:t>
              </a:r>
            </a:p>
          </p:txBody>
        </p:sp>
        <p:sp>
          <p:nvSpPr>
            <p:cNvPr id="49" name="Can 48">
              <a:extLst>
                <a:ext uri="{FF2B5EF4-FFF2-40B4-BE49-F238E27FC236}">
                  <a16:creationId xmlns:a16="http://schemas.microsoft.com/office/drawing/2014/main" id="{B2D9EA51-B468-294E-B821-22B93B5EF91E}"/>
                </a:ext>
              </a:extLst>
            </p:cNvPr>
            <p:cNvSpPr/>
            <p:nvPr/>
          </p:nvSpPr>
          <p:spPr>
            <a:xfrm rot="5400000">
              <a:off x="6866877" y="2447277"/>
              <a:ext cx="1983253" cy="1351792"/>
            </a:xfrm>
            <a:prstGeom prst="ca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rtlCol="0" anchor="ctr" anchorCtr="0">
              <a:scene3d>
                <a:camera prst="orthographicFront">
                  <a:rot lat="0" lon="0" rev="10800000"/>
                </a:camera>
                <a:lightRig rig="threePt" dir="t"/>
              </a:scene3d>
            </a:bodyPr>
            <a:lstStyle/>
            <a:p>
              <a:pPr algn="ctr"/>
              <a:r>
                <a:rPr lang="en-US" sz="1350" b="1">
                  <a:solidFill>
                    <a:schemeClr val="tx1"/>
                  </a:solidFill>
                </a:rPr>
                <a:t>Clinical Trial</a:t>
              </a:r>
            </a:p>
            <a:p>
              <a:pPr algn="ctr"/>
              <a:r>
                <a:rPr lang="en-US" sz="1350" b="1">
                  <a:solidFill>
                    <a:schemeClr val="tx1"/>
                  </a:solidFill>
                </a:rPr>
                <a:t>Phase I,  II, III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5906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A43A3F-1753-C225-9809-36D932FD6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36" y="31237"/>
            <a:ext cx="9000327" cy="508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54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7FA6A34-7D86-E344-B01A-1F32D52BCA2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0" cy="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C4414C-CCCF-0DBA-05F0-93AF64E7A7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47" r="1964"/>
          <a:stretch/>
        </p:blipFill>
        <p:spPr>
          <a:xfrm>
            <a:off x="0" y="0"/>
            <a:ext cx="2234527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BF58B0-04D5-3074-88D0-ED870C1CE4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44"/>
          <a:stretch/>
        </p:blipFill>
        <p:spPr>
          <a:xfrm>
            <a:off x="2194614" y="696397"/>
            <a:ext cx="2351385" cy="396038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AA86A85-1922-B1DB-1184-B8908F79B2FD}"/>
              </a:ext>
            </a:extLst>
          </p:cNvPr>
          <p:cNvGrpSpPr/>
          <p:nvPr/>
        </p:nvGrpSpPr>
        <p:grpSpPr>
          <a:xfrm>
            <a:off x="4429141" y="0"/>
            <a:ext cx="4574476" cy="5143500"/>
            <a:chOff x="4429141" y="0"/>
            <a:chExt cx="4574476" cy="51435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30168A2-6AAC-25F9-E2B8-B680B33071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740"/>
            <a:stretch/>
          </p:blipFill>
          <p:spPr>
            <a:xfrm>
              <a:off x="4429141" y="0"/>
              <a:ext cx="2379862" cy="51435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1D21819-F6B6-451B-16D0-518F8B967B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96" t="870" r="4742" b="-870"/>
            <a:stretch/>
          </p:blipFill>
          <p:spPr>
            <a:xfrm>
              <a:off x="6827868" y="1409717"/>
              <a:ext cx="2175749" cy="21021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087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33012FA1-7194-A944-9DB8-2663789B2B91}"/>
              </a:ext>
            </a:extLst>
          </p:cNvPr>
          <p:cNvSpPr/>
          <p:nvPr/>
        </p:nvSpPr>
        <p:spPr>
          <a:xfrm>
            <a:off x="460375" y="4545874"/>
            <a:ext cx="3001282" cy="4572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Drug Discovery and Development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010400" y="65309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3E9F84-7A3A-462A-BD2D-E56B7D53391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1" name="Slide Number Placeholder 2"/>
          <p:cNvSpPr txBox="1">
            <a:spLocks/>
          </p:cNvSpPr>
          <p:nvPr/>
        </p:nvSpPr>
        <p:spPr>
          <a:xfrm>
            <a:off x="6086468" y="5531114"/>
            <a:ext cx="16002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0942A1-DDB2-8A44-8D77-FC9B9F4D9504}" type="slidenum">
              <a:rPr lang="en-US" sz="900">
                <a:solidFill>
                  <a:prstClr val="white"/>
                </a:solidFill>
              </a:rPr>
              <a:pPr/>
              <a:t>6</a:t>
            </a:fld>
            <a:endParaRPr lang="en-US" sz="900">
              <a:solidFill>
                <a:prstClr val="white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1A3FB0C-DF53-4944-A9EE-BCD42F68EA87}"/>
              </a:ext>
            </a:extLst>
          </p:cNvPr>
          <p:cNvGrpSpPr/>
          <p:nvPr/>
        </p:nvGrpSpPr>
        <p:grpSpPr>
          <a:xfrm>
            <a:off x="1828800" y="2143126"/>
            <a:ext cx="5715000" cy="1487441"/>
            <a:chOff x="914400" y="2131544"/>
            <a:chExt cx="7620000" cy="1983255"/>
          </a:xfrm>
          <a:solidFill>
            <a:srgbClr val="C0F1DB"/>
          </a:solidFill>
        </p:grpSpPr>
        <p:sp>
          <p:nvSpPr>
            <p:cNvPr id="44" name="Can 43">
              <a:extLst>
                <a:ext uri="{FF2B5EF4-FFF2-40B4-BE49-F238E27FC236}">
                  <a16:creationId xmlns:a16="http://schemas.microsoft.com/office/drawing/2014/main" id="{EA79E45B-F2A6-5F4B-BD16-AF523E62E663}"/>
                </a:ext>
              </a:extLst>
            </p:cNvPr>
            <p:cNvSpPr/>
            <p:nvPr/>
          </p:nvSpPr>
          <p:spPr>
            <a:xfrm rot="5400000">
              <a:off x="598668" y="2447276"/>
              <a:ext cx="1983255" cy="1351792"/>
            </a:xfrm>
            <a:prstGeom prst="can">
              <a:avLst/>
            </a:prstGeom>
            <a:solidFill>
              <a:srgbClr val="00CEDA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rtlCol="0" anchor="ctr" anchorCtr="0">
              <a:scene3d>
                <a:camera prst="orthographicFront">
                  <a:rot lat="0" lon="0" rev="10800000"/>
                </a:camera>
                <a:lightRig rig="threePt" dir="t"/>
              </a:scene3d>
            </a:bodyPr>
            <a:lstStyle/>
            <a:p>
              <a:pPr algn="ctr"/>
              <a:r>
                <a:rPr lang="en-US" sz="1350" b="1">
                  <a:solidFill>
                    <a:schemeClr val="tx1"/>
                  </a:solidFill>
                </a:rPr>
                <a:t>Screen</a:t>
              </a:r>
            </a:p>
          </p:txBody>
        </p:sp>
        <p:sp>
          <p:nvSpPr>
            <p:cNvPr id="45" name="Can 44">
              <a:extLst>
                <a:ext uri="{FF2B5EF4-FFF2-40B4-BE49-F238E27FC236}">
                  <a16:creationId xmlns:a16="http://schemas.microsoft.com/office/drawing/2014/main" id="{8A80E7F6-000B-E74A-8DA3-012A1DDB8EF4}"/>
                </a:ext>
              </a:extLst>
            </p:cNvPr>
            <p:cNvSpPr/>
            <p:nvPr/>
          </p:nvSpPr>
          <p:spPr>
            <a:xfrm rot="5400000">
              <a:off x="1846476" y="2447276"/>
              <a:ext cx="1983255" cy="1351792"/>
            </a:xfrm>
            <a:prstGeom prst="ca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rtlCol="0" anchor="ctr">
              <a:scene3d>
                <a:camera prst="orthographicFront">
                  <a:rot lat="0" lon="0" rev="10800000"/>
                </a:camera>
                <a:lightRig rig="threePt" dir="t"/>
              </a:scene3d>
            </a:bodyPr>
            <a:lstStyle/>
            <a:p>
              <a:pPr algn="ctr"/>
              <a:r>
                <a:rPr lang="en-US" sz="1350" b="1">
                  <a:solidFill>
                    <a:schemeClr val="tx1"/>
                  </a:solidFill>
                </a:rPr>
                <a:t>Hit Assessment</a:t>
              </a:r>
            </a:p>
          </p:txBody>
        </p:sp>
        <p:sp>
          <p:nvSpPr>
            <p:cNvPr id="46" name="Can 45">
              <a:extLst>
                <a:ext uri="{FF2B5EF4-FFF2-40B4-BE49-F238E27FC236}">
                  <a16:creationId xmlns:a16="http://schemas.microsoft.com/office/drawing/2014/main" id="{E97330C7-E6CD-3944-B844-BF4EB80FC26F}"/>
                </a:ext>
              </a:extLst>
            </p:cNvPr>
            <p:cNvSpPr/>
            <p:nvPr/>
          </p:nvSpPr>
          <p:spPr>
            <a:xfrm rot="5400000">
              <a:off x="3094284" y="2447276"/>
              <a:ext cx="1983255" cy="1351792"/>
            </a:xfrm>
            <a:prstGeom prst="ca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rtlCol="0" anchor="ctr" anchorCtr="0">
              <a:scene3d>
                <a:camera prst="orthographicFront">
                  <a:rot lat="0" lon="0" rev="10800000"/>
                </a:camera>
                <a:lightRig rig="threePt" dir="t"/>
              </a:scene3d>
            </a:bodyPr>
            <a:lstStyle/>
            <a:p>
              <a:pPr algn="ctr"/>
              <a:r>
                <a:rPr lang="en-US" sz="1350" b="1">
                  <a:solidFill>
                    <a:schemeClr val="tx1"/>
                  </a:solidFill>
                </a:rPr>
                <a:t>Hit to Lead</a:t>
              </a:r>
            </a:p>
          </p:txBody>
        </p:sp>
        <p:sp>
          <p:nvSpPr>
            <p:cNvPr id="47" name="Can 46">
              <a:extLst>
                <a:ext uri="{FF2B5EF4-FFF2-40B4-BE49-F238E27FC236}">
                  <a16:creationId xmlns:a16="http://schemas.microsoft.com/office/drawing/2014/main" id="{7525B9E5-A73D-2D4F-AD7E-8FECA16338DA}"/>
                </a:ext>
              </a:extLst>
            </p:cNvPr>
            <p:cNvSpPr/>
            <p:nvPr/>
          </p:nvSpPr>
          <p:spPr>
            <a:xfrm rot="5400000">
              <a:off x="4342092" y="2447276"/>
              <a:ext cx="1983255" cy="1351792"/>
            </a:xfrm>
            <a:prstGeom prst="ca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rtlCol="0" anchor="ctr" anchorCtr="0">
              <a:scene3d>
                <a:camera prst="orthographicFront">
                  <a:rot lat="0" lon="0" rev="10800000"/>
                </a:camera>
                <a:lightRig rig="threePt" dir="t"/>
              </a:scene3d>
            </a:bodyPr>
            <a:lstStyle/>
            <a:p>
              <a:pPr algn="ctr"/>
              <a:r>
                <a:rPr lang="en-US" sz="1350" b="1">
                  <a:solidFill>
                    <a:schemeClr val="tx1"/>
                  </a:solidFill>
                </a:rPr>
                <a:t>Lead</a:t>
              </a:r>
            </a:p>
            <a:p>
              <a:pPr algn="ctr"/>
              <a:r>
                <a:rPr lang="en-US" sz="1350" b="1">
                  <a:solidFill>
                    <a:schemeClr val="tx1"/>
                  </a:solidFill>
                </a:rPr>
                <a:t>Optimization</a:t>
              </a:r>
            </a:p>
          </p:txBody>
        </p:sp>
        <p:sp>
          <p:nvSpPr>
            <p:cNvPr id="48" name="Can 47">
              <a:extLst>
                <a:ext uri="{FF2B5EF4-FFF2-40B4-BE49-F238E27FC236}">
                  <a16:creationId xmlns:a16="http://schemas.microsoft.com/office/drawing/2014/main" id="{44AE61EB-3CC9-E54D-BDA2-399F8F229C98}"/>
                </a:ext>
              </a:extLst>
            </p:cNvPr>
            <p:cNvSpPr/>
            <p:nvPr/>
          </p:nvSpPr>
          <p:spPr>
            <a:xfrm rot="5400000">
              <a:off x="5619069" y="2447277"/>
              <a:ext cx="1983253" cy="1351792"/>
            </a:xfrm>
            <a:prstGeom prst="ca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rtlCol="0" anchor="ctr" anchorCtr="0">
              <a:scene3d>
                <a:camera prst="orthographicFront">
                  <a:rot lat="0" lon="0" rev="10800000"/>
                </a:camera>
                <a:lightRig rig="threePt" dir="t"/>
              </a:scene3d>
            </a:bodyPr>
            <a:lstStyle/>
            <a:p>
              <a:pPr algn="ctr"/>
              <a:r>
                <a:rPr lang="en-US" sz="1350" b="1">
                  <a:solidFill>
                    <a:schemeClr val="tx1"/>
                  </a:solidFill>
                </a:rPr>
                <a:t>Clinical</a:t>
              </a:r>
            </a:p>
            <a:p>
              <a:pPr algn="ctr"/>
              <a:r>
                <a:rPr lang="en-US" sz="1350" b="1">
                  <a:solidFill>
                    <a:schemeClr val="tx1"/>
                  </a:solidFill>
                </a:rPr>
                <a:t>Candidate</a:t>
              </a:r>
            </a:p>
          </p:txBody>
        </p:sp>
        <p:sp>
          <p:nvSpPr>
            <p:cNvPr id="49" name="Can 48">
              <a:extLst>
                <a:ext uri="{FF2B5EF4-FFF2-40B4-BE49-F238E27FC236}">
                  <a16:creationId xmlns:a16="http://schemas.microsoft.com/office/drawing/2014/main" id="{B2D9EA51-B468-294E-B821-22B93B5EF91E}"/>
                </a:ext>
              </a:extLst>
            </p:cNvPr>
            <p:cNvSpPr/>
            <p:nvPr/>
          </p:nvSpPr>
          <p:spPr>
            <a:xfrm rot="5400000">
              <a:off x="6866877" y="2447277"/>
              <a:ext cx="1983253" cy="1351792"/>
            </a:xfrm>
            <a:prstGeom prst="ca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rtlCol="0" anchor="ctr" anchorCtr="0">
              <a:scene3d>
                <a:camera prst="orthographicFront">
                  <a:rot lat="0" lon="0" rev="10800000"/>
                </a:camera>
                <a:lightRig rig="threePt" dir="t"/>
              </a:scene3d>
            </a:bodyPr>
            <a:lstStyle/>
            <a:p>
              <a:pPr algn="ctr"/>
              <a:r>
                <a:rPr lang="en-US" sz="1350" b="1">
                  <a:solidFill>
                    <a:schemeClr val="tx1"/>
                  </a:solidFill>
                </a:rPr>
                <a:t>Clinical Trial</a:t>
              </a:r>
            </a:p>
            <a:p>
              <a:pPr algn="ctr"/>
              <a:r>
                <a:rPr lang="en-US" sz="1350" b="1">
                  <a:solidFill>
                    <a:schemeClr val="tx1"/>
                  </a:solidFill>
                </a:rPr>
                <a:t>Phase I,  II, III</a:t>
              </a:r>
            </a:p>
          </p:txBody>
        </p:sp>
      </p:grpSp>
      <p:sp>
        <p:nvSpPr>
          <p:cNvPr id="50" name="Down Arrow 49">
            <a:extLst>
              <a:ext uri="{FF2B5EF4-FFF2-40B4-BE49-F238E27FC236}">
                <a16:creationId xmlns:a16="http://schemas.microsoft.com/office/drawing/2014/main" id="{5F442F5C-5DB4-BE45-85DB-1AB7C4F722DA}"/>
              </a:ext>
            </a:extLst>
          </p:cNvPr>
          <p:cNvSpPr/>
          <p:nvPr/>
        </p:nvSpPr>
        <p:spPr>
          <a:xfrm>
            <a:off x="2228850" y="1744617"/>
            <a:ext cx="285750" cy="342900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5D77096-0364-DE4A-B4DD-3037BAA7A12A}"/>
              </a:ext>
            </a:extLst>
          </p:cNvPr>
          <p:cNvSpPr/>
          <p:nvPr/>
        </p:nvSpPr>
        <p:spPr>
          <a:xfrm>
            <a:off x="1425800" y="1147478"/>
            <a:ext cx="1819842" cy="53347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ts val="225"/>
              </a:spcBef>
            </a:pPr>
            <a:r>
              <a:rPr lang="en-US" sz="1350" b="1">
                <a:solidFill>
                  <a:prstClr val="black"/>
                </a:solidFill>
                <a:latin typeface="+mn-lt"/>
              </a:rPr>
              <a:t>Small molecule library</a:t>
            </a:r>
          </a:p>
          <a:p>
            <a:pPr algn="ctr">
              <a:spcBef>
                <a:spcPts val="225"/>
              </a:spcBef>
            </a:pPr>
            <a:r>
              <a:rPr lang="en-US" sz="1350" b="1">
                <a:solidFill>
                  <a:prstClr val="black"/>
                </a:solidFill>
                <a:latin typeface="+mn-lt"/>
              </a:rPr>
              <a:t>10,000 to 2,000,000 </a:t>
            </a:r>
            <a:endParaRPr lang="en-US" sz="1350">
              <a:solidFill>
                <a:prstClr val="black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34915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FEE3E0-EC2F-2E44-A53C-9724D62B1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ways to screen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777B1ED-1333-C74C-BD17-48E488345A10}"/>
              </a:ext>
            </a:extLst>
          </p:cNvPr>
          <p:cNvSpPr txBox="1">
            <a:spLocks/>
          </p:cNvSpPr>
          <p:nvPr/>
        </p:nvSpPr>
        <p:spPr>
          <a:xfrm>
            <a:off x="6553200" y="6531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3E9F84-7A3A-462A-BD2D-E56B7D53391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2" descr="https://media.licdn.com/media/p/2/005/073/157/20a4ddb.png">
            <a:hlinkClick r:id="rId2"/>
            <a:extLst>
              <a:ext uri="{FF2B5EF4-FFF2-40B4-BE49-F238E27FC236}">
                <a16:creationId xmlns:a16="http://schemas.microsoft.com/office/drawing/2014/main" id="{3D547B41-BB5B-5342-8ABF-87C3E50C7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306" y="3233006"/>
            <a:ext cx="5093494" cy="172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62BEA92-BDDE-C248-9E03-39445C4DD08B}"/>
              </a:ext>
            </a:extLst>
          </p:cNvPr>
          <p:cNvSpPr/>
          <p:nvPr/>
        </p:nvSpPr>
        <p:spPr>
          <a:xfrm>
            <a:off x="460375" y="1513427"/>
            <a:ext cx="56820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Lead to treatment shortening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Relevant to aspect(s) of disease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Adaptable to high throughput</a:t>
            </a:r>
            <a:r>
              <a:rPr lang="en-US"/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0A02EF-C8E9-BF46-904E-9AA4E455D8DB}"/>
              </a:ext>
            </a:extLst>
          </p:cNvPr>
          <p:cNvSpPr/>
          <p:nvPr/>
        </p:nvSpPr>
        <p:spPr>
          <a:xfrm>
            <a:off x="460375" y="4545874"/>
            <a:ext cx="3001282" cy="4572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58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21929-B39B-E4C7-03F7-A29881EF9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8353304" cy="994172"/>
          </a:xfrm>
        </p:spPr>
        <p:txBody>
          <a:bodyPr/>
          <a:lstStyle/>
          <a:p>
            <a:r>
              <a:rPr lang="en-US" sz="2800" dirty="0"/>
              <a:t>High throughput screens identify vulnerable targets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FE0CED-09BD-3131-B688-2A71B062EF9C}"/>
              </a:ext>
            </a:extLst>
          </p:cNvPr>
          <p:cNvSpPr/>
          <p:nvPr/>
        </p:nvSpPr>
        <p:spPr>
          <a:xfrm>
            <a:off x="6565739" y="4797251"/>
            <a:ext cx="4572000" cy="6694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solidFill>
                  <a:srgbClr val="818D9C"/>
                </a:solidFill>
                <a:latin typeface="Roboto" panose="02000000000000000000" pitchFamily="2" charset="0"/>
              </a:rPr>
              <a:t>Created with </a:t>
            </a:r>
            <a:r>
              <a:rPr lang="en-US" sz="1050" dirty="0" err="1">
                <a:solidFill>
                  <a:srgbClr val="2570B7"/>
                </a:solidFill>
                <a:latin typeface="Roboto" panose="02000000000000000000" pitchFamily="2" charset="0"/>
              </a:rPr>
              <a:t>BioRender.com</a:t>
            </a:r>
            <a:endParaRPr lang="en-US" sz="1050" dirty="0">
              <a:solidFill>
                <a:srgbClr val="818D9C"/>
              </a:solidFill>
              <a:latin typeface="Roboto" panose="02000000000000000000" pitchFamily="2" charset="0"/>
            </a:endParaRPr>
          </a:p>
          <a:p>
            <a:br>
              <a:rPr lang="en-US" sz="1350" dirty="0"/>
            </a:br>
            <a:endParaRPr lang="en-US" sz="1350" dirty="0"/>
          </a:p>
        </p:txBody>
      </p: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2CB3E42D-5908-76C5-337D-B031B6D54C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0000" t="25723" r="20000" b="-181"/>
          <a:stretch/>
        </p:blipFill>
        <p:spPr>
          <a:xfrm>
            <a:off x="0" y="1268016"/>
            <a:ext cx="6858000" cy="357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55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5A155F-6483-D34F-8EC8-3A5ABCF68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Replicating bacteria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309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0942A1-DDB2-8A44-8D77-FC9B9F4D9504}" type="slidenum">
              <a:rPr lang="en-US" smtClean="0">
                <a:solidFill>
                  <a:prstClr val="white"/>
                </a:solidFill>
              </a:rPr>
              <a:pPr/>
              <a:t>9</a:t>
            </a:fld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884703" y="1716860"/>
            <a:ext cx="1603423" cy="502281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chemeClr val="tx1"/>
                </a:solidFill>
                <a:latin typeface="+mj-lt"/>
              </a:rPr>
              <a:t>384 well screen       </a:t>
            </a:r>
            <a:r>
              <a:rPr lang="en-US" sz="1200">
                <a:solidFill>
                  <a:schemeClr val="tx1"/>
                </a:solidFill>
                <a:latin typeface="+mj-lt"/>
              </a:rPr>
              <a:t>(20 µM, single point)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869409" y="2649005"/>
            <a:ext cx="1711283" cy="251136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chemeClr val="tx1"/>
                </a:solidFill>
                <a:latin typeface="+mj-lt"/>
              </a:rPr>
              <a:t>MIC determination</a:t>
            </a:r>
            <a:endParaRPr lang="en-US" sz="12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2450209" y="3007127"/>
            <a:ext cx="494955" cy="396030"/>
          </a:xfrm>
          <a:prstGeom prst="downArrow">
            <a:avLst>
              <a:gd name="adj1" fmla="val 50000"/>
              <a:gd name="adj2" fmla="val 4642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Down Arrow 17"/>
          <p:cNvSpPr/>
          <p:nvPr/>
        </p:nvSpPr>
        <p:spPr>
          <a:xfrm>
            <a:off x="2450209" y="2238463"/>
            <a:ext cx="494955" cy="396030"/>
          </a:xfrm>
          <a:prstGeom prst="downArrow">
            <a:avLst>
              <a:gd name="adj1" fmla="val 50000"/>
              <a:gd name="adj2" fmla="val 4642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Rounded Rectangle 19"/>
          <p:cNvSpPr/>
          <p:nvPr/>
        </p:nvSpPr>
        <p:spPr>
          <a:xfrm>
            <a:off x="1819068" y="3414258"/>
            <a:ext cx="1711283" cy="251136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chemeClr val="tx1"/>
                </a:solidFill>
                <a:latin typeface="+mj-lt"/>
              </a:rPr>
              <a:t>Active compounds</a:t>
            </a:r>
            <a:endParaRPr lang="en-US" sz="12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Curved Left Arrow 24"/>
          <p:cNvSpPr/>
          <p:nvPr/>
        </p:nvSpPr>
        <p:spPr>
          <a:xfrm flipH="1" flipV="1">
            <a:off x="1344704" y="1763085"/>
            <a:ext cx="454479" cy="1084993"/>
          </a:xfrm>
          <a:prstGeom prst="curved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7" name="Text Placeholder 4"/>
          <p:cNvSpPr txBox="1">
            <a:spLocks/>
          </p:cNvSpPr>
          <p:nvPr/>
        </p:nvSpPr>
        <p:spPr>
          <a:xfrm>
            <a:off x="2500415" y="1477978"/>
            <a:ext cx="2651133" cy="241923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457200" indent="-457200" algn="l" defTabSz="457200" rtl="0" eaLnBrk="1" latinLnBrk="0" hangingPunct="1">
              <a:spcBef>
                <a:spcPct val="200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3200" b="0" i="1" kern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n-ea"/>
                <a:cs typeface="Century School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 baseline="0">
                <a:solidFill>
                  <a:schemeClr val="accent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 baseline="0">
                <a:solidFill>
                  <a:schemeClr val="accent6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  <a:p>
            <a:pPr marL="1028700" lvl="3" indent="0">
              <a:buNone/>
            </a:pPr>
            <a:r>
              <a:rPr lang="en-US" sz="1200"/>
              <a:t>̴ 200,000 compounds tested</a:t>
            </a:r>
          </a:p>
        </p:txBody>
      </p:sp>
      <p:sp>
        <p:nvSpPr>
          <p:cNvPr id="28" name="Text Placeholder 4"/>
          <p:cNvSpPr txBox="1">
            <a:spLocks/>
          </p:cNvSpPr>
          <p:nvPr/>
        </p:nvSpPr>
        <p:spPr>
          <a:xfrm>
            <a:off x="2576078" y="2413314"/>
            <a:ext cx="2594789" cy="241923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457200" indent="-457200" algn="l" defTabSz="457200" rtl="0" eaLnBrk="1" latinLnBrk="0" hangingPunct="1">
              <a:spcBef>
                <a:spcPct val="200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3200" b="0" i="1" kern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n-ea"/>
                <a:cs typeface="Century School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 baseline="0">
                <a:solidFill>
                  <a:schemeClr val="accent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 baseline="0">
                <a:solidFill>
                  <a:schemeClr val="accent6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50"/>
          </a:p>
          <a:p>
            <a:pPr marL="1028700" lvl="3" indent="0">
              <a:buNone/>
            </a:pPr>
            <a:r>
              <a:rPr lang="en-US" sz="1050"/>
              <a:t>̴ 3,000 compounds tested (1.5 % hit rate)</a:t>
            </a:r>
          </a:p>
        </p:txBody>
      </p:sp>
      <p:sp>
        <p:nvSpPr>
          <p:cNvPr id="29" name="Text Placeholder 4"/>
          <p:cNvSpPr txBox="1">
            <a:spLocks/>
          </p:cNvSpPr>
          <p:nvPr/>
        </p:nvSpPr>
        <p:spPr>
          <a:xfrm>
            <a:off x="2539053" y="3080377"/>
            <a:ext cx="2844316" cy="241923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457200" indent="-457200" algn="l" defTabSz="457200" rtl="0" eaLnBrk="1" latinLnBrk="0" hangingPunct="1">
              <a:spcBef>
                <a:spcPct val="200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3200" b="0" i="1" kern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n-ea"/>
                <a:cs typeface="Century School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 baseline="0">
                <a:solidFill>
                  <a:schemeClr val="accent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 baseline="0">
                <a:solidFill>
                  <a:schemeClr val="accent6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  <a:p>
            <a:pPr marL="1028700" lvl="3" indent="0">
              <a:buNone/>
            </a:pPr>
            <a:r>
              <a:rPr lang="en-US" sz="1200"/>
              <a:t>̴ 1,000 compounds  with MIC &lt; 20 µM identified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580" y="1193668"/>
            <a:ext cx="2720057" cy="3181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5AFD3FC-B483-4749-B342-CC0E1DC2F37F}"/>
              </a:ext>
            </a:extLst>
          </p:cNvPr>
          <p:cNvSpPr/>
          <p:nvPr/>
        </p:nvSpPr>
        <p:spPr>
          <a:xfrm>
            <a:off x="460375" y="4545874"/>
            <a:ext cx="3001282" cy="4572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4190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_Template_16x9-Gradient-ADA" id="{F9D9304E-BBD2-4B40-92C2-A18D50A7C0B9}" vid="{47C87F67-275E-4C3D-89DA-D066B8E650F4}"/>
    </a:ext>
  </a:extLst>
</a:theme>
</file>

<file path=ppt/theme/theme2.xml><?xml version="1.0" encoding="utf-8"?>
<a:theme xmlns:a="http://schemas.openxmlformats.org/drawingml/2006/main" name="1_Custom Design">
  <a:themeElements>
    <a:clrScheme name="Custom 5">
      <a:dk1>
        <a:srgbClr val="4B2E83"/>
      </a:dk1>
      <a:lt1>
        <a:srgbClr val="E8D3A2"/>
      </a:lt1>
      <a:dk2>
        <a:srgbClr val="4B2E83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_Template_16x9-Gradient-ADA" id="{F9D9304E-BBD2-4B40-92C2-A18D50A7C0B9}" vid="{7A713580-8431-4284-8F16-F2DEF639837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046da4d3-ba20-4986-879c-49e262eff745}" enabled="1" method="Standard" siteId="{9f693e63-5e9e-4ced-98a4-8ab28f9d0c2d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</TotalTime>
  <Words>694</Words>
  <Application>Microsoft Macintosh PowerPoint</Application>
  <PresentationFormat>On-screen Show (16:9)</PresentationFormat>
  <Paragraphs>198</Paragraphs>
  <Slides>27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Arial</vt:lpstr>
      <vt:lpstr>Calibri</vt:lpstr>
      <vt:lpstr>Encode Sans Compressed</vt:lpstr>
      <vt:lpstr>Encode Sans Normal Black</vt:lpstr>
      <vt:lpstr>Lucida Grande</vt:lpstr>
      <vt:lpstr>Open Sans</vt:lpstr>
      <vt:lpstr>Open Sans Light</vt:lpstr>
      <vt:lpstr>Roboto</vt:lpstr>
      <vt:lpstr>Uni Sans</vt:lpstr>
      <vt:lpstr>Wingdings</vt:lpstr>
      <vt:lpstr>Custom Design</vt:lpstr>
      <vt:lpstr>1_Custom Design</vt:lpstr>
      <vt:lpstr>MDLDrawObject Class</vt:lpstr>
      <vt:lpstr>Drug Discovery for Tuberculosis </vt:lpstr>
      <vt:lpstr>PowerPoint Presentation</vt:lpstr>
      <vt:lpstr>Drug Discovery and Development</vt:lpstr>
      <vt:lpstr>PowerPoint Presentation</vt:lpstr>
      <vt:lpstr>PowerPoint Presentation</vt:lpstr>
      <vt:lpstr>Drug Discovery and Development</vt:lpstr>
      <vt:lpstr>New ways to screen</vt:lpstr>
      <vt:lpstr>High throughput screens identify vulnerable targets</vt:lpstr>
      <vt:lpstr>Replicating bacteria</vt:lpstr>
      <vt:lpstr>High throughput screen</vt:lpstr>
      <vt:lpstr>Hit assessment</vt:lpstr>
      <vt:lpstr>Hit-to-lead (lead generation)</vt:lpstr>
      <vt:lpstr>Mtb electron transport chain</vt:lpstr>
      <vt:lpstr>Scaffolds targeting cytochrome bcc (QcrB)</vt:lpstr>
      <vt:lpstr>QcrB is the common target</vt:lpstr>
      <vt:lpstr>Telacebec (Q203) as clinical validation</vt:lpstr>
      <vt:lpstr>Development of morpholino thiophenes</vt:lpstr>
      <vt:lpstr>Drug-like properties</vt:lpstr>
      <vt:lpstr>Progression of compounds “hit-to-lead”</vt:lpstr>
      <vt:lpstr>Hit-to-Lead criteria</vt:lpstr>
      <vt:lpstr>Drug Discovery and Development</vt:lpstr>
      <vt:lpstr>Lead optimization</vt:lpstr>
      <vt:lpstr>It takes a village</vt:lpstr>
      <vt:lpstr>Acknowledgements</vt:lpstr>
      <vt:lpstr>SEATRAC  Basic Science Core  Tanya Parish Kevin Urdahl 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BRAND  POWERPOINT TEMPLATE</dc:title>
  <dc:creator>Tanya Parish</dc:creator>
  <cp:lastModifiedBy>Parish, Tanya</cp:lastModifiedBy>
  <cp:revision>20</cp:revision>
  <dcterms:created xsi:type="dcterms:W3CDTF">2021-08-10T20:17:29Z</dcterms:created>
  <dcterms:modified xsi:type="dcterms:W3CDTF">2022-09-08T22:02:29Z</dcterms:modified>
</cp:coreProperties>
</file>