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2004" r:id="rId2"/>
    <p:sldId id="679" r:id="rId3"/>
    <p:sldId id="2009" r:id="rId4"/>
    <p:sldId id="2007" r:id="rId5"/>
    <p:sldId id="2005" r:id="rId6"/>
    <p:sldId id="2006" r:id="rId7"/>
    <p:sldId id="2001" r:id="rId8"/>
    <p:sldId id="2008" r:id="rId9"/>
    <p:sldId id="2010" r:id="rId10"/>
    <p:sldId id="2011" r:id="rId11"/>
    <p:sldId id="2013" r:id="rId12"/>
    <p:sldId id="2012" r:id="rId13"/>
    <p:sldId id="2014" r:id="rId14"/>
    <p:sldId id="2015" r:id="rId15"/>
    <p:sldId id="2016" r:id="rId16"/>
    <p:sldId id="2017" r:id="rId17"/>
    <p:sldId id="2027" r:id="rId18"/>
    <p:sldId id="2021" r:id="rId19"/>
    <p:sldId id="2023" r:id="rId20"/>
    <p:sldId id="2024" r:id="rId21"/>
    <p:sldId id="2025" r:id="rId22"/>
    <p:sldId id="2022" r:id="rId23"/>
    <p:sldId id="2028" r:id="rId24"/>
    <p:sldId id="2029" r:id="rId25"/>
    <p:sldId id="2026" r:id="rId26"/>
    <p:sldId id="2030" r:id="rId27"/>
    <p:sldId id="2032" r:id="rId28"/>
    <p:sldId id="2031" r:id="rId29"/>
    <p:sldId id="203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5DD"/>
    <a:srgbClr val="D8D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4" autoAdjust="0"/>
    <p:restoredTop sz="92759"/>
  </p:normalViewPr>
  <p:slideViewPr>
    <p:cSldViewPr snapToGrid="0" snapToObjects="1">
      <p:cViewPr varScale="1">
        <p:scale>
          <a:sx n="105" d="100"/>
          <a:sy n="105" d="100"/>
        </p:scale>
        <p:origin x="960" y="184"/>
      </p:cViewPr>
      <p:guideLst>
        <p:guide orient="horz" pos="2112"/>
        <p:guide pos="3840"/>
      </p:guideLst>
    </p:cSldViewPr>
  </p:slideViewPr>
  <p:outlineViewPr>
    <p:cViewPr>
      <p:scale>
        <a:sx n="33" d="100"/>
        <a:sy n="33" d="100"/>
      </p:scale>
      <p:origin x="0" y="-15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49F07-8C96-304C-B054-97969D4E517A}" type="datetimeFigureOut">
              <a:rPr lang="en-US" smtClean="0"/>
              <a:t>9/20/22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4949-CAF6-D44C-93AB-FE1B10E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4F26-179E-BE49-AA9F-FBDEB48345CC}" type="datetime1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3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6BA5-D4B7-6C41-9EFC-8C96853276DB}" type="datetime1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2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F42F-99B8-624F-935D-D0F5FFE9D132}" type="datetime1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5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7590-EC9E-3D42-9617-3D63FC516121}" type="datetime1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CE50-BA3C-6F45-B39C-AFD35ADE92BD}" type="datetime1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9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C043-DFBF-2C40-A700-9753381D0A23}" type="datetime1">
              <a:rPr lang="en-US" smtClean="0"/>
              <a:t>9/20/22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0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70D6-FEEC-D240-9213-A6DAE993135A}" type="datetime1">
              <a:rPr lang="en-US" smtClean="0"/>
              <a:t>9/20/22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9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7359-BAA0-BB48-A614-AE77DEC6C7CD}" type="datetime1">
              <a:rPr lang="en-US" smtClean="0"/>
              <a:t>9/20/22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4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3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2F8B-9ADE-A64C-8088-FED2406ECDCE}" type="datetime1">
              <a:rPr lang="en-US" smtClean="0"/>
              <a:t>9/20/22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6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6BD4-E178-9F46-8D5B-205A1DC5C4B8}" type="datetime1">
              <a:rPr lang="en-US" smtClean="0"/>
              <a:t>9/20/22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4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CC379-F47D-C046-8492-F9F16AA807F5}" type="datetime1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FAC-08BC-7445-8057-3F900D1A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9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BD781-13BD-D148-A094-0018DD02AB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F2C5FAC-08BC-7445-8057-3F900D1A1A13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A0862-E722-5A43-9190-CD7CDFF5E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307" y="0"/>
            <a:ext cx="4851861" cy="6120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7D3FC8-6E94-B844-8027-991F5E98F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1" y="6120467"/>
            <a:ext cx="12586801" cy="720934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651A8-19B6-894E-9E86-AF1AE66EACF6}"/>
              </a:ext>
            </a:extLst>
          </p:cNvPr>
          <p:cNvSpPr/>
          <p:nvPr/>
        </p:nvSpPr>
        <p:spPr>
          <a:xfrm>
            <a:off x="11727180" y="6287773"/>
            <a:ext cx="194310" cy="365125"/>
          </a:xfrm>
          <a:prstGeom prst="rect">
            <a:avLst/>
          </a:prstGeom>
          <a:solidFill>
            <a:srgbClr val="D8D5DD"/>
          </a:solidFill>
          <a:ln>
            <a:noFill/>
          </a:ln>
          <a:effectLst>
            <a:outerShdw blurRad="9971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05661-954F-6A40-B2E6-17F4E7C9B958}"/>
              </a:ext>
            </a:extLst>
          </p:cNvPr>
          <p:cNvSpPr txBox="1"/>
          <p:nvPr/>
        </p:nvSpPr>
        <p:spPr>
          <a:xfrm>
            <a:off x="514350" y="1394460"/>
            <a:ext cx="6447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     Immunity against TB:</a:t>
            </a:r>
          </a:p>
          <a:p>
            <a:r>
              <a:rPr lang="en-US" sz="40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Insights from Animal 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7C829-381F-D24F-B077-5A68B948561C}"/>
              </a:ext>
            </a:extLst>
          </p:cNvPr>
          <p:cNvSpPr txBox="1"/>
          <p:nvPr/>
        </p:nvSpPr>
        <p:spPr>
          <a:xfrm>
            <a:off x="1234440" y="3897630"/>
            <a:ext cx="4915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                    Kevin </a:t>
            </a:r>
            <a:r>
              <a:rPr lang="en-US" sz="2400" b="1" dirty="0" err="1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Urdahl</a:t>
            </a:r>
            <a:endParaRPr lang="en-US" sz="2400" b="1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Seattle Children’s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408635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Conventional dose </a:t>
            </a:r>
            <a:r>
              <a:rPr lang="en-US" sz="3600" b="1" dirty="0" err="1"/>
              <a:t>Mtb</a:t>
            </a:r>
            <a:r>
              <a:rPr lang="en-US" sz="3600" b="1" dirty="0"/>
              <a:t> infection in mice </a:t>
            </a:r>
            <a:br>
              <a:rPr lang="en-US" sz="3600" b="1" dirty="0"/>
            </a:br>
            <a:r>
              <a:rPr lang="en-US" sz="3600" b="1" dirty="0"/>
              <a:t>results in persistent bacteremia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4AE5C98C-7A98-1542-B484-A88820893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192" y="1695952"/>
            <a:ext cx="7100665" cy="42760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5CF93A-1F74-294E-92FF-D370913E1041}"/>
              </a:ext>
            </a:extLst>
          </p:cNvPr>
          <p:cNvSpPr/>
          <p:nvPr/>
        </p:nvSpPr>
        <p:spPr>
          <a:xfrm>
            <a:off x="4307305" y="3429000"/>
            <a:ext cx="1299411" cy="139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1470CA-349A-EA41-97CD-18C672045587}"/>
              </a:ext>
            </a:extLst>
          </p:cNvPr>
          <p:cNvSpPr/>
          <p:nvPr/>
        </p:nvSpPr>
        <p:spPr>
          <a:xfrm>
            <a:off x="5602705" y="3910261"/>
            <a:ext cx="3505200" cy="994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CBEB7-40A8-4B4E-9A9A-A6A2C839059A}"/>
              </a:ext>
            </a:extLst>
          </p:cNvPr>
          <p:cNvSpPr txBox="1"/>
          <p:nvPr/>
        </p:nvSpPr>
        <p:spPr>
          <a:xfrm>
            <a:off x="9336509" y="5642813"/>
            <a:ext cx="265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Lauren Cross, unpublished</a:t>
            </a:r>
          </a:p>
        </p:txBody>
      </p:sp>
    </p:spTree>
    <p:extLst>
      <p:ext uri="{BB962C8B-B14F-4D97-AF65-F5344CB8AC3E}">
        <p14:creationId xmlns:p14="http://schemas.microsoft.com/office/powerpoint/2010/main" val="47989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Mice infected with a conventional </a:t>
            </a:r>
            <a:r>
              <a:rPr lang="en-US" sz="3600" b="1" dirty="0" err="1"/>
              <a:t>Mtb</a:t>
            </a:r>
            <a:r>
              <a:rPr lang="en-US" sz="3600" b="1" dirty="0"/>
              <a:t> dose </a:t>
            </a:r>
            <a:br>
              <a:rPr lang="en-US" sz="3600" b="1" dirty="0"/>
            </a:br>
            <a:r>
              <a:rPr lang="en-US" sz="3600" b="1" dirty="0"/>
              <a:t>have poorly formed granulomas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11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5CF93A-1F74-294E-92FF-D370913E1041}"/>
              </a:ext>
            </a:extLst>
          </p:cNvPr>
          <p:cNvSpPr/>
          <p:nvPr/>
        </p:nvSpPr>
        <p:spPr>
          <a:xfrm>
            <a:off x="4307305" y="3429000"/>
            <a:ext cx="1299411" cy="139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1470CA-349A-EA41-97CD-18C672045587}"/>
              </a:ext>
            </a:extLst>
          </p:cNvPr>
          <p:cNvSpPr/>
          <p:nvPr/>
        </p:nvSpPr>
        <p:spPr>
          <a:xfrm>
            <a:off x="5602705" y="3910261"/>
            <a:ext cx="3505200" cy="994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1ACFB6-5D11-6842-86B0-02A1A9E405A0}"/>
              </a:ext>
            </a:extLst>
          </p:cNvPr>
          <p:cNvGrpSpPr/>
          <p:nvPr/>
        </p:nvGrpSpPr>
        <p:grpSpPr>
          <a:xfrm>
            <a:off x="3571301" y="1508035"/>
            <a:ext cx="4501169" cy="4684132"/>
            <a:chOff x="6463920" y="1240728"/>
            <a:chExt cx="4501169" cy="46841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D9BE1E-7720-3941-BB00-BE6423EA2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r="32039"/>
            <a:stretch/>
          </p:blipFill>
          <p:spPr>
            <a:xfrm>
              <a:off x="6500360" y="1240728"/>
              <a:ext cx="4428290" cy="4120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EAAC18-33C2-4942-8C08-834758C26F35}"/>
                </a:ext>
              </a:extLst>
            </p:cNvPr>
            <p:cNvSpPr txBox="1"/>
            <p:nvPr/>
          </p:nvSpPr>
          <p:spPr>
            <a:xfrm>
              <a:off x="6463920" y="5463195"/>
              <a:ext cx="4501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CCFF"/>
                  </a:solidFill>
                </a:rPr>
                <a:t>CD3</a:t>
              </a:r>
              <a:r>
                <a:rPr lang="en-US" sz="2400" dirty="0"/>
                <a:t>      </a:t>
              </a:r>
              <a:r>
                <a:rPr lang="en-US" sz="2400" dirty="0">
                  <a:solidFill>
                    <a:srgbClr val="CC00FF"/>
                  </a:solidFill>
                </a:rPr>
                <a:t>CD11b     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rgbClr val="0070C0"/>
                  </a:solidFill>
                </a:rPr>
                <a:t>B220     </a:t>
              </a:r>
              <a:r>
                <a:rPr lang="en-US" sz="2400" dirty="0"/>
                <a:t> Mtb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258BFDE-EB7B-9945-A731-C896E91B0191}"/>
              </a:ext>
            </a:extLst>
          </p:cNvPr>
          <p:cNvSpPr txBox="1"/>
          <p:nvPr/>
        </p:nvSpPr>
        <p:spPr>
          <a:xfrm>
            <a:off x="8229596" y="5618752"/>
            <a:ext cx="375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Plumlee et al, Cell Host Microbe, 2021</a:t>
            </a:r>
          </a:p>
        </p:txBody>
      </p:sp>
    </p:spTree>
    <p:extLst>
      <p:ext uri="{BB962C8B-B14F-4D97-AF65-F5344CB8AC3E}">
        <p14:creationId xmlns:p14="http://schemas.microsoft.com/office/powerpoint/2010/main" val="2001198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61" y="274638"/>
            <a:ext cx="11117179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Could some of the differences between mouse and human TB due be due to the infectious dose?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12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humanTB.jpg">
            <a:extLst>
              <a:ext uri="{FF2B5EF4-FFF2-40B4-BE49-F238E27FC236}">
                <a16:creationId xmlns:a16="http://schemas.microsoft.com/office/drawing/2014/main" id="{20C32A88-96E5-F44C-A84C-8C33A610D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18" y="1523555"/>
            <a:ext cx="2589858" cy="1592614"/>
          </a:xfrm>
          <a:prstGeom prst="rect">
            <a:avLst/>
          </a:prstGeom>
        </p:spPr>
      </p:pic>
      <p:pic>
        <p:nvPicPr>
          <p:cNvPr id="15" name="Picture 14" descr="Tuberculosis and Rats.jpg">
            <a:extLst>
              <a:ext uri="{FF2B5EF4-FFF2-40B4-BE49-F238E27FC236}">
                <a16:creationId xmlns:a16="http://schemas.microsoft.com/office/drawing/2014/main" id="{A20EAA5B-2CBE-BB46-8BBC-C2AA17EDF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" y="1490499"/>
            <a:ext cx="3597330" cy="179999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D9C9EF-F4B9-3640-99D4-F12B892FDF3B}"/>
              </a:ext>
            </a:extLst>
          </p:cNvPr>
          <p:cNvGrpSpPr/>
          <p:nvPr/>
        </p:nvGrpSpPr>
        <p:grpSpPr>
          <a:xfrm>
            <a:off x="843369" y="3212179"/>
            <a:ext cx="3597330" cy="2406685"/>
            <a:chOff x="939800" y="4229100"/>
            <a:chExt cx="3737780" cy="2400300"/>
          </a:xfrm>
        </p:grpSpPr>
        <p:pic>
          <p:nvPicPr>
            <p:cNvPr id="17" name="Picture 16" descr="bacterialload.tiff">
              <a:extLst>
                <a:ext uri="{FF2B5EF4-FFF2-40B4-BE49-F238E27FC236}">
                  <a16:creationId xmlns:a16="http://schemas.microsoft.com/office/drawing/2014/main" id="{20708F9D-5798-4C4C-B730-773B86CE9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356100"/>
              <a:ext cx="3610780" cy="216970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29BFDB-5A78-7644-8806-533142BC6109}"/>
                </a:ext>
              </a:extLst>
            </p:cNvPr>
            <p:cNvSpPr/>
            <p:nvPr/>
          </p:nvSpPr>
          <p:spPr>
            <a:xfrm>
              <a:off x="939800" y="4229100"/>
              <a:ext cx="406400" cy="2400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C7C983-6DBE-5449-82DA-A93A07C250E8}"/>
                </a:ext>
              </a:extLst>
            </p:cNvPr>
            <p:cNvSpPr txBox="1"/>
            <p:nvPr/>
          </p:nvSpPr>
          <p:spPr>
            <a:xfrm rot="16200000">
              <a:off x="593582" y="5024567"/>
              <a:ext cx="1120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CFU/Lung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0446B50-7DF0-2843-BBFF-57E14F214B30}"/>
              </a:ext>
            </a:extLst>
          </p:cNvPr>
          <p:cNvSpPr txBox="1"/>
          <p:nvPr/>
        </p:nvSpPr>
        <p:spPr>
          <a:xfrm>
            <a:off x="7030268" y="3565780"/>
            <a:ext cx="34563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</a:t>
            </a:r>
            <a:r>
              <a:rPr lang="en-US" b="1" dirty="0">
                <a:latin typeface="Verdana"/>
                <a:cs typeface="Verdana"/>
              </a:rPr>
              <a:t>     90-95%</a:t>
            </a:r>
          </a:p>
          <a:p>
            <a:r>
              <a:rPr lang="en-US" b="1" dirty="0">
                <a:latin typeface="Verdana"/>
                <a:cs typeface="Verdana"/>
              </a:rPr>
              <a:t>do not develop disease</a:t>
            </a:r>
          </a:p>
          <a:p>
            <a:r>
              <a:rPr lang="en-US" b="1" dirty="0">
                <a:latin typeface="Verdana"/>
                <a:cs typeface="Verdana"/>
              </a:rPr>
              <a:t>      (eradication or</a:t>
            </a:r>
          </a:p>
          <a:p>
            <a:r>
              <a:rPr lang="en-US" b="1" dirty="0">
                <a:latin typeface="Verdana"/>
                <a:cs typeface="Verdana"/>
              </a:rPr>
              <a:t>paucibacillary infection)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5050C-BD50-F24E-845B-3EFA2906550C}"/>
              </a:ext>
            </a:extLst>
          </p:cNvPr>
          <p:cNvSpPr txBox="1"/>
          <p:nvPr/>
        </p:nvSpPr>
        <p:spPr>
          <a:xfrm>
            <a:off x="2033341" y="5582768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50-100 CFU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EA3CA9-5AC6-8C49-AA0E-625475FCC48E}"/>
              </a:ext>
            </a:extLst>
          </p:cNvPr>
          <p:cNvSpPr txBox="1"/>
          <p:nvPr/>
        </p:nvSpPr>
        <p:spPr>
          <a:xfrm>
            <a:off x="7960908" y="5590787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 1-3 CFU</a:t>
            </a:r>
          </a:p>
        </p:txBody>
      </p:sp>
    </p:spTree>
    <p:extLst>
      <p:ext uri="{BB962C8B-B14F-4D97-AF65-F5344CB8AC3E}">
        <p14:creationId xmlns:p14="http://schemas.microsoft.com/office/powerpoint/2010/main" val="993996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Ultra-low dose infection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13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5CF93A-1F74-294E-92FF-D370913E1041}"/>
              </a:ext>
            </a:extLst>
          </p:cNvPr>
          <p:cNvSpPr/>
          <p:nvPr/>
        </p:nvSpPr>
        <p:spPr>
          <a:xfrm>
            <a:off x="4307305" y="3429000"/>
            <a:ext cx="1299411" cy="139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1470CA-349A-EA41-97CD-18C672045587}"/>
              </a:ext>
            </a:extLst>
          </p:cNvPr>
          <p:cNvSpPr/>
          <p:nvPr/>
        </p:nvSpPr>
        <p:spPr>
          <a:xfrm>
            <a:off x="5602705" y="3910261"/>
            <a:ext cx="3505200" cy="994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8BFDE-EB7B-9945-A731-C896E91B0191}"/>
              </a:ext>
            </a:extLst>
          </p:cNvPr>
          <p:cNvSpPr txBox="1"/>
          <p:nvPr/>
        </p:nvSpPr>
        <p:spPr>
          <a:xfrm>
            <a:off x="8229596" y="5751102"/>
            <a:ext cx="375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Plumlee et al, Cell Host Microbe, 2021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EF0041-995F-734E-BA6C-CFD5BC32A49E}"/>
              </a:ext>
            </a:extLst>
          </p:cNvPr>
          <p:cNvCxnSpPr>
            <a:cxnSpLocks/>
          </p:cNvCxnSpPr>
          <p:nvPr/>
        </p:nvCxnSpPr>
        <p:spPr>
          <a:xfrm flipV="1">
            <a:off x="3685408" y="3691877"/>
            <a:ext cx="48589" cy="2312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Rat">
            <a:extLst>
              <a:ext uri="{FF2B5EF4-FFF2-40B4-BE49-F238E27FC236}">
                <a16:creationId xmlns:a16="http://schemas.microsoft.com/office/drawing/2014/main" id="{F0165926-2D7F-A044-8D60-36AA54F3E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924258" y="2717105"/>
            <a:ext cx="1835848" cy="179254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9F5EDE-DF6E-0E42-A733-5F8778AD297A}"/>
              </a:ext>
            </a:extLst>
          </p:cNvPr>
          <p:cNvGrpSpPr/>
          <p:nvPr/>
        </p:nvGrpSpPr>
        <p:grpSpPr>
          <a:xfrm>
            <a:off x="869442" y="1953492"/>
            <a:ext cx="2096655" cy="3478344"/>
            <a:chOff x="2144848" y="2445983"/>
            <a:chExt cx="2096655" cy="347834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3CB41C2-BF1F-DC43-9112-A08F26368639}"/>
                </a:ext>
              </a:extLst>
            </p:cNvPr>
            <p:cNvSpPr/>
            <p:nvPr/>
          </p:nvSpPr>
          <p:spPr>
            <a:xfrm>
              <a:off x="2183925" y="5554995"/>
              <a:ext cx="20185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Courtney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Plumlee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picture containing indoor, person, floor, cabinet&#13;&#10;&#13;&#10;Description automatically generated">
              <a:extLst>
                <a:ext uri="{FF2B5EF4-FFF2-40B4-BE49-F238E27FC236}">
                  <a16:creationId xmlns:a16="http://schemas.microsoft.com/office/drawing/2014/main" id="{65EABE6A-C402-934D-AD7A-090FD6686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620685" y="2970146"/>
              <a:ext cx="3144982" cy="2096655"/>
            </a:xfrm>
            <a:prstGeom prst="rect">
              <a:avLst/>
            </a:prstGeom>
          </p:spPr>
        </p:pic>
      </p:grp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246C2E5-3E45-7C46-9A9B-1BC3AEBAE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5081" y="1518893"/>
            <a:ext cx="4997529" cy="4139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CB3C12-207C-D249-8049-D721BA8C39F2}"/>
              </a:ext>
            </a:extLst>
          </p:cNvPr>
          <p:cNvSpPr/>
          <p:nvPr/>
        </p:nvSpPr>
        <p:spPr>
          <a:xfrm>
            <a:off x="11165305" y="4739841"/>
            <a:ext cx="649706" cy="646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7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ULD </a:t>
            </a:r>
            <a:r>
              <a:rPr lang="en-US" sz="3600" b="1" dirty="0" err="1"/>
              <a:t>Mtb</a:t>
            </a:r>
            <a:r>
              <a:rPr lang="en-US" sz="3600" b="1" dirty="0"/>
              <a:t> infection in mice </a:t>
            </a:r>
            <a:br>
              <a:rPr lang="en-US" sz="3600" b="1" dirty="0"/>
            </a:br>
            <a:r>
              <a:rPr lang="en-US" sz="3600" b="1" dirty="0"/>
              <a:t>results in transient bacteremia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14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4AE5C98C-7A98-1542-B484-A88820893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192" y="1695952"/>
            <a:ext cx="7100665" cy="4276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CBEB7-40A8-4B4E-9A9A-A6A2C839059A}"/>
              </a:ext>
            </a:extLst>
          </p:cNvPr>
          <p:cNvSpPr txBox="1"/>
          <p:nvPr/>
        </p:nvSpPr>
        <p:spPr>
          <a:xfrm>
            <a:off x="9336509" y="5642813"/>
            <a:ext cx="265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Lauren Cross, unpublished</a:t>
            </a:r>
          </a:p>
        </p:txBody>
      </p:sp>
    </p:spTree>
    <p:extLst>
      <p:ext uri="{BB962C8B-B14F-4D97-AF65-F5344CB8AC3E}">
        <p14:creationId xmlns:p14="http://schemas.microsoft.com/office/powerpoint/2010/main" val="2297624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ULD </a:t>
            </a:r>
            <a:r>
              <a:rPr lang="en-US" sz="3600" b="1" dirty="0" err="1"/>
              <a:t>Mtb</a:t>
            </a:r>
            <a:r>
              <a:rPr lang="en-US" sz="3600" b="1" dirty="0"/>
              <a:t> infection results </a:t>
            </a:r>
            <a:br>
              <a:rPr lang="en-US" sz="3600" b="1" dirty="0"/>
            </a:br>
            <a:r>
              <a:rPr lang="en-US" sz="3600" b="1" dirty="0"/>
              <a:t>in a single, well-organized granuloma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15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5CF93A-1F74-294E-92FF-D370913E1041}"/>
              </a:ext>
            </a:extLst>
          </p:cNvPr>
          <p:cNvSpPr/>
          <p:nvPr/>
        </p:nvSpPr>
        <p:spPr>
          <a:xfrm>
            <a:off x="4307305" y="3429000"/>
            <a:ext cx="1299411" cy="139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1470CA-349A-EA41-97CD-18C672045587}"/>
              </a:ext>
            </a:extLst>
          </p:cNvPr>
          <p:cNvSpPr/>
          <p:nvPr/>
        </p:nvSpPr>
        <p:spPr>
          <a:xfrm>
            <a:off x="5602705" y="3910261"/>
            <a:ext cx="3505200" cy="994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8BFDE-EB7B-9945-A731-C896E91B0191}"/>
              </a:ext>
            </a:extLst>
          </p:cNvPr>
          <p:cNvSpPr txBox="1"/>
          <p:nvPr/>
        </p:nvSpPr>
        <p:spPr>
          <a:xfrm>
            <a:off x="8229596" y="5715737"/>
            <a:ext cx="375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Plumlee et al, Cell Host Microbe, 2021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9678BF-2F71-9C4E-B5E8-F8FCB3B0B6AC}"/>
              </a:ext>
            </a:extLst>
          </p:cNvPr>
          <p:cNvGrpSpPr/>
          <p:nvPr/>
        </p:nvGrpSpPr>
        <p:grpSpPr>
          <a:xfrm>
            <a:off x="2122024" y="1445348"/>
            <a:ext cx="3505200" cy="4678852"/>
            <a:chOff x="6821201" y="782245"/>
            <a:chExt cx="4501169" cy="55761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DAF9F9-6FB0-AF4B-BBCD-F7D6DD66E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r="57277"/>
            <a:stretch/>
          </p:blipFill>
          <p:spPr>
            <a:xfrm>
              <a:off x="7324983" y="782245"/>
              <a:ext cx="3417191" cy="505780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54468B-A430-1D4A-AEB2-8B8688EC4F19}"/>
                </a:ext>
              </a:extLst>
            </p:cNvPr>
            <p:cNvSpPr txBox="1"/>
            <p:nvPr/>
          </p:nvSpPr>
          <p:spPr>
            <a:xfrm>
              <a:off x="6821201" y="5896682"/>
              <a:ext cx="4501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CCFF"/>
                  </a:solidFill>
                </a:rPr>
                <a:t>CD3</a:t>
              </a:r>
              <a:r>
                <a:rPr lang="en-US" sz="2400" dirty="0"/>
                <a:t>      </a:t>
              </a:r>
              <a:r>
                <a:rPr lang="en-US" sz="2400" dirty="0">
                  <a:solidFill>
                    <a:srgbClr val="CC00FF"/>
                  </a:solidFill>
                </a:rPr>
                <a:t>CD11b     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rgbClr val="0070C0"/>
                  </a:solidFill>
                </a:rPr>
                <a:t>B220     </a:t>
              </a:r>
              <a:r>
                <a:rPr lang="en-US" sz="2400" dirty="0"/>
                <a:t> Mtb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B702DB-D4AD-B745-AF97-C3F9C559401D}"/>
              </a:ext>
            </a:extLst>
          </p:cNvPr>
          <p:cNvCxnSpPr>
            <a:cxnSpLocks/>
          </p:cNvCxnSpPr>
          <p:nvPr/>
        </p:nvCxnSpPr>
        <p:spPr>
          <a:xfrm flipV="1">
            <a:off x="4181147" y="1465158"/>
            <a:ext cx="1698875" cy="31899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DC6A4D-94F5-B54A-A7B2-A20AEB4FA92B}"/>
              </a:ext>
            </a:extLst>
          </p:cNvPr>
          <p:cNvCxnSpPr>
            <a:cxnSpLocks/>
          </p:cNvCxnSpPr>
          <p:nvPr/>
        </p:nvCxnSpPr>
        <p:spPr>
          <a:xfrm>
            <a:off x="4322609" y="5305924"/>
            <a:ext cx="1531742" cy="32139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EFB1B41-AB80-3640-B066-8E0529755C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58" r="44950"/>
          <a:stretch/>
        </p:blipFill>
        <p:spPr>
          <a:xfrm>
            <a:off x="5880022" y="1445348"/>
            <a:ext cx="3790771" cy="41819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4468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F2C5FAC-08BC-7445-8057-3F900D1A1A13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61298-A57A-FF43-BFDC-0DA393116730}"/>
              </a:ext>
            </a:extLst>
          </p:cNvPr>
          <p:cNvSpPr txBox="1"/>
          <p:nvPr/>
        </p:nvSpPr>
        <p:spPr>
          <a:xfrm>
            <a:off x="2493820" y="2854038"/>
            <a:ext cx="6997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TB vaccines in animal models</a:t>
            </a:r>
          </a:p>
        </p:txBody>
      </p:sp>
    </p:spTree>
    <p:extLst>
      <p:ext uri="{BB962C8B-B14F-4D97-AF65-F5344CB8AC3E}">
        <p14:creationId xmlns:p14="http://schemas.microsoft.com/office/powerpoint/2010/main" val="2006231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“gold standard” for TB vaccines in animals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17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89905-4E9B-5147-A88C-455A845E2276}"/>
              </a:ext>
            </a:extLst>
          </p:cNvPr>
          <p:cNvSpPr txBox="1"/>
          <p:nvPr/>
        </p:nvSpPr>
        <p:spPr>
          <a:xfrm>
            <a:off x="10248893" y="5647892"/>
            <a:ext cx="219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Courtney </a:t>
            </a:r>
            <a:r>
              <a:rPr lang="en-US" dirty="0" err="1"/>
              <a:t>Plumlee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31A446-EF46-D74F-B490-B4CA523DE58A}"/>
              </a:ext>
            </a:extLst>
          </p:cNvPr>
          <p:cNvSpPr/>
          <p:nvPr/>
        </p:nvSpPr>
        <p:spPr>
          <a:xfrm>
            <a:off x="7772394" y="2576945"/>
            <a:ext cx="526473" cy="24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A5DBA79-A211-2D49-87F2-F6049CBCF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72" y="1670629"/>
            <a:ext cx="8395855" cy="42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26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“gold standard” for TB vaccines in animals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18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31A446-EF46-D74F-B490-B4CA523DE58A}"/>
              </a:ext>
            </a:extLst>
          </p:cNvPr>
          <p:cNvSpPr/>
          <p:nvPr/>
        </p:nvSpPr>
        <p:spPr>
          <a:xfrm>
            <a:off x="7772394" y="2576945"/>
            <a:ext cx="526473" cy="24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1A7DF13-3E34-D443-A812-DA6087798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455" y="1449645"/>
            <a:ext cx="4228937" cy="45770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A744B9-B230-2D4D-9AEB-BB3E904A075D}"/>
              </a:ext>
            </a:extLst>
          </p:cNvPr>
          <p:cNvSpPr txBox="1"/>
          <p:nvPr/>
        </p:nvSpPr>
        <p:spPr>
          <a:xfrm>
            <a:off x="8936967" y="5649255"/>
            <a:ext cx="187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Johannes Nemeth</a:t>
            </a:r>
          </a:p>
        </p:txBody>
      </p:sp>
    </p:spTree>
    <p:extLst>
      <p:ext uri="{BB962C8B-B14F-4D97-AF65-F5344CB8AC3E}">
        <p14:creationId xmlns:p14="http://schemas.microsoft.com/office/powerpoint/2010/main" val="2605982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F2C5FAC-08BC-7445-8057-3F900D1A1A13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61298-A57A-FF43-BFDC-0DA393116730}"/>
              </a:ext>
            </a:extLst>
          </p:cNvPr>
          <p:cNvSpPr txBox="1"/>
          <p:nvPr/>
        </p:nvSpPr>
        <p:spPr>
          <a:xfrm>
            <a:off x="1565562" y="2854038"/>
            <a:ext cx="8943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New gold standards in animal models</a:t>
            </a:r>
          </a:p>
        </p:txBody>
      </p:sp>
    </p:spTree>
    <p:extLst>
      <p:ext uri="{BB962C8B-B14F-4D97-AF65-F5344CB8AC3E}">
        <p14:creationId xmlns:p14="http://schemas.microsoft.com/office/powerpoint/2010/main" val="11958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Despite widespread BCG vaccination,</a:t>
            </a:r>
            <a:br>
              <a:rPr lang="en-US" sz="3600" dirty="0"/>
            </a:br>
            <a:r>
              <a:rPr lang="en-US" sz="3600" dirty="0"/>
              <a:t>TB remains a major global problem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F2C5FAC-08BC-7445-8057-3F900D1A1A13}" type="slidenum">
              <a:rPr lang="en-US" smtClean="0"/>
              <a:t>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CEA3F8-85E8-9F41-9105-2E8BBE045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30" y="1443210"/>
            <a:ext cx="7142559" cy="46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66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Sterilizing immunity in </a:t>
            </a:r>
            <a:r>
              <a:rPr lang="en-US" sz="3600" b="1"/>
              <a:t>non-human primates</a:t>
            </a:r>
            <a:endParaRPr lang="en-US" sz="3600" b="1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20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31A446-EF46-D74F-B490-B4CA523DE58A}"/>
              </a:ext>
            </a:extLst>
          </p:cNvPr>
          <p:cNvSpPr/>
          <p:nvPr/>
        </p:nvSpPr>
        <p:spPr>
          <a:xfrm>
            <a:off x="7772394" y="2576945"/>
            <a:ext cx="526473" cy="24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991D11-19E6-9D47-AB86-5DA815170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096" y="4021254"/>
            <a:ext cx="4938076" cy="2084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7C1373-487C-9A42-B988-7D6E7DBB5100}"/>
              </a:ext>
            </a:extLst>
          </p:cNvPr>
          <p:cNvSpPr txBox="1"/>
          <p:nvPr/>
        </p:nvSpPr>
        <p:spPr>
          <a:xfrm>
            <a:off x="8504518" y="5288646"/>
            <a:ext cx="29787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Verdana"/>
                <a:cs typeface="Verdana"/>
              </a:rPr>
              <a:t>       </a:t>
            </a:r>
            <a:r>
              <a:rPr lang="en-US" dirty="0">
                <a:latin typeface="Verdana"/>
                <a:cs typeface="Verdana"/>
              </a:rPr>
              <a:t>Hansen et al,</a:t>
            </a:r>
          </a:p>
          <a:p>
            <a:r>
              <a:rPr lang="en-US" dirty="0">
                <a:latin typeface="Verdana"/>
                <a:cs typeface="Verdana"/>
              </a:rPr>
              <a:t>Nature Medicine, 2018.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30CE7B-1529-4445-ADC1-D8A6571FB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930" y="2002579"/>
            <a:ext cx="2999921" cy="22153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F0CDD0-6DC6-2F4D-A8B9-2D1B844CE657}"/>
              </a:ext>
            </a:extLst>
          </p:cNvPr>
          <p:cNvSpPr txBox="1"/>
          <p:nvPr/>
        </p:nvSpPr>
        <p:spPr>
          <a:xfrm>
            <a:off x="2202876" y="1483394"/>
            <a:ext cx="667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/>
                <a:cs typeface="Verdana"/>
              </a:rPr>
              <a:t>      Attenuated CMV vectored TB vaccine</a:t>
            </a:r>
          </a:p>
        </p:txBody>
      </p:sp>
    </p:spTree>
    <p:extLst>
      <p:ext uri="{BB962C8B-B14F-4D97-AF65-F5344CB8AC3E}">
        <p14:creationId xmlns:p14="http://schemas.microsoft.com/office/powerpoint/2010/main" val="3592004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Sterilizing immunity in </a:t>
            </a:r>
            <a:r>
              <a:rPr lang="en-US" sz="3600" b="1"/>
              <a:t>non-human primates</a:t>
            </a:r>
            <a:endParaRPr lang="en-US" sz="3600" b="1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21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31A446-EF46-D74F-B490-B4CA523DE58A}"/>
              </a:ext>
            </a:extLst>
          </p:cNvPr>
          <p:cNvSpPr/>
          <p:nvPr/>
        </p:nvSpPr>
        <p:spPr>
          <a:xfrm>
            <a:off x="7772394" y="2576945"/>
            <a:ext cx="526473" cy="24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BFF459D-162A-9248-9473-1A6B2461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55" y="1547668"/>
            <a:ext cx="3822700" cy="4483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3E4327-969A-F849-BFE2-CE61F5D23B66}"/>
              </a:ext>
            </a:extLst>
          </p:cNvPr>
          <p:cNvSpPr/>
          <p:nvPr/>
        </p:nvSpPr>
        <p:spPr>
          <a:xfrm>
            <a:off x="3934691" y="1547668"/>
            <a:ext cx="540327" cy="18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12E14-CC85-6E47-A603-9F6B1F04C825}"/>
              </a:ext>
            </a:extLst>
          </p:cNvPr>
          <p:cNvSpPr txBox="1"/>
          <p:nvPr/>
        </p:nvSpPr>
        <p:spPr>
          <a:xfrm>
            <a:off x="8201888" y="5597236"/>
            <a:ext cx="3682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Dijkman</a:t>
            </a:r>
            <a:r>
              <a:rPr lang="en-US" dirty="0"/>
              <a:t> et al, 2019, Nature Medicine</a:t>
            </a:r>
          </a:p>
        </p:txBody>
      </p:sp>
    </p:spTree>
    <p:extLst>
      <p:ext uri="{BB962C8B-B14F-4D97-AF65-F5344CB8AC3E}">
        <p14:creationId xmlns:p14="http://schemas.microsoft.com/office/powerpoint/2010/main" val="2021495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Sterilizing immunity in non-human primates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22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31A446-EF46-D74F-B490-B4CA523DE58A}"/>
              </a:ext>
            </a:extLst>
          </p:cNvPr>
          <p:cNvSpPr/>
          <p:nvPr/>
        </p:nvSpPr>
        <p:spPr>
          <a:xfrm>
            <a:off x="7772394" y="2576945"/>
            <a:ext cx="526473" cy="24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D62E61-521D-224E-BF33-A24338DDF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51" b="90151"/>
          <a:stretch/>
        </p:blipFill>
        <p:spPr>
          <a:xfrm>
            <a:off x="3105891" y="1570413"/>
            <a:ext cx="5825557" cy="936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1B20B7-9F3A-0F46-9D7F-ACD544008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99" t="27832" r="152" b="62573"/>
          <a:stretch/>
        </p:blipFill>
        <p:spPr>
          <a:xfrm>
            <a:off x="3098694" y="2467193"/>
            <a:ext cx="5825557" cy="9119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37D172-1532-AF40-9395-071FE186BF85}"/>
              </a:ext>
            </a:extLst>
          </p:cNvPr>
          <p:cNvSpPr/>
          <p:nvPr/>
        </p:nvSpPr>
        <p:spPr>
          <a:xfrm>
            <a:off x="7021598" y="5670375"/>
            <a:ext cx="548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Darrah et al, 2020,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577:95.</a:t>
            </a:r>
            <a:endParaRPr lang="en-US" sz="140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E4FADE-6025-174D-A69F-2E95EDC287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45" r="33597"/>
          <a:stretch/>
        </p:blipFill>
        <p:spPr>
          <a:xfrm>
            <a:off x="4485255" y="3499967"/>
            <a:ext cx="3090672" cy="24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01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Sterilizing vaccines in non-human primates </a:t>
            </a:r>
            <a:br>
              <a:rPr lang="en-US" sz="3600" b="1" dirty="0"/>
            </a:br>
            <a:r>
              <a:rPr lang="en-US" sz="3600" b="1" dirty="0"/>
              <a:t>use low dose </a:t>
            </a:r>
            <a:r>
              <a:rPr lang="en-US" sz="3600" b="1" dirty="0" err="1"/>
              <a:t>Mtb</a:t>
            </a:r>
            <a:r>
              <a:rPr lang="en-US" sz="3600" b="1" dirty="0"/>
              <a:t> challenge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23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31A446-EF46-D74F-B490-B4CA523DE58A}"/>
              </a:ext>
            </a:extLst>
          </p:cNvPr>
          <p:cNvSpPr/>
          <p:nvPr/>
        </p:nvSpPr>
        <p:spPr>
          <a:xfrm>
            <a:off x="7772394" y="2576945"/>
            <a:ext cx="526473" cy="24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06EB179-ED13-284E-93BB-808B93088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2" y="2015839"/>
            <a:ext cx="10600634" cy="340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6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F2C5FAC-08BC-7445-8057-3F900D1A1A13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61298-A57A-FF43-BFDC-0DA393116730}"/>
              </a:ext>
            </a:extLst>
          </p:cNvPr>
          <p:cNvSpPr txBox="1"/>
          <p:nvPr/>
        </p:nvSpPr>
        <p:spPr>
          <a:xfrm>
            <a:off x="1080649" y="2854038"/>
            <a:ext cx="94454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Is sterilizing immunity in mice possible</a:t>
            </a:r>
          </a:p>
          <a:p>
            <a:r>
              <a:rPr lang="en-US" sz="4400" b="1" dirty="0"/>
              <a:t>    after a physiologic ULD challenge?</a:t>
            </a:r>
          </a:p>
        </p:txBody>
      </p:sp>
    </p:spTree>
    <p:extLst>
      <p:ext uri="{BB962C8B-B14F-4D97-AF65-F5344CB8AC3E}">
        <p14:creationId xmlns:p14="http://schemas.microsoft.com/office/powerpoint/2010/main" val="2675989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Sterilizing immunity in ULD-infected mice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25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31A446-EF46-D74F-B490-B4CA523DE58A}"/>
              </a:ext>
            </a:extLst>
          </p:cNvPr>
          <p:cNvSpPr/>
          <p:nvPr/>
        </p:nvSpPr>
        <p:spPr>
          <a:xfrm>
            <a:off x="7772394" y="2576945"/>
            <a:ext cx="526473" cy="24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378A35-6FAE-D045-826A-B717B5C97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606" y="1404839"/>
            <a:ext cx="3620283" cy="39054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5BFD0A-2F9B-9B4E-AE4E-E863B1B68843}"/>
              </a:ext>
            </a:extLst>
          </p:cNvPr>
          <p:cNvSpPr txBox="1"/>
          <p:nvPr/>
        </p:nvSpPr>
        <p:spPr>
          <a:xfrm>
            <a:off x="4708400" y="5693400"/>
            <a:ext cx="241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Courtney </a:t>
            </a:r>
            <a:r>
              <a:rPr lang="en-US" sz="2400" dirty="0" err="1"/>
              <a:t>Plumlee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F1954-CCA5-3A4B-8E00-F707CF489B1C}"/>
              </a:ext>
            </a:extLst>
          </p:cNvPr>
          <p:cNvSpPr txBox="1"/>
          <p:nvPr/>
        </p:nvSpPr>
        <p:spPr>
          <a:xfrm rot="16200000">
            <a:off x="193259" y="3159116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Lung CFUs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063522-2A41-274B-A131-4B6B7F27FDDD}"/>
              </a:ext>
            </a:extLst>
          </p:cNvPr>
          <p:cNvSpPr/>
          <p:nvPr/>
        </p:nvSpPr>
        <p:spPr>
          <a:xfrm>
            <a:off x="4602997" y="5153885"/>
            <a:ext cx="2836189" cy="1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D31831-C537-C6D0-BBE7-545EE1A1A825}"/>
              </a:ext>
            </a:extLst>
          </p:cNvPr>
          <p:cNvSpPr/>
          <p:nvPr/>
        </p:nvSpPr>
        <p:spPr>
          <a:xfrm>
            <a:off x="1853184" y="5153885"/>
            <a:ext cx="2450592" cy="199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2CE91-972D-556F-A622-03E5F7BE16D7}"/>
              </a:ext>
            </a:extLst>
          </p:cNvPr>
          <p:cNvSpPr txBox="1"/>
          <p:nvPr/>
        </p:nvSpPr>
        <p:spPr>
          <a:xfrm rot="19800000">
            <a:off x="922490" y="5455469"/>
            <a:ext cx="164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Unimmunized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99C932-EA67-FD7F-000A-5482CF12A03A}"/>
              </a:ext>
            </a:extLst>
          </p:cNvPr>
          <p:cNvSpPr txBox="1"/>
          <p:nvPr/>
        </p:nvSpPr>
        <p:spPr>
          <a:xfrm rot="19800000">
            <a:off x="3300187" y="5182361"/>
            <a:ext cx="62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BCG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A23784-C97C-394F-091D-FE06BBD62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273" y="1605328"/>
            <a:ext cx="5170977" cy="414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6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Vaccine-induced </a:t>
            </a:r>
            <a:r>
              <a:rPr lang="en-US" sz="3600" b="1" dirty="0" err="1"/>
              <a:t>Mtb</a:t>
            </a:r>
            <a:r>
              <a:rPr lang="en-US" sz="3600" b="1" dirty="0"/>
              <a:t> containment in ULD-infected mice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26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31A446-EF46-D74F-B490-B4CA523DE58A}"/>
              </a:ext>
            </a:extLst>
          </p:cNvPr>
          <p:cNvSpPr/>
          <p:nvPr/>
        </p:nvSpPr>
        <p:spPr>
          <a:xfrm>
            <a:off x="7772394" y="2576945"/>
            <a:ext cx="526473" cy="24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5BFD0A-2F9B-9B4E-AE4E-E863B1B68843}"/>
              </a:ext>
            </a:extLst>
          </p:cNvPr>
          <p:cNvSpPr txBox="1"/>
          <p:nvPr/>
        </p:nvSpPr>
        <p:spPr>
          <a:xfrm>
            <a:off x="8731760" y="5510520"/>
            <a:ext cx="241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Courtney </a:t>
            </a:r>
            <a:r>
              <a:rPr lang="en-US" sz="2400" dirty="0" err="1"/>
              <a:t>Plumlee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063522-2A41-274B-A131-4B6B7F27FDDD}"/>
              </a:ext>
            </a:extLst>
          </p:cNvPr>
          <p:cNvSpPr/>
          <p:nvPr/>
        </p:nvSpPr>
        <p:spPr>
          <a:xfrm>
            <a:off x="4602997" y="5153885"/>
            <a:ext cx="2836189" cy="1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37AC19DA-19CA-B542-9826-30FEE02DD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00" y="1647825"/>
            <a:ext cx="9107560" cy="370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03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ULD model enables assessment of three distinct parameters of vaccine-induced immunity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27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31A446-EF46-D74F-B490-B4CA523DE58A}"/>
              </a:ext>
            </a:extLst>
          </p:cNvPr>
          <p:cNvSpPr/>
          <p:nvPr/>
        </p:nvSpPr>
        <p:spPr>
          <a:xfrm>
            <a:off x="7772394" y="2576945"/>
            <a:ext cx="526473" cy="24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063522-2A41-274B-A131-4B6B7F27FDDD}"/>
              </a:ext>
            </a:extLst>
          </p:cNvPr>
          <p:cNvSpPr/>
          <p:nvPr/>
        </p:nvSpPr>
        <p:spPr>
          <a:xfrm>
            <a:off x="4602997" y="5153885"/>
            <a:ext cx="2836189" cy="1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0B508-7CDC-DE49-9916-8EBB9539B35F}"/>
              </a:ext>
            </a:extLst>
          </p:cNvPr>
          <p:cNvSpPr txBox="1"/>
          <p:nvPr/>
        </p:nvSpPr>
        <p:spPr>
          <a:xfrm>
            <a:off x="3255823" y="2119749"/>
            <a:ext cx="52313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3600" dirty="0"/>
              <a:t>Overall bacterial burden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600" dirty="0"/>
              <a:t>Containment of infection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600" dirty="0"/>
              <a:t>Sterilizing immunity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73330-7DA0-3E44-B509-0C58645D14D5}"/>
              </a:ext>
            </a:extLst>
          </p:cNvPr>
          <p:cNvSpPr txBox="1"/>
          <p:nvPr/>
        </p:nvSpPr>
        <p:spPr>
          <a:xfrm>
            <a:off x="207813" y="4904509"/>
            <a:ext cx="11882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the mouse, each of these types of immunity can be dissected mechanistically.</a:t>
            </a:r>
          </a:p>
        </p:txBody>
      </p:sp>
    </p:spTree>
    <p:extLst>
      <p:ext uri="{BB962C8B-B14F-4D97-AF65-F5344CB8AC3E}">
        <p14:creationId xmlns:p14="http://schemas.microsoft.com/office/powerpoint/2010/main" val="72770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Exciting times in TB research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28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31A446-EF46-D74F-B490-B4CA523DE58A}"/>
              </a:ext>
            </a:extLst>
          </p:cNvPr>
          <p:cNvSpPr/>
          <p:nvPr/>
        </p:nvSpPr>
        <p:spPr>
          <a:xfrm>
            <a:off x="7772394" y="2576945"/>
            <a:ext cx="526473" cy="24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063522-2A41-274B-A131-4B6B7F27FDDD}"/>
              </a:ext>
            </a:extLst>
          </p:cNvPr>
          <p:cNvSpPr/>
          <p:nvPr/>
        </p:nvSpPr>
        <p:spPr>
          <a:xfrm>
            <a:off x="4602997" y="5153885"/>
            <a:ext cx="2836189" cy="1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870060E-A042-604C-93FA-09311C45D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98" y="1606260"/>
            <a:ext cx="10842537" cy="43418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8D4605-D244-224B-AA27-8080F21C7CC4}"/>
              </a:ext>
            </a:extLst>
          </p:cNvPr>
          <p:cNvSpPr/>
          <p:nvPr/>
        </p:nvSpPr>
        <p:spPr>
          <a:xfrm>
            <a:off x="11125200" y="1606260"/>
            <a:ext cx="529389" cy="291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12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Exciting times in TB research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29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8D4605-D244-224B-AA27-8080F21C7CC4}"/>
              </a:ext>
            </a:extLst>
          </p:cNvPr>
          <p:cNvSpPr/>
          <p:nvPr/>
        </p:nvSpPr>
        <p:spPr>
          <a:xfrm>
            <a:off x="11125200" y="1606260"/>
            <a:ext cx="529389" cy="291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7927AE06-3B6A-66DE-07F7-FC34C7F05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981" y="1568100"/>
            <a:ext cx="4101164" cy="442985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8C32F10-A183-6F7A-9666-12D0886522DF}"/>
              </a:ext>
            </a:extLst>
          </p:cNvPr>
          <p:cNvSpPr/>
          <p:nvPr/>
        </p:nvSpPr>
        <p:spPr>
          <a:xfrm>
            <a:off x="3718560" y="1804416"/>
            <a:ext cx="438912" cy="1097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3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We need a better vaccine, </a:t>
            </a:r>
            <a:br>
              <a:rPr lang="en-US" sz="3600" dirty="0"/>
            </a:br>
            <a:r>
              <a:rPr lang="en-US" sz="3600" dirty="0"/>
              <a:t>but developing one has proven very difficult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F2C5FAC-08BC-7445-8057-3F900D1A1A13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78899DD2-5170-9544-A63C-CCC322D49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810" y="1782348"/>
            <a:ext cx="3952015" cy="4040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CAA23-5028-C84B-8385-6FE7271485A2}"/>
              </a:ext>
            </a:extLst>
          </p:cNvPr>
          <p:cNvSpPr txBox="1"/>
          <p:nvPr/>
        </p:nvSpPr>
        <p:spPr>
          <a:xfrm>
            <a:off x="6845967" y="3019929"/>
            <a:ext cx="3535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Yet several effective COVID</a:t>
            </a:r>
          </a:p>
          <a:p>
            <a:r>
              <a:rPr lang="en-US" sz="2400" dirty="0"/>
              <a:t>vaccines were developed </a:t>
            </a:r>
          </a:p>
          <a:p>
            <a:r>
              <a:rPr lang="en-US" sz="2400" dirty="0"/>
              <a:t>in less than a year!</a:t>
            </a:r>
          </a:p>
        </p:txBody>
      </p:sp>
    </p:spTree>
    <p:extLst>
      <p:ext uri="{BB962C8B-B14F-4D97-AF65-F5344CB8AC3E}">
        <p14:creationId xmlns:p14="http://schemas.microsoft.com/office/powerpoint/2010/main" val="40628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TB is a human disease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F2C5FAC-08BC-7445-8057-3F900D1A1A13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 descr="humanTB.jpg">
            <a:extLst>
              <a:ext uri="{FF2B5EF4-FFF2-40B4-BE49-F238E27FC236}">
                <a16:creationId xmlns:a16="http://schemas.microsoft.com/office/drawing/2014/main" id="{DB1207E8-B9AE-2548-9D58-180218CA4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57" y="2029046"/>
            <a:ext cx="5083191" cy="31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85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TB is a human disease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F2C5FAC-08BC-7445-8057-3F900D1A1A13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 descr="humanTB.jpg">
            <a:extLst>
              <a:ext uri="{FF2B5EF4-FFF2-40B4-BE49-F238E27FC236}">
                <a16:creationId xmlns:a16="http://schemas.microsoft.com/office/drawing/2014/main" id="{DB1207E8-B9AE-2548-9D58-180218CA4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57" y="2029046"/>
            <a:ext cx="5083191" cy="3125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A662B3-E0C9-B14D-A644-0705D534FA0D}"/>
              </a:ext>
            </a:extLst>
          </p:cNvPr>
          <p:cNvSpPr txBox="1"/>
          <p:nvPr/>
        </p:nvSpPr>
        <p:spPr>
          <a:xfrm>
            <a:off x="8606790" y="2491740"/>
            <a:ext cx="35323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TB Immunity:</a:t>
            </a:r>
          </a:p>
          <a:p>
            <a:endParaRPr lang="en-US" dirty="0"/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Established within the lung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Very early after aerosol infection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CC9FD7-2B47-054D-93D0-65BF116F6BB1}"/>
              </a:ext>
            </a:extLst>
          </p:cNvPr>
          <p:cNvSpPr/>
          <p:nvPr/>
        </p:nvSpPr>
        <p:spPr>
          <a:xfrm>
            <a:off x="8606790" y="3573379"/>
            <a:ext cx="3532377" cy="3850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0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TB is a human disease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F2C5FAC-08BC-7445-8057-3F900D1A1A13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 descr="humanTB.jpg">
            <a:extLst>
              <a:ext uri="{FF2B5EF4-FFF2-40B4-BE49-F238E27FC236}">
                <a16:creationId xmlns:a16="http://schemas.microsoft.com/office/drawing/2014/main" id="{DB1207E8-B9AE-2548-9D58-180218CA4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57" y="2029046"/>
            <a:ext cx="5083191" cy="3125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A662B3-E0C9-B14D-A644-0705D534FA0D}"/>
              </a:ext>
            </a:extLst>
          </p:cNvPr>
          <p:cNvSpPr txBox="1"/>
          <p:nvPr/>
        </p:nvSpPr>
        <p:spPr>
          <a:xfrm>
            <a:off x="8606790" y="2491740"/>
            <a:ext cx="35323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TB Immunity:</a:t>
            </a:r>
          </a:p>
          <a:p>
            <a:endParaRPr lang="en-US" dirty="0"/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Established within the lung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Very early after aerosol infection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TB Animal Models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7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uberculosis and Rats.jpg">
            <a:extLst>
              <a:ext uri="{FF2B5EF4-FFF2-40B4-BE49-F238E27FC236}">
                <a16:creationId xmlns:a16="http://schemas.microsoft.com/office/drawing/2014/main" id="{3EB4F694-A5E9-C246-833F-13235E322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45" y="2796635"/>
            <a:ext cx="3898181" cy="1950532"/>
          </a:xfrm>
          <a:prstGeom prst="rect">
            <a:avLst/>
          </a:prstGeom>
        </p:spPr>
      </p:pic>
      <p:pic>
        <p:nvPicPr>
          <p:cNvPr id="15" name="Picture 14" descr="A picture containing lagomorph, mammal&#10;&#10;Description automatically generated">
            <a:extLst>
              <a:ext uri="{FF2B5EF4-FFF2-40B4-BE49-F238E27FC236}">
                <a16:creationId xmlns:a16="http://schemas.microsoft.com/office/drawing/2014/main" id="{558E03CB-BFCD-0D47-AEA3-5A72647C2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00188"/>
            <a:ext cx="2959100" cy="2120900"/>
          </a:xfrm>
          <a:prstGeom prst="rect">
            <a:avLst/>
          </a:prstGeom>
        </p:spPr>
      </p:pic>
      <p:pic>
        <p:nvPicPr>
          <p:cNvPr id="17" name="Picture 16" descr="A brown and white guinea pig&#10;&#10;Description automatically generated with medium confidence">
            <a:extLst>
              <a:ext uri="{FF2B5EF4-FFF2-40B4-BE49-F238E27FC236}">
                <a16:creationId xmlns:a16="http://schemas.microsoft.com/office/drawing/2014/main" id="{7647D649-FE30-9448-9E1B-D1F3B7461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23" y="4163334"/>
            <a:ext cx="2954270" cy="1398802"/>
          </a:xfrm>
          <a:prstGeom prst="rect">
            <a:avLst/>
          </a:prstGeom>
        </p:spPr>
      </p:pic>
      <p:pic>
        <p:nvPicPr>
          <p:cNvPr id="19" name="Picture 18" descr="A monkey sitt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BC503424-CB7C-034F-9EFF-1751A870F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281" y="3276303"/>
            <a:ext cx="2563951" cy="2309476"/>
          </a:xfrm>
          <a:prstGeom prst="rect">
            <a:avLst/>
          </a:prstGeom>
        </p:spPr>
      </p:pic>
      <p:pic>
        <p:nvPicPr>
          <p:cNvPr id="21" name="Picture 20" descr="A close-up of a snake&#10;&#10;Description automatically generated with low confidence">
            <a:extLst>
              <a:ext uri="{FF2B5EF4-FFF2-40B4-BE49-F238E27FC236}">
                <a16:creationId xmlns:a16="http://schemas.microsoft.com/office/drawing/2014/main" id="{678400F0-F255-CF44-B9E5-23C6DA8A6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1126" y="1654490"/>
            <a:ext cx="4041274" cy="10577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F985C3-1878-E148-9029-DC1E4363D7DE}"/>
              </a:ext>
            </a:extLst>
          </p:cNvPr>
          <p:cNvSpPr txBox="1"/>
          <p:nvPr/>
        </p:nvSpPr>
        <p:spPr>
          <a:xfrm>
            <a:off x="1576138" y="361548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Rabbits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40A687-7C12-4C46-9194-21FC03862B36}"/>
              </a:ext>
            </a:extLst>
          </p:cNvPr>
          <p:cNvSpPr txBox="1"/>
          <p:nvPr/>
        </p:nvSpPr>
        <p:spPr>
          <a:xfrm>
            <a:off x="1403684" y="5524500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Guinea pigs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51A198-1311-3944-9420-48D98FD7E4D5}"/>
              </a:ext>
            </a:extLst>
          </p:cNvPr>
          <p:cNvSpPr txBox="1"/>
          <p:nvPr/>
        </p:nvSpPr>
        <p:spPr>
          <a:xfrm>
            <a:off x="5097386" y="471838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CF3BF1-DE71-AA4D-8CA5-2197A5617DA0}"/>
              </a:ext>
            </a:extLst>
          </p:cNvPr>
          <p:cNvSpPr txBox="1"/>
          <p:nvPr/>
        </p:nvSpPr>
        <p:spPr>
          <a:xfrm>
            <a:off x="9051771" y="2693069"/>
            <a:ext cx="106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Zebrafish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3B9AE5-A6BE-6545-BD51-E6AFD9EE39E2}"/>
              </a:ext>
            </a:extLst>
          </p:cNvPr>
          <p:cNvSpPr txBox="1"/>
          <p:nvPr/>
        </p:nvSpPr>
        <p:spPr>
          <a:xfrm>
            <a:off x="8522382" y="5556588"/>
            <a:ext cx="222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Non-human primates</a:t>
            </a:r>
          </a:p>
        </p:txBody>
      </p:sp>
    </p:spTree>
    <p:extLst>
      <p:ext uri="{BB962C8B-B14F-4D97-AF65-F5344CB8AC3E}">
        <p14:creationId xmlns:p14="http://schemas.microsoft.com/office/powerpoint/2010/main" val="2315731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Studies in mice have identified several immune factors, </a:t>
            </a:r>
            <a:br>
              <a:rPr lang="en-US" sz="3600" dirty="0"/>
            </a:br>
            <a:r>
              <a:rPr lang="en-US" sz="3600" dirty="0"/>
              <a:t>later confirmed to be important in immunity against human TB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8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uberculosis and Rats.jpg">
            <a:extLst>
              <a:ext uri="{FF2B5EF4-FFF2-40B4-BE49-F238E27FC236}">
                <a16:creationId xmlns:a16="http://schemas.microsoft.com/office/drawing/2014/main" id="{3EB4F694-A5E9-C246-833F-13235E322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31" y="2640223"/>
            <a:ext cx="3898181" cy="19505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F51A198-1311-3944-9420-48D98FD7E4D5}"/>
              </a:ext>
            </a:extLst>
          </p:cNvPr>
          <p:cNvSpPr txBox="1"/>
          <p:nvPr/>
        </p:nvSpPr>
        <p:spPr>
          <a:xfrm>
            <a:off x="4062672" y="456197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9C675-44C3-F04A-9418-951F0165E58F}"/>
              </a:ext>
            </a:extLst>
          </p:cNvPr>
          <p:cNvSpPr txBox="1"/>
          <p:nvPr/>
        </p:nvSpPr>
        <p:spPr>
          <a:xfrm>
            <a:off x="7026439" y="3176332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CD4 T cells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 err="1"/>
              <a:t>IFN</a:t>
            </a:r>
            <a:r>
              <a:rPr lang="en-US" sz="2400" dirty="0" err="1">
                <a:latin typeface="Symbol" pitchFamily="2" charset="2"/>
              </a:rPr>
              <a:t>g</a:t>
            </a:r>
            <a:r>
              <a:rPr lang="en-US" sz="2400" dirty="0"/>
              <a:t>/IL-12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TNF</a:t>
            </a:r>
          </a:p>
        </p:txBody>
      </p:sp>
    </p:spTree>
    <p:extLst>
      <p:ext uri="{BB962C8B-B14F-4D97-AF65-F5344CB8AC3E}">
        <p14:creationId xmlns:p14="http://schemas.microsoft.com/office/powerpoint/2010/main" val="236583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6EF1-C110-F440-8610-5B41177E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Yet mouse and human TB are different in several important ways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41C37-547B-444F-8B50-86821040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FAC-08BC-7445-8057-3F900D1A1A13}" type="slidenum">
              <a:rPr lang="en-US" smtClean="0"/>
              <a:t>9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0D93-5C70-6141-8BE0-56A5E80820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10" y="1417638"/>
            <a:ext cx="11117179" cy="0"/>
          </a:xfrm>
          <a:prstGeom prst="line">
            <a:avLst/>
          </a:prstGeom>
          <a:noFill/>
          <a:ln w="254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3E78D3-E169-714B-A53F-D97AF2AC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367" t="818" r="-1033" b="1"/>
          <a:stretch/>
        </p:blipFill>
        <p:spPr>
          <a:xfrm>
            <a:off x="7604" y="6139613"/>
            <a:ext cx="3556093" cy="716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2AAC33-C586-9844-BC49-4C83742359E1}"/>
              </a:ext>
            </a:extLst>
          </p:cNvPr>
          <p:cNvSpPr/>
          <p:nvPr/>
        </p:nvSpPr>
        <p:spPr>
          <a:xfrm>
            <a:off x="0" y="6126166"/>
            <a:ext cx="12192000" cy="7318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0000"/>
                  <a:lumOff val="90000"/>
                  <a:alpha val="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  <a:alpha val="32000"/>
                </a:schemeClr>
              </a:gs>
            </a:gsLst>
            <a:lin ang="0" scaled="1"/>
            <a:tileRect/>
          </a:gra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humanTB.jpg">
            <a:extLst>
              <a:ext uri="{FF2B5EF4-FFF2-40B4-BE49-F238E27FC236}">
                <a16:creationId xmlns:a16="http://schemas.microsoft.com/office/drawing/2014/main" id="{20C32A88-96E5-F44C-A84C-8C33A610D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17" y="1523555"/>
            <a:ext cx="3410373" cy="2097184"/>
          </a:xfrm>
          <a:prstGeom prst="rect">
            <a:avLst/>
          </a:prstGeom>
        </p:spPr>
      </p:pic>
      <p:pic>
        <p:nvPicPr>
          <p:cNvPr id="15" name="Picture 14" descr="Tuberculosis and Rats.jpg">
            <a:extLst>
              <a:ext uri="{FF2B5EF4-FFF2-40B4-BE49-F238E27FC236}">
                <a16:creationId xmlns:a16="http://schemas.microsoft.com/office/drawing/2014/main" id="{A20EAA5B-2CBE-BB46-8BBC-C2AA17EDF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" y="1490499"/>
            <a:ext cx="4275300" cy="21392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D9C9EF-F4B9-3640-99D4-F12B892FDF3B}"/>
              </a:ext>
            </a:extLst>
          </p:cNvPr>
          <p:cNvGrpSpPr/>
          <p:nvPr/>
        </p:nvGrpSpPr>
        <p:grpSpPr>
          <a:xfrm>
            <a:off x="566640" y="3717512"/>
            <a:ext cx="4983707" cy="2400300"/>
            <a:chOff x="939800" y="4229100"/>
            <a:chExt cx="3737780" cy="2400300"/>
          </a:xfrm>
        </p:grpSpPr>
        <p:pic>
          <p:nvPicPr>
            <p:cNvPr id="17" name="Picture 16" descr="bacterialload.tiff">
              <a:extLst>
                <a:ext uri="{FF2B5EF4-FFF2-40B4-BE49-F238E27FC236}">
                  <a16:creationId xmlns:a16="http://schemas.microsoft.com/office/drawing/2014/main" id="{20708F9D-5798-4C4C-B730-773B86CE9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356100"/>
              <a:ext cx="3610780" cy="216970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29BFDB-5A78-7644-8806-533142BC6109}"/>
                </a:ext>
              </a:extLst>
            </p:cNvPr>
            <p:cNvSpPr/>
            <p:nvPr/>
          </p:nvSpPr>
          <p:spPr>
            <a:xfrm>
              <a:off x="939800" y="4229100"/>
              <a:ext cx="406400" cy="2400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C7C983-6DBE-5449-82DA-A93A07C250E8}"/>
                </a:ext>
              </a:extLst>
            </p:cNvPr>
            <p:cNvSpPr txBox="1"/>
            <p:nvPr/>
          </p:nvSpPr>
          <p:spPr>
            <a:xfrm rot="16200000">
              <a:off x="593582" y="5024567"/>
              <a:ext cx="1120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CFU/Lung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0446B50-7DF0-2843-BBFF-57E14F214B30}"/>
              </a:ext>
            </a:extLst>
          </p:cNvPr>
          <p:cNvSpPr txBox="1"/>
          <p:nvPr/>
        </p:nvSpPr>
        <p:spPr>
          <a:xfrm>
            <a:off x="7475440" y="4263612"/>
            <a:ext cx="34563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</a:t>
            </a:r>
            <a:r>
              <a:rPr lang="en-US" b="1" dirty="0">
                <a:latin typeface="Verdana"/>
                <a:cs typeface="Verdana"/>
              </a:rPr>
              <a:t>     90-95%</a:t>
            </a:r>
          </a:p>
          <a:p>
            <a:r>
              <a:rPr lang="en-US" b="1" dirty="0">
                <a:latin typeface="Verdana"/>
                <a:cs typeface="Verdana"/>
              </a:rPr>
              <a:t>do not develop disease</a:t>
            </a:r>
          </a:p>
          <a:p>
            <a:r>
              <a:rPr lang="en-US" b="1" dirty="0">
                <a:latin typeface="Verdana"/>
                <a:cs typeface="Verdana"/>
              </a:rPr>
              <a:t>      (eradication or</a:t>
            </a:r>
          </a:p>
          <a:p>
            <a:r>
              <a:rPr lang="en-US" b="1" dirty="0">
                <a:latin typeface="Verdana"/>
                <a:cs typeface="Verdana"/>
              </a:rPr>
              <a:t>paucibacillary infection)</a:t>
            </a:r>
          </a:p>
        </p:txBody>
      </p:sp>
    </p:spTree>
    <p:extLst>
      <p:ext uri="{BB962C8B-B14F-4D97-AF65-F5344CB8AC3E}">
        <p14:creationId xmlns:p14="http://schemas.microsoft.com/office/powerpoint/2010/main" val="3321233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34075</TotalTime>
  <Words>491</Words>
  <Application>Microsoft Macintosh PowerPoint</Application>
  <PresentationFormat>Widescreen</PresentationFormat>
  <Paragraphs>120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Dubai</vt:lpstr>
      <vt:lpstr>Symbol</vt:lpstr>
      <vt:lpstr>Verdana</vt:lpstr>
      <vt:lpstr>Office Theme</vt:lpstr>
      <vt:lpstr>PowerPoint Presentation</vt:lpstr>
      <vt:lpstr>Despite widespread BCG vaccination, TB remains a major global problem</vt:lpstr>
      <vt:lpstr>We need a better vaccine,  but developing one has proven very difficult</vt:lpstr>
      <vt:lpstr>TB is a human disease</vt:lpstr>
      <vt:lpstr>TB is a human disease</vt:lpstr>
      <vt:lpstr>TB is a human disease</vt:lpstr>
      <vt:lpstr>TB Animal Models</vt:lpstr>
      <vt:lpstr>Studies in mice have identified several immune factors,  later confirmed to be important in immunity against human TB</vt:lpstr>
      <vt:lpstr>Yet mouse and human TB are different in several important ways</vt:lpstr>
      <vt:lpstr>Conventional dose Mtb infection in mice  results in persistent bacteremia</vt:lpstr>
      <vt:lpstr>Mice infected with a conventional Mtb dose  have poorly formed granulomas</vt:lpstr>
      <vt:lpstr>Could some of the differences between mouse and human TB due be due to the infectious dose?</vt:lpstr>
      <vt:lpstr>Ultra-low dose infection</vt:lpstr>
      <vt:lpstr>ULD Mtb infection in mice  results in transient bacteremia</vt:lpstr>
      <vt:lpstr>ULD Mtb infection results  in a single, well-organized granuloma</vt:lpstr>
      <vt:lpstr>PowerPoint Presentation</vt:lpstr>
      <vt:lpstr>The “gold standard” for TB vaccines in animals</vt:lpstr>
      <vt:lpstr>The “gold standard” for TB vaccines in animals</vt:lpstr>
      <vt:lpstr>PowerPoint Presentation</vt:lpstr>
      <vt:lpstr>Sterilizing immunity in non-human primates</vt:lpstr>
      <vt:lpstr>Sterilizing immunity in non-human primates</vt:lpstr>
      <vt:lpstr>Sterilizing immunity in non-human primates</vt:lpstr>
      <vt:lpstr>Sterilizing vaccines in non-human primates  use low dose Mtb challenge</vt:lpstr>
      <vt:lpstr>PowerPoint Presentation</vt:lpstr>
      <vt:lpstr>Sterilizing immunity in ULD-infected mice</vt:lpstr>
      <vt:lpstr>Vaccine-induced Mtb containment in ULD-infected mice</vt:lpstr>
      <vt:lpstr>ULD model enables assessment of three distinct parameters of vaccine-induced immunity</vt:lpstr>
      <vt:lpstr>Exciting times in TB research</vt:lpstr>
      <vt:lpstr>Exciting times in TB research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Donor-unrestricted T cells and Resistance to M.tb Infection</dc:title>
  <dc:creator>Chetan Seshadri</dc:creator>
  <cp:lastModifiedBy>Jordan McCrary</cp:lastModifiedBy>
  <cp:revision>711</cp:revision>
  <cp:lastPrinted>2017-10-30T18:45:29Z</cp:lastPrinted>
  <dcterms:created xsi:type="dcterms:W3CDTF">2017-01-31T20:44:20Z</dcterms:created>
  <dcterms:modified xsi:type="dcterms:W3CDTF">2022-09-20T20:05:34Z</dcterms:modified>
</cp:coreProperties>
</file>