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9"/>
  </p:notesMasterIdLst>
  <p:sldIdLst>
    <p:sldId id="316" r:id="rId2"/>
    <p:sldId id="679" r:id="rId3"/>
    <p:sldId id="2013" r:id="rId4"/>
    <p:sldId id="2014" r:id="rId5"/>
    <p:sldId id="2015" r:id="rId6"/>
    <p:sldId id="2016" r:id="rId7"/>
    <p:sldId id="2017" r:id="rId8"/>
    <p:sldId id="2020" r:id="rId9"/>
    <p:sldId id="2021" r:id="rId10"/>
    <p:sldId id="2022" r:id="rId11"/>
    <p:sldId id="2018" r:id="rId12"/>
    <p:sldId id="2023" r:id="rId13"/>
    <p:sldId id="2024" r:id="rId14"/>
    <p:sldId id="2028" r:id="rId15"/>
    <p:sldId id="2025" r:id="rId16"/>
    <p:sldId id="2029" r:id="rId17"/>
    <p:sldId id="2019"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EF3D42"/>
    <a:srgbClr val="EE3C4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619" autoAdjust="0"/>
    <p:restoredTop sz="71285"/>
  </p:normalViewPr>
  <p:slideViewPr>
    <p:cSldViewPr snapToGrid="0" snapToObjects="1">
      <p:cViewPr varScale="1">
        <p:scale>
          <a:sx n="119" d="100"/>
          <a:sy n="119" d="100"/>
        </p:scale>
        <p:origin x="216" y="576"/>
      </p:cViewPr>
      <p:guideLst>
        <p:guide orient="horz" pos="2112"/>
        <p:guide pos="3840"/>
      </p:guideLst>
    </p:cSldViewPr>
  </p:slideViewPr>
  <p:outlineViewPr>
    <p:cViewPr>
      <p:scale>
        <a:sx n="33" d="100"/>
        <a:sy n="33" d="100"/>
      </p:scale>
      <p:origin x="0" y="-15184"/>
    </p:cViewPr>
  </p:outlineViewPr>
  <p:notesTextViewPr>
    <p:cViewPr>
      <p:scale>
        <a:sx n="100" d="100"/>
        <a:sy n="100" d="100"/>
      </p:scale>
      <p:origin x="0" y="0"/>
    </p:cViewPr>
  </p:notesTextViewPr>
  <p:sorterViewPr>
    <p:cViewPr varScale="1">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949F07-8C96-304C-B054-97969D4E517A}" type="datetimeFigureOut">
              <a:rPr lang="en-US" smtClean="0"/>
              <a:t>9/7/22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4949-CAF6-D44C-93AB-FE1B10EDBBB6}" type="slidenum">
              <a:rPr lang="en-US" smtClean="0"/>
              <a:t>‹#›</a:t>
            </a:fld>
            <a:endParaRPr lang="en-US"/>
          </a:p>
        </p:txBody>
      </p:sp>
    </p:spTree>
    <p:extLst>
      <p:ext uri="{BB962C8B-B14F-4D97-AF65-F5344CB8AC3E}">
        <p14:creationId xmlns:p14="http://schemas.microsoft.com/office/powerpoint/2010/main" val="406706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Treatment Action Group (TAG) is an independent, activist, and community-based research and policy think tank. </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We are committed to racial, gender, and LGBTQ+ equity; social justice; and liberation.</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We are science-based activists working to expand and accelerate vital research and effective community engagement with research and policy institutions for an end to the HIV, TB, and HCV pandemics.</a:t>
            </a:r>
          </a:p>
          <a:p>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CC374949-CAF6-D44C-93AB-FE1B10EDBBB6}" type="slidenum">
              <a:rPr lang="en-US" smtClean="0"/>
              <a:t>1</a:t>
            </a:fld>
            <a:endParaRPr lang="en-US" dirty="0"/>
          </a:p>
        </p:txBody>
      </p:sp>
    </p:spTree>
    <p:extLst>
      <p:ext uri="{BB962C8B-B14F-4D97-AF65-F5344CB8AC3E}">
        <p14:creationId xmlns:p14="http://schemas.microsoft.com/office/powerpoint/2010/main" val="1389246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TAG also works closely with the CRAG, or TB Community Research Advisors Group, which is the community advisory board to the TB Trials Consortium, under the U.S. Centers for Disease Control, which</a:t>
            </a:r>
            <a:r>
              <a:rPr lang="en-US" sz="1200" b="0" i="0" kern="1200" dirty="0">
                <a:solidFill>
                  <a:schemeClr val="tx1"/>
                </a:solidFill>
                <a:effectLst/>
                <a:latin typeface="+mn-lt"/>
                <a:ea typeface="+mn-ea"/>
                <a:cs typeface="+mn-cs"/>
              </a:rPr>
              <a:t> conducts studies of new or existing drugs and regimens used in the prevention and treatment of TB.</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CRAG advised Study 31, a phase 3, randomized, controlled trial involving persons with newly diagnosed pulmonary tuberculosis from 13 countries, which found that the efficacy of a shorter 4-month rifapentine-based regimen containing moxifloxacin was noninferior to the standard 6-month regimen in the treatment of tuberculosis.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regimen is the first successful short-course treatment regimen for drug-susceptible TB disease in almost 40 years.</a:t>
            </a:r>
            <a:endParaRPr lang="en-US" dirty="0"/>
          </a:p>
        </p:txBody>
      </p:sp>
      <p:sp>
        <p:nvSpPr>
          <p:cNvPr id="4" name="Slide Number Placeholder 3"/>
          <p:cNvSpPr>
            <a:spLocks noGrp="1"/>
          </p:cNvSpPr>
          <p:nvPr>
            <p:ph type="sldNum" sz="quarter" idx="5"/>
          </p:nvPr>
        </p:nvSpPr>
        <p:spPr/>
        <p:txBody>
          <a:bodyPr/>
          <a:lstStyle/>
          <a:p>
            <a:fld id="{CC374949-CAF6-D44C-93AB-FE1B10EDBBB6}" type="slidenum">
              <a:rPr lang="en-US" smtClean="0"/>
              <a:t>10</a:t>
            </a:fld>
            <a:endParaRPr lang="en-US"/>
          </a:p>
        </p:txBody>
      </p:sp>
    </p:spTree>
    <p:extLst>
      <p:ext uri="{BB962C8B-B14F-4D97-AF65-F5344CB8AC3E}">
        <p14:creationId xmlns:p14="http://schemas.microsoft.com/office/powerpoint/2010/main" val="1072648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fontAlgn="base"/>
            <a:r>
              <a:rPr lang="en-US" sz="1200" b="0" i="0" kern="1200" dirty="0">
                <a:solidFill>
                  <a:schemeClr val="tx1"/>
                </a:solidFill>
                <a:effectLst/>
                <a:latin typeface="+mn-lt"/>
                <a:ea typeface="+mn-ea"/>
                <a:cs typeface="+mn-cs"/>
              </a:rPr>
              <a:t>The project prioritizes the scale-up of short-course TB preventive therapy for people living with HIV and children under five, and subsequently all those in close contact with TB patients </a:t>
            </a:r>
          </a:p>
          <a:p>
            <a:pPr fontAlgn="base"/>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in 12 high-burden countries—who represent 50 percent of the global TB burden:</a:t>
            </a:r>
          </a:p>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 South Africa, Mozambique, Ghana, Malawi, Tanzania, Ethiopia, Indonesia, Cambodia, India, Kenya, Zimbabwe, Brazil</a:t>
            </a:r>
          </a:p>
          <a:p>
            <a:pPr fontAlgn="base"/>
            <a:endParaRPr lang="en-US" dirty="0"/>
          </a:p>
        </p:txBody>
      </p:sp>
      <p:sp>
        <p:nvSpPr>
          <p:cNvPr id="4" name="Slide Number Placeholder 3"/>
          <p:cNvSpPr>
            <a:spLocks noGrp="1"/>
          </p:cNvSpPr>
          <p:nvPr>
            <p:ph type="sldNum" sz="quarter" idx="5"/>
          </p:nvPr>
        </p:nvSpPr>
        <p:spPr/>
        <p:txBody>
          <a:bodyPr/>
          <a:lstStyle/>
          <a:p>
            <a:fld id="{CC374949-CAF6-D44C-93AB-FE1B10EDBBB6}" type="slidenum">
              <a:rPr lang="en-US" smtClean="0"/>
              <a:t>11</a:t>
            </a:fld>
            <a:endParaRPr lang="en-US"/>
          </a:p>
        </p:txBody>
      </p:sp>
    </p:spTree>
    <p:extLst>
      <p:ext uri="{BB962C8B-B14F-4D97-AF65-F5344CB8AC3E}">
        <p14:creationId xmlns:p14="http://schemas.microsoft.com/office/powerpoint/2010/main" val="3829089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TAG pipeline report</a:t>
            </a:r>
          </a:p>
          <a:p>
            <a:endParaRPr lang="en-US" dirty="0"/>
          </a:p>
          <a:p>
            <a:r>
              <a:rPr lang="en-US" dirty="0"/>
              <a:t>TB diagnostic gap</a:t>
            </a:r>
          </a:p>
          <a:p>
            <a:pPr marL="171450" indent="-171450">
              <a:buFontTx/>
              <a:buChar char="-"/>
            </a:pPr>
            <a:r>
              <a:rPr lang="en-US" dirty="0"/>
              <a:t>Still no point of care TB test</a:t>
            </a:r>
          </a:p>
          <a:p>
            <a:pPr marL="171450" indent="-171450">
              <a:buFontTx/>
              <a:buChar char="-"/>
            </a:pPr>
            <a:endParaRPr lang="en-US" dirty="0"/>
          </a:p>
          <a:p>
            <a:pPr marL="0" indent="0">
              <a:buFontTx/>
              <a:buNone/>
            </a:pPr>
            <a:r>
              <a:rPr lang="en-US" dirty="0"/>
              <a:t>Research networks including R2D2 and FEND TB</a:t>
            </a:r>
          </a:p>
          <a:p>
            <a:pPr marL="0" indent="0">
              <a:buFontTx/>
              <a:buNone/>
            </a:pPr>
            <a:endParaRPr lang="en-US" dirty="0"/>
          </a:p>
          <a:p>
            <a:pPr marL="0" indent="0">
              <a:buFontTx/>
              <a:buNone/>
            </a:pPr>
            <a:r>
              <a:rPr lang="en-US" dirty="0"/>
              <a:t>New TB diagnostics investments from </a:t>
            </a:r>
            <a:r>
              <a:rPr lang="en-US" dirty="0" err="1"/>
              <a:t>Unitaid</a:t>
            </a:r>
            <a:endParaRPr lang="en-US" dirty="0"/>
          </a:p>
          <a:p>
            <a:pPr marL="0" indent="0">
              <a:buFontTx/>
              <a:buNone/>
            </a:pPr>
            <a:r>
              <a:rPr lang="en-US" dirty="0"/>
              <a:t>– DriveDx4TB</a:t>
            </a:r>
          </a:p>
          <a:p>
            <a:pPr marL="0" indent="0">
              <a:buFontTx/>
              <a:buNone/>
            </a:pPr>
            <a:r>
              <a:rPr lang="en-US" dirty="0"/>
              <a:t>- START 4-ALL</a:t>
            </a:r>
          </a:p>
        </p:txBody>
      </p:sp>
      <p:sp>
        <p:nvSpPr>
          <p:cNvPr id="4" name="Slide Number Placeholder 3"/>
          <p:cNvSpPr>
            <a:spLocks noGrp="1"/>
          </p:cNvSpPr>
          <p:nvPr>
            <p:ph type="sldNum" sz="quarter" idx="5"/>
          </p:nvPr>
        </p:nvSpPr>
        <p:spPr/>
        <p:txBody>
          <a:bodyPr/>
          <a:lstStyle/>
          <a:p>
            <a:fld id="{CC374949-CAF6-D44C-93AB-FE1B10EDBBB6}" type="slidenum">
              <a:rPr lang="en-US" smtClean="0"/>
              <a:t>12</a:t>
            </a:fld>
            <a:endParaRPr lang="en-US"/>
          </a:p>
        </p:txBody>
      </p:sp>
    </p:spTree>
    <p:extLst>
      <p:ext uri="{BB962C8B-B14F-4D97-AF65-F5344CB8AC3E}">
        <p14:creationId xmlns:p14="http://schemas.microsoft.com/office/powerpoint/2010/main" val="350735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Issue of TB LAM slow uptake</a:t>
            </a:r>
          </a:p>
        </p:txBody>
      </p:sp>
      <p:sp>
        <p:nvSpPr>
          <p:cNvPr id="4" name="Slide Number Placeholder 3"/>
          <p:cNvSpPr>
            <a:spLocks noGrp="1"/>
          </p:cNvSpPr>
          <p:nvPr>
            <p:ph type="sldNum" sz="quarter" idx="5"/>
          </p:nvPr>
        </p:nvSpPr>
        <p:spPr/>
        <p:txBody>
          <a:bodyPr/>
          <a:lstStyle/>
          <a:p>
            <a:fld id="{CC374949-CAF6-D44C-93AB-FE1B10EDBBB6}" type="slidenum">
              <a:rPr lang="en-US" smtClean="0"/>
              <a:t>13</a:t>
            </a:fld>
            <a:endParaRPr lang="en-US"/>
          </a:p>
        </p:txBody>
      </p:sp>
    </p:spTree>
    <p:extLst>
      <p:ext uri="{BB962C8B-B14F-4D97-AF65-F5344CB8AC3E}">
        <p14:creationId xmlns:p14="http://schemas.microsoft.com/office/powerpoint/2010/main" val="1627653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Cepheid monopoly</a:t>
            </a:r>
          </a:p>
          <a:p>
            <a:endParaRPr lang="en-US" dirty="0"/>
          </a:p>
          <a:p>
            <a:r>
              <a:rPr lang="en-US" dirty="0"/>
              <a:t>Fragmented negotiations – need more leverage</a:t>
            </a:r>
          </a:p>
          <a:p>
            <a:endParaRPr lang="en-US" dirty="0"/>
          </a:p>
          <a:p>
            <a:r>
              <a:rPr lang="en-US" dirty="0"/>
              <a:t>Promoting competition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Pooling volumes across diseases</a:t>
            </a:r>
          </a:p>
          <a:p>
            <a:endParaRPr lang="en-US" dirty="0"/>
          </a:p>
          <a:p>
            <a:r>
              <a:rPr lang="en-US" dirty="0"/>
              <a:t>Access conditions on funding</a:t>
            </a:r>
          </a:p>
          <a:p>
            <a:endParaRPr lang="en-US" dirty="0"/>
          </a:p>
          <a:p>
            <a:r>
              <a:rPr lang="en-US" dirty="0"/>
              <a:t>Local R&amp;D and manufacturing in LMICs</a:t>
            </a:r>
          </a:p>
          <a:p>
            <a:endParaRPr lang="en-US" dirty="0"/>
          </a:p>
          <a:p>
            <a:r>
              <a:rPr lang="en-US" dirty="0"/>
              <a:t>Integration across diseases – both procurement and implementation</a:t>
            </a:r>
          </a:p>
          <a:p>
            <a:endParaRPr lang="en-US" dirty="0"/>
          </a:p>
          <a:p>
            <a:r>
              <a:rPr lang="en-US" dirty="0"/>
              <a:t>Facilitating alignment for improved global collaboration across countries donors, and diseases</a:t>
            </a:r>
          </a:p>
        </p:txBody>
      </p:sp>
      <p:sp>
        <p:nvSpPr>
          <p:cNvPr id="4" name="Slide Number Placeholder 3"/>
          <p:cNvSpPr>
            <a:spLocks noGrp="1"/>
          </p:cNvSpPr>
          <p:nvPr>
            <p:ph type="sldNum" sz="quarter" idx="5"/>
          </p:nvPr>
        </p:nvSpPr>
        <p:spPr/>
        <p:txBody>
          <a:bodyPr/>
          <a:lstStyle/>
          <a:p>
            <a:fld id="{CC374949-CAF6-D44C-93AB-FE1B10EDBBB6}" type="slidenum">
              <a:rPr lang="en-US" smtClean="0"/>
              <a:t>14</a:t>
            </a:fld>
            <a:endParaRPr lang="en-US"/>
          </a:p>
        </p:txBody>
      </p:sp>
    </p:spTree>
    <p:extLst>
      <p:ext uri="{BB962C8B-B14F-4D97-AF65-F5344CB8AC3E}">
        <p14:creationId xmlns:p14="http://schemas.microsoft.com/office/powerpoint/2010/main" val="240639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r>
              <a:rPr lang="en-US" sz="1200" dirty="0">
                <a:latin typeface="Arial" panose="020B0604020202020204" pitchFamily="34" charset="0"/>
                <a:cs typeface="Arial" panose="020B0604020202020204" pitchFamily="34" charset="0"/>
              </a:rPr>
              <a:t>The COVID-19 pandemic and other concurrent global health, economic, social, and political crises have rolled back and continue to threaten progress in the fight against TB</a:t>
            </a:r>
          </a:p>
          <a:p>
            <a:pPr marL="285750" indent="-285750" algn="l">
              <a:buFont typeface="Arial" panose="020B0604020202020204" pitchFamily="34" charset="0"/>
              <a:buChar char="•"/>
            </a:pPr>
            <a:r>
              <a:rPr lang="en-US" sz="1200" dirty="0">
                <a:latin typeface="Arial" panose="020B0604020202020204" pitchFamily="34" charset="0"/>
                <a:cs typeface="Arial" panose="020B0604020202020204" pitchFamily="34" charset="0"/>
              </a:rPr>
              <a:t>We’ve already missed nearly all of the treatment and prevention targets set during the United Nations High Level TB in 2018 </a:t>
            </a:r>
          </a:p>
          <a:p>
            <a:pPr marL="285750" indent="-285750" algn="l">
              <a:buFont typeface="Arial" panose="020B0604020202020204" pitchFamily="34" charset="0"/>
              <a:buChar char="•"/>
            </a:pPr>
            <a:r>
              <a:rPr lang="en-US" sz="1200" dirty="0">
                <a:latin typeface="Arial" panose="020B0604020202020204" pitchFamily="34" charset="0"/>
                <a:cs typeface="Arial" panose="020B0604020202020204" pitchFamily="34" charset="0"/>
              </a:rPr>
              <a:t>To get back on track to ending TB by 2030, we need an infusion of energy, political will, and funding – the generation of which requires </a:t>
            </a:r>
            <a:r>
              <a:rPr lang="en-US" sz="1200" b="1" i="1" dirty="0">
                <a:latin typeface="Arial" panose="020B0604020202020204" pitchFamily="34" charset="0"/>
                <a:cs typeface="Arial" panose="020B0604020202020204" pitchFamily="34" charset="0"/>
              </a:rPr>
              <a:t>something inspiring to rally around</a:t>
            </a:r>
            <a:r>
              <a:rPr lang="en-US" sz="1200" dirty="0">
                <a:latin typeface="Arial" panose="020B0604020202020204" pitchFamily="34" charset="0"/>
                <a:cs typeface="Arial" panose="020B0604020202020204" pitchFamily="34" charset="0"/>
              </a:rPr>
              <a:t>.</a:t>
            </a:r>
          </a:p>
          <a:p>
            <a:pPr marL="285750" indent="-285750" algn="l">
              <a:buFont typeface="Arial" panose="020B0604020202020204" pitchFamily="34" charset="0"/>
              <a:buChar char="•"/>
            </a:pPr>
            <a:r>
              <a:rPr lang="en-US" sz="1200" dirty="0">
                <a:latin typeface="Arial" panose="020B0604020202020204" pitchFamily="34" charset="0"/>
                <a:cs typeface="Arial" panose="020B0604020202020204" pitchFamily="34" charset="0"/>
              </a:rPr>
              <a:t>After 20+ YEARS (!!) of research and development, we can finally treat TB infection in as little as one month and most forms of drug-sensitive and drug-resistant TB in four and six months. </a:t>
            </a:r>
          </a:p>
          <a:p>
            <a:pPr marL="285750" indent="-285750" algn="l">
              <a:buFont typeface="Arial" panose="020B0604020202020204" pitchFamily="34" charset="0"/>
              <a:buChar char="•"/>
            </a:pPr>
            <a:r>
              <a:rPr lang="en-US" sz="1200" dirty="0">
                <a:latin typeface="Arial" panose="020B0604020202020204" pitchFamily="34" charset="0"/>
                <a:cs typeface="Arial" panose="020B0604020202020204" pitchFamily="34" charset="0"/>
              </a:rPr>
              <a:t>Yet virtually no one has access to these shorter regimens – </a:t>
            </a:r>
            <a:r>
              <a:rPr lang="en-US" sz="1200" b="1" dirty="0">
                <a:latin typeface="Arial" panose="020B0604020202020204" pitchFamily="34" charset="0"/>
                <a:cs typeface="Arial" panose="020B0604020202020204" pitchFamily="34" charset="0"/>
              </a:rPr>
              <a:t>the lack of access to these advances is a human rights issue that should inspire outrage</a:t>
            </a:r>
            <a:r>
              <a:rPr lang="en-US" sz="1200" dirty="0">
                <a:latin typeface="Arial" panose="020B0604020202020204" pitchFamily="34" charset="0"/>
                <a:cs typeface="Arial" panose="020B0604020202020204" pitchFamily="34" charset="0"/>
              </a:rPr>
              <a:t>.</a:t>
            </a:r>
          </a:p>
          <a:p>
            <a:pPr marL="285750" indent="-285750" algn="l">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200" dirty="0">
                <a:latin typeface="Arial" panose="020B0604020202020204" pitchFamily="34" charset="0"/>
                <a:cs typeface="Arial" panose="020B0604020202020204" pitchFamily="34" charset="0"/>
              </a:rPr>
              <a:t>But the 1/4/6x24 campaign is about more than the short-course prevention and treatment regimens….</a:t>
            </a:r>
          </a:p>
          <a:p>
            <a:pPr marL="285750" indent="-285750" algn="l">
              <a:buFont typeface="Arial" panose="020B0604020202020204" pitchFamily="34" charset="0"/>
              <a:buChar char="•"/>
            </a:pPr>
            <a:r>
              <a:rPr lang="en-US" sz="1200" dirty="0">
                <a:latin typeface="Arial" panose="020B0604020202020204" pitchFamily="34" charset="0"/>
                <a:cs typeface="Arial" panose="020B0604020202020204" pitchFamily="34" charset="0"/>
              </a:rPr>
              <a:t>This campaign is about claiming the right of people with TB to enjoy the benefits of scientific progress, which is a precondition for realizing the right to health. </a:t>
            </a:r>
          </a:p>
          <a:p>
            <a:pPr marL="285750" indent="-285750" algn="l">
              <a:buFont typeface="Arial" panose="020B0604020202020204" pitchFamily="34" charset="0"/>
              <a:buChar char="•"/>
            </a:pPr>
            <a:r>
              <a:rPr lang="en-US" sz="1200" dirty="0">
                <a:latin typeface="Arial" panose="020B0604020202020204" pitchFamily="34" charset="0"/>
                <a:cs typeface="Arial" panose="020B0604020202020204" pitchFamily="34" charset="0"/>
              </a:rPr>
              <a:t>It’s about getting in place the “staff, stuff, space, systems, and support” needed to successfully make available today’s short-course regimens – for everyone, everywhere. </a:t>
            </a:r>
          </a:p>
          <a:p>
            <a:pPr marL="285750" indent="-285750" algn="l">
              <a:buFont typeface="Arial" panose="020B0604020202020204" pitchFamily="34" charset="0"/>
              <a:buChar char="•"/>
            </a:pPr>
            <a:r>
              <a:rPr lang="en-US" sz="1200" dirty="0">
                <a:latin typeface="Arial" panose="020B0604020202020204" pitchFamily="34" charset="0"/>
                <a:cs typeface="Arial" panose="020B0604020202020204" pitchFamily="34" charset="0"/>
              </a:rPr>
              <a:t>And in doing so, to bring to the global fight against TB by the end of 2024, the energy, resources, and common cause necessary to get back on track to ending TB.</a:t>
            </a:r>
          </a:p>
          <a:p>
            <a:pPr marL="285750" indent="-285750" algn="l">
              <a:buFont typeface="Arial" panose="020B0604020202020204" pitchFamily="34" charset="0"/>
              <a:buChar char="•"/>
            </a:pPr>
            <a:r>
              <a:rPr lang="en-US" sz="1200" dirty="0">
                <a:latin typeface="Arial" panose="020B0604020202020204" pitchFamily="34" charset="0"/>
                <a:cs typeface="Arial" panose="020B0604020202020204" pitchFamily="34" charset="0"/>
              </a:rPr>
              <a:t>Inspired by the 3x5 initiative through which the WHO and UNAIDS sought to provide HIV treatment to 3 million people in LMICs by the end of 2005 – </a:t>
            </a:r>
            <a:r>
              <a:rPr lang="en-US" sz="1200" b="1" i="1" dirty="0">
                <a:latin typeface="Arial" panose="020B0604020202020204" pitchFamily="34" charset="0"/>
                <a:cs typeface="Arial" panose="020B0604020202020204" pitchFamily="34" charset="0"/>
              </a:rPr>
              <a:t>1/4/6x24 is about setting a new, inspired interim goal to rally around to help get us back on track to ending TB.</a:t>
            </a:r>
            <a:endParaRPr lang="en-US" dirty="0"/>
          </a:p>
        </p:txBody>
      </p:sp>
      <p:sp>
        <p:nvSpPr>
          <p:cNvPr id="4" name="Slide Number Placeholder 3"/>
          <p:cNvSpPr>
            <a:spLocks noGrp="1"/>
          </p:cNvSpPr>
          <p:nvPr>
            <p:ph type="sldNum" sz="quarter" idx="5"/>
          </p:nvPr>
        </p:nvSpPr>
        <p:spPr/>
        <p:txBody>
          <a:bodyPr/>
          <a:lstStyle/>
          <a:p>
            <a:fld id="{CC374949-CAF6-D44C-93AB-FE1B10EDBBB6}" type="slidenum">
              <a:rPr lang="en-US" smtClean="0"/>
              <a:t>15</a:t>
            </a:fld>
            <a:endParaRPr lang="en-US"/>
          </a:p>
        </p:txBody>
      </p:sp>
    </p:spTree>
    <p:extLst>
      <p:ext uri="{BB962C8B-B14F-4D97-AF65-F5344CB8AC3E}">
        <p14:creationId xmlns:p14="http://schemas.microsoft.com/office/powerpoint/2010/main" val="3658307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374949-CAF6-D44C-93AB-FE1B10EDBBB6}" type="slidenum">
              <a:rPr lang="en-US" smtClean="0"/>
              <a:t>16</a:t>
            </a:fld>
            <a:endParaRPr lang="en-US"/>
          </a:p>
        </p:txBody>
      </p:sp>
    </p:spTree>
    <p:extLst>
      <p:ext uri="{BB962C8B-B14F-4D97-AF65-F5344CB8AC3E}">
        <p14:creationId xmlns:p14="http://schemas.microsoft.com/office/powerpoint/2010/main" val="3190372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374949-CAF6-D44C-93AB-FE1B10EDBBB6}" type="slidenum">
              <a:rPr lang="en-US" smtClean="0"/>
              <a:t>17</a:t>
            </a:fld>
            <a:endParaRPr lang="en-US"/>
          </a:p>
        </p:txBody>
      </p:sp>
    </p:spTree>
    <p:extLst>
      <p:ext uri="{BB962C8B-B14F-4D97-AF65-F5344CB8AC3E}">
        <p14:creationId xmlns:p14="http://schemas.microsoft.com/office/powerpoint/2010/main" val="35176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TB research funding: trends in funding, how insufficient funding is falling far short of targets, and advocacy strategies to increase investments</a:t>
            </a:r>
          </a:p>
          <a:p>
            <a:pPr fontAlgn="base"/>
            <a:endParaRPr lang="en-US" dirty="0"/>
          </a:p>
          <a:p>
            <a:pPr fontAlgn="base"/>
            <a:r>
              <a:rPr lang="en-US" dirty="0"/>
              <a:t>Community engagement: highlighting community advisory boards that TAG works with as well as different models of community engagement in TB research and access</a:t>
            </a:r>
          </a:p>
          <a:p>
            <a:pPr fontAlgn="base"/>
            <a:endParaRPr lang="en-US" dirty="0"/>
          </a:p>
          <a:p>
            <a:pPr fontAlgn="base"/>
            <a:r>
              <a:rPr lang="en-US" dirty="0"/>
              <a:t>TB advocacy: for improved research and access, and some specific campaigns TAG is involved with</a:t>
            </a:r>
          </a:p>
          <a:p>
            <a:pPr fontAlgn="base"/>
            <a:endParaRPr lang="en-US" dirty="0"/>
          </a:p>
          <a:p>
            <a:pPr fontAlgn="base"/>
            <a:r>
              <a:rPr lang="en-US" dirty="0"/>
              <a:t>Getting involved: how you can get involved in advocacy for TB research and access</a:t>
            </a:r>
          </a:p>
        </p:txBody>
      </p:sp>
      <p:sp>
        <p:nvSpPr>
          <p:cNvPr id="4" name="Slide Number Placeholder 3"/>
          <p:cNvSpPr>
            <a:spLocks noGrp="1"/>
          </p:cNvSpPr>
          <p:nvPr>
            <p:ph type="sldNum" sz="quarter" idx="5"/>
          </p:nvPr>
        </p:nvSpPr>
        <p:spPr/>
        <p:txBody>
          <a:bodyPr/>
          <a:lstStyle/>
          <a:p>
            <a:fld id="{CC374949-CAF6-D44C-93AB-FE1B10EDBBB6}" type="slidenum">
              <a:rPr lang="en-US" smtClean="0"/>
              <a:t>2</a:t>
            </a:fld>
            <a:endParaRPr lang="en-US"/>
          </a:p>
        </p:txBody>
      </p:sp>
    </p:spTree>
    <p:extLst>
      <p:ext uri="{BB962C8B-B14F-4D97-AF65-F5344CB8AC3E}">
        <p14:creationId xmlns:p14="http://schemas.microsoft.com/office/powerpoint/2010/main" val="3133770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TAG has tracked global TB research funding trends since 2005 as one way to assess public, private, philanthropic, and multilateral commitments to ending TB.</a:t>
            </a:r>
          </a:p>
          <a:p>
            <a:endParaRPr lang="en-US" dirty="0"/>
          </a:p>
          <a:p>
            <a:r>
              <a:rPr lang="en-US" dirty="0"/>
              <a:t>Over the past decade, annual funding for TB R&amp;D has increased from just over $600 million per year to around $900 million per year. From 2010 through 2015, the mean annual investment in TB R&amp;D was $656 million. Mean annual investments grew in 2016 and 2017 to $748 million, and then increased again to just over $900 million in 2018, where they have remained stubbornly flat for the past three years. Total TB research investments in 2020 were $915 million. Cumulative investments in TB research between 2016 and 2020 reached $4.2 billion—just shy of half of the $9 billion target set out in the Stop TB Partnership’s Global Plan to End TB 2016–2020, which sought to put the world on track to meet its goal to end TB by 2030.</a:t>
            </a:r>
          </a:p>
          <a:p>
            <a:endParaRPr lang="en-US" dirty="0"/>
          </a:p>
        </p:txBody>
      </p:sp>
      <p:sp>
        <p:nvSpPr>
          <p:cNvPr id="4" name="Slide Number Placeholder 3"/>
          <p:cNvSpPr>
            <a:spLocks noGrp="1"/>
          </p:cNvSpPr>
          <p:nvPr>
            <p:ph type="sldNum" sz="quarter" idx="5"/>
          </p:nvPr>
        </p:nvSpPr>
        <p:spPr/>
        <p:txBody>
          <a:bodyPr/>
          <a:lstStyle/>
          <a:p>
            <a:fld id="{CC374949-CAF6-D44C-93AB-FE1B10EDBBB6}" type="slidenum">
              <a:rPr lang="en-US" smtClean="0"/>
              <a:t>3</a:t>
            </a:fld>
            <a:endParaRPr lang="en-US"/>
          </a:p>
        </p:txBody>
      </p:sp>
    </p:spTree>
    <p:extLst>
      <p:ext uri="{BB962C8B-B14F-4D97-AF65-F5344CB8AC3E}">
        <p14:creationId xmlns:p14="http://schemas.microsoft.com/office/powerpoint/2010/main" val="3569113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Taking a big-picture view of the TB research funding landscape in 2020…</a:t>
            </a:r>
          </a:p>
          <a:p>
            <a:endParaRPr lang="en-US" dirty="0"/>
          </a:p>
          <a:p>
            <a:r>
              <a:rPr lang="en-US" dirty="0"/>
              <a:t>This graph on the right tracks progress toward the Global Plan 5-Year TB Research Funding Targets for 2018 through 2022. This shows the cumulative investments from 2018 through 2020 for different areas of TB research. </a:t>
            </a:r>
          </a:p>
          <a:p>
            <a:r>
              <a:rPr lang="en-US" dirty="0"/>
              <a:t> </a:t>
            </a:r>
          </a:p>
          <a:p>
            <a:r>
              <a:rPr lang="en-US" dirty="0"/>
              <a:t>For example, diagnostic spending from 2018 through 2020 adds up to US$303.5 million, or 33% of the $916 million 5-year Global Plan target.</a:t>
            </a:r>
          </a:p>
          <a:p>
            <a:endParaRPr lang="en-US" dirty="0"/>
          </a:p>
          <a:p>
            <a:r>
              <a:rPr lang="en-US" dirty="0"/>
              <a:t>Drugs research funding for the three years adds up to $975 million – 14.5% of the $6.8 billion target.</a:t>
            </a:r>
          </a:p>
          <a:p>
            <a:endParaRPr lang="en-US" dirty="0"/>
          </a:p>
          <a:p>
            <a:r>
              <a:rPr lang="en-US" dirty="0"/>
              <a:t>Vaccine research funding has the largest deficit of any category, amounting to US$226 million, just over 11% of the US$3 billion target. </a:t>
            </a:r>
          </a:p>
          <a:p>
            <a:endParaRPr lang="en-US" dirty="0"/>
          </a:p>
          <a:p>
            <a:r>
              <a:rPr lang="en-US" dirty="0"/>
              <a:t>The Global Plan does not include funding targets for operational research or pediatrics.</a:t>
            </a:r>
          </a:p>
        </p:txBody>
      </p:sp>
      <p:sp>
        <p:nvSpPr>
          <p:cNvPr id="4" name="Slide Number Placeholder 3"/>
          <p:cNvSpPr>
            <a:spLocks noGrp="1"/>
          </p:cNvSpPr>
          <p:nvPr>
            <p:ph type="sldNum" sz="quarter" idx="5"/>
          </p:nvPr>
        </p:nvSpPr>
        <p:spPr/>
        <p:txBody>
          <a:bodyPr/>
          <a:lstStyle/>
          <a:p>
            <a:fld id="{CC374949-CAF6-D44C-93AB-FE1B10EDBBB6}" type="slidenum">
              <a:rPr lang="en-US" smtClean="0"/>
              <a:t>4</a:t>
            </a:fld>
            <a:endParaRPr lang="en-US"/>
          </a:p>
        </p:txBody>
      </p:sp>
    </p:spTree>
    <p:extLst>
      <p:ext uri="{BB962C8B-B14F-4D97-AF65-F5344CB8AC3E}">
        <p14:creationId xmlns:p14="http://schemas.microsoft.com/office/powerpoint/2010/main" val="2576222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fair-share targets are a metric for measuring countries’ investments in TB research against their ability to pay. The metric seeks to encourage solidarity and equitable investment by countries in ending TB.</a:t>
            </a:r>
          </a:p>
          <a:p>
            <a:endParaRPr lang="en-US" dirty="0"/>
          </a:p>
          <a:p>
            <a:r>
              <a:rPr lang="en-US" dirty="0"/>
              <a:t>The fair-share targets call on countries to invest at least 0.1% of their overall expenditure in R&amp;D (gross expenditure on R&amp;D or GERD) into TB research. Investment at this level by all countries would put the world on track to meet and exceed the $2 billion annual funding target committed to by governments at the 2018 United Nations High-Level Meeting on TB.</a:t>
            </a:r>
          </a:p>
          <a:p>
            <a:endParaRPr lang="en-US" dirty="0"/>
          </a:p>
        </p:txBody>
      </p:sp>
      <p:sp>
        <p:nvSpPr>
          <p:cNvPr id="4" name="Slide Number Placeholder 3"/>
          <p:cNvSpPr>
            <a:spLocks noGrp="1"/>
          </p:cNvSpPr>
          <p:nvPr>
            <p:ph type="sldNum" sz="quarter" idx="5"/>
          </p:nvPr>
        </p:nvSpPr>
        <p:spPr/>
        <p:txBody>
          <a:bodyPr/>
          <a:lstStyle/>
          <a:p>
            <a:fld id="{CC374949-CAF6-D44C-93AB-FE1B10EDBBB6}" type="slidenum">
              <a:rPr lang="en-US" smtClean="0"/>
              <a:t>5</a:t>
            </a:fld>
            <a:endParaRPr lang="en-US"/>
          </a:p>
        </p:txBody>
      </p:sp>
    </p:spTree>
    <p:extLst>
      <p:ext uri="{BB962C8B-B14F-4D97-AF65-F5344CB8AC3E}">
        <p14:creationId xmlns:p14="http://schemas.microsoft.com/office/powerpoint/2010/main" val="1464175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In 2020, only the United Kingdom met the fair-share target—although expenditure by the country on TB R&amp;D fell from $56 million in 2019 to $47 million in 2020.</a:t>
            </a:r>
          </a:p>
          <a:p>
            <a:endParaRPr lang="en-US" dirty="0"/>
          </a:p>
          <a:p>
            <a:r>
              <a:rPr lang="en-US" dirty="0"/>
              <a:t>In addition to the United Kingdom, which met its fair-share target in 2020, three other countries achieved at least two-thirds of the 0.1% funding target. The United States achieved 90% of the funding target, New Zealand achieved 81% of the target, and Canada achieved 80% of the </a:t>
            </a:r>
            <a:r>
              <a:rPr lang="en-US" dirty="0" err="1"/>
              <a:t>fairshare</a:t>
            </a:r>
            <a:r>
              <a:rPr lang="en-US" dirty="0"/>
              <a:t> target.</a:t>
            </a:r>
          </a:p>
          <a:p>
            <a:endParaRPr lang="en-US" dirty="0"/>
          </a:p>
          <a:p>
            <a:r>
              <a:rPr lang="en-US" dirty="0"/>
              <a:t>Governments at all levels of income and TB burden must substantially increase funding for TB research. By delineating each nation’s share of the overall financial need, the fair share targets establish a framework for holding governments accountable for meeting these global goals. </a:t>
            </a:r>
          </a:p>
          <a:p>
            <a:endParaRPr lang="en-US" dirty="0"/>
          </a:p>
        </p:txBody>
      </p:sp>
      <p:sp>
        <p:nvSpPr>
          <p:cNvPr id="4" name="Slide Number Placeholder 3"/>
          <p:cNvSpPr>
            <a:spLocks noGrp="1"/>
          </p:cNvSpPr>
          <p:nvPr>
            <p:ph type="sldNum" sz="quarter" idx="5"/>
          </p:nvPr>
        </p:nvSpPr>
        <p:spPr/>
        <p:txBody>
          <a:bodyPr/>
          <a:lstStyle/>
          <a:p>
            <a:fld id="{CC374949-CAF6-D44C-93AB-FE1B10EDBBB6}" type="slidenum">
              <a:rPr lang="en-US" smtClean="0"/>
              <a:t>6</a:t>
            </a:fld>
            <a:endParaRPr lang="en-US"/>
          </a:p>
        </p:txBody>
      </p:sp>
    </p:spTree>
    <p:extLst>
      <p:ext uri="{BB962C8B-B14F-4D97-AF65-F5344CB8AC3E}">
        <p14:creationId xmlns:p14="http://schemas.microsoft.com/office/powerpoint/2010/main" val="1478925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It is important to engage communities early and often…</a:t>
            </a:r>
            <a:endParaRPr lang="en-US" i="0" dirty="0"/>
          </a:p>
        </p:txBody>
      </p:sp>
      <p:sp>
        <p:nvSpPr>
          <p:cNvPr id="4" name="Slide Number Placeholder 3"/>
          <p:cNvSpPr>
            <a:spLocks noGrp="1"/>
          </p:cNvSpPr>
          <p:nvPr>
            <p:ph type="sldNum" sz="quarter" idx="5"/>
          </p:nvPr>
        </p:nvSpPr>
        <p:spPr/>
        <p:txBody>
          <a:bodyPr/>
          <a:lstStyle/>
          <a:p>
            <a:fld id="{CC374949-CAF6-D44C-93AB-FE1B10EDBBB6}" type="slidenum">
              <a:rPr lang="en-US" smtClean="0"/>
              <a:t>7</a:t>
            </a:fld>
            <a:endParaRPr lang="en-US"/>
          </a:p>
        </p:txBody>
      </p:sp>
    </p:spTree>
    <p:extLst>
      <p:ext uri="{BB962C8B-B14F-4D97-AF65-F5344CB8AC3E}">
        <p14:creationId xmlns:p14="http://schemas.microsoft.com/office/powerpoint/2010/main" val="2810595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 engagement is inherently respectful the rights of people affected by TB and is supports ethical research</a:t>
            </a:r>
          </a:p>
          <a:p>
            <a:endParaRPr lang="en-US" dirty="0"/>
          </a:p>
          <a:p>
            <a:r>
              <a:rPr lang="en-US" dirty="0"/>
              <a:t>Community engagement is also instrumental in promoting better research and product development, as well as strong relationships with communities to disseminate and translate the results of research into advocacy, investment priorities, and action by governments and policymakers to promote access. </a:t>
            </a:r>
          </a:p>
        </p:txBody>
      </p:sp>
      <p:sp>
        <p:nvSpPr>
          <p:cNvPr id="4" name="Slide Number Placeholder 3"/>
          <p:cNvSpPr>
            <a:spLocks noGrp="1"/>
          </p:cNvSpPr>
          <p:nvPr>
            <p:ph type="sldNum" sz="quarter" idx="5"/>
          </p:nvPr>
        </p:nvSpPr>
        <p:spPr/>
        <p:txBody>
          <a:bodyPr/>
          <a:lstStyle/>
          <a:p>
            <a:fld id="{CC374949-CAF6-D44C-93AB-FE1B10EDBBB6}" type="slidenum">
              <a:rPr lang="en-US" smtClean="0"/>
              <a:t>8</a:t>
            </a:fld>
            <a:endParaRPr lang="en-US"/>
          </a:p>
        </p:txBody>
      </p:sp>
    </p:spTree>
    <p:extLst>
      <p:ext uri="{BB962C8B-B14F-4D97-AF65-F5344CB8AC3E}">
        <p14:creationId xmlns:p14="http://schemas.microsoft.com/office/powerpoint/2010/main" val="3430024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community advisory board that TAG works very closely with is the Global TB CAB…</a:t>
            </a:r>
          </a:p>
          <a:p>
            <a:endParaRPr lang="en-US" dirty="0"/>
          </a:p>
          <a:p>
            <a:endParaRPr lang="en-US" dirty="0"/>
          </a:p>
          <a:p>
            <a:r>
              <a:rPr lang="en-US" dirty="0"/>
              <a:t>The TB CAB provides critical input on the design of clinical trial protocols to ensure that they are rigorous from a community perspective and to make sure that they answer questions important to communities. </a:t>
            </a:r>
          </a:p>
        </p:txBody>
      </p:sp>
      <p:sp>
        <p:nvSpPr>
          <p:cNvPr id="4" name="Slide Number Placeholder 3"/>
          <p:cNvSpPr>
            <a:spLocks noGrp="1"/>
          </p:cNvSpPr>
          <p:nvPr>
            <p:ph type="sldNum" sz="quarter" idx="5"/>
          </p:nvPr>
        </p:nvSpPr>
        <p:spPr/>
        <p:txBody>
          <a:bodyPr/>
          <a:lstStyle/>
          <a:p>
            <a:fld id="{CC374949-CAF6-D44C-93AB-FE1B10EDBBB6}" type="slidenum">
              <a:rPr lang="en-US" smtClean="0"/>
              <a:t>9</a:t>
            </a:fld>
            <a:endParaRPr lang="en-US"/>
          </a:p>
        </p:txBody>
      </p:sp>
    </p:spTree>
    <p:extLst>
      <p:ext uri="{BB962C8B-B14F-4D97-AF65-F5344CB8AC3E}">
        <p14:creationId xmlns:p14="http://schemas.microsoft.com/office/powerpoint/2010/main" val="2395662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A324F26-179E-BE49-AA9F-FBDEB48345CC}" type="datetime1">
              <a:rPr lang="en-US" smtClean="0"/>
              <a:t>9/7/22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2C5FAC-08BC-7445-8057-3F900D1A1A13}" type="slidenum">
              <a:rPr lang="en-US" smtClean="0"/>
              <a:t>‹#›</a:t>
            </a:fld>
            <a:endParaRPr lang="en-US"/>
          </a:p>
        </p:txBody>
      </p:sp>
    </p:spTree>
    <p:extLst>
      <p:ext uri="{BB962C8B-B14F-4D97-AF65-F5344CB8AC3E}">
        <p14:creationId xmlns:p14="http://schemas.microsoft.com/office/powerpoint/2010/main" val="2425233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7C6BA5-D4B7-6C41-9EFC-8C96853276DB}" type="datetime1">
              <a:rPr lang="en-US" smtClean="0"/>
              <a:t>9/7/22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2C5FAC-08BC-7445-8057-3F900D1A1A13}" type="slidenum">
              <a:rPr lang="en-US" smtClean="0"/>
              <a:t>‹#›</a:t>
            </a:fld>
            <a:endParaRPr lang="en-US"/>
          </a:p>
        </p:txBody>
      </p:sp>
    </p:spTree>
    <p:extLst>
      <p:ext uri="{BB962C8B-B14F-4D97-AF65-F5344CB8AC3E}">
        <p14:creationId xmlns:p14="http://schemas.microsoft.com/office/powerpoint/2010/main" val="3614929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95F42F-99B8-624F-935D-D0F5FFE9D132}" type="datetime1">
              <a:rPr lang="en-US" smtClean="0"/>
              <a:t>9/7/22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2C5FAC-08BC-7445-8057-3F900D1A1A13}" type="slidenum">
              <a:rPr lang="en-US" smtClean="0"/>
              <a:t>‹#›</a:t>
            </a:fld>
            <a:endParaRPr lang="en-US"/>
          </a:p>
        </p:txBody>
      </p:sp>
    </p:spTree>
    <p:extLst>
      <p:ext uri="{BB962C8B-B14F-4D97-AF65-F5344CB8AC3E}">
        <p14:creationId xmlns:p14="http://schemas.microsoft.com/office/powerpoint/2010/main" val="3599450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7A7590-EC9E-3D42-9617-3D63FC516121}" type="datetime1">
              <a:rPr lang="en-US" smtClean="0"/>
              <a:t>9/7/22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2C5FAC-08BC-7445-8057-3F900D1A1A13}" type="slidenum">
              <a:rPr lang="en-US" smtClean="0"/>
              <a:t>‹#›</a:t>
            </a:fld>
            <a:endParaRPr lang="en-US"/>
          </a:p>
        </p:txBody>
      </p:sp>
    </p:spTree>
    <p:extLst>
      <p:ext uri="{BB962C8B-B14F-4D97-AF65-F5344CB8AC3E}">
        <p14:creationId xmlns:p14="http://schemas.microsoft.com/office/powerpoint/2010/main" val="3916444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38CE50-BA3C-6F45-B39C-AFD35ADE92BD}" type="datetime1">
              <a:rPr lang="en-US" smtClean="0"/>
              <a:t>9/7/22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2C5FAC-08BC-7445-8057-3F900D1A1A13}" type="slidenum">
              <a:rPr lang="en-US" smtClean="0"/>
              <a:t>‹#›</a:t>
            </a:fld>
            <a:endParaRPr lang="en-US"/>
          </a:p>
        </p:txBody>
      </p:sp>
    </p:spTree>
    <p:extLst>
      <p:ext uri="{BB962C8B-B14F-4D97-AF65-F5344CB8AC3E}">
        <p14:creationId xmlns:p14="http://schemas.microsoft.com/office/powerpoint/2010/main" val="3753198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CCC043-DFBF-2C40-A700-9753381D0A23}" type="datetime1">
              <a:rPr lang="en-US" smtClean="0"/>
              <a:t>9/7/22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2C5FAC-08BC-7445-8057-3F900D1A1A13}" type="slidenum">
              <a:rPr lang="en-US" smtClean="0"/>
              <a:t>‹#›</a:t>
            </a:fld>
            <a:endParaRPr lang="en-US"/>
          </a:p>
        </p:txBody>
      </p:sp>
    </p:spTree>
    <p:extLst>
      <p:ext uri="{BB962C8B-B14F-4D97-AF65-F5344CB8AC3E}">
        <p14:creationId xmlns:p14="http://schemas.microsoft.com/office/powerpoint/2010/main" val="4065801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9F70D6-FEEC-D240-9213-A6DAE993135A}" type="datetime1">
              <a:rPr lang="en-US" smtClean="0"/>
              <a:t>9/7/22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2C5FAC-08BC-7445-8057-3F900D1A1A13}" type="slidenum">
              <a:rPr lang="en-US" smtClean="0"/>
              <a:t>‹#›</a:t>
            </a:fld>
            <a:endParaRPr lang="en-US"/>
          </a:p>
        </p:txBody>
      </p:sp>
    </p:spTree>
    <p:extLst>
      <p:ext uri="{BB962C8B-B14F-4D97-AF65-F5344CB8AC3E}">
        <p14:creationId xmlns:p14="http://schemas.microsoft.com/office/powerpoint/2010/main" val="3032495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C37359-BAA0-BB48-A614-AE77DEC6C7CD}" type="datetime1">
              <a:rPr lang="en-US" smtClean="0"/>
              <a:t>9/7/22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2C5FAC-08BC-7445-8057-3F900D1A1A13}" type="slidenum">
              <a:rPr lang="en-US" smtClean="0"/>
              <a:t>‹#›</a:t>
            </a:fld>
            <a:endParaRPr lang="en-US"/>
          </a:p>
        </p:txBody>
      </p:sp>
    </p:spTree>
    <p:extLst>
      <p:ext uri="{BB962C8B-B14F-4D97-AF65-F5344CB8AC3E}">
        <p14:creationId xmlns:p14="http://schemas.microsoft.com/office/powerpoint/2010/main" val="3013046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636D4F-10E8-3449-91B8-17A2AB01479E}" type="datetime1">
              <a:rPr lang="en-US" smtClean="0"/>
              <a:t>9/7/22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2C5FAC-08BC-7445-8057-3F900D1A1A13}" type="slidenum">
              <a:rPr lang="en-US" smtClean="0"/>
              <a:t>‹#›</a:t>
            </a:fld>
            <a:endParaRPr lang="en-US"/>
          </a:p>
        </p:txBody>
      </p:sp>
    </p:spTree>
    <p:extLst>
      <p:ext uri="{BB962C8B-B14F-4D97-AF65-F5344CB8AC3E}">
        <p14:creationId xmlns:p14="http://schemas.microsoft.com/office/powerpoint/2010/main" val="1574930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052F8B-9ADE-A64C-8088-FED2406ECDCE}" type="datetime1">
              <a:rPr lang="en-US" smtClean="0"/>
              <a:t>9/7/22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2C5FAC-08BC-7445-8057-3F900D1A1A13}" type="slidenum">
              <a:rPr lang="en-US" smtClean="0"/>
              <a:t>‹#›</a:t>
            </a:fld>
            <a:endParaRPr lang="en-US"/>
          </a:p>
        </p:txBody>
      </p:sp>
    </p:spTree>
    <p:extLst>
      <p:ext uri="{BB962C8B-B14F-4D97-AF65-F5344CB8AC3E}">
        <p14:creationId xmlns:p14="http://schemas.microsoft.com/office/powerpoint/2010/main" val="3300066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4D6BD4-E178-9F46-8D5B-205A1DC5C4B8}" type="datetime1">
              <a:rPr lang="en-US" smtClean="0"/>
              <a:t>9/7/22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2C5FAC-08BC-7445-8057-3F900D1A1A13}" type="slidenum">
              <a:rPr lang="en-US" smtClean="0"/>
              <a:t>‹#›</a:t>
            </a:fld>
            <a:endParaRPr lang="en-US"/>
          </a:p>
        </p:txBody>
      </p:sp>
    </p:spTree>
    <p:extLst>
      <p:ext uri="{BB962C8B-B14F-4D97-AF65-F5344CB8AC3E}">
        <p14:creationId xmlns:p14="http://schemas.microsoft.com/office/powerpoint/2010/main" val="1169744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3CC379-F47D-C046-8492-F9F16AA807F5}" type="datetime1">
              <a:rPr lang="en-US" smtClean="0"/>
              <a:t>9/7/22</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2C5FAC-08BC-7445-8057-3F900D1A1A13}" type="slidenum">
              <a:rPr lang="en-US" smtClean="0"/>
              <a:t>‹#›</a:t>
            </a:fld>
            <a:endParaRPr lang="en-US"/>
          </a:p>
        </p:txBody>
      </p:sp>
    </p:spTree>
    <p:extLst>
      <p:ext uri="{BB962C8B-B14F-4D97-AF65-F5344CB8AC3E}">
        <p14:creationId xmlns:p14="http://schemas.microsoft.com/office/powerpoint/2010/main" val="4060990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tiff"/><Relationship Id="rId5" Type="http://schemas.openxmlformats.org/officeDocument/2006/relationships/image" Target="../media/image12.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treatmentactiongroup.org/statement/ten-principles-for-access-to-multi-disease-molecular-diagnostics-a-global-call-to-action/"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www.treatmentactiongroup.org/statement/1-4-6-x-24-campaign-launched-to-rally-energy-political-will-funding-needed-to-fight-tuberculosis/" TargetMode="Externa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www.treatmentactiongroup.org/publication/tb-cab-10-year-anniversary-evaluation-report-2011-2021-and-podcast/"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537410" y="1370388"/>
            <a:ext cx="11117179" cy="1295679"/>
          </a:xfrm>
        </p:spPr>
        <p:txBody>
          <a:bodyPr>
            <a:noAutofit/>
          </a:bodyPr>
          <a:lstStyle/>
          <a:p>
            <a:r>
              <a:rPr lang="en-US" sz="4000" dirty="0"/>
              <a:t>Organizing, Funding, and Advocacy for TB Research and Access</a:t>
            </a:r>
            <a:endParaRPr lang="en-US" altLang="en-US" sz="4000" dirty="0"/>
          </a:p>
        </p:txBody>
      </p:sp>
      <p:sp>
        <p:nvSpPr>
          <p:cNvPr id="4099" name="Subtitle 2"/>
          <p:cNvSpPr>
            <a:spLocks noGrp="1"/>
          </p:cNvSpPr>
          <p:nvPr>
            <p:ph type="subTitle" idx="1"/>
          </p:nvPr>
        </p:nvSpPr>
        <p:spPr>
          <a:xfrm>
            <a:off x="545431" y="3524164"/>
            <a:ext cx="11117179" cy="2608726"/>
          </a:xfrm>
        </p:spPr>
        <p:txBody>
          <a:bodyPr>
            <a:normAutofit/>
          </a:bodyPr>
          <a:lstStyle/>
          <a:p>
            <a:pPr eaLnBrk="1" hangingPunct="1">
              <a:lnSpc>
                <a:spcPct val="70000"/>
              </a:lnSpc>
            </a:pPr>
            <a:r>
              <a:rPr lang="en-US" altLang="en-US" sz="2800" dirty="0">
                <a:solidFill>
                  <a:srgbClr val="898989"/>
                </a:solidFill>
              </a:rPr>
              <a:t>David Branigan</a:t>
            </a:r>
          </a:p>
          <a:p>
            <a:pPr eaLnBrk="1" hangingPunct="1">
              <a:lnSpc>
                <a:spcPct val="70000"/>
              </a:lnSpc>
            </a:pPr>
            <a:r>
              <a:rPr lang="en-US" altLang="en-US" sz="2800" dirty="0">
                <a:solidFill>
                  <a:srgbClr val="898989"/>
                </a:solidFill>
              </a:rPr>
              <a:t>TB Project Officer, Treatment Action Group</a:t>
            </a:r>
          </a:p>
          <a:p>
            <a:pPr eaLnBrk="1" hangingPunct="1">
              <a:lnSpc>
                <a:spcPct val="70000"/>
              </a:lnSpc>
            </a:pPr>
            <a:endParaRPr lang="en-US" altLang="en-US" sz="2800" dirty="0">
              <a:solidFill>
                <a:srgbClr val="898989"/>
              </a:solidFill>
            </a:endParaRPr>
          </a:p>
          <a:p>
            <a:pPr>
              <a:lnSpc>
                <a:spcPct val="70000"/>
              </a:lnSpc>
            </a:pPr>
            <a:r>
              <a:rPr lang="en-US" altLang="en-US" sz="2800" dirty="0">
                <a:solidFill>
                  <a:srgbClr val="898989"/>
                </a:solidFill>
              </a:rPr>
              <a:t>University of Washington Advanced TB Research Training Course</a:t>
            </a:r>
          </a:p>
          <a:p>
            <a:pPr>
              <a:lnSpc>
                <a:spcPct val="70000"/>
              </a:lnSpc>
            </a:pPr>
            <a:r>
              <a:rPr lang="en-US" altLang="en-US" sz="2800" dirty="0">
                <a:solidFill>
                  <a:srgbClr val="898989"/>
                </a:solidFill>
              </a:rPr>
              <a:t>Friday, September 16, 2022 </a:t>
            </a:r>
          </a:p>
        </p:txBody>
      </p:sp>
      <p:cxnSp>
        <p:nvCxnSpPr>
          <p:cNvPr id="5" name="Straight Connector 4"/>
          <p:cNvCxnSpPr>
            <a:cxnSpLocks noChangeShapeType="1"/>
          </p:cNvCxnSpPr>
          <p:nvPr/>
        </p:nvCxnSpPr>
        <p:spPr bwMode="auto">
          <a:xfrm>
            <a:off x="545432" y="3062315"/>
            <a:ext cx="11117179" cy="0"/>
          </a:xfrm>
          <a:prstGeom prst="line">
            <a:avLst/>
          </a:prstGeom>
          <a:noFill/>
          <a:ln w="25400">
            <a:solidFill>
              <a:schemeClr val="accent4">
                <a:lumMod val="50000"/>
              </a:schemeClr>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pic>
        <p:nvPicPr>
          <p:cNvPr id="9" name="Picture 8">
            <a:extLst>
              <a:ext uri="{FF2B5EF4-FFF2-40B4-BE49-F238E27FC236}">
                <a16:creationId xmlns:a16="http://schemas.microsoft.com/office/drawing/2014/main" id="{03B2BCE8-2187-C343-BA46-86ED0342EB9F}"/>
              </a:ext>
            </a:extLst>
          </p:cNvPr>
          <p:cNvPicPr>
            <a:picLocks noChangeAspect="1"/>
          </p:cNvPicPr>
          <p:nvPr/>
        </p:nvPicPr>
        <p:blipFill rotWithShape="1">
          <a:blip r:embed="rId3">
            <a:alphaModFix/>
          </a:blip>
          <a:srcRect l="-1367" t="818" r="-1033" b="1"/>
          <a:stretch/>
        </p:blipFill>
        <p:spPr>
          <a:xfrm>
            <a:off x="7604" y="6139613"/>
            <a:ext cx="3556093" cy="716425"/>
          </a:xfrm>
          <a:prstGeom prst="rect">
            <a:avLst/>
          </a:prstGeom>
          <a:solidFill>
            <a:schemeClr val="bg1"/>
          </a:solidFill>
        </p:spPr>
      </p:pic>
      <p:sp>
        <p:nvSpPr>
          <p:cNvPr id="10" name="Rectangle 9">
            <a:extLst>
              <a:ext uri="{FF2B5EF4-FFF2-40B4-BE49-F238E27FC236}">
                <a16:creationId xmlns:a16="http://schemas.microsoft.com/office/drawing/2014/main" id="{79CCF2CE-F837-5449-8216-B65ACAE20A6F}"/>
              </a:ext>
            </a:extLst>
          </p:cNvPr>
          <p:cNvSpPr/>
          <p:nvPr/>
        </p:nvSpPr>
        <p:spPr>
          <a:xfrm>
            <a:off x="0" y="6126166"/>
            <a:ext cx="12192000" cy="731834"/>
          </a:xfrm>
          <a:prstGeom prst="rect">
            <a:avLst/>
          </a:prstGeom>
          <a:gradFill flip="none" rotWithShape="1">
            <a:gsLst>
              <a:gs pos="0">
                <a:schemeClr val="accent4">
                  <a:lumMod val="10000"/>
                  <a:lumOff val="90000"/>
                  <a:alpha val="0"/>
                </a:schemeClr>
              </a:gs>
              <a:gs pos="50000">
                <a:schemeClr val="accent4">
                  <a:tint val="44500"/>
                  <a:satMod val="160000"/>
                </a:schemeClr>
              </a:gs>
              <a:gs pos="100000">
                <a:schemeClr val="accent4">
                  <a:tint val="23500"/>
                  <a:satMod val="160000"/>
                  <a:alpha val="32000"/>
                </a:schemeClr>
              </a:gs>
            </a:gsLst>
            <a:lin ang="0" scaled="1"/>
            <a:tileRect/>
          </a:gradFill>
          <a:ln w="6350">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Slide Number Placeholder 5">
            <a:extLst>
              <a:ext uri="{FF2B5EF4-FFF2-40B4-BE49-F238E27FC236}">
                <a16:creationId xmlns:a16="http://schemas.microsoft.com/office/drawing/2014/main" id="{7C0DD2C5-1243-1D4A-BE9B-2A56CA62E207}"/>
              </a:ext>
            </a:extLst>
          </p:cNvPr>
          <p:cNvSpPr>
            <a:spLocks noGrp="1"/>
          </p:cNvSpPr>
          <p:nvPr>
            <p:ph type="sldNum" sz="quarter" idx="12"/>
          </p:nvPr>
        </p:nvSpPr>
        <p:spPr>
          <a:xfrm>
            <a:off x="8737600" y="6356353"/>
            <a:ext cx="2844800" cy="365125"/>
          </a:xfrm>
        </p:spPr>
        <p:txBody>
          <a:bodyPr/>
          <a:lstStyle/>
          <a:p>
            <a:fld id="{3F2C5FAC-08BC-7445-8057-3F900D1A1A13}" type="slidenum">
              <a:rPr lang="en-US" smtClean="0"/>
              <a:t>1</a:t>
            </a:fld>
            <a:endParaRPr lang="en-US" dirty="0"/>
          </a:p>
        </p:txBody>
      </p:sp>
      <p:pic>
        <p:nvPicPr>
          <p:cNvPr id="3" name="Picture 2" descr="A picture containing text, sign, clipart&#10;&#10;Description automatically generated">
            <a:extLst>
              <a:ext uri="{FF2B5EF4-FFF2-40B4-BE49-F238E27FC236}">
                <a16:creationId xmlns:a16="http://schemas.microsoft.com/office/drawing/2014/main" id="{BEFC292A-2AD1-8543-8E59-3A6397588D35}"/>
              </a:ext>
            </a:extLst>
          </p:cNvPr>
          <p:cNvPicPr>
            <a:picLocks noChangeAspect="1"/>
          </p:cNvPicPr>
          <p:nvPr/>
        </p:nvPicPr>
        <p:blipFill>
          <a:blip r:embed="rId4"/>
          <a:stretch>
            <a:fillRect/>
          </a:stretch>
        </p:blipFill>
        <p:spPr>
          <a:xfrm>
            <a:off x="9284936" y="6158068"/>
            <a:ext cx="1946809" cy="690591"/>
          </a:xfrm>
          <a:prstGeom prst="rect">
            <a:avLst/>
          </a:prstGeom>
        </p:spPr>
      </p:pic>
    </p:spTree>
    <p:extLst>
      <p:ext uri="{BB962C8B-B14F-4D97-AF65-F5344CB8AC3E}">
        <p14:creationId xmlns:p14="http://schemas.microsoft.com/office/powerpoint/2010/main" val="809786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8EEC89A-7E2D-384E-BD0B-1EC22A55C0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57789" y="2472279"/>
            <a:ext cx="2534211" cy="2369830"/>
          </a:xfrm>
          <a:prstGeom prst="rect">
            <a:avLst/>
          </a:prstGeom>
        </p:spPr>
      </p:pic>
      <p:sp>
        <p:nvSpPr>
          <p:cNvPr id="2" name="Title 1">
            <a:extLst>
              <a:ext uri="{FF2B5EF4-FFF2-40B4-BE49-F238E27FC236}">
                <a16:creationId xmlns:a16="http://schemas.microsoft.com/office/drawing/2014/main" id="{AF8A6EF1-C110-F440-8610-5B41177E78ED}"/>
              </a:ext>
            </a:extLst>
          </p:cNvPr>
          <p:cNvSpPr>
            <a:spLocks noGrp="1"/>
          </p:cNvSpPr>
          <p:nvPr>
            <p:ph type="title"/>
          </p:nvPr>
        </p:nvSpPr>
        <p:spPr/>
        <p:txBody>
          <a:bodyPr>
            <a:normAutofit/>
          </a:bodyPr>
          <a:lstStyle/>
          <a:p>
            <a:r>
              <a:rPr lang="en-US" sz="3600" dirty="0"/>
              <a:t>Community engagement</a:t>
            </a:r>
          </a:p>
        </p:txBody>
      </p:sp>
      <p:cxnSp>
        <p:nvCxnSpPr>
          <p:cNvPr id="7" name="Straight Connector 6">
            <a:extLst>
              <a:ext uri="{FF2B5EF4-FFF2-40B4-BE49-F238E27FC236}">
                <a16:creationId xmlns:a16="http://schemas.microsoft.com/office/drawing/2014/main" id="{4EFE0D93-5C70-6141-8BE0-56A5E80820AD}"/>
              </a:ext>
            </a:extLst>
          </p:cNvPr>
          <p:cNvCxnSpPr>
            <a:cxnSpLocks noChangeShapeType="1"/>
          </p:cNvCxnSpPr>
          <p:nvPr/>
        </p:nvCxnSpPr>
        <p:spPr bwMode="auto">
          <a:xfrm>
            <a:off x="537410" y="1417638"/>
            <a:ext cx="11117179" cy="0"/>
          </a:xfrm>
          <a:prstGeom prst="line">
            <a:avLst/>
          </a:prstGeom>
          <a:noFill/>
          <a:ln w="25400">
            <a:solidFill>
              <a:schemeClr val="accent4">
                <a:lumMod val="50000"/>
              </a:schemeClr>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pic>
        <p:nvPicPr>
          <p:cNvPr id="8" name="Picture 7">
            <a:extLst>
              <a:ext uri="{FF2B5EF4-FFF2-40B4-BE49-F238E27FC236}">
                <a16:creationId xmlns:a16="http://schemas.microsoft.com/office/drawing/2014/main" id="{013E78D3-E169-714B-A53F-D97AF2AC6676}"/>
              </a:ext>
            </a:extLst>
          </p:cNvPr>
          <p:cNvPicPr>
            <a:picLocks noChangeAspect="1"/>
          </p:cNvPicPr>
          <p:nvPr/>
        </p:nvPicPr>
        <p:blipFill rotWithShape="1">
          <a:blip r:embed="rId4">
            <a:alphaModFix/>
          </a:blip>
          <a:srcRect l="-1367" t="818" r="-1033" b="1"/>
          <a:stretch/>
        </p:blipFill>
        <p:spPr>
          <a:xfrm>
            <a:off x="7604" y="6139613"/>
            <a:ext cx="3556093" cy="716425"/>
          </a:xfrm>
          <a:prstGeom prst="rect">
            <a:avLst/>
          </a:prstGeom>
          <a:solidFill>
            <a:schemeClr val="bg1"/>
          </a:solidFill>
        </p:spPr>
      </p:pic>
      <p:sp>
        <p:nvSpPr>
          <p:cNvPr id="9" name="Rectangle 8">
            <a:extLst>
              <a:ext uri="{FF2B5EF4-FFF2-40B4-BE49-F238E27FC236}">
                <a16:creationId xmlns:a16="http://schemas.microsoft.com/office/drawing/2014/main" id="{8B2AAC33-C586-9844-BC49-4C83742359E1}"/>
              </a:ext>
            </a:extLst>
          </p:cNvPr>
          <p:cNvSpPr/>
          <p:nvPr/>
        </p:nvSpPr>
        <p:spPr>
          <a:xfrm>
            <a:off x="0" y="6126166"/>
            <a:ext cx="12192000" cy="731834"/>
          </a:xfrm>
          <a:prstGeom prst="rect">
            <a:avLst/>
          </a:prstGeom>
          <a:gradFill flip="none" rotWithShape="1">
            <a:gsLst>
              <a:gs pos="0">
                <a:schemeClr val="accent4">
                  <a:lumMod val="10000"/>
                  <a:lumOff val="90000"/>
                  <a:alpha val="0"/>
                </a:schemeClr>
              </a:gs>
              <a:gs pos="50000">
                <a:schemeClr val="accent4">
                  <a:tint val="44500"/>
                  <a:satMod val="160000"/>
                </a:schemeClr>
              </a:gs>
              <a:gs pos="100000">
                <a:schemeClr val="accent4">
                  <a:tint val="23500"/>
                  <a:satMod val="160000"/>
                  <a:alpha val="32000"/>
                </a:schemeClr>
              </a:gs>
            </a:gsLst>
            <a:lin ang="0" scaled="1"/>
            <a:tileRect/>
          </a:gradFill>
          <a:ln w="6350">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57141C37-547B-444F-8B50-86821040CDB4}"/>
              </a:ext>
            </a:extLst>
          </p:cNvPr>
          <p:cNvSpPr>
            <a:spLocks noGrp="1"/>
          </p:cNvSpPr>
          <p:nvPr>
            <p:ph type="sldNum" sz="quarter" idx="12"/>
          </p:nvPr>
        </p:nvSpPr>
        <p:spPr>
          <a:xfrm>
            <a:off x="8737600" y="6356353"/>
            <a:ext cx="2844800" cy="365125"/>
          </a:xfrm>
        </p:spPr>
        <p:txBody>
          <a:bodyPr/>
          <a:lstStyle/>
          <a:p>
            <a:fld id="{3F2C5FAC-08BC-7445-8057-3F900D1A1A13}" type="slidenum">
              <a:rPr lang="en-US" smtClean="0"/>
              <a:t>10</a:t>
            </a:fld>
            <a:endParaRPr lang="en-US"/>
          </a:p>
        </p:txBody>
      </p:sp>
      <p:pic>
        <p:nvPicPr>
          <p:cNvPr id="16" name="Picture 15" descr="A picture containing text, sign, clipart&#10;&#10;Description automatically generated">
            <a:extLst>
              <a:ext uri="{FF2B5EF4-FFF2-40B4-BE49-F238E27FC236}">
                <a16:creationId xmlns:a16="http://schemas.microsoft.com/office/drawing/2014/main" id="{9A9B043A-B580-0947-AB40-FC56B294818E}"/>
              </a:ext>
            </a:extLst>
          </p:cNvPr>
          <p:cNvPicPr>
            <a:picLocks noChangeAspect="1"/>
          </p:cNvPicPr>
          <p:nvPr/>
        </p:nvPicPr>
        <p:blipFill>
          <a:blip r:embed="rId5"/>
          <a:stretch>
            <a:fillRect/>
          </a:stretch>
        </p:blipFill>
        <p:spPr>
          <a:xfrm>
            <a:off x="9284936" y="6158068"/>
            <a:ext cx="1946809" cy="690591"/>
          </a:xfrm>
          <a:prstGeom prst="rect">
            <a:avLst/>
          </a:prstGeom>
        </p:spPr>
      </p:pic>
      <p:sp>
        <p:nvSpPr>
          <p:cNvPr id="4" name="Rectangle 3">
            <a:extLst>
              <a:ext uri="{FF2B5EF4-FFF2-40B4-BE49-F238E27FC236}">
                <a16:creationId xmlns:a16="http://schemas.microsoft.com/office/drawing/2014/main" id="{BA88E7CB-BB5D-634D-A5B7-D0613DA9F19D}"/>
              </a:ext>
            </a:extLst>
          </p:cNvPr>
          <p:cNvSpPr/>
          <p:nvPr/>
        </p:nvSpPr>
        <p:spPr>
          <a:xfrm>
            <a:off x="1132884" y="1832909"/>
            <a:ext cx="8626111" cy="4154984"/>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The </a:t>
            </a:r>
            <a:r>
              <a:rPr lang="en-US" b="1" dirty="0">
                <a:solidFill>
                  <a:srgbClr val="FF0000"/>
                </a:solidFill>
                <a:latin typeface="Arial" panose="020B0604020202020204" pitchFamily="34" charset="0"/>
                <a:cs typeface="Arial" panose="020B0604020202020204" pitchFamily="34" charset="0"/>
              </a:rPr>
              <a:t>value</a:t>
            </a:r>
            <a:r>
              <a:rPr lang="en-US" b="1" dirty="0">
                <a:latin typeface="Arial" panose="020B0604020202020204" pitchFamily="34" charset="0"/>
                <a:cs typeface="Arial" panose="020B0604020202020204" pitchFamily="34" charset="0"/>
              </a:rPr>
              <a:t> of community engagement</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ea typeface="Arial"/>
                <a:cs typeface="Arial" panose="020B0604020202020204" pitchFamily="34" charset="0"/>
                <a:sym typeface="Arial"/>
              </a:rPr>
              <a:t>TBTC Study 31</a:t>
            </a:r>
            <a:r>
              <a:rPr lang="en-US" dirty="0">
                <a:latin typeface="Arial" panose="020B0604020202020204" pitchFamily="34" charset="0"/>
                <a:ea typeface="Arial"/>
                <a:cs typeface="Arial" panose="020B0604020202020204" pitchFamily="34" charset="0"/>
                <a:sym typeface="Arial"/>
              </a:rPr>
              <a:t>: Through early and frequent protocol review, the Community Research Advisors Group (CRAG)—the community advisory board to the TB Trials Consortium—won major changes to the design of TBTC Study 31, including:</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sym typeface="Arial"/>
              </a:rPr>
              <a:t>Inclusion of PLHIV at lower CD4 counts;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sym typeface="Arial"/>
              </a:rPr>
              <a:t>Inclusion of adolescents down to age 12;</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sym typeface="Arial"/>
              </a:rPr>
              <a:t>Inclusion of people with extensive cavitary TB disease;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sym typeface="Arial"/>
              </a:rPr>
              <a:t>Commitments for enhanced, community-driven results dissemination (now in progress!) </a:t>
            </a:r>
          </a:p>
          <a:p>
            <a:endParaRPr lang="en-US" sz="1200" dirty="0">
              <a:latin typeface="Arial" panose="020B0604020202020204" pitchFamily="34" charset="0"/>
              <a:cs typeface="Arial" panose="020B0604020202020204" pitchFamily="34" charset="0"/>
              <a:sym typeface="Arial"/>
            </a:endParaRPr>
          </a:p>
          <a:p>
            <a:r>
              <a:rPr lang="en-US" dirty="0">
                <a:latin typeface="Arial" panose="020B0604020202020204" pitchFamily="34" charset="0"/>
                <a:cs typeface="Arial" panose="020B0604020202020204" pitchFamily="34" charset="0"/>
                <a:sym typeface="Arial"/>
              </a:rPr>
              <a:t>These changes mean guidelines stemming from this study will be broader, more inclusive, and able to extend the benefits of this research much farther—and sooner rather than later. </a:t>
            </a:r>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859522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A6EF1-C110-F440-8610-5B41177E78ED}"/>
              </a:ext>
            </a:extLst>
          </p:cNvPr>
          <p:cNvSpPr>
            <a:spLocks noGrp="1"/>
          </p:cNvSpPr>
          <p:nvPr>
            <p:ph type="title"/>
          </p:nvPr>
        </p:nvSpPr>
        <p:spPr/>
        <p:txBody>
          <a:bodyPr>
            <a:normAutofit/>
          </a:bodyPr>
          <a:lstStyle/>
          <a:p>
            <a:r>
              <a:rPr lang="en-US" sz="3600" dirty="0"/>
              <a:t>Community engagement</a:t>
            </a:r>
          </a:p>
        </p:txBody>
      </p:sp>
      <p:cxnSp>
        <p:nvCxnSpPr>
          <p:cNvPr id="7" name="Straight Connector 6">
            <a:extLst>
              <a:ext uri="{FF2B5EF4-FFF2-40B4-BE49-F238E27FC236}">
                <a16:creationId xmlns:a16="http://schemas.microsoft.com/office/drawing/2014/main" id="{4EFE0D93-5C70-6141-8BE0-56A5E80820AD}"/>
              </a:ext>
            </a:extLst>
          </p:cNvPr>
          <p:cNvCxnSpPr>
            <a:cxnSpLocks noChangeShapeType="1"/>
          </p:cNvCxnSpPr>
          <p:nvPr/>
        </p:nvCxnSpPr>
        <p:spPr bwMode="auto">
          <a:xfrm>
            <a:off x="537410" y="1417638"/>
            <a:ext cx="11117179" cy="0"/>
          </a:xfrm>
          <a:prstGeom prst="line">
            <a:avLst/>
          </a:prstGeom>
          <a:noFill/>
          <a:ln w="25400">
            <a:solidFill>
              <a:schemeClr val="accent4">
                <a:lumMod val="50000"/>
              </a:schemeClr>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pic>
        <p:nvPicPr>
          <p:cNvPr id="8" name="Picture 7">
            <a:extLst>
              <a:ext uri="{FF2B5EF4-FFF2-40B4-BE49-F238E27FC236}">
                <a16:creationId xmlns:a16="http://schemas.microsoft.com/office/drawing/2014/main" id="{013E78D3-E169-714B-A53F-D97AF2AC6676}"/>
              </a:ext>
            </a:extLst>
          </p:cNvPr>
          <p:cNvPicPr>
            <a:picLocks noChangeAspect="1"/>
          </p:cNvPicPr>
          <p:nvPr/>
        </p:nvPicPr>
        <p:blipFill rotWithShape="1">
          <a:blip r:embed="rId3">
            <a:alphaModFix/>
          </a:blip>
          <a:srcRect l="-1367" t="818" r="-1033" b="1"/>
          <a:stretch/>
        </p:blipFill>
        <p:spPr>
          <a:xfrm>
            <a:off x="7604" y="6139613"/>
            <a:ext cx="3556093" cy="716425"/>
          </a:xfrm>
          <a:prstGeom prst="rect">
            <a:avLst/>
          </a:prstGeom>
          <a:solidFill>
            <a:schemeClr val="bg1"/>
          </a:solidFill>
        </p:spPr>
      </p:pic>
      <p:sp>
        <p:nvSpPr>
          <p:cNvPr id="9" name="Rectangle 8">
            <a:extLst>
              <a:ext uri="{FF2B5EF4-FFF2-40B4-BE49-F238E27FC236}">
                <a16:creationId xmlns:a16="http://schemas.microsoft.com/office/drawing/2014/main" id="{8B2AAC33-C586-9844-BC49-4C83742359E1}"/>
              </a:ext>
            </a:extLst>
          </p:cNvPr>
          <p:cNvSpPr/>
          <p:nvPr/>
        </p:nvSpPr>
        <p:spPr>
          <a:xfrm>
            <a:off x="0" y="6126166"/>
            <a:ext cx="12192000" cy="731834"/>
          </a:xfrm>
          <a:prstGeom prst="rect">
            <a:avLst/>
          </a:prstGeom>
          <a:gradFill flip="none" rotWithShape="1">
            <a:gsLst>
              <a:gs pos="0">
                <a:schemeClr val="accent4">
                  <a:lumMod val="10000"/>
                  <a:lumOff val="90000"/>
                  <a:alpha val="0"/>
                </a:schemeClr>
              </a:gs>
              <a:gs pos="50000">
                <a:schemeClr val="accent4">
                  <a:tint val="44500"/>
                  <a:satMod val="160000"/>
                </a:schemeClr>
              </a:gs>
              <a:gs pos="100000">
                <a:schemeClr val="accent4">
                  <a:tint val="23500"/>
                  <a:satMod val="160000"/>
                  <a:alpha val="32000"/>
                </a:schemeClr>
              </a:gs>
            </a:gsLst>
            <a:lin ang="0" scaled="1"/>
            <a:tileRect/>
          </a:gradFill>
          <a:ln w="6350">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57141C37-547B-444F-8B50-86821040CDB4}"/>
              </a:ext>
            </a:extLst>
          </p:cNvPr>
          <p:cNvSpPr>
            <a:spLocks noGrp="1"/>
          </p:cNvSpPr>
          <p:nvPr>
            <p:ph type="sldNum" sz="quarter" idx="12"/>
          </p:nvPr>
        </p:nvSpPr>
        <p:spPr>
          <a:xfrm>
            <a:off x="8737600" y="6356353"/>
            <a:ext cx="2844800" cy="365125"/>
          </a:xfrm>
        </p:spPr>
        <p:txBody>
          <a:bodyPr/>
          <a:lstStyle/>
          <a:p>
            <a:fld id="{3F2C5FAC-08BC-7445-8057-3F900D1A1A13}" type="slidenum">
              <a:rPr lang="en-US" smtClean="0"/>
              <a:t>11</a:t>
            </a:fld>
            <a:endParaRPr lang="en-US"/>
          </a:p>
        </p:txBody>
      </p:sp>
      <p:pic>
        <p:nvPicPr>
          <p:cNvPr id="16" name="Picture 15" descr="A picture containing text, sign, clipart&#10;&#10;Description automatically generated">
            <a:extLst>
              <a:ext uri="{FF2B5EF4-FFF2-40B4-BE49-F238E27FC236}">
                <a16:creationId xmlns:a16="http://schemas.microsoft.com/office/drawing/2014/main" id="{9A9B043A-B580-0947-AB40-FC56B294818E}"/>
              </a:ext>
            </a:extLst>
          </p:cNvPr>
          <p:cNvPicPr>
            <a:picLocks noChangeAspect="1"/>
          </p:cNvPicPr>
          <p:nvPr/>
        </p:nvPicPr>
        <p:blipFill>
          <a:blip r:embed="rId4"/>
          <a:stretch>
            <a:fillRect/>
          </a:stretch>
        </p:blipFill>
        <p:spPr>
          <a:xfrm>
            <a:off x="9284936" y="6158068"/>
            <a:ext cx="1946809" cy="690591"/>
          </a:xfrm>
          <a:prstGeom prst="rect">
            <a:avLst/>
          </a:prstGeom>
        </p:spPr>
      </p:pic>
      <p:pic>
        <p:nvPicPr>
          <p:cNvPr id="11" name="Picture 10">
            <a:extLst>
              <a:ext uri="{FF2B5EF4-FFF2-40B4-BE49-F238E27FC236}">
                <a16:creationId xmlns:a16="http://schemas.microsoft.com/office/drawing/2014/main" id="{5EF438E7-C35B-3A42-B2D3-D2AF1FFB32A5}"/>
              </a:ext>
            </a:extLst>
          </p:cNvPr>
          <p:cNvPicPr/>
          <p:nvPr/>
        </p:nvPicPr>
        <p:blipFill>
          <a:blip r:embed="rId5" cstate="screen">
            <a:extLst>
              <a:ext uri="{28A0092B-C50C-407E-A947-70E740481C1C}">
                <a14:useLocalDpi xmlns:a14="http://schemas.microsoft.com/office/drawing/2010/main"/>
              </a:ext>
            </a:extLst>
          </a:blip>
          <a:stretch>
            <a:fillRect/>
          </a:stretch>
        </p:blipFill>
        <p:spPr>
          <a:xfrm>
            <a:off x="440805" y="1726169"/>
            <a:ext cx="3773831" cy="1033904"/>
          </a:xfrm>
          <a:prstGeom prst="rect">
            <a:avLst/>
          </a:prstGeom>
        </p:spPr>
      </p:pic>
      <p:pic>
        <p:nvPicPr>
          <p:cNvPr id="12" name="Picture 11">
            <a:extLst>
              <a:ext uri="{FF2B5EF4-FFF2-40B4-BE49-F238E27FC236}">
                <a16:creationId xmlns:a16="http://schemas.microsoft.com/office/drawing/2014/main" id="{134B7C7B-4CC5-0C43-9E5F-DDEAEEA06A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3153" y="3011104"/>
            <a:ext cx="3646166" cy="2429258"/>
          </a:xfrm>
          <a:prstGeom prst="rect">
            <a:avLst/>
          </a:prstGeom>
        </p:spPr>
      </p:pic>
      <p:sp>
        <p:nvSpPr>
          <p:cNvPr id="13" name="TextBox 12">
            <a:extLst>
              <a:ext uri="{FF2B5EF4-FFF2-40B4-BE49-F238E27FC236}">
                <a16:creationId xmlns:a16="http://schemas.microsoft.com/office/drawing/2014/main" id="{67EE7849-B725-094A-A4A2-140AA8D58221}"/>
              </a:ext>
            </a:extLst>
          </p:cNvPr>
          <p:cNvSpPr txBox="1"/>
          <p:nvPr/>
        </p:nvSpPr>
        <p:spPr>
          <a:xfrm>
            <a:off x="349621" y="5555463"/>
            <a:ext cx="3936947"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Lynette </a:t>
            </a:r>
            <a:r>
              <a:rPr lang="en-US" sz="1400" dirty="0" err="1">
                <a:latin typeface="Arial" panose="020B0604020202020204" pitchFamily="34" charset="0"/>
                <a:cs typeface="Arial" panose="020B0604020202020204" pitchFamily="34" charset="0"/>
              </a:rPr>
              <a:t>Mabote</a:t>
            </a:r>
            <a:r>
              <a:rPr lang="en-US" sz="1400" dirty="0">
                <a:latin typeface="Arial" panose="020B0604020202020204" pitchFamily="34" charset="0"/>
                <a:cs typeface="Arial" panose="020B0604020202020204" pitchFamily="34" charset="0"/>
              </a:rPr>
              <a:t> + Mike Frick, civil society leads</a:t>
            </a:r>
          </a:p>
        </p:txBody>
      </p:sp>
      <p:sp>
        <p:nvSpPr>
          <p:cNvPr id="15" name="Rectangle 14">
            <a:extLst>
              <a:ext uri="{FF2B5EF4-FFF2-40B4-BE49-F238E27FC236}">
                <a16:creationId xmlns:a16="http://schemas.microsoft.com/office/drawing/2014/main" id="{6D9D7798-6E6E-3945-B4CD-F59BC95879FC}"/>
              </a:ext>
            </a:extLst>
          </p:cNvPr>
          <p:cNvSpPr/>
          <p:nvPr/>
        </p:nvSpPr>
        <p:spPr>
          <a:xfrm>
            <a:off x="4336676" y="1497585"/>
            <a:ext cx="7691719" cy="4832092"/>
          </a:xfrm>
          <a:prstGeom prst="rect">
            <a:avLst/>
          </a:prstGeom>
        </p:spPr>
        <p:txBody>
          <a:bodyPr wrap="square">
            <a:spAutoFit/>
          </a:bodyPr>
          <a:lstStyle/>
          <a:p>
            <a:r>
              <a:rPr lang="en-US" sz="1400" b="1" dirty="0">
                <a:latin typeface="Arial" panose="020B0604020202020204" pitchFamily="34" charset="0"/>
                <a:cs typeface="Arial" panose="020B0604020202020204" pitchFamily="34" charset="0"/>
              </a:rPr>
              <a:t>IMPAACT4TB model for community engagement:</a:t>
            </a:r>
          </a:p>
          <a:p>
            <a:pPr marL="285750" indent="-285750">
              <a:lnSpc>
                <a:spcPct val="100000"/>
              </a:lnSpc>
              <a:buFont typeface="Arial" panose="020B0604020202020204" pitchFamily="34" charset="0"/>
              <a:buChar char="•"/>
            </a:pPr>
            <a:r>
              <a:rPr lang="en-US" sz="1400" dirty="0">
                <a:latin typeface="Arial" panose="020B0604020202020204" pitchFamily="34" charset="0"/>
                <a:cs typeface="Arial" panose="020B0604020202020204" pitchFamily="34" charset="0"/>
              </a:rPr>
              <a:t>The </a:t>
            </a:r>
            <a:r>
              <a:rPr lang="en-US" sz="1400" dirty="0" err="1">
                <a:latin typeface="Arial" panose="020B0604020202020204" pitchFamily="34" charset="0"/>
                <a:cs typeface="Arial" panose="020B0604020202020204" pitchFamily="34" charset="0"/>
              </a:rPr>
              <a:t>Unitaid</a:t>
            </a:r>
            <a:r>
              <a:rPr lang="en-US" sz="1400" dirty="0">
                <a:latin typeface="Arial" panose="020B0604020202020204" pitchFamily="34" charset="0"/>
                <a:cs typeface="Arial" panose="020B0604020202020204" pitchFamily="34" charset="0"/>
              </a:rPr>
              <a:t>-funded IMPAACT4TB project aimed to catalyze the adoption and scale-up of the 3HP regimen to prevent TB in 12 high-burden countries.</a:t>
            </a:r>
          </a:p>
          <a:p>
            <a:pPr marL="742950" lvl="1" indent="-285750">
              <a:buFont typeface="Courier New" panose="02070309020205020404" pitchFamily="49" charset="0"/>
              <a:buChar char="o"/>
            </a:pPr>
            <a:r>
              <a:rPr lang="en-US" sz="1400" dirty="0">
                <a:latin typeface="Arial" panose="020B0604020202020204" pitchFamily="34" charset="0"/>
                <a:cs typeface="Arial" panose="020B0604020202020204" pitchFamily="34" charset="0"/>
              </a:rPr>
              <a:t>The community and civil society engagement work under the project used a small grants model awarding $300,000 in small grant funding to support the work of civil society organizations in project countries.</a:t>
            </a:r>
          </a:p>
          <a:p>
            <a:pPr marL="742950" lvl="1" indent="-285750">
              <a:buFont typeface="Courier New" panose="02070309020205020404" pitchFamily="49" charset="0"/>
              <a:buChar char="o"/>
            </a:pPr>
            <a:r>
              <a:rPr lang="en-US" sz="1400" dirty="0">
                <a:latin typeface="Arial" panose="020B0604020202020204" pitchFamily="34" charset="0"/>
                <a:cs typeface="Arial" panose="020B0604020202020204" pitchFamily="34" charset="0"/>
              </a:rPr>
              <a:t>Grants (of about $10,000 each) were focused on demand creation in communities, treatment literacy, national-level policy change, media engagement, parliamentary advocacy, and community-led monitoring of services.</a:t>
            </a:r>
          </a:p>
          <a:p>
            <a:pPr marL="742950" lvl="1" indent="-285750">
              <a:buFont typeface="Courier New" panose="02070309020205020404" pitchFamily="49" charset="0"/>
              <a:buChar char="o"/>
            </a:pPr>
            <a:r>
              <a:rPr lang="en-US" sz="1400" dirty="0">
                <a:latin typeface="Arial" panose="020B0604020202020204" pitchFamily="34" charset="0"/>
                <a:cs typeface="Arial" panose="020B0604020202020204" pitchFamily="34" charset="0"/>
              </a:rPr>
              <a:t>This model is different but complementary to community engagement via CABs; it shows what's possible when we actually let grassroots civil society and community groups lead and when we provide them with resources.</a:t>
            </a:r>
          </a:p>
          <a:p>
            <a:pPr marL="742950" lvl="1" indent="-285750">
              <a:buFont typeface="Arial" panose="020B0604020202020204" pitchFamily="34" charset="0"/>
              <a:buChar char="•"/>
            </a:pPr>
            <a:endParaRPr lang="en-US" sz="1400" b="1"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Successes:</a:t>
            </a:r>
          </a:p>
          <a:p>
            <a:pPr marL="285750" indent="-285750">
              <a:lnSpc>
                <a:spcPct val="100000"/>
              </a:lnSpc>
              <a:buFont typeface="Arial" panose="020B0604020202020204" pitchFamily="34" charset="0"/>
              <a:buChar char="•"/>
            </a:pPr>
            <a:r>
              <a:rPr lang="en-US" sz="1400" dirty="0">
                <a:latin typeface="Arial" panose="020B0604020202020204" pitchFamily="34" charset="0"/>
                <a:cs typeface="Arial" panose="020B0604020202020204" pitchFamily="34" charset="0"/>
              </a:rPr>
              <a:t>Enhanced community participation in TPT policy preparedness resulting in prioritization of newer, shorter TPT therapies—helping to move beyond the IPT-only era.</a:t>
            </a:r>
          </a:p>
          <a:p>
            <a:pPr marL="285750" indent="-285750">
              <a:lnSpc>
                <a:spcPct val="100000"/>
              </a:lnSpc>
              <a:buFont typeface="Arial" panose="020B0604020202020204" pitchFamily="34" charset="0"/>
              <a:buChar char="•"/>
            </a:pPr>
            <a:r>
              <a:rPr lang="en-US" sz="1400" dirty="0">
                <a:latin typeface="Arial" panose="020B0604020202020204" pitchFamily="34" charset="0"/>
                <a:cs typeface="Arial" panose="020B0604020202020204" pitchFamily="34" charset="0"/>
              </a:rPr>
              <a:t>Increased </a:t>
            </a:r>
            <a:r>
              <a:rPr lang="en-US" sz="1400" b="1" dirty="0">
                <a:latin typeface="Arial" panose="020B0604020202020204" pitchFamily="34" charset="0"/>
                <a:cs typeface="Arial" panose="020B0604020202020204" pitchFamily="34" charset="0"/>
              </a:rPr>
              <a:t>TPT/3HP visibility and advocacy </a:t>
            </a:r>
            <a:r>
              <a:rPr lang="en-US" sz="1400" dirty="0">
                <a:latin typeface="Arial" panose="020B0604020202020204" pitchFamily="34" charset="0"/>
                <a:cs typeface="Arial" panose="020B0604020202020204" pitchFamily="34" charset="0"/>
              </a:rPr>
              <a:t>during PEPFAR COP &amp; Global Fund proposal development processes </a:t>
            </a:r>
            <a:r>
              <a:rPr lang="en-US" sz="1400" dirty="0">
                <a:latin typeface="Arial" panose="020B0604020202020204" pitchFamily="34" charset="0"/>
                <a:cs typeface="Arial" panose="020B0604020202020204" pitchFamily="34" charset="0"/>
                <a:sym typeface="Wingdings" pitchFamily="2" charset="2"/>
              </a:rPr>
              <a:t> </a:t>
            </a:r>
            <a:r>
              <a:rPr lang="en-US" sz="1400" b="1" dirty="0">
                <a:latin typeface="Arial" panose="020B0604020202020204" pitchFamily="34" charset="0"/>
                <a:cs typeface="Arial" panose="020B0604020202020204" pitchFamily="34" charset="0"/>
                <a:sym typeface="Wingdings" pitchFamily="2" charset="2"/>
              </a:rPr>
              <a:t>i</a:t>
            </a:r>
            <a:r>
              <a:rPr lang="en-US" sz="1400" b="1" dirty="0">
                <a:latin typeface="Arial" panose="020B0604020202020204" pitchFamily="34" charset="0"/>
                <a:cs typeface="Arial" panose="020B0604020202020204" pitchFamily="34" charset="0"/>
              </a:rPr>
              <a:t>ncreased allocation</a:t>
            </a:r>
            <a:r>
              <a:rPr lang="en-US" sz="1400" dirty="0">
                <a:latin typeface="Arial" panose="020B0604020202020204" pitchFamily="34" charset="0"/>
                <a:cs typeface="Arial" panose="020B0604020202020204" pitchFamily="34" charset="0"/>
              </a:rPr>
              <a:t> for TPT/3HP commodities procurement and more ambitious TPT targets. </a:t>
            </a:r>
          </a:p>
          <a:p>
            <a:pPr marL="285750" indent="-285750">
              <a:lnSpc>
                <a:spcPct val="100000"/>
              </a:lnSpc>
              <a:buFont typeface="Arial" panose="020B0604020202020204" pitchFamily="34" charset="0"/>
              <a:buChar char="•"/>
            </a:pPr>
            <a:r>
              <a:rPr lang="en-US" sz="1400" dirty="0">
                <a:latin typeface="Arial" panose="020B0604020202020204" pitchFamily="34" charset="0"/>
                <a:cs typeface="Arial" panose="020B0604020202020204" pitchFamily="34" charset="0"/>
              </a:rPr>
              <a:t>Evidence-informed community participation for integration of TPT into existing HIV and TB programs</a:t>
            </a:r>
            <a:r>
              <a:rPr lang="en-US" sz="1400" i="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(e.g., TPT/3HP in DSD models). </a:t>
            </a:r>
          </a:p>
          <a:p>
            <a:pPr marL="285750" indent="-285750">
              <a:lnSpc>
                <a:spcPct val="100000"/>
              </a:lnSpc>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4317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A6EF1-C110-F440-8610-5B41177E78ED}"/>
              </a:ext>
            </a:extLst>
          </p:cNvPr>
          <p:cNvSpPr>
            <a:spLocks noGrp="1"/>
          </p:cNvSpPr>
          <p:nvPr>
            <p:ph type="title"/>
          </p:nvPr>
        </p:nvSpPr>
        <p:spPr/>
        <p:txBody>
          <a:bodyPr>
            <a:normAutofit/>
          </a:bodyPr>
          <a:lstStyle/>
          <a:p>
            <a:r>
              <a:rPr lang="en-US" sz="3600" dirty="0"/>
              <a:t>TB advocacy for improved research and access</a:t>
            </a:r>
          </a:p>
        </p:txBody>
      </p:sp>
      <p:cxnSp>
        <p:nvCxnSpPr>
          <p:cNvPr id="7" name="Straight Connector 6">
            <a:extLst>
              <a:ext uri="{FF2B5EF4-FFF2-40B4-BE49-F238E27FC236}">
                <a16:creationId xmlns:a16="http://schemas.microsoft.com/office/drawing/2014/main" id="{4EFE0D93-5C70-6141-8BE0-56A5E80820AD}"/>
              </a:ext>
            </a:extLst>
          </p:cNvPr>
          <p:cNvCxnSpPr>
            <a:cxnSpLocks noChangeShapeType="1"/>
          </p:cNvCxnSpPr>
          <p:nvPr/>
        </p:nvCxnSpPr>
        <p:spPr bwMode="auto">
          <a:xfrm>
            <a:off x="537410" y="1417638"/>
            <a:ext cx="11117179" cy="0"/>
          </a:xfrm>
          <a:prstGeom prst="line">
            <a:avLst/>
          </a:prstGeom>
          <a:noFill/>
          <a:ln w="25400">
            <a:solidFill>
              <a:schemeClr val="accent4">
                <a:lumMod val="50000"/>
              </a:schemeClr>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pic>
        <p:nvPicPr>
          <p:cNvPr id="8" name="Picture 7">
            <a:extLst>
              <a:ext uri="{FF2B5EF4-FFF2-40B4-BE49-F238E27FC236}">
                <a16:creationId xmlns:a16="http://schemas.microsoft.com/office/drawing/2014/main" id="{013E78D3-E169-714B-A53F-D97AF2AC6676}"/>
              </a:ext>
            </a:extLst>
          </p:cNvPr>
          <p:cNvPicPr>
            <a:picLocks noChangeAspect="1"/>
          </p:cNvPicPr>
          <p:nvPr/>
        </p:nvPicPr>
        <p:blipFill rotWithShape="1">
          <a:blip r:embed="rId3">
            <a:alphaModFix/>
          </a:blip>
          <a:srcRect l="-1367" t="818" r="-1033" b="1"/>
          <a:stretch/>
        </p:blipFill>
        <p:spPr>
          <a:xfrm>
            <a:off x="7604" y="6139613"/>
            <a:ext cx="3556093" cy="716425"/>
          </a:xfrm>
          <a:prstGeom prst="rect">
            <a:avLst/>
          </a:prstGeom>
          <a:solidFill>
            <a:schemeClr val="bg1"/>
          </a:solidFill>
        </p:spPr>
      </p:pic>
      <p:sp>
        <p:nvSpPr>
          <p:cNvPr id="9" name="Rectangle 8">
            <a:extLst>
              <a:ext uri="{FF2B5EF4-FFF2-40B4-BE49-F238E27FC236}">
                <a16:creationId xmlns:a16="http://schemas.microsoft.com/office/drawing/2014/main" id="{8B2AAC33-C586-9844-BC49-4C83742359E1}"/>
              </a:ext>
            </a:extLst>
          </p:cNvPr>
          <p:cNvSpPr/>
          <p:nvPr/>
        </p:nvSpPr>
        <p:spPr>
          <a:xfrm>
            <a:off x="0" y="6126166"/>
            <a:ext cx="12192000" cy="731834"/>
          </a:xfrm>
          <a:prstGeom prst="rect">
            <a:avLst/>
          </a:prstGeom>
          <a:gradFill flip="none" rotWithShape="1">
            <a:gsLst>
              <a:gs pos="0">
                <a:schemeClr val="accent4">
                  <a:lumMod val="10000"/>
                  <a:lumOff val="90000"/>
                  <a:alpha val="0"/>
                </a:schemeClr>
              </a:gs>
              <a:gs pos="50000">
                <a:schemeClr val="accent4">
                  <a:tint val="44500"/>
                  <a:satMod val="160000"/>
                </a:schemeClr>
              </a:gs>
              <a:gs pos="100000">
                <a:schemeClr val="accent4">
                  <a:tint val="23500"/>
                  <a:satMod val="160000"/>
                  <a:alpha val="32000"/>
                </a:schemeClr>
              </a:gs>
            </a:gsLst>
            <a:lin ang="0" scaled="1"/>
            <a:tileRect/>
          </a:gradFill>
          <a:ln w="6350">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57141C37-547B-444F-8B50-86821040CDB4}"/>
              </a:ext>
            </a:extLst>
          </p:cNvPr>
          <p:cNvSpPr>
            <a:spLocks noGrp="1"/>
          </p:cNvSpPr>
          <p:nvPr>
            <p:ph type="sldNum" sz="quarter" idx="12"/>
          </p:nvPr>
        </p:nvSpPr>
        <p:spPr>
          <a:xfrm>
            <a:off x="8737600" y="6356353"/>
            <a:ext cx="2844800" cy="365125"/>
          </a:xfrm>
        </p:spPr>
        <p:txBody>
          <a:bodyPr/>
          <a:lstStyle/>
          <a:p>
            <a:fld id="{3F2C5FAC-08BC-7445-8057-3F900D1A1A13}" type="slidenum">
              <a:rPr lang="en-US" smtClean="0"/>
              <a:t>12</a:t>
            </a:fld>
            <a:endParaRPr lang="en-US"/>
          </a:p>
        </p:txBody>
      </p:sp>
      <p:pic>
        <p:nvPicPr>
          <p:cNvPr id="16" name="Picture 15" descr="A picture containing text, sign, clipart&#10;&#10;Description automatically generated">
            <a:extLst>
              <a:ext uri="{FF2B5EF4-FFF2-40B4-BE49-F238E27FC236}">
                <a16:creationId xmlns:a16="http://schemas.microsoft.com/office/drawing/2014/main" id="{9A9B043A-B580-0947-AB40-FC56B294818E}"/>
              </a:ext>
            </a:extLst>
          </p:cNvPr>
          <p:cNvPicPr>
            <a:picLocks noChangeAspect="1"/>
          </p:cNvPicPr>
          <p:nvPr/>
        </p:nvPicPr>
        <p:blipFill>
          <a:blip r:embed="rId4"/>
          <a:stretch>
            <a:fillRect/>
          </a:stretch>
        </p:blipFill>
        <p:spPr>
          <a:xfrm>
            <a:off x="9284936" y="6158068"/>
            <a:ext cx="1946809" cy="690591"/>
          </a:xfrm>
          <a:prstGeom prst="rect">
            <a:avLst/>
          </a:prstGeom>
        </p:spPr>
      </p:pic>
      <p:sp>
        <p:nvSpPr>
          <p:cNvPr id="3" name="Rectangle 2">
            <a:extLst>
              <a:ext uri="{FF2B5EF4-FFF2-40B4-BE49-F238E27FC236}">
                <a16:creationId xmlns:a16="http://schemas.microsoft.com/office/drawing/2014/main" id="{0378CD40-7A9D-594D-B0DD-C51C43144EC9}"/>
              </a:ext>
            </a:extLst>
          </p:cNvPr>
          <p:cNvSpPr/>
          <p:nvPr/>
        </p:nvSpPr>
        <p:spPr>
          <a:xfrm>
            <a:off x="537410" y="1655960"/>
            <a:ext cx="3209841" cy="400110"/>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TB diagnostics </a:t>
            </a:r>
            <a:r>
              <a:rPr lang="en-US" sz="2000" b="1" dirty="0">
                <a:solidFill>
                  <a:srgbClr val="FF0000"/>
                </a:solidFill>
                <a:latin typeface="Arial" panose="020B0604020202020204" pitchFamily="34" charset="0"/>
                <a:cs typeface="Arial" panose="020B0604020202020204" pitchFamily="34" charset="0"/>
              </a:rPr>
              <a:t>research</a:t>
            </a:r>
            <a:endParaRPr lang="en-US" sz="2000" dirty="0"/>
          </a:p>
        </p:txBody>
      </p:sp>
      <p:pic>
        <p:nvPicPr>
          <p:cNvPr id="11" name="Picture 2">
            <a:extLst>
              <a:ext uri="{FF2B5EF4-FFF2-40B4-BE49-F238E27FC236}">
                <a16:creationId xmlns:a16="http://schemas.microsoft.com/office/drawing/2014/main" id="{FFD2DAC8-F493-694B-B469-FB3868AEDD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91" y="2184051"/>
            <a:ext cx="2837860" cy="370379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CAC0811-8FC9-FC48-9331-DAFCE35EC4C1}"/>
              </a:ext>
            </a:extLst>
          </p:cNvPr>
          <p:cNvSpPr/>
          <p:nvPr/>
        </p:nvSpPr>
        <p:spPr>
          <a:xfrm>
            <a:off x="3878093" y="1773105"/>
            <a:ext cx="7704307" cy="4216539"/>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Need for increased investment in TB diagnostics R&amp;D</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Investments by donors and countries in the research and development of new TB diagnostics must be increased, in order to accelerate development of the TB diagnostic tools that are needed (new </a:t>
            </a:r>
            <a:r>
              <a:rPr lang="en-US" sz="1600" dirty="0" err="1">
                <a:latin typeface="Arial" panose="020B0604020202020204" pitchFamily="34" charset="0"/>
                <a:cs typeface="Arial" panose="020B0604020202020204" pitchFamily="34" charset="0"/>
              </a:rPr>
              <a:t>Unitaid</a:t>
            </a:r>
            <a:r>
              <a:rPr lang="en-US" sz="1600" dirty="0">
                <a:latin typeface="Arial" panose="020B0604020202020204" pitchFamily="34" charset="0"/>
                <a:cs typeface="Arial" panose="020B0604020202020204" pitchFamily="34" charset="0"/>
              </a:rPr>
              <a:t> investments: DriveDx4TB, START 4-ALL)</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Funders and developers must engage TB-affected communities in all stages of TB diagnostics research and development to ensure that new TB diagnostic tools are developed with community input and reflect community needs and priorities (not as a check-box in late-stage R&amp;D)</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Current priorities include:</a:t>
            </a: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Pediatric TB diagnostics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Point-of-care urine LAM tests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Point-of-care molecular tests for TB and DR-TB</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TB screening and triage tools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TB screening and diagnostic combinations and algorithms</a:t>
            </a:r>
          </a:p>
        </p:txBody>
      </p:sp>
    </p:spTree>
    <p:extLst>
      <p:ext uri="{BB962C8B-B14F-4D97-AF65-F5344CB8AC3E}">
        <p14:creationId xmlns:p14="http://schemas.microsoft.com/office/powerpoint/2010/main" val="2842083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A6EF1-C110-F440-8610-5B41177E78ED}"/>
              </a:ext>
            </a:extLst>
          </p:cNvPr>
          <p:cNvSpPr>
            <a:spLocks noGrp="1"/>
          </p:cNvSpPr>
          <p:nvPr>
            <p:ph type="title"/>
          </p:nvPr>
        </p:nvSpPr>
        <p:spPr/>
        <p:txBody>
          <a:bodyPr>
            <a:normAutofit/>
          </a:bodyPr>
          <a:lstStyle/>
          <a:p>
            <a:r>
              <a:rPr lang="en-US" sz="3600" dirty="0"/>
              <a:t>TB advocacy for improved research and access</a:t>
            </a:r>
          </a:p>
        </p:txBody>
      </p:sp>
      <p:cxnSp>
        <p:nvCxnSpPr>
          <p:cNvPr id="7" name="Straight Connector 6">
            <a:extLst>
              <a:ext uri="{FF2B5EF4-FFF2-40B4-BE49-F238E27FC236}">
                <a16:creationId xmlns:a16="http://schemas.microsoft.com/office/drawing/2014/main" id="{4EFE0D93-5C70-6141-8BE0-56A5E80820AD}"/>
              </a:ext>
            </a:extLst>
          </p:cNvPr>
          <p:cNvCxnSpPr>
            <a:cxnSpLocks noChangeShapeType="1"/>
          </p:cNvCxnSpPr>
          <p:nvPr/>
        </p:nvCxnSpPr>
        <p:spPr bwMode="auto">
          <a:xfrm>
            <a:off x="537410" y="1417638"/>
            <a:ext cx="11117179" cy="0"/>
          </a:xfrm>
          <a:prstGeom prst="line">
            <a:avLst/>
          </a:prstGeom>
          <a:noFill/>
          <a:ln w="25400">
            <a:solidFill>
              <a:schemeClr val="accent4">
                <a:lumMod val="50000"/>
              </a:schemeClr>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pic>
        <p:nvPicPr>
          <p:cNvPr id="8" name="Picture 7">
            <a:extLst>
              <a:ext uri="{FF2B5EF4-FFF2-40B4-BE49-F238E27FC236}">
                <a16:creationId xmlns:a16="http://schemas.microsoft.com/office/drawing/2014/main" id="{013E78D3-E169-714B-A53F-D97AF2AC6676}"/>
              </a:ext>
            </a:extLst>
          </p:cNvPr>
          <p:cNvPicPr>
            <a:picLocks noChangeAspect="1"/>
          </p:cNvPicPr>
          <p:nvPr/>
        </p:nvPicPr>
        <p:blipFill rotWithShape="1">
          <a:blip r:embed="rId3">
            <a:alphaModFix/>
          </a:blip>
          <a:srcRect l="-1367" t="818" r="-1033" b="1"/>
          <a:stretch/>
        </p:blipFill>
        <p:spPr>
          <a:xfrm>
            <a:off x="7604" y="6139613"/>
            <a:ext cx="3556093" cy="716425"/>
          </a:xfrm>
          <a:prstGeom prst="rect">
            <a:avLst/>
          </a:prstGeom>
          <a:solidFill>
            <a:schemeClr val="bg1"/>
          </a:solidFill>
        </p:spPr>
      </p:pic>
      <p:sp>
        <p:nvSpPr>
          <p:cNvPr id="9" name="Rectangle 8">
            <a:extLst>
              <a:ext uri="{FF2B5EF4-FFF2-40B4-BE49-F238E27FC236}">
                <a16:creationId xmlns:a16="http://schemas.microsoft.com/office/drawing/2014/main" id="{8B2AAC33-C586-9844-BC49-4C83742359E1}"/>
              </a:ext>
            </a:extLst>
          </p:cNvPr>
          <p:cNvSpPr/>
          <p:nvPr/>
        </p:nvSpPr>
        <p:spPr>
          <a:xfrm>
            <a:off x="0" y="6126166"/>
            <a:ext cx="12192000" cy="731834"/>
          </a:xfrm>
          <a:prstGeom prst="rect">
            <a:avLst/>
          </a:prstGeom>
          <a:gradFill flip="none" rotWithShape="1">
            <a:gsLst>
              <a:gs pos="0">
                <a:schemeClr val="accent4">
                  <a:lumMod val="10000"/>
                  <a:lumOff val="90000"/>
                  <a:alpha val="0"/>
                </a:schemeClr>
              </a:gs>
              <a:gs pos="50000">
                <a:schemeClr val="accent4">
                  <a:tint val="44500"/>
                  <a:satMod val="160000"/>
                </a:schemeClr>
              </a:gs>
              <a:gs pos="100000">
                <a:schemeClr val="accent4">
                  <a:tint val="23500"/>
                  <a:satMod val="160000"/>
                  <a:alpha val="32000"/>
                </a:schemeClr>
              </a:gs>
            </a:gsLst>
            <a:lin ang="0" scaled="1"/>
            <a:tileRect/>
          </a:gradFill>
          <a:ln w="6350">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57141C37-547B-444F-8B50-86821040CDB4}"/>
              </a:ext>
            </a:extLst>
          </p:cNvPr>
          <p:cNvSpPr>
            <a:spLocks noGrp="1"/>
          </p:cNvSpPr>
          <p:nvPr>
            <p:ph type="sldNum" sz="quarter" idx="12"/>
          </p:nvPr>
        </p:nvSpPr>
        <p:spPr>
          <a:xfrm>
            <a:off x="8737600" y="6356353"/>
            <a:ext cx="2844800" cy="365125"/>
          </a:xfrm>
        </p:spPr>
        <p:txBody>
          <a:bodyPr/>
          <a:lstStyle/>
          <a:p>
            <a:fld id="{3F2C5FAC-08BC-7445-8057-3F900D1A1A13}" type="slidenum">
              <a:rPr lang="en-US" smtClean="0"/>
              <a:t>13</a:t>
            </a:fld>
            <a:endParaRPr lang="en-US"/>
          </a:p>
        </p:txBody>
      </p:sp>
      <p:pic>
        <p:nvPicPr>
          <p:cNvPr id="16" name="Picture 15" descr="A picture containing text, sign, clipart&#10;&#10;Description automatically generated">
            <a:extLst>
              <a:ext uri="{FF2B5EF4-FFF2-40B4-BE49-F238E27FC236}">
                <a16:creationId xmlns:a16="http://schemas.microsoft.com/office/drawing/2014/main" id="{9A9B043A-B580-0947-AB40-FC56B294818E}"/>
              </a:ext>
            </a:extLst>
          </p:cNvPr>
          <p:cNvPicPr>
            <a:picLocks noChangeAspect="1"/>
          </p:cNvPicPr>
          <p:nvPr/>
        </p:nvPicPr>
        <p:blipFill>
          <a:blip r:embed="rId4"/>
          <a:stretch>
            <a:fillRect/>
          </a:stretch>
        </p:blipFill>
        <p:spPr>
          <a:xfrm>
            <a:off x="9284936" y="6158068"/>
            <a:ext cx="1946809" cy="690591"/>
          </a:xfrm>
          <a:prstGeom prst="rect">
            <a:avLst/>
          </a:prstGeom>
        </p:spPr>
      </p:pic>
      <p:sp>
        <p:nvSpPr>
          <p:cNvPr id="3" name="Rectangle 2">
            <a:extLst>
              <a:ext uri="{FF2B5EF4-FFF2-40B4-BE49-F238E27FC236}">
                <a16:creationId xmlns:a16="http://schemas.microsoft.com/office/drawing/2014/main" id="{0378CD40-7A9D-594D-B0DD-C51C43144EC9}"/>
              </a:ext>
            </a:extLst>
          </p:cNvPr>
          <p:cNvSpPr/>
          <p:nvPr/>
        </p:nvSpPr>
        <p:spPr>
          <a:xfrm>
            <a:off x="537410" y="1566654"/>
            <a:ext cx="3209841" cy="400110"/>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TB diagnostics </a:t>
            </a:r>
            <a:r>
              <a:rPr lang="en-US" sz="2000" b="1" dirty="0">
                <a:solidFill>
                  <a:srgbClr val="FF0000"/>
                </a:solidFill>
                <a:latin typeface="Arial" panose="020B0604020202020204" pitchFamily="34" charset="0"/>
                <a:cs typeface="Arial" panose="020B0604020202020204" pitchFamily="34" charset="0"/>
              </a:rPr>
              <a:t>access</a:t>
            </a:r>
            <a:endParaRPr lang="en-US" sz="2000" dirty="0"/>
          </a:p>
        </p:txBody>
      </p:sp>
      <p:sp>
        <p:nvSpPr>
          <p:cNvPr id="4" name="Rectangle 3">
            <a:extLst>
              <a:ext uri="{FF2B5EF4-FFF2-40B4-BE49-F238E27FC236}">
                <a16:creationId xmlns:a16="http://schemas.microsoft.com/office/drawing/2014/main" id="{357B061B-AF34-904C-AF48-BCE21C72BB0E}"/>
              </a:ext>
            </a:extLst>
          </p:cNvPr>
          <p:cNvSpPr/>
          <p:nvPr/>
        </p:nvSpPr>
        <p:spPr>
          <a:xfrm>
            <a:off x="857117" y="2014402"/>
            <a:ext cx="5846083" cy="4016484"/>
          </a:xfrm>
          <a:prstGeom prst="rect">
            <a:avLst/>
          </a:prstGeom>
        </p:spPr>
        <p:txBody>
          <a:bodyPr wrap="square">
            <a:spAutoFit/>
          </a:bodyPr>
          <a:lstStyle/>
          <a:p>
            <a:r>
              <a:rPr lang="en-US" sz="1500" b="1" dirty="0">
                <a:latin typeface="Arial" panose="020B0604020202020204" pitchFamily="34" charset="0"/>
                <a:cs typeface="Arial" panose="020B0604020202020204" pitchFamily="34" charset="0"/>
              </a:rPr>
              <a:t>1. Country uptake and implementation of tools and policies</a:t>
            </a:r>
          </a:p>
          <a:p>
            <a:pPr marL="285750"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Countries should rapidly adopt new WHO policies and algorithms and fully implement them in country programs (e.g., replacing smear microscopy with molecular testing as the initial TB test; access to TB LAM for people living with HIV)</a:t>
            </a:r>
          </a:p>
          <a:p>
            <a:endParaRPr lang="en-US" sz="1500" dirty="0">
              <a:latin typeface="Arial" panose="020B0604020202020204" pitchFamily="34" charset="0"/>
              <a:cs typeface="Arial" panose="020B0604020202020204" pitchFamily="34" charset="0"/>
            </a:endParaRPr>
          </a:p>
          <a:p>
            <a:r>
              <a:rPr lang="en-US" sz="1500" b="1" dirty="0">
                <a:latin typeface="Arial" panose="020B0604020202020204" pitchFamily="34" charset="0"/>
                <a:cs typeface="Arial" panose="020B0604020202020204" pitchFamily="34" charset="0"/>
              </a:rPr>
              <a:t>2. Transparent, equitable, and evidence-based pricing </a:t>
            </a:r>
          </a:p>
          <a:p>
            <a:pPr marL="285750"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TB diagnostic tools should be priced transparently, equitably, and based on evidence (i.e., cost-of-goods-sold [COGS]-plus pricing with volume-based price reductions; lowest sustainable pricing).</a:t>
            </a:r>
          </a:p>
          <a:p>
            <a:pPr marL="285750" indent="-285750">
              <a:buFont typeface="Arial" panose="020B0604020202020204" pitchFamily="34" charset="0"/>
              <a:buChar char="•"/>
            </a:pPr>
            <a:endParaRPr lang="en-US" sz="1500" dirty="0">
              <a:latin typeface="Arial" panose="020B0604020202020204" pitchFamily="34" charset="0"/>
              <a:cs typeface="Arial" panose="020B0604020202020204" pitchFamily="34" charset="0"/>
            </a:endParaRPr>
          </a:p>
          <a:p>
            <a:r>
              <a:rPr lang="en-US" sz="1500" b="1" dirty="0">
                <a:latin typeface="Arial" panose="020B0604020202020204" pitchFamily="34" charset="0"/>
                <a:cs typeface="Arial" panose="020B0604020202020204" pitchFamily="34" charset="0"/>
              </a:rPr>
              <a:t>3. Access conditions on public funding</a:t>
            </a:r>
          </a:p>
          <a:p>
            <a:pPr marL="285750"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Donors should include access conditions (e.g., COGS-plus pricing, sufficient service and maintenance, commitment to meet orders/demand from LMICs) in all publicly funding agreements for TB diagnostics R&amp;D</a:t>
            </a:r>
          </a:p>
        </p:txBody>
      </p:sp>
      <p:pic>
        <p:nvPicPr>
          <p:cNvPr id="6" name="Picture 5" descr="A group of people holding a sign&#10;&#10;Description automatically generated">
            <a:extLst>
              <a:ext uri="{FF2B5EF4-FFF2-40B4-BE49-F238E27FC236}">
                <a16:creationId xmlns:a16="http://schemas.microsoft.com/office/drawing/2014/main" id="{1F86DD58-C35B-C743-8E6C-48D0C5EC7CBE}"/>
              </a:ext>
            </a:extLst>
          </p:cNvPr>
          <p:cNvPicPr>
            <a:picLocks noChangeAspect="1"/>
          </p:cNvPicPr>
          <p:nvPr/>
        </p:nvPicPr>
        <p:blipFill>
          <a:blip r:embed="rId5"/>
          <a:stretch>
            <a:fillRect/>
          </a:stretch>
        </p:blipFill>
        <p:spPr>
          <a:xfrm>
            <a:off x="6785795" y="2078950"/>
            <a:ext cx="4998281" cy="3325387"/>
          </a:xfrm>
          <a:prstGeom prst="rect">
            <a:avLst/>
          </a:prstGeom>
        </p:spPr>
      </p:pic>
    </p:spTree>
    <p:extLst>
      <p:ext uri="{BB962C8B-B14F-4D97-AF65-F5344CB8AC3E}">
        <p14:creationId xmlns:p14="http://schemas.microsoft.com/office/powerpoint/2010/main" val="4032778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ontage of two logos, Treatment Action Group and Medecine Sans Fronetieres Access Campaign">
            <a:extLst>
              <a:ext uri="{FF2B5EF4-FFF2-40B4-BE49-F238E27FC236}">
                <a16:creationId xmlns:a16="http://schemas.microsoft.com/office/drawing/2014/main" id="{F1FEA540-30E2-21CF-8438-EBBAA6D94C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976" r="27024"/>
          <a:stretch/>
        </p:blipFill>
        <p:spPr bwMode="auto">
          <a:xfrm>
            <a:off x="8555079" y="1244692"/>
            <a:ext cx="3209841" cy="10440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F8A6EF1-C110-F440-8610-5B41177E78ED}"/>
              </a:ext>
            </a:extLst>
          </p:cNvPr>
          <p:cNvSpPr>
            <a:spLocks noGrp="1"/>
          </p:cNvSpPr>
          <p:nvPr>
            <p:ph type="title"/>
          </p:nvPr>
        </p:nvSpPr>
        <p:spPr/>
        <p:txBody>
          <a:bodyPr>
            <a:normAutofit/>
          </a:bodyPr>
          <a:lstStyle/>
          <a:p>
            <a:r>
              <a:rPr lang="en-US" sz="3600" dirty="0"/>
              <a:t>TB advocacy for improved research and access</a:t>
            </a:r>
          </a:p>
        </p:txBody>
      </p:sp>
      <p:cxnSp>
        <p:nvCxnSpPr>
          <p:cNvPr id="7" name="Straight Connector 6">
            <a:extLst>
              <a:ext uri="{FF2B5EF4-FFF2-40B4-BE49-F238E27FC236}">
                <a16:creationId xmlns:a16="http://schemas.microsoft.com/office/drawing/2014/main" id="{4EFE0D93-5C70-6141-8BE0-56A5E80820AD}"/>
              </a:ext>
            </a:extLst>
          </p:cNvPr>
          <p:cNvCxnSpPr>
            <a:cxnSpLocks noChangeShapeType="1"/>
          </p:cNvCxnSpPr>
          <p:nvPr/>
        </p:nvCxnSpPr>
        <p:spPr bwMode="auto">
          <a:xfrm>
            <a:off x="537410" y="1417638"/>
            <a:ext cx="11117179" cy="0"/>
          </a:xfrm>
          <a:prstGeom prst="line">
            <a:avLst/>
          </a:prstGeom>
          <a:noFill/>
          <a:ln w="25400">
            <a:solidFill>
              <a:schemeClr val="accent4">
                <a:lumMod val="50000"/>
              </a:schemeClr>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pic>
        <p:nvPicPr>
          <p:cNvPr id="8" name="Picture 7">
            <a:extLst>
              <a:ext uri="{FF2B5EF4-FFF2-40B4-BE49-F238E27FC236}">
                <a16:creationId xmlns:a16="http://schemas.microsoft.com/office/drawing/2014/main" id="{013E78D3-E169-714B-A53F-D97AF2AC6676}"/>
              </a:ext>
            </a:extLst>
          </p:cNvPr>
          <p:cNvPicPr>
            <a:picLocks noChangeAspect="1"/>
          </p:cNvPicPr>
          <p:nvPr/>
        </p:nvPicPr>
        <p:blipFill rotWithShape="1">
          <a:blip r:embed="rId4">
            <a:alphaModFix/>
          </a:blip>
          <a:srcRect l="-1367" t="818" r="-1033" b="1"/>
          <a:stretch/>
        </p:blipFill>
        <p:spPr>
          <a:xfrm>
            <a:off x="7604" y="6139613"/>
            <a:ext cx="3556093" cy="716425"/>
          </a:xfrm>
          <a:prstGeom prst="rect">
            <a:avLst/>
          </a:prstGeom>
          <a:solidFill>
            <a:schemeClr val="bg1"/>
          </a:solidFill>
        </p:spPr>
      </p:pic>
      <p:sp>
        <p:nvSpPr>
          <p:cNvPr id="9" name="Rectangle 8">
            <a:extLst>
              <a:ext uri="{FF2B5EF4-FFF2-40B4-BE49-F238E27FC236}">
                <a16:creationId xmlns:a16="http://schemas.microsoft.com/office/drawing/2014/main" id="{8B2AAC33-C586-9844-BC49-4C83742359E1}"/>
              </a:ext>
            </a:extLst>
          </p:cNvPr>
          <p:cNvSpPr/>
          <p:nvPr/>
        </p:nvSpPr>
        <p:spPr>
          <a:xfrm>
            <a:off x="0" y="6126166"/>
            <a:ext cx="12192000" cy="731834"/>
          </a:xfrm>
          <a:prstGeom prst="rect">
            <a:avLst/>
          </a:prstGeom>
          <a:gradFill flip="none" rotWithShape="1">
            <a:gsLst>
              <a:gs pos="0">
                <a:schemeClr val="accent4">
                  <a:lumMod val="10000"/>
                  <a:lumOff val="90000"/>
                  <a:alpha val="0"/>
                </a:schemeClr>
              </a:gs>
              <a:gs pos="50000">
                <a:schemeClr val="accent4">
                  <a:tint val="44500"/>
                  <a:satMod val="160000"/>
                </a:schemeClr>
              </a:gs>
              <a:gs pos="100000">
                <a:schemeClr val="accent4">
                  <a:tint val="23500"/>
                  <a:satMod val="160000"/>
                  <a:alpha val="32000"/>
                </a:schemeClr>
              </a:gs>
            </a:gsLst>
            <a:lin ang="0" scaled="1"/>
            <a:tileRect/>
          </a:gradFill>
          <a:ln w="6350">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57141C37-547B-444F-8B50-86821040CDB4}"/>
              </a:ext>
            </a:extLst>
          </p:cNvPr>
          <p:cNvSpPr>
            <a:spLocks noGrp="1"/>
          </p:cNvSpPr>
          <p:nvPr>
            <p:ph type="sldNum" sz="quarter" idx="12"/>
          </p:nvPr>
        </p:nvSpPr>
        <p:spPr>
          <a:xfrm>
            <a:off x="8737600" y="6356353"/>
            <a:ext cx="2844800" cy="365125"/>
          </a:xfrm>
        </p:spPr>
        <p:txBody>
          <a:bodyPr/>
          <a:lstStyle/>
          <a:p>
            <a:fld id="{3F2C5FAC-08BC-7445-8057-3F900D1A1A13}" type="slidenum">
              <a:rPr lang="en-US" smtClean="0"/>
              <a:t>14</a:t>
            </a:fld>
            <a:endParaRPr lang="en-US"/>
          </a:p>
        </p:txBody>
      </p:sp>
      <p:pic>
        <p:nvPicPr>
          <p:cNvPr id="16" name="Picture 15" descr="A picture containing text, sign, clipart&#10;&#10;Description automatically generated">
            <a:extLst>
              <a:ext uri="{FF2B5EF4-FFF2-40B4-BE49-F238E27FC236}">
                <a16:creationId xmlns:a16="http://schemas.microsoft.com/office/drawing/2014/main" id="{9A9B043A-B580-0947-AB40-FC56B294818E}"/>
              </a:ext>
            </a:extLst>
          </p:cNvPr>
          <p:cNvPicPr>
            <a:picLocks noChangeAspect="1"/>
          </p:cNvPicPr>
          <p:nvPr/>
        </p:nvPicPr>
        <p:blipFill>
          <a:blip r:embed="rId5"/>
          <a:stretch>
            <a:fillRect/>
          </a:stretch>
        </p:blipFill>
        <p:spPr>
          <a:xfrm>
            <a:off x="9284936" y="6158068"/>
            <a:ext cx="1946809" cy="690591"/>
          </a:xfrm>
          <a:prstGeom prst="rect">
            <a:avLst/>
          </a:prstGeom>
        </p:spPr>
      </p:pic>
      <p:sp>
        <p:nvSpPr>
          <p:cNvPr id="3" name="Rectangle 2">
            <a:extLst>
              <a:ext uri="{FF2B5EF4-FFF2-40B4-BE49-F238E27FC236}">
                <a16:creationId xmlns:a16="http://schemas.microsoft.com/office/drawing/2014/main" id="{0378CD40-7A9D-594D-B0DD-C51C43144EC9}"/>
              </a:ext>
            </a:extLst>
          </p:cNvPr>
          <p:cNvSpPr/>
          <p:nvPr/>
        </p:nvSpPr>
        <p:spPr>
          <a:xfrm>
            <a:off x="537410" y="1566654"/>
            <a:ext cx="3209841" cy="400110"/>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TB diagnostics </a:t>
            </a:r>
            <a:r>
              <a:rPr lang="en-US" sz="2000" b="1" dirty="0">
                <a:solidFill>
                  <a:srgbClr val="FF0000"/>
                </a:solidFill>
                <a:latin typeface="Arial" panose="020B0604020202020204" pitchFamily="34" charset="0"/>
                <a:cs typeface="Arial" panose="020B0604020202020204" pitchFamily="34" charset="0"/>
              </a:rPr>
              <a:t>access</a:t>
            </a:r>
            <a:endParaRPr lang="en-US" sz="2000" dirty="0"/>
          </a:p>
        </p:txBody>
      </p:sp>
      <p:sp>
        <p:nvSpPr>
          <p:cNvPr id="4" name="Rectangle 3">
            <a:extLst>
              <a:ext uri="{FF2B5EF4-FFF2-40B4-BE49-F238E27FC236}">
                <a16:creationId xmlns:a16="http://schemas.microsoft.com/office/drawing/2014/main" id="{357B061B-AF34-904C-AF48-BCE21C72BB0E}"/>
              </a:ext>
            </a:extLst>
          </p:cNvPr>
          <p:cNvSpPr/>
          <p:nvPr/>
        </p:nvSpPr>
        <p:spPr>
          <a:xfrm>
            <a:off x="999986" y="2196951"/>
            <a:ext cx="10231759" cy="3539430"/>
          </a:xfrm>
          <a:prstGeom prst="rect">
            <a:avLst/>
          </a:prstGeom>
        </p:spPr>
        <p:txBody>
          <a:bodyPr wrap="square">
            <a:spAutoFit/>
          </a:bodyPr>
          <a:lstStyle/>
          <a:p>
            <a:r>
              <a:rPr lang="en-US" sz="2000" b="1" dirty="0">
                <a:solidFill>
                  <a:srgbClr val="EF3D42"/>
                </a:solidFill>
                <a:latin typeface="Arial" panose="020B0604020202020204" pitchFamily="34" charset="0"/>
                <a:cs typeface="Arial" panose="020B0604020202020204" pitchFamily="34" charset="0"/>
              </a:rPr>
              <a:t>Principles for Access to Multi-disease Molecular Diagnostics</a:t>
            </a:r>
          </a:p>
          <a:p>
            <a:endParaRPr lang="en-US" b="1" dirty="0">
              <a:solidFill>
                <a:srgbClr val="EF3D4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These 10 Access Principles are intended to help country governments, donors, and global health actors work together to navigate the complex process of improving global, regional, and national systems for the procurement and implementation of essential molecular diagnostic tests.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They articulate approaches and standards that country governments, donors, and global health actors can collaboratively apply to promote competition, increase efficiency, reduce costs, improve the terms and provision of service and maintenance, and put in place measures to ensure that pricing of molecular diagnostics is transparent, fair, equitable, and evidence based.</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The Access Principles were developed based on discussions held between country program representatives, donors, members of civil society, and global health actors at the </a:t>
            </a:r>
            <a:r>
              <a:rPr lang="en-US" sz="1600" dirty="0">
                <a:solidFill>
                  <a:srgbClr val="EF3D42"/>
                </a:solidFill>
                <a:latin typeface="Arial" panose="020B0604020202020204" pitchFamily="34" charset="0"/>
                <a:cs typeface="Arial" panose="020B0604020202020204" pitchFamily="34" charset="0"/>
              </a:rPr>
              <a:t>Roundtable on Access to Multi-disease Molecular Diagnostics</a:t>
            </a:r>
            <a:r>
              <a:rPr lang="en-US" sz="1600" dirty="0">
                <a:latin typeface="Arial" panose="020B0604020202020204" pitchFamily="34" charset="0"/>
                <a:cs typeface="Arial" panose="020B0604020202020204" pitchFamily="34" charset="0"/>
              </a:rPr>
              <a:t>, hosted by TAG and MSF in June 2022.</a:t>
            </a:r>
          </a:p>
          <a:p>
            <a:pPr marL="285750" indent="-285750">
              <a:buFont typeface="Arial" panose="020B0604020202020204" pitchFamily="34" charset="0"/>
              <a:buChar char="•"/>
            </a:pPr>
            <a:endParaRPr lang="en-US" sz="1300" dirty="0">
              <a:latin typeface="Arial" panose="020B0604020202020204" pitchFamily="34" charset="0"/>
              <a:cs typeface="Arial" panose="020B0604020202020204" pitchFamily="34" charset="0"/>
            </a:endParaRPr>
          </a:p>
          <a:p>
            <a:r>
              <a:rPr lang="en-US" sz="1300" dirty="0">
                <a:latin typeface="Arial" panose="020B0604020202020204" pitchFamily="34" charset="0"/>
                <a:cs typeface="Arial" panose="020B0604020202020204" pitchFamily="34" charset="0"/>
                <a:hlinkClick r:id="rId6"/>
              </a:rPr>
              <a:t>https://www.treatmentactiongroup.org/statement/ten-principles-for-access-to-multi-disease-molecular-diagnostics-a-global-call-to-action/</a:t>
            </a:r>
            <a:r>
              <a:rPr lang="en-US" sz="13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857099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A6EF1-C110-F440-8610-5B41177E78ED}"/>
              </a:ext>
            </a:extLst>
          </p:cNvPr>
          <p:cNvSpPr>
            <a:spLocks noGrp="1"/>
          </p:cNvSpPr>
          <p:nvPr>
            <p:ph type="title"/>
          </p:nvPr>
        </p:nvSpPr>
        <p:spPr/>
        <p:txBody>
          <a:bodyPr>
            <a:normAutofit/>
          </a:bodyPr>
          <a:lstStyle/>
          <a:p>
            <a:r>
              <a:rPr lang="en-US" sz="3600" dirty="0"/>
              <a:t>TB advocacy for improved research and access</a:t>
            </a:r>
          </a:p>
        </p:txBody>
      </p:sp>
      <p:cxnSp>
        <p:nvCxnSpPr>
          <p:cNvPr id="7" name="Straight Connector 6">
            <a:extLst>
              <a:ext uri="{FF2B5EF4-FFF2-40B4-BE49-F238E27FC236}">
                <a16:creationId xmlns:a16="http://schemas.microsoft.com/office/drawing/2014/main" id="{4EFE0D93-5C70-6141-8BE0-56A5E80820AD}"/>
              </a:ext>
            </a:extLst>
          </p:cNvPr>
          <p:cNvCxnSpPr>
            <a:cxnSpLocks noChangeShapeType="1"/>
          </p:cNvCxnSpPr>
          <p:nvPr/>
        </p:nvCxnSpPr>
        <p:spPr bwMode="auto">
          <a:xfrm>
            <a:off x="537410" y="1417638"/>
            <a:ext cx="11117179" cy="0"/>
          </a:xfrm>
          <a:prstGeom prst="line">
            <a:avLst/>
          </a:prstGeom>
          <a:noFill/>
          <a:ln w="25400">
            <a:solidFill>
              <a:schemeClr val="accent4">
                <a:lumMod val="50000"/>
              </a:schemeClr>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pic>
        <p:nvPicPr>
          <p:cNvPr id="8" name="Picture 7">
            <a:extLst>
              <a:ext uri="{FF2B5EF4-FFF2-40B4-BE49-F238E27FC236}">
                <a16:creationId xmlns:a16="http://schemas.microsoft.com/office/drawing/2014/main" id="{013E78D3-E169-714B-A53F-D97AF2AC6676}"/>
              </a:ext>
            </a:extLst>
          </p:cNvPr>
          <p:cNvPicPr>
            <a:picLocks noChangeAspect="1"/>
          </p:cNvPicPr>
          <p:nvPr/>
        </p:nvPicPr>
        <p:blipFill rotWithShape="1">
          <a:blip r:embed="rId3">
            <a:alphaModFix/>
          </a:blip>
          <a:srcRect l="-1367" t="818" r="-1033" b="1"/>
          <a:stretch/>
        </p:blipFill>
        <p:spPr>
          <a:xfrm>
            <a:off x="7604" y="6139613"/>
            <a:ext cx="3556093" cy="716425"/>
          </a:xfrm>
          <a:prstGeom prst="rect">
            <a:avLst/>
          </a:prstGeom>
          <a:solidFill>
            <a:schemeClr val="bg1"/>
          </a:solidFill>
        </p:spPr>
      </p:pic>
      <p:sp>
        <p:nvSpPr>
          <p:cNvPr id="9" name="Rectangle 8">
            <a:extLst>
              <a:ext uri="{FF2B5EF4-FFF2-40B4-BE49-F238E27FC236}">
                <a16:creationId xmlns:a16="http://schemas.microsoft.com/office/drawing/2014/main" id="{8B2AAC33-C586-9844-BC49-4C83742359E1}"/>
              </a:ext>
            </a:extLst>
          </p:cNvPr>
          <p:cNvSpPr/>
          <p:nvPr/>
        </p:nvSpPr>
        <p:spPr>
          <a:xfrm>
            <a:off x="0" y="6126166"/>
            <a:ext cx="12192000" cy="731834"/>
          </a:xfrm>
          <a:prstGeom prst="rect">
            <a:avLst/>
          </a:prstGeom>
          <a:gradFill flip="none" rotWithShape="1">
            <a:gsLst>
              <a:gs pos="0">
                <a:schemeClr val="accent4">
                  <a:lumMod val="10000"/>
                  <a:lumOff val="90000"/>
                  <a:alpha val="0"/>
                </a:schemeClr>
              </a:gs>
              <a:gs pos="50000">
                <a:schemeClr val="accent4">
                  <a:tint val="44500"/>
                  <a:satMod val="160000"/>
                </a:schemeClr>
              </a:gs>
              <a:gs pos="100000">
                <a:schemeClr val="accent4">
                  <a:tint val="23500"/>
                  <a:satMod val="160000"/>
                  <a:alpha val="32000"/>
                </a:schemeClr>
              </a:gs>
            </a:gsLst>
            <a:lin ang="0" scaled="1"/>
            <a:tileRect/>
          </a:gradFill>
          <a:ln w="6350">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57141C37-547B-444F-8B50-86821040CDB4}"/>
              </a:ext>
            </a:extLst>
          </p:cNvPr>
          <p:cNvSpPr>
            <a:spLocks noGrp="1"/>
          </p:cNvSpPr>
          <p:nvPr>
            <p:ph type="sldNum" sz="quarter" idx="12"/>
          </p:nvPr>
        </p:nvSpPr>
        <p:spPr>
          <a:xfrm>
            <a:off x="8737600" y="6356353"/>
            <a:ext cx="2844800" cy="365125"/>
          </a:xfrm>
        </p:spPr>
        <p:txBody>
          <a:bodyPr/>
          <a:lstStyle/>
          <a:p>
            <a:fld id="{3F2C5FAC-08BC-7445-8057-3F900D1A1A13}" type="slidenum">
              <a:rPr lang="en-US" smtClean="0"/>
              <a:t>15</a:t>
            </a:fld>
            <a:endParaRPr lang="en-US"/>
          </a:p>
        </p:txBody>
      </p:sp>
      <p:pic>
        <p:nvPicPr>
          <p:cNvPr id="16" name="Picture 15" descr="A picture containing text, sign, clipart&#10;&#10;Description automatically generated">
            <a:extLst>
              <a:ext uri="{FF2B5EF4-FFF2-40B4-BE49-F238E27FC236}">
                <a16:creationId xmlns:a16="http://schemas.microsoft.com/office/drawing/2014/main" id="{9A9B043A-B580-0947-AB40-FC56B294818E}"/>
              </a:ext>
            </a:extLst>
          </p:cNvPr>
          <p:cNvPicPr>
            <a:picLocks noChangeAspect="1"/>
          </p:cNvPicPr>
          <p:nvPr/>
        </p:nvPicPr>
        <p:blipFill>
          <a:blip r:embed="rId4"/>
          <a:stretch>
            <a:fillRect/>
          </a:stretch>
        </p:blipFill>
        <p:spPr>
          <a:xfrm>
            <a:off x="9284936" y="6158068"/>
            <a:ext cx="1946809" cy="690591"/>
          </a:xfrm>
          <a:prstGeom prst="rect">
            <a:avLst/>
          </a:prstGeom>
        </p:spPr>
      </p:pic>
      <p:sp>
        <p:nvSpPr>
          <p:cNvPr id="11" name="Rectangle 2">
            <a:extLst>
              <a:ext uri="{FF2B5EF4-FFF2-40B4-BE49-F238E27FC236}">
                <a16:creationId xmlns:a16="http://schemas.microsoft.com/office/drawing/2014/main" id="{12B1879A-4A62-C1A9-184D-10B90CF45F67}"/>
              </a:ext>
            </a:extLst>
          </p:cNvPr>
          <p:cNvSpPr txBox="1">
            <a:spLocks noChangeArrowheads="1"/>
          </p:cNvSpPr>
          <p:nvPr/>
        </p:nvSpPr>
        <p:spPr>
          <a:xfrm>
            <a:off x="537410" y="1501741"/>
            <a:ext cx="4234615" cy="607258"/>
          </a:xfrm>
          <a:prstGeom prst="rect">
            <a:avLst/>
          </a:prstGeom>
          <a:noFill/>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n-US" sz="5500" b="1" dirty="0">
                <a:solidFill>
                  <a:srgbClr val="EF3E42"/>
                </a:solidFill>
                <a:latin typeface="Arial Black" charset="0"/>
                <a:ea typeface="Arial Black" charset="0"/>
                <a:cs typeface="Arial Black" charset="0"/>
              </a:rPr>
              <a:t>1</a:t>
            </a:r>
            <a:r>
              <a:rPr lang="en-US" sz="5500" b="1" dirty="0">
                <a:latin typeface="Arial Black" charset="0"/>
                <a:ea typeface="Arial Black" charset="0"/>
                <a:cs typeface="Arial Black" charset="0"/>
              </a:rPr>
              <a:t> / </a:t>
            </a:r>
            <a:r>
              <a:rPr lang="en-US" sz="5500" b="1" dirty="0">
                <a:solidFill>
                  <a:srgbClr val="EF3E42"/>
                </a:solidFill>
                <a:latin typeface="Arial Black" charset="0"/>
                <a:ea typeface="Arial Black" charset="0"/>
                <a:cs typeface="Arial Black" charset="0"/>
              </a:rPr>
              <a:t>4</a:t>
            </a:r>
            <a:r>
              <a:rPr lang="en-US" sz="5500" b="1" dirty="0">
                <a:latin typeface="Arial Black" charset="0"/>
                <a:ea typeface="Arial Black" charset="0"/>
                <a:cs typeface="Arial Black" charset="0"/>
              </a:rPr>
              <a:t> / </a:t>
            </a:r>
            <a:r>
              <a:rPr lang="en-US" sz="5500" b="1" dirty="0">
                <a:solidFill>
                  <a:srgbClr val="EF3E42"/>
                </a:solidFill>
                <a:latin typeface="Arial Black" charset="0"/>
                <a:ea typeface="Arial Black" charset="0"/>
                <a:cs typeface="Arial Black" charset="0"/>
              </a:rPr>
              <a:t>6</a:t>
            </a:r>
            <a:r>
              <a:rPr lang="en-US" sz="5500" b="1" dirty="0">
                <a:latin typeface="Arial Black" charset="0"/>
                <a:ea typeface="Arial Black" charset="0"/>
                <a:cs typeface="Arial Black" charset="0"/>
              </a:rPr>
              <a:t> x</a:t>
            </a:r>
            <a:r>
              <a:rPr lang="en-US" sz="5500" b="1" dirty="0">
                <a:solidFill>
                  <a:srgbClr val="EF3E42"/>
                </a:solidFill>
                <a:latin typeface="Arial Black" charset="0"/>
                <a:ea typeface="Arial Black" charset="0"/>
                <a:cs typeface="Arial Black" charset="0"/>
              </a:rPr>
              <a:t> 24</a:t>
            </a:r>
          </a:p>
        </p:txBody>
      </p:sp>
      <p:sp>
        <p:nvSpPr>
          <p:cNvPr id="13" name="Rectangle 3">
            <a:extLst>
              <a:ext uri="{FF2B5EF4-FFF2-40B4-BE49-F238E27FC236}">
                <a16:creationId xmlns:a16="http://schemas.microsoft.com/office/drawing/2014/main" id="{52DC2440-5D61-ABC5-FB62-2B202DB56FEA}"/>
              </a:ext>
            </a:extLst>
          </p:cNvPr>
          <p:cNvSpPr txBox="1">
            <a:spLocks noChangeArrowheads="1"/>
          </p:cNvSpPr>
          <p:nvPr/>
        </p:nvSpPr>
        <p:spPr>
          <a:xfrm>
            <a:off x="4015612" y="1436688"/>
            <a:ext cx="7216133" cy="533522"/>
          </a:xfrm>
          <a:prstGeom prst="rect">
            <a:avLst/>
          </a:prstGeom>
          <a:noFill/>
          <a:effectLst>
            <a:glow rad="228600">
              <a:schemeClr val="accent4">
                <a:satMod val="175000"/>
                <a:alpha val="40000"/>
              </a:schemeClr>
            </a:glow>
          </a:effectLst>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60000"/>
              </a:lnSpc>
              <a:spcBef>
                <a:spcPct val="10000"/>
              </a:spcBef>
              <a:buNone/>
              <a:defRPr/>
            </a:pPr>
            <a:r>
              <a:rPr lang="en-US" sz="2000" b="1" dirty="0">
                <a:latin typeface="Arial" panose="020B0604020202020204" pitchFamily="34" charset="0"/>
                <a:ea typeface="Arial Black" charset="0"/>
                <a:cs typeface="Arial" panose="020B0604020202020204" pitchFamily="34" charset="0"/>
              </a:rPr>
              <a:t>A campaign to rally energy, political will &amp; funding to end TB </a:t>
            </a:r>
          </a:p>
        </p:txBody>
      </p:sp>
      <p:sp>
        <p:nvSpPr>
          <p:cNvPr id="14" name="Subtitle 1">
            <a:extLst>
              <a:ext uri="{FF2B5EF4-FFF2-40B4-BE49-F238E27FC236}">
                <a16:creationId xmlns:a16="http://schemas.microsoft.com/office/drawing/2014/main" id="{BEDBE081-C6CB-7399-3536-485E5D018374}"/>
              </a:ext>
            </a:extLst>
          </p:cNvPr>
          <p:cNvSpPr txBox="1">
            <a:spLocks/>
          </p:cNvSpPr>
          <p:nvPr/>
        </p:nvSpPr>
        <p:spPr>
          <a:xfrm>
            <a:off x="727462" y="2063652"/>
            <a:ext cx="10854938" cy="406251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solidFill>
                  <a:srgbClr val="EF3E42"/>
                </a:solidFill>
                <a:latin typeface="Arial Black" charset="0"/>
                <a:ea typeface="Arial Black" charset="0"/>
                <a:cs typeface="Arial Black" charset="0"/>
              </a:rPr>
              <a:t>1</a:t>
            </a:r>
            <a:r>
              <a:rPr lang="en-US" sz="2400" dirty="0"/>
              <a:t> </a:t>
            </a:r>
            <a:r>
              <a:rPr lang="en-US" sz="1400" b="1"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one-month or once weekly treatment regimens for TB prevention. </a:t>
            </a:r>
          </a:p>
          <a:p>
            <a:pPr lvl="1"/>
            <a:r>
              <a:rPr lang="en-US" sz="1400" i="1" dirty="0">
                <a:latin typeface="Arial" panose="020B0604020202020204" pitchFamily="34" charset="0"/>
                <a:cs typeface="Arial" panose="020B0604020202020204" pitchFamily="34" charset="0"/>
              </a:rPr>
              <a:t>1HP, 3HP, 3HR from ACTG A5279 and TBTC Study 26 / ACTG A5259</a:t>
            </a:r>
          </a:p>
          <a:p>
            <a:pPr marL="0" indent="0">
              <a:buNone/>
            </a:pPr>
            <a:br>
              <a:rPr lang="en-US" sz="400" dirty="0"/>
            </a:br>
            <a:r>
              <a:rPr lang="en-US" sz="2400" b="1" dirty="0">
                <a:solidFill>
                  <a:srgbClr val="EF3E42"/>
                </a:solidFill>
                <a:latin typeface="Arial Black" charset="0"/>
                <a:ea typeface="Arial Black" charset="0"/>
                <a:cs typeface="Arial Black" charset="0"/>
              </a:rPr>
              <a:t>4</a:t>
            </a:r>
            <a:r>
              <a:rPr lang="en-US" sz="2400" dirty="0"/>
              <a:t> </a:t>
            </a:r>
            <a:r>
              <a:rPr lang="en-US" sz="1600" b="1" dirty="0">
                <a:latin typeface="Arial" panose="020B0604020202020204" pitchFamily="34" charset="0"/>
                <a:cs typeface="Arial" panose="020B0604020202020204" pitchFamily="34" charset="0"/>
              </a:rPr>
              <a:t>= four-month treatment regimens for drug-sensitive TB. </a:t>
            </a:r>
          </a:p>
          <a:p>
            <a:pPr lvl="1"/>
            <a:r>
              <a:rPr lang="en-US" sz="1400" i="1" dirty="0">
                <a:latin typeface="Arial" panose="020B0604020202020204" pitchFamily="34" charset="0"/>
                <a:cs typeface="Arial" panose="020B0604020202020204" pitchFamily="34" charset="0"/>
              </a:rPr>
              <a:t>4HPMZ, 4HRZ[E] from TBTC Study 31 / ACTG A5349 and the SHINE trial</a:t>
            </a:r>
          </a:p>
          <a:p>
            <a:pPr marL="0" indent="0">
              <a:buNone/>
            </a:pPr>
            <a:br>
              <a:rPr lang="en-US" sz="400" dirty="0"/>
            </a:br>
            <a:r>
              <a:rPr lang="en-US" sz="2400" b="1" dirty="0">
                <a:solidFill>
                  <a:srgbClr val="EF3E42"/>
                </a:solidFill>
                <a:latin typeface="Arial Black" charset="0"/>
                <a:ea typeface="Arial Black" charset="0"/>
                <a:cs typeface="Arial Black" charset="0"/>
              </a:rPr>
              <a:t>6</a:t>
            </a:r>
            <a:r>
              <a:rPr lang="en-US" sz="1400" dirty="0"/>
              <a:t> </a:t>
            </a:r>
            <a:r>
              <a:rPr lang="en-US" sz="1600" b="1" dirty="0">
                <a:latin typeface="Arial" panose="020B0604020202020204" pitchFamily="34" charset="0"/>
                <a:cs typeface="Arial" panose="020B0604020202020204" pitchFamily="34" charset="0"/>
              </a:rPr>
              <a:t>= six-month treatment regimens for drug-resistant TB.</a:t>
            </a:r>
          </a:p>
          <a:p>
            <a:pPr lvl="1"/>
            <a:r>
              <a:rPr lang="en-US" sz="1400" i="1" dirty="0">
                <a:latin typeface="Arial" panose="020B0604020202020204" pitchFamily="34" charset="0"/>
                <a:cs typeface="Arial" panose="020B0604020202020204" pitchFamily="34" charset="0"/>
              </a:rPr>
              <a:t>6BPa</a:t>
            </a:r>
            <a:r>
              <a:rPr lang="en-US" sz="1400" i="1" dirty="0">
                <a:latin typeface="Arial" panose="020B0604020202020204" pitchFamily="34" charset="0"/>
                <a:cs typeface="Arial" panose="020B0604020202020204" pitchFamily="34" charset="0"/>
                <a:sym typeface="Wingdings" pitchFamily="2" charset="2"/>
              </a:rPr>
              <a:t>L[M] from TB-PRACTECAL and </a:t>
            </a:r>
            <a:r>
              <a:rPr lang="en-US" sz="1400" i="1" dirty="0" err="1">
                <a:latin typeface="Arial" panose="020B0604020202020204" pitchFamily="34" charset="0"/>
                <a:cs typeface="Arial" panose="020B0604020202020204" pitchFamily="34" charset="0"/>
                <a:sym typeface="Wingdings" pitchFamily="2" charset="2"/>
              </a:rPr>
              <a:t>ZeNix</a:t>
            </a:r>
            <a:r>
              <a:rPr lang="en-US" sz="1400" i="1" dirty="0">
                <a:latin typeface="Arial" panose="020B0604020202020204" pitchFamily="34" charset="0"/>
                <a:cs typeface="Arial" panose="020B0604020202020204" pitchFamily="34" charset="0"/>
                <a:sym typeface="Wingdings" pitchFamily="2" charset="2"/>
              </a:rPr>
              <a:t> trials</a:t>
            </a:r>
            <a:endParaRPr lang="en-US" sz="1400" i="1" dirty="0">
              <a:latin typeface="Arial" panose="020B0604020202020204" pitchFamily="34" charset="0"/>
              <a:cs typeface="Arial" panose="020B0604020202020204" pitchFamily="34" charset="0"/>
            </a:endParaRPr>
          </a:p>
          <a:p>
            <a:endParaRPr lang="en-US" sz="600" dirty="0"/>
          </a:p>
          <a:p>
            <a:pPr marL="0" indent="0">
              <a:buNone/>
            </a:pPr>
            <a:r>
              <a:rPr lang="en-US" sz="1400" b="1" dirty="0">
                <a:latin typeface="Arial" panose="020B0604020202020204" pitchFamily="34" charset="0"/>
                <a:cs typeface="Arial" panose="020B0604020202020204" pitchFamily="34" charset="0"/>
              </a:rPr>
              <a:t>&amp; priority research</a:t>
            </a:r>
            <a:r>
              <a:rPr lang="en-US" sz="1400" dirty="0">
                <a:latin typeface="Arial" panose="020B0604020202020204" pitchFamily="34" charset="0"/>
                <a:cs typeface="Arial" panose="020B0604020202020204" pitchFamily="34" charset="0"/>
              </a:rPr>
              <a:t> to extend the benefits of short treatment and prevention regimens to any groups who cannot currently use them due to data gaps or research exclusions.</a:t>
            </a:r>
          </a:p>
          <a:p>
            <a:endParaRPr lang="en-US" sz="600" dirty="0">
              <a:latin typeface="Arial" panose="020B0604020202020204" pitchFamily="34" charset="0"/>
              <a:cs typeface="Arial" panose="020B0604020202020204" pitchFamily="34" charset="0"/>
            </a:endParaRPr>
          </a:p>
          <a:p>
            <a:pPr marL="0" indent="0">
              <a:buNone/>
            </a:pPr>
            <a:r>
              <a:rPr lang="en-US" sz="2400" b="1" dirty="0">
                <a:solidFill>
                  <a:srgbClr val="EF3E42"/>
                </a:solidFill>
                <a:latin typeface="Arial Black" charset="0"/>
                <a:ea typeface="Arial Black" charset="0"/>
                <a:cs typeface="Arial Black" charset="0"/>
              </a:rPr>
              <a:t>x 24</a:t>
            </a:r>
            <a:r>
              <a:rPr lang="en-US" sz="1400" dirty="0"/>
              <a:t> </a:t>
            </a:r>
            <a:r>
              <a:rPr lang="en-US" sz="1400" b="1" dirty="0">
                <a:latin typeface="Arial" panose="020B0604020202020204" pitchFamily="34" charset="0"/>
                <a:cs typeface="Arial" panose="020B0604020202020204" pitchFamily="34" charset="0"/>
              </a:rPr>
              <a:t>= by the end of 2024.</a:t>
            </a:r>
            <a:endParaRPr lang="en-US" sz="1400" i="1" dirty="0">
              <a:latin typeface="Arial" panose="020B0604020202020204" pitchFamily="34" charset="0"/>
              <a:cs typeface="Arial" panose="020B0604020202020204" pitchFamily="34" charset="0"/>
            </a:endParaRPr>
          </a:p>
          <a:p>
            <a:pPr marL="0" indent="0">
              <a:buNone/>
            </a:pPr>
            <a:r>
              <a:rPr lang="en-US" sz="1400" i="1" dirty="0">
                <a:latin typeface="Arial" panose="020B0604020202020204" pitchFamily="34" charset="0"/>
                <a:cs typeface="Arial" panose="020B0604020202020204" pitchFamily="34" charset="0"/>
              </a:rPr>
              <a:t>A deadline for having in place the “staff, stuff, space, systems, and support” needed for shorter TB regimens to be made accessible to everyone, everywhere as a human right.</a:t>
            </a:r>
          </a:p>
          <a:p>
            <a:pPr marL="0" indent="0">
              <a:buNone/>
            </a:pPr>
            <a:endParaRPr lang="en-US" sz="400" b="1" i="1" dirty="0">
              <a:latin typeface="Arial" panose="020B0604020202020204" pitchFamily="34" charset="0"/>
              <a:ea typeface="Arial Black" charset="0"/>
              <a:cs typeface="Arial" panose="020B0604020202020204" pitchFamily="34" charset="0"/>
            </a:endParaRPr>
          </a:p>
          <a:p>
            <a:pPr marL="0" indent="0">
              <a:buNone/>
            </a:pPr>
            <a:r>
              <a:rPr lang="en-US" sz="1300" dirty="0">
                <a:latin typeface="Arial" panose="020B0604020202020204" pitchFamily="34" charset="0"/>
                <a:cs typeface="Arial" panose="020B0604020202020204" pitchFamily="34" charset="0"/>
                <a:hlinkClick r:id="rId5"/>
              </a:rPr>
              <a:t>https://www.treatmentactiongroup.org/statement/1-4-6-x-24-campaign-launched-to-rally-energy-political-will-funding-needed-to-fight-tuberculosis/</a:t>
            </a:r>
            <a:endParaRPr lang="en-US" sz="1300" b="1" dirty="0">
              <a:latin typeface="Arial Black" charset="0"/>
              <a:ea typeface="Arial Black" charset="0"/>
              <a:cs typeface="Arial Black" charset="0"/>
            </a:endParaRPr>
          </a:p>
        </p:txBody>
      </p:sp>
    </p:spTree>
    <p:extLst>
      <p:ext uri="{BB962C8B-B14F-4D97-AF65-F5344CB8AC3E}">
        <p14:creationId xmlns:p14="http://schemas.microsoft.com/office/powerpoint/2010/main" val="1219832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A6EF1-C110-F440-8610-5B41177E78ED}"/>
              </a:ext>
            </a:extLst>
          </p:cNvPr>
          <p:cNvSpPr>
            <a:spLocks noGrp="1"/>
          </p:cNvSpPr>
          <p:nvPr>
            <p:ph type="title"/>
          </p:nvPr>
        </p:nvSpPr>
        <p:spPr/>
        <p:txBody>
          <a:bodyPr>
            <a:normAutofit/>
          </a:bodyPr>
          <a:lstStyle/>
          <a:p>
            <a:r>
              <a:rPr lang="en-US" sz="3600" dirty="0"/>
              <a:t>TB advocacy for improved research and access</a:t>
            </a:r>
          </a:p>
        </p:txBody>
      </p:sp>
      <p:cxnSp>
        <p:nvCxnSpPr>
          <p:cNvPr id="7" name="Straight Connector 6">
            <a:extLst>
              <a:ext uri="{FF2B5EF4-FFF2-40B4-BE49-F238E27FC236}">
                <a16:creationId xmlns:a16="http://schemas.microsoft.com/office/drawing/2014/main" id="{4EFE0D93-5C70-6141-8BE0-56A5E80820AD}"/>
              </a:ext>
            </a:extLst>
          </p:cNvPr>
          <p:cNvCxnSpPr>
            <a:cxnSpLocks noChangeShapeType="1"/>
          </p:cNvCxnSpPr>
          <p:nvPr/>
        </p:nvCxnSpPr>
        <p:spPr bwMode="auto">
          <a:xfrm>
            <a:off x="537410" y="1417638"/>
            <a:ext cx="11117179" cy="0"/>
          </a:xfrm>
          <a:prstGeom prst="line">
            <a:avLst/>
          </a:prstGeom>
          <a:noFill/>
          <a:ln w="25400">
            <a:solidFill>
              <a:schemeClr val="accent4">
                <a:lumMod val="50000"/>
              </a:schemeClr>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pic>
        <p:nvPicPr>
          <p:cNvPr id="8" name="Picture 7">
            <a:extLst>
              <a:ext uri="{FF2B5EF4-FFF2-40B4-BE49-F238E27FC236}">
                <a16:creationId xmlns:a16="http://schemas.microsoft.com/office/drawing/2014/main" id="{013E78D3-E169-714B-A53F-D97AF2AC6676}"/>
              </a:ext>
            </a:extLst>
          </p:cNvPr>
          <p:cNvPicPr>
            <a:picLocks noChangeAspect="1"/>
          </p:cNvPicPr>
          <p:nvPr/>
        </p:nvPicPr>
        <p:blipFill rotWithShape="1">
          <a:blip r:embed="rId3">
            <a:alphaModFix/>
          </a:blip>
          <a:srcRect l="-1367" t="818" r="-1033" b="1"/>
          <a:stretch/>
        </p:blipFill>
        <p:spPr>
          <a:xfrm>
            <a:off x="7604" y="6139613"/>
            <a:ext cx="3556093" cy="716425"/>
          </a:xfrm>
          <a:prstGeom prst="rect">
            <a:avLst/>
          </a:prstGeom>
          <a:solidFill>
            <a:schemeClr val="bg1"/>
          </a:solidFill>
        </p:spPr>
      </p:pic>
      <p:sp>
        <p:nvSpPr>
          <p:cNvPr id="9" name="Rectangle 8">
            <a:extLst>
              <a:ext uri="{FF2B5EF4-FFF2-40B4-BE49-F238E27FC236}">
                <a16:creationId xmlns:a16="http://schemas.microsoft.com/office/drawing/2014/main" id="{8B2AAC33-C586-9844-BC49-4C83742359E1}"/>
              </a:ext>
            </a:extLst>
          </p:cNvPr>
          <p:cNvSpPr/>
          <p:nvPr/>
        </p:nvSpPr>
        <p:spPr>
          <a:xfrm>
            <a:off x="0" y="6126166"/>
            <a:ext cx="12192000" cy="731834"/>
          </a:xfrm>
          <a:prstGeom prst="rect">
            <a:avLst/>
          </a:prstGeom>
          <a:gradFill flip="none" rotWithShape="1">
            <a:gsLst>
              <a:gs pos="0">
                <a:schemeClr val="accent4">
                  <a:lumMod val="10000"/>
                  <a:lumOff val="90000"/>
                  <a:alpha val="0"/>
                </a:schemeClr>
              </a:gs>
              <a:gs pos="50000">
                <a:schemeClr val="accent4">
                  <a:tint val="44500"/>
                  <a:satMod val="160000"/>
                </a:schemeClr>
              </a:gs>
              <a:gs pos="100000">
                <a:schemeClr val="accent4">
                  <a:tint val="23500"/>
                  <a:satMod val="160000"/>
                  <a:alpha val="32000"/>
                </a:schemeClr>
              </a:gs>
            </a:gsLst>
            <a:lin ang="0" scaled="1"/>
            <a:tileRect/>
          </a:gradFill>
          <a:ln w="6350">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57141C37-547B-444F-8B50-86821040CDB4}"/>
              </a:ext>
            </a:extLst>
          </p:cNvPr>
          <p:cNvSpPr>
            <a:spLocks noGrp="1"/>
          </p:cNvSpPr>
          <p:nvPr>
            <p:ph type="sldNum" sz="quarter" idx="12"/>
          </p:nvPr>
        </p:nvSpPr>
        <p:spPr>
          <a:xfrm>
            <a:off x="8737600" y="6356353"/>
            <a:ext cx="2844800" cy="365125"/>
          </a:xfrm>
        </p:spPr>
        <p:txBody>
          <a:bodyPr/>
          <a:lstStyle/>
          <a:p>
            <a:fld id="{3F2C5FAC-08BC-7445-8057-3F900D1A1A13}" type="slidenum">
              <a:rPr lang="en-US" smtClean="0"/>
              <a:t>16</a:t>
            </a:fld>
            <a:endParaRPr lang="en-US"/>
          </a:p>
        </p:txBody>
      </p:sp>
      <p:pic>
        <p:nvPicPr>
          <p:cNvPr id="16" name="Picture 15" descr="A picture containing text, sign, clipart&#10;&#10;Description automatically generated">
            <a:extLst>
              <a:ext uri="{FF2B5EF4-FFF2-40B4-BE49-F238E27FC236}">
                <a16:creationId xmlns:a16="http://schemas.microsoft.com/office/drawing/2014/main" id="{9A9B043A-B580-0947-AB40-FC56B294818E}"/>
              </a:ext>
            </a:extLst>
          </p:cNvPr>
          <p:cNvPicPr>
            <a:picLocks noChangeAspect="1"/>
          </p:cNvPicPr>
          <p:nvPr/>
        </p:nvPicPr>
        <p:blipFill>
          <a:blip r:embed="rId4"/>
          <a:stretch>
            <a:fillRect/>
          </a:stretch>
        </p:blipFill>
        <p:spPr>
          <a:xfrm>
            <a:off x="9284936" y="6158068"/>
            <a:ext cx="1946809" cy="690591"/>
          </a:xfrm>
          <a:prstGeom prst="rect">
            <a:avLst/>
          </a:prstGeom>
        </p:spPr>
      </p:pic>
      <p:sp>
        <p:nvSpPr>
          <p:cNvPr id="12" name="Title 1">
            <a:extLst>
              <a:ext uri="{FF2B5EF4-FFF2-40B4-BE49-F238E27FC236}">
                <a16:creationId xmlns:a16="http://schemas.microsoft.com/office/drawing/2014/main" id="{90B9342A-76DD-7E9A-3AD2-BFEAD4D9AA1D}"/>
              </a:ext>
            </a:extLst>
          </p:cNvPr>
          <p:cNvSpPr txBox="1">
            <a:spLocks/>
          </p:cNvSpPr>
          <p:nvPr/>
        </p:nvSpPr>
        <p:spPr>
          <a:xfrm>
            <a:off x="357270" y="1566466"/>
            <a:ext cx="11225130" cy="994172"/>
          </a:xfrm>
          <a:prstGeom prst="rect">
            <a:avLst/>
          </a:prstGeom>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Black" panose="020B0604020202020204" pitchFamily="34" charset="0"/>
                <a:cs typeface="Arial Black" panose="020B0604020202020204" pitchFamily="34" charset="0"/>
              </a:rPr>
              <a:t>REMEBERING PAUL FARMER</a:t>
            </a:r>
            <a:br>
              <a:rPr lang="en-US" b="1">
                <a:latin typeface="Arial Black" panose="020B0604020202020204" pitchFamily="34" charset="0"/>
                <a:cs typeface="Arial Black" panose="020B0604020202020204" pitchFamily="34" charset="0"/>
              </a:rPr>
            </a:br>
            <a:r>
              <a:rPr lang="en-US" sz="2400" b="1">
                <a:latin typeface="Arial Black" panose="020B0604020202020204" pitchFamily="34" charset="0"/>
                <a:cs typeface="Arial Black" panose="020B0604020202020204" pitchFamily="34" charset="0"/>
              </a:rPr>
              <a:t>(1959–2022)</a:t>
            </a:r>
            <a:endParaRPr lang="en-US" b="1" dirty="0">
              <a:latin typeface="Arial Black" panose="020B0604020202020204" pitchFamily="34" charset="0"/>
              <a:cs typeface="Arial Black" panose="020B0604020202020204" pitchFamily="34" charset="0"/>
            </a:endParaRPr>
          </a:p>
        </p:txBody>
      </p:sp>
      <p:pic>
        <p:nvPicPr>
          <p:cNvPr id="15" name="Picture 14">
            <a:extLst>
              <a:ext uri="{FF2B5EF4-FFF2-40B4-BE49-F238E27FC236}">
                <a16:creationId xmlns:a16="http://schemas.microsoft.com/office/drawing/2014/main" id="{FC6F0273-CD8C-66CE-C5C0-F00040B04D7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70814" y="2398775"/>
            <a:ext cx="2764675" cy="3553517"/>
          </a:xfrm>
          <a:prstGeom prst="rect">
            <a:avLst/>
          </a:prstGeom>
        </p:spPr>
      </p:pic>
      <p:sp>
        <p:nvSpPr>
          <p:cNvPr id="18" name="Content Placeholder 2">
            <a:extLst>
              <a:ext uri="{FF2B5EF4-FFF2-40B4-BE49-F238E27FC236}">
                <a16:creationId xmlns:a16="http://schemas.microsoft.com/office/drawing/2014/main" id="{A6E19D62-AED6-9B24-3D6A-89ADD324EFD8}"/>
              </a:ext>
            </a:extLst>
          </p:cNvPr>
          <p:cNvSpPr>
            <a:spLocks noGrp="1"/>
          </p:cNvSpPr>
          <p:nvPr>
            <p:ph idx="1"/>
          </p:nvPr>
        </p:nvSpPr>
        <p:spPr>
          <a:xfrm>
            <a:off x="3990846" y="2560638"/>
            <a:ext cx="7453359" cy="1173160"/>
          </a:xfrm>
        </p:spPr>
        <p:txBody>
          <a:bodyPr>
            <a:normAutofit/>
          </a:bodyPr>
          <a:lstStyle/>
          <a:p>
            <a:pPr marL="0" indent="0">
              <a:buNone/>
            </a:pPr>
            <a:r>
              <a:rPr lang="en-US" sz="1500" dirty="0">
                <a:latin typeface="Arial" panose="020B0604020202020204" pitchFamily="34" charset="0"/>
                <a:cs typeface="Arial" panose="020B0604020202020204" pitchFamily="34" charset="0"/>
              </a:rPr>
              <a:t>“If everyone has a right ‘to share in scientific advancement and its benefits,’ where are our pragmatic efforts to improve the spread of these advances? … even as our biomedical interventions become more effective, our capacity to distribute them equitably is further eroded.”</a:t>
            </a:r>
          </a:p>
        </p:txBody>
      </p:sp>
      <p:sp>
        <p:nvSpPr>
          <p:cNvPr id="19" name="TextBox 18">
            <a:extLst>
              <a:ext uri="{FF2B5EF4-FFF2-40B4-BE49-F238E27FC236}">
                <a16:creationId xmlns:a16="http://schemas.microsoft.com/office/drawing/2014/main" id="{5BF2FBD8-022E-7E87-0CCF-B715CF0CA3B1}"/>
              </a:ext>
            </a:extLst>
          </p:cNvPr>
          <p:cNvSpPr txBox="1"/>
          <p:nvPr/>
        </p:nvSpPr>
        <p:spPr>
          <a:xfrm>
            <a:off x="3990846" y="3644567"/>
            <a:ext cx="7608716" cy="300082"/>
          </a:xfrm>
          <a:prstGeom prst="rect">
            <a:avLst/>
          </a:prstGeom>
          <a:noFill/>
        </p:spPr>
        <p:txBody>
          <a:bodyPr wrap="square">
            <a:spAutoFit/>
          </a:bodyPr>
          <a:lstStyle/>
          <a:p>
            <a:r>
              <a:rPr lang="en-US" sz="1350" i="1" dirty="0">
                <a:latin typeface="Arial" panose="020B0604020202020204" pitchFamily="34" charset="0"/>
                <a:cs typeface="Arial" panose="020B0604020202020204" pitchFamily="34" charset="0"/>
              </a:rPr>
              <a:t>— Pathologies of Power: Rethinking Health and Human Rights, </a:t>
            </a:r>
            <a:r>
              <a:rPr lang="en-US" sz="1350" dirty="0">
                <a:latin typeface="Arial" panose="020B0604020202020204" pitchFamily="34" charset="0"/>
                <a:cs typeface="Arial" panose="020B0604020202020204" pitchFamily="34" charset="0"/>
              </a:rPr>
              <a:t>AJPH 1999</a:t>
            </a:r>
          </a:p>
        </p:txBody>
      </p:sp>
      <p:sp>
        <p:nvSpPr>
          <p:cNvPr id="20" name="TextBox 19">
            <a:extLst>
              <a:ext uri="{FF2B5EF4-FFF2-40B4-BE49-F238E27FC236}">
                <a16:creationId xmlns:a16="http://schemas.microsoft.com/office/drawing/2014/main" id="{9E20CC89-ABC5-5716-30F2-5A6450F76FAB}"/>
              </a:ext>
            </a:extLst>
          </p:cNvPr>
          <p:cNvSpPr txBox="1"/>
          <p:nvPr/>
        </p:nvSpPr>
        <p:spPr>
          <a:xfrm>
            <a:off x="3990846" y="4213859"/>
            <a:ext cx="7608716" cy="1400383"/>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The right of everyone to enjoy the benefits of scientific progress and its applications i.e., the </a:t>
            </a:r>
            <a:r>
              <a:rPr lang="en-US" sz="1500" b="1" dirty="0">
                <a:solidFill>
                  <a:srgbClr val="FF0000"/>
                </a:solidFill>
                <a:latin typeface="Arial" panose="020B0604020202020204" pitchFamily="34" charset="0"/>
                <a:cs typeface="Arial" panose="020B0604020202020204" pitchFamily="34" charset="0"/>
              </a:rPr>
              <a:t>right to science</a:t>
            </a:r>
            <a:r>
              <a:rPr lang="en-US" sz="1500" dirty="0">
                <a:latin typeface="Arial" panose="020B0604020202020204" pitchFamily="34" charset="0"/>
                <a:cs typeface="Arial" panose="020B0604020202020204" pitchFamily="34" charset="0"/>
              </a:rPr>
              <a:t>.</a:t>
            </a:r>
          </a:p>
          <a:p>
            <a:endParaRPr lang="en-US" sz="1000" dirty="0">
              <a:latin typeface="Arial" panose="020B0604020202020204" pitchFamily="34" charset="0"/>
              <a:cs typeface="Arial" panose="020B0604020202020204" pitchFamily="34" charset="0"/>
            </a:endParaRPr>
          </a:p>
          <a:p>
            <a:r>
              <a:rPr lang="en-US" sz="1500" dirty="0">
                <a:latin typeface="Arial" panose="020B0604020202020204" pitchFamily="34" charset="0"/>
                <a:cs typeface="Arial" panose="020B0604020202020204" pitchFamily="34" charset="0"/>
              </a:rPr>
              <a:t>Governments have “a duty to make available and accessible to all persons, without discrimination, especially to the most vulnerable, all the best available applications of scientific progress necessary to enjoy the highest attainable standard of heath.” </a:t>
            </a:r>
          </a:p>
        </p:txBody>
      </p:sp>
      <p:cxnSp>
        <p:nvCxnSpPr>
          <p:cNvPr id="21" name="Straight Connector 20">
            <a:extLst>
              <a:ext uri="{FF2B5EF4-FFF2-40B4-BE49-F238E27FC236}">
                <a16:creationId xmlns:a16="http://schemas.microsoft.com/office/drawing/2014/main" id="{CE807CA0-03D1-F795-B6B5-9D3035433672}"/>
              </a:ext>
            </a:extLst>
          </p:cNvPr>
          <p:cNvCxnSpPr>
            <a:cxnSpLocks/>
          </p:cNvCxnSpPr>
          <p:nvPr/>
        </p:nvCxnSpPr>
        <p:spPr>
          <a:xfrm>
            <a:off x="4045873" y="4077656"/>
            <a:ext cx="76087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26FDC12-CC9F-4AD4-74FF-1F14615D73CB}"/>
              </a:ext>
            </a:extLst>
          </p:cNvPr>
          <p:cNvSpPr txBox="1"/>
          <p:nvPr/>
        </p:nvSpPr>
        <p:spPr>
          <a:xfrm>
            <a:off x="3990846" y="5652210"/>
            <a:ext cx="8326364" cy="300082"/>
          </a:xfrm>
          <a:prstGeom prst="rect">
            <a:avLst/>
          </a:prstGeom>
          <a:noFill/>
        </p:spPr>
        <p:txBody>
          <a:bodyPr wrap="square">
            <a:spAutoFit/>
          </a:bodyPr>
          <a:lstStyle/>
          <a:p>
            <a:r>
              <a:rPr lang="en-US" sz="1350" i="1" dirty="0">
                <a:latin typeface="Arial" panose="020B0604020202020204" pitchFamily="34" charset="0"/>
                <a:cs typeface="Arial" panose="020B0604020202020204" pitchFamily="34" charset="0"/>
              </a:rPr>
              <a:t>— General Comment 25, Committee on Economic, Social and Cultural Rights</a:t>
            </a:r>
          </a:p>
        </p:txBody>
      </p:sp>
    </p:spTree>
    <p:extLst>
      <p:ext uri="{BB962C8B-B14F-4D97-AF65-F5344CB8AC3E}">
        <p14:creationId xmlns:p14="http://schemas.microsoft.com/office/powerpoint/2010/main" val="32782622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A6EF1-C110-F440-8610-5B41177E78ED}"/>
              </a:ext>
            </a:extLst>
          </p:cNvPr>
          <p:cNvSpPr>
            <a:spLocks noGrp="1"/>
          </p:cNvSpPr>
          <p:nvPr>
            <p:ph type="title"/>
          </p:nvPr>
        </p:nvSpPr>
        <p:spPr/>
        <p:txBody>
          <a:bodyPr>
            <a:normAutofit/>
          </a:bodyPr>
          <a:lstStyle/>
          <a:p>
            <a:r>
              <a:rPr lang="en-US" sz="3600" dirty="0"/>
              <a:t>Getting involved</a:t>
            </a:r>
          </a:p>
        </p:txBody>
      </p:sp>
      <p:cxnSp>
        <p:nvCxnSpPr>
          <p:cNvPr id="7" name="Straight Connector 6">
            <a:extLst>
              <a:ext uri="{FF2B5EF4-FFF2-40B4-BE49-F238E27FC236}">
                <a16:creationId xmlns:a16="http://schemas.microsoft.com/office/drawing/2014/main" id="{4EFE0D93-5C70-6141-8BE0-56A5E80820AD}"/>
              </a:ext>
            </a:extLst>
          </p:cNvPr>
          <p:cNvCxnSpPr>
            <a:cxnSpLocks noChangeShapeType="1"/>
          </p:cNvCxnSpPr>
          <p:nvPr/>
        </p:nvCxnSpPr>
        <p:spPr bwMode="auto">
          <a:xfrm>
            <a:off x="537410" y="1417638"/>
            <a:ext cx="11117179" cy="0"/>
          </a:xfrm>
          <a:prstGeom prst="line">
            <a:avLst/>
          </a:prstGeom>
          <a:noFill/>
          <a:ln w="25400">
            <a:solidFill>
              <a:schemeClr val="accent4">
                <a:lumMod val="50000"/>
              </a:schemeClr>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pic>
        <p:nvPicPr>
          <p:cNvPr id="8" name="Picture 7">
            <a:extLst>
              <a:ext uri="{FF2B5EF4-FFF2-40B4-BE49-F238E27FC236}">
                <a16:creationId xmlns:a16="http://schemas.microsoft.com/office/drawing/2014/main" id="{013E78D3-E169-714B-A53F-D97AF2AC6676}"/>
              </a:ext>
            </a:extLst>
          </p:cNvPr>
          <p:cNvPicPr>
            <a:picLocks noChangeAspect="1"/>
          </p:cNvPicPr>
          <p:nvPr/>
        </p:nvPicPr>
        <p:blipFill rotWithShape="1">
          <a:blip r:embed="rId3">
            <a:alphaModFix/>
          </a:blip>
          <a:srcRect l="-1367" t="818" r="-1033" b="1"/>
          <a:stretch/>
        </p:blipFill>
        <p:spPr>
          <a:xfrm>
            <a:off x="7604" y="6139613"/>
            <a:ext cx="3556093" cy="716425"/>
          </a:xfrm>
          <a:prstGeom prst="rect">
            <a:avLst/>
          </a:prstGeom>
          <a:solidFill>
            <a:schemeClr val="bg1"/>
          </a:solidFill>
        </p:spPr>
      </p:pic>
      <p:sp>
        <p:nvSpPr>
          <p:cNvPr id="9" name="Rectangle 8">
            <a:extLst>
              <a:ext uri="{FF2B5EF4-FFF2-40B4-BE49-F238E27FC236}">
                <a16:creationId xmlns:a16="http://schemas.microsoft.com/office/drawing/2014/main" id="{8B2AAC33-C586-9844-BC49-4C83742359E1}"/>
              </a:ext>
            </a:extLst>
          </p:cNvPr>
          <p:cNvSpPr/>
          <p:nvPr/>
        </p:nvSpPr>
        <p:spPr>
          <a:xfrm>
            <a:off x="0" y="6126166"/>
            <a:ext cx="12192000" cy="731834"/>
          </a:xfrm>
          <a:prstGeom prst="rect">
            <a:avLst/>
          </a:prstGeom>
          <a:gradFill flip="none" rotWithShape="1">
            <a:gsLst>
              <a:gs pos="0">
                <a:schemeClr val="accent4">
                  <a:lumMod val="10000"/>
                  <a:lumOff val="90000"/>
                  <a:alpha val="0"/>
                </a:schemeClr>
              </a:gs>
              <a:gs pos="50000">
                <a:schemeClr val="accent4">
                  <a:tint val="44500"/>
                  <a:satMod val="160000"/>
                </a:schemeClr>
              </a:gs>
              <a:gs pos="100000">
                <a:schemeClr val="accent4">
                  <a:tint val="23500"/>
                  <a:satMod val="160000"/>
                  <a:alpha val="32000"/>
                </a:schemeClr>
              </a:gs>
            </a:gsLst>
            <a:lin ang="0" scaled="1"/>
            <a:tileRect/>
          </a:gradFill>
          <a:ln w="6350">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57141C37-547B-444F-8B50-86821040CDB4}"/>
              </a:ext>
            </a:extLst>
          </p:cNvPr>
          <p:cNvSpPr>
            <a:spLocks noGrp="1"/>
          </p:cNvSpPr>
          <p:nvPr>
            <p:ph type="sldNum" sz="quarter" idx="12"/>
          </p:nvPr>
        </p:nvSpPr>
        <p:spPr>
          <a:xfrm>
            <a:off x="8737600" y="6356353"/>
            <a:ext cx="2844800" cy="365125"/>
          </a:xfrm>
        </p:spPr>
        <p:txBody>
          <a:bodyPr/>
          <a:lstStyle/>
          <a:p>
            <a:fld id="{3F2C5FAC-08BC-7445-8057-3F900D1A1A13}" type="slidenum">
              <a:rPr lang="en-US" smtClean="0"/>
              <a:t>17</a:t>
            </a:fld>
            <a:endParaRPr lang="en-US"/>
          </a:p>
        </p:txBody>
      </p:sp>
      <p:pic>
        <p:nvPicPr>
          <p:cNvPr id="16" name="Picture 15" descr="A picture containing text, sign, clipart&#10;&#10;Description automatically generated">
            <a:extLst>
              <a:ext uri="{FF2B5EF4-FFF2-40B4-BE49-F238E27FC236}">
                <a16:creationId xmlns:a16="http://schemas.microsoft.com/office/drawing/2014/main" id="{9A9B043A-B580-0947-AB40-FC56B294818E}"/>
              </a:ext>
            </a:extLst>
          </p:cNvPr>
          <p:cNvPicPr>
            <a:picLocks noChangeAspect="1"/>
          </p:cNvPicPr>
          <p:nvPr/>
        </p:nvPicPr>
        <p:blipFill>
          <a:blip r:embed="rId4"/>
          <a:stretch>
            <a:fillRect/>
          </a:stretch>
        </p:blipFill>
        <p:spPr>
          <a:xfrm>
            <a:off x="9284936" y="6158068"/>
            <a:ext cx="1946809" cy="690591"/>
          </a:xfrm>
          <a:prstGeom prst="rect">
            <a:avLst/>
          </a:prstGeom>
        </p:spPr>
      </p:pic>
      <p:sp>
        <p:nvSpPr>
          <p:cNvPr id="5" name="TextBox 4">
            <a:extLst>
              <a:ext uri="{FF2B5EF4-FFF2-40B4-BE49-F238E27FC236}">
                <a16:creationId xmlns:a16="http://schemas.microsoft.com/office/drawing/2014/main" id="{44175EC8-05A4-AD49-A8C1-E7BC1F89CACF}"/>
              </a:ext>
            </a:extLst>
          </p:cNvPr>
          <p:cNvSpPr txBox="1"/>
          <p:nvPr/>
        </p:nvSpPr>
        <p:spPr>
          <a:xfrm>
            <a:off x="609600" y="1500177"/>
            <a:ext cx="11232400" cy="4401205"/>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When advocating for </a:t>
            </a:r>
            <a:r>
              <a:rPr lang="en-US" sz="1400" b="1" dirty="0">
                <a:solidFill>
                  <a:srgbClr val="FF0000"/>
                </a:solidFill>
                <a:latin typeface="Arial" panose="020B0604020202020204" pitchFamily="34" charset="0"/>
                <a:cs typeface="Arial" panose="020B0604020202020204" pitchFamily="34" charset="0"/>
              </a:rPr>
              <a:t>investment in TB research</a:t>
            </a:r>
            <a:r>
              <a:rPr lang="en-US" sz="14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Articulate the </a:t>
            </a:r>
            <a:r>
              <a:rPr lang="en-US" sz="1400" i="1" dirty="0">
                <a:latin typeface="Arial" panose="020B0604020202020204" pitchFamily="34" charset="0"/>
                <a:cs typeface="Arial" panose="020B0604020202020204" pitchFamily="34" charset="0"/>
              </a:rPr>
              <a:t>specific</a:t>
            </a:r>
            <a:r>
              <a:rPr lang="en-US" sz="1400" dirty="0">
                <a:latin typeface="Arial" panose="020B0604020202020204" pitchFamily="34" charset="0"/>
                <a:cs typeface="Arial" panose="020B0604020202020204" pitchFamily="34" charset="0"/>
              </a:rPr>
              <a:t> costs of inaction (e.g., what’s not funded). </a:t>
            </a:r>
          </a:p>
          <a:p>
            <a:pPr marL="742950" lvl="1" indent="-285750">
              <a:buFont typeface="Courier New" panose="02070309020205020404" pitchFamily="49" charset="0"/>
              <a:buChar char="o"/>
            </a:pPr>
            <a:r>
              <a:rPr lang="en-US" sz="1400" dirty="0">
                <a:latin typeface="Arial" panose="020B0604020202020204" pitchFamily="34" charset="0"/>
                <a:cs typeface="Arial" panose="020B0604020202020204" pitchFamily="34" charset="0"/>
              </a:rPr>
              <a:t>How much farther ahead would we be if a certain project had been funded earlier, or if a supplemental budget request had been granted? </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Connect your work as scientists to the BIG picture. </a:t>
            </a:r>
          </a:p>
          <a:p>
            <a:pPr marL="742950" lvl="1" indent="-285750">
              <a:buFont typeface="Courier New" panose="02070309020205020404" pitchFamily="49" charset="0"/>
              <a:buChar char="o"/>
            </a:pPr>
            <a:r>
              <a:rPr lang="en-US" sz="1400" dirty="0">
                <a:latin typeface="Arial" panose="020B0604020202020204" pitchFamily="34" charset="0"/>
                <a:cs typeface="Arial" panose="020B0604020202020204" pitchFamily="34" charset="0"/>
              </a:rPr>
              <a:t>Between the cell and population-level biology are persons with or at risk of TB. And in the eyes of governments, these persons are constituents. </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Engage people and communities affected by TB.</a:t>
            </a:r>
          </a:p>
          <a:p>
            <a:pPr marL="742950" lvl="1"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Community advisory boards (CABs) can provide critical input on research, trial design, and product development and should be engaged early and often. Are you already engaging CABs in your research? What steps can you take to move in this direction?</a:t>
            </a:r>
          </a:p>
          <a:p>
            <a:pPr marL="742950" lvl="1"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When advocating for </a:t>
            </a:r>
            <a:r>
              <a:rPr lang="en-US" sz="1400" b="1" dirty="0">
                <a:solidFill>
                  <a:srgbClr val="FF0000"/>
                </a:solidFill>
                <a:latin typeface="Arial" panose="020B0604020202020204" pitchFamily="34" charset="0"/>
                <a:cs typeface="Arial" panose="020B0604020202020204" pitchFamily="34" charset="0"/>
              </a:rPr>
              <a:t>access to TB tools</a:t>
            </a:r>
            <a:r>
              <a:rPr lang="en-US" sz="14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Articulate the </a:t>
            </a:r>
            <a:r>
              <a:rPr lang="en-US" sz="1400" i="1" dirty="0">
                <a:latin typeface="Arial" panose="020B0604020202020204" pitchFamily="34" charset="0"/>
                <a:cs typeface="Arial" panose="020B0604020202020204" pitchFamily="34" charset="0"/>
              </a:rPr>
              <a:t>specific</a:t>
            </a:r>
            <a:r>
              <a:rPr lang="en-US" sz="1400" dirty="0">
                <a:latin typeface="Arial" panose="020B0604020202020204" pitchFamily="34" charset="0"/>
                <a:cs typeface="Arial" panose="020B0604020202020204" pitchFamily="34" charset="0"/>
              </a:rPr>
              <a:t> costs of insufficient access (e.g., missed opportunities for effective TB prevention, diagnosis, and treatment). </a:t>
            </a:r>
          </a:p>
          <a:p>
            <a:pPr marL="742950" lvl="1" indent="-285750">
              <a:buFont typeface="Courier New" panose="02070309020205020404" pitchFamily="49" charset="0"/>
              <a:buChar char="o"/>
            </a:pPr>
            <a:r>
              <a:rPr lang="en-US" sz="1400" dirty="0">
                <a:latin typeface="Arial" panose="020B0604020202020204" pitchFamily="34" charset="0"/>
                <a:cs typeface="Arial" panose="020B0604020202020204" pitchFamily="34" charset="0"/>
              </a:rPr>
              <a:t>How would access to the highest standard of care increase TB prevention and reduce TB transmission, morbidity, and mortality?</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Incorporate access considerations into all stages of TB research. </a:t>
            </a:r>
          </a:p>
          <a:p>
            <a:pPr marL="742950" lvl="1" indent="-285750">
              <a:buFont typeface="Courier New" panose="02070309020205020404" pitchFamily="49" charset="0"/>
              <a:buChar char="o"/>
            </a:pPr>
            <a:r>
              <a:rPr lang="en-US" sz="1400" dirty="0">
                <a:latin typeface="Arial" panose="020B0604020202020204" pitchFamily="34" charset="0"/>
                <a:cs typeface="Arial" panose="020B0604020202020204" pitchFamily="34" charset="0"/>
              </a:rPr>
              <a:t>What conditions are in place to ensure that new TB tools and technologies will be made accessible, affordable, and scalable? How can future access to these tools and technologies be prioritized even at the earliest stages of research and development?</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Invest in local civil society organizations.</a:t>
            </a:r>
          </a:p>
          <a:p>
            <a:pPr marL="742950" lvl="1"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Local CSOs can promote TB literacy among affected communities, generate demand for new TB tools, and advocate to shape national priorities and policies for the uptake and implementation of new tools.</a:t>
            </a:r>
          </a:p>
        </p:txBody>
      </p:sp>
    </p:spTree>
    <p:extLst>
      <p:ext uri="{BB962C8B-B14F-4D97-AF65-F5344CB8AC3E}">
        <p14:creationId xmlns:p14="http://schemas.microsoft.com/office/powerpoint/2010/main" val="1686088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A6EF1-C110-F440-8610-5B41177E78ED}"/>
              </a:ext>
            </a:extLst>
          </p:cNvPr>
          <p:cNvSpPr>
            <a:spLocks noGrp="1"/>
          </p:cNvSpPr>
          <p:nvPr>
            <p:ph type="title"/>
          </p:nvPr>
        </p:nvSpPr>
        <p:spPr/>
        <p:txBody>
          <a:bodyPr>
            <a:normAutofit/>
          </a:bodyPr>
          <a:lstStyle/>
          <a:p>
            <a:r>
              <a:rPr lang="en-US" sz="3600" dirty="0"/>
              <a:t>Overview</a:t>
            </a:r>
          </a:p>
        </p:txBody>
      </p:sp>
      <p:sp>
        <p:nvSpPr>
          <p:cNvPr id="3" name="Content Placeholder 2">
            <a:extLst>
              <a:ext uri="{FF2B5EF4-FFF2-40B4-BE49-F238E27FC236}">
                <a16:creationId xmlns:a16="http://schemas.microsoft.com/office/drawing/2014/main" id="{020D7FAF-754F-F54E-854C-86EE65065D3B}"/>
              </a:ext>
            </a:extLst>
          </p:cNvPr>
          <p:cNvSpPr>
            <a:spLocks noGrp="1"/>
          </p:cNvSpPr>
          <p:nvPr>
            <p:ph idx="1"/>
          </p:nvPr>
        </p:nvSpPr>
        <p:spPr>
          <a:xfrm>
            <a:off x="609600" y="2562265"/>
            <a:ext cx="6125134" cy="1969990"/>
          </a:xfrm>
        </p:spPr>
        <p:txBody>
          <a:bodyPr>
            <a:normAutofit/>
          </a:bodyPr>
          <a:lstStyle/>
          <a:p>
            <a:pPr marL="514350" indent="-514350">
              <a:buFont typeface="+mj-lt"/>
              <a:buAutoNum type="arabicPeriod"/>
            </a:pPr>
            <a:r>
              <a:rPr lang="en-US" sz="2400" dirty="0"/>
              <a:t>TB research funding</a:t>
            </a:r>
          </a:p>
          <a:p>
            <a:pPr marL="514350" indent="-514350">
              <a:buFont typeface="+mj-lt"/>
              <a:buAutoNum type="arabicPeriod"/>
            </a:pPr>
            <a:r>
              <a:rPr lang="en-US" sz="2400" dirty="0"/>
              <a:t>Community engagement</a:t>
            </a:r>
          </a:p>
          <a:p>
            <a:pPr marL="514350" indent="-514350">
              <a:buFont typeface="+mj-lt"/>
              <a:buAutoNum type="arabicPeriod"/>
            </a:pPr>
            <a:r>
              <a:rPr lang="en-US" sz="2400" dirty="0"/>
              <a:t>TB advocacy </a:t>
            </a:r>
          </a:p>
          <a:p>
            <a:pPr marL="514350" indent="-514350">
              <a:buFont typeface="+mj-lt"/>
              <a:buAutoNum type="arabicPeriod"/>
            </a:pPr>
            <a:r>
              <a:rPr lang="en-US" sz="2400" dirty="0"/>
              <a:t>Getting involved</a:t>
            </a:r>
          </a:p>
          <a:p>
            <a:pPr marL="514350" indent="-514350">
              <a:buFont typeface="+mj-lt"/>
              <a:buAutoNum type="arabicPeriod"/>
            </a:pPr>
            <a:endParaRPr lang="en-US" sz="2400" dirty="0"/>
          </a:p>
        </p:txBody>
      </p:sp>
      <p:cxnSp>
        <p:nvCxnSpPr>
          <p:cNvPr id="7" name="Straight Connector 6">
            <a:extLst>
              <a:ext uri="{FF2B5EF4-FFF2-40B4-BE49-F238E27FC236}">
                <a16:creationId xmlns:a16="http://schemas.microsoft.com/office/drawing/2014/main" id="{4EFE0D93-5C70-6141-8BE0-56A5E80820AD}"/>
              </a:ext>
            </a:extLst>
          </p:cNvPr>
          <p:cNvCxnSpPr>
            <a:cxnSpLocks noChangeShapeType="1"/>
          </p:cNvCxnSpPr>
          <p:nvPr/>
        </p:nvCxnSpPr>
        <p:spPr bwMode="auto">
          <a:xfrm>
            <a:off x="537410" y="1417638"/>
            <a:ext cx="11117179" cy="0"/>
          </a:xfrm>
          <a:prstGeom prst="line">
            <a:avLst/>
          </a:prstGeom>
          <a:noFill/>
          <a:ln w="25400">
            <a:solidFill>
              <a:schemeClr val="accent4">
                <a:lumMod val="50000"/>
              </a:schemeClr>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pic>
        <p:nvPicPr>
          <p:cNvPr id="8" name="Picture 7">
            <a:extLst>
              <a:ext uri="{FF2B5EF4-FFF2-40B4-BE49-F238E27FC236}">
                <a16:creationId xmlns:a16="http://schemas.microsoft.com/office/drawing/2014/main" id="{013E78D3-E169-714B-A53F-D97AF2AC6676}"/>
              </a:ext>
            </a:extLst>
          </p:cNvPr>
          <p:cNvPicPr>
            <a:picLocks noChangeAspect="1"/>
          </p:cNvPicPr>
          <p:nvPr/>
        </p:nvPicPr>
        <p:blipFill rotWithShape="1">
          <a:blip r:embed="rId3">
            <a:alphaModFix/>
          </a:blip>
          <a:srcRect l="-1367" t="818" r="-1033" b="1"/>
          <a:stretch/>
        </p:blipFill>
        <p:spPr>
          <a:xfrm>
            <a:off x="7604" y="6139613"/>
            <a:ext cx="3556093" cy="716425"/>
          </a:xfrm>
          <a:prstGeom prst="rect">
            <a:avLst/>
          </a:prstGeom>
          <a:solidFill>
            <a:schemeClr val="bg1"/>
          </a:solidFill>
        </p:spPr>
      </p:pic>
      <p:sp>
        <p:nvSpPr>
          <p:cNvPr id="9" name="Rectangle 8">
            <a:extLst>
              <a:ext uri="{FF2B5EF4-FFF2-40B4-BE49-F238E27FC236}">
                <a16:creationId xmlns:a16="http://schemas.microsoft.com/office/drawing/2014/main" id="{8B2AAC33-C586-9844-BC49-4C83742359E1}"/>
              </a:ext>
            </a:extLst>
          </p:cNvPr>
          <p:cNvSpPr/>
          <p:nvPr/>
        </p:nvSpPr>
        <p:spPr>
          <a:xfrm>
            <a:off x="0" y="6126166"/>
            <a:ext cx="12192000" cy="731834"/>
          </a:xfrm>
          <a:prstGeom prst="rect">
            <a:avLst/>
          </a:prstGeom>
          <a:gradFill flip="none" rotWithShape="1">
            <a:gsLst>
              <a:gs pos="0">
                <a:schemeClr val="accent4">
                  <a:lumMod val="10000"/>
                  <a:lumOff val="90000"/>
                  <a:alpha val="0"/>
                </a:schemeClr>
              </a:gs>
              <a:gs pos="50000">
                <a:schemeClr val="accent4">
                  <a:tint val="44500"/>
                  <a:satMod val="160000"/>
                </a:schemeClr>
              </a:gs>
              <a:gs pos="100000">
                <a:schemeClr val="accent4">
                  <a:tint val="23500"/>
                  <a:satMod val="160000"/>
                  <a:alpha val="32000"/>
                </a:schemeClr>
              </a:gs>
            </a:gsLst>
            <a:lin ang="0" scaled="1"/>
            <a:tileRect/>
          </a:gradFill>
          <a:ln w="6350">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57141C37-547B-444F-8B50-86821040CDB4}"/>
              </a:ext>
            </a:extLst>
          </p:cNvPr>
          <p:cNvSpPr>
            <a:spLocks noGrp="1"/>
          </p:cNvSpPr>
          <p:nvPr>
            <p:ph type="sldNum" sz="quarter" idx="12"/>
          </p:nvPr>
        </p:nvSpPr>
        <p:spPr>
          <a:xfrm>
            <a:off x="8737600" y="6356353"/>
            <a:ext cx="2844800" cy="365125"/>
          </a:xfrm>
        </p:spPr>
        <p:txBody>
          <a:bodyPr/>
          <a:lstStyle/>
          <a:p>
            <a:fld id="{3F2C5FAC-08BC-7445-8057-3F900D1A1A13}" type="slidenum">
              <a:rPr lang="en-US" smtClean="0"/>
              <a:t>2</a:t>
            </a:fld>
            <a:endParaRPr lang="en-US"/>
          </a:p>
        </p:txBody>
      </p:sp>
      <p:pic>
        <p:nvPicPr>
          <p:cNvPr id="11" name="Picture 10" descr="A picture containing text, sign, clipart&#10;&#10;Description automatically generated">
            <a:extLst>
              <a:ext uri="{FF2B5EF4-FFF2-40B4-BE49-F238E27FC236}">
                <a16:creationId xmlns:a16="http://schemas.microsoft.com/office/drawing/2014/main" id="{6D40718F-6993-6A45-88D4-D725B1BDDB6C}"/>
              </a:ext>
            </a:extLst>
          </p:cNvPr>
          <p:cNvPicPr>
            <a:picLocks noChangeAspect="1"/>
          </p:cNvPicPr>
          <p:nvPr/>
        </p:nvPicPr>
        <p:blipFill>
          <a:blip r:embed="rId4"/>
          <a:stretch>
            <a:fillRect/>
          </a:stretch>
        </p:blipFill>
        <p:spPr>
          <a:xfrm>
            <a:off x="9284936" y="6158068"/>
            <a:ext cx="1946809" cy="690591"/>
          </a:xfrm>
          <a:prstGeom prst="rect">
            <a:avLst/>
          </a:prstGeom>
        </p:spPr>
      </p:pic>
      <p:pic>
        <p:nvPicPr>
          <p:cNvPr id="5" name="Picture 4" descr="Text&#10;&#10;Description automatically generated">
            <a:extLst>
              <a:ext uri="{FF2B5EF4-FFF2-40B4-BE49-F238E27FC236}">
                <a16:creationId xmlns:a16="http://schemas.microsoft.com/office/drawing/2014/main" id="{829DBC02-7CB4-DE47-9E94-254546317C3E}"/>
              </a:ext>
            </a:extLst>
          </p:cNvPr>
          <p:cNvPicPr>
            <a:picLocks noChangeAspect="1"/>
          </p:cNvPicPr>
          <p:nvPr/>
        </p:nvPicPr>
        <p:blipFill rotWithShape="1">
          <a:blip r:embed="rId5"/>
          <a:srcRect t="36236" r="6958"/>
          <a:stretch/>
        </p:blipFill>
        <p:spPr>
          <a:xfrm>
            <a:off x="4743301" y="1935172"/>
            <a:ext cx="7096714" cy="3440959"/>
          </a:xfrm>
          <a:prstGeom prst="rect">
            <a:avLst/>
          </a:prstGeom>
        </p:spPr>
      </p:pic>
      <p:sp>
        <p:nvSpPr>
          <p:cNvPr id="6" name="TextBox 5">
            <a:extLst>
              <a:ext uri="{FF2B5EF4-FFF2-40B4-BE49-F238E27FC236}">
                <a16:creationId xmlns:a16="http://schemas.microsoft.com/office/drawing/2014/main" id="{4BABB942-BBBB-B04F-A3B7-5DFCBB315EE1}"/>
              </a:ext>
            </a:extLst>
          </p:cNvPr>
          <p:cNvSpPr txBox="1"/>
          <p:nvPr/>
        </p:nvSpPr>
        <p:spPr>
          <a:xfrm>
            <a:off x="1033181" y="5585887"/>
            <a:ext cx="10125635" cy="307777"/>
          </a:xfrm>
          <a:prstGeom prst="rect">
            <a:avLst/>
          </a:prstGeom>
          <a:noFill/>
        </p:spPr>
        <p:txBody>
          <a:bodyPr wrap="square" rtlCol="0">
            <a:spAutoFit/>
          </a:bodyPr>
          <a:lstStyle/>
          <a:p>
            <a:pPr algn="ctr"/>
            <a:r>
              <a:rPr lang="en-US" sz="1400" i="1" dirty="0"/>
              <a:t>Acknowledgement: Mike Frick and Lindsay McKenna, TB Project Co-Directors, developed some of the content for the following slides</a:t>
            </a:r>
          </a:p>
        </p:txBody>
      </p:sp>
    </p:spTree>
    <p:extLst>
      <p:ext uri="{BB962C8B-B14F-4D97-AF65-F5344CB8AC3E}">
        <p14:creationId xmlns:p14="http://schemas.microsoft.com/office/powerpoint/2010/main" val="3315466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A6EF1-C110-F440-8610-5B41177E78ED}"/>
              </a:ext>
            </a:extLst>
          </p:cNvPr>
          <p:cNvSpPr>
            <a:spLocks noGrp="1"/>
          </p:cNvSpPr>
          <p:nvPr>
            <p:ph type="title"/>
          </p:nvPr>
        </p:nvSpPr>
        <p:spPr/>
        <p:txBody>
          <a:bodyPr>
            <a:normAutofit/>
          </a:bodyPr>
          <a:lstStyle/>
          <a:p>
            <a:r>
              <a:rPr lang="en-US" sz="3600" dirty="0"/>
              <a:t>TB research funding</a:t>
            </a:r>
          </a:p>
        </p:txBody>
      </p:sp>
      <p:cxnSp>
        <p:nvCxnSpPr>
          <p:cNvPr id="7" name="Straight Connector 6">
            <a:extLst>
              <a:ext uri="{FF2B5EF4-FFF2-40B4-BE49-F238E27FC236}">
                <a16:creationId xmlns:a16="http://schemas.microsoft.com/office/drawing/2014/main" id="{4EFE0D93-5C70-6141-8BE0-56A5E80820AD}"/>
              </a:ext>
            </a:extLst>
          </p:cNvPr>
          <p:cNvCxnSpPr>
            <a:cxnSpLocks noChangeShapeType="1"/>
          </p:cNvCxnSpPr>
          <p:nvPr/>
        </p:nvCxnSpPr>
        <p:spPr bwMode="auto">
          <a:xfrm>
            <a:off x="537410" y="1417638"/>
            <a:ext cx="11117179" cy="0"/>
          </a:xfrm>
          <a:prstGeom prst="line">
            <a:avLst/>
          </a:prstGeom>
          <a:noFill/>
          <a:ln w="25400">
            <a:solidFill>
              <a:schemeClr val="accent4">
                <a:lumMod val="50000"/>
              </a:schemeClr>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pic>
        <p:nvPicPr>
          <p:cNvPr id="8" name="Picture 7">
            <a:extLst>
              <a:ext uri="{FF2B5EF4-FFF2-40B4-BE49-F238E27FC236}">
                <a16:creationId xmlns:a16="http://schemas.microsoft.com/office/drawing/2014/main" id="{013E78D3-E169-714B-A53F-D97AF2AC6676}"/>
              </a:ext>
            </a:extLst>
          </p:cNvPr>
          <p:cNvPicPr>
            <a:picLocks noChangeAspect="1"/>
          </p:cNvPicPr>
          <p:nvPr/>
        </p:nvPicPr>
        <p:blipFill rotWithShape="1">
          <a:blip r:embed="rId3">
            <a:alphaModFix/>
          </a:blip>
          <a:srcRect l="-1367" t="818" r="-1033" b="1"/>
          <a:stretch/>
        </p:blipFill>
        <p:spPr>
          <a:xfrm>
            <a:off x="7604" y="6139613"/>
            <a:ext cx="3556093" cy="716425"/>
          </a:xfrm>
          <a:prstGeom prst="rect">
            <a:avLst/>
          </a:prstGeom>
          <a:solidFill>
            <a:schemeClr val="bg1"/>
          </a:solidFill>
        </p:spPr>
      </p:pic>
      <p:sp>
        <p:nvSpPr>
          <p:cNvPr id="9" name="Rectangle 8">
            <a:extLst>
              <a:ext uri="{FF2B5EF4-FFF2-40B4-BE49-F238E27FC236}">
                <a16:creationId xmlns:a16="http://schemas.microsoft.com/office/drawing/2014/main" id="{8B2AAC33-C586-9844-BC49-4C83742359E1}"/>
              </a:ext>
            </a:extLst>
          </p:cNvPr>
          <p:cNvSpPr/>
          <p:nvPr/>
        </p:nvSpPr>
        <p:spPr>
          <a:xfrm>
            <a:off x="0" y="6126166"/>
            <a:ext cx="12192000" cy="731834"/>
          </a:xfrm>
          <a:prstGeom prst="rect">
            <a:avLst/>
          </a:prstGeom>
          <a:gradFill flip="none" rotWithShape="1">
            <a:gsLst>
              <a:gs pos="0">
                <a:schemeClr val="accent4">
                  <a:lumMod val="10000"/>
                  <a:lumOff val="90000"/>
                  <a:alpha val="0"/>
                </a:schemeClr>
              </a:gs>
              <a:gs pos="50000">
                <a:schemeClr val="accent4">
                  <a:tint val="44500"/>
                  <a:satMod val="160000"/>
                </a:schemeClr>
              </a:gs>
              <a:gs pos="100000">
                <a:schemeClr val="accent4">
                  <a:tint val="23500"/>
                  <a:satMod val="160000"/>
                  <a:alpha val="32000"/>
                </a:schemeClr>
              </a:gs>
            </a:gsLst>
            <a:lin ang="0" scaled="1"/>
            <a:tileRect/>
          </a:gradFill>
          <a:ln w="6350">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57141C37-547B-444F-8B50-86821040CDB4}"/>
              </a:ext>
            </a:extLst>
          </p:cNvPr>
          <p:cNvSpPr>
            <a:spLocks noGrp="1"/>
          </p:cNvSpPr>
          <p:nvPr>
            <p:ph type="sldNum" sz="quarter" idx="12"/>
          </p:nvPr>
        </p:nvSpPr>
        <p:spPr>
          <a:xfrm>
            <a:off x="8737600" y="6356353"/>
            <a:ext cx="2844800" cy="365125"/>
          </a:xfrm>
        </p:spPr>
        <p:txBody>
          <a:bodyPr/>
          <a:lstStyle/>
          <a:p>
            <a:fld id="{3F2C5FAC-08BC-7445-8057-3F900D1A1A13}" type="slidenum">
              <a:rPr lang="en-US" smtClean="0"/>
              <a:t>3</a:t>
            </a:fld>
            <a:endParaRPr lang="en-US"/>
          </a:p>
        </p:txBody>
      </p:sp>
      <p:sp>
        <p:nvSpPr>
          <p:cNvPr id="12" name="Content Placeholder 2">
            <a:extLst>
              <a:ext uri="{FF2B5EF4-FFF2-40B4-BE49-F238E27FC236}">
                <a16:creationId xmlns:a16="http://schemas.microsoft.com/office/drawing/2014/main" id="{741961C4-7B3E-3842-B327-545E9BC05112}"/>
              </a:ext>
            </a:extLst>
          </p:cNvPr>
          <p:cNvSpPr>
            <a:spLocks noGrp="1"/>
          </p:cNvSpPr>
          <p:nvPr>
            <p:ph idx="1"/>
          </p:nvPr>
        </p:nvSpPr>
        <p:spPr>
          <a:xfrm>
            <a:off x="6941168" y="1585472"/>
            <a:ext cx="5249034" cy="1560155"/>
          </a:xfrm>
        </p:spPr>
        <p:txBody>
          <a:bodyPr anchor="ctr">
            <a:noAutofit/>
          </a:bodyPr>
          <a:lstStyle/>
          <a:p>
            <a:r>
              <a:rPr lang="en-US" sz="1600" dirty="0">
                <a:latin typeface="Arial" panose="020B0604020202020204" pitchFamily="34" charset="0"/>
                <a:cs typeface="Arial" panose="020B0604020202020204" pitchFamily="34" charset="0"/>
              </a:rPr>
              <a:t>Universal agreement that TB research is underfunded relative to need and to potential. </a:t>
            </a:r>
          </a:p>
          <a:p>
            <a:r>
              <a:rPr lang="en-US" sz="1600" dirty="0">
                <a:latin typeface="Arial" panose="020B0604020202020204" pitchFamily="34" charset="0"/>
                <a:cs typeface="Arial" panose="020B0604020202020204" pitchFamily="34" charset="0"/>
              </a:rPr>
              <a:t>The UN High-Level Meeting on TB (2018) called for USD$2 billion per year for TB R&amp;D. In actuality, the world spends less than half of that ($915 million in 2020). </a:t>
            </a:r>
          </a:p>
        </p:txBody>
      </p:sp>
      <p:pic>
        <p:nvPicPr>
          <p:cNvPr id="15" name="Picture 14" descr="A picture containing text, sign, clipart&#10;&#10;Description automatically generated">
            <a:extLst>
              <a:ext uri="{FF2B5EF4-FFF2-40B4-BE49-F238E27FC236}">
                <a16:creationId xmlns:a16="http://schemas.microsoft.com/office/drawing/2014/main" id="{4037DE2A-394B-8B43-B8CD-1C39431DF6DF}"/>
              </a:ext>
            </a:extLst>
          </p:cNvPr>
          <p:cNvPicPr>
            <a:picLocks noChangeAspect="1"/>
          </p:cNvPicPr>
          <p:nvPr/>
        </p:nvPicPr>
        <p:blipFill>
          <a:blip r:embed="rId4"/>
          <a:stretch>
            <a:fillRect/>
          </a:stretch>
        </p:blipFill>
        <p:spPr>
          <a:xfrm>
            <a:off x="9284936" y="6158068"/>
            <a:ext cx="1946809" cy="690591"/>
          </a:xfrm>
          <a:prstGeom prst="rect">
            <a:avLst/>
          </a:prstGeom>
        </p:spPr>
      </p:pic>
      <p:pic>
        <p:nvPicPr>
          <p:cNvPr id="4" name="Picture 3" descr="Chart, histogram&#10;&#10;Description automatically generated">
            <a:extLst>
              <a:ext uri="{FF2B5EF4-FFF2-40B4-BE49-F238E27FC236}">
                <a16:creationId xmlns:a16="http://schemas.microsoft.com/office/drawing/2014/main" id="{FF191B68-A663-2172-5603-D833DE4E89FE}"/>
              </a:ext>
            </a:extLst>
          </p:cNvPr>
          <p:cNvPicPr>
            <a:picLocks noChangeAspect="1"/>
          </p:cNvPicPr>
          <p:nvPr/>
        </p:nvPicPr>
        <p:blipFill rotWithShape="1">
          <a:blip r:embed="rId5"/>
          <a:srcRect l="4972" t="12076" r="17334" b="8461"/>
          <a:stretch/>
        </p:blipFill>
        <p:spPr>
          <a:xfrm>
            <a:off x="609600" y="1519483"/>
            <a:ext cx="6331568" cy="4581476"/>
          </a:xfrm>
          <a:prstGeom prst="rect">
            <a:avLst/>
          </a:prstGeom>
        </p:spPr>
      </p:pic>
      <p:pic>
        <p:nvPicPr>
          <p:cNvPr id="6" name="Picture 5" descr="Diagram, schematic&#10;&#10;Description automatically generated">
            <a:extLst>
              <a:ext uri="{FF2B5EF4-FFF2-40B4-BE49-F238E27FC236}">
                <a16:creationId xmlns:a16="http://schemas.microsoft.com/office/drawing/2014/main" id="{27DA75D2-338E-912B-093C-5385E9A6CA36}"/>
              </a:ext>
            </a:extLst>
          </p:cNvPr>
          <p:cNvPicPr>
            <a:picLocks noChangeAspect="1"/>
          </p:cNvPicPr>
          <p:nvPr/>
        </p:nvPicPr>
        <p:blipFill>
          <a:blip r:embed="rId6"/>
          <a:stretch>
            <a:fillRect/>
          </a:stretch>
        </p:blipFill>
        <p:spPr>
          <a:xfrm>
            <a:off x="7705724" y="3277237"/>
            <a:ext cx="3710739" cy="2625315"/>
          </a:xfrm>
          <a:prstGeom prst="rect">
            <a:avLst/>
          </a:prstGeom>
        </p:spPr>
      </p:pic>
    </p:spTree>
    <p:extLst>
      <p:ext uri="{BB962C8B-B14F-4D97-AF65-F5344CB8AC3E}">
        <p14:creationId xmlns:p14="http://schemas.microsoft.com/office/powerpoint/2010/main" val="2700822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A6EF1-C110-F440-8610-5B41177E78ED}"/>
              </a:ext>
            </a:extLst>
          </p:cNvPr>
          <p:cNvSpPr>
            <a:spLocks noGrp="1"/>
          </p:cNvSpPr>
          <p:nvPr>
            <p:ph type="title"/>
          </p:nvPr>
        </p:nvSpPr>
        <p:spPr/>
        <p:txBody>
          <a:bodyPr>
            <a:normAutofit/>
          </a:bodyPr>
          <a:lstStyle/>
          <a:p>
            <a:r>
              <a:rPr lang="en-US" sz="3600" dirty="0"/>
              <a:t>TB research funding</a:t>
            </a:r>
          </a:p>
        </p:txBody>
      </p:sp>
      <p:cxnSp>
        <p:nvCxnSpPr>
          <p:cNvPr id="7" name="Straight Connector 6">
            <a:extLst>
              <a:ext uri="{FF2B5EF4-FFF2-40B4-BE49-F238E27FC236}">
                <a16:creationId xmlns:a16="http://schemas.microsoft.com/office/drawing/2014/main" id="{4EFE0D93-5C70-6141-8BE0-56A5E80820AD}"/>
              </a:ext>
            </a:extLst>
          </p:cNvPr>
          <p:cNvCxnSpPr>
            <a:cxnSpLocks noChangeShapeType="1"/>
          </p:cNvCxnSpPr>
          <p:nvPr/>
        </p:nvCxnSpPr>
        <p:spPr bwMode="auto">
          <a:xfrm>
            <a:off x="537410" y="1417638"/>
            <a:ext cx="11117179" cy="0"/>
          </a:xfrm>
          <a:prstGeom prst="line">
            <a:avLst/>
          </a:prstGeom>
          <a:noFill/>
          <a:ln w="25400">
            <a:solidFill>
              <a:schemeClr val="accent4">
                <a:lumMod val="50000"/>
              </a:schemeClr>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pic>
        <p:nvPicPr>
          <p:cNvPr id="8" name="Picture 7">
            <a:extLst>
              <a:ext uri="{FF2B5EF4-FFF2-40B4-BE49-F238E27FC236}">
                <a16:creationId xmlns:a16="http://schemas.microsoft.com/office/drawing/2014/main" id="{013E78D3-E169-714B-A53F-D97AF2AC6676}"/>
              </a:ext>
            </a:extLst>
          </p:cNvPr>
          <p:cNvPicPr>
            <a:picLocks noChangeAspect="1"/>
          </p:cNvPicPr>
          <p:nvPr/>
        </p:nvPicPr>
        <p:blipFill rotWithShape="1">
          <a:blip r:embed="rId3">
            <a:alphaModFix/>
          </a:blip>
          <a:srcRect l="-1367" t="818" r="-1033" b="1"/>
          <a:stretch/>
        </p:blipFill>
        <p:spPr>
          <a:xfrm>
            <a:off x="7604" y="6139613"/>
            <a:ext cx="3556093" cy="716425"/>
          </a:xfrm>
          <a:prstGeom prst="rect">
            <a:avLst/>
          </a:prstGeom>
          <a:solidFill>
            <a:schemeClr val="bg1"/>
          </a:solidFill>
        </p:spPr>
      </p:pic>
      <p:sp>
        <p:nvSpPr>
          <p:cNvPr id="9" name="Rectangle 8">
            <a:extLst>
              <a:ext uri="{FF2B5EF4-FFF2-40B4-BE49-F238E27FC236}">
                <a16:creationId xmlns:a16="http://schemas.microsoft.com/office/drawing/2014/main" id="{8B2AAC33-C586-9844-BC49-4C83742359E1}"/>
              </a:ext>
            </a:extLst>
          </p:cNvPr>
          <p:cNvSpPr/>
          <p:nvPr/>
        </p:nvSpPr>
        <p:spPr>
          <a:xfrm>
            <a:off x="0" y="6126166"/>
            <a:ext cx="12192000" cy="731834"/>
          </a:xfrm>
          <a:prstGeom prst="rect">
            <a:avLst/>
          </a:prstGeom>
          <a:gradFill flip="none" rotWithShape="1">
            <a:gsLst>
              <a:gs pos="0">
                <a:schemeClr val="accent4">
                  <a:lumMod val="10000"/>
                  <a:lumOff val="90000"/>
                  <a:alpha val="0"/>
                </a:schemeClr>
              </a:gs>
              <a:gs pos="50000">
                <a:schemeClr val="accent4">
                  <a:tint val="44500"/>
                  <a:satMod val="160000"/>
                </a:schemeClr>
              </a:gs>
              <a:gs pos="100000">
                <a:schemeClr val="accent4">
                  <a:tint val="23500"/>
                  <a:satMod val="160000"/>
                  <a:alpha val="32000"/>
                </a:schemeClr>
              </a:gs>
            </a:gsLst>
            <a:lin ang="0" scaled="1"/>
            <a:tileRect/>
          </a:gradFill>
          <a:ln w="6350">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57141C37-547B-444F-8B50-86821040CDB4}"/>
              </a:ext>
            </a:extLst>
          </p:cNvPr>
          <p:cNvSpPr>
            <a:spLocks noGrp="1"/>
          </p:cNvSpPr>
          <p:nvPr>
            <p:ph type="sldNum" sz="quarter" idx="12"/>
          </p:nvPr>
        </p:nvSpPr>
        <p:spPr>
          <a:xfrm>
            <a:off x="8737600" y="6356353"/>
            <a:ext cx="2844800" cy="365125"/>
          </a:xfrm>
        </p:spPr>
        <p:txBody>
          <a:bodyPr/>
          <a:lstStyle/>
          <a:p>
            <a:fld id="{3F2C5FAC-08BC-7445-8057-3F900D1A1A13}" type="slidenum">
              <a:rPr lang="en-US" smtClean="0"/>
              <a:t>4</a:t>
            </a:fld>
            <a:endParaRPr lang="en-US"/>
          </a:p>
        </p:txBody>
      </p:sp>
      <p:pic>
        <p:nvPicPr>
          <p:cNvPr id="16" name="Picture 15" descr="A picture containing text, sign, clipart&#10;&#10;Description automatically generated">
            <a:extLst>
              <a:ext uri="{FF2B5EF4-FFF2-40B4-BE49-F238E27FC236}">
                <a16:creationId xmlns:a16="http://schemas.microsoft.com/office/drawing/2014/main" id="{9A9B043A-B580-0947-AB40-FC56B294818E}"/>
              </a:ext>
            </a:extLst>
          </p:cNvPr>
          <p:cNvPicPr>
            <a:picLocks noChangeAspect="1"/>
          </p:cNvPicPr>
          <p:nvPr/>
        </p:nvPicPr>
        <p:blipFill>
          <a:blip r:embed="rId4"/>
          <a:stretch>
            <a:fillRect/>
          </a:stretch>
        </p:blipFill>
        <p:spPr>
          <a:xfrm>
            <a:off x="9284936" y="6158068"/>
            <a:ext cx="1946809" cy="690591"/>
          </a:xfrm>
          <a:prstGeom prst="rect">
            <a:avLst/>
          </a:prstGeom>
        </p:spPr>
      </p:pic>
      <p:sp>
        <p:nvSpPr>
          <p:cNvPr id="5" name="TextBox 4">
            <a:extLst>
              <a:ext uri="{FF2B5EF4-FFF2-40B4-BE49-F238E27FC236}">
                <a16:creationId xmlns:a16="http://schemas.microsoft.com/office/drawing/2014/main" id="{44175EC8-05A4-AD49-A8C1-E7BC1F89CACF}"/>
              </a:ext>
            </a:extLst>
          </p:cNvPr>
          <p:cNvSpPr txBox="1"/>
          <p:nvPr/>
        </p:nvSpPr>
        <p:spPr>
          <a:xfrm>
            <a:off x="867262" y="1801535"/>
            <a:ext cx="4598895" cy="4001095"/>
          </a:xfrm>
          <a:prstGeom prst="rect">
            <a:avLst/>
          </a:prstGeom>
          <a:noFill/>
        </p:spPr>
        <p:txBody>
          <a:bodyPr wrap="square" rtlCol="0">
            <a:spAutoFit/>
          </a:bodyPr>
          <a:lstStyle/>
          <a:p>
            <a:r>
              <a:rPr lang="en-US" sz="1600" dirty="0"/>
              <a:t>“Recognizing that funding shortfalls from previous years will need to be made up in subsequent years, the Stop TB Partnership updated its Global Plan to End TB in 2019. </a:t>
            </a:r>
            <a:r>
              <a:rPr lang="en-US" sz="1600" b="1" dirty="0">
                <a:solidFill>
                  <a:srgbClr val="EF3D42"/>
                </a:solidFill>
              </a:rPr>
              <a:t>The updated plan increased annual research funding targets from $2 billion to $2.5 billion, to reach a total of $12.8 billion between 2018 and 2022.</a:t>
            </a:r>
          </a:p>
          <a:p>
            <a:endParaRPr lang="en-US" sz="1600" dirty="0"/>
          </a:p>
          <a:p>
            <a:r>
              <a:rPr lang="en-US" sz="1600" dirty="0"/>
              <a:t>Yet actual investments in TB research between 2018 and 2020 reached only $2.7 billion. </a:t>
            </a:r>
            <a:r>
              <a:rPr lang="en-US" sz="1600" b="1" dirty="0">
                <a:solidFill>
                  <a:srgbClr val="EF3D42"/>
                </a:solidFill>
              </a:rPr>
              <a:t>This means an additional $10 billion would need to be invested over the next two years to close the funding gap</a:t>
            </a:r>
            <a:r>
              <a:rPr lang="en-US" sz="1600" dirty="0"/>
              <a:t>—a feat that seems unlikely without a sea change in the magnitude of public pressure, political will, and investment directed toward ending TB.”</a:t>
            </a:r>
          </a:p>
          <a:p>
            <a:endParaRPr lang="en-US" sz="1400" dirty="0"/>
          </a:p>
        </p:txBody>
      </p:sp>
      <p:pic>
        <p:nvPicPr>
          <p:cNvPr id="4" name="Picture 3" descr="A picture containing graphical user interface&#10;&#10;Description automatically generated">
            <a:extLst>
              <a:ext uri="{FF2B5EF4-FFF2-40B4-BE49-F238E27FC236}">
                <a16:creationId xmlns:a16="http://schemas.microsoft.com/office/drawing/2014/main" id="{AFFAD46C-7873-7A6C-FCE6-1D159E20A2F1}"/>
              </a:ext>
            </a:extLst>
          </p:cNvPr>
          <p:cNvPicPr>
            <a:picLocks noChangeAspect="1"/>
          </p:cNvPicPr>
          <p:nvPr/>
        </p:nvPicPr>
        <p:blipFill rotWithShape="1">
          <a:blip r:embed="rId5"/>
          <a:srcRect l="5035" t="11566" r="20720" b="10700"/>
          <a:stretch/>
        </p:blipFill>
        <p:spPr>
          <a:xfrm>
            <a:off x="5737861" y="1478002"/>
            <a:ext cx="6275070" cy="4648163"/>
          </a:xfrm>
          <a:prstGeom prst="rect">
            <a:avLst/>
          </a:prstGeom>
        </p:spPr>
      </p:pic>
    </p:spTree>
    <p:extLst>
      <p:ext uri="{BB962C8B-B14F-4D97-AF65-F5344CB8AC3E}">
        <p14:creationId xmlns:p14="http://schemas.microsoft.com/office/powerpoint/2010/main" val="1462270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A6EF1-C110-F440-8610-5B41177E78ED}"/>
              </a:ext>
            </a:extLst>
          </p:cNvPr>
          <p:cNvSpPr>
            <a:spLocks noGrp="1"/>
          </p:cNvSpPr>
          <p:nvPr>
            <p:ph type="title"/>
          </p:nvPr>
        </p:nvSpPr>
        <p:spPr/>
        <p:txBody>
          <a:bodyPr>
            <a:normAutofit/>
          </a:bodyPr>
          <a:lstStyle/>
          <a:p>
            <a:r>
              <a:rPr lang="en-US" sz="3600" dirty="0"/>
              <a:t>TB research funding</a:t>
            </a:r>
          </a:p>
        </p:txBody>
      </p:sp>
      <p:cxnSp>
        <p:nvCxnSpPr>
          <p:cNvPr id="7" name="Straight Connector 6">
            <a:extLst>
              <a:ext uri="{FF2B5EF4-FFF2-40B4-BE49-F238E27FC236}">
                <a16:creationId xmlns:a16="http://schemas.microsoft.com/office/drawing/2014/main" id="{4EFE0D93-5C70-6141-8BE0-56A5E80820AD}"/>
              </a:ext>
            </a:extLst>
          </p:cNvPr>
          <p:cNvCxnSpPr>
            <a:cxnSpLocks noChangeShapeType="1"/>
          </p:cNvCxnSpPr>
          <p:nvPr/>
        </p:nvCxnSpPr>
        <p:spPr bwMode="auto">
          <a:xfrm>
            <a:off x="537410" y="1417638"/>
            <a:ext cx="11117179" cy="0"/>
          </a:xfrm>
          <a:prstGeom prst="line">
            <a:avLst/>
          </a:prstGeom>
          <a:noFill/>
          <a:ln w="25400">
            <a:solidFill>
              <a:schemeClr val="accent4">
                <a:lumMod val="50000"/>
              </a:schemeClr>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pic>
        <p:nvPicPr>
          <p:cNvPr id="8" name="Picture 7">
            <a:extLst>
              <a:ext uri="{FF2B5EF4-FFF2-40B4-BE49-F238E27FC236}">
                <a16:creationId xmlns:a16="http://schemas.microsoft.com/office/drawing/2014/main" id="{013E78D3-E169-714B-A53F-D97AF2AC6676}"/>
              </a:ext>
            </a:extLst>
          </p:cNvPr>
          <p:cNvPicPr>
            <a:picLocks noChangeAspect="1"/>
          </p:cNvPicPr>
          <p:nvPr/>
        </p:nvPicPr>
        <p:blipFill rotWithShape="1">
          <a:blip r:embed="rId3">
            <a:alphaModFix/>
          </a:blip>
          <a:srcRect l="-1367" t="818" r="-1033" b="1"/>
          <a:stretch/>
        </p:blipFill>
        <p:spPr>
          <a:xfrm>
            <a:off x="7604" y="6139613"/>
            <a:ext cx="3556093" cy="716425"/>
          </a:xfrm>
          <a:prstGeom prst="rect">
            <a:avLst/>
          </a:prstGeom>
          <a:solidFill>
            <a:schemeClr val="bg1"/>
          </a:solidFill>
        </p:spPr>
      </p:pic>
      <p:sp>
        <p:nvSpPr>
          <p:cNvPr id="9" name="Rectangle 8">
            <a:extLst>
              <a:ext uri="{FF2B5EF4-FFF2-40B4-BE49-F238E27FC236}">
                <a16:creationId xmlns:a16="http://schemas.microsoft.com/office/drawing/2014/main" id="{8B2AAC33-C586-9844-BC49-4C83742359E1}"/>
              </a:ext>
            </a:extLst>
          </p:cNvPr>
          <p:cNvSpPr/>
          <p:nvPr/>
        </p:nvSpPr>
        <p:spPr>
          <a:xfrm>
            <a:off x="0" y="6126166"/>
            <a:ext cx="12192000" cy="731834"/>
          </a:xfrm>
          <a:prstGeom prst="rect">
            <a:avLst/>
          </a:prstGeom>
          <a:gradFill flip="none" rotWithShape="1">
            <a:gsLst>
              <a:gs pos="0">
                <a:schemeClr val="accent4">
                  <a:lumMod val="10000"/>
                  <a:lumOff val="90000"/>
                  <a:alpha val="0"/>
                </a:schemeClr>
              </a:gs>
              <a:gs pos="50000">
                <a:schemeClr val="accent4">
                  <a:tint val="44500"/>
                  <a:satMod val="160000"/>
                </a:schemeClr>
              </a:gs>
              <a:gs pos="100000">
                <a:schemeClr val="accent4">
                  <a:tint val="23500"/>
                  <a:satMod val="160000"/>
                  <a:alpha val="32000"/>
                </a:schemeClr>
              </a:gs>
            </a:gsLst>
            <a:lin ang="0" scaled="1"/>
            <a:tileRect/>
          </a:gradFill>
          <a:ln w="6350">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57141C37-547B-444F-8B50-86821040CDB4}"/>
              </a:ext>
            </a:extLst>
          </p:cNvPr>
          <p:cNvSpPr>
            <a:spLocks noGrp="1"/>
          </p:cNvSpPr>
          <p:nvPr>
            <p:ph type="sldNum" sz="quarter" idx="12"/>
          </p:nvPr>
        </p:nvSpPr>
        <p:spPr>
          <a:xfrm>
            <a:off x="8737600" y="6356353"/>
            <a:ext cx="2844800" cy="365125"/>
          </a:xfrm>
        </p:spPr>
        <p:txBody>
          <a:bodyPr/>
          <a:lstStyle/>
          <a:p>
            <a:fld id="{3F2C5FAC-08BC-7445-8057-3F900D1A1A13}" type="slidenum">
              <a:rPr lang="en-US" smtClean="0"/>
              <a:t>5</a:t>
            </a:fld>
            <a:endParaRPr lang="en-US"/>
          </a:p>
        </p:txBody>
      </p:sp>
      <p:pic>
        <p:nvPicPr>
          <p:cNvPr id="16" name="Picture 15" descr="A picture containing text, sign, clipart&#10;&#10;Description automatically generated">
            <a:extLst>
              <a:ext uri="{FF2B5EF4-FFF2-40B4-BE49-F238E27FC236}">
                <a16:creationId xmlns:a16="http://schemas.microsoft.com/office/drawing/2014/main" id="{9A9B043A-B580-0947-AB40-FC56B294818E}"/>
              </a:ext>
            </a:extLst>
          </p:cNvPr>
          <p:cNvPicPr>
            <a:picLocks noChangeAspect="1"/>
          </p:cNvPicPr>
          <p:nvPr/>
        </p:nvPicPr>
        <p:blipFill>
          <a:blip r:embed="rId4"/>
          <a:stretch>
            <a:fillRect/>
          </a:stretch>
        </p:blipFill>
        <p:spPr>
          <a:xfrm>
            <a:off x="9284936" y="6158068"/>
            <a:ext cx="1946809" cy="690591"/>
          </a:xfrm>
          <a:prstGeom prst="rect">
            <a:avLst/>
          </a:prstGeom>
        </p:spPr>
      </p:pic>
      <p:sp>
        <p:nvSpPr>
          <p:cNvPr id="5" name="TextBox 4">
            <a:extLst>
              <a:ext uri="{FF2B5EF4-FFF2-40B4-BE49-F238E27FC236}">
                <a16:creationId xmlns:a16="http://schemas.microsoft.com/office/drawing/2014/main" id="{44175EC8-05A4-AD49-A8C1-E7BC1F89CACF}"/>
              </a:ext>
            </a:extLst>
          </p:cNvPr>
          <p:cNvSpPr txBox="1"/>
          <p:nvPr/>
        </p:nvSpPr>
        <p:spPr>
          <a:xfrm>
            <a:off x="2958352" y="1589030"/>
            <a:ext cx="7106771"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Based on that evidence, set achievable + </a:t>
            </a:r>
            <a:r>
              <a:rPr lang="en-US" b="1" dirty="0">
                <a:solidFill>
                  <a:srgbClr val="FF0000"/>
                </a:solidFill>
                <a:latin typeface="Arial" panose="020B0604020202020204" pitchFamily="34" charset="0"/>
                <a:cs typeface="Arial" panose="020B0604020202020204" pitchFamily="34" charset="0"/>
              </a:rPr>
              <a:t>ambitious goals</a:t>
            </a:r>
            <a:endParaRPr lang="en-US" dirty="0"/>
          </a:p>
        </p:txBody>
      </p:sp>
      <p:pic>
        <p:nvPicPr>
          <p:cNvPr id="11" name="Picture 10">
            <a:extLst>
              <a:ext uri="{FF2B5EF4-FFF2-40B4-BE49-F238E27FC236}">
                <a16:creationId xmlns:a16="http://schemas.microsoft.com/office/drawing/2014/main" id="{4DC0941A-00B8-3041-A9DE-693EE053DD0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1643594" y="2129753"/>
            <a:ext cx="8904812" cy="3769696"/>
          </a:xfrm>
          <a:prstGeom prst="rect">
            <a:avLst/>
          </a:prstGeom>
        </p:spPr>
      </p:pic>
    </p:spTree>
    <p:extLst>
      <p:ext uri="{BB962C8B-B14F-4D97-AF65-F5344CB8AC3E}">
        <p14:creationId xmlns:p14="http://schemas.microsoft.com/office/powerpoint/2010/main" val="65512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A6EF1-C110-F440-8610-5B41177E78ED}"/>
              </a:ext>
            </a:extLst>
          </p:cNvPr>
          <p:cNvSpPr>
            <a:spLocks noGrp="1"/>
          </p:cNvSpPr>
          <p:nvPr>
            <p:ph type="title"/>
          </p:nvPr>
        </p:nvSpPr>
        <p:spPr/>
        <p:txBody>
          <a:bodyPr>
            <a:normAutofit/>
          </a:bodyPr>
          <a:lstStyle/>
          <a:p>
            <a:r>
              <a:rPr lang="en-US" sz="3600" dirty="0"/>
              <a:t>TB research funding</a:t>
            </a:r>
          </a:p>
        </p:txBody>
      </p:sp>
      <p:cxnSp>
        <p:nvCxnSpPr>
          <p:cNvPr id="7" name="Straight Connector 6">
            <a:extLst>
              <a:ext uri="{FF2B5EF4-FFF2-40B4-BE49-F238E27FC236}">
                <a16:creationId xmlns:a16="http://schemas.microsoft.com/office/drawing/2014/main" id="{4EFE0D93-5C70-6141-8BE0-56A5E80820AD}"/>
              </a:ext>
            </a:extLst>
          </p:cNvPr>
          <p:cNvCxnSpPr>
            <a:cxnSpLocks noChangeShapeType="1"/>
          </p:cNvCxnSpPr>
          <p:nvPr/>
        </p:nvCxnSpPr>
        <p:spPr bwMode="auto">
          <a:xfrm>
            <a:off x="537410" y="1417638"/>
            <a:ext cx="11117179" cy="0"/>
          </a:xfrm>
          <a:prstGeom prst="line">
            <a:avLst/>
          </a:prstGeom>
          <a:noFill/>
          <a:ln w="25400">
            <a:solidFill>
              <a:schemeClr val="accent4">
                <a:lumMod val="50000"/>
              </a:schemeClr>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pic>
        <p:nvPicPr>
          <p:cNvPr id="8" name="Picture 7">
            <a:extLst>
              <a:ext uri="{FF2B5EF4-FFF2-40B4-BE49-F238E27FC236}">
                <a16:creationId xmlns:a16="http://schemas.microsoft.com/office/drawing/2014/main" id="{013E78D3-E169-714B-A53F-D97AF2AC6676}"/>
              </a:ext>
            </a:extLst>
          </p:cNvPr>
          <p:cNvPicPr>
            <a:picLocks noChangeAspect="1"/>
          </p:cNvPicPr>
          <p:nvPr/>
        </p:nvPicPr>
        <p:blipFill rotWithShape="1">
          <a:blip r:embed="rId3">
            <a:alphaModFix/>
          </a:blip>
          <a:srcRect l="-1367" t="818" r="-1033" b="1"/>
          <a:stretch/>
        </p:blipFill>
        <p:spPr>
          <a:xfrm>
            <a:off x="7604" y="6139613"/>
            <a:ext cx="3556093" cy="716425"/>
          </a:xfrm>
          <a:prstGeom prst="rect">
            <a:avLst/>
          </a:prstGeom>
          <a:solidFill>
            <a:schemeClr val="bg1"/>
          </a:solidFill>
        </p:spPr>
      </p:pic>
      <p:sp>
        <p:nvSpPr>
          <p:cNvPr id="9" name="Rectangle 8">
            <a:extLst>
              <a:ext uri="{FF2B5EF4-FFF2-40B4-BE49-F238E27FC236}">
                <a16:creationId xmlns:a16="http://schemas.microsoft.com/office/drawing/2014/main" id="{8B2AAC33-C586-9844-BC49-4C83742359E1}"/>
              </a:ext>
            </a:extLst>
          </p:cNvPr>
          <p:cNvSpPr/>
          <p:nvPr/>
        </p:nvSpPr>
        <p:spPr>
          <a:xfrm>
            <a:off x="0" y="6126166"/>
            <a:ext cx="12192000" cy="731834"/>
          </a:xfrm>
          <a:prstGeom prst="rect">
            <a:avLst/>
          </a:prstGeom>
          <a:gradFill flip="none" rotWithShape="1">
            <a:gsLst>
              <a:gs pos="0">
                <a:schemeClr val="accent4">
                  <a:lumMod val="10000"/>
                  <a:lumOff val="90000"/>
                  <a:alpha val="0"/>
                </a:schemeClr>
              </a:gs>
              <a:gs pos="50000">
                <a:schemeClr val="accent4">
                  <a:tint val="44500"/>
                  <a:satMod val="160000"/>
                </a:schemeClr>
              </a:gs>
              <a:gs pos="100000">
                <a:schemeClr val="accent4">
                  <a:tint val="23500"/>
                  <a:satMod val="160000"/>
                  <a:alpha val="32000"/>
                </a:schemeClr>
              </a:gs>
            </a:gsLst>
            <a:lin ang="0" scaled="1"/>
            <a:tileRect/>
          </a:gradFill>
          <a:ln w="6350">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57141C37-547B-444F-8B50-86821040CDB4}"/>
              </a:ext>
            </a:extLst>
          </p:cNvPr>
          <p:cNvSpPr>
            <a:spLocks noGrp="1"/>
          </p:cNvSpPr>
          <p:nvPr>
            <p:ph type="sldNum" sz="quarter" idx="12"/>
          </p:nvPr>
        </p:nvSpPr>
        <p:spPr>
          <a:xfrm>
            <a:off x="8737600" y="6356353"/>
            <a:ext cx="2844800" cy="365125"/>
          </a:xfrm>
        </p:spPr>
        <p:txBody>
          <a:bodyPr/>
          <a:lstStyle/>
          <a:p>
            <a:fld id="{3F2C5FAC-08BC-7445-8057-3F900D1A1A13}" type="slidenum">
              <a:rPr lang="en-US" smtClean="0"/>
              <a:t>6</a:t>
            </a:fld>
            <a:endParaRPr lang="en-US"/>
          </a:p>
        </p:txBody>
      </p:sp>
      <p:pic>
        <p:nvPicPr>
          <p:cNvPr id="16" name="Picture 15" descr="A picture containing text, sign, clipart&#10;&#10;Description automatically generated">
            <a:extLst>
              <a:ext uri="{FF2B5EF4-FFF2-40B4-BE49-F238E27FC236}">
                <a16:creationId xmlns:a16="http://schemas.microsoft.com/office/drawing/2014/main" id="{9A9B043A-B580-0947-AB40-FC56B294818E}"/>
              </a:ext>
            </a:extLst>
          </p:cNvPr>
          <p:cNvPicPr>
            <a:picLocks noChangeAspect="1"/>
          </p:cNvPicPr>
          <p:nvPr/>
        </p:nvPicPr>
        <p:blipFill>
          <a:blip r:embed="rId4"/>
          <a:stretch>
            <a:fillRect/>
          </a:stretch>
        </p:blipFill>
        <p:spPr>
          <a:xfrm>
            <a:off x="9284936" y="6158068"/>
            <a:ext cx="1946809" cy="690591"/>
          </a:xfrm>
          <a:prstGeom prst="rect">
            <a:avLst/>
          </a:prstGeom>
        </p:spPr>
      </p:pic>
      <p:sp>
        <p:nvSpPr>
          <p:cNvPr id="5" name="TextBox 4">
            <a:extLst>
              <a:ext uri="{FF2B5EF4-FFF2-40B4-BE49-F238E27FC236}">
                <a16:creationId xmlns:a16="http://schemas.microsoft.com/office/drawing/2014/main" id="{44175EC8-05A4-AD49-A8C1-E7BC1F89CACF}"/>
              </a:ext>
            </a:extLst>
          </p:cNvPr>
          <p:cNvSpPr txBox="1"/>
          <p:nvPr/>
        </p:nvSpPr>
        <p:spPr>
          <a:xfrm>
            <a:off x="679077" y="1615923"/>
            <a:ext cx="10845053" cy="2308324"/>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Fair share funding targets</a:t>
            </a:r>
          </a:p>
          <a:p>
            <a:endParaRPr lang="en-US"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UN High-Level Meeting (HLM) called on member states to “contribute appropriately” to TB R&amp;D, and to see the promotion of TB research as “a shared responsibility,” one guided by the principles of affordability, effectiveness, efficiency, and </a:t>
            </a:r>
            <a:r>
              <a:rPr lang="en-US" b="1" dirty="0">
                <a:solidFill>
                  <a:srgbClr val="FF0000"/>
                </a:solidFill>
                <a:latin typeface="Arial" panose="020B0604020202020204" pitchFamily="34" charset="0"/>
                <a:cs typeface="Arial" panose="020B0604020202020204" pitchFamily="34" charset="0"/>
              </a:rPr>
              <a:t>equity</a:t>
            </a:r>
            <a:r>
              <a:rPr lang="en-US"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UN HLM called for $2 billion/year for TB research. Stop TB Partnership has called for $2.5B/year, recognizing that funding shortfalls in previous years mean we now must spend more moving forward. </a:t>
            </a:r>
          </a:p>
          <a:p>
            <a:endParaRPr lang="en-US" b="1" dirty="0">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03CBE5D7-F076-CF49-BAA2-CEAA4A698328}"/>
              </a:ext>
            </a:extLst>
          </p:cNvPr>
          <p:cNvSpPr txBox="1">
            <a:spLocks/>
          </p:cNvSpPr>
          <p:nvPr/>
        </p:nvSpPr>
        <p:spPr>
          <a:xfrm>
            <a:off x="260289" y="2022474"/>
            <a:ext cx="6834187" cy="132556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600" b="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32D8F66-6DF0-1542-A9C0-9C733D29EB43}"/>
              </a:ext>
            </a:extLst>
          </p:cNvPr>
          <p:cNvSpPr txBox="1"/>
          <p:nvPr/>
        </p:nvSpPr>
        <p:spPr>
          <a:xfrm>
            <a:off x="965201" y="3774649"/>
            <a:ext cx="10316882" cy="923330"/>
          </a:xfrm>
          <a:prstGeom prst="rect">
            <a:avLst/>
          </a:prstGeom>
          <a:noFill/>
          <a:ln w="38100">
            <a:solidFill>
              <a:srgbClr val="FF0000"/>
            </a:solidFill>
          </a:ln>
        </p:spPr>
        <p:txBody>
          <a:bodyPr wrap="square" rtlCol="0">
            <a:spAutoFit/>
          </a:bodyPr>
          <a:lstStyle/>
          <a:p>
            <a:pPr algn="ctr"/>
            <a:r>
              <a:rPr lang="en-US" dirty="0">
                <a:latin typeface="Arial" panose="020B0604020202020204" pitchFamily="34" charset="0"/>
                <a:cs typeface="Arial" panose="020B0604020202020204" pitchFamily="34" charset="0"/>
              </a:rPr>
              <a:t>These targets are achievable if every country devotes just 0.1% of its overall spending on all forms of R&amp;D to TB R&amp;D. This 0.1% benchmark is referred to as the </a:t>
            </a:r>
            <a:r>
              <a:rPr lang="en-US" b="1" dirty="0">
                <a:solidFill>
                  <a:srgbClr val="FF0000"/>
                </a:solidFill>
                <a:latin typeface="Arial" panose="020B0604020202020204" pitchFamily="34" charset="0"/>
                <a:cs typeface="Arial" panose="020B0604020202020204" pitchFamily="34" charset="0"/>
              </a:rPr>
              <a:t>‘fair share target’ </a:t>
            </a:r>
            <a:r>
              <a:rPr lang="en-US" dirty="0">
                <a:latin typeface="Arial" panose="020B0604020202020204" pitchFamily="34" charset="0"/>
                <a:cs typeface="Arial" panose="020B0604020202020204" pitchFamily="34" charset="0"/>
              </a:rPr>
              <a:t>for TB R&amp;D spending. Only one country met its fair share target in 2020 (UK). </a:t>
            </a:r>
          </a:p>
        </p:txBody>
      </p:sp>
      <p:sp>
        <p:nvSpPr>
          <p:cNvPr id="4" name="Rectangle 3">
            <a:extLst>
              <a:ext uri="{FF2B5EF4-FFF2-40B4-BE49-F238E27FC236}">
                <a16:creationId xmlns:a16="http://schemas.microsoft.com/office/drawing/2014/main" id="{693E5C29-7B52-A244-A1C8-4A832CF00A37}"/>
              </a:ext>
            </a:extLst>
          </p:cNvPr>
          <p:cNvSpPr/>
          <p:nvPr/>
        </p:nvSpPr>
        <p:spPr>
          <a:xfrm>
            <a:off x="609600" y="4825922"/>
            <a:ext cx="10746441" cy="923330"/>
          </a:xfrm>
          <a:prstGeom prst="rect">
            <a:avLst/>
          </a:prstGeom>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 its </a:t>
            </a:r>
            <a:r>
              <a:rPr lang="en-US" i="1" dirty="0">
                <a:latin typeface="Arial" panose="020B0604020202020204" pitchFamily="34" charset="0"/>
                <a:cs typeface="Arial" panose="020B0604020202020204" pitchFamily="34" charset="0"/>
              </a:rPr>
              <a:t>Global Strategy for TB Research and Innovation</a:t>
            </a:r>
            <a:r>
              <a:rPr lang="en-US" dirty="0">
                <a:latin typeface="Arial" panose="020B0604020202020204" pitchFamily="34" charset="0"/>
                <a:cs typeface="Arial" panose="020B0604020202020204" pitchFamily="34" charset="0"/>
              </a:rPr>
              <a:t>, WHO proposed measuring something very similar: “At the country level, proportion of gross domestic expenditure on research and development that is allocated to TB research.” </a:t>
            </a:r>
          </a:p>
        </p:txBody>
      </p:sp>
    </p:spTree>
    <p:extLst>
      <p:ext uri="{BB962C8B-B14F-4D97-AF65-F5344CB8AC3E}">
        <p14:creationId xmlns:p14="http://schemas.microsoft.com/office/powerpoint/2010/main" val="884718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A6EF1-C110-F440-8610-5B41177E78ED}"/>
              </a:ext>
            </a:extLst>
          </p:cNvPr>
          <p:cNvSpPr>
            <a:spLocks noGrp="1"/>
          </p:cNvSpPr>
          <p:nvPr>
            <p:ph type="title"/>
          </p:nvPr>
        </p:nvSpPr>
        <p:spPr/>
        <p:txBody>
          <a:bodyPr>
            <a:normAutofit/>
          </a:bodyPr>
          <a:lstStyle/>
          <a:p>
            <a:r>
              <a:rPr lang="en-US" sz="3600" dirty="0"/>
              <a:t>Community engagement</a:t>
            </a:r>
          </a:p>
        </p:txBody>
      </p:sp>
      <p:cxnSp>
        <p:nvCxnSpPr>
          <p:cNvPr id="7" name="Straight Connector 6">
            <a:extLst>
              <a:ext uri="{FF2B5EF4-FFF2-40B4-BE49-F238E27FC236}">
                <a16:creationId xmlns:a16="http://schemas.microsoft.com/office/drawing/2014/main" id="{4EFE0D93-5C70-6141-8BE0-56A5E80820AD}"/>
              </a:ext>
            </a:extLst>
          </p:cNvPr>
          <p:cNvCxnSpPr>
            <a:cxnSpLocks noChangeShapeType="1"/>
          </p:cNvCxnSpPr>
          <p:nvPr/>
        </p:nvCxnSpPr>
        <p:spPr bwMode="auto">
          <a:xfrm>
            <a:off x="537410" y="1417638"/>
            <a:ext cx="11117179" cy="0"/>
          </a:xfrm>
          <a:prstGeom prst="line">
            <a:avLst/>
          </a:prstGeom>
          <a:noFill/>
          <a:ln w="25400">
            <a:solidFill>
              <a:schemeClr val="accent4">
                <a:lumMod val="50000"/>
              </a:schemeClr>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pic>
        <p:nvPicPr>
          <p:cNvPr id="8" name="Picture 7">
            <a:extLst>
              <a:ext uri="{FF2B5EF4-FFF2-40B4-BE49-F238E27FC236}">
                <a16:creationId xmlns:a16="http://schemas.microsoft.com/office/drawing/2014/main" id="{013E78D3-E169-714B-A53F-D97AF2AC6676}"/>
              </a:ext>
            </a:extLst>
          </p:cNvPr>
          <p:cNvPicPr>
            <a:picLocks noChangeAspect="1"/>
          </p:cNvPicPr>
          <p:nvPr/>
        </p:nvPicPr>
        <p:blipFill rotWithShape="1">
          <a:blip r:embed="rId3">
            <a:alphaModFix/>
          </a:blip>
          <a:srcRect l="-1367" t="818" r="-1033" b="1"/>
          <a:stretch/>
        </p:blipFill>
        <p:spPr>
          <a:xfrm>
            <a:off x="7604" y="6139613"/>
            <a:ext cx="3556093" cy="716425"/>
          </a:xfrm>
          <a:prstGeom prst="rect">
            <a:avLst/>
          </a:prstGeom>
          <a:solidFill>
            <a:schemeClr val="bg1"/>
          </a:solidFill>
        </p:spPr>
      </p:pic>
      <p:sp>
        <p:nvSpPr>
          <p:cNvPr id="9" name="Rectangle 8">
            <a:extLst>
              <a:ext uri="{FF2B5EF4-FFF2-40B4-BE49-F238E27FC236}">
                <a16:creationId xmlns:a16="http://schemas.microsoft.com/office/drawing/2014/main" id="{8B2AAC33-C586-9844-BC49-4C83742359E1}"/>
              </a:ext>
            </a:extLst>
          </p:cNvPr>
          <p:cNvSpPr/>
          <p:nvPr/>
        </p:nvSpPr>
        <p:spPr>
          <a:xfrm>
            <a:off x="0" y="6126166"/>
            <a:ext cx="12192000" cy="731834"/>
          </a:xfrm>
          <a:prstGeom prst="rect">
            <a:avLst/>
          </a:prstGeom>
          <a:gradFill flip="none" rotWithShape="1">
            <a:gsLst>
              <a:gs pos="0">
                <a:schemeClr val="accent4">
                  <a:lumMod val="10000"/>
                  <a:lumOff val="90000"/>
                  <a:alpha val="0"/>
                </a:schemeClr>
              </a:gs>
              <a:gs pos="50000">
                <a:schemeClr val="accent4">
                  <a:tint val="44500"/>
                  <a:satMod val="160000"/>
                </a:schemeClr>
              </a:gs>
              <a:gs pos="100000">
                <a:schemeClr val="accent4">
                  <a:tint val="23500"/>
                  <a:satMod val="160000"/>
                  <a:alpha val="32000"/>
                </a:schemeClr>
              </a:gs>
            </a:gsLst>
            <a:lin ang="0" scaled="1"/>
            <a:tileRect/>
          </a:gradFill>
          <a:ln w="6350">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57141C37-547B-444F-8B50-86821040CDB4}"/>
              </a:ext>
            </a:extLst>
          </p:cNvPr>
          <p:cNvSpPr>
            <a:spLocks noGrp="1"/>
          </p:cNvSpPr>
          <p:nvPr>
            <p:ph type="sldNum" sz="quarter" idx="12"/>
          </p:nvPr>
        </p:nvSpPr>
        <p:spPr>
          <a:xfrm>
            <a:off x="8737600" y="6356353"/>
            <a:ext cx="2844800" cy="365125"/>
          </a:xfrm>
        </p:spPr>
        <p:txBody>
          <a:bodyPr/>
          <a:lstStyle/>
          <a:p>
            <a:fld id="{3F2C5FAC-08BC-7445-8057-3F900D1A1A13}" type="slidenum">
              <a:rPr lang="en-US" smtClean="0"/>
              <a:t>7</a:t>
            </a:fld>
            <a:endParaRPr lang="en-US"/>
          </a:p>
        </p:txBody>
      </p:sp>
      <p:pic>
        <p:nvPicPr>
          <p:cNvPr id="16" name="Picture 15" descr="A picture containing text, sign, clipart&#10;&#10;Description automatically generated">
            <a:extLst>
              <a:ext uri="{FF2B5EF4-FFF2-40B4-BE49-F238E27FC236}">
                <a16:creationId xmlns:a16="http://schemas.microsoft.com/office/drawing/2014/main" id="{9A9B043A-B580-0947-AB40-FC56B294818E}"/>
              </a:ext>
            </a:extLst>
          </p:cNvPr>
          <p:cNvPicPr>
            <a:picLocks noChangeAspect="1"/>
          </p:cNvPicPr>
          <p:nvPr/>
        </p:nvPicPr>
        <p:blipFill>
          <a:blip r:embed="rId4"/>
          <a:stretch>
            <a:fillRect/>
          </a:stretch>
        </p:blipFill>
        <p:spPr>
          <a:xfrm>
            <a:off x="9284936" y="6158068"/>
            <a:ext cx="1946809" cy="690591"/>
          </a:xfrm>
          <a:prstGeom prst="rect">
            <a:avLst/>
          </a:prstGeom>
        </p:spPr>
      </p:pic>
      <p:sp>
        <p:nvSpPr>
          <p:cNvPr id="5" name="TextBox 4">
            <a:extLst>
              <a:ext uri="{FF2B5EF4-FFF2-40B4-BE49-F238E27FC236}">
                <a16:creationId xmlns:a16="http://schemas.microsoft.com/office/drawing/2014/main" id="{44175EC8-05A4-AD49-A8C1-E7BC1F89CACF}"/>
              </a:ext>
            </a:extLst>
          </p:cNvPr>
          <p:cNvSpPr txBox="1"/>
          <p:nvPr/>
        </p:nvSpPr>
        <p:spPr>
          <a:xfrm>
            <a:off x="609600" y="1703661"/>
            <a:ext cx="11117179" cy="1200329"/>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Engage communities </a:t>
            </a:r>
            <a:r>
              <a:rPr lang="en-US" b="1" dirty="0">
                <a:solidFill>
                  <a:srgbClr val="FF0000"/>
                </a:solidFill>
                <a:latin typeface="Arial" panose="020B0604020202020204" pitchFamily="34" charset="0"/>
                <a:cs typeface="Arial" panose="020B0604020202020204" pitchFamily="34" charset="0"/>
              </a:rPr>
              <a:t>early</a:t>
            </a:r>
            <a:r>
              <a:rPr lang="en-US" b="1" dirty="0">
                <a:latin typeface="Arial" panose="020B0604020202020204" pitchFamily="34" charset="0"/>
                <a:cs typeface="Arial" panose="020B0604020202020204" pitchFamily="34" charset="0"/>
              </a:rPr>
              <a:t> and often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Community engagement is the </a:t>
            </a:r>
            <a:r>
              <a:rPr lang="en-US" b="1" i="1" dirty="0">
                <a:latin typeface="Arial" panose="020B0604020202020204" pitchFamily="34" charset="0"/>
                <a:cs typeface="Arial" panose="020B0604020202020204" pitchFamily="34" charset="0"/>
              </a:rPr>
              <a:t>right</a:t>
            </a:r>
            <a:r>
              <a:rPr lang="en-US" dirty="0">
                <a:latin typeface="Arial" panose="020B0604020202020204" pitchFamily="34" charset="0"/>
                <a:cs typeface="Arial" panose="020B0604020202020204" pitchFamily="34" charset="0"/>
              </a:rPr>
              <a:t> thing to do.</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Community engagement is the </a:t>
            </a:r>
            <a:r>
              <a:rPr lang="en-US" b="1" i="1" dirty="0">
                <a:latin typeface="Arial" panose="020B0604020202020204" pitchFamily="34" charset="0"/>
                <a:cs typeface="Arial" panose="020B0604020202020204" pitchFamily="34" charset="0"/>
              </a:rPr>
              <a:t>ethical</a:t>
            </a:r>
            <a:r>
              <a:rPr lang="en-US" dirty="0">
                <a:latin typeface="Arial" panose="020B0604020202020204" pitchFamily="34" charset="0"/>
                <a:cs typeface="Arial" panose="020B0604020202020204" pitchFamily="34" charset="0"/>
              </a:rPr>
              <a:t> thing to do.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Community engagement is a </a:t>
            </a:r>
            <a:r>
              <a:rPr lang="en-US" b="1" i="1" dirty="0">
                <a:latin typeface="Arial" panose="020B0604020202020204" pitchFamily="34" charset="0"/>
                <a:cs typeface="Arial" panose="020B0604020202020204" pitchFamily="34" charset="0"/>
              </a:rPr>
              <a:t>useful</a:t>
            </a:r>
            <a:r>
              <a:rPr lang="en-US" dirty="0">
                <a:latin typeface="Arial" panose="020B0604020202020204" pitchFamily="34" charset="0"/>
                <a:cs typeface="Arial" panose="020B0604020202020204" pitchFamily="34" charset="0"/>
              </a:rPr>
              <a:t> thing to do – i.e., it holds instrumental value for scientific endeavors. </a:t>
            </a:r>
          </a:p>
        </p:txBody>
      </p:sp>
      <p:pic>
        <p:nvPicPr>
          <p:cNvPr id="11" name="Picture 2" descr="Group of 11 men, some of them holding a banner with white lettering that reads “Fighting for our Lives.”">
            <a:extLst>
              <a:ext uri="{FF2B5EF4-FFF2-40B4-BE49-F238E27FC236}">
                <a16:creationId xmlns:a16="http://schemas.microsoft.com/office/drawing/2014/main" id="{9B135523-2F52-1C4D-A253-E42A26BAB22F}"/>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1"/>
          <a:stretch/>
        </p:blipFill>
        <p:spPr bwMode="auto">
          <a:xfrm>
            <a:off x="2299998" y="3088263"/>
            <a:ext cx="7592003" cy="282901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03459B2-412E-DE4F-AF78-68F0039EE060}"/>
              </a:ext>
            </a:extLst>
          </p:cNvPr>
          <p:cNvSpPr txBox="1"/>
          <p:nvPr/>
        </p:nvSpPr>
        <p:spPr>
          <a:xfrm>
            <a:off x="7235025" y="5572561"/>
            <a:ext cx="3642344" cy="353943"/>
          </a:xfrm>
          <a:prstGeom prst="rect">
            <a:avLst/>
          </a:prstGeom>
          <a:noFill/>
        </p:spPr>
        <p:txBody>
          <a:bodyPr wrap="square" rtlCol="0">
            <a:spAutoFit/>
          </a:bodyPr>
          <a:lstStyle/>
          <a:p>
            <a:r>
              <a:rPr lang="en-US" sz="1700" b="1" dirty="0">
                <a:solidFill>
                  <a:schemeClr val="bg1"/>
                </a:solidFill>
                <a:latin typeface="Arial" panose="020B0604020202020204" pitchFamily="34" charset="0"/>
                <a:cs typeface="Arial" panose="020B0604020202020204" pitchFamily="34" charset="0"/>
              </a:rPr>
              <a:t>Denver Principles–1983</a:t>
            </a:r>
          </a:p>
        </p:txBody>
      </p:sp>
    </p:spTree>
    <p:extLst>
      <p:ext uri="{BB962C8B-B14F-4D97-AF65-F5344CB8AC3E}">
        <p14:creationId xmlns:p14="http://schemas.microsoft.com/office/powerpoint/2010/main" val="725415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A6EF1-C110-F440-8610-5B41177E78ED}"/>
              </a:ext>
            </a:extLst>
          </p:cNvPr>
          <p:cNvSpPr>
            <a:spLocks noGrp="1"/>
          </p:cNvSpPr>
          <p:nvPr>
            <p:ph type="title"/>
          </p:nvPr>
        </p:nvSpPr>
        <p:spPr/>
        <p:txBody>
          <a:bodyPr>
            <a:normAutofit/>
          </a:bodyPr>
          <a:lstStyle/>
          <a:p>
            <a:r>
              <a:rPr lang="en-US" sz="3600" dirty="0"/>
              <a:t>Community engagement</a:t>
            </a:r>
          </a:p>
        </p:txBody>
      </p:sp>
      <p:cxnSp>
        <p:nvCxnSpPr>
          <p:cNvPr id="7" name="Straight Connector 6">
            <a:extLst>
              <a:ext uri="{FF2B5EF4-FFF2-40B4-BE49-F238E27FC236}">
                <a16:creationId xmlns:a16="http://schemas.microsoft.com/office/drawing/2014/main" id="{4EFE0D93-5C70-6141-8BE0-56A5E80820AD}"/>
              </a:ext>
            </a:extLst>
          </p:cNvPr>
          <p:cNvCxnSpPr>
            <a:cxnSpLocks noChangeShapeType="1"/>
          </p:cNvCxnSpPr>
          <p:nvPr/>
        </p:nvCxnSpPr>
        <p:spPr bwMode="auto">
          <a:xfrm>
            <a:off x="537410" y="1417638"/>
            <a:ext cx="11117179" cy="0"/>
          </a:xfrm>
          <a:prstGeom prst="line">
            <a:avLst/>
          </a:prstGeom>
          <a:noFill/>
          <a:ln w="25400">
            <a:solidFill>
              <a:schemeClr val="accent4">
                <a:lumMod val="50000"/>
              </a:schemeClr>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pic>
        <p:nvPicPr>
          <p:cNvPr id="8" name="Picture 7">
            <a:extLst>
              <a:ext uri="{FF2B5EF4-FFF2-40B4-BE49-F238E27FC236}">
                <a16:creationId xmlns:a16="http://schemas.microsoft.com/office/drawing/2014/main" id="{013E78D3-E169-714B-A53F-D97AF2AC6676}"/>
              </a:ext>
            </a:extLst>
          </p:cNvPr>
          <p:cNvPicPr>
            <a:picLocks noChangeAspect="1"/>
          </p:cNvPicPr>
          <p:nvPr/>
        </p:nvPicPr>
        <p:blipFill rotWithShape="1">
          <a:blip r:embed="rId3">
            <a:alphaModFix/>
          </a:blip>
          <a:srcRect l="-1367" t="818" r="-1033" b="1"/>
          <a:stretch/>
        </p:blipFill>
        <p:spPr>
          <a:xfrm>
            <a:off x="7604" y="6139613"/>
            <a:ext cx="3556093" cy="716425"/>
          </a:xfrm>
          <a:prstGeom prst="rect">
            <a:avLst/>
          </a:prstGeom>
          <a:solidFill>
            <a:schemeClr val="bg1"/>
          </a:solidFill>
        </p:spPr>
      </p:pic>
      <p:sp>
        <p:nvSpPr>
          <p:cNvPr id="9" name="Rectangle 8">
            <a:extLst>
              <a:ext uri="{FF2B5EF4-FFF2-40B4-BE49-F238E27FC236}">
                <a16:creationId xmlns:a16="http://schemas.microsoft.com/office/drawing/2014/main" id="{8B2AAC33-C586-9844-BC49-4C83742359E1}"/>
              </a:ext>
            </a:extLst>
          </p:cNvPr>
          <p:cNvSpPr/>
          <p:nvPr/>
        </p:nvSpPr>
        <p:spPr>
          <a:xfrm>
            <a:off x="0" y="6126166"/>
            <a:ext cx="12192000" cy="731834"/>
          </a:xfrm>
          <a:prstGeom prst="rect">
            <a:avLst/>
          </a:prstGeom>
          <a:gradFill flip="none" rotWithShape="1">
            <a:gsLst>
              <a:gs pos="0">
                <a:schemeClr val="accent4">
                  <a:lumMod val="10000"/>
                  <a:lumOff val="90000"/>
                  <a:alpha val="0"/>
                </a:schemeClr>
              </a:gs>
              <a:gs pos="50000">
                <a:schemeClr val="accent4">
                  <a:tint val="44500"/>
                  <a:satMod val="160000"/>
                </a:schemeClr>
              </a:gs>
              <a:gs pos="100000">
                <a:schemeClr val="accent4">
                  <a:tint val="23500"/>
                  <a:satMod val="160000"/>
                  <a:alpha val="32000"/>
                </a:schemeClr>
              </a:gs>
            </a:gsLst>
            <a:lin ang="0" scaled="1"/>
            <a:tileRect/>
          </a:gradFill>
          <a:ln w="6350">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57141C37-547B-444F-8B50-86821040CDB4}"/>
              </a:ext>
            </a:extLst>
          </p:cNvPr>
          <p:cNvSpPr>
            <a:spLocks noGrp="1"/>
          </p:cNvSpPr>
          <p:nvPr>
            <p:ph type="sldNum" sz="quarter" idx="12"/>
          </p:nvPr>
        </p:nvSpPr>
        <p:spPr>
          <a:xfrm>
            <a:off x="8737600" y="6356353"/>
            <a:ext cx="2844800" cy="365125"/>
          </a:xfrm>
        </p:spPr>
        <p:txBody>
          <a:bodyPr/>
          <a:lstStyle/>
          <a:p>
            <a:fld id="{3F2C5FAC-08BC-7445-8057-3F900D1A1A13}" type="slidenum">
              <a:rPr lang="en-US" smtClean="0"/>
              <a:t>8</a:t>
            </a:fld>
            <a:endParaRPr lang="en-US"/>
          </a:p>
        </p:txBody>
      </p:sp>
      <p:pic>
        <p:nvPicPr>
          <p:cNvPr id="16" name="Picture 15" descr="A picture containing text, sign, clipart&#10;&#10;Description automatically generated">
            <a:extLst>
              <a:ext uri="{FF2B5EF4-FFF2-40B4-BE49-F238E27FC236}">
                <a16:creationId xmlns:a16="http://schemas.microsoft.com/office/drawing/2014/main" id="{9A9B043A-B580-0947-AB40-FC56B294818E}"/>
              </a:ext>
            </a:extLst>
          </p:cNvPr>
          <p:cNvPicPr>
            <a:picLocks noChangeAspect="1"/>
          </p:cNvPicPr>
          <p:nvPr/>
        </p:nvPicPr>
        <p:blipFill>
          <a:blip r:embed="rId4"/>
          <a:stretch>
            <a:fillRect/>
          </a:stretch>
        </p:blipFill>
        <p:spPr>
          <a:xfrm>
            <a:off x="9284936" y="6158068"/>
            <a:ext cx="1946809" cy="690591"/>
          </a:xfrm>
          <a:prstGeom prst="rect">
            <a:avLst/>
          </a:prstGeom>
        </p:spPr>
      </p:pic>
      <p:sp>
        <p:nvSpPr>
          <p:cNvPr id="5" name="TextBox 4">
            <a:extLst>
              <a:ext uri="{FF2B5EF4-FFF2-40B4-BE49-F238E27FC236}">
                <a16:creationId xmlns:a16="http://schemas.microsoft.com/office/drawing/2014/main" id="{44175EC8-05A4-AD49-A8C1-E7BC1F89CACF}"/>
              </a:ext>
            </a:extLst>
          </p:cNvPr>
          <p:cNvSpPr txBox="1"/>
          <p:nvPr/>
        </p:nvSpPr>
        <p:spPr>
          <a:xfrm>
            <a:off x="1402032" y="1654065"/>
            <a:ext cx="10317080" cy="4462760"/>
          </a:xfrm>
          <a:prstGeom prst="rect">
            <a:avLst/>
          </a:prstGeom>
          <a:noFill/>
        </p:spPr>
        <p:txBody>
          <a:bodyPr wrap="square" rtlCol="0">
            <a:spAutoFit/>
          </a:bodyPr>
          <a:lstStyle/>
          <a:p>
            <a:pPr marL="514350" indent="-514350">
              <a:buFont typeface="+mj-lt"/>
              <a:buAutoNum type="arabicPeriod"/>
            </a:pPr>
            <a:r>
              <a:rPr lang="en-US" sz="1600" dirty="0">
                <a:latin typeface="Arial"/>
                <a:ea typeface="Arial"/>
                <a:cs typeface="Arial"/>
                <a:sym typeface="Arial"/>
              </a:rPr>
              <a:t>People have a right to participate in medical research as more than trial participants (Denver Principles, CIOMS, Declaration of Helsinki, international human rights law). </a:t>
            </a:r>
          </a:p>
          <a:p>
            <a:pPr marL="514350" indent="-514350">
              <a:buFont typeface="+mj-lt"/>
              <a:buAutoNum type="arabicPeriod"/>
            </a:pPr>
            <a:r>
              <a:rPr lang="en-US" sz="1600" dirty="0">
                <a:latin typeface="Arial"/>
                <a:ea typeface="Arial"/>
                <a:cs typeface="Arial"/>
                <a:sym typeface="Arial"/>
              </a:rPr>
              <a:t>Community engagement helps to ensure research generates social value; research without the potential to generate social value is unethical (Emmanuel 2000). </a:t>
            </a:r>
          </a:p>
          <a:p>
            <a:pPr marL="514350" indent="-514350">
              <a:buFont typeface="+mj-lt"/>
              <a:buAutoNum type="arabicPeriod"/>
            </a:pPr>
            <a:endParaRPr lang="en-US" sz="2400" dirty="0">
              <a:latin typeface="Arial"/>
              <a:ea typeface="Arial"/>
              <a:cs typeface="Arial"/>
              <a:sym typeface="Arial"/>
            </a:endParaRPr>
          </a:p>
          <a:p>
            <a:pPr marL="514350" indent="-514350">
              <a:buFont typeface="+mj-lt"/>
              <a:buAutoNum type="arabicPeriod"/>
            </a:pPr>
            <a:r>
              <a:rPr lang="en-US" sz="1600" dirty="0">
                <a:latin typeface="Arial"/>
                <a:ea typeface="Arial"/>
                <a:cs typeface="Arial"/>
                <a:sym typeface="Arial"/>
              </a:rPr>
              <a:t>Communities that feel connected to research may be more likely to participate in clinical studies. (Community engagement may have beneficial effects for recruitment, enrollment, and retention into studies.)</a:t>
            </a:r>
          </a:p>
          <a:p>
            <a:pPr marL="514350" indent="-514350">
              <a:buFont typeface="+mj-lt"/>
              <a:buAutoNum type="arabicPeriod"/>
            </a:pPr>
            <a:r>
              <a:rPr lang="en-US" sz="1600" dirty="0">
                <a:latin typeface="Arial"/>
                <a:ea typeface="Arial"/>
                <a:cs typeface="Arial"/>
                <a:sym typeface="Arial"/>
              </a:rPr>
              <a:t>Reciprocal partnerships between communities and researchers build lasting, durable relationships. </a:t>
            </a:r>
          </a:p>
          <a:p>
            <a:pPr marL="514350" indent="-514350">
              <a:buFont typeface="+mj-lt"/>
              <a:buAutoNum type="arabicPeriod"/>
            </a:pPr>
            <a:r>
              <a:rPr lang="en-US" sz="1600" dirty="0">
                <a:latin typeface="Arial"/>
                <a:ea typeface="Arial"/>
                <a:cs typeface="Arial"/>
                <a:sym typeface="Arial"/>
              </a:rPr>
              <a:t>Communities can inform product development, helping to ensure that new technologies address the priorities + needs of people affected by a disease. </a:t>
            </a:r>
          </a:p>
          <a:p>
            <a:pPr marL="514350" indent="-514350">
              <a:buFont typeface="+mj-lt"/>
              <a:buAutoNum type="arabicPeriod"/>
            </a:pPr>
            <a:r>
              <a:rPr lang="en-US" sz="1600" dirty="0">
                <a:latin typeface="Arial"/>
                <a:ea typeface="Arial"/>
                <a:cs typeface="Arial"/>
                <a:sym typeface="Arial"/>
              </a:rPr>
              <a:t>Communities that understand the science are better positioned to advocate for continued research before governments and other funders.</a:t>
            </a:r>
          </a:p>
          <a:p>
            <a:pPr marL="514350" indent="-514350">
              <a:buFont typeface="+mj-lt"/>
              <a:buAutoNum type="arabicPeriod"/>
            </a:pPr>
            <a:r>
              <a:rPr lang="en-US" sz="1600" dirty="0">
                <a:latin typeface="Arial"/>
                <a:ea typeface="Arial"/>
                <a:cs typeface="Arial"/>
                <a:sym typeface="Arial"/>
              </a:rPr>
              <a:t>Communities that understand the science may be more likely to advocate for the uptake and adoption of research outputs.  </a:t>
            </a:r>
          </a:p>
          <a:p>
            <a:pPr marL="514350" indent="-514350">
              <a:buFont typeface="+mj-lt"/>
              <a:buAutoNum type="arabicPeriod"/>
            </a:pPr>
            <a:r>
              <a:rPr lang="en-US" sz="1600" dirty="0">
                <a:latin typeface="Arial"/>
                <a:cs typeface="Arial"/>
                <a:sym typeface="Arial"/>
              </a:rPr>
              <a:t>Community engagement fosters community ownership of research and provides a forum to address myths/misinformation (e.g., about participation in clinical trials, vaccine hesitancy, etc.).</a:t>
            </a:r>
          </a:p>
        </p:txBody>
      </p:sp>
      <p:sp>
        <p:nvSpPr>
          <p:cNvPr id="12" name="TextBox 11">
            <a:extLst>
              <a:ext uri="{FF2B5EF4-FFF2-40B4-BE49-F238E27FC236}">
                <a16:creationId xmlns:a16="http://schemas.microsoft.com/office/drawing/2014/main" id="{8A78B56D-B4C0-0D46-B7B0-9719F671982C}"/>
              </a:ext>
            </a:extLst>
          </p:cNvPr>
          <p:cNvSpPr txBox="1"/>
          <p:nvPr/>
        </p:nvSpPr>
        <p:spPr>
          <a:xfrm rot="16200000">
            <a:off x="241436" y="1978950"/>
            <a:ext cx="1181734" cy="400110"/>
          </a:xfrm>
          <a:prstGeom prst="rect">
            <a:avLst/>
          </a:prstGeom>
          <a:noFill/>
        </p:spPr>
        <p:txBody>
          <a:bodyPr wrap="none" rtlCol="0">
            <a:spAutoFit/>
          </a:bodyPr>
          <a:lstStyle/>
          <a:p>
            <a:r>
              <a:rPr lang="en-US" sz="2000" dirty="0">
                <a:solidFill>
                  <a:srgbClr val="FF0000"/>
                </a:solidFill>
                <a:latin typeface="Arial" panose="020B0604020202020204" pitchFamily="34" charset="0"/>
                <a:cs typeface="Arial" panose="020B0604020202020204" pitchFamily="34" charset="0"/>
              </a:rPr>
              <a:t>Inherent</a:t>
            </a:r>
            <a:r>
              <a:rPr lang="en-US" sz="2000" dirty="0">
                <a:solidFill>
                  <a:srgbClr val="FF0000"/>
                </a:solidFill>
              </a:rPr>
              <a:t> </a:t>
            </a:r>
          </a:p>
        </p:txBody>
      </p:sp>
      <p:sp>
        <p:nvSpPr>
          <p:cNvPr id="14" name="TextBox 13">
            <a:extLst>
              <a:ext uri="{FF2B5EF4-FFF2-40B4-BE49-F238E27FC236}">
                <a16:creationId xmlns:a16="http://schemas.microsoft.com/office/drawing/2014/main" id="{7AF7CD65-507B-7943-A1D6-947F42D1D0B0}"/>
              </a:ext>
            </a:extLst>
          </p:cNvPr>
          <p:cNvSpPr txBox="1"/>
          <p:nvPr/>
        </p:nvSpPr>
        <p:spPr>
          <a:xfrm rot="16200000">
            <a:off x="16008" y="4042986"/>
            <a:ext cx="1587294" cy="400110"/>
          </a:xfrm>
          <a:prstGeom prst="rect">
            <a:avLst/>
          </a:prstGeom>
          <a:noFill/>
        </p:spPr>
        <p:txBody>
          <a:bodyPr wrap="none" rtlCol="0">
            <a:spAutoFit/>
          </a:bodyPr>
          <a:lstStyle/>
          <a:p>
            <a:r>
              <a:rPr lang="en-US" sz="2000" dirty="0">
                <a:solidFill>
                  <a:srgbClr val="FF0000"/>
                </a:solidFill>
                <a:latin typeface="Arial" panose="020B0604020202020204" pitchFamily="34" charset="0"/>
                <a:cs typeface="Arial" panose="020B0604020202020204" pitchFamily="34" charset="0"/>
              </a:rPr>
              <a:t>Instrumental</a:t>
            </a:r>
          </a:p>
        </p:txBody>
      </p:sp>
    </p:spTree>
    <p:extLst>
      <p:ext uri="{BB962C8B-B14F-4D97-AF65-F5344CB8AC3E}">
        <p14:creationId xmlns:p14="http://schemas.microsoft.com/office/powerpoint/2010/main" val="3793313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A6EF1-C110-F440-8610-5B41177E78ED}"/>
              </a:ext>
            </a:extLst>
          </p:cNvPr>
          <p:cNvSpPr>
            <a:spLocks noGrp="1"/>
          </p:cNvSpPr>
          <p:nvPr>
            <p:ph type="title"/>
          </p:nvPr>
        </p:nvSpPr>
        <p:spPr/>
        <p:txBody>
          <a:bodyPr>
            <a:normAutofit/>
          </a:bodyPr>
          <a:lstStyle/>
          <a:p>
            <a:r>
              <a:rPr lang="en-US" sz="3600" dirty="0"/>
              <a:t>Community engagement</a:t>
            </a:r>
          </a:p>
        </p:txBody>
      </p:sp>
      <p:cxnSp>
        <p:nvCxnSpPr>
          <p:cNvPr id="7" name="Straight Connector 6">
            <a:extLst>
              <a:ext uri="{FF2B5EF4-FFF2-40B4-BE49-F238E27FC236}">
                <a16:creationId xmlns:a16="http://schemas.microsoft.com/office/drawing/2014/main" id="{4EFE0D93-5C70-6141-8BE0-56A5E80820AD}"/>
              </a:ext>
            </a:extLst>
          </p:cNvPr>
          <p:cNvCxnSpPr>
            <a:cxnSpLocks noChangeShapeType="1"/>
          </p:cNvCxnSpPr>
          <p:nvPr/>
        </p:nvCxnSpPr>
        <p:spPr bwMode="auto">
          <a:xfrm>
            <a:off x="537410" y="1417638"/>
            <a:ext cx="11117179" cy="0"/>
          </a:xfrm>
          <a:prstGeom prst="line">
            <a:avLst/>
          </a:prstGeom>
          <a:noFill/>
          <a:ln w="25400">
            <a:solidFill>
              <a:schemeClr val="accent4">
                <a:lumMod val="50000"/>
              </a:schemeClr>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pic>
        <p:nvPicPr>
          <p:cNvPr id="8" name="Picture 7">
            <a:extLst>
              <a:ext uri="{FF2B5EF4-FFF2-40B4-BE49-F238E27FC236}">
                <a16:creationId xmlns:a16="http://schemas.microsoft.com/office/drawing/2014/main" id="{013E78D3-E169-714B-A53F-D97AF2AC6676}"/>
              </a:ext>
            </a:extLst>
          </p:cNvPr>
          <p:cNvPicPr>
            <a:picLocks noChangeAspect="1"/>
          </p:cNvPicPr>
          <p:nvPr/>
        </p:nvPicPr>
        <p:blipFill rotWithShape="1">
          <a:blip r:embed="rId3">
            <a:alphaModFix/>
          </a:blip>
          <a:srcRect l="-1367" t="818" r="-1033" b="1"/>
          <a:stretch/>
        </p:blipFill>
        <p:spPr>
          <a:xfrm>
            <a:off x="7604" y="6139613"/>
            <a:ext cx="3556093" cy="716425"/>
          </a:xfrm>
          <a:prstGeom prst="rect">
            <a:avLst/>
          </a:prstGeom>
          <a:solidFill>
            <a:schemeClr val="bg1"/>
          </a:solidFill>
        </p:spPr>
      </p:pic>
      <p:sp>
        <p:nvSpPr>
          <p:cNvPr id="9" name="Rectangle 8">
            <a:extLst>
              <a:ext uri="{FF2B5EF4-FFF2-40B4-BE49-F238E27FC236}">
                <a16:creationId xmlns:a16="http://schemas.microsoft.com/office/drawing/2014/main" id="{8B2AAC33-C586-9844-BC49-4C83742359E1}"/>
              </a:ext>
            </a:extLst>
          </p:cNvPr>
          <p:cNvSpPr/>
          <p:nvPr/>
        </p:nvSpPr>
        <p:spPr>
          <a:xfrm>
            <a:off x="0" y="6126166"/>
            <a:ext cx="12192000" cy="731834"/>
          </a:xfrm>
          <a:prstGeom prst="rect">
            <a:avLst/>
          </a:prstGeom>
          <a:gradFill flip="none" rotWithShape="1">
            <a:gsLst>
              <a:gs pos="0">
                <a:schemeClr val="accent4">
                  <a:lumMod val="10000"/>
                  <a:lumOff val="90000"/>
                  <a:alpha val="0"/>
                </a:schemeClr>
              </a:gs>
              <a:gs pos="50000">
                <a:schemeClr val="accent4">
                  <a:tint val="44500"/>
                  <a:satMod val="160000"/>
                </a:schemeClr>
              </a:gs>
              <a:gs pos="100000">
                <a:schemeClr val="accent4">
                  <a:tint val="23500"/>
                  <a:satMod val="160000"/>
                  <a:alpha val="32000"/>
                </a:schemeClr>
              </a:gs>
            </a:gsLst>
            <a:lin ang="0" scaled="1"/>
            <a:tileRect/>
          </a:gradFill>
          <a:ln w="6350">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57141C37-547B-444F-8B50-86821040CDB4}"/>
              </a:ext>
            </a:extLst>
          </p:cNvPr>
          <p:cNvSpPr>
            <a:spLocks noGrp="1"/>
          </p:cNvSpPr>
          <p:nvPr>
            <p:ph type="sldNum" sz="quarter" idx="12"/>
          </p:nvPr>
        </p:nvSpPr>
        <p:spPr>
          <a:xfrm>
            <a:off x="8737600" y="6356353"/>
            <a:ext cx="2844800" cy="365125"/>
          </a:xfrm>
        </p:spPr>
        <p:txBody>
          <a:bodyPr/>
          <a:lstStyle/>
          <a:p>
            <a:fld id="{3F2C5FAC-08BC-7445-8057-3F900D1A1A13}" type="slidenum">
              <a:rPr lang="en-US" smtClean="0"/>
              <a:t>9</a:t>
            </a:fld>
            <a:endParaRPr lang="en-US"/>
          </a:p>
        </p:txBody>
      </p:sp>
      <p:pic>
        <p:nvPicPr>
          <p:cNvPr id="16" name="Picture 15" descr="A picture containing text, sign, clipart&#10;&#10;Description automatically generated">
            <a:extLst>
              <a:ext uri="{FF2B5EF4-FFF2-40B4-BE49-F238E27FC236}">
                <a16:creationId xmlns:a16="http://schemas.microsoft.com/office/drawing/2014/main" id="{9A9B043A-B580-0947-AB40-FC56B294818E}"/>
              </a:ext>
            </a:extLst>
          </p:cNvPr>
          <p:cNvPicPr>
            <a:picLocks noChangeAspect="1"/>
          </p:cNvPicPr>
          <p:nvPr/>
        </p:nvPicPr>
        <p:blipFill>
          <a:blip r:embed="rId4"/>
          <a:stretch>
            <a:fillRect/>
          </a:stretch>
        </p:blipFill>
        <p:spPr>
          <a:xfrm>
            <a:off x="9284936" y="6158068"/>
            <a:ext cx="1946809" cy="690591"/>
          </a:xfrm>
          <a:prstGeom prst="rect">
            <a:avLst/>
          </a:prstGeom>
        </p:spPr>
      </p:pic>
      <p:pic>
        <p:nvPicPr>
          <p:cNvPr id="11" name="Picture 4" descr="TBCAB logo">
            <a:extLst>
              <a:ext uri="{FF2B5EF4-FFF2-40B4-BE49-F238E27FC236}">
                <a16:creationId xmlns:a16="http://schemas.microsoft.com/office/drawing/2014/main" id="{225A7255-58DF-E14F-BC0B-6112F423D38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41373" y="1690243"/>
            <a:ext cx="2541015" cy="1003032"/>
          </a:xfrm>
          <a:prstGeom prst="rect">
            <a:avLst/>
          </a:prstGeom>
          <a:noFill/>
          <a:extLst>
            <a:ext uri="{909E8E84-426E-40DD-AFC4-6F175D3DCCD1}">
              <a14:hiddenFill xmlns:a14="http://schemas.microsoft.com/office/drawing/2010/main">
                <a:solidFill>
                  <a:srgbClr val="FFFFFF"/>
                </a:solidFill>
              </a14:hiddenFill>
            </a:ext>
          </a:extLst>
        </p:spPr>
      </p:pic>
      <p:pic>
        <p:nvPicPr>
          <p:cNvPr id="13" name="Google Shape;254;p39">
            <a:extLst>
              <a:ext uri="{FF2B5EF4-FFF2-40B4-BE49-F238E27FC236}">
                <a16:creationId xmlns:a16="http://schemas.microsoft.com/office/drawing/2014/main" id="{538D810B-8EF6-7D48-BE05-13C9CCC7D8C0}"/>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1034551" y="2749588"/>
            <a:ext cx="2287212" cy="3103971"/>
          </a:xfrm>
          <a:prstGeom prst="rect">
            <a:avLst/>
          </a:prstGeom>
          <a:noFill/>
          <a:ln>
            <a:noFill/>
          </a:ln>
        </p:spPr>
      </p:pic>
      <p:sp>
        <p:nvSpPr>
          <p:cNvPr id="3" name="Rectangle 2">
            <a:extLst>
              <a:ext uri="{FF2B5EF4-FFF2-40B4-BE49-F238E27FC236}">
                <a16:creationId xmlns:a16="http://schemas.microsoft.com/office/drawing/2014/main" id="{8A4AB294-D169-C847-A9F1-AD630C8A971F}"/>
              </a:ext>
            </a:extLst>
          </p:cNvPr>
          <p:cNvSpPr/>
          <p:nvPr/>
        </p:nvSpPr>
        <p:spPr>
          <a:xfrm>
            <a:off x="3563697" y="1647825"/>
            <a:ext cx="8355776" cy="4278094"/>
          </a:xfrm>
          <a:prstGeom prst="rect">
            <a:avLst/>
          </a:prstGeom>
        </p:spPr>
        <p:txBody>
          <a:bodyPr wrap="square">
            <a:spAutoFit/>
          </a:bodyPr>
          <a:lstStyle/>
          <a:p>
            <a:pPr marL="285750"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TB CAB is a group of research-literate activists from HIV and TB networks across the world. TB CAB was founded in 2011 and acts in an advisory capacity to:</a:t>
            </a:r>
          </a:p>
          <a:p>
            <a:pPr marL="742950" lvl="1"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product developers and institutions conducting clinical trials of new TB drugs, drug regimens, diagnostics and vaccines; and</a:t>
            </a:r>
          </a:p>
          <a:p>
            <a:pPr marL="742950" lvl="1"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provides input on study design, early access, regulatory approval, post marketing, and implementation strategies. </a:t>
            </a:r>
          </a:p>
          <a:p>
            <a:pPr marL="285750"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One of the main tools the TB CAB uses is </a:t>
            </a:r>
            <a:r>
              <a:rPr lang="en-US" sz="1700" b="1" dirty="0">
                <a:solidFill>
                  <a:srgbClr val="FF0000"/>
                </a:solidFill>
                <a:latin typeface="Arial" panose="020B0604020202020204" pitchFamily="34" charset="0"/>
                <a:cs typeface="Arial" panose="020B0604020202020204" pitchFamily="34" charset="0"/>
              </a:rPr>
              <a:t>protocol reviews</a:t>
            </a:r>
            <a:r>
              <a:rPr lang="en-US" sz="17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TB CAB has just celebrated its 10-year anniversary. An evaluation of TB CAB impact of over the past decade found that it elevated community voices in TB R&amp;D and led to a “transformative change” that has disrupted power dynamics on multiple levels in a way that has reshaped the overall environment of TB R&amp;D.</a:t>
            </a:r>
          </a:p>
          <a:p>
            <a:pPr marL="285750"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TB CAB trained a generation of TB research activists and newly competed its membership to build the next generation. </a:t>
            </a:r>
          </a:p>
          <a:p>
            <a:pPr marL="285750"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The TB CAB 10-Year Anniversary Evaluation Report and podcast series are available here: </a:t>
            </a:r>
            <a:r>
              <a:rPr lang="en-US" sz="1700" dirty="0">
                <a:latin typeface="Arial" panose="020B0604020202020204" pitchFamily="34" charset="0"/>
                <a:cs typeface="Arial" panose="020B0604020202020204" pitchFamily="34" charset="0"/>
                <a:hlinkClick r:id="rId7"/>
              </a:rPr>
              <a:t>https://www.treatmentactiongroup.org/publication/tb-cab-10-year-anniversary-evaluation-report-2011-2021-and-podcast/</a:t>
            </a:r>
            <a:r>
              <a:rPr lang="en-US" sz="17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807896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45561</TotalTime>
  <Words>3826</Words>
  <Application>Microsoft Macintosh PowerPoint</Application>
  <PresentationFormat>Widescreen</PresentationFormat>
  <Paragraphs>273</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Arial Black</vt:lpstr>
      <vt:lpstr>Calibri</vt:lpstr>
      <vt:lpstr>Courier New</vt:lpstr>
      <vt:lpstr>Office Theme</vt:lpstr>
      <vt:lpstr>Organizing, Funding, and Advocacy for TB Research and Access</vt:lpstr>
      <vt:lpstr>Overview</vt:lpstr>
      <vt:lpstr>TB research funding</vt:lpstr>
      <vt:lpstr>TB research funding</vt:lpstr>
      <vt:lpstr>TB research funding</vt:lpstr>
      <vt:lpstr>TB research funding</vt:lpstr>
      <vt:lpstr>Community engagement</vt:lpstr>
      <vt:lpstr>Community engagement</vt:lpstr>
      <vt:lpstr>Community engagement</vt:lpstr>
      <vt:lpstr>Community engagement</vt:lpstr>
      <vt:lpstr>Community engagement</vt:lpstr>
      <vt:lpstr>TB advocacy for improved research and access</vt:lpstr>
      <vt:lpstr>TB advocacy for improved research and access</vt:lpstr>
      <vt:lpstr>TB advocacy for improved research and access</vt:lpstr>
      <vt:lpstr>TB advocacy for improved research and access</vt:lpstr>
      <vt:lpstr>TB advocacy for improved research and access</vt:lpstr>
      <vt:lpstr>Getting involved</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Donor-unrestricted T cells and Resistance to M.tb Infection</dc:title>
  <dc:creator>Chetan Seshadri</dc:creator>
  <cp:lastModifiedBy>Tag 2</cp:lastModifiedBy>
  <cp:revision>733</cp:revision>
  <cp:lastPrinted>2017-10-30T18:45:29Z</cp:lastPrinted>
  <dcterms:created xsi:type="dcterms:W3CDTF">2017-01-31T20:44:20Z</dcterms:created>
  <dcterms:modified xsi:type="dcterms:W3CDTF">2022-09-15T20:21:03Z</dcterms:modified>
</cp:coreProperties>
</file>