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sldIdLst>
    <p:sldId id="316" r:id="rId2"/>
    <p:sldId id="2020" r:id="rId3"/>
    <p:sldId id="679" r:id="rId4"/>
    <p:sldId id="2007" r:id="rId5"/>
    <p:sldId id="2009" r:id="rId6"/>
    <p:sldId id="2008" r:id="rId7"/>
    <p:sldId id="2017" r:id="rId8"/>
    <p:sldId id="2010" r:id="rId9"/>
    <p:sldId id="2001" r:id="rId10"/>
    <p:sldId id="2018" r:id="rId11"/>
    <p:sldId id="2015" r:id="rId12"/>
    <p:sldId id="2003" r:id="rId13"/>
    <p:sldId id="2012" r:id="rId14"/>
    <p:sldId id="2013" r:id="rId15"/>
    <p:sldId id="2014" r:id="rId16"/>
    <p:sldId id="2011" r:id="rId17"/>
    <p:sldId id="200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5" autoAdjust="0"/>
    <p:restoredTop sz="81478" autoAdjust="0"/>
  </p:normalViewPr>
  <p:slideViewPr>
    <p:cSldViewPr snapToGrid="0" snapToObjects="1">
      <p:cViewPr varScale="1">
        <p:scale>
          <a:sx n="105" d="100"/>
          <a:sy n="105" d="100"/>
        </p:scale>
        <p:origin x="312" y="96"/>
      </p:cViewPr>
      <p:guideLst>
        <p:guide orient="horz" pos="2112"/>
        <p:guide pos="3840"/>
      </p:guideLst>
    </p:cSldViewPr>
  </p:slideViewPr>
  <p:outlineViewPr>
    <p:cViewPr>
      <p:scale>
        <a:sx n="33" d="100"/>
        <a:sy n="33" d="100"/>
      </p:scale>
      <p:origin x="0" y="-15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49F07-8C96-304C-B054-97969D4E517A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4949-CAF6-D44C-93AB-FE1B10EDB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24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56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48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74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74949-CAF6-D44C-93AB-FE1B10EDBB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4F26-179E-BE49-AA9F-FBDEB48345CC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3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6BA5-D4B7-6C41-9EFC-8C96853276DB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2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F42F-99B8-624F-935D-D0F5FFE9D132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5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7590-EC9E-3D42-9617-3D63FC516121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4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CE50-BA3C-6F45-B39C-AFD35ADE92BD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9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C043-DFBF-2C40-A700-9753381D0A23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0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70D6-FEEC-D240-9213-A6DAE993135A}" type="datetime1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9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7359-BAA0-BB48-A614-AE77DEC6C7CD}" type="datetime1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6D4F-10E8-3449-91B8-17A2AB01479E}" type="datetime1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3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2F8B-9ADE-A64C-8088-FED2406ECDCE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6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6BD4-E178-9F46-8D5B-205A1DC5C4B8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4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CC379-F47D-C046-8492-F9F16AA807F5}" type="datetime1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C5FAC-08BC-7445-8057-3F900D1A1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9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publications/i/item/978924000150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45431" y="1638300"/>
            <a:ext cx="11117179" cy="1295679"/>
          </a:xfrm>
        </p:spPr>
        <p:txBody>
          <a:bodyPr>
            <a:noAutofit/>
          </a:bodyPr>
          <a:lstStyle/>
          <a:p>
            <a:r>
              <a:rPr lang="en-US" sz="4000" dirty="0"/>
              <a:t>Evidence and Regimens for TB Prevention</a:t>
            </a:r>
            <a:endParaRPr lang="en-US" altLang="en-US" sz="4000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545431" y="3195920"/>
            <a:ext cx="11117179" cy="2841806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altLang="en-US" sz="2800" dirty="0">
                <a:solidFill>
                  <a:srgbClr val="898989"/>
                </a:solidFill>
              </a:rPr>
              <a:t>Jennifer M. Ross, MD, MPH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800" dirty="0">
                <a:solidFill>
                  <a:srgbClr val="898989"/>
                </a:solidFill>
              </a:rPr>
              <a:t>Division of Infectious Diseases – University of Washington</a:t>
            </a:r>
          </a:p>
          <a:p>
            <a:pPr eaLnBrk="1" hangingPunct="1">
              <a:lnSpc>
                <a:spcPct val="70000"/>
              </a:lnSpc>
            </a:pPr>
            <a:endParaRPr lang="en-US" altLang="en-US" sz="2800" dirty="0">
              <a:solidFill>
                <a:srgbClr val="898989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2800" dirty="0">
                <a:solidFill>
                  <a:srgbClr val="898989"/>
                </a:solidFill>
              </a:rPr>
              <a:t>Advanced TB Research and Training Course</a:t>
            </a:r>
          </a:p>
          <a:p>
            <a:pPr eaLnBrk="1" hangingPunct="1">
              <a:lnSpc>
                <a:spcPct val="70000"/>
              </a:lnSpc>
            </a:pPr>
            <a:r>
              <a:rPr lang="en-US" altLang="en-US" sz="2800" dirty="0">
                <a:solidFill>
                  <a:srgbClr val="898989"/>
                </a:solidFill>
              </a:rPr>
              <a:t>September 12-16, 2022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545432" y="3062315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03B2BCE8-2187-C343-BA46-86ED0342EB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-1367" t="818" r="-1033" b="1"/>
          <a:stretch/>
        </p:blipFill>
        <p:spPr>
          <a:xfrm>
            <a:off x="7604" y="6139613"/>
            <a:ext cx="3556093" cy="7164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9CCF2CE-F837-5449-8216-B65ACAE20A6F}"/>
              </a:ext>
            </a:extLst>
          </p:cNvPr>
          <p:cNvSpPr/>
          <p:nvPr/>
        </p:nvSpPr>
        <p:spPr>
          <a:xfrm>
            <a:off x="0" y="6126166"/>
            <a:ext cx="12192000" cy="7318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C0DD2C5-1243-1D4A-BE9B-2A56CA62E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86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Benefit by TST or IGRA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Many studies showing higher risk of TB in people with positive tuberculin skin test (TST) or interferon gamma release assay (IGRA)</a:t>
            </a:r>
          </a:p>
          <a:p>
            <a:r>
              <a:rPr lang="en-US" sz="2800" dirty="0"/>
              <a:t>Mixed findings on whether TPT benefit is limited to people with TST+ or IGRA+</a:t>
            </a:r>
          </a:p>
          <a:p>
            <a:pPr lvl="1"/>
            <a:r>
              <a:rPr lang="en-US" sz="2400" dirty="0" err="1"/>
              <a:t>Akolo</a:t>
            </a:r>
            <a:r>
              <a:rPr lang="en-US" sz="2400" dirty="0"/>
              <a:t>, et al. </a:t>
            </a:r>
            <a:r>
              <a:rPr lang="en-US" sz="2400" i="1" dirty="0"/>
              <a:t>Cochrane Database of Systematic Reviews</a:t>
            </a:r>
            <a:r>
              <a:rPr lang="en-US" sz="2400" dirty="0"/>
              <a:t>. 2010.</a:t>
            </a:r>
          </a:p>
          <a:p>
            <a:r>
              <a:rPr lang="en-US" sz="2800" dirty="0"/>
              <a:t>TST or IGRA is commonly used to guide TPT decisions in high-resource settings, but may not be available in all settings</a:t>
            </a:r>
          </a:p>
          <a:p>
            <a:r>
              <a:rPr lang="en-US" sz="2800" dirty="0"/>
              <a:t>Generally, WHO guidelines recommend not withholding TPT among people who are otherwise eligible in settings where TST and IGRA are not available.</a:t>
            </a:r>
          </a:p>
          <a:p>
            <a:pPr marL="0" indent="0">
              <a:buNone/>
            </a:pPr>
            <a:endParaRPr lang="en-US" sz="28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13E78D3-E169-714B-A53F-D97AF2AC66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-1367" t="818" r="-1033" b="1"/>
          <a:stretch/>
        </p:blipFill>
        <p:spPr>
          <a:xfrm>
            <a:off x="7604" y="6139613"/>
            <a:ext cx="3556093" cy="7164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2AAC33-C586-9844-BC49-4C83742359E1}"/>
              </a:ext>
            </a:extLst>
          </p:cNvPr>
          <p:cNvSpPr/>
          <p:nvPr/>
        </p:nvSpPr>
        <p:spPr>
          <a:xfrm>
            <a:off x="0" y="6126166"/>
            <a:ext cx="12192000" cy="7318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90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TPT with ART by patient subgroup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4157587" cy="4525963"/>
          </a:xfrm>
        </p:spPr>
        <p:txBody>
          <a:bodyPr/>
          <a:lstStyle/>
          <a:p>
            <a:r>
              <a:rPr lang="en-US" sz="2400" dirty="0"/>
              <a:t>Individual participant data meta-analysis</a:t>
            </a:r>
            <a:r>
              <a:rPr lang="en-US" sz="2400" baseline="30000" dirty="0"/>
              <a:t>1-3</a:t>
            </a:r>
          </a:p>
          <a:p>
            <a:pPr marL="285750" indent="-285750">
              <a:lnSpc>
                <a:spcPct val="130000"/>
              </a:lnSpc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Arial Narrow" charset="0"/>
                <a:cs typeface="Arial" panose="020B0604020202020204" pitchFamily="34" charset="0"/>
              </a:rPr>
              <a:t>Greater incidence of TB among men, CD4&lt;200, IGRA+</a:t>
            </a:r>
          </a:p>
          <a:p>
            <a:pPr marL="285750" indent="-285750">
              <a:lnSpc>
                <a:spcPct val="130000"/>
              </a:lnSpc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Arial Narrow" charset="0"/>
                <a:cs typeface="Arial" panose="020B0604020202020204" pitchFamily="34" charset="0"/>
              </a:rPr>
              <a:t>No evidence of a difference in benefit of TPT by IGRA status.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13E78D3-E169-714B-A53F-D97AF2AC66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-1367" t="818" r="-1033" b="1"/>
          <a:stretch/>
        </p:blipFill>
        <p:spPr>
          <a:xfrm>
            <a:off x="7604" y="6139613"/>
            <a:ext cx="3556093" cy="7164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2AAC33-C586-9844-BC49-4C83742359E1}"/>
              </a:ext>
            </a:extLst>
          </p:cNvPr>
          <p:cNvSpPr/>
          <p:nvPr/>
        </p:nvSpPr>
        <p:spPr>
          <a:xfrm>
            <a:off x="0" y="6126166"/>
            <a:ext cx="12192000" cy="7318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11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97E8EA-1C1B-443C-8969-6AAFCE0E324E}"/>
              </a:ext>
            </a:extLst>
          </p:cNvPr>
          <p:cNvSpPr txBox="1"/>
          <p:nvPr/>
        </p:nvSpPr>
        <p:spPr>
          <a:xfrm>
            <a:off x="5986214" y="5813241"/>
            <a:ext cx="3988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Ross, et al. </a:t>
            </a:r>
            <a:r>
              <a:rPr lang="en-US" sz="2000" i="1" dirty="0"/>
              <a:t>The Lancet HIV</a:t>
            </a:r>
            <a:r>
              <a:rPr lang="en-US" sz="2000" dirty="0"/>
              <a:t>. 2021</a:t>
            </a:r>
            <a:r>
              <a:rPr lang="en-US" sz="1400" dirty="0"/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3C410A-E61E-4037-ABEE-1819B1F6C09C}"/>
              </a:ext>
            </a:extLst>
          </p:cNvPr>
          <p:cNvSpPr txBox="1"/>
          <p:nvPr/>
        </p:nvSpPr>
        <p:spPr>
          <a:xfrm>
            <a:off x="506144" y="5043879"/>
            <a:ext cx="6145306" cy="100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800" dirty="0"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1. Rangaka, et al. </a:t>
            </a:r>
            <a:r>
              <a:rPr lang="en-US" sz="1800" i="1" dirty="0"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Lancet</a:t>
            </a:r>
            <a:r>
              <a:rPr lang="en-US" sz="1800" dirty="0"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. 2014.</a:t>
            </a:r>
          </a:p>
          <a:p>
            <a:r>
              <a:rPr lang="en-US" sz="1800" dirty="0"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2. Hakim, et al. </a:t>
            </a:r>
            <a:r>
              <a:rPr lang="en-US" sz="1800" i="1" dirty="0"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NEJM</a:t>
            </a:r>
            <a:r>
              <a:rPr lang="en-US" sz="1800" dirty="0"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. 2017.</a:t>
            </a:r>
          </a:p>
          <a:p>
            <a:r>
              <a:rPr lang="en-US" sz="1800" dirty="0"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3. </a:t>
            </a:r>
            <a:r>
              <a:rPr lang="en-US" sz="1800" dirty="0" err="1"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Badje</a:t>
            </a:r>
            <a:r>
              <a:rPr lang="en-US" sz="1800" dirty="0"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, et al. </a:t>
            </a:r>
            <a:r>
              <a:rPr lang="en-US" sz="1800" i="1" dirty="0"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Lancet Global Health</a:t>
            </a:r>
            <a:r>
              <a:rPr lang="en-US" sz="1800" dirty="0">
                <a:latin typeface="Arial" panose="020B0604020202020204" pitchFamily="34" charset="0"/>
                <a:ea typeface="Arial Narrow" charset="0"/>
                <a:cs typeface="Arial" panose="020B0604020202020204" pitchFamily="34" charset="0"/>
              </a:rPr>
              <a:t>. 2017.</a:t>
            </a:r>
          </a:p>
        </p:txBody>
      </p:sp>
      <p:graphicFrame>
        <p:nvGraphicFramePr>
          <p:cNvPr id="16" name="Table 5">
            <a:extLst>
              <a:ext uri="{FF2B5EF4-FFF2-40B4-BE49-F238E27FC236}">
                <a16:creationId xmlns:a16="http://schemas.microsoft.com/office/drawing/2014/main" id="{2F9022F7-FC09-44A4-98D1-4AFAA787C8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158527"/>
              </p:ext>
            </p:extLst>
          </p:nvPr>
        </p:nvGraphicFramePr>
        <p:xfrm>
          <a:off x="6095999" y="1493496"/>
          <a:ext cx="4723254" cy="434787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71283">
                  <a:extLst>
                    <a:ext uri="{9D8B030D-6E8A-4147-A177-3AD203B41FA5}">
                      <a16:colId xmlns:a16="http://schemas.microsoft.com/office/drawing/2014/main" val="3538900979"/>
                    </a:ext>
                  </a:extLst>
                </a:gridCol>
                <a:gridCol w="1361257">
                  <a:extLst>
                    <a:ext uri="{9D8B030D-6E8A-4147-A177-3AD203B41FA5}">
                      <a16:colId xmlns:a16="http://schemas.microsoft.com/office/drawing/2014/main" val="650304666"/>
                    </a:ext>
                  </a:extLst>
                </a:gridCol>
                <a:gridCol w="1111914">
                  <a:extLst>
                    <a:ext uri="{9D8B030D-6E8A-4147-A177-3AD203B41FA5}">
                      <a16:colId xmlns:a16="http://schemas.microsoft.com/office/drawing/2014/main" val="4222804250"/>
                    </a:ext>
                  </a:extLst>
                </a:gridCol>
                <a:gridCol w="1078800">
                  <a:extLst>
                    <a:ext uri="{9D8B030D-6E8A-4147-A177-3AD203B41FA5}">
                      <a16:colId xmlns:a16="http://schemas.microsoft.com/office/drawing/2014/main" val="2476445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 for TB (ART+IPT) vs ART alone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 CI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Interaction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6615354"/>
                  </a:ext>
                </a:extLst>
              </a:tr>
              <a:tr h="2637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Gender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7253033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Female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0.77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0.52 – 1.14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7044336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Male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0.53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 – 0.97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348813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0344471"/>
                  </a:ext>
                </a:extLst>
              </a:tr>
              <a:tr h="2681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&lt;200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0.62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 – 1.03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1580824"/>
                  </a:ext>
                </a:extLst>
              </a:tr>
              <a:tr h="254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200 – 499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0.92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0.55 – 1.55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7000270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≥500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 – 1.07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437494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TST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8747612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Positive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0.92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0.43 – 1.99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3042904"/>
                  </a:ext>
                </a:extLst>
              </a:tr>
              <a:tr h="268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Negative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0.42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 – 0.84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3110486"/>
                  </a:ext>
                </a:extLst>
              </a:tr>
              <a:tr h="254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IGRA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5563498"/>
                  </a:ext>
                </a:extLst>
              </a:tr>
              <a:tr h="2475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Positive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0.82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 – 1.46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6193906"/>
                  </a:ext>
                </a:extLst>
              </a:tr>
              <a:tr h="254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Negative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0.45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0.22 – 0.89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8321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1.37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 – 5.08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349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740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Recommended adult regimens (drug-susceptible)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D4BD499-F983-1C49-92A6-895CA96C8E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960224"/>
              </p:ext>
            </p:extLst>
          </p:nvPr>
        </p:nvGraphicFramePr>
        <p:xfrm>
          <a:off x="609600" y="1600199"/>
          <a:ext cx="10972800" cy="37732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59541">
                  <a:extLst>
                    <a:ext uri="{9D8B030D-6E8A-4147-A177-3AD203B41FA5}">
                      <a16:colId xmlns:a16="http://schemas.microsoft.com/office/drawing/2014/main" val="1381996728"/>
                    </a:ext>
                  </a:extLst>
                </a:gridCol>
                <a:gridCol w="3129579">
                  <a:extLst>
                    <a:ext uri="{9D8B030D-6E8A-4147-A177-3AD203B41FA5}">
                      <a16:colId xmlns:a16="http://schemas.microsoft.com/office/drawing/2014/main" val="2962226989"/>
                    </a:ext>
                  </a:extLst>
                </a:gridCol>
                <a:gridCol w="1348292">
                  <a:extLst>
                    <a:ext uri="{9D8B030D-6E8A-4147-A177-3AD203B41FA5}">
                      <a16:colId xmlns:a16="http://schemas.microsoft.com/office/drawing/2014/main" val="3703488742"/>
                    </a:ext>
                  </a:extLst>
                </a:gridCol>
                <a:gridCol w="1721223">
                  <a:extLst>
                    <a:ext uri="{9D8B030D-6E8A-4147-A177-3AD203B41FA5}">
                      <a16:colId xmlns:a16="http://schemas.microsoft.com/office/drawing/2014/main" val="2503805990"/>
                    </a:ext>
                  </a:extLst>
                </a:gridCol>
                <a:gridCol w="3514165">
                  <a:extLst>
                    <a:ext uri="{9D8B030D-6E8A-4147-A177-3AD203B41FA5}">
                      <a16:colId xmlns:a16="http://schemas.microsoft.com/office/drawing/2014/main" val="3537715767"/>
                    </a:ext>
                  </a:extLst>
                </a:gridCol>
              </a:tblGrid>
              <a:tr h="436491">
                <a:tc>
                  <a:txBody>
                    <a:bodyPr/>
                    <a:lstStyle/>
                    <a:p>
                      <a:r>
                        <a:rPr lang="en-US" dirty="0"/>
                        <a:t>Regimen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CDC</a:t>
                      </a:r>
                      <a:r>
                        <a:rPr lang="en-US" baseline="30000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WHO</a:t>
                      </a:r>
                      <a:r>
                        <a:rPr lang="en-US" baseline="30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96883"/>
                  </a:ext>
                </a:extLst>
              </a:tr>
              <a:tr h="753395">
                <a:tc>
                  <a:txBody>
                    <a:bodyPr/>
                    <a:lstStyle/>
                    <a:p>
                      <a:r>
                        <a:rPr lang="en-US" dirty="0"/>
                        <a:t>3HP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months of isoniazid and rifapentine taken weekly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Preferred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Recommended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Martinson, et al. </a:t>
                      </a:r>
                      <a:r>
                        <a:rPr lang="en-US" i="1" dirty="0"/>
                        <a:t>NEJM</a:t>
                      </a:r>
                      <a:r>
                        <a:rPr lang="en-US" dirty="0"/>
                        <a:t>. 2011.</a:t>
                      </a:r>
                    </a:p>
                    <a:p>
                      <a:r>
                        <a:rPr lang="en-US" dirty="0"/>
                        <a:t>Sterling, et al. </a:t>
                      </a:r>
                      <a:r>
                        <a:rPr lang="en-US" i="1" dirty="0"/>
                        <a:t>NEJM</a:t>
                      </a:r>
                      <a:r>
                        <a:rPr lang="en-US" dirty="0"/>
                        <a:t>. 2011.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760435"/>
                  </a:ext>
                </a:extLst>
              </a:tr>
              <a:tr h="753395">
                <a:tc>
                  <a:txBody>
                    <a:bodyPr/>
                    <a:lstStyle/>
                    <a:p>
                      <a:r>
                        <a:rPr lang="en-US" dirty="0"/>
                        <a:t>4R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months of rifampin taken daily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Preferred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Alternative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Diallo, et al. </a:t>
                      </a:r>
                      <a:r>
                        <a:rPr lang="en-US" i="1" dirty="0"/>
                        <a:t>NEJM</a:t>
                      </a:r>
                      <a:r>
                        <a:rPr lang="en-US" dirty="0"/>
                        <a:t>. 2018.</a:t>
                      </a:r>
                    </a:p>
                    <a:p>
                      <a:r>
                        <a:rPr lang="en-US" dirty="0"/>
                        <a:t>Menzies, et al. </a:t>
                      </a:r>
                      <a:r>
                        <a:rPr lang="en-US" i="1" dirty="0"/>
                        <a:t>NEJM</a:t>
                      </a:r>
                      <a:r>
                        <a:rPr lang="en-US" dirty="0"/>
                        <a:t>. 2018.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839950"/>
                  </a:ext>
                </a:extLst>
              </a:tr>
              <a:tr h="753395">
                <a:tc>
                  <a:txBody>
                    <a:bodyPr/>
                    <a:lstStyle/>
                    <a:p>
                      <a:r>
                        <a:rPr lang="en-US" dirty="0"/>
                        <a:t>3HR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months of isoniazid and rifampin given daily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Preferred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Recommended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604930"/>
                  </a:ext>
                </a:extLst>
              </a:tr>
              <a:tr h="436491">
                <a:tc>
                  <a:txBody>
                    <a:bodyPr/>
                    <a:lstStyle/>
                    <a:p>
                      <a:r>
                        <a:rPr lang="en-US" dirty="0"/>
                        <a:t>6H-9H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6-9 months of daily isoniazid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Alternative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Recommended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See earlier slides.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484920"/>
                  </a:ext>
                </a:extLst>
              </a:tr>
              <a:tr h="436491">
                <a:tc>
                  <a:txBody>
                    <a:bodyPr/>
                    <a:lstStyle/>
                    <a:p>
                      <a:r>
                        <a:rPr lang="en-US" dirty="0"/>
                        <a:t>1HP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month of isoniazid and rifapentine taken daily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Alternative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Swindells</a:t>
                      </a:r>
                      <a:r>
                        <a:rPr lang="en-US" dirty="0"/>
                        <a:t>, et al. </a:t>
                      </a:r>
                      <a:r>
                        <a:rPr lang="en-US" i="1" dirty="0"/>
                        <a:t>NEJM</a:t>
                      </a:r>
                      <a:r>
                        <a:rPr lang="en-US" dirty="0"/>
                        <a:t>. 2019.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535685"/>
                  </a:ext>
                </a:extLst>
              </a:tr>
            </a:tbl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12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13E78D3-E169-714B-A53F-D97AF2AC66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-1367" t="818" r="-1033" b="1"/>
          <a:stretch/>
        </p:blipFill>
        <p:spPr>
          <a:xfrm>
            <a:off x="7604" y="6139613"/>
            <a:ext cx="3556093" cy="7164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2AAC33-C586-9844-BC49-4C83742359E1}"/>
              </a:ext>
            </a:extLst>
          </p:cNvPr>
          <p:cNvSpPr/>
          <p:nvPr/>
        </p:nvSpPr>
        <p:spPr>
          <a:xfrm>
            <a:off x="0" y="6126166"/>
            <a:ext cx="12192000" cy="7318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B22ADF-B039-474F-B43B-5B4374DDBB48}"/>
              </a:ext>
            </a:extLst>
          </p:cNvPr>
          <p:cNvSpPr txBox="1"/>
          <p:nvPr/>
        </p:nvSpPr>
        <p:spPr>
          <a:xfrm>
            <a:off x="592755" y="5328110"/>
            <a:ext cx="79276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30000" dirty="0"/>
              <a:t>1</a:t>
            </a:r>
            <a:r>
              <a:rPr lang="en-US" sz="1600" dirty="0"/>
              <a:t>Sterling, et al. MMWR. 2020. </a:t>
            </a:r>
            <a:r>
              <a:rPr lang="en-US" sz="1600" b="0" i="0" dirty="0" err="1">
                <a:effectLst/>
                <a:latin typeface="BlinkMacSystemFont"/>
              </a:rPr>
              <a:t>doi</a:t>
            </a:r>
            <a:r>
              <a:rPr lang="en-US" sz="1600" b="0" i="0" dirty="0">
                <a:effectLst/>
                <a:latin typeface="BlinkMacSystemFont"/>
              </a:rPr>
              <a:t>: 10.15585/mmwr.rr6901a1</a:t>
            </a:r>
          </a:p>
          <a:p>
            <a:r>
              <a:rPr lang="en-US" sz="1600" baseline="30000" dirty="0">
                <a:latin typeface="BlinkMacSystemFont"/>
              </a:rPr>
              <a:t>2</a:t>
            </a:r>
            <a:r>
              <a:rPr lang="en-US" sz="1600" dirty="0">
                <a:latin typeface="BlinkMacSystemFont"/>
              </a:rPr>
              <a:t>World Health Organization. 2020. </a:t>
            </a:r>
            <a:r>
              <a:rPr lang="en-US" sz="1600" dirty="0">
                <a:latin typeface="BlinkMacSystemFont"/>
                <a:hlinkClick r:id="rId3"/>
              </a:rPr>
              <a:t>https://www.who.int/publications/i/item/9789240001503</a:t>
            </a:r>
            <a:endParaRPr lang="en-US" sz="1600" dirty="0">
              <a:latin typeface="BlinkMacSystemFont"/>
            </a:endParaRPr>
          </a:p>
          <a:p>
            <a:r>
              <a:rPr lang="en-US" sz="1600" dirty="0">
                <a:latin typeface="BlinkMacSystemFont"/>
              </a:rPr>
              <a:t>MDR guidelines. Nahid, et al. </a:t>
            </a:r>
            <a:r>
              <a:rPr lang="en-US" sz="1600" i="1" dirty="0">
                <a:latin typeface="BlinkMacSystemFont"/>
              </a:rPr>
              <a:t>Am J Resp Crit Care Med</a:t>
            </a:r>
            <a:r>
              <a:rPr lang="en-US" sz="1600" dirty="0">
                <a:latin typeface="BlinkMacSystemFont"/>
              </a:rPr>
              <a:t>. 2019.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4895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3HP deeper dive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sz="3400" dirty="0"/>
              <a:t>1184 participants with HIV and TST+, not on ART, living in Soweto</a:t>
            </a:r>
          </a:p>
          <a:p>
            <a:r>
              <a:rPr lang="da-DK" sz="3400" dirty="0"/>
              <a:t>Randomized trial</a:t>
            </a:r>
          </a:p>
          <a:p>
            <a:pPr lvl="1"/>
            <a:r>
              <a:rPr lang="da-DK" dirty="0"/>
              <a:t>Rifapentine &amp; isoniazid weekly x 12 weeks</a:t>
            </a:r>
          </a:p>
          <a:p>
            <a:pPr lvl="1"/>
            <a:r>
              <a:rPr lang="da-DK" dirty="0"/>
              <a:t>Rifampin &amp; isoniazid 2x weekly x 12 weeks</a:t>
            </a:r>
          </a:p>
          <a:p>
            <a:pPr lvl="1"/>
            <a:r>
              <a:rPr lang="da-DK" dirty="0"/>
              <a:t>Isoniazid daily x years</a:t>
            </a:r>
          </a:p>
          <a:p>
            <a:pPr lvl="1"/>
            <a:r>
              <a:rPr lang="da-DK" dirty="0"/>
              <a:t>Isoniazid daily x 6 months (control) </a:t>
            </a:r>
          </a:p>
          <a:p>
            <a:r>
              <a:rPr lang="en-US" sz="3400" dirty="0"/>
              <a:t>Nearly 4 years follow-up</a:t>
            </a:r>
          </a:p>
          <a:p>
            <a:r>
              <a:rPr lang="en-US" sz="3400" dirty="0"/>
              <a:t>No significant differences in incidence of TB or death between any regimen and control*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Martinson, et al. </a:t>
            </a:r>
            <a:r>
              <a:rPr lang="en-US" i="1" dirty="0"/>
              <a:t>NEJM</a:t>
            </a:r>
            <a:r>
              <a:rPr lang="en-US" dirty="0"/>
              <a:t>. 2011.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13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13E78D3-E169-714B-A53F-D97AF2AC66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-1367" t="818" r="-1033" b="1"/>
          <a:stretch/>
        </p:blipFill>
        <p:spPr>
          <a:xfrm>
            <a:off x="7604" y="6139613"/>
            <a:ext cx="3556093" cy="7164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2AAC33-C586-9844-BC49-4C83742359E1}"/>
              </a:ext>
            </a:extLst>
          </p:cNvPr>
          <p:cNvSpPr/>
          <p:nvPr/>
        </p:nvSpPr>
        <p:spPr>
          <a:xfrm>
            <a:off x="0" y="6126166"/>
            <a:ext cx="12192000" cy="7318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E8B5A2-2E38-437A-9E63-E1F87E3623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5524CDF-651E-482B-9DDA-4BF946EB74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959" y="1508922"/>
            <a:ext cx="5785630" cy="452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10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3HP deeper dive - 2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13E78D3-E169-714B-A53F-D97AF2AC66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-1367" t="818" r="-1033" b="1"/>
          <a:stretch/>
        </p:blipFill>
        <p:spPr>
          <a:xfrm>
            <a:off x="7604" y="6139613"/>
            <a:ext cx="3556093" cy="7164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2AAC33-C586-9844-BC49-4C83742359E1}"/>
              </a:ext>
            </a:extLst>
          </p:cNvPr>
          <p:cNvSpPr/>
          <p:nvPr/>
        </p:nvSpPr>
        <p:spPr>
          <a:xfrm>
            <a:off x="0" y="6126166"/>
            <a:ext cx="12192000" cy="7318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14</a:t>
            </a:fld>
            <a:endParaRPr lang="en-US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CD6C48F7-44D3-472B-935F-B2728C93F805}"/>
              </a:ext>
            </a:extLst>
          </p:cNvPr>
          <p:cNvSpPr txBox="1">
            <a:spLocks/>
          </p:cNvSpPr>
          <p:nvPr/>
        </p:nvSpPr>
        <p:spPr>
          <a:xfrm>
            <a:off x="537410" y="1488750"/>
            <a:ext cx="53848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00" dirty="0"/>
              <a:t>7731 participants primarily in US and Canada, most with recent household contact and TST+</a:t>
            </a:r>
          </a:p>
          <a:p>
            <a:r>
              <a:rPr lang="en-US" sz="3400" dirty="0"/>
              <a:t>Randomized trial, noninferiority </a:t>
            </a:r>
          </a:p>
          <a:p>
            <a:pPr lvl="1"/>
            <a:r>
              <a:rPr lang="da-DK" dirty="0"/>
              <a:t>Rifapentine &amp; isoniazid weekly x 12 weeks</a:t>
            </a:r>
          </a:p>
          <a:p>
            <a:pPr lvl="1"/>
            <a:r>
              <a:rPr lang="en-US" dirty="0"/>
              <a:t>Isoniazid daily x 9 months</a:t>
            </a:r>
          </a:p>
          <a:p>
            <a:r>
              <a:rPr lang="en-US" sz="3400" dirty="0"/>
              <a:t>Follow-up 33 months</a:t>
            </a:r>
          </a:p>
          <a:p>
            <a:r>
              <a:rPr lang="en-US" sz="3400" dirty="0"/>
              <a:t>3HP non-inferior in preventing TB and death and better treatment completion (82% vs. 69%)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Sterling, et al. </a:t>
            </a:r>
            <a:r>
              <a:rPr lang="en-US" sz="3400" i="1" dirty="0"/>
              <a:t>NEJM</a:t>
            </a:r>
            <a:r>
              <a:rPr lang="en-US" sz="3400" dirty="0"/>
              <a:t>. 2011.</a:t>
            </a:r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AA77E49-C86F-44DF-80C4-00120A022A1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0831"/>
          <a:stretch/>
        </p:blipFill>
        <p:spPr>
          <a:xfrm>
            <a:off x="5849466" y="1684757"/>
            <a:ext cx="6120752" cy="375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482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Recent advances and ongoing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0203"/>
            <a:ext cx="10172369" cy="4525963"/>
          </a:xfrm>
        </p:spPr>
        <p:txBody>
          <a:bodyPr>
            <a:normAutofit/>
          </a:bodyPr>
          <a:lstStyle/>
          <a:p>
            <a:r>
              <a:rPr lang="en-US" dirty="0"/>
              <a:t>1HP vs. 9H non-inferior among people living with HIV</a:t>
            </a:r>
            <a:r>
              <a:rPr lang="en-US" baseline="30000" dirty="0"/>
              <a:t>1</a:t>
            </a:r>
            <a:endParaRPr lang="en-US" dirty="0"/>
          </a:p>
          <a:p>
            <a:r>
              <a:rPr lang="en-US" dirty="0"/>
              <a:t>Multiple 1HP and 3x weekly HP trials ongoing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/>
              <a:t>3HP in people with diabetes (PROTID, ongoing)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  <a:p>
            <a:pPr lvl="1"/>
            <a:r>
              <a:rPr lang="en-US" sz="2400" dirty="0"/>
              <a:t>RCT among 3000 HIV- people with diabetes and TST+ or IGRA+</a:t>
            </a:r>
          </a:p>
          <a:p>
            <a:pPr lvl="1"/>
            <a:r>
              <a:rPr lang="en-US" sz="2400" dirty="0"/>
              <a:t>Adults in Tanzania and Uganda</a:t>
            </a:r>
          </a:p>
          <a:p>
            <a:pPr lvl="1"/>
            <a:r>
              <a:rPr lang="en-US" sz="2400" dirty="0"/>
              <a:t>Intervention is 12 weeks 3HP vs placebo</a:t>
            </a:r>
          </a:p>
          <a:p>
            <a:pPr lvl="1"/>
            <a:r>
              <a:rPr lang="en-US" sz="2400" dirty="0"/>
              <a:t>Outcome is TB incidence through 24 months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13E78D3-E169-714B-A53F-D97AF2AC66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-1367" t="818" r="-1033" b="1"/>
          <a:stretch/>
        </p:blipFill>
        <p:spPr>
          <a:xfrm>
            <a:off x="7604" y="6139613"/>
            <a:ext cx="3556093" cy="7164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2AAC33-C586-9844-BC49-4C83742359E1}"/>
              </a:ext>
            </a:extLst>
          </p:cNvPr>
          <p:cNvSpPr/>
          <p:nvPr/>
        </p:nvSpPr>
        <p:spPr>
          <a:xfrm>
            <a:off x="0" y="6126166"/>
            <a:ext cx="12192000" cy="7318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230D70-D5CB-713C-F39C-2A4D256E6CD2}"/>
              </a:ext>
            </a:extLst>
          </p:cNvPr>
          <p:cNvSpPr txBox="1"/>
          <p:nvPr/>
        </p:nvSpPr>
        <p:spPr>
          <a:xfrm>
            <a:off x="738115" y="5117196"/>
            <a:ext cx="80514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Swindells, et al. </a:t>
            </a:r>
            <a:r>
              <a:rPr lang="en-US" i="1" dirty="0"/>
              <a:t>NEJM</a:t>
            </a:r>
            <a:r>
              <a:rPr lang="en-US" dirty="0"/>
              <a:t>. 2019.</a:t>
            </a:r>
          </a:p>
          <a:p>
            <a:r>
              <a:rPr lang="en-US" baseline="30000" dirty="0"/>
              <a:t>2</a:t>
            </a:r>
            <a:r>
              <a:rPr lang="en-US" dirty="0"/>
              <a:t>Treatment Action Group. Pipeline Report 2021: Tuberculosis Preventive Treatment.</a:t>
            </a:r>
          </a:p>
          <a:p>
            <a:r>
              <a:rPr lang="en-US" baseline="30000" dirty="0"/>
              <a:t>3</a:t>
            </a:r>
            <a:r>
              <a:rPr lang="en-US" dirty="0"/>
              <a:t>Ntinginya, et al. </a:t>
            </a:r>
            <a:r>
              <a:rPr lang="en-US" i="1" dirty="0"/>
              <a:t>Trials</a:t>
            </a:r>
            <a:r>
              <a:rPr lang="en-US" dirty="0"/>
              <a:t>. 2022.</a:t>
            </a:r>
          </a:p>
        </p:txBody>
      </p:sp>
    </p:spTree>
    <p:extLst>
      <p:ext uri="{BB962C8B-B14F-4D97-AF65-F5344CB8AC3E}">
        <p14:creationId xmlns:p14="http://schemas.microsoft.com/office/powerpoint/2010/main" val="43167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16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TPT Progress Toward UN High-Level Meeting Targets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13E78D3-E169-714B-A53F-D97AF2AC66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-1367" t="818" r="-1033" b="1"/>
          <a:stretch/>
        </p:blipFill>
        <p:spPr>
          <a:xfrm>
            <a:off x="7604" y="6139613"/>
            <a:ext cx="3556093" cy="7164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2AAC33-C586-9844-BC49-4C83742359E1}"/>
              </a:ext>
            </a:extLst>
          </p:cNvPr>
          <p:cNvSpPr/>
          <p:nvPr/>
        </p:nvSpPr>
        <p:spPr>
          <a:xfrm>
            <a:off x="0" y="6126166"/>
            <a:ext cx="12192000" cy="7318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FE2CC8-0AFB-4A02-8E92-3C29A0216CBE}"/>
              </a:ext>
            </a:extLst>
          </p:cNvPr>
          <p:cNvSpPr txBox="1"/>
          <p:nvPr/>
        </p:nvSpPr>
        <p:spPr>
          <a:xfrm>
            <a:off x="5999484" y="5667499"/>
            <a:ext cx="4948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World Health Organization. Global TB Report 2021.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8F87BB-ECF3-4338-1F86-1683C2FCC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2008" y="1492791"/>
            <a:ext cx="6238253" cy="42800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0A8248-DEA4-4631-6DB8-830C841C96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633" y="1770993"/>
            <a:ext cx="4839375" cy="343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05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7458635" cy="4525963"/>
          </a:xfrm>
        </p:spPr>
        <p:txBody>
          <a:bodyPr/>
          <a:lstStyle/>
          <a:p>
            <a:r>
              <a:rPr lang="en-US" dirty="0"/>
              <a:t>Questions and comments to jross3@uw.edu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13E78D3-E169-714B-A53F-D97AF2AC66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-1367" t="818" r="-1033" b="1"/>
          <a:stretch/>
        </p:blipFill>
        <p:spPr>
          <a:xfrm>
            <a:off x="7604" y="6139613"/>
            <a:ext cx="3556093" cy="7164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2AAC33-C586-9844-BC49-4C83742359E1}"/>
              </a:ext>
            </a:extLst>
          </p:cNvPr>
          <p:cNvSpPr/>
          <p:nvPr/>
        </p:nvSpPr>
        <p:spPr>
          <a:xfrm>
            <a:off x="0" y="6126166"/>
            <a:ext cx="12192000" cy="7318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17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4385FD8-CF0C-492C-9DE1-B328CFFEEB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221" y="4118263"/>
            <a:ext cx="3358314" cy="8266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934BC9C-9248-40CE-8DDA-98F91C5FA415}"/>
              </a:ext>
            </a:extLst>
          </p:cNvPr>
          <p:cNvSpPr txBox="1"/>
          <p:nvPr/>
        </p:nvSpPr>
        <p:spPr>
          <a:xfrm>
            <a:off x="8249915" y="5113472"/>
            <a:ext cx="3519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Peer teaching evaluation requested from UW faculty, staff, and clinical trainees.</a:t>
            </a:r>
          </a:p>
        </p:txBody>
      </p:sp>
      <p:pic>
        <p:nvPicPr>
          <p:cNvPr id="13" name="F5341719-6E6D-4E87-8B82-ABB756CAB0A4">
            <a:extLst>
              <a:ext uri="{FF2B5EF4-FFF2-40B4-BE49-F238E27FC236}">
                <a16:creationId xmlns:a16="http://schemas.microsoft.com/office/drawing/2014/main" id="{DFFFECD3-59A4-4AFD-8568-C0E667391F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46" y="3047377"/>
            <a:ext cx="3377043" cy="1005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Qr code&#10;&#10;Description automatically generated">
            <a:extLst>
              <a:ext uri="{FF2B5EF4-FFF2-40B4-BE49-F238E27FC236}">
                <a16:creationId xmlns:a16="http://schemas.microsoft.com/office/drawing/2014/main" id="{D59F6F62-CFD7-F468-3A12-321C947924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6727" y="1643549"/>
            <a:ext cx="3522907" cy="352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78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 funding related to this topic from NIH/NIAID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13E78D3-E169-714B-A53F-D97AF2AC66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-1367" t="818" r="-1033" b="1"/>
          <a:stretch/>
        </p:blipFill>
        <p:spPr>
          <a:xfrm>
            <a:off x="7604" y="6139613"/>
            <a:ext cx="3556093" cy="7164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2AAC33-C586-9844-BC49-4C83742359E1}"/>
              </a:ext>
            </a:extLst>
          </p:cNvPr>
          <p:cNvSpPr/>
          <p:nvPr/>
        </p:nvSpPr>
        <p:spPr>
          <a:xfrm>
            <a:off x="0" y="6126166"/>
            <a:ext cx="12192000" cy="7318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Principles of TB preventive treatment/therapy</a:t>
            </a:r>
          </a:p>
          <a:p>
            <a:r>
              <a:rPr lang="en-US" dirty="0"/>
              <a:t>Who is indicated to receive it?</a:t>
            </a:r>
          </a:p>
          <a:p>
            <a:r>
              <a:rPr lang="en-US" dirty="0"/>
              <a:t>Regimens (among adults who are not pregnant)</a:t>
            </a:r>
          </a:p>
          <a:p>
            <a:r>
              <a:rPr lang="en-US" dirty="0"/>
              <a:t>Recent innovations &amp; future directions</a:t>
            </a:r>
          </a:p>
          <a:p>
            <a:pPr lvl="1"/>
            <a:r>
              <a:rPr lang="en-US" dirty="0"/>
              <a:t>Shorter courses, ongoing trials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13E78D3-E169-714B-A53F-D97AF2AC66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-1367" t="818" r="-1033" b="1"/>
          <a:stretch/>
        </p:blipFill>
        <p:spPr>
          <a:xfrm>
            <a:off x="7604" y="6139613"/>
            <a:ext cx="3556093" cy="7164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2AAC33-C586-9844-BC49-4C83742359E1}"/>
              </a:ext>
            </a:extLst>
          </p:cNvPr>
          <p:cNvSpPr/>
          <p:nvPr/>
        </p:nvSpPr>
        <p:spPr>
          <a:xfrm>
            <a:off x="0" y="6126166"/>
            <a:ext cx="12192000" cy="7318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6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Principles of TB preventive treatment (TPT)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TPT – treatment offered to individuals who are considered at risk of TB disease in order to reduce that risk</a:t>
            </a:r>
            <a:r>
              <a:rPr lang="en-US" baseline="30000" dirty="0"/>
              <a:t>*</a:t>
            </a:r>
            <a:endParaRPr lang="en-US" dirty="0"/>
          </a:p>
          <a:p>
            <a:r>
              <a:rPr lang="en-US" dirty="0"/>
              <a:t>Must assess for active TB before initiating TPT</a:t>
            </a:r>
          </a:p>
          <a:p>
            <a:r>
              <a:rPr lang="en-US" dirty="0"/>
              <a:t>Leverages relatively slow TB progression (months to years) </a:t>
            </a:r>
          </a:p>
          <a:p>
            <a:r>
              <a:rPr lang="en-US" dirty="0"/>
              <a:t>Tradeoff - most people at risk do not develop TB. Much research into identifying people most likely to benefit and developing shorter, safer regimens.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13E78D3-E169-714B-A53F-D97AF2AC66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-1367" t="818" r="-1033" b="1"/>
          <a:stretch/>
        </p:blipFill>
        <p:spPr>
          <a:xfrm>
            <a:off x="7604" y="6139613"/>
            <a:ext cx="3556093" cy="7164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2AAC33-C586-9844-BC49-4C83742359E1}"/>
              </a:ext>
            </a:extLst>
          </p:cNvPr>
          <p:cNvSpPr/>
          <p:nvPr/>
        </p:nvSpPr>
        <p:spPr>
          <a:xfrm>
            <a:off x="0" y="6126166"/>
            <a:ext cx="12192000" cy="7318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C9275A-EE8C-A5FA-7F12-61F66C3C981E}"/>
              </a:ext>
            </a:extLst>
          </p:cNvPr>
          <p:cNvSpPr txBox="1"/>
          <p:nvPr/>
        </p:nvSpPr>
        <p:spPr>
          <a:xfrm>
            <a:off x="945265" y="5505592"/>
            <a:ext cx="7238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*</a:t>
            </a:r>
            <a:r>
              <a:rPr lang="en-US" dirty="0"/>
              <a:t>WHO consolidated guidelines on tuberculosis. Module 1: Prevention. 2020.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98531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to maximize benefit, reduce harms, and prioritize?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0203"/>
            <a:ext cx="10726271" cy="4525963"/>
          </a:xfrm>
        </p:spPr>
        <p:txBody>
          <a:bodyPr>
            <a:normAutofit/>
          </a:bodyPr>
          <a:lstStyle/>
          <a:p>
            <a:r>
              <a:rPr lang="en-US" sz="2400" dirty="0"/>
              <a:t>Massive population (1.7 billion, ~23% global) estimated to have LTBI in 2014*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13E78D3-E169-714B-A53F-D97AF2AC66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-1367" t="818" r="-1033" b="1"/>
          <a:stretch/>
        </p:blipFill>
        <p:spPr>
          <a:xfrm>
            <a:off x="7604" y="6139613"/>
            <a:ext cx="3556093" cy="7164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2AAC33-C586-9844-BC49-4C83742359E1}"/>
              </a:ext>
            </a:extLst>
          </p:cNvPr>
          <p:cNvSpPr/>
          <p:nvPr/>
        </p:nvSpPr>
        <p:spPr>
          <a:xfrm>
            <a:off x="0" y="6126166"/>
            <a:ext cx="12192000" cy="7318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15D800-B6BA-4662-9FA9-7C31790F3D0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596"/>
          <a:stretch/>
        </p:blipFill>
        <p:spPr>
          <a:xfrm>
            <a:off x="1005721" y="2055332"/>
            <a:ext cx="7806956" cy="40688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03D354-F351-4E66-847A-1006E1E729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8817" y="4132862"/>
            <a:ext cx="1723732" cy="18174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4E82346-E98F-4C64-878A-9752286BA5C4}"/>
              </a:ext>
            </a:extLst>
          </p:cNvPr>
          <p:cNvSpPr txBox="1"/>
          <p:nvPr/>
        </p:nvSpPr>
        <p:spPr>
          <a:xfrm>
            <a:off x="8844620" y="2412156"/>
            <a:ext cx="2919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 err="1"/>
              <a:t>Houben</a:t>
            </a:r>
            <a:r>
              <a:rPr lang="en-US" dirty="0"/>
              <a:t> and Dodd. </a:t>
            </a:r>
            <a:r>
              <a:rPr lang="en-US" i="1" dirty="0" err="1"/>
              <a:t>PloS</a:t>
            </a:r>
            <a:r>
              <a:rPr lang="en-US" i="1" dirty="0"/>
              <a:t> Med</a:t>
            </a:r>
            <a:r>
              <a:rPr lang="en-US" dirty="0"/>
              <a:t>. 2016.</a:t>
            </a:r>
          </a:p>
        </p:txBody>
      </p:sp>
    </p:spTree>
    <p:extLst>
      <p:ext uri="{BB962C8B-B14F-4D97-AF65-F5344CB8AC3E}">
        <p14:creationId xmlns:p14="http://schemas.microsoft.com/office/powerpoint/2010/main" val="16044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TPT history – Abbreviated list of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6646606" cy="4525963"/>
          </a:xfrm>
        </p:spPr>
        <p:txBody>
          <a:bodyPr>
            <a:normAutofit/>
          </a:bodyPr>
          <a:lstStyle/>
          <a:p>
            <a:r>
              <a:rPr lang="en-US" sz="2800" dirty="0"/>
              <a:t>Community-wide isoniazid household RCT among Alaska Native communities</a:t>
            </a:r>
            <a:r>
              <a:rPr lang="en-US" sz="2800" baseline="30000" dirty="0"/>
              <a:t>1</a:t>
            </a:r>
            <a:endParaRPr lang="en-US" sz="2800" dirty="0"/>
          </a:p>
          <a:p>
            <a:r>
              <a:rPr lang="en-US" sz="2800" dirty="0"/>
              <a:t>Household contacts (child, adult) of people with pulmonary TB in Kenya</a:t>
            </a:r>
            <a:r>
              <a:rPr lang="en-US" sz="2800" baseline="30000" dirty="0"/>
              <a:t>2</a:t>
            </a:r>
            <a:endParaRPr lang="en-US" sz="2800" dirty="0"/>
          </a:p>
          <a:p>
            <a:r>
              <a:rPr lang="en-US" sz="2800" dirty="0"/>
              <a:t>People living with HIV in Haiti (pre-ART)</a:t>
            </a:r>
            <a:r>
              <a:rPr lang="en-US" sz="2800" baseline="30000" dirty="0"/>
              <a:t>3</a:t>
            </a:r>
          </a:p>
          <a:p>
            <a:r>
              <a:rPr lang="en-US" sz="2800" dirty="0"/>
              <a:t>People living with HIV taking ART</a:t>
            </a:r>
            <a:r>
              <a:rPr lang="en-US" sz="2800" baseline="30000" dirty="0"/>
              <a:t>4,5</a:t>
            </a:r>
            <a:endParaRPr lang="en-US" sz="28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13E78D3-E169-714B-A53F-D97AF2AC66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-1367" t="818" r="-1033" b="1"/>
          <a:stretch/>
        </p:blipFill>
        <p:spPr>
          <a:xfrm>
            <a:off x="7604" y="6139613"/>
            <a:ext cx="3556093" cy="7164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2AAC33-C586-9844-BC49-4C83742359E1}"/>
              </a:ext>
            </a:extLst>
          </p:cNvPr>
          <p:cNvSpPr/>
          <p:nvPr/>
        </p:nvSpPr>
        <p:spPr>
          <a:xfrm>
            <a:off x="0" y="6126166"/>
            <a:ext cx="12192000" cy="7318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748850-96D7-43F5-98EF-200AF933DD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5298" y="1498603"/>
            <a:ext cx="4374751" cy="43567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B45A3A-D5AC-497C-B148-06D31FFA58AD}"/>
              </a:ext>
            </a:extLst>
          </p:cNvPr>
          <p:cNvSpPr txBox="1"/>
          <p:nvPr/>
        </p:nvSpPr>
        <p:spPr>
          <a:xfrm>
            <a:off x="609600" y="4644518"/>
            <a:ext cx="402078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/>
              <a:t>1</a:t>
            </a:r>
            <a:r>
              <a:rPr lang="en-US" sz="1400" dirty="0"/>
              <a:t>Comstock, et al. </a:t>
            </a:r>
            <a:r>
              <a:rPr lang="en-US" sz="1400" i="1" dirty="0"/>
              <a:t>American Review of Resp Dis</a:t>
            </a:r>
            <a:r>
              <a:rPr lang="en-US" sz="1400" dirty="0"/>
              <a:t>. 1967.</a:t>
            </a:r>
          </a:p>
          <a:p>
            <a:r>
              <a:rPr lang="en-US" sz="1400" baseline="30000" dirty="0"/>
              <a:t>2</a:t>
            </a:r>
            <a:r>
              <a:rPr lang="en-US" sz="1400" dirty="0"/>
              <a:t>Egsmose, et al. </a:t>
            </a:r>
            <a:r>
              <a:rPr lang="en-US" sz="1400" i="1" dirty="0"/>
              <a:t>Bull WHO</a:t>
            </a:r>
            <a:r>
              <a:rPr lang="en-US" sz="1400" dirty="0"/>
              <a:t>. 1965.</a:t>
            </a:r>
          </a:p>
          <a:p>
            <a:r>
              <a:rPr lang="en-US" sz="1400" baseline="30000" dirty="0"/>
              <a:t>3</a:t>
            </a:r>
            <a:r>
              <a:rPr lang="en-US" sz="1400" dirty="0"/>
              <a:t>Pape, et al. </a:t>
            </a:r>
            <a:r>
              <a:rPr lang="en-US" sz="1400" i="1" dirty="0"/>
              <a:t>Lancet</a:t>
            </a:r>
            <a:r>
              <a:rPr lang="en-US" sz="1400" dirty="0"/>
              <a:t>. 1993.</a:t>
            </a:r>
          </a:p>
          <a:p>
            <a:r>
              <a:rPr lang="en-US" sz="1400" baseline="30000" dirty="0"/>
              <a:t>4</a:t>
            </a:r>
            <a:r>
              <a:rPr lang="en-US" sz="1400" dirty="0"/>
              <a:t>Rangaka, et al. </a:t>
            </a:r>
            <a:r>
              <a:rPr lang="en-US" sz="1400" i="1" dirty="0"/>
              <a:t>Lancet</a:t>
            </a:r>
            <a:r>
              <a:rPr lang="en-US" sz="1400" dirty="0"/>
              <a:t>. 2014.</a:t>
            </a:r>
          </a:p>
          <a:p>
            <a:r>
              <a:rPr lang="en-US" sz="1400" baseline="30000" dirty="0"/>
              <a:t>5</a:t>
            </a:r>
            <a:r>
              <a:rPr lang="en-US" sz="1400" dirty="0"/>
              <a:t>Danel, et al. </a:t>
            </a:r>
            <a:r>
              <a:rPr lang="en-US" sz="1400" i="1" dirty="0"/>
              <a:t>NEJM</a:t>
            </a:r>
            <a:r>
              <a:rPr lang="en-US" sz="1400" dirty="0"/>
              <a:t>. 2015.</a:t>
            </a:r>
          </a:p>
        </p:txBody>
      </p:sp>
    </p:spTree>
    <p:extLst>
      <p:ext uri="{BB962C8B-B14F-4D97-AF65-F5344CB8AC3E}">
        <p14:creationId xmlns:p14="http://schemas.microsoft.com/office/powerpoint/2010/main" val="129705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TPT history – different 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0204"/>
            <a:ext cx="9408459" cy="157330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Cluster-randomized trial of &gt;78,000 miners at 15 sites in South Africa (</a:t>
            </a:r>
            <a:r>
              <a:rPr lang="en-US" sz="2800" dirty="0" err="1"/>
              <a:t>Thibela</a:t>
            </a:r>
            <a:r>
              <a:rPr lang="en-US" sz="2800" dirty="0"/>
              <a:t> TB)</a:t>
            </a:r>
            <a:r>
              <a:rPr lang="en-US" sz="2800" baseline="30000" dirty="0"/>
              <a:t>1</a:t>
            </a:r>
            <a:endParaRPr lang="en-US" sz="2800" dirty="0"/>
          </a:p>
          <a:p>
            <a:r>
              <a:rPr lang="en-US" sz="2800" dirty="0"/>
              <a:t>Reduced risk of TB while taking isoniazid, but rapid loss of protection following treatment.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13E78D3-E169-714B-A53F-D97AF2AC66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-1367" t="818" r="-1033" b="1"/>
          <a:stretch/>
        </p:blipFill>
        <p:spPr>
          <a:xfrm>
            <a:off x="7604" y="6139613"/>
            <a:ext cx="3556093" cy="7164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2AAC33-C586-9844-BC49-4C83742359E1}"/>
              </a:ext>
            </a:extLst>
          </p:cNvPr>
          <p:cNvSpPr/>
          <p:nvPr/>
        </p:nvSpPr>
        <p:spPr>
          <a:xfrm>
            <a:off x="0" y="6126166"/>
            <a:ext cx="12192000" cy="7318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B45A3A-D5AC-497C-B148-06D31FFA58AD}"/>
              </a:ext>
            </a:extLst>
          </p:cNvPr>
          <p:cNvSpPr txBox="1"/>
          <p:nvPr/>
        </p:nvSpPr>
        <p:spPr>
          <a:xfrm>
            <a:off x="975472" y="5779854"/>
            <a:ext cx="2476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/>
              <a:t>1</a:t>
            </a:r>
            <a:r>
              <a:rPr lang="en-US" sz="1400" dirty="0"/>
              <a:t>Churchyard, et al. NEJM. 2014.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2701C69-F8F1-4D84-B2E6-282B68D23B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472" y="2999275"/>
            <a:ext cx="9042587" cy="274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07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 is indicated to be evaluated for and receive TPT?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13E78D3-E169-714B-A53F-D97AF2AC66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-1367" t="818" r="-1033" b="1"/>
          <a:stretch/>
        </p:blipFill>
        <p:spPr>
          <a:xfrm>
            <a:off x="7604" y="6139613"/>
            <a:ext cx="3556093" cy="7164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2AAC33-C586-9844-BC49-4C83742359E1}"/>
              </a:ext>
            </a:extLst>
          </p:cNvPr>
          <p:cNvSpPr/>
          <p:nvPr/>
        </p:nvSpPr>
        <p:spPr>
          <a:xfrm>
            <a:off x="0" y="6126166"/>
            <a:ext cx="12192000" cy="7318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3F2C5FAC-08BC-7445-8057-3F900D1A1A13}" type="slidenum">
              <a:rPr lang="en-US" smtClean="0"/>
              <a:t>8</a:t>
            </a:fld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6C1472C-D18A-49D9-AB6F-2F67E5D641D3}"/>
              </a:ext>
            </a:extLst>
          </p:cNvPr>
          <p:cNvSpPr/>
          <p:nvPr/>
        </p:nvSpPr>
        <p:spPr>
          <a:xfrm>
            <a:off x="1572829" y="1613198"/>
            <a:ext cx="5469058" cy="427538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434D86-4608-4FDB-8054-B4BE6603F553}"/>
              </a:ext>
            </a:extLst>
          </p:cNvPr>
          <p:cNvSpPr txBox="1"/>
          <p:nvPr/>
        </p:nvSpPr>
        <p:spPr>
          <a:xfrm>
            <a:off x="3336644" y="2321026"/>
            <a:ext cx="161839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Infection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F5E44F-48EF-4FBB-BD71-F839DF506483}"/>
              </a:ext>
            </a:extLst>
          </p:cNvPr>
          <p:cNvSpPr txBox="1"/>
          <p:nvPr/>
        </p:nvSpPr>
        <p:spPr>
          <a:xfrm>
            <a:off x="7721116" y="2321025"/>
            <a:ext cx="188776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Progression</a:t>
            </a:r>
          </a:p>
          <a:p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E139BC-7927-4F41-AFF6-5D3A5A4E2D04}"/>
              </a:ext>
            </a:extLst>
          </p:cNvPr>
          <p:cNvSpPr/>
          <p:nvPr/>
        </p:nvSpPr>
        <p:spPr>
          <a:xfrm>
            <a:off x="5078353" y="1613198"/>
            <a:ext cx="5469058" cy="427538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FCA38EE0-3A5B-4992-956E-AF0949FA68E3}"/>
              </a:ext>
            </a:extLst>
          </p:cNvPr>
          <p:cNvSpPr/>
          <p:nvPr/>
        </p:nvSpPr>
        <p:spPr>
          <a:xfrm rot="10800000">
            <a:off x="2852012" y="2024480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505E7F6B-3858-4146-B17B-B43918F58626}"/>
              </a:ext>
            </a:extLst>
          </p:cNvPr>
          <p:cNvSpPr/>
          <p:nvPr/>
        </p:nvSpPr>
        <p:spPr>
          <a:xfrm rot="10800000">
            <a:off x="7284204" y="2024480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E2C0A8F-123F-4C3F-A62C-F2C84E5DD9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6233" y="3256278"/>
            <a:ext cx="759532" cy="7775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CFCDEE-98B2-439D-871C-7E96E548742E}"/>
              </a:ext>
            </a:extLst>
          </p:cNvPr>
          <p:cNvSpPr txBox="1"/>
          <p:nvPr/>
        </p:nvSpPr>
        <p:spPr>
          <a:xfrm>
            <a:off x="2210710" y="3328589"/>
            <a:ext cx="2939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Increased likelihood of exposure in home or community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E3B448-040B-4CCF-ADE1-B95E3E019824}"/>
              </a:ext>
            </a:extLst>
          </p:cNvPr>
          <p:cNvSpPr txBox="1"/>
          <p:nvPr/>
        </p:nvSpPr>
        <p:spPr>
          <a:xfrm>
            <a:off x="7267899" y="3345383"/>
            <a:ext cx="2939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Immunosuppression, young children</a:t>
            </a:r>
          </a:p>
        </p:txBody>
      </p:sp>
    </p:spTree>
    <p:extLst>
      <p:ext uri="{BB962C8B-B14F-4D97-AF65-F5344CB8AC3E}">
        <p14:creationId xmlns:p14="http://schemas.microsoft.com/office/powerpoint/2010/main" val="414259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6EF1-C110-F440-8610-5B41177E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Evaluation Guidelines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E3BA73-C6AC-4956-8986-52FB172F56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WHO Guidelines 2018, 2020</a:t>
            </a:r>
            <a:r>
              <a:rPr lang="en-US" baseline="30000" dirty="0"/>
              <a:t>1</a:t>
            </a:r>
            <a:endParaRPr lang="en-US" b="0" baseline="3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7FAF-754F-F54E-854C-86EE65065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159188" cy="39512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Increased likelihood of infection</a:t>
            </a:r>
          </a:p>
          <a:p>
            <a:pPr lvl="1"/>
            <a:r>
              <a:rPr lang="en-US" dirty="0"/>
              <a:t>Household contacts</a:t>
            </a:r>
          </a:p>
          <a:p>
            <a:pPr lvl="2"/>
            <a:r>
              <a:rPr lang="en-US" dirty="0"/>
              <a:t>Children &lt;5 (all settings)</a:t>
            </a:r>
          </a:p>
          <a:p>
            <a:pPr lvl="2"/>
            <a:r>
              <a:rPr lang="en-US" dirty="0"/>
              <a:t>Low incidence country – age &gt;5 if LTBI</a:t>
            </a:r>
          </a:p>
          <a:p>
            <a:pPr lvl="2"/>
            <a:r>
              <a:rPr lang="en-US" dirty="0"/>
              <a:t>High incidence country – age &gt;5, confirmation of LTBI is desirable</a:t>
            </a:r>
          </a:p>
          <a:p>
            <a:pPr lvl="1"/>
            <a:r>
              <a:rPr lang="en-US" dirty="0"/>
              <a:t>Prison, experiencing homeless, injecting drugs (low incidence country)</a:t>
            </a:r>
          </a:p>
          <a:p>
            <a:pPr marL="457200" lvl="1" indent="0">
              <a:buNone/>
            </a:pPr>
            <a:r>
              <a:rPr lang="en-US" dirty="0"/>
              <a:t>OR</a:t>
            </a:r>
          </a:p>
          <a:p>
            <a:r>
              <a:rPr lang="en-US" dirty="0"/>
              <a:t>Increased risk of progression</a:t>
            </a:r>
          </a:p>
          <a:p>
            <a:pPr lvl="1"/>
            <a:r>
              <a:rPr lang="en-US" dirty="0"/>
              <a:t>Adults and adolescents living with HIV with TST+ or unknown TST</a:t>
            </a:r>
          </a:p>
          <a:p>
            <a:pPr lvl="1"/>
            <a:r>
              <a:rPr lang="en-US" dirty="0"/>
              <a:t>Infants and children living with HIV</a:t>
            </a:r>
          </a:p>
          <a:p>
            <a:pPr lvl="1"/>
            <a:r>
              <a:rPr lang="en-US" dirty="0"/>
              <a:t>Immunosuppressive meds, organ transplant, silicosis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5DA0C5F-4747-4F8E-AF2E-B00CDD240A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US Guidelines (ATS/IDSA/CDC)</a:t>
            </a:r>
            <a:r>
              <a:rPr lang="en-US" baseline="30000" dirty="0"/>
              <a:t>2 </a:t>
            </a:r>
            <a:r>
              <a:rPr lang="en-US" dirty="0"/>
              <a:t>(USPSTF)</a:t>
            </a:r>
            <a:r>
              <a:rPr lang="en-US" baseline="30000" dirty="0"/>
              <a:t>3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59BDC6-281C-184A-90C7-F9AF31D32C7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Test for LTBI with IGRA or TST</a:t>
            </a:r>
          </a:p>
          <a:p>
            <a:r>
              <a:rPr lang="en-US" dirty="0"/>
              <a:t>Increased likelihood of infection</a:t>
            </a:r>
          </a:p>
          <a:p>
            <a:pPr lvl="1"/>
            <a:r>
              <a:rPr lang="en-US" dirty="0"/>
              <a:t>Recent household contact</a:t>
            </a:r>
          </a:p>
          <a:p>
            <a:pPr lvl="1"/>
            <a:r>
              <a:rPr lang="en-US" dirty="0"/>
              <a:t>Immigrant from high incidence country</a:t>
            </a:r>
          </a:p>
          <a:p>
            <a:pPr lvl="1"/>
            <a:r>
              <a:rPr lang="en-US" dirty="0"/>
              <a:t>Resident of high-risk congregate setting (prison, shelter)</a:t>
            </a:r>
          </a:p>
          <a:p>
            <a:pPr marL="457200" lvl="1" indent="0">
              <a:buNone/>
            </a:pPr>
            <a:r>
              <a:rPr lang="en-US" dirty="0"/>
              <a:t>OR</a:t>
            </a:r>
          </a:p>
          <a:p>
            <a:r>
              <a:rPr lang="en-US" dirty="0"/>
              <a:t>Increased risk of progression</a:t>
            </a:r>
          </a:p>
          <a:p>
            <a:pPr lvl="1"/>
            <a:r>
              <a:rPr lang="en-US" dirty="0"/>
              <a:t>HIV+, immunosuppressive medications, organ transplant, silicosis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700" baseline="30000" dirty="0"/>
              <a:t>1</a:t>
            </a:r>
            <a:r>
              <a:rPr lang="en-US" sz="1700" dirty="0"/>
              <a:t>WHO consolidated guidelines on TB: prevention. 2020.</a:t>
            </a:r>
            <a:endParaRPr lang="en-US" sz="1700" baseline="30000" dirty="0"/>
          </a:p>
          <a:p>
            <a:pPr marL="457200" lvl="1" indent="0">
              <a:buNone/>
            </a:pPr>
            <a:r>
              <a:rPr lang="en-US" sz="1700" baseline="30000" dirty="0"/>
              <a:t>2</a:t>
            </a:r>
            <a:r>
              <a:rPr lang="en-US" sz="1700" dirty="0"/>
              <a:t>Lewinsohn, et al. </a:t>
            </a:r>
            <a:r>
              <a:rPr lang="en-US" sz="1700" i="1" dirty="0"/>
              <a:t>Clin Inf Dis</a:t>
            </a:r>
            <a:r>
              <a:rPr lang="en-US" sz="1700" dirty="0"/>
              <a:t>. 2017.</a:t>
            </a:r>
          </a:p>
          <a:p>
            <a:pPr marL="457200" lvl="1" indent="0">
              <a:buNone/>
            </a:pPr>
            <a:r>
              <a:rPr lang="en-US" sz="1700" baseline="30000" dirty="0"/>
              <a:t>3</a:t>
            </a:r>
            <a:r>
              <a:rPr lang="en-US" sz="1700" dirty="0"/>
              <a:t>USPSTF. </a:t>
            </a:r>
            <a:r>
              <a:rPr lang="en-US" sz="1700" i="1" dirty="0"/>
              <a:t>JAMA</a:t>
            </a:r>
            <a:r>
              <a:rPr lang="en-US" sz="1700" dirty="0"/>
              <a:t>. 2016.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7141C37-547B-444F-8B50-86821040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5FAC-08BC-7445-8057-3F900D1A1A13}" type="slidenum">
              <a:rPr lang="en-US" smtClean="0"/>
              <a:t>9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FE0D93-5C70-6141-8BE0-56A5E80820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7410" y="1417638"/>
            <a:ext cx="11117179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13E78D3-E169-714B-A53F-D97AF2AC66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-1367" t="818" r="-1033" b="1"/>
          <a:stretch/>
        </p:blipFill>
        <p:spPr>
          <a:xfrm>
            <a:off x="7604" y="6139613"/>
            <a:ext cx="3556093" cy="7164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2AAC33-C586-9844-BC49-4C83742359E1}"/>
              </a:ext>
            </a:extLst>
          </p:cNvPr>
          <p:cNvSpPr/>
          <p:nvPr/>
        </p:nvSpPr>
        <p:spPr>
          <a:xfrm>
            <a:off x="0" y="6126166"/>
            <a:ext cx="12192000" cy="73183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0000"/>
                  <a:lumOff val="90000"/>
                  <a:alpha val="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  <a:alpha val="32000"/>
                </a:schemeClr>
              </a:gs>
            </a:gsLst>
            <a:lin ang="0" scaled="1"/>
            <a:tileRect/>
          </a:gra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2A23D2-7B90-45C8-88C9-7395C91CC60F}"/>
              </a:ext>
            </a:extLst>
          </p:cNvPr>
          <p:cNvSpPr txBox="1"/>
          <p:nvPr/>
        </p:nvSpPr>
        <p:spPr>
          <a:xfrm>
            <a:off x="5209759" y="31952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31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27481</TotalTime>
  <Words>1290</Words>
  <Application>Microsoft Office PowerPoint</Application>
  <PresentationFormat>Widescreen</PresentationFormat>
  <Paragraphs>229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BlinkMacSystemFont</vt:lpstr>
      <vt:lpstr>Calibri</vt:lpstr>
      <vt:lpstr>Office Theme</vt:lpstr>
      <vt:lpstr>Evidence and Regimens for TB Prevention</vt:lpstr>
      <vt:lpstr>Disclosures</vt:lpstr>
      <vt:lpstr>Outline</vt:lpstr>
      <vt:lpstr>Principles of TB preventive treatment (TPT)</vt:lpstr>
      <vt:lpstr>How to maximize benefit, reduce harms, and prioritize?</vt:lpstr>
      <vt:lpstr>TPT history – Abbreviated list of trials</vt:lpstr>
      <vt:lpstr>TPT history – different outcome</vt:lpstr>
      <vt:lpstr>Who is indicated to be evaluated for and receive TPT?</vt:lpstr>
      <vt:lpstr>Evaluation Guidelines</vt:lpstr>
      <vt:lpstr>Benefit by TST or IGRA status</vt:lpstr>
      <vt:lpstr>TPT with ART by patient subgroup</vt:lpstr>
      <vt:lpstr>Recommended adult regimens (drug-susceptible)</vt:lpstr>
      <vt:lpstr>3HP deeper dive - 1</vt:lpstr>
      <vt:lpstr>3HP deeper dive - 2</vt:lpstr>
      <vt:lpstr>Recent advances and ongoing trials</vt:lpstr>
      <vt:lpstr>TPT Progress Toward UN High-Level Meeting Targets</vt:lpstr>
      <vt:lpstr>Thank you!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Donor-unrestricted T cells and Resistance to M.tb Infection</dc:title>
  <dc:creator>Chetan Seshadri</dc:creator>
  <cp:lastModifiedBy>Jennifer M Ross</cp:lastModifiedBy>
  <cp:revision>721</cp:revision>
  <cp:lastPrinted>2017-10-30T18:45:29Z</cp:lastPrinted>
  <dcterms:created xsi:type="dcterms:W3CDTF">2017-01-31T20:44:20Z</dcterms:created>
  <dcterms:modified xsi:type="dcterms:W3CDTF">2022-09-14T22:12:56Z</dcterms:modified>
</cp:coreProperties>
</file>