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28"/>
  </p:notesMasterIdLst>
  <p:sldIdLst>
    <p:sldId id="259" r:id="rId4"/>
    <p:sldId id="349" r:id="rId5"/>
    <p:sldId id="355" r:id="rId6"/>
    <p:sldId id="261" r:id="rId7"/>
    <p:sldId id="274" r:id="rId8"/>
    <p:sldId id="275" r:id="rId9"/>
    <p:sldId id="265" r:id="rId10"/>
    <p:sldId id="511" r:id="rId11"/>
    <p:sldId id="269" r:id="rId12"/>
    <p:sldId id="1208" r:id="rId13"/>
    <p:sldId id="1242" r:id="rId14"/>
    <p:sldId id="1214" r:id="rId15"/>
    <p:sldId id="1226" r:id="rId16"/>
    <p:sldId id="1224" r:id="rId17"/>
    <p:sldId id="360" r:id="rId18"/>
    <p:sldId id="1206" r:id="rId19"/>
    <p:sldId id="363" r:id="rId20"/>
    <p:sldId id="364" r:id="rId21"/>
    <p:sldId id="361" r:id="rId22"/>
    <p:sldId id="270" r:id="rId23"/>
    <p:sldId id="277" r:id="rId24"/>
    <p:sldId id="268" r:id="rId25"/>
    <p:sldId id="1213" r:id="rId26"/>
    <p:sldId id="354" r:id="rId2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62963" autoAdjust="0"/>
  </p:normalViewPr>
  <p:slideViewPr>
    <p:cSldViewPr snapToGrid="0" snapToObjects="1" showGuides="1">
      <p:cViewPr varScale="1">
        <p:scale>
          <a:sx n="103" d="100"/>
          <a:sy n="103" d="100"/>
        </p:scale>
        <p:origin x="1200" y="72"/>
      </p:cViewPr>
      <p:guideLst>
        <p:guide orient="horz" pos="1620"/>
        <p:guide pos="491"/>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l-dirhome\dirhome\cb\fennellykp\Cough\Loudon%20cough%20frequency%20and%20infectivity%20graph_KF%206%20M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TST + HHCs (%)</c:v>
                </c:pt>
              </c:strCache>
            </c:strRef>
          </c:tx>
          <c:invertIfNegative val="0"/>
          <c:cat>
            <c:strRef>
              <c:f>Sheet1!$A$2:$A$4</c:f>
              <c:strCache>
                <c:ptCount val="3"/>
                <c:pt idx="0">
                  <c:v>&lt; 12.0</c:v>
                </c:pt>
                <c:pt idx="1">
                  <c:v>12.0-47.9</c:v>
                </c:pt>
                <c:pt idx="2">
                  <c:v>&gt; 48.0</c:v>
                </c:pt>
              </c:strCache>
            </c:strRef>
          </c:cat>
          <c:val>
            <c:numRef>
              <c:f>Sheet1!$B$2:$B$4</c:f>
              <c:numCache>
                <c:formatCode>General</c:formatCode>
                <c:ptCount val="3"/>
                <c:pt idx="0">
                  <c:v>27.5</c:v>
                </c:pt>
                <c:pt idx="1">
                  <c:v>31.8</c:v>
                </c:pt>
                <c:pt idx="2">
                  <c:v>43.9</c:v>
                </c:pt>
              </c:numCache>
            </c:numRef>
          </c:val>
          <c:extLst>
            <c:ext xmlns:c16="http://schemas.microsoft.com/office/drawing/2014/chart" uri="{C3380CC4-5D6E-409C-BE32-E72D297353CC}">
              <c16:uniqueId val="{00000000-143E-4523-A644-3F0FE50BC038}"/>
            </c:ext>
          </c:extLst>
        </c:ser>
        <c:dLbls>
          <c:showLegendKey val="0"/>
          <c:showVal val="0"/>
          <c:showCatName val="0"/>
          <c:showSerName val="0"/>
          <c:showPercent val="0"/>
          <c:showBubbleSize val="0"/>
        </c:dLbls>
        <c:gapWidth val="150"/>
        <c:axId val="40500224"/>
        <c:axId val="41251968"/>
      </c:barChart>
      <c:catAx>
        <c:axId val="40500224"/>
        <c:scaling>
          <c:orientation val="minMax"/>
        </c:scaling>
        <c:delete val="0"/>
        <c:axPos val="b"/>
        <c:title>
          <c:tx>
            <c:rich>
              <a:bodyPr/>
              <a:lstStyle/>
              <a:p>
                <a:pPr>
                  <a:defRPr/>
                </a:pPr>
                <a:r>
                  <a:rPr lang="en-US"/>
                  <a:t>Overnight cough counts</a:t>
                </a:r>
              </a:p>
            </c:rich>
          </c:tx>
          <c:overlay val="0"/>
        </c:title>
        <c:numFmt formatCode="General" sourceLinked="0"/>
        <c:majorTickMark val="out"/>
        <c:minorTickMark val="none"/>
        <c:tickLblPos val="nextTo"/>
        <c:crossAx val="41251968"/>
        <c:crosses val="autoZero"/>
        <c:auto val="1"/>
        <c:lblAlgn val="ctr"/>
        <c:lblOffset val="100"/>
        <c:noMultiLvlLbl val="0"/>
      </c:catAx>
      <c:valAx>
        <c:axId val="41251968"/>
        <c:scaling>
          <c:orientation val="minMax"/>
        </c:scaling>
        <c:delete val="0"/>
        <c:axPos val="l"/>
        <c:majorGridlines/>
        <c:title>
          <c:tx>
            <c:rich>
              <a:bodyPr rot="-5400000" vert="horz"/>
              <a:lstStyle/>
              <a:p>
                <a:pPr>
                  <a:defRPr/>
                </a:pPr>
                <a:r>
                  <a:rPr lang="en-US"/>
                  <a:t>% TST + in HHCs</a:t>
                </a:r>
              </a:p>
            </c:rich>
          </c:tx>
          <c:overlay val="0"/>
        </c:title>
        <c:numFmt formatCode="General" sourceLinked="1"/>
        <c:majorTickMark val="out"/>
        <c:minorTickMark val="none"/>
        <c:tickLblPos val="nextTo"/>
        <c:crossAx val="40500224"/>
        <c:crosses val="autoZero"/>
        <c:crossBetween val="between"/>
      </c:valAx>
      <c:spPr>
        <a:solidFill>
          <a:schemeClr val="bg2"/>
        </a:solidFill>
      </c:spPr>
    </c:plotArea>
    <c:plotVisOnly val="1"/>
    <c:dispBlanksAs val="gap"/>
    <c:showDLblsOverMax val="0"/>
  </c:chart>
  <c:spPr>
    <a:solidFill>
      <a:schemeClr val="bg2"/>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A12045-82D3-4F94-AEC4-34ECF3C4ACE9}" type="datetimeFigureOut">
              <a:rPr lang="en-US" smtClean="0"/>
              <a:t>9/14/2022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633789-43C7-43E5-BED0-642E8100BD28}" type="slidenum">
              <a:rPr lang="en-US" smtClean="0"/>
              <a:t>‹#›</a:t>
            </a:fld>
            <a:endParaRPr lang="en-US"/>
          </a:p>
        </p:txBody>
      </p:sp>
    </p:spTree>
    <p:extLst>
      <p:ext uri="{BB962C8B-B14F-4D97-AF65-F5344CB8AC3E}">
        <p14:creationId xmlns:p14="http://schemas.microsoft.com/office/powerpoint/2010/main" val="97850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Vari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1</a:t>
            </a:fld>
            <a:endParaRPr lang="en-US"/>
          </a:p>
        </p:txBody>
      </p:sp>
    </p:spTree>
    <p:extLst>
      <p:ext uri="{BB962C8B-B14F-4D97-AF65-F5344CB8AC3E}">
        <p14:creationId xmlns:p14="http://schemas.microsoft.com/office/powerpoint/2010/main" val="165001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rgbClr val="2A2A2A"/>
                </a:solidFill>
              </a:rPr>
              <a:t>Although we lack robust clinical tools to estimate infectiousness, CASS is a research tool that has been around for almost 2 decades, developed by our NIH collaborator Kevin Fennelly.</a:t>
            </a:r>
          </a:p>
          <a:p>
            <a:r>
              <a:rPr lang="en-US" sz="1000" b="1" dirty="0">
                <a:solidFill>
                  <a:srgbClr val="2A2A2A"/>
                </a:solidFill>
              </a:rPr>
              <a:t>We are using this to estimate infectiousness in TBAIT participants</a:t>
            </a:r>
          </a:p>
          <a:p>
            <a:endParaRPr lang="en-US" sz="1000" b="1" dirty="0">
              <a:solidFill>
                <a:srgbClr val="2A2A2A"/>
              </a:solidFill>
            </a:endParaRPr>
          </a:p>
          <a:p>
            <a:r>
              <a:rPr lang="en-US" sz="1000" b="1" u="sng" dirty="0">
                <a:solidFill>
                  <a:srgbClr val="2A2A2A"/>
                </a:solidFill>
              </a:rPr>
              <a:t>CLICK</a:t>
            </a:r>
          </a:p>
          <a:p>
            <a:endParaRPr lang="en-US" sz="1000" dirty="0">
              <a:solidFill>
                <a:srgbClr val="2A2A2A"/>
              </a:solidFill>
            </a:endParaRPr>
          </a:p>
          <a:p>
            <a:r>
              <a:rPr lang="en-US" sz="1000" dirty="0">
                <a:solidFill>
                  <a:srgbClr val="2A2A2A"/>
                </a:solidFill>
              </a:rPr>
              <a:t>Outcome of infectiousness defined by CASS-collected culturable aerosols.  CASS is an acronym for </a:t>
            </a:r>
            <a:r>
              <a:rPr lang="en-US" sz="1000" dirty="0"/>
              <a:t>Cough aerosol sampling system </a:t>
            </a:r>
            <a:endParaRPr lang="en-US" sz="1000" dirty="0">
              <a:solidFill>
                <a:srgbClr val="2A2A2A"/>
              </a:solidFill>
            </a:endParaRPr>
          </a:p>
          <a:p>
            <a:endParaRPr lang="en-US" sz="1000" dirty="0">
              <a:solidFill>
                <a:srgbClr val="2A2A2A"/>
              </a:solidFill>
            </a:endParaRPr>
          </a:p>
          <a:p>
            <a:r>
              <a:rPr lang="en-US" sz="1000" dirty="0"/>
              <a:t>In the photograph you can see our collaborator Dr. Kevin Fennelly of the NIH during our trip to Nairobi in February. The tubing that he is holding is part of CASS.  Inside the CASS is the piece of equipment in the drawing – a 6 stage Andersen cascade impactor.</a:t>
            </a:r>
          </a:p>
          <a:p>
            <a:endParaRPr lang="en-US" sz="1000" dirty="0"/>
          </a:p>
          <a:p>
            <a:r>
              <a:rPr lang="en-US" sz="1000" dirty="0"/>
              <a:t>Patients forcefully cough into the mouthpiece attached to the tubing for 5 minutes. A vacuum pump is attached to the exit port to provide a constant suction. Each level of the Andersen cascade impactor has a metal plate with progressively smaller holes and a culture plate with solid media. Aerosolized particles cascade from one level to the next until they can no longer fit through the metal plate holes at which point they settle on the culture plate.  TB patients with culturable aerosols have the highest yields at stage 4/5 which correspond to aerosol particles in the 1-4 micrometer size.</a:t>
            </a:r>
          </a:p>
          <a:p>
            <a:endParaRPr lang="en-US" sz="1000" dirty="0"/>
          </a:p>
          <a:p>
            <a:r>
              <a:rPr lang="en-US" sz="1000" dirty="0"/>
              <a:t>Culturable aerosols, especially as the CFUs on a plate increase, are indicators of higher levels of infectiousness.</a:t>
            </a:r>
          </a:p>
          <a:p>
            <a:endParaRPr lang="en-US" sz="1000" dirty="0"/>
          </a:p>
          <a:p>
            <a:r>
              <a:rPr lang="en-US" sz="1000" b="1" dirty="0"/>
              <a:t>CASS positivity vs. Highly infectious</a:t>
            </a:r>
          </a:p>
          <a:p>
            <a:endParaRPr lang="en-US" sz="1000" dirty="0"/>
          </a:p>
          <a:p>
            <a:r>
              <a:rPr lang="en-US" sz="1000" dirty="0"/>
              <a:t>Sputum microscopy is a poor correlate of infectiousness.  The figure shows CASS aerosol CFUs on the vertical axis on the left, displayed by the solid red bars, and sputum smear quantification graded as discrete integers 0 to 4 , on the right and indicated by the bule dots. On the horizontal axis are individual participants, 112 in total. </a:t>
            </a:r>
          </a:p>
          <a:p>
            <a:endParaRPr lang="en-US" sz="1000" dirty="0"/>
          </a:p>
          <a:p>
            <a:r>
              <a:rPr lang="en-US" sz="1000" dirty="0"/>
              <a:t>As you can see, the minority of participants with the highest grade of sputum smear assessment, 4+, had culturable aerosols.  There were some with lower grades that also had significant </a:t>
            </a:r>
            <a:r>
              <a:rPr lang="en-US" sz="1000" dirty="0" err="1"/>
              <a:t>Mtb</a:t>
            </a:r>
            <a:r>
              <a:rPr lang="en-US" sz="1000" dirty="0"/>
              <a:t> CFUs. </a:t>
            </a:r>
          </a:p>
          <a:p>
            <a:endParaRPr lang="en-US" sz="1000" dirty="0"/>
          </a:p>
          <a:p>
            <a:r>
              <a:rPr lang="en-US" sz="1000" dirty="0"/>
              <a:t>Among participants with culturable aerosolized </a:t>
            </a:r>
            <a:r>
              <a:rPr lang="en-US" sz="1000" dirty="0" err="1"/>
              <a:t>Mtb</a:t>
            </a:r>
            <a:r>
              <a:rPr lang="en-US" sz="1000" dirty="0"/>
              <a:t>, showing aerosolized </a:t>
            </a:r>
            <a:r>
              <a:rPr lang="en-US" sz="1000" dirty="0" err="1"/>
              <a:t>Mtb</a:t>
            </a:r>
            <a:r>
              <a:rPr lang="en-US" sz="1000" dirty="0"/>
              <a:t> CFUs – which is on a logarithmic scale – you can see that there is a wide range in CFUs and presumably in infectiousness.</a:t>
            </a:r>
          </a:p>
          <a:p>
            <a:endParaRPr lang="en-US" sz="1000" dirty="0"/>
          </a:p>
          <a:p>
            <a:r>
              <a:rPr lang="en-US" sz="1000" dirty="0">
                <a:solidFill>
                  <a:srgbClr val="2A2A2A"/>
                </a:solidFill>
              </a:rPr>
              <a:t>Outcome of infectiousness defined by CASS-collected culturable aerosols.  CASS is an acronym for </a:t>
            </a:r>
            <a:r>
              <a:rPr lang="en-US" sz="1000" dirty="0"/>
              <a:t>Cough aerosol sampling system </a:t>
            </a:r>
            <a:endParaRPr lang="en-US" sz="1000" dirty="0">
              <a:solidFill>
                <a:srgbClr val="2A2A2A"/>
              </a:solidFill>
            </a:endParaRPr>
          </a:p>
          <a:p>
            <a:endParaRPr lang="en-US" sz="1000" dirty="0">
              <a:solidFill>
                <a:srgbClr val="2A2A2A"/>
              </a:solidFill>
            </a:endParaRPr>
          </a:p>
          <a:p>
            <a:r>
              <a:rPr lang="en-US" sz="1000" dirty="0"/>
              <a:t>In the photograph you can see our collaborator Dr. Kevin Fennelly of the NIH during our trip to Nairobi in February. The tubing that he is holding is part of CASS.  Inside the CASS is the piece of equipment in the drawing – a 6 stage Andersen cascade impactor.</a:t>
            </a:r>
          </a:p>
          <a:p>
            <a:endParaRPr lang="en-US" sz="1000" dirty="0"/>
          </a:p>
          <a:p>
            <a:r>
              <a:rPr lang="en-US" sz="1000" dirty="0"/>
              <a:t>Patients forcefully cough into the mouthpiece attached to the tubing for 5 minutes. A vacuum pump is attached to the exit port to provide a constant suction. Each level of the Andersen cascade impactor has a metal plate with progressively smaller holes and a culture plate with solid media. Aerosolized particles cascade from one level to the next until they can no longer fit through the metal plate holes at which point they settle on the culture plate.  TB patients with culturable aerosols have the highest yields at stage 4/5 which correspond to aerosol particles in the 1-4 micrometer size.</a:t>
            </a:r>
          </a:p>
          <a:p>
            <a:endParaRPr lang="en-US" sz="1000" dirty="0"/>
          </a:p>
          <a:p>
            <a:r>
              <a:rPr lang="en-US" sz="1000" dirty="0"/>
              <a:t>Culturable aerosols, especially as the CFUs on a plate increase, are indicators of higher levels of infectiousness.</a:t>
            </a:r>
          </a:p>
          <a:p>
            <a:endParaRPr lang="en-US" sz="1000" dirty="0"/>
          </a:p>
          <a:p>
            <a:r>
              <a:rPr lang="en-US" sz="1000" dirty="0"/>
              <a:t>Size distribution of aerosolized </a:t>
            </a:r>
            <a:r>
              <a:rPr lang="en-US" sz="1000" dirty="0" err="1"/>
              <a:t>mtb</a:t>
            </a:r>
            <a:r>
              <a:rPr lang="en-US" sz="1000" dirty="0"/>
              <a:t> – bars with arrows correspond to stages 4 and 5 of Andersen.</a:t>
            </a:r>
          </a:p>
          <a:p>
            <a:endParaRPr lang="en-US" sz="1000" dirty="0"/>
          </a:p>
        </p:txBody>
      </p:sp>
      <p:sp>
        <p:nvSpPr>
          <p:cNvPr id="4" name="Slide Number Placeholder 3"/>
          <p:cNvSpPr>
            <a:spLocks noGrp="1"/>
          </p:cNvSpPr>
          <p:nvPr>
            <p:ph type="sldNum" sz="quarter" idx="5"/>
          </p:nvPr>
        </p:nvSpPr>
        <p:spPr/>
        <p:txBody>
          <a:bodyPr/>
          <a:lstStyle/>
          <a:p>
            <a:pPr>
              <a:defRPr/>
            </a:pPr>
            <a:fld id="{B0E0BE85-A85C-459B-A910-9A0410CA792C}" type="slidenum">
              <a:rPr lang="en-US" smtClean="0"/>
              <a:pPr>
                <a:defRPr/>
              </a:pPr>
              <a:t>10</a:t>
            </a:fld>
            <a:endParaRPr lang="en-US"/>
          </a:p>
        </p:txBody>
      </p:sp>
    </p:spTree>
    <p:extLst>
      <p:ext uri="{BB962C8B-B14F-4D97-AF65-F5344CB8AC3E}">
        <p14:creationId xmlns:p14="http://schemas.microsoft.com/office/powerpoint/2010/main" val="305952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CASS positivity vs. Highly infectious</a:t>
            </a:r>
          </a:p>
          <a:p>
            <a:endParaRPr lang="en-US" sz="1000" dirty="0"/>
          </a:p>
          <a:p>
            <a:r>
              <a:rPr lang="en-US" sz="1000" dirty="0"/>
              <a:t>Sputum microscopy is a poor correlate of infectiousness.  The figure shows CASS aerosol CFUs on the vertical axis on the left, displayed by the solid red bars, and sputum smear quantification graded as discrete integers 0 to 4 , on the right and indicated by the bule dots. On the horizontal axis are individual participants, 112 in total. </a:t>
            </a:r>
          </a:p>
          <a:p>
            <a:endParaRPr lang="en-US" sz="1000" dirty="0"/>
          </a:p>
          <a:p>
            <a:r>
              <a:rPr lang="en-US" sz="1000" dirty="0"/>
              <a:t>the minority of participants with the highest grade of sputum smear assessment, 4+, had culturable aerosols.  There were some with lower grades that also had significant </a:t>
            </a:r>
            <a:r>
              <a:rPr lang="en-US" sz="1000" dirty="0" err="1"/>
              <a:t>Mtb</a:t>
            </a:r>
            <a:r>
              <a:rPr lang="en-US" sz="1000" dirty="0"/>
              <a:t> CFUs.  Among participants with culturable aerosolized </a:t>
            </a:r>
            <a:r>
              <a:rPr lang="en-US" sz="1000" dirty="0" err="1"/>
              <a:t>Mtb</a:t>
            </a:r>
            <a:r>
              <a:rPr lang="en-US" sz="1000" dirty="0"/>
              <a:t>, showing aerosolized </a:t>
            </a:r>
            <a:r>
              <a:rPr lang="en-US" sz="1000" dirty="0" err="1"/>
              <a:t>Mtb</a:t>
            </a:r>
            <a:r>
              <a:rPr lang="en-US" sz="1000" dirty="0"/>
              <a:t> CFUs – which is on a logarithmic scale – you can see that there is a wide range in CFUs and presumably in infectiousness.</a:t>
            </a:r>
          </a:p>
          <a:p>
            <a:endParaRPr lang="en-US" sz="1000" dirty="0"/>
          </a:p>
          <a:p>
            <a:r>
              <a:rPr lang="en-US" sz="1000" dirty="0"/>
              <a:t>In a series of studies, CASS results have been independently associated with tuberculin skin test conversions and positive interferon gamma release assay results among household contacts . Further more, the magnitude of </a:t>
            </a:r>
            <a:r>
              <a:rPr lang="en-US" sz="1000" dirty="0" err="1"/>
              <a:t>infterferon</a:t>
            </a:r>
            <a:r>
              <a:rPr lang="en-US" sz="1000" dirty="0"/>
              <a:t> gamma release assay response and the size of induration on skin testing correlate with CASS results. Finally TB disease was associated with exposure to CASS-determined highly infectious TB patients – highly infectious defined by 10 or more colony forming units.</a:t>
            </a:r>
          </a:p>
          <a:p>
            <a:endParaRPr lang="en-US" sz="1000" b="1" dirty="0"/>
          </a:p>
          <a:p>
            <a:r>
              <a:rPr lang="en-US" sz="1000" b="1" dirty="0"/>
              <a:t> </a:t>
            </a:r>
            <a:r>
              <a:rPr lang="en-US" sz="1000" b="1" dirty="0" err="1"/>
              <a:t>Mtb</a:t>
            </a:r>
            <a:r>
              <a:rPr lang="en-US" sz="1000" b="1" dirty="0"/>
              <a:t> bacilli in cough aerosols differ from sputum. Different gene expression profiles Different mycolic acid profiles.  </a:t>
            </a:r>
            <a:r>
              <a:rPr lang="en-US" altLang="en-US" sz="1000" b="1" dirty="0">
                <a:ea typeface="Calibri" panose="020F0502020204030204" pitchFamily="34" charset="0"/>
                <a:cs typeface="Arial" panose="020B0604020202020204" pitchFamily="34" charset="0"/>
              </a:rPr>
              <a:t>CASS CFUs associated with: TST conversions in HHCs, Positive interferon-gamma release assays in HHCs, Magnitude of IFN-</a:t>
            </a:r>
            <a:r>
              <a:rPr lang="el-GR" altLang="en-US" sz="1000" b="1" dirty="0">
                <a:ea typeface="Calibri" panose="020F0502020204030204" pitchFamily="34" charset="0"/>
                <a:cs typeface="Arial" panose="020B0604020202020204" pitchFamily="34" charset="0"/>
              </a:rPr>
              <a:t>γ</a:t>
            </a:r>
            <a:r>
              <a:rPr lang="en-US" altLang="en-US" sz="1000" b="1" dirty="0">
                <a:ea typeface="Calibri" panose="020F0502020204030204" pitchFamily="34" charset="0"/>
                <a:cs typeface="Arial" panose="020B0604020202020204" pitchFamily="34" charset="0"/>
              </a:rPr>
              <a:t> and TST responses, TB disease in household members</a:t>
            </a:r>
          </a:p>
          <a:p>
            <a:pPr defTabSz="949478">
              <a:defRPr/>
            </a:pPr>
            <a:endParaRPr lang="en-US" sz="100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11</a:t>
            </a:fld>
            <a:endParaRPr lang="en-US"/>
          </a:p>
        </p:txBody>
      </p:sp>
    </p:spTree>
    <p:extLst>
      <p:ext uri="{BB962C8B-B14F-4D97-AF65-F5344CB8AC3E}">
        <p14:creationId xmlns:p14="http://schemas.microsoft.com/office/powerpoint/2010/main" val="33076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sz="1000" dirty="0"/>
              <a:t>What is known regarding cough. In this 51 year old study, it was shown that overnight cough frequency was associated with positive tuberculin skin tests in household contacts. Can we apply technology to glean more information from cough?</a:t>
            </a:r>
          </a:p>
          <a:p>
            <a:endParaRPr lang="en-US" sz="1000" dirty="0"/>
          </a:p>
          <a:p>
            <a:pPr marL="115385" defTabSz="898136">
              <a:defRPr/>
            </a:pPr>
            <a:r>
              <a:rPr lang="en-US" sz="1000" dirty="0"/>
              <a:t>A recent study published is the largest CASS study to date that enrolled 500 participants: drug-susceptible vs. rifampin-resistant vs. XDR-TB.</a:t>
            </a:r>
          </a:p>
          <a:p>
            <a:pPr marL="115385" defTabSz="898136">
              <a:defRPr/>
            </a:pPr>
            <a:endParaRPr lang="en-US" sz="1000" dirty="0"/>
          </a:p>
          <a:p>
            <a:pPr marL="115385"/>
            <a:r>
              <a:rPr lang="en-US" sz="1000" dirty="0"/>
              <a:t>In multivariate analysis, several patient patient/pathogen characteristics associated with CASS-positivity/infectiousness. Symptom score assess TB symptoms, BMI, MUAC and ranges 0-13; IQR in participants was 2-5.  A lower symptom score was associated with higher infectivity.</a:t>
            </a:r>
          </a:p>
          <a:p>
            <a:pPr marL="115385"/>
            <a:endParaRPr lang="en-US" sz="1000" dirty="0"/>
          </a:p>
          <a:p>
            <a:pPr marL="115385"/>
            <a:r>
              <a:rPr lang="en-US" sz="1000" b="1" dirty="0"/>
              <a:t>Peak coughs were measured and IQR was 240-400.  Investigators found OR of 10 per 10 unit increase in peak cough flow.</a:t>
            </a:r>
          </a:p>
          <a:p>
            <a:pPr marL="115385" defTabSz="931774">
              <a:defRPr/>
            </a:pPr>
            <a:endParaRPr lang="en-US" sz="1000" dirty="0"/>
          </a:p>
          <a:p>
            <a:pPr marL="115385" defTabSz="931774">
              <a:defRPr/>
            </a:pPr>
            <a:r>
              <a:rPr lang="en-US" sz="1000" dirty="0"/>
              <a:t>HIV-negative status associated with CASS-positivity; PLHIV 49% on ART, median CD4 200</a:t>
            </a:r>
          </a:p>
          <a:p>
            <a:pPr marL="115385"/>
            <a:endParaRPr lang="en-US" sz="1000" b="1" dirty="0"/>
          </a:p>
          <a:p>
            <a:pPr marL="115385"/>
            <a:r>
              <a:rPr lang="en-US" sz="1000" dirty="0"/>
              <a:t>You can speculate that with fewer symptoms, highly infectious patients more likely to leave home to work or socialize.</a:t>
            </a:r>
          </a:p>
          <a:p>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12</a:t>
            </a:fld>
            <a:endParaRPr lang="en-US"/>
          </a:p>
        </p:txBody>
      </p:sp>
    </p:spTree>
    <p:extLst>
      <p:ext uri="{BB962C8B-B14F-4D97-AF65-F5344CB8AC3E}">
        <p14:creationId xmlns:p14="http://schemas.microsoft.com/office/powerpoint/2010/main" val="188160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SL-1 component of outer wall of </a:t>
            </a:r>
            <a:r>
              <a:rPr lang="en-US" sz="1000" dirty="0" err="1"/>
              <a:t>Mtb</a:t>
            </a:r>
            <a:r>
              <a:rPr lang="en-US" sz="1000" dirty="0"/>
              <a:t>; not found in M. </a:t>
            </a:r>
            <a:r>
              <a:rPr lang="en-US" sz="1000" dirty="0" err="1"/>
              <a:t>bovis</a:t>
            </a:r>
            <a:r>
              <a:rPr lang="en-US" sz="1000" dirty="0"/>
              <a:t> or H37Ra.  GP’s cough!  Those infected with SL-1 deficient </a:t>
            </a:r>
            <a:r>
              <a:rPr lang="en-US" sz="1000" dirty="0" err="1"/>
              <a:t>Mtb</a:t>
            </a:r>
            <a:r>
              <a:rPr lang="en-US" sz="1000" dirty="0"/>
              <a:t> mutant do not cough</a:t>
            </a:r>
          </a:p>
          <a:p>
            <a:r>
              <a:rPr lang="en-US" sz="1000" dirty="0"/>
              <a:t>– I am not aware of studies that have assessed differences in SL-1 production between high and low transmissibility isolates.</a:t>
            </a:r>
          </a:p>
          <a:p>
            <a:endParaRPr lang="en-US" sz="1000" dirty="0"/>
          </a:p>
          <a:p>
            <a:r>
              <a:rPr lang="en-US" sz="1000" dirty="0"/>
              <a:t>d An </a:t>
            </a:r>
            <a:r>
              <a:rPr lang="en-US" sz="1000" dirty="0" err="1"/>
              <a:t>Mtb</a:t>
            </a:r>
            <a:r>
              <a:rPr lang="en-US" sz="1000" dirty="0"/>
              <a:t> organic extract activates nociceptive neurons and induces cough in guinea pigs d </a:t>
            </a:r>
            <a:r>
              <a:rPr lang="en-US" sz="1000" dirty="0" err="1"/>
              <a:t>Mtb</a:t>
            </a:r>
            <a:r>
              <a:rPr lang="en-US" sz="1000" dirty="0"/>
              <a:t> sulfolipid-1 is necessary and sufficient to trigger neuronal activation and cough d Guinea pigs infected with an SL-1-deficient </a:t>
            </a:r>
            <a:r>
              <a:rPr lang="en-US" sz="1000" dirty="0" err="1"/>
              <a:t>Mtb</a:t>
            </a:r>
            <a:r>
              <a:rPr lang="en-US" sz="1000" dirty="0"/>
              <a:t> mutant do not cough</a:t>
            </a:r>
          </a:p>
          <a:p>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13</a:t>
            </a:fld>
            <a:endParaRPr lang="en-US"/>
          </a:p>
        </p:txBody>
      </p:sp>
    </p:spTree>
    <p:extLst>
      <p:ext uri="{BB962C8B-B14F-4D97-AF65-F5344CB8AC3E}">
        <p14:creationId xmlns:p14="http://schemas.microsoft.com/office/powerpoint/2010/main" val="319923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01">
              <a:defRPr/>
            </a:pPr>
            <a:r>
              <a:rPr lang="en-US" altLang="en-US" sz="1000" dirty="0">
                <a:solidFill>
                  <a:schemeClr val="tx2">
                    <a:lumMod val="50000"/>
                  </a:schemeClr>
                </a:solidFill>
                <a:ea typeface="Times New Roman" panose="02020603050405020304" pitchFamily="18" charset="0"/>
                <a:cs typeface="Helvetica" panose="020B0604020202020204" pitchFamily="34" charset="0"/>
              </a:rPr>
              <a:t>Multiple groups working on AI for cough analyses</a:t>
            </a:r>
          </a:p>
          <a:p>
            <a:pPr defTabSz="915201">
              <a:defRPr/>
            </a:pPr>
            <a:r>
              <a:rPr lang="en-US" sz="1000" dirty="0">
                <a:cs typeface="Arial" panose="020B0604020202020204" pitchFamily="34" charset="0"/>
              </a:rPr>
              <a:t>Among the co-investigators on are grant are Dr. </a:t>
            </a:r>
            <a:r>
              <a:rPr lang="en-US" sz="1000" dirty="0" err="1">
                <a:cs typeface="Arial" panose="020B0604020202020204" pitchFamily="34" charset="0"/>
              </a:rPr>
              <a:t>Shwetak</a:t>
            </a:r>
            <a:r>
              <a:rPr lang="en-US" sz="1000" dirty="0">
                <a:cs typeface="Arial" panose="020B0604020202020204" pitchFamily="34" charset="0"/>
              </a:rPr>
              <a:t> Patel, in the CS department at UW, and his team in the </a:t>
            </a:r>
            <a:r>
              <a:rPr lang="en-US" sz="1000" dirty="0" err="1">
                <a:cs typeface="Arial" panose="020B0604020202020204" pitchFamily="34" charset="0"/>
              </a:rPr>
              <a:t>ubicomplab</a:t>
            </a:r>
            <a:r>
              <a:rPr lang="en-US" sz="1000" dirty="0">
                <a:cs typeface="Arial" panose="020B0604020202020204" pitchFamily="34" charset="0"/>
              </a:rPr>
              <a:t>.</a:t>
            </a:r>
          </a:p>
          <a:p>
            <a:pPr defTabSz="915201">
              <a:defRPr/>
            </a:pPr>
            <a:endParaRPr lang="en-US" sz="1000" dirty="0">
              <a:cs typeface="Arial" panose="020B0604020202020204" pitchFamily="34" charset="0"/>
            </a:endParaRPr>
          </a:p>
          <a:p>
            <a:pPr defTabSz="915201">
              <a:defRPr/>
            </a:pPr>
            <a:r>
              <a:rPr lang="en-US" sz="1000" dirty="0">
                <a:cs typeface="Arial" panose="020B0604020202020204" pitchFamily="34" charset="0"/>
              </a:rPr>
              <a:t>Dr. Patel’s research interests are in the areas of Human-Computer Interaction.</a:t>
            </a:r>
          </a:p>
          <a:p>
            <a:pPr defTabSz="915201">
              <a:defRPr/>
            </a:pPr>
            <a:endParaRPr lang="en-US" altLang="en-US" sz="1000" dirty="0">
              <a:cs typeface="Arial" panose="020B0604020202020204" pitchFamily="34" charset="0"/>
            </a:endParaRPr>
          </a:p>
          <a:p>
            <a:pPr defTabSz="915201">
              <a:defRPr/>
            </a:pPr>
            <a:r>
              <a:rPr lang="en-US" sz="1000" dirty="0">
                <a:ea typeface="Times New Roman" panose="02020603050405020304" pitchFamily="18" charset="0"/>
                <a:cs typeface="Arial" panose="020B0604020202020204" pitchFamily="34" charset="0"/>
              </a:rPr>
              <a:t>Dr. Patel demonstrated that spontaneous cough frequency was associated with culturable bio-aerosol production of </a:t>
            </a:r>
            <a:r>
              <a:rPr lang="en-US" sz="1000" dirty="0" err="1">
                <a:ea typeface="Times New Roman" panose="02020603050405020304" pitchFamily="18" charset="0"/>
                <a:cs typeface="Arial" panose="020B0604020202020204" pitchFamily="34" charset="0"/>
              </a:rPr>
              <a:t>Mtb</a:t>
            </a:r>
            <a:r>
              <a:rPr lang="en-US" sz="1000" dirty="0">
                <a:ea typeface="Times New Roman" panose="02020603050405020304" pitchFamily="18" charset="0"/>
                <a:cs typeface="Arial" panose="020B0604020202020204" pitchFamily="34" charset="0"/>
              </a:rPr>
              <a:t> (p-value = 0.02), while neither cavitary disease on chest X-ray nor sputum smear positivity were significant associated.  There was a difference by HIV status: </a:t>
            </a:r>
            <a:r>
              <a:rPr lang="en-US" altLang="en-US" sz="1000" dirty="0">
                <a:solidFill>
                  <a:srgbClr val="001C54"/>
                </a:solidFill>
                <a:ea typeface="Times New Roman" panose="02020603050405020304" pitchFamily="18" charset="0"/>
                <a:cs typeface="Arial" panose="020B0604020202020204" pitchFamily="34" charset="0"/>
              </a:rPr>
              <a:t>for HIV-negative participants, cough cut-point was lower (9 vs. 18 cough episodes) and area under the </a:t>
            </a:r>
            <a:r>
              <a:rPr lang="en-US" altLang="en-US" sz="1000" dirty="0">
                <a:solidFill>
                  <a:srgbClr val="001C54"/>
                </a:solidFill>
                <a:ea typeface="Calibri" panose="020F0502020204030204" pitchFamily="34" charset="0"/>
                <a:cs typeface="Arial" panose="020B0604020202020204" pitchFamily="34" charset="0"/>
              </a:rPr>
              <a:t>receiver operating characteristic (ROC) curve higher (AUC, 0.87 vs. 0.68)</a:t>
            </a:r>
            <a:endParaRPr lang="en-US" altLang="en-US" sz="1000" dirty="0">
              <a:solidFill>
                <a:srgbClr val="001C54"/>
              </a:solidFill>
              <a:cs typeface="Arial" panose="020B0604020202020204" pitchFamily="34" charset="0"/>
            </a:endParaRPr>
          </a:p>
          <a:p>
            <a:pPr defTabSz="915201">
              <a:defRPr/>
            </a:pPr>
            <a:endParaRPr lang="en-US" sz="1000" dirty="0">
              <a:cs typeface="Arial" panose="020B0604020202020204" pitchFamily="34" charset="0"/>
            </a:endParaRPr>
          </a:p>
          <a:p>
            <a:pPr defTabSz="915201">
              <a:defRPr/>
            </a:pPr>
            <a:r>
              <a:rPr lang="en-US" sz="1000" dirty="0">
                <a:cs typeface="Arial" panose="020B0604020202020204" pitchFamily="34" charset="0"/>
              </a:rPr>
              <a:t>Using advanced deep learning algorithms, his team has been exploring cough spectrograms – 2 of which are depicted here.  They found that the computer is able to discriminate TB related cough from other etiologies with a sensitivity of 82% and a false positive rate of 3%. And entering the realm of creepy technology, they have developed computer algorithms that can identify individuals based on their cough signature.</a:t>
            </a:r>
            <a:endParaRPr lang="en-US" sz="1000" b="1" dirty="0">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14</a:t>
            </a:fld>
            <a:endParaRPr lang="en-US"/>
          </a:p>
        </p:txBody>
      </p:sp>
    </p:spTree>
    <p:extLst>
      <p:ext uri="{BB962C8B-B14F-4D97-AF65-F5344CB8AC3E}">
        <p14:creationId xmlns:p14="http://schemas.microsoft.com/office/powerpoint/2010/main" val="182834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15</a:t>
            </a:fld>
            <a:endParaRPr lang="en-US"/>
          </a:p>
        </p:txBody>
      </p:sp>
    </p:spTree>
    <p:extLst>
      <p:ext uri="{BB962C8B-B14F-4D97-AF65-F5344CB8AC3E}">
        <p14:creationId xmlns:p14="http://schemas.microsoft.com/office/powerpoint/2010/main" val="379325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r>
              <a:rPr lang="en-GB" sz="1000" dirty="0">
                <a:ea typeface="Open Sans" panose="020B0606030504020204" pitchFamily="34" charset="0"/>
                <a:cs typeface="Open Sans" panose="020B0606030504020204" pitchFamily="34" charset="0"/>
              </a:rPr>
              <a:t>Novel non-invasive sampling technique used in Pulmonary TB Patients in South Africa. (PVA strips on mask, </a:t>
            </a:r>
            <a:r>
              <a:rPr lang="en-GB" sz="1000" dirty="0" err="1">
                <a:ea typeface="Open Sans" panose="020B0606030504020204" pitchFamily="34" charset="0"/>
                <a:cs typeface="Open Sans" panose="020B0606030504020204" pitchFamily="34" charset="0"/>
              </a:rPr>
              <a:t>Mtb</a:t>
            </a:r>
            <a:r>
              <a:rPr lang="en-GB" sz="1000" dirty="0">
                <a:ea typeface="Open Sans" panose="020B0606030504020204" pitchFamily="34" charset="0"/>
                <a:cs typeface="Open Sans" panose="020B0606030504020204" pitchFamily="34" charset="0"/>
              </a:rPr>
              <a:t> detected with RD-9 directed PCR or </a:t>
            </a:r>
            <a:r>
              <a:rPr lang="en-GB" sz="1000" dirty="0" err="1">
                <a:ea typeface="Open Sans" panose="020B0606030504020204" pitchFamily="34" charset="0"/>
                <a:cs typeface="Open Sans" panose="020B0606030504020204" pitchFamily="34" charset="0"/>
              </a:rPr>
              <a:t>Xpert</a:t>
            </a:r>
            <a:r>
              <a:rPr lang="en-GB" sz="1000" dirty="0">
                <a:ea typeface="Open Sans" panose="020B0606030504020204" pitchFamily="34" charset="0"/>
                <a:cs typeface="Open Sans" panose="020B0606030504020204" pitchFamily="34" charset="0"/>
              </a:rPr>
              <a:t> Ultra) - Worn for 1-hr during 3-hr periods throughout 24 hr day</a:t>
            </a:r>
          </a:p>
          <a:p>
            <a:pPr algn="l"/>
            <a:endParaRPr lang="pt-BR" sz="1000" b="1" dirty="0"/>
          </a:p>
          <a:p>
            <a:pPr algn="l"/>
            <a:r>
              <a:rPr lang="pt-BR" sz="1000" b="1" dirty="0"/>
              <a:t>Most were CONSISTENT producers (~60%), 10% high variable, 20% low variable, 10% negative</a:t>
            </a:r>
          </a:p>
          <a:p>
            <a:pPr algn="l"/>
            <a:endParaRPr lang="pt-BR" sz="1000" dirty="0"/>
          </a:p>
          <a:p>
            <a:pPr algn="l"/>
            <a:r>
              <a:rPr lang="en-US" sz="1000" dirty="0"/>
              <a:t>A consistent pattern described 16 patients in whom hourly outputs varied predominantly within a ten-fold range (median 3・4 × 10⁵ IS6110 copies per 24 </a:t>
            </a:r>
            <a:r>
              <a:rPr lang="en-US" sz="1000" dirty="0" err="1"/>
              <a:t>hr</a:t>
            </a:r>
            <a:r>
              <a:rPr lang="en-US" sz="1000" dirty="0"/>
              <a:t>). By contrast, six patients had variability in their longitudinal output over at least two orders of magnitude. Within this group, a distinction between high variable output (median 1・2 × 10⁸ IS6110 copies per 24 h; n=2) and low variable output (median 6・0 × 10⁴ IS6110 copies per 24 h; n=4) was made (appendix p 11). These patterns were not associated with any clear diurnal cycle </a:t>
            </a:r>
          </a:p>
          <a:p>
            <a:pPr algn="l"/>
            <a:endParaRPr lang="en-US" sz="1000" dirty="0"/>
          </a:p>
          <a:p>
            <a:pPr algn="l"/>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16</a:t>
            </a:fld>
            <a:endParaRPr lang="en-US"/>
          </a:p>
        </p:txBody>
      </p:sp>
    </p:spTree>
    <p:extLst>
      <p:ext uri="{BB962C8B-B14F-4D97-AF65-F5344CB8AC3E}">
        <p14:creationId xmlns:p14="http://schemas.microsoft.com/office/powerpoint/2010/main" val="109143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17</a:t>
            </a:fld>
            <a:endParaRPr lang="en-US"/>
          </a:p>
        </p:txBody>
      </p:sp>
    </p:spTree>
    <p:extLst>
      <p:ext uri="{BB962C8B-B14F-4D97-AF65-F5344CB8AC3E}">
        <p14:creationId xmlns:p14="http://schemas.microsoft.com/office/powerpoint/2010/main" val="359514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SR by Burke identified 2 cluster randomized controlled trials that evaluated community TB prevalence using active case-finding strategies.</a:t>
            </a:r>
          </a:p>
          <a:p>
            <a:endParaRPr lang="en-US" sz="1000" dirty="0"/>
          </a:p>
          <a:p>
            <a:r>
              <a:rPr lang="en-US" sz="1000" dirty="0"/>
              <a:t>ZAMSTAR, set in Zambia and S. Africa. The active case-finding intervention included community mobilization, education about tuberculosis in schools, fast-track sputum collection points in health-care facilities, and mobile community sputum collection points. Tuberculosis diagnosis in the active case-finding intervention was based on smear microscopy.</a:t>
            </a:r>
          </a:p>
          <a:p>
            <a:endParaRPr lang="en-US" sz="1000" dirty="0"/>
          </a:p>
          <a:p>
            <a:r>
              <a:rPr lang="en-US" sz="1000" dirty="0"/>
              <a:t>In the ACT3 study, Marks and colleagues evaluated an active case-finding intervention in Vietnam that involved 3 years of annual household tuberculosis screening using sputum </a:t>
            </a:r>
            <a:r>
              <a:rPr lang="en-US" sz="1000" dirty="0" err="1"/>
              <a:t>Xpert</a:t>
            </a:r>
            <a:r>
              <a:rPr lang="en-US" sz="1000" dirty="0"/>
              <a:t> MTB/Rif assays for all people aged 15 years or older, regardless of symptoms. A tuberculosis prevalence survey was done in the fourth year. In the intervention group, the prevalence of tuberculosis was 126/100000 people and 226/100000, a 45% reduction (adjusted prevalence ratio of 0·56, 95% CI 0·40–0·78)</a:t>
            </a:r>
          </a:p>
          <a:p>
            <a:endParaRPr lang="en-US" sz="1000" dirty="0"/>
          </a:p>
          <a:p>
            <a:r>
              <a:rPr lang="en-US" sz="1000" dirty="0"/>
              <a:t>ZAMSTAR used a less intensive case-finding approach</a:t>
            </a:r>
          </a:p>
          <a:p>
            <a:endParaRPr lang="en-US" sz="1000" dirty="0"/>
          </a:p>
          <a:p>
            <a:r>
              <a:rPr lang="en-US" sz="1000" b="1" dirty="0"/>
              <a:t>Hans Rieder + “We suggest that mass active case-finding does not detect individuals at an earlier stage of disease, but rather an entirely different group of people with relatively stable disease who survive for many years; if they are less contagious, active case-finding will have little effect on transmission”</a:t>
            </a:r>
          </a:p>
          <a:p>
            <a:endParaRPr lang="en-US" sz="1000" b="1" dirty="0"/>
          </a:p>
        </p:txBody>
      </p:sp>
      <p:sp>
        <p:nvSpPr>
          <p:cNvPr id="4" name="Slide Number Placeholder 3"/>
          <p:cNvSpPr>
            <a:spLocks noGrp="1"/>
          </p:cNvSpPr>
          <p:nvPr>
            <p:ph type="sldNum" sz="quarter" idx="5"/>
          </p:nvPr>
        </p:nvSpPr>
        <p:spPr/>
        <p:txBody>
          <a:bodyPr/>
          <a:lstStyle/>
          <a:p>
            <a:fld id="{77633789-43C7-43E5-BED0-642E8100BD28}" type="slidenum">
              <a:rPr lang="en-US" smtClean="0"/>
              <a:t>18</a:t>
            </a:fld>
            <a:endParaRPr lang="en-US"/>
          </a:p>
        </p:txBody>
      </p:sp>
    </p:spTree>
    <p:extLst>
      <p:ext uri="{BB962C8B-B14F-4D97-AF65-F5344CB8AC3E}">
        <p14:creationId xmlns:p14="http://schemas.microsoft.com/office/powerpoint/2010/main" val="102142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19</a:t>
            </a:fld>
            <a:endParaRPr lang="en-US"/>
          </a:p>
        </p:txBody>
      </p:sp>
    </p:spTree>
    <p:extLst>
      <p:ext uri="{BB962C8B-B14F-4D97-AF65-F5344CB8AC3E}">
        <p14:creationId xmlns:p14="http://schemas.microsoft.com/office/powerpoint/2010/main" val="408377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33789-43C7-43E5-BED0-642E8100BD28}" type="slidenum">
              <a:rPr lang="en-US" smtClean="0"/>
              <a:t>2</a:t>
            </a:fld>
            <a:endParaRPr lang="en-US"/>
          </a:p>
        </p:txBody>
      </p:sp>
    </p:spTree>
    <p:extLst>
      <p:ext uri="{BB962C8B-B14F-4D97-AF65-F5344CB8AC3E}">
        <p14:creationId xmlns:p14="http://schemas.microsoft.com/office/powerpoint/2010/main" val="45578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SL-1 component of outer wall of </a:t>
            </a:r>
            <a:r>
              <a:rPr lang="en-US" sz="1000" dirty="0" err="1"/>
              <a:t>Mtb</a:t>
            </a:r>
            <a:r>
              <a:rPr lang="en-US" sz="1000" dirty="0"/>
              <a:t>; not found in M. </a:t>
            </a:r>
            <a:r>
              <a:rPr lang="en-US" sz="1000" dirty="0" err="1"/>
              <a:t>bovis</a:t>
            </a:r>
            <a:r>
              <a:rPr lang="en-US" sz="1000" dirty="0"/>
              <a:t> or H37Ra.  GP’s cough!  Those infected with SL-1 deficient </a:t>
            </a:r>
            <a:r>
              <a:rPr lang="en-US" sz="1000" dirty="0" err="1"/>
              <a:t>Mtb</a:t>
            </a:r>
            <a:r>
              <a:rPr lang="en-US" sz="1000" dirty="0"/>
              <a:t> mutant do not cough</a:t>
            </a:r>
          </a:p>
          <a:p>
            <a:r>
              <a:rPr lang="en-US" sz="1000" dirty="0"/>
              <a:t>– I am not aware of studies that have assessed differences in SL-1 production between high and low transmissibility isolates.</a:t>
            </a:r>
          </a:p>
        </p:txBody>
      </p:sp>
      <p:sp>
        <p:nvSpPr>
          <p:cNvPr id="4" name="Slide Number Placeholder 3"/>
          <p:cNvSpPr>
            <a:spLocks noGrp="1"/>
          </p:cNvSpPr>
          <p:nvPr>
            <p:ph type="sldNum" sz="quarter" idx="5"/>
          </p:nvPr>
        </p:nvSpPr>
        <p:spPr/>
        <p:txBody>
          <a:bodyPr/>
          <a:lstStyle/>
          <a:p>
            <a:fld id="{77633789-43C7-43E5-BED0-642E8100BD28}" type="slidenum">
              <a:rPr lang="en-US" smtClean="0"/>
              <a:t>20</a:t>
            </a:fld>
            <a:endParaRPr lang="en-US"/>
          </a:p>
        </p:txBody>
      </p:sp>
    </p:spTree>
    <p:extLst>
      <p:ext uri="{BB962C8B-B14F-4D97-AF65-F5344CB8AC3E}">
        <p14:creationId xmlns:p14="http://schemas.microsoft.com/office/powerpoint/2010/main" val="382984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21</a:t>
            </a:fld>
            <a:endParaRPr lang="en-US"/>
          </a:p>
        </p:txBody>
      </p:sp>
    </p:spTree>
    <p:extLst>
      <p:ext uri="{BB962C8B-B14F-4D97-AF65-F5344CB8AC3E}">
        <p14:creationId xmlns:p14="http://schemas.microsoft.com/office/powerpoint/2010/main" val="1826879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ea typeface="Open Sans" panose="020B0606030504020204" pitchFamily="34" charset="0"/>
                <a:cs typeface="Open Sans" panose="020B0606030504020204" pitchFamily="34" charset="0"/>
              </a:rPr>
              <a:t>Transmission in endemic settings: &gt;80% outside home</a:t>
            </a:r>
            <a:endParaRPr lang="en-US" sz="1000" dirty="0"/>
          </a:p>
          <a:p>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22</a:t>
            </a:fld>
            <a:endParaRPr lang="en-US"/>
          </a:p>
        </p:txBody>
      </p:sp>
    </p:spTree>
    <p:extLst>
      <p:ext uri="{BB962C8B-B14F-4D97-AF65-F5344CB8AC3E}">
        <p14:creationId xmlns:p14="http://schemas.microsoft.com/office/powerpoint/2010/main" val="437942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01">
              <a:defRPr/>
            </a:pPr>
            <a:r>
              <a:rPr lang="en-US" sz="1000" b="1" dirty="0">
                <a:cs typeface="Arial" panose="020B0604020202020204" pitchFamily="34" charset="0"/>
              </a:rPr>
              <a:t>Important knowledge gaps that we will investigate</a:t>
            </a:r>
          </a:p>
          <a:p>
            <a:pPr defTabSz="915201">
              <a:defRPr/>
            </a:pPr>
            <a:endParaRPr lang="en-US" sz="1000" dirty="0">
              <a:cs typeface="Arial" panose="020B0604020202020204" pitchFamily="34" charset="0"/>
            </a:endParaRPr>
          </a:p>
          <a:p>
            <a:pPr defTabSz="915201">
              <a:defRPr/>
            </a:pPr>
            <a:r>
              <a:rPr lang="en-US" sz="1000" dirty="0">
                <a:cs typeface="Arial" panose="020B0604020202020204" pitchFamily="34" charset="0"/>
              </a:rPr>
              <a:t>Similar to other infectious diseases,</a:t>
            </a:r>
            <a:r>
              <a:rPr lang="en-US" sz="1000" baseline="30000" dirty="0">
                <a:cs typeface="Arial" panose="020B0604020202020204" pitchFamily="34" charset="0"/>
              </a:rPr>
              <a:t> </a:t>
            </a:r>
            <a:r>
              <a:rPr lang="en-US" sz="1000" dirty="0">
                <a:cs typeface="Arial" panose="020B0604020202020204" pitchFamily="34" charset="0"/>
              </a:rPr>
              <a:t>“superspreaders”, individuals with TB who are responsible for the majority of TB transmission, may have an outsized role in TB endemic settings. Studies from the pre-chemotherapeutic era, epidemiology and modeling studies support that a minority (~20%) of patients with TB are responsible for 80% transmission events. Additionally, they may be spreading TB for quite a while – in high burden settings estimated that average amount of time from TB onset to diagnosis is 2-3 years.  </a:t>
            </a:r>
          </a:p>
          <a:p>
            <a:pPr defTabSz="915201">
              <a:defRPr/>
            </a:pPr>
            <a:endParaRPr lang="en-US" sz="1000" dirty="0">
              <a:cs typeface="Arial" panose="020B0604020202020204" pitchFamily="34" charset="0"/>
            </a:endParaRPr>
          </a:p>
          <a:p>
            <a:pPr>
              <a:buSzPct val="100000"/>
            </a:pPr>
            <a:r>
              <a:rPr lang="en-US" sz="1000" dirty="0">
                <a:cs typeface="Helvetica" panose="020B0604020202020204" pitchFamily="34" charset="0"/>
              </a:rPr>
              <a:t>Identification of most infectious could: Inform treatment management (e.g. DOT, DST); Identify community sites of transmission; Support targeted TPT</a:t>
            </a:r>
          </a:p>
          <a:p>
            <a:pPr defTabSz="915201">
              <a:defRPr/>
            </a:pPr>
            <a:endParaRPr lang="en-US" sz="1000" dirty="0">
              <a:cs typeface="Arial" panose="020B0604020202020204" pitchFamily="34" charset="0"/>
            </a:endParaRPr>
          </a:p>
          <a:p>
            <a:r>
              <a:rPr lang="en-US" sz="1000" dirty="0">
                <a:cs typeface="Arial" panose="020B0604020202020204" pitchFamily="34" charset="0"/>
              </a:rPr>
              <a:t>Where does transmission occur? Different from low burden settings like the US, up to 80% of transmission events in TB endemic settings occur outside of the household and that traditional epidemiologic links are not identified. </a:t>
            </a:r>
            <a:r>
              <a:rPr lang="en-US" sz="1000" dirty="0">
                <a:solidFill>
                  <a:srgbClr val="2A2A2A"/>
                </a:solidFill>
              </a:rPr>
              <a:t>determining where tuberculosis transmission specifically occurs outside of households is considerably more challenging. </a:t>
            </a:r>
          </a:p>
          <a:p>
            <a:endParaRPr lang="en-US" sz="1000" dirty="0">
              <a:solidFill>
                <a:srgbClr val="2A2A2A"/>
              </a:solidFill>
            </a:endParaRPr>
          </a:p>
          <a:p>
            <a:r>
              <a:rPr lang="en-US" sz="1000" dirty="0">
                <a:solidFill>
                  <a:srgbClr val="2A2A2A"/>
                </a:solidFill>
              </a:rPr>
              <a:t>Institutional amplifiers - concentration of tuberculosis transmission in certain settings and subpopulations also leads to transmission heterogeneity</a:t>
            </a:r>
            <a:endParaRPr lang="en-US" sz="1000" dirty="0">
              <a:cs typeface="Arial" panose="020B0604020202020204" pitchFamily="34" charset="0"/>
            </a:endParaRPr>
          </a:p>
          <a:p>
            <a:r>
              <a:rPr lang="en-US" sz="1000" dirty="0">
                <a:solidFill>
                  <a:srgbClr val="2A2A2A"/>
                </a:solidFill>
              </a:rPr>
              <a:t>Nosocomial transmission was a major driver of MDR-TB outbreaks, Prisons: Brazil, &gt;25% of all incident cases among men aged 20–29 years occurred within prisons; Other high-risk community settings include public transportation churches schools bars [</a:t>
            </a:r>
            <a:r>
              <a:rPr lang="en-US" sz="1000" dirty="0">
                <a:solidFill>
                  <a:srgbClr val="006FB7"/>
                </a:solidFill>
              </a:rPr>
              <a:t>31</a:t>
            </a:r>
            <a:r>
              <a:rPr lang="en-US" sz="1000" dirty="0">
                <a:solidFill>
                  <a:srgbClr val="2A2A2A"/>
                </a:solidFill>
              </a:rPr>
              <a:t>], and informal settlements</a:t>
            </a:r>
            <a:endParaRPr lang="en-US" sz="1000" dirty="0">
              <a:cs typeface="Arial" panose="020B0604020202020204" pitchFamily="34" charset="0"/>
            </a:endParaRPr>
          </a:p>
          <a:p>
            <a:endParaRPr lang="en-US" sz="1000" dirty="0">
              <a:cs typeface="Arial" panose="020B0604020202020204" pitchFamily="34" charset="0"/>
            </a:endParaRPr>
          </a:p>
          <a:p>
            <a:pPr defTabSz="967459">
              <a:defRPr/>
            </a:pPr>
            <a:r>
              <a:rPr lang="en-US" sz="1000" dirty="0">
                <a:ea typeface="Calibri" panose="020F0502020204030204" pitchFamily="34" charset="0"/>
                <a:cs typeface="Arial" panose="020B0604020202020204" pitchFamily="34" charset="0"/>
              </a:rPr>
              <a:t>Importance of hotspots for TB control: Modeling studies indicate that the targeting of TB control interventions at highly infectious individuals would greatly amplify TB control returns. Highly infectious TB patients could be prioritized for DOT and DST; where they go could allow for identification of community sites of transmission and support targeting TB preventive therapy on their contacts.</a:t>
            </a:r>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23</a:t>
            </a:fld>
            <a:endParaRPr lang="en-US"/>
          </a:p>
        </p:txBody>
      </p:sp>
    </p:spTree>
    <p:extLst>
      <p:ext uri="{BB962C8B-B14F-4D97-AF65-F5344CB8AC3E}">
        <p14:creationId xmlns:p14="http://schemas.microsoft.com/office/powerpoint/2010/main" val="127565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24</a:t>
            </a:fld>
            <a:endParaRPr lang="en-US"/>
          </a:p>
        </p:txBody>
      </p:sp>
    </p:spTree>
    <p:extLst>
      <p:ext uri="{BB962C8B-B14F-4D97-AF65-F5344CB8AC3E}">
        <p14:creationId xmlns:p14="http://schemas.microsoft.com/office/powerpoint/2010/main" val="261029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Hippocratic oath, </a:t>
            </a:r>
            <a:r>
              <a:rPr lang="en-US" dirty="0" err="1"/>
              <a:t>Hippocretes</a:t>
            </a:r>
            <a:r>
              <a:rPr lang="en-US" dirty="0"/>
              <a:t> gave us the miasmatic theory of disease spread.  Exposure to noxious air was thought to be responsible for many diseases including TB.</a:t>
            </a:r>
          </a:p>
        </p:txBody>
      </p:sp>
      <p:sp>
        <p:nvSpPr>
          <p:cNvPr id="4" name="Slide Number Placeholder 3"/>
          <p:cNvSpPr>
            <a:spLocks noGrp="1"/>
          </p:cNvSpPr>
          <p:nvPr>
            <p:ph type="sldNum" sz="quarter" idx="5"/>
          </p:nvPr>
        </p:nvSpPr>
        <p:spPr/>
        <p:txBody>
          <a:bodyPr/>
          <a:lstStyle/>
          <a:p>
            <a:fld id="{77633789-43C7-43E5-BED0-642E8100BD28}" type="slidenum">
              <a:rPr lang="en-US" smtClean="0"/>
              <a:t>3</a:t>
            </a:fld>
            <a:endParaRPr lang="en-US"/>
          </a:p>
        </p:txBody>
      </p:sp>
    </p:spTree>
    <p:extLst>
      <p:ext uri="{BB962C8B-B14F-4D97-AF65-F5344CB8AC3E}">
        <p14:creationId xmlns:p14="http://schemas.microsoft.com/office/powerpoint/2010/main" val="416640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INTERRUPTING TRANSMISSION IS KEY TO CONTROL</a:t>
            </a:r>
          </a:p>
          <a:p>
            <a:endParaRPr lang="en-US" sz="1000" b="1" dirty="0"/>
          </a:p>
          <a:p>
            <a:r>
              <a:rPr lang="en-US" sz="1000" dirty="0"/>
              <a:t>We now know that TB is transmitted person-to-person. This figures depicts the natural history of TB in which a person with pulmonary TB (the index) produces infectious particles that are inhaled by a susceptible person (“contact”). In 30-40% of contacts this results a positive skin test or IGRA, indicative of TB exposure. Approximately 10% of these persons will go on to develop active TB either rapidly after infection (&lt;2 years) or remote from the time of infection.</a:t>
            </a:r>
          </a:p>
          <a:p>
            <a:endParaRPr lang="en-US" sz="1000" dirty="0"/>
          </a:p>
          <a:p>
            <a:r>
              <a:rPr lang="en-US" sz="1000" dirty="0"/>
              <a:t>While remote progression to TB accounts for 80% or more of TB cases in low burden settings, Behr &amp; colleagues in a series of papers have persuasively argued that rapid progression is the rule in high burden settings due to repeated TB exposures and re-infection.</a:t>
            </a:r>
          </a:p>
          <a:p>
            <a:endParaRPr lang="en-US" sz="1000" dirty="0"/>
          </a:p>
          <a:p>
            <a:r>
              <a:rPr lang="en-US" sz="1000" dirty="0"/>
              <a:t>Interrupting transmission is key to TB control.</a:t>
            </a:r>
          </a:p>
          <a:p>
            <a:endParaRPr lang="en-US" sz="1000" dirty="0"/>
          </a:p>
          <a:p>
            <a:r>
              <a:rPr lang="en-US" sz="1000" dirty="0"/>
              <a:t>Recurrence -  recent paper with Professor Wood as Sr. author found high recurrence rates after TB treatment in Cape Town – not driven by HIV and likely driven by exogenous re-infection</a:t>
            </a:r>
          </a:p>
        </p:txBody>
      </p:sp>
      <p:sp>
        <p:nvSpPr>
          <p:cNvPr id="4" name="Slide Number Placeholder 3"/>
          <p:cNvSpPr>
            <a:spLocks noGrp="1"/>
          </p:cNvSpPr>
          <p:nvPr>
            <p:ph type="sldNum" sz="quarter" idx="5"/>
          </p:nvPr>
        </p:nvSpPr>
        <p:spPr/>
        <p:txBody>
          <a:bodyPr/>
          <a:lstStyle/>
          <a:p>
            <a:fld id="{77633789-43C7-43E5-BED0-642E8100BD28}" type="slidenum">
              <a:rPr lang="en-US" smtClean="0"/>
              <a:t>4</a:t>
            </a:fld>
            <a:endParaRPr lang="en-US"/>
          </a:p>
        </p:txBody>
      </p:sp>
    </p:spTree>
    <p:extLst>
      <p:ext uri="{BB962C8B-B14F-4D97-AF65-F5344CB8AC3E}">
        <p14:creationId xmlns:p14="http://schemas.microsoft.com/office/powerpoint/2010/main" val="345704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SEVERAL FACTORS DETERMINE WHETHER A TRANSMISSION EVENT (INFECTION OF CONTACT OCCURS) AND DIFFERENT INTERVENTIONS MAY ADDRESS</a:t>
            </a:r>
          </a:p>
          <a:p>
            <a:endParaRPr lang="en-US" sz="1000" b="1" dirty="0"/>
          </a:p>
          <a:p>
            <a:r>
              <a:rPr lang="en-US" sz="1000" dirty="0"/>
              <a:t>There are a number of factors that impact on the occurrence of a transmission event (i.e. new infection in a contact). These include the Index infectivity which will be the focus of this talk and can be intervened upon through early diagnosis and treatment, including correctly diagnosing TB when patients present for health care.</a:t>
            </a:r>
          </a:p>
          <a:p>
            <a:endParaRPr lang="en-US" sz="1000" dirty="0"/>
          </a:p>
          <a:p>
            <a:r>
              <a:rPr lang="en-US" sz="1000" dirty="0"/>
              <a:t>Population TB prevalence determines in part the frequency of TB exposures; Possible interventions include active case finding and administration of TPT to be discussed by Jen Ross and Sylvia </a:t>
            </a:r>
            <a:r>
              <a:rPr lang="en-US" sz="1000" dirty="0" err="1"/>
              <a:t>LaCourse</a:t>
            </a:r>
            <a:r>
              <a:rPr lang="en-US" sz="1000" dirty="0"/>
              <a:t> today.</a:t>
            </a:r>
          </a:p>
          <a:p>
            <a:endParaRPr lang="en-US" sz="1000" dirty="0"/>
          </a:p>
          <a:p>
            <a:r>
              <a:rPr lang="en-US" sz="1000" dirty="0"/>
              <a:t>The environment heavily influences transmission events including room size, crowding, ventilation, </a:t>
            </a:r>
            <a:r>
              <a:rPr lang="en-US" sz="1000" dirty="0" err="1"/>
              <a:t>etc</a:t>
            </a:r>
            <a:r>
              <a:rPr lang="en-US" sz="1000" dirty="0"/>
              <a:t> and could be addressed through engineering controls.</a:t>
            </a:r>
          </a:p>
          <a:p>
            <a:endParaRPr lang="en-US" sz="1000" dirty="0"/>
          </a:p>
          <a:p>
            <a:r>
              <a:rPr lang="en-US" sz="1000" dirty="0"/>
              <a:t> Strain of M. tuberculosis may impact transmission – Josh Herbeck will be discussing TB phylogenetics.</a:t>
            </a:r>
          </a:p>
          <a:p>
            <a:endParaRPr lang="en-US" sz="1000" dirty="0"/>
          </a:p>
          <a:p>
            <a:r>
              <a:rPr lang="en-US" sz="1000" dirty="0"/>
              <a:t>The Susceptibility of contacts is the final component that determines the outcome of an exposures and may be addressed through treatment of co-morbidities such as HIV and diabetes or vaccines. Jason Simmons will discuss genetically determined resistance to TB infection and disease after my talk.</a:t>
            </a:r>
          </a:p>
        </p:txBody>
      </p:sp>
      <p:sp>
        <p:nvSpPr>
          <p:cNvPr id="4" name="Slide Number Placeholder 3"/>
          <p:cNvSpPr>
            <a:spLocks noGrp="1"/>
          </p:cNvSpPr>
          <p:nvPr>
            <p:ph type="sldNum" sz="quarter" idx="5"/>
          </p:nvPr>
        </p:nvSpPr>
        <p:spPr/>
        <p:txBody>
          <a:bodyPr/>
          <a:lstStyle/>
          <a:p>
            <a:fld id="{77633789-43C7-43E5-BED0-642E8100BD28}" type="slidenum">
              <a:rPr lang="en-US" smtClean="0"/>
              <a:t>5</a:t>
            </a:fld>
            <a:endParaRPr lang="en-US"/>
          </a:p>
        </p:txBody>
      </p:sp>
    </p:spTree>
    <p:extLst>
      <p:ext uri="{BB962C8B-B14F-4D97-AF65-F5344CB8AC3E}">
        <p14:creationId xmlns:p14="http://schemas.microsoft.com/office/powerpoint/2010/main" val="393659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6</a:t>
            </a:fld>
            <a:endParaRPr lang="en-US"/>
          </a:p>
        </p:txBody>
      </p:sp>
    </p:spTree>
    <p:extLst>
      <p:ext uri="{BB962C8B-B14F-4D97-AF65-F5344CB8AC3E}">
        <p14:creationId xmlns:p14="http://schemas.microsoft.com/office/powerpoint/2010/main" val="318960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1" dirty="0"/>
              <a:t>TB IS AN AEROSOLIZED DISEASE (LIKE MEASLES, MERS, SARS, COVID-19)</a:t>
            </a:r>
          </a:p>
          <a:p>
            <a:pPr defTabSz="931774">
              <a:defRPr/>
            </a:pPr>
            <a:endParaRPr lang="en-US" sz="1000" dirty="0"/>
          </a:p>
          <a:p>
            <a:pPr defTabSz="931774">
              <a:defRPr/>
            </a:pPr>
            <a:r>
              <a:rPr lang="en-US" sz="1000" dirty="0"/>
              <a:t>Robert Koch </a:t>
            </a:r>
            <a:r>
              <a:rPr lang="en-US" sz="1000" dirty="0">
                <a:solidFill>
                  <a:srgbClr val="FFFFFF"/>
                </a:solidFill>
              </a:rPr>
              <a:t>Suspected but could not prove airborne person-to-person spread</a:t>
            </a:r>
          </a:p>
          <a:p>
            <a:pPr defTabSz="931774">
              <a:defRPr/>
            </a:pPr>
            <a:endParaRPr lang="en-US" sz="1000" dirty="0"/>
          </a:p>
          <a:p>
            <a:pPr>
              <a:lnSpc>
                <a:spcPct val="107000"/>
              </a:lnSpc>
              <a:spcAft>
                <a:spcPts val="815"/>
              </a:spcAft>
            </a:pPr>
            <a:r>
              <a:rPr lang="en-US" sz="1000" dirty="0">
                <a:ea typeface="Calibri" panose="020F0502020204030204" pitchFamily="34" charset="0"/>
                <a:cs typeface="Times New Roman" panose="02020603050405020304" pitchFamily="18" charset="0"/>
              </a:rPr>
              <a:t>Infection control guidelines for the past 2 decades have suggested that ‘airborne transmission’ is rare, and that only TB and possibly varicella could be transmitted by aerosolization</a:t>
            </a:r>
          </a:p>
          <a:p>
            <a:endParaRPr lang="en-US" sz="1000" dirty="0"/>
          </a:p>
          <a:p>
            <a:r>
              <a:rPr lang="en-US" sz="1000" dirty="0"/>
              <a:t>Particle size is the most important determinant of aerodynamic behavior due to their settling velocity determined primarily by gravity and diameter</a:t>
            </a:r>
          </a:p>
          <a:p>
            <a:pPr lvl="1"/>
            <a:r>
              <a:rPr lang="en-US" sz="1000" dirty="0"/>
              <a:t>&lt;/= 5 microns may remain airborne for 2 to 40 hours under most indoor conditions</a:t>
            </a:r>
          </a:p>
          <a:p>
            <a:pPr lvl="2"/>
            <a:r>
              <a:rPr lang="en-US" sz="1000" dirty="0"/>
              <a:t>These are also most likely to deposit into the lower respiratory tract</a:t>
            </a:r>
          </a:p>
          <a:p>
            <a:pPr lvl="1"/>
            <a:r>
              <a:rPr lang="en-US" sz="1000" dirty="0"/>
              <a:t>Larger particles are airborne for minutes to seconds.</a:t>
            </a:r>
          </a:p>
          <a:p>
            <a:pPr lvl="1"/>
            <a:endParaRPr lang="en-US" sz="1000" dirty="0"/>
          </a:p>
          <a:p>
            <a:pPr defTabSz="931774">
              <a:defRPr/>
            </a:pPr>
            <a:r>
              <a:rPr lang="en-US" sz="1000" dirty="0"/>
              <a:t>10 studies of cough aerosols of </a:t>
            </a:r>
            <a:r>
              <a:rPr lang="en-US" sz="1000" i="1" dirty="0"/>
              <a:t>Mycobacterium tuberculosis</a:t>
            </a:r>
            <a:r>
              <a:rPr lang="en-US" sz="1000" dirty="0"/>
              <a:t>, </a:t>
            </a:r>
            <a:r>
              <a:rPr lang="en-US" sz="1000" i="1" dirty="0"/>
              <a:t>Pseudomonas</a:t>
            </a:r>
            <a:r>
              <a:rPr lang="en-US" sz="1000" dirty="0"/>
              <a:t> </a:t>
            </a:r>
            <a:r>
              <a:rPr lang="en-US" sz="1000" i="1" dirty="0"/>
              <a:t>aeruginosa</a:t>
            </a:r>
            <a:r>
              <a:rPr lang="en-US" sz="1000" dirty="0"/>
              <a:t>, influenza and mixed viruses by various investigators all found that most of the pathogens were in particle sizes &lt; 5 microns.</a:t>
            </a:r>
          </a:p>
          <a:p>
            <a:pPr defTabSz="931774">
              <a:defRPr/>
            </a:pPr>
            <a:endParaRPr lang="en-US" sz="1000" dirty="0"/>
          </a:p>
          <a:p>
            <a:pPr defTabSz="931774">
              <a:defRPr/>
            </a:pPr>
            <a:r>
              <a:rPr lang="en-US" sz="1000" dirty="0"/>
              <a:t>Not only do smaller particles remain airborne (and thus infectious for much longer durations, but the particles &lt; 5 um in size are much more likely to make into the gas exchanging areas of the lungs known as alveoli.</a:t>
            </a:r>
          </a:p>
          <a:p>
            <a:endParaRPr lang="en-US" sz="1000" dirty="0"/>
          </a:p>
        </p:txBody>
      </p:sp>
      <p:sp>
        <p:nvSpPr>
          <p:cNvPr id="4" name="Slide Number Placeholder 3"/>
          <p:cNvSpPr>
            <a:spLocks noGrp="1"/>
          </p:cNvSpPr>
          <p:nvPr>
            <p:ph type="sldNum" sz="quarter" idx="5"/>
          </p:nvPr>
        </p:nvSpPr>
        <p:spPr/>
        <p:txBody>
          <a:bodyPr/>
          <a:lstStyle/>
          <a:p>
            <a:fld id="{77633789-43C7-43E5-BED0-642E8100BD28}" type="slidenum">
              <a:rPr lang="en-US" smtClean="0"/>
              <a:t>7</a:t>
            </a:fld>
            <a:endParaRPr lang="en-US"/>
          </a:p>
        </p:txBody>
      </p:sp>
    </p:spTree>
    <p:extLst>
      <p:ext uri="{BB962C8B-B14F-4D97-AF65-F5344CB8AC3E}">
        <p14:creationId xmlns:p14="http://schemas.microsoft.com/office/powerpoint/2010/main" val="55404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633789-43C7-43E5-BED0-642E8100BD28}" type="slidenum">
              <a:rPr lang="en-US" smtClean="0"/>
              <a:t>8</a:t>
            </a:fld>
            <a:endParaRPr lang="en-US"/>
          </a:p>
        </p:txBody>
      </p:sp>
    </p:spTree>
    <p:extLst>
      <p:ext uri="{BB962C8B-B14F-4D97-AF65-F5344CB8AC3E}">
        <p14:creationId xmlns:p14="http://schemas.microsoft.com/office/powerpoint/2010/main" val="120952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1" dirty="0">
                <a:solidFill>
                  <a:srgbClr val="202122"/>
                </a:solidFill>
              </a:rPr>
              <a:t>SUPERSPREADERS LIKELY IN TB</a:t>
            </a:r>
          </a:p>
          <a:p>
            <a:pPr defTabSz="931774">
              <a:defRPr/>
            </a:pPr>
            <a:endParaRPr lang="en-US" sz="1000" dirty="0">
              <a:solidFill>
                <a:srgbClr val="202122"/>
              </a:solidFill>
            </a:endParaRPr>
          </a:p>
          <a:p>
            <a:pPr defTabSz="931774">
              <a:defRPr/>
            </a:pPr>
            <a:r>
              <a:rPr lang="en-US" sz="1000" dirty="0">
                <a:solidFill>
                  <a:srgbClr val="000000"/>
                </a:solidFill>
              </a:rPr>
              <a:t>Super-spreaders were described for many infectious diseases.</a:t>
            </a:r>
            <a:r>
              <a:rPr lang="en-US" sz="1000" dirty="0">
                <a:ea typeface="Open Sans" panose="020B0606030504020204" pitchFamily="34" charset="0"/>
                <a:cs typeface="Open Sans" panose="020B0606030504020204" pitchFamily="34" charset="0"/>
              </a:rPr>
              <a:t> Like measles &amp; SARS-CoV-2, </a:t>
            </a:r>
            <a:r>
              <a:rPr lang="en-US" sz="1000" dirty="0">
                <a:solidFill>
                  <a:srgbClr val="202122"/>
                </a:solidFill>
              </a:rPr>
              <a:t> When the observed </a:t>
            </a:r>
            <a:r>
              <a:rPr lang="en-US" sz="1000" dirty="0">
                <a:solidFill>
                  <a:srgbClr val="0645AD"/>
                </a:solidFill>
                <a:hlinkClick r:id="rId3" tooltip="Variance"/>
              </a:rPr>
              <a:t>variance</a:t>
            </a:r>
            <a:r>
              <a:rPr lang="en-US" sz="1000" dirty="0">
                <a:solidFill>
                  <a:srgbClr val="202122"/>
                </a:solidFill>
              </a:rPr>
              <a:t> is higher than the variance of a theoretical model, </a:t>
            </a:r>
            <a:r>
              <a:rPr lang="en-US" sz="1000" b="1" dirty="0">
                <a:solidFill>
                  <a:srgbClr val="202122"/>
                </a:solidFill>
              </a:rPr>
              <a:t>overdispersion</a:t>
            </a:r>
            <a:r>
              <a:rPr lang="en-US" sz="1000" dirty="0">
                <a:solidFill>
                  <a:srgbClr val="202122"/>
                </a:solidFill>
              </a:rPr>
              <a:t> has occurred. </a:t>
            </a:r>
            <a:r>
              <a:rPr lang="en-US" sz="1000" dirty="0">
                <a:ea typeface="Open Sans" panose="020B0606030504020204" pitchFamily="34" charset="0"/>
                <a:cs typeface="Open Sans" panose="020B0606030504020204" pitchFamily="34" charset="0"/>
              </a:rPr>
              <a:t>TB is an </a:t>
            </a:r>
            <a:r>
              <a:rPr lang="en-US" sz="1000" dirty="0" err="1">
                <a:ea typeface="Open Sans" panose="020B0606030504020204" pitchFamily="34" charset="0"/>
                <a:cs typeface="Open Sans" panose="020B0606030504020204" pitchFamily="34" charset="0"/>
              </a:rPr>
              <a:t>overdispersed</a:t>
            </a:r>
            <a:r>
              <a:rPr lang="en-US" sz="1000" dirty="0">
                <a:ea typeface="Open Sans" panose="020B0606030504020204" pitchFamily="34" charset="0"/>
                <a:cs typeface="Open Sans" panose="020B0606030504020204" pitchFamily="34" charset="0"/>
              </a:rPr>
              <a:t> pathogen, spreads in clusters</a:t>
            </a:r>
          </a:p>
          <a:p>
            <a:pPr defTabSz="931774">
              <a:defRPr/>
            </a:pPr>
            <a:endParaRPr lang="en-US" sz="1000" dirty="0">
              <a:solidFill>
                <a:srgbClr val="000000"/>
              </a:solidFill>
            </a:endParaRPr>
          </a:p>
          <a:p>
            <a:pPr defTabSz="931774">
              <a:defRPr/>
            </a:pPr>
            <a:r>
              <a:rPr lang="en-US" sz="1000" dirty="0">
                <a:solidFill>
                  <a:srgbClr val="002060"/>
                </a:solidFill>
                <a:cs typeface="Helvetica" panose="020B0604020202020204" pitchFamily="34" charset="0"/>
              </a:rPr>
              <a:t>Multiple lines of evidence </a:t>
            </a:r>
            <a:r>
              <a:rPr lang="en-US" sz="1000" dirty="0">
                <a:solidFill>
                  <a:srgbClr val="002060"/>
                </a:solidFill>
                <a:cs typeface="Helvetica" panose="020B0604020202020204" pitchFamily="34" charset="0"/>
                <a:sym typeface="Wingdings" panose="05000000000000000000" pitchFamily="2" charset="2"/>
              </a:rPr>
              <a:t></a:t>
            </a:r>
            <a:r>
              <a:rPr lang="en-US" sz="1000" dirty="0">
                <a:solidFill>
                  <a:srgbClr val="002060"/>
                </a:solidFill>
                <a:cs typeface="Helvetica" panose="020B0604020202020204" pitchFamily="34" charset="0"/>
              </a:rPr>
              <a:t>minority of patients with TB are responsible for most transmission events (“Superspreaders”)</a:t>
            </a:r>
          </a:p>
          <a:p>
            <a:endParaRPr lang="en-US" sz="1000" dirty="0">
              <a:solidFill>
                <a:srgbClr val="000000"/>
              </a:solidFill>
            </a:endParaRPr>
          </a:p>
          <a:p>
            <a:r>
              <a:rPr lang="en-US" sz="1000" dirty="0">
                <a:solidFill>
                  <a:srgbClr val="000000"/>
                </a:solidFill>
              </a:rPr>
              <a:t>Pareto principle means that a small number of events or people are responsible for the majority of consequences. Pareto’s insight is sometimes called the 80/20 principle—80 percent of outcomes of interest are caused by 20 percent of inputs. </a:t>
            </a:r>
          </a:p>
          <a:p>
            <a:endParaRPr lang="en-US" sz="1000" dirty="0">
              <a:solidFill>
                <a:srgbClr val="000000"/>
              </a:solidFill>
            </a:endParaRPr>
          </a:p>
          <a:p>
            <a:r>
              <a:rPr lang="en-US" sz="1000" dirty="0">
                <a:solidFill>
                  <a:srgbClr val="474747"/>
                </a:solidFill>
              </a:rPr>
              <a:t>Wells &amp; Riley performed seminal studies of TB transmission. Atop the Baltimore VA Hospital, they constructed an air-tight closed ventilation system that connected a six-room tuberculosis ward to an exposure chamber with 150 guinea pigs. (Among rodent animal models, only guinea pigs could cough and sneeze, making them ideal for studying how respiratory diseases spread.) The guinea pigs were exposed to the infected air over a four-year period. A second group of 150 guinea pigs acted as controls: their air ducts were irradiated with UV-C lamps to kill TB bacilli.</a:t>
            </a:r>
          </a:p>
          <a:p>
            <a:endParaRPr lang="en-US" sz="1000" dirty="0">
              <a:solidFill>
                <a:srgbClr val="000000"/>
              </a:solidFill>
            </a:endParaRPr>
          </a:p>
        </p:txBody>
      </p:sp>
      <p:sp>
        <p:nvSpPr>
          <p:cNvPr id="4" name="Slide Number Placeholder 3"/>
          <p:cNvSpPr>
            <a:spLocks noGrp="1"/>
          </p:cNvSpPr>
          <p:nvPr>
            <p:ph type="sldNum" sz="quarter" idx="5"/>
          </p:nvPr>
        </p:nvSpPr>
        <p:spPr/>
        <p:txBody>
          <a:bodyPr/>
          <a:lstStyle/>
          <a:p>
            <a:fld id="{77633789-43C7-43E5-BED0-642E8100BD28}" type="slidenum">
              <a:rPr lang="en-US" smtClean="0"/>
              <a:t>9</a:t>
            </a:fld>
            <a:endParaRPr lang="en-US"/>
          </a:p>
        </p:txBody>
      </p:sp>
    </p:spTree>
    <p:extLst>
      <p:ext uri="{BB962C8B-B14F-4D97-AF65-F5344CB8AC3E}">
        <p14:creationId xmlns:p14="http://schemas.microsoft.com/office/powerpoint/2010/main" val="3541994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39025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7"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68081" y="3426449"/>
            <a:ext cx="1600200" cy="1397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68081" y="3426449"/>
            <a:ext cx="1600200"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14" name="Picture 13"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6"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47806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55381" y="1364403"/>
            <a:ext cx="1103781" cy="96361"/>
          </a:xfrm>
          <a:prstGeom prst="rect">
            <a:avLst/>
          </a:prstGeom>
        </p:spPr>
      </p:pic>
      <p:pic>
        <p:nvPicPr>
          <p:cNvPr id="11" name="Picture 10"/>
          <p:cNvPicPr>
            <a:picLocks noChangeAspect="1"/>
          </p:cNvPicPr>
          <p:nvPr userDrawn="1"/>
        </p:nvPicPr>
        <p:blipFill>
          <a:blip r:embed="rId3"/>
          <a:stretch>
            <a:fillRect/>
          </a:stretch>
        </p:blipFill>
        <p:spPr>
          <a:xfrm>
            <a:off x="549031" y="1363508"/>
            <a:ext cx="1103781" cy="96362"/>
          </a:xfrm>
          <a:prstGeom prst="rect">
            <a:avLst/>
          </a:prstGeom>
        </p:spPr>
      </p:pic>
      <p:sp>
        <p:nvSpPr>
          <p:cNvPr id="13"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4"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8838"/>
            <a:ext cx="8184662"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49031" y="1363508"/>
            <a:ext cx="1103781" cy="96362"/>
          </a:xfrm>
          <a:prstGeom prst="rect">
            <a:avLst/>
          </a:prstGeom>
        </p:spPr>
      </p:pic>
      <p:sp>
        <p:nvSpPr>
          <p:cNvPr id="11"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49031" y="1363508"/>
            <a:ext cx="1103781" cy="96362"/>
          </a:xfrm>
          <a:prstGeom prst="rect">
            <a:avLst/>
          </a:prstGeom>
        </p:spPr>
      </p:pic>
      <p:sp>
        <p:nvSpPr>
          <p:cNvPr id="9"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A5B53-B104-5F4A-9ADE-5FBD20FBB746}" type="datetimeFigureOut">
              <a:rPr lang="en-US" smtClean="0"/>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1950-E568-944C-9FB8-E6196F61C2F8}" type="slidenum">
              <a:rPr lang="en-US" smtClean="0"/>
              <a:t>‹#›</a:t>
            </a:fld>
            <a:endParaRPr lang="en-US" dirty="0"/>
          </a:p>
        </p:txBody>
      </p:sp>
    </p:spTree>
    <p:extLst>
      <p:ext uri="{BB962C8B-B14F-4D97-AF65-F5344CB8AC3E}">
        <p14:creationId xmlns:p14="http://schemas.microsoft.com/office/powerpoint/2010/main" val="331900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0717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81814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78592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2" name="Title 1"/>
          <p:cNvSpPr>
            <a:spLocks noGrp="1"/>
          </p:cNvSpPr>
          <p:nvPr>
            <p:ph type="title" hasCustomPrompt="1"/>
          </p:nvPr>
        </p:nvSpPr>
        <p:spPr>
          <a:xfrm>
            <a:off x="460375" y="370622"/>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8654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68081" y="4598607"/>
            <a:ext cx="2416273" cy="213486"/>
          </a:xfrm>
          <a:prstGeom prst="rect">
            <a:avLst/>
          </a:prstGeom>
        </p:spPr>
      </p:pic>
      <p:pic>
        <p:nvPicPr>
          <p:cNvPr id="11" name="Picture 10"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306510"/>
            <a:ext cx="1371600" cy="923544"/>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37349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06510"/>
            <a:ext cx="1371600" cy="9235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0671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11"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2"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1"/>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55" r:id="rId3"/>
    <p:sldLayoutId id="2147483656" r:id="rId4"/>
    <p:sldLayoutId id="214748365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accent3"/>
            </a:gs>
            <a:gs pos="72000">
              <a:srgbClr val="4B2E83"/>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66" r:id="rId2"/>
    <p:sldLayoutId id="2147483659" r:id="rId3"/>
    <p:sldLayoutId id="2147483660"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8" r:id="rId2"/>
    <p:sldLayoutId id="2147483663" r:id="rId3"/>
    <p:sldLayoutId id="2147483664" r:id="rId4"/>
    <p:sldLayoutId id="2147483665" r:id="rId5"/>
    <p:sldLayoutId id="214748366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95" y="475862"/>
            <a:ext cx="8197114" cy="3666931"/>
          </a:xfrm>
        </p:spPr>
        <p:txBody>
          <a:bodyPr/>
          <a:lstStyle/>
          <a:p>
            <a:r>
              <a:rPr lang="en-US" sz="3200" dirty="0"/>
              <a:t>Aerosol Biology &amp; TB Transmission</a:t>
            </a:r>
            <a:br>
              <a:rPr lang="en-US" sz="2400" dirty="0"/>
            </a:br>
            <a:br>
              <a:rPr lang="en-US" sz="2400" dirty="0"/>
            </a:br>
            <a:r>
              <a:rPr lang="en-US" sz="2400" dirty="0"/>
              <a:t>Advanced TB Research Training Course 2022</a:t>
            </a:r>
            <a:br>
              <a:rPr lang="en-US" sz="2400" dirty="0"/>
            </a:br>
            <a:br>
              <a:rPr lang="en-US" sz="2400" dirty="0"/>
            </a:br>
            <a:br>
              <a:rPr lang="en-US" sz="2400" dirty="0"/>
            </a:br>
            <a:r>
              <a:rPr lang="en-US" sz="1800" b="0" dirty="0"/>
              <a:t>David Horne, MD, MPH</a:t>
            </a:r>
            <a:br>
              <a:rPr lang="en-US" sz="1800" b="0" dirty="0"/>
            </a:br>
            <a:r>
              <a:rPr lang="en-US" sz="1800" b="0" dirty="0"/>
              <a:t>Division of Pulmonary, Critical Care &amp; Sleep Medicine</a:t>
            </a:r>
            <a:br>
              <a:rPr lang="en-US" sz="1800" b="0" dirty="0"/>
            </a:br>
            <a:r>
              <a:rPr lang="en-US" sz="1800" b="0" dirty="0"/>
              <a:t>Harborview Medical Center</a:t>
            </a:r>
            <a:br>
              <a:rPr lang="en-US" sz="1800" b="0" dirty="0"/>
            </a:br>
            <a:r>
              <a:rPr lang="en-US" sz="1800" b="0" dirty="0"/>
              <a:t>University of Washington</a:t>
            </a:r>
            <a:br>
              <a:rPr lang="en-US" sz="1800" b="0" dirty="0"/>
            </a:br>
            <a:endParaRPr lang="en-US" sz="1800" b="0" dirty="0"/>
          </a:p>
        </p:txBody>
      </p:sp>
      <p:pic>
        <p:nvPicPr>
          <p:cNvPr id="3" name="Picture 2">
            <a:extLst>
              <a:ext uri="{FF2B5EF4-FFF2-40B4-BE49-F238E27FC236}">
                <a16:creationId xmlns:a16="http://schemas.microsoft.com/office/drawing/2014/main" id="{442DFC81-0497-C145-93D2-3E0A1CEA95B9}"/>
              </a:ext>
            </a:extLst>
          </p:cNvPr>
          <p:cNvPicPr>
            <a:picLocks noChangeAspect="1"/>
          </p:cNvPicPr>
          <p:nvPr/>
        </p:nvPicPr>
        <p:blipFill>
          <a:blip r:embed="rId3"/>
          <a:stretch>
            <a:fillRect/>
          </a:stretch>
        </p:blipFill>
        <p:spPr>
          <a:xfrm>
            <a:off x="6288171" y="4452311"/>
            <a:ext cx="2597706" cy="546798"/>
          </a:xfrm>
          <a:prstGeom prst="rect">
            <a:avLst/>
          </a:prstGeom>
        </p:spPr>
      </p:pic>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C736-A73C-43DF-9FA7-73B6D0A25B05}"/>
              </a:ext>
            </a:extLst>
          </p:cNvPr>
          <p:cNvSpPr>
            <a:spLocks noGrp="1"/>
          </p:cNvSpPr>
          <p:nvPr>
            <p:ph type="title"/>
          </p:nvPr>
        </p:nvSpPr>
        <p:spPr>
          <a:xfrm>
            <a:off x="203705" y="-26140"/>
            <a:ext cx="8661400" cy="742950"/>
          </a:xfrm>
        </p:spPr>
        <p:txBody>
          <a:bodyPr>
            <a:normAutofit fontScale="90000"/>
          </a:bodyPr>
          <a:lstStyle/>
          <a:p>
            <a:pPr algn="l"/>
            <a:r>
              <a:rPr lang="en-US" sz="3600" b="1" dirty="0">
                <a:solidFill>
                  <a:srgbClr val="002060"/>
                </a:solidFill>
                <a:latin typeface="Encode Sans Normal Black"/>
              </a:rPr>
              <a:t>Cough Aerosol Sampling System: CASS</a:t>
            </a:r>
          </a:p>
        </p:txBody>
      </p:sp>
      <p:pic>
        <p:nvPicPr>
          <p:cNvPr id="4" name="Picture 2">
            <a:extLst>
              <a:ext uri="{FF2B5EF4-FFF2-40B4-BE49-F238E27FC236}">
                <a16:creationId xmlns:a16="http://schemas.microsoft.com/office/drawing/2014/main" id="{BACB7E9A-CFC5-4FA1-81EB-C950698AFCA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2315" y="1223491"/>
            <a:ext cx="2754360" cy="3591809"/>
          </a:xfrm>
          <a:prstGeom prst="rect">
            <a:avLst/>
          </a:prstGeom>
          <a:solidFill>
            <a:schemeClr val="bg1"/>
          </a:solidFill>
          <a:ln>
            <a:noFill/>
          </a:ln>
          <a:effectLst/>
        </p:spPr>
      </p:pic>
      <p:sp>
        <p:nvSpPr>
          <p:cNvPr id="3" name="Left Brace 2">
            <a:extLst>
              <a:ext uri="{FF2B5EF4-FFF2-40B4-BE49-F238E27FC236}">
                <a16:creationId xmlns:a16="http://schemas.microsoft.com/office/drawing/2014/main" id="{319F9D5A-DF13-4726-B8A1-098315FA8839}"/>
              </a:ext>
            </a:extLst>
          </p:cNvPr>
          <p:cNvSpPr/>
          <p:nvPr/>
        </p:nvSpPr>
        <p:spPr>
          <a:xfrm>
            <a:off x="203705" y="3331704"/>
            <a:ext cx="217870" cy="836112"/>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6" name="Picture 5">
            <a:extLst>
              <a:ext uri="{FF2B5EF4-FFF2-40B4-BE49-F238E27FC236}">
                <a16:creationId xmlns:a16="http://schemas.microsoft.com/office/drawing/2014/main" id="{613C6CF8-165A-426E-8767-26D77DA4DE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8904" b="6612"/>
          <a:stretch/>
        </p:blipFill>
        <p:spPr>
          <a:xfrm>
            <a:off x="5336957" y="2377911"/>
            <a:ext cx="3687646" cy="1499341"/>
          </a:xfrm>
          <a:prstGeom prst="rect">
            <a:avLst/>
          </a:prstGeom>
        </p:spPr>
      </p:pic>
      <p:sp>
        <p:nvSpPr>
          <p:cNvPr id="18" name="Arrow: U-Turn 17">
            <a:extLst>
              <a:ext uri="{FF2B5EF4-FFF2-40B4-BE49-F238E27FC236}">
                <a16:creationId xmlns:a16="http://schemas.microsoft.com/office/drawing/2014/main" id="{96D6213E-FF1C-4E25-8DAA-014C0949CE07}"/>
              </a:ext>
            </a:extLst>
          </p:cNvPr>
          <p:cNvSpPr/>
          <p:nvPr/>
        </p:nvSpPr>
        <p:spPr>
          <a:xfrm>
            <a:off x="1685633" y="1229588"/>
            <a:ext cx="2343150" cy="46584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 name="Graphic 19" descr="Cough">
            <a:extLst>
              <a:ext uri="{FF2B5EF4-FFF2-40B4-BE49-F238E27FC236}">
                <a16:creationId xmlns:a16="http://schemas.microsoft.com/office/drawing/2014/main" id="{B195A46C-CD3E-494C-889E-26D7AD61BD8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3411789" y="534760"/>
            <a:ext cx="913923" cy="1079435"/>
          </a:xfrm>
          <a:prstGeom prst="rect">
            <a:avLst/>
          </a:prstGeom>
        </p:spPr>
      </p:pic>
      <p:sp>
        <p:nvSpPr>
          <p:cNvPr id="5" name="Title 1">
            <a:extLst>
              <a:ext uri="{FF2B5EF4-FFF2-40B4-BE49-F238E27FC236}">
                <a16:creationId xmlns:a16="http://schemas.microsoft.com/office/drawing/2014/main" id="{8FD83BD2-FAEE-4820-95D7-F0E68968B6FC}"/>
              </a:ext>
            </a:extLst>
          </p:cNvPr>
          <p:cNvSpPr txBox="1">
            <a:spLocks/>
          </p:cNvSpPr>
          <p:nvPr/>
        </p:nvSpPr>
        <p:spPr>
          <a:xfrm>
            <a:off x="438401" y="4720822"/>
            <a:ext cx="2754360" cy="424442"/>
          </a:xfrm>
          <a:prstGeom prst="rect">
            <a:avLst/>
          </a:prstGeom>
          <a:solidFill>
            <a:schemeClr val="bg1"/>
          </a:solidFill>
        </p:spPr>
        <p:txBody>
          <a:bodyPr vert="horz" lIns="68580" tIns="34290" rIns="68580" bIns="34290"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500" dirty="0">
                <a:latin typeface="Arial Unicode MS" charset="0"/>
              </a:rPr>
              <a:t>6-stage Andersen cascade </a:t>
            </a:r>
            <a:r>
              <a:rPr lang="es-MX" sz="1500" dirty="0" err="1">
                <a:latin typeface="Arial Unicode MS" charset="0"/>
              </a:rPr>
              <a:t>impactor</a:t>
            </a:r>
            <a:r>
              <a:rPr lang="es-MX" sz="1500" dirty="0">
                <a:latin typeface="Arial Unicode MS" charset="0"/>
              </a:rPr>
              <a:t> </a:t>
            </a:r>
            <a:endParaRPr lang="es-ES" sz="1500" dirty="0">
              <a:latin typeface="Arial Unicode MS" charset="0"/>
            </a:endParaRPr>
          </a:p>
        </p:txBody>
      </p:sp>
      <p:pic>
        <p:nvPicPr>
          <p:cNvPr id="21" name="Picture 20">
            <a:extLst>
              <a:ext uri="{FF2B5EF4-FFF2-40B4-BE49-F238E27FC236}">
                <a16:creationId xmlns:a16="http://schemas.microsoft.com/office/drawing/2014/main" id="{3D3B0B95-76D8-494A-9BB0-16BEA24305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457" t="4309" r="2767" b="51572"/>
          <a:stretch/>
        </p:blipFill>
        <p:spPr>
          <a:xfrm>
            <a:off x="3848793" y="3122004"/>
            <a:ext cx="4082376" cy="1900427"/>
          </a:xfrm>
          <a:prstGeom prst="rect">
            <a:avLst/>
          </a:prstGeom>
          <a:ln>
            <a:solidFill>
              <a:schemeClr val="accent1"/>
            </a:solidFill>
          </a:ln>
        </p:spPr>
      </p:pic>
      <p:cxnSp>
        <p:nvCxnSpPr>
          <p:cNvPr id="22" name="Straight Arrow Connector 21">
            <a:extLst>
              <a:ext uri="{FF2B5EF4-FFF2-40B4-BE49-F238E27FC236}">
                <a16:creationId xmlns:a16="http://schemas.microsoft.com/office/drawing/2014/main" id="{2957CE6B-1967-4382-9C98-7B06B1A9934F}"/>
              </a:ext>
            </a:extLst>
          </p:cNvPr>
          <p:cNvCxnSpPr/>
          <p:nvPr/>
        </p:nvCxnSpPr>
        <p:spPr>
          <a:xfrm flipH="1">
            <a:off x="6677637" y="2728397"/>
            <a:ext cx="176169" cy="115972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BAC768C-BCF6-4AB3-9280-05A94E34F63E}"/>
              </a:ext>
            </a:extLst>
          </p:cNvPr>
          <p:cNvCxnSpPr>
            <a:cxnSpLocks/>
          </p:cNvCxnSpPr>
          <p:nvPr/>
        </p:nvCxnSpPr>
        <p:spPr>
          <a:xfrm>
            <a:off x="6269291" y="2728397"/>
            <a:ext cx="911489" cy="1233697"/>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5A7988F-51F5-4E9E-83C4-F61D4C6AD155}"/>
              </a:ext>
            </a:extLst>
          </p:cNvPr>
          <p:cNvSpPr txBox="1"/>
          <p:nvPr/>
        </p:nvSpPr>
        <p:spPr>
          <a:xfrm>
            <a:off x="8001000" y="4147664"/>
            <a:ext cx="1432572" cy="830997"/>
          </a:xfrm>
          <a:prstGeom prst="rect">
            <a:avLst/>
          </a:prstGeom>
          <a:noFill/>
        </p:spPr>
        <p:txBody>
          <a:bodyPr wrap="square" rtlCol="0">
            <a:spAutoFit/>
          </a:bodyPr>
          <a:lstStyle/>
          <a:p>
            <a:r>
              <a:rPr lang="en-US" sz="1600" dirty="0"/>
              <a:t>Fennelly KP.  Lancet Resp Med 2020</a:t>
            </a:r>
          </a:p>
        </p:txBody>
      </p:sp>
      <p:pic>
        <p:nvPicPr>
          <p:cNvPr id="7" name="Picture 6" descr="A group of people in a room&#10;&#10;Description automatically generated">
            <a:extLst>
              <a:ext uri="{FF2B5EF4-FFF2-40B4-BE49-F238E27FC236}">
                <a16:creationId xmlns:a16="http://schemas.microsoft.com/office/drawing/2014/main" id="{654A7714-F866-CA45-55E3-14B44F034B8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4621604" y="555276"/>
            <a:ext cx="1647687" cy="1790949"/>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83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93E44-5EC4-4E80-A4DA-9619BBAF9CB6}"/>
              </a:ext>
            </a:extLst>
          </p:cNvPr>
          <p:cNvSpPr>
            <a:spLocks noGrp="1"/>
          </p:cNvSpPr>
          <p:nvPr>
            <p:ph type="title"/>
          </p:nvPr>
        </p:nvSpPr>
        <p:spPr>
          <a:xfrm>
            <a:off x="218587" y="105899"/>
            <a:ext cx="8397875" cy="993775"/>
          </a:xfrm>
        </p:spPr>
        <p:txBody>
          <a:bodyPr/>
          <a:lstStyle/>
          <a:p>
            <a:r>
              <a:rPr lang="en-US" sz="3600" dirty="0" err="1"/>
              <a:t>Mtb</a:t>
            </a:r>
            <a:r>
              <a:rPr lang="en-US" sz="3600" dirty="0"/>
              <a:t> bacilli in aerosols differ from sputum</a:t>
            </a:r>
          </a:p>
        </p:txBody>
      </p:sp>
      <p:pic>
        <p:nvPicPr>
          <p:cNvPr id="5" name="Picture 4">
            <a:extLst>
              <a:ext uri="{FF2B5EF4-FFF2-40B4-BE49-F238E27FC236}">
                <a16:creationId xmlns:a16="http://schemas.microsoft.com/office/drawing/2014/main" id="{AD9DF5EE-7D0F-44D2-9870-66A971B941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7939" y="1361726"/>
            <a:ext cx="4199736" cy="2613179"/>
          </a:xfrm>
          <a:prstGeom prst="rect">
            <a:avLst/>
          </a:prstGeom>
          <a:ln>
            <a:solidFill>
              <a:srgbClr val="000000"/>
            </a:solidFill>
          </a:ln>
          <a:extLst>
            <a:ext uri="{53640926-AAD7-44D8-BBD7-CCE9431645EC}">
              <a14:shadowObscured xmlns:a14="http://schemas.microsoft.com/office/drawing/2010/main"/>
            </a:ext>
          </a:extLst>
        </p:spPr>
      </p:pic>
      <p:sp>
        <p:nvSpPr>
          <p:cNvPr id="7" name="TextBox 2">
            <a:extLst>
              <a:ext uri="{FF2B5EF4-FFF2-40B4-BE49-F238E27FC236}">
                <a16:creationId xmlns:a16="http://schemas.microsoft.com/office/drawing/2014/main" id="{0B2E8F9D-762D-4D2C-8A98-AC4FB5A00E82}"/>
              </a:ext>
            </a:extLst>
          </p:cNvPr>
          <p:cNvSpPr txBox="1"/>
          <p:nvPr/>
        </p:nvSpPr>
        <p:spPr>
          <a:xfrm>
            <a:off x="6388935" y="4783685"/>
            <a:ext cx="2697126" cy="253916"/>
          </a:xfrm>
          <a:prstGeom prst="rect">
            <a:avLst/>
          </a:prstGeom>
          <a:noFill/>
        </p:spPr>
        <p:txBody>
          <a:bodyPr wrap="square" rtlCol="0">
            <a:spAutoFit/>
          </a:bodyPr>
          <a:lstStyle>
            <a:defPPr>
              <a:defRPr lang="en-US"/>
            </a:defPPr>
            <a:lvl1pPr algn="l" rtl="0" fontAlgn="base">
              <a:spcBef>
                <a:spcPct val="0"/>
              </a:spcBef>
              <a:spcAft>
                <a:spcPct val="0"/>
              </a:spcAft>
              <a:defRPr sz="3200" i="1" kern="1200">
                <a:solidFill>
                  <a:schemeClr val="tx1"/>
                </a:solidFill>
                <a:latin typeface="Arial" charset="0"/>
                <a:ea typeface="+mn-ea"/>
                <a:cs typeface="+mn-cs"/>
              </a:defRPr>
            </a:lvl1pPr>
            <a:lvl2pPr marL="457200" algn="l" rtl="0" fontAlgn="base">
              <a:spcBef>
                <a:spcPct val="0"/>
              </a:spcBef>
              <a:spcAft>
                <a:spcPct val="0"/>
              </a:spcAft>
              <a:defRPr sz="3200" i="1" kern="1200">
                <a:solidFill>
                  <a:schemeClr val="tx1"/>
                </a:solidFill>
                <a:latin typeface="Arial" charset="0"/>
                <a:ea typeface="+mn-ea"/>
                <a:cs typeface="+mn-cs"/>
              </a:defRPr>
            </a:lvl2pPr>
            <a:lvl3pPr marL="914400" algn="l" rtl="0" fontAlgn="base">
              <a:spcBef>
                <a:spcPct val="0"/>
              </a:spcBef>
              <a:spcAft>
                <a:spcPct val="0"/>
              </a:spcAft>
              <a:defRPr sz="3200" i="1" kern="1200">
                <a:solidFill>
                  <a:schemeClr val="tx1"/>
                </a:solidFill>
                <a:latin typeface="Arial" charset="0"/>
                <a:ea typeface="+mn-ea"/>
                <a:cs typeface="+mn-cs"/>
              </a:defRPr>
            </a:lvl3pPr>
            <a:lvl4pPr marL="1371600" algn="l" rtl="0" fontAlgn="base">
              <a:spcBef>
                <a:spcPct val="0"/>
              </a:spcBef>
              <a:spcAft>
                <a:spcPct val="0"/>
              </a:spcAft>
              <a:defRPr sz="3200" i="1" kern="1200">
                <a:solidFill>
                  <a:schemeClr val="tx1"/>
                </a:solidFill>
                <a:latin typeface="Arial" charset="0"/>
                <a:ea typeface="+mn-ea"/>
                <a:cs typeface="+mn-cs"/>
              </a:defRPr>
            </a:lvl4pPr>
            <a:lvl5pPr marL="1828800" algn="l" rtl="0" fontAlgn="base">
              <a:spcBef>
                <a:spcPct val="0"/>
              </a:spcBef>
              <a:spcAft>
                <a:spcPct val="0"/>
              </a:spcAft>
              <a:defRPr sz="3200" i="1" kern="1200">
                <a:solidFill>
                  <a:schemeClr val="tx1"/>
                </a:solidFill>
                <a:latin typeface="Arial" charset="0"/>
                <a:ea typeface="+mn-ea"/>
                <a:cs typeface="+mn-cs"/>
              </a:defRPr>
            </a:lvl5pPr>
            <a:lvl6pPr marL="2286000" algn="l" defTabSz="914400" rtl="0" eaLnBrk="1" latinLnBrk="0" hangingPunct="1">
              <a:defRPr sz="3200" i="1" kern="1200">
                <a:solidFill>
                  <a:schemeClr val="tx1"/>
                </a:solidFill>
                <a:latin typeface="Arial" charset="0"/>
                <a:ea typeface="+mn-ea"/>
                <a:cs typeface="+mn-cs"/>
              </a:defRPr>
            </a:lvl6pPr>
            <a:lvl7pPr marL="2743200" algn="l" defTabSz="914400" rtl="0" eaLnBrk="1" latinLnBrk="0" hangingPunct="1">
              <a:defRPr sz="3200" i="1" kern="1200">
                <a:solidFill>
                  <a:schemeClr val="tx1"/>
                </a:solidFill>
                <a:latin typeface="Arial" charset="0"/>
                <a:ea typeface="+mn-ea"/>
                <a:cs typeface="+mn-cs"/>
              </a:defRPr>
            </a:lvl7pPr>
            <a:lvl8pPr marL="3200400" algn="l" defTabSz="914400" rtl="0" eaLnBrk="1" latinLnBrk="0" hangingPunct="1">
              <a:defRPr sz="3200" i="1" kern="1200">
                <a:solidFill>
                  <a:schemeClr val="tx1"/>
                </a:solidFill>
                <a:latin typeface="Arial" charset="0"/>
                <a:ea typeface="+mn-ea"/>
                <a:cs typeface="+mn-cs"/>
              </a:defRPr>
            </a:lvl8pPr>
            <a:lvl9pPr marL="3657600" algn="l" defTabSz="914400" rtl="0" eaLnBrk="1" latinLnBrk="0" hangingPunct="1">
              <a:defRPr sz="3200" i="1" kern="1200">
                <a:solidFill>
                  <a:schemeClr val="tx1"/>
                </a:solidFill>
                <a:latin typeface="Arial" charset="0"/>
                <a:ea typeface="+mn-ea"/>
                <a:cs typeface="+mn-cs"/>
              </a:defRPr>
            </a:lvl9pPr>
          </a:lstStyle>
          <a:p>
            <a:r>
              <a:rPr lang="en-US" sz="1050" dirty="0"/>
              <a:t>Jones-Lopez EC </a:t>
            </a:r>
            <a:r>
              <a:rPr lang="en-US" sz="1050" dirty="0" err="1"/>
              <a:t>PLoS</a:t>
            </a:r>
            <a:r>
              <a:rPr lang="en-US" sz="1050" dirty="0"/>
              <a:t> One 2015</a:t>
            </a:r>
            <a:endParaRPr lang="en-US" sz="1600"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BB509DC9-0723-4034-A73E-E40C1432C1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1025" y="1177777"/>
            <a:ext cx="4695036" cy="2787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4AF7942A-6A05-4AD2-AB0E-C2130EF9E2B0}"/>
              </a:ext>
            </a:extLst>
          </p:cNvPr>
          <p:cNvSpPr txBox="1"/>
          <p:nvPr/>
        </p:nvSpPr>
        <p:spPr>
          <a:xfrm>
            <a:off x="4772025" y="4127829"/>
            <a:ext cx="3873012" cy="646331"/>
          </a:xfrm>
          <a:prstGeom prst="rect">
            <a:avLst/>
          </a:prstGeom>
          <a:noFill/>
          <a:ln>
            <a:solidFill>
              <a:schemeClr val="accent1">
                <a:lumMod val="60000"/>
                <a:lumOff val="40000"/>
              </a:schemeClr>
            </a:solidFill>
          </a:ln>
        </p:spPr>
        <p:txBody>
          <a:bodyPr wrap="square" rtlCol="0">
            <a:spAutoFit/>
          </a:bodyPr>
          <a:lstStyle/>
          <a:p>
            <a:r>
              <a:rPr lang="en-US" dirty="0"/>
              <a:t>CASS also associated with magnitude of test response, TB in HHCs</a:t>
            </a:r>
          </a:p>
        </p:txBody>
      </p:sp>
    </p:spTree>
    <p:extLst>
      <p:ext uri="{BB962C8B-B14F-4D97-AF65-F5344CB8AC3E}">
        <p14:creationId xmlns:p14="http://schemas.microsoft.com/office/powerpoint/2010/main" val="61292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248B0-787F-4FB4-BDF6-1512B8862C92}"/>
              </a:ext>
            </a:extLst>
          </p:cNvPr>
          <p:cNvSpPr>
            <a:spLocks noGrp="1"/>
          </p:cNvSpPr>
          <p:nvPr>
            <p:ph type="title"/>
          </p:nvPr>
        </p:nvSpPr>
        <p:spPr/>
        <p:txBody>
          <a:bodyPr/>
          <a:lstStyle/>
          <a:p>
            <a:r>
              <a:rPr lang="en-US" dirty="0">
                <a:solidFill>
                  <a:srgbClr val="002060"/>
                </a:solidFill>
              </a:rPr>
              <a:t>Cough Frequency &amp; Infections</a:t>
            </a:r>
          </a:p>
        </p:txBody>
      </p:sp>
      <p:graphicFrame>
        <p:nvGraphicFramePr>
          <p:cNvPr id="5" name="Chart 4">
            <a:extLst>
              <a:ext uri="{FF2B5EF4-FFF2-40B4-BE49-F238E27FC236}">
                <a16:creationId xmlns:a16="http://schemas.microsoft.com/office/drawing/2014/main" id="{DD99A4A3-6A33-4E4B-8D29-E2E177EE3117}"/>
              </a:ext>
            </a:extLst>
          </p:cNvPr>
          <p:cNvGraphicFramePr>
            <a:graphicFrameLocks/>
          </p:cNvGraphicFramePr>
          <p:nvPr/>
        </p:nvGraphicFramePr>
        <p:xfrm>
          <a:off x="296944" y="929670"/>
          <a:ext cx="4376143" cy="33363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43CA8E-C7B3-4DBB-83C4-6C30760B3ADD}"/>
              </a:ext>
            </a:extLst>
          </p:cNvPr>
          <p:cNvSpPr txBox="1"/>
          <p:nvPr/>
        </p:nvSpPr>
        <p:spPr>
          <a:xfrm>
            <a:off x="5466974" y="4471968"/>
            <a:ext cx="3607266" cy="830997"/>
          </a:xfrm>
          <a:prstGeom prst="rect">
            <a:avLst/>
          </a:prstGeom>
          <a:noFill/>
        </p:spPr>
        <p:txBody>
          <a:bodyPr wrap="square" rtlCol="0">
            <a:spAutoFit/>
          </a:bodyPr>
          <a:lstStyle/>
          <a:p>
            <a:r>
              <a:rPr lang="en-US" sz="1600" dirty="0">
                <a:cs typeface="Arial" panose="020B0604020202020204" pitchFamily="34" charset="0"/>
              </a:rPr>
              <a:t>Loudon RG </a:t>
            </a:r>
            <a:r>
              <a:rPr lang="en-US" sz="1600" i="1" dirty="0">
                <a:cs typeface="Arial" panose="020B0604020202020204" pitchFamily="34" charset="0"/>
              </a:rPr>
              <a:t>Am Rev Respir Dis</a:t>
            </a:r>
            <a:r>
              <a:rPr lang="en-US" sz="1600" dirty="0">
                <a:cs typeface="Arial" panose="020B0604020202020204" pitchFamily="34" charset="0"/>
              </a:rPr>
              <a:t> 1969</a:t>
            </a:r>
          </a:p>
          <a:p>
            <a:r>
              <a:rPr lang="en-US" sz="1600" dirty="0"/>
              <a:t>Theron G </a:t>
            </a:r>
            <a:r>
              <a:rPr lang="en-US" sz="1600" i="1" dirty="0"/>
              <a:t>Nat Med </a:t>
            </a:r>
            <a:r>
              <a:rPr lang="en-US" sz="1600" dirty="0"/>
              <a:t>2020</a:t>
            </a:r>
          </a:p>
          <a:p>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C4EEB14-6F6F-3D2D-CCC6-FFCC1AE92ADF}"/>
              </a:ext>
            </a:extLst>
          </p:cNvPr>
          <p:cNvSpPr txBox="1"/>
          <p:nvPr/>
        </p:nvSpPr>
        <p:spPr>
          <a:xfrm>
            <a:off x="4843934" y="2274796"/>
            <a:ext cx="4230306" cy="1600438"/>
          </a:xfrm>
          <a:prstGeom prst="rect">
            <a:avLst/>
          </a:prstGeom>
          <a:solidFill>
            <a:schemeClr val="bg2"/>
          </a:solidFill>
          <a:ln>
            <a:solidFill>
              <a:schemeClr val="accent1"/>
            </a:solidFill>
          </a:ln>
        </p:spPr>
        <p:txBody>
          <a:bodyPr wrap="square" rtlCol="0">
            <a:spAutoFit/>
          </a:bodyPr>
          <a:lstStyle/>
          <a:p>
            <a:pPr marL="117475"/>
            <a:r>
              <a:rPr lang="en-US" sz="1400" b="1" i="0" u="sng" dirty="0"/>
              <a:t>Risk factors (multivariate) for higher CASS CFUs</a:t>
            </a:r>
          </a:p>
          <a:p>
            <a:pPr marL="117475"/>
            <a:endParaRPr lang="en-US" sz="1400" b="1" i="0" u="sng" dirty="0"/>
          </a:p>
          <a:p>
            <a:pPr marL="117475"/>
            <a:r>
              <a:rPr lang="en-US" sz="1400" i="0" u="sng" dirty="0"/>
              <a:t>Characteristic</a:t>
            </a:r>
            <a:r>
              <a:rPr lang="en-US" sz="1400" i="0" dirty="0"/>
              <a:t>                      </a:t>
            </a:r>
            <a:r>
              <a:rPr lang="en-US" sz="1400" i="0" u="sng" dirty="0" err="1"/>
              <a:t>aOR</a:t>
            </a:r>
            <a:r>
              <a:rPr lang="en-US" sz="1400" i="0" u="sng" dirty="0"/>
              <a:t> (95% CI) </a:t>
            </a:r>
          </a:p>
          <a:p>
            <a:pPr marL="117475"/>
            <a:r>
              <a:rPr lang="en-US" sz="1400" b="1" i="0" dirty="0"/>
              <a:t>Symptom score    	   0.8/unit  (0.7-0.9) </a:t>
            </a:r>
          </a:p>
          <a:p>
            <a:pPr marL="117475"/>
            <a:r>
              <a:rPr lang="en-US" sz="1400" b="1" i="0" dirty="0"/>
              <a:t>Stronger cough 	               10 per 10 units (10.0-10.1</a:t>
            </a:r>
            <a:r>
              <a:rPr lang="en-US" sz="1400" i="0" dirty="0"/>
              <a:t>)</a:t>
            </a:r>
          </a:p>
          <a:p>
            <a:pPr marL="117475"/>
            <a:r>
              <a:rPr lang="en-US" sz="1400" i="0" dirty="0"/>
              <a:t>Time to cx positivity	    0.8/d (0.7-0.8)</a:t>
            </a:r>
          </a:p>
          <a:p>
            <a:pPr marL="117475"/>
            <a:r>
              <a:rPr lang="en-US" sz="1400" i="0" dirty="0"/>
              <a:t>HIV positive	</a:t>
            </a:r>
            <a:r>
              <a:rPr lang="en-US" sz="1400" dirty="0"/>
              <a:t>	    </a:t>
            </a:r>
            <a:r>
              <a:rPr lang="en-US" sz="1400" i="0" dirty="0"/>
              <a:t>0.4 (0.2-0.8)  </a:t>
            </a:r>
            <a:endParaRPr lang="en-US" dirty="0"/>
          </a:p>
        </p:txBody>
      </p:sp>
    </p:spTree>
    <p:extLst>
      <p:ext uri="{BB962C8B-B14F-4D97-AF65-F5344CB8AC3E}">
        <p14:creationId xmlns:p14="http://schemas.microsoft.com/office/powerpoint/2010/main" val="62655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41381-89AE-4722-BACD-E8F4FD8901E6}"/>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9555F5A8-3D1E-437F-A2E6-9D270B39F4F2}"/>
              </a:ext>
            </a:extLst>
          </p:cNvPr>
          <p:cNvSpPr>
            <a:spLocks noGrp="1"/>
          </p:cNvSpPr>
          <p:nvPr>
            <p:ph type="title"/>
          </p:nvPr>
        </p:nvSpPr>
        <p:spPr>
          <a:xfrm>
            <a:off x="511415" y="224929"/>
            <a:ext cx="8184662" cy="993775"/>
          </a:xfrm>
        </p:spPr>
        <p:txBody>
          <a:bodyPr/>
          <a:lstStyle/>
          <a:p>
            <a:r>
              <a:rPr lang="en-US" sz="3200" dirty="0">
                <a:solidFill>
                  <a:srgbClr val="002060"/>
                </a:solidFill>
              </a:rPr>
              <a:t>MTB Induces Cough</a:t>
            </a:r>
            <a:endParaRPr lang="en-US" dirty="0">
              <a:solidFill>
                <a:srgbClr val="002060"/>
              </a:solidFill>
            </a:endParaRPr>
          </a:p>
        </p:txBody>
      </p:sp>
      <p:sp>
        <p:nvSpPr>
          <p:cNvPr id="5" name="TextBox 4">
            <a:extLst>
              <a:ext uri="{FF2B5EF4-FFF2-40B4-BE49-F238E27FC236}">
                <a16:creationId xmlns:a16="http://schemas.microsoft.com/office/drawing/2014/main" id="{C5BB4C43-9910-48EC-9487-80BE835CA42F}"/>
              </a:ext>
            </a:extLst>
          </p:cNvPr>
          <p:cNvSpPr txBox="1"/>
          <p:nvPr/>
        </p:nvSpPr>
        <p:spPr>
          <a:xfrm>
            <a:off x="6912215" y="823304"/>
            <a:ext cx="2027583" cy="338554"/>
          </a:xfrm>
          <a:prstGeom prst="rect">
            <a:avLst/>
          </a:prstGeom>
          <a:noFill/>
        </p:spPr>
        <p:txBody>
          <a:bodyPr wrap="square" rtlCol="0">
            <a:spAutoFit/>
          </a:bodyPr>
          <a:lstStyle/>
          <a:p>
            <a:r>
              <a:rPr lang="en-US" sz="1600" b="0" dirty="0">
                <a:sym typeface="Wingdings" panose="05000000000000000000" pitchFamily="2" charset="2"/>
              </a:rPr>
              <a:t>Ruhl. </a:t>
            </a:r>
            <a:r>
              <a:rPr lang="en-US" sz="1600" b="0" i="1" dirty="0">
                <a:sym typeface="Wingdings" panose="05000000000000000000" pitchFamily="2" charset="2"/>
              </a:rPr>
              <a:t>Cell</a:t>
            </a:r>
            <a:r>
              <a:rPr lang="en-US" sz="1600" b="0" dirty="0">
                <a:sym typeface="Wingdings" panose="05000000000000000000" pitchFamily="2" charset="2"/>
              </a:rPr>
              <a:t> 2020</a:t>
            </a:r>
            <a:endParaRPr lang="en-US" sz="1600" dirty="0"/>
          </a:p>
        </p:txBody>
      </p:sp>
      <p:pic>
        <p:nvPicPr>
          <p:cNvPr id="6" name="Picture 5" descr="Diagram&#10;&#10;Description automatically generated">
            <a:extLst>
              <a:ext uri="{FF2B5EF4-FFF2-40B4-BE49-F238E27FC236}">
                <a16:creationId xmlns:a16="http://schemas.microsoft.com/office/drawing/2014/main" id="{694BF07C-5A5B-4C84-ACF9-BFDEAE6200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003" y="1412541"/>
            <a:ext cx="3667830" cy="3527005"/>
          </a:xfrm>
          <a:prstGeom prst="rect">
            <a:avLst/>
          </a:prstGeom>
        </p:spPr>
      </p:pic>
      <p:pic>
        <p:nvPicPr>
          <p:cNvPr id="10" name="Picture 9" descr="Diagram&#10;&#10;Description automatically generated">
            <a:extLst>
              <a:ext uri="{FF2B5EF4-FFF2-40B4-BE49-F238E27FC236}">
                <a16:creationId xmlns:a16="http://schemas.microsoft.com/office/drawing/2014/main" id="{219FFF51-05FE-4C31-9CFC-08B59D0C7C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9614" y="742291"/>
            <a:ext cx="6400800" cy="701275"/>
          </a:xfrm>
          <a:prstGeom prst="rect">
            <a:avLst/>
          </a:prstGeom>
        </p:spPr>
      </p:pic>
      <p:pic>
        <p:nvPicPr>
          <p:cNvPr id="12" name="Picture 11" descr="Text&#10;&#10;Description automatically generated">
            <a:extLst>
              <a:ext uri="{FF2B5EF4-FFF2-40B4-BE49-F238E27FC236}">
                <a16:creationId xmlns:a16="http://schemas.microsoft.com/office/drawing/2014/main" id="{3886E235-516A-49DB-A8EB-50A0AAEC6D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52812" y="1395293"/>
            <a:ext cx="3933246" cy="3492584"/>
          </a:xfrm>
          <a:prstGeom prst="rect">
            <a:avLst/>
          </a:prstGeom>
        </p:spPr>
      </p:pic>
    </p:spTree>
    <p:extLst>
      <p:ext uri="{BB962C8B-B14F-4D97-AF65-F5344CB8AC3E}">
        <p14:creationId xmlns:p14="http://schemas.microsoft.com/office/powerpoint/2010/main" val="277391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42ADD-5795-4F12-AA09-A9B29A42F00E}"/>
              </a:ext>
            </a:extLst>
          </p:cNvPr>
          <p:cNvSpPr>
            <a:spLocks noGrp="1"/>
          </p:cNvSpPr>
          <p:nvPr>
            <p:ph type="body" sz="quarter" idx="11"/>
          </p:nvPr>
        </p:nvSpPr>
        <p:spPr>
          <a:xfrm>
            <a:off x="190992" y="993662"/>
            <a:ext cx="6651377" cy="2251761"/>
          </a:xfrm>
        </p:spPr>
        <p:txBody>
          <a:bodyPr/>
          <a:lstStyle/>
          <a:p>
            <a:pPr>
              <a:buClr>
                <a:srgbClr val="001C54"/>
              </a:buClr>
            </a:pPr>
            <a:r>
              <a:rPr lang="en-US" altLang="en-US" sz="1500"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Spontaneous cough frequency associated with </a:t>
            </a:r>
            <a:r>
              <a:rPr lang="en-US" altLang="en-US" sz="1500" dirty="0" err="1">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Mtb</a:t>
            </a:r>
            <a:r>
              <a:rPr lang="en-US" altLang="en-US" sz="1500"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 positive aerosols (p-value = 0.02) </a:t>
            </a:r>
            <a:r>
              <a:rPr lang="en-US" altLang="en-US" sz="1350"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(Patterson </a:t>
            </a:r>
            <a:r>
              <a:rPr lang="en-US" altLang="en-US" sz="1350" i="1"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Gates Open Res </a:t>
            </a:r>
            <a:r>
              <a:rPr lang="en-US" altLang="en-US" sz="1350"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 2017)</a:t>
            </a:r>
            <a:endParaRPr lang="en-US" altLang="en-US" sz="1350" baseline="30000"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endParaRPr>
          </a:p>
          <a:p>
            <a:pPr lvl="1">
              <a:spcAft>
                <a:spcPts val="750"/>
              </a:spcAft>
              <a:buClr>
                <a:srgbClr val="001C54"/>
              </a:buClr>
            </a:pPr>
            <a:r>
              <a:rPr lang="en-US" altLang="en-US" sz="1350" dirty="0">
                <a:solidFill>
                  <a:schemeClr val="tx2">
                    <a:lumMod val="50000"/>
                  </a:schemeClr>
                </a:solidFill>
                <a:latin typeface="Century Gothic" panose="020B0502020202020204" pitchFamily="34" charset="0"/>
                <a:ea typeface="Times New Roman" panose="02020603050405020304" pitchFamily="18" charset="0"/>
                <a:cs typeface="Helvetica" panose="020B0604020202020204" pitchFamily="34" charset="0"/>
              </a:rPr>
              <a:t>Varied by HIV status: cough cut-point lower if HIV-neg (9 vs. 18 coughs) </a:t>
            </a:r>
            <a:endParaRPr lang="en-US" altLang="en-US" sz="1350" dirty="0">
              <a:solidFill>
                <a:schemeClr val="tx2">
                  <a:lumMod val="50000"/>
                </a:schemeClr>
              </a:solidFill>
              <a:latin typeface="Century Gothic" panose="020B0502020202020204" pitchFamily="34" charset="0"/>
              <a:cs typeface="Helvetica" panose="020B0604020202020204" pitchFamily="34" charset="0"/>
            </a:endParaRPr>
          </a:p>
          <a:p>
            <a:r>
              <a:rPr lang="en-US" sz="1500" dirty="0">
                <a:solidFill>
                  <a:schemeClr val="tx2">
                    <a:lumMod val="50000"/>
                  </a:schemeClr>
                </a:solidFill>
                <a:latin typeface="Century Gothic" panose="020B0502020202020204" pitchFamily="34" charset="0"/>
                <a:cs typeface="Helvetica" panose="020B0604020202020204" pitchFamily="34" charset="0"/>
              </a:rPr>
              <a:t>Cough </a:t>
            </a:r>
            <a:r>
              <a:rPr lang="en-US" sz="1500" u="sng" dirty="0">
                <a:solidFill>
                  <a:schemeClr val="tx2">
                    <a:lumMod val="50000"/>
                  </a:schemeClr>
                </a:solidFill>
                <a:latin typeface="Century Gothic" panose="020B0502020202020204" pitchFamily="34" charset="0"/>
                <a:cs typeface="Helvetica" panose="020B0604020202020204" pitchFamily="34" charset="0"/>
              </a:rPr>
              <a:t>characteristics</a:t>
            </a:r>
            <a:r>
              <a:rPr lang="en-US" sz="1500" dirty="0">
                <a:solidFill>
                  <a:schemeClr val="tx2">
                    <a:lumMod val="50000"/>
                  </a:schemeClr>
                </a:solidFill>
                <a:latin typeface="Century Gothic" panose="020B0502020202020204" pitchFamily="34" charset="0"/>
                <a:cs typeface="Helvetica" panose="020B0604020202020204" pitchFamily="34" charset="0"/>
              </a:rPr>
              <a:t> – computer deep learning techniques differentiated TB cough from other etiologies (Sens 82%, Spec 97%)</a:t>
            </a:r>
          </a:p>
          <a:p>
            <a:pPr lvl="1">
              <a:spcAft>
                <a:spcPts val="750"/>
              </a:spcAft>
            </a:pPr>
            <a:r>
              <a:rPr lang="en-US" sz="1350" dirty="0">
                <a:solidFill>
                  <a:schemeClr val="tx2">
                    <a:lumMod val="50000"/>
                  </a:schemeClr>
                </a:solidFill>
                <a:latin typeface="Century Gothic" panose="020B0502020202020204" pitchFamily="34" charset="0"/>
                <a:cs typeface="Helvetica" panose="020B0604020202020204" pitchFamily="34" charset="0"/>
              </a:rPr>
              <a:t>Can accurately associate cough with person (Whitehill 2020)</a:t>
            </a:r>
          </a:p>
          <a:p>
            <a:pPr marL="0" indent="0">
              <a:buNone/>
            </a:pPr>
            <a:endParaRPr lang="en-US" dirty="0"/>
          </a:p>
        </p:txBody>
      </p:sp>
      <p:sp>
        <p:nvSpPr>
          <p:cNvPr id="4" name="Title 3">
            <a:extLst>
              <a:ext uri="{FF2B5EF4-FFF2-40B4-BE49-F238E27FC236}">
                <a16:creationId xmlns:a16="http://schemas.microsoft.com/office/drawing/2014/main" id="{7456192F-5983-44AB-802D-BF2D478135C3}"/>
              </a:ext>
            </a:extLst>
          </p:cNvPr>
          <p:cNvSpPr>
            <a:spLocks noGrp="1"/>
          </p:cNvSpPr>
          <p:nvPr>
            <p:ph type="title"/>
          </p:nvPr>
        </p:nvSpPr>
        <p:spPr/>
        <p:txBody>
          <a:bodyPr/>
          <a:lstStyle/>
          <a:p>
            <a:r>
              <a:rPr lang="en-US" sz="3200" dirty="0">
                <a:solidFill>
                  <a:srgbClr val="002060"/>
                </a:solidFill>
                <a:latin typeface="Encode Sans Normal Black" panose="02000000000000000000" pitchFamily="2" charset="0"/>
              </a:rPr>
              <a:t>Cough and Infectiousness</a:t>
            </a:r>
            <a:endParaRPr lang="en-US" dirty="0">
              <a:solidFill>
                <a:srgbClr val="002060"/>
              </a:solidFill>
              <a:latin typeface="Encode Sans Normal Black" panose="02000000000000000000" pitchFamily="2" charset="0"/>
            </a:endParaRPr>
          </a:p>
        </p:txBody>
      </p:sp>
      <p:pic>
        <p:nvPicPr>
          <p:cNvPr id="5" name="Picture 2">
            <a:extLst>
              <a:ext uri="{FF2B5EF4-FFF2-40B4-BE49-F238E27FC236}">
                <a16:creationId xmlns:a16="http://schemas.microsoft.com/office/drawing/2014/main" id="{B166CE1D-7A15-4A9A-BF18-71BC4358E2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3246" y="4123908"/>
            <a:ext cx="1709457" cy="414009"/>
          </a:xfrm>
          <a:prstGeom prst="rect">
            <a:avLst/>
          </a:prstGeom>
          <a:solidFill>
            <a:schemeClr val="tx1"/>
          </a:solidFill>
        </p:spPr>
      </p:pic>
      <p:pic>
        <p:nvPicPr>
          <p:cNvPr id="6" name="Picture 5">
            <a:extLst>
              <a:ext uri="{FF2B5EF4-FFF2-40B4-BE49-F238E27FC236}">
                <a16:creationId xmlns:a16="http://schemas.microsoft.com/office/drawing/2014/main" id="{7F27D60F-136C-49DC-965F-E59465D94169}"/>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842369" y="921616"/>
            <a:ext cx="2000334" cy="2133726"/>
          </a:xfrm>
          <a:prstGeom prst="rect">
            <a:avLst/>
          </a:prstGeom>
          <a:ln>
            <a:solidFill>
              <a:schemeClr val="tx1"/>
            </a:solid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8CC336C4-29DF-400B-9C9A-347B604CAD83}"/>
              </a:ext>
            </a:extLst>
          </p:cNvPr>
          <p:cNvGrpSpPr/>
          <p:nvPr/>
        </p:nvGrpSpPr>
        <p:grpSpPr>
          <a:xfrm>
            <a:off x="460375" y="3173059"/>
            <a:ext cx="4603282" cy="1901699"/>
            <a:chOff x="0" y="0"/>
            <a:chExt cx="4829175" cy="2103755"/>
          </a:xfrm>
        </p:grpSpPr>
        <p:pic>
          <p:nvPicPr>
            <p:cNvPr id="8" name="Picture 7">
              <a:extLst>
                <a:ext uri="{FF2B5EF4-FFF2-40B4-BE49-F238E27FC236}">
                  <a16:creationId xmlns:a16="http://schemas.microsoft.com/office/drawing/2014/main" id="{C60C680D-2EB6-4373-9673-A4E39CEA35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4829175" cy="2103755"/>
            </a:xfrm>
            <a:prstGeom prst="rect">
              <a:avLst/>
            </a:prstGeom>
            <a:ln>
              <a:solidFill>
                <a:schemeClr val="tx1"/>
              </a:solidFill>
            </a:ln>
            <a:extLst>
              <a:ext uri="{53640926-AAD7-44D8-BBD7-CCE9431645EC}">
                <a14:shadowObscured xmlns:a14="http://schemas.microsoft.com/office/drawing/2010/main"/>
              </a:ext>
            </a:extLst>
          </p:spPr>
        </p:pic>
        <p:sp>
          <p:nvSpPr>
            <p:cNvPr id="9" name="Text Box 14">
              <a:extLst>
                <a:ext uri="{FF2B5EF4-FFF2-40B4-BE49-F238E27FC236}">
                  <a16:creationId xmlns:a16="http://schemas.microsoft.com/office/drawing/2014/main" id="{A49235FE-5077-480E-93B3-35AEE903413F}"/>
                </a:ext>
              </a:extLst>
            </p:cNvPr>
            <p:cNvSpPr txBox="1"/>
            <p:nvPr/>
          </p:nvSpPr>
          <p:spPr>
            <a:xfrm>
              <a:off x="404813" y="1614488"/>
              <a:ext cx="123825" cy="233362"/>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pPr>
              <a:r>
                <a:rPr lang="en-US" sz="825" b="1">
                  <a:latin typeface="Calibri"/>
                  <a:ea typeface="Calibri"/>
                  <a:cs typeface="Times New Roman"/>
                </a:rPr>
                <a:t>3</a:t>
              </a:r>
              <a:endParaRPr lang="en-US" sz="825">
                <a:latin typeface="Calibri"/>
                <a:ea typeface="Calibri"/>
                <a:cs typeface="Times New Roman"/>
              </a:endParaRPr>
            </a:p>
          </p:txBody>
        </p:sp>
      </p:grpSp>
      <p:sp>
        <p:nvSpPr>
          <p:cNvPr id="12" name="TextBox 11">
            <a:extLst>
              <a:ext uri="{FF2B5EF4-FFF2-40B4-BE49-F238E27FC236}">
                <a16:creationId xmlns:a16="http://schemas.microsoft.com/office/drawing/2014/main" id="{0DF33314-82CC-4D48-9473-80808F54EBD5}"/>
              </a:ext>
            </a:extLst>
          </p:cNvPr>
          <p:cNvSpPr txBox="1"/>
          <p:nvPr/>
        </p:nvSpPr>
        <p:spPr>
          <a:xfrm>
            <a:off x="5449535" y="4569200"/>
            <a:ext cx="3694466" cy="584775"/>
          </a:xfrm>
          <a:prstGeom prst="rect">
            <a:avLst/>
          </a:prstGeom>
          <a:noFill/>
        </p:spPr>
        <p:txBody>
          <a:bodyPr wrap="square" rtlCol="0">
            <a:spAutoFit/>
          </a:bodyPr>
          <a:lstStyle/>
          <a:p>
            <a:r>
              <a:rPr lang="en-US" sz="1600" dirty="0" err="1"/>
              <a:t>Pahar</a:t>
            </a:r>
            <a:r>
              <a:rPr lang="en-US" sz="1600" dirty="0"/>
              <a:t> M. Automatic Cough Classification for TB Screening</a:t>
            </a:r>
          </a:p>
        </p:txBody>
      </p:sp>
    </p:spTree>
    <p:extLst>
      <p:ext uri="{BB962C8B-B14F-4D97-AF65-F5344CB8AC3E}">
        <p14:creationId xmlns:p14="http://schemas.microsoft.com/office/powerpoint/2010/main" val="41352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00E17676-B8B2-4537-A279-281DC57311E2}"/>
              </a:ext>
            </a:extLst>
          </p:cNvPr>
          <p:cNvPicPr>
            <a:picLocks noChangeAspect="1"/>
          </p:cNvPicPr>
          <p:nvPr/>
        </p:nvPicPr>
        <p:blipFill rotWithShape="1">
          <a:blip r:embed="rId3"/>
          <a:srcRect t="3889" b="69444"/>
          <a:stretch/>
        </p:blipFill>
        <p:spPr>
          <a:xfrm>
            <a:off x="214312" y="839755"/>
            <a:ext cx="8438555" cy="3000375"/>
          </a:xfrm>
          <a:prstGeom prst="rect">
            <a:avLst/>
          </a:prstGeom>
        </p:spPr>
      </p:pic>
      <p:cxnSp>
        <p:nvCxnSpPr>
          <p:cNvPr id="8" name="Straight Connector 7">
            <a:extLst>
              <a:ext uri="{FF2B5EF4-FFF2-40B4-BE49-F238E27FC236}">
                <a16:creationId xmlns:a16="http://schemas.microsoft.com/office/drawing/2014/main" id="{2B994B4B-AB50-4051-AB75-E46BC2256F14}"/>
              </a:ext>
            </a:extLst>
          </p:cNvPr>
          <p:cNvCxnSpPr/>
          <p:nvPr/>
        </p:nvCxnSpPr>
        <p:spPr>
          <a:xfrm>
            <a:off x="704850" y="2982297"/>
            <a:ext cx="3962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05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BEFE8-0942-41AC-8031-522CA072FE4C}"/>
              </a:ext>
            </a:extLst>
          </p:cNvPr>
          <p:cNvSpPr>
            <a:spLocks noGrp="1"/>
          </p:cNvSpPr>
          <p:nvPr>
            <p:ph type="body" sz="quarter" idx="11"/>
          </p:nvPr>
        </p:nvSpPr>
        <p:spPr>
          <a:xfrm>
            <a:off x="169241" y="1452044"/>
            <a:ext cx="8805518" cy="2251761"/>
          </a:xfrm>
        </p:spPr>
        <p:txBody>
          <a:bodyPr/>
          <a:lstStyle/>
          <a:p>
            <a:pPr>
              <a:spcBef>
                <a:spcPts val="0"/>
              </a:spcBef>
              <a:spcAft>
                <a:spcPts val="600"/>
              </a:spcAft>
            </a:pPr>
            <a:r>
              <a:rPr lang="en-GB" sz="1600" b="0" dirty="0">
                <a:latin typeface="Open Sans" panose="020B0606030504020204" pitchFamily="34" charset="0"/>
                <a:ea typeface="Open Sans" panose="020B0606030504020204" pitchFamily="34" charset="0"/>
                <a:cs typeface="Open Sans" panose="020B0606030504020204" pitchFamily="34" charset="0"/>
              </a:rPr>
              <a:t>No</a:t>
            </a:r>
            <a:r>
              <a:rPr lang="en-US" sz="1600" b="0" i="0" u="none" strike="noStrike" baseline="0" dirty="0">
                <a:latin typeface="Open Sans" panose="020B0606030504020204" pitchFamily="34" charset="0"/>
                <a:ea typeface="Open Sans" panose="020B0606030504020204" pitchFamily="34" charset="0"/>
                <a:cs typeface="Open Sans" panose="020B0606030504020204" pitchFamily="34" charset="0"/>
              </a:rPr>
              <a:t> association between </a:t>
            </a:r>
            <a:r>
              <a:rPr lang="pt-BR" sz="1600" b="0" dirty="0">
                <a:latin typeface="Open Sans" panose="020B0606030504020204" pitchFamily="34" charset="0"/>
                <a:ea typeface="Open Sans" panose="020B0606030504020204" pitchFamily="34" charset="0"/>
                <a:cs typeface="Open Sans" panose="020B0606030504020204" pitchFamily="34" charset="0"/>
              </a:rPr>
              <a:t>face mask MTB</a:t>
            </a:r>
            <a:r>
              <a:rPr lang="pt-BR" sz="1600" b="0" i="1" dirty="0">
                <a:latin typeface="Open Sans" panose="020B0606030504020204" pitchFamily="34" charset="0"/>
                <a:ea typeface="Open Sans" panose="020B0606030504020204" pitchFamily="34" charset="0"/>
                <a:cs typeface="Open Sans" panose="020B0606030504020204" pitchFamily="34" charset="0"/>
              </a:rPr>
              <a:t> </a:t>
            </a:r>
            <a:r>
              <a:rPr lang="pt-BR" sz="1600" b="0" dirty="0">
                <a:latin typeface="Open Sans" panose="020B0606030504020204" pitchFamily="34" charset="0"/>
                <a:ea typeface="Open Sans" panose="020B0606030504020204" pitchFamily="34" charset="0"/>
                <a:cs typeface="Open Sans" panose="020B0606030504020204" pitchFamily="34" charset="0"/>
              </a:rPr>
              <a:t>output</a:t>
            </a:r>
            <a:r>
              <a:rPr lang="en-US" sz="1600" b="0" i="0" u="none" strike="noStrike" baseline="0" dirty="0">
                <a:latin typeface="Open Sans" panose="020B0606030504020204" pitchFamily="34" charset="0"/>
                <a:ea typeface="Open Sans" panose="020B0606030504020204" pitchFamily="34" charset="0"/>
                <a:cs typeface="Open Sans" panose="020B0606030504020204" pitchFamily="34" charset="0"/>
              </a:rPr>
              <a:t> and cough frequency, radiological measures of disease extent, or bacterial burden in baseline sputum samples</a:t>
            </a:r>
          </a:p>
          <a:p>
            <a:endParaRPr lang="en-GB" sz="1200" dirty="0"/>
          </a:p>
          <a:p>
            <a:endParaRPr lang="en-GB" sz="1200" dirty="0"/>
          </a:p>
          <a:p>
            <a:endParaRPr lang="en-US" sz="1200" dirty="0"/>
          </a:p>
        </p:txBody>
      </p:sp>
      <p:pic>
        <p:nvPicPr>
          <p:cNvPr id="7" name="Picture 6" descr="Chart&#10;&#10;Description automatically generated with low confidence">
            <a:extLst>
              <a:ext uri="{FF2B5EF4-FFF2-40B4-BE49-F238E27FC236}">
                <a16:creationId xmlns:a16="http://schemas.microsoft.com/office/drawing/2014/main" id="{4EB068C8-844E-4195-BB16-24B40BE6F5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1407" y="2264905"/>
            <a:ext cx="6136312" cy="2086776"/>
          </a:xfrm>
          <a:prstGeom prst="rect">
            <a:avLst/>
          </a:prstGeom>
        </p:spPr>
      </p:pic>
      <p:pic>
        <p:nvPicPr>
          <p:cNvPr id="8" name="Picture 7" descr="Text&#10;&#10;Description automatically generated">
            <a:extLst>
              <a:ext uri="{FF2B5EF4-FFF2-40B4-BE49-F238E27FC236}">
                <a16:creationId xmlns:a16="http://schemas.microsoft.com/office/drawing/2014/main" id="{79BE6471-0ED9-43E5-9B59-679CB6BBB1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455" y="-60805"/>
            <a:ext cx="5598925" cy="1577378"/>
          </a:xfrm>
          <a:prstGeom prst="rect">
            <a:avLst/>
          </a:prstGeom>
        </p:spPr>
      </p:pic>
      <p:pic>
        <p:nvPicPr>
          <p:cNvPr id="10" name="Picture 9" descr="A picture containing text, pigeon&#10;&#10;Description automatically generated">
            <a:extLst>
              <a:ext uri="{FF2B5EF4-FFF2-40B4-BE49-F238E27FC236}">
                <a16:creationId xmlns:a16="http://schemas.microsoft.com/office/drawing/2014/main" id="{5C5AA3C4-3A58-4860-BB7C-58FF64DA28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47111" y="22376"/>
            <a:ext cx="1877584" cy="1441499"/>
          </a:xfrm>
          <a:prstGeom prst="rect">
            <a:avLst/>
          </a:prstGeom>
        </p:spPr>
      </p:pic>
      <p:sp>
        <p:nvSpPr>
          <p:cNvPr id="13" name="TextBox 12">
            <a:extLst>
              <a:ext uri="{FF2B5EF4-FFF2-40B4-BE49-F238E27FC236}">
                <a16:creationId xmlns:a16="http://schemas.microsoft.com/office/drawing/2014/main" id="{E01F39B3-39E5-4678-A89B-9BECC2E18B59}"/>
              </a:ext>
            </a:extLst>
          </p:cNvPr>
          <p:cNvSpPr txBox="1"/>
          <p:nvPr/>
        </p:nvSpPr>
        <p:spPr>
          <a:xfrm>
            <a:off x="439255" y="3993885"/>
            <a:ext cx="7901555" cy="830997"/>
          </a:xfrm>
          <a:prstGeom prst="rect">
            <a:avLst/>
          </a:prstGeom>
          <a:solidFill>
            <a:schemeClr val="accent3"/>
          </a:solidFill>
        </p:spPr>
        <p:txBody>
          <a:bodyPr wrap="square" rtlCol="0">
            <a:spAutoFit/>
          </a:bodyPr>
          <a:lstStyle/>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Among TB suspects, 8/20 </a:t>
            </a:r>
            <a:r>
              <a:rPr lang="en-US" sz="1600" dirty="0" err="1">
                <a:latin typeface="Open Sans" panose="020B0606030504020204" pitchFamily="34" charset="0"/>
                <a:ea typeface="Open Sans" panose="020B0606030504020204" pitchFamily="34" charset="0"/>
                <a:cs typeface="Open Sans" panose="020B0606030504020204" pitchFamily="34" charset="0"/>
              </a:rPr>
              <a:t>Dx’d</a:t>
            </a:r>
            <a:r>
              <a:rPr lang="en-US" sz="1600" dirty="0">
                <a:latin typeface="Open Sans" panose="020B0606030504020204" pitchFamily="34" charset="0"/>
                <a:ea typeface="Open Sans" panose="020B0606030504020204" pitchFamily="34" charset="0"/>
                <a:cs typeface="Open Sans" panose="020B0606030504020204" pitchFamily="34" charset="0"/>
              </a:rPr>
              <a:t> with TB, 6 were only positive on face-mask</a:t>
            </a:r>
          </a:p>
          <a:p>
            <a:pPr marL="285750" indent="-285750">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4 of the six became </a:t>
            </a:r>
            <a:r>
              <a:rPr lang="en-US" sz="1600" dirty="0" err="1">
                <a:latin typeface="Open Sans" panose="020B0606030504020204" pitchFamily="34" charset="0"/>
                <a:ea typeface="Open Sans" panose="020B0606030504020204" pitchFamily="34" charset="0"/>
                <a:cs typeface="Open Sans" panose="020B0606030504020204" pitchFamily="34" charset="0"/>
              </a:rPr>
              <a:t>Xpert</a:t>
            </a:r>
            <a:r>
              <a:rPr lang="en-US" sz="1600" dirty="0">
                <a:latin typeface="Open Sans" panose="020B0606030504020204" pitchFamily="34" charset="0"/>
                <a:ea typeface="Open Sans" panose="020B0606030504020204" pitchFamily="34" charset="0"/>
                <a:cs typeface="Open Sans" panose="020B0606030504020204" pitchFamily="34" charset="0"/>
              </a:rPr>
              <a:t> positive over 6 weeks</a:t>
            </a:r>
          </a:p>
        </p:txBody>
      </p:sp>
      <p:sp>
        <p:nvSpPr>
          <p:cNvPr id="3" name="TextBox 2">
            <a:extLst>
              <a:ext uri="{FF2B5EF4-FFF2-40B4-BE49-F238E27FC236}">
                <a16:creationId xmlns:a16="http://schemas.microsoft.com/office/drawing/2014/main" id="{FE95AC96-FF0D-44FC-979F-9271EEDA5775}"/>
              </a:ext>
            </a:extLst>
          </p:cNvPr>
          <p:cNvSpPr txBox="1"/>
          <p:nvPr/>
        </p:nvSpPr>
        <p:spPr>
          <a:xfrm>
            <a:off x="7296389" y="2456367"/>
            <a:ext cx="704850" cy="369332"/>
          </a:xfrm>
          <a:prstGeom prst="rect">
            <a:avLst/>
          </a:prstGeom>
          <a:solidFill>
            <a:srgbClr val="92D050"/>
          </a:solidFill>
        </p:spPr>
        <p:txBody>
          <a:bodyPr wrap="square" rtlCol="0">
            <a:spAutoFit/>
          </a:bodyPr>
          <a:lstStyle/>
          <a:p>
            <a:r>
              <a:rPr lang="en-US" dirty="0"/>
              <a:t>Mask</a:t>
            </a:r>
          </a:p>
        </p:txBody>
      </p:sp>
      <p:sp>
        <p:nvSpPr>
          <p:cNvPr id="9" name="TextBox 8">
            <a:extLst>
              <a:ext uri="{FF2B5EF4-FFF2-40B4-BE49-F238E27FC236}">
                <a16:creationId xmlns:a16="http://schemas.microsoft.com/office/drawing/2014/main" id="{18D0E864-110B-4A05-8030-74011517A78C}"/>
              </a:ext>
            </a:extLst>
          </p:cNvPr>
          <p:cNvSpPr txBox="1"/>
          <p:nvPr/>
        </p:nvSpPr>
        <p:spPr>
          <a:xfrm>
            <a:off x="7210036" y="3289869"/>
            <a:ext cx="1252483" cy="369332"/>
          </a:xfrm>
          <a:prstGeom prst="rect">
            <a:avLst/>
          </a:prstGeom>
          <a:solidFill>
            <a:srgbClr val="0070C0"/>
          </a:solidFill>
        </p:spPr>
        <p:txBody>
          <a:bodyPr wrap="square" rtlCol="0">
            <a:spAutoFit/>
          </a:bodyPr>
          <a:lstStyle/>
          <a:p>
            <a:r>
              <a:rPr lang="en-US" dirty="0">
                <a:solidFill>
                  <a:srgbClr val="FFFF00"/>
                </a:solidFill>
              </a:rPr>
              <a:t>Coughs/</a:t>
            </a:r>
            <a:r>
              <a:rPr lang="en-US" dirty="0" err="1">
                <a:solidFill>
                  <a:srgbClr val="FFFF00"/>
                </a:solidFill>
              </a:rPr>
              <a:t>hr</a:t>
            </a:r>
            <a:endParaRPr lang="en-US" dirty="0">
              <a:solidFill>
                <a:srgbClr val="FFFF00"/>
              </a:solidFill>
            </a:endParaRPr>
          </a:p>
        </p:txBody>
      </p:sp>
      <p:sp>
        <p:nvSpPr>
          <p:cNvPr id="11" name="TextBox 10">
            <a:extLst>
              <a:ext uri="{FF2B5EF4-FFF2-40B4-BE49-F238E27FC236}">
                <a16:creationId xmlns:a16="http://schemas.microsoft.com/office/drawing/2014/main" id="{BF2799C4-7362-46DE-BD17-1B5358C88EDD}"/>
              </a:ext>
            </a:extLst>
          </p:cNvPr>
          <p:cNvSpPr txBox="1"/>
          <p:nvPr/>
        </p:nvSpPr>
        <p:spPr>
          <a:xfrm>
            <a:off x="7210036" y="2883402"/>
            <a:ext cx="951734" cy="369332"/>
          </a:xfrm>
          <a:prstGeom prst="rect">
            <a:avLst/>
          </a:prstGeom>
          <a:solidFill>
            <a:srgbClr val="FF0000"/>
          </a:solidFill>
        </p:spPr>
        <p:txBody>
          <a:bodyPr wrap="square" rtlCol="0">
            <a:spAutoFit/>
          </a:bodyPr>
          <a:lstStyle/>
          <a:p>
            <a:r>
              <a:rPr lang="en-US" dirty="0">
                <a:solidFill>
                  <a:srgbClr val="FFFF00"/>
                </a:solidFill>
              </a:rPr>
              <a:t>Sputum</a:t>
            </a:r>
          </a:p>
        </p:txBody>
      </p:sp>
    </p:spTree>
    <p:extLst>
      <p:ext uri="{BB962C8B-B14F-4D97-AF65-F5344CB8AC3E}">
        <p14:creationId xmlns:p14="http://schemas.microsoft.com/office/powerpoint/2010/main" val="128541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3E2F25-F8DB-493D-8F0D-8AB980379B73}"/>
              </a:ext>
            </a:extLst>
          </p:cNvPr>
          <p:cNvSpPr>
            <a:spLocks noGrp="1"/>
          </p:cNvSpPr>
          <p:nvPr>
            <p:ph type="body" sz="quarter" idx="12"/>
          </p:nvPr>
        </p:nvSpPr>
        <p:spPr>
          <a:xfrm>
            <a:off x="460375" y="1730667"/>
            <a:ext cx="8184662" cy="573146"/>
          </a:xfrm>
        </p:spPr>
        <p:txBody>
          <a:bodyPr/>
          <a:lstStyle/>
          <a:p>
            <a:pPr algn="ctr"/>
            <a:r>
              <a:rPr lang="en-US" sz="3600" b="1" dirty="0">
                <a:solidFill>
                  <a:schemeClr val="tx2">
                    <a:lumMod val="75000"/>
                  </a:schemeClr>
                </a:solidFill>
              </a:rPr>
              <a:t>Population TB Prevalence</a:t>
            </a:r>
          </a:p>
        </p:txBody>
      </p:sp>
    </p:spTree>
    <p:extLst>
      <p:ext uri="{BB962C8B-B14F-4D97-AF65-F5344CB8AC3E}">
        <p14:creationId xmlns:p14="http://schemas.microsoft.com/office/powerpoint/2010/main" val="221634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6CB76-62DB-471C-B9A9-5A0B70416313}"/>
              </a:ext>
            </a:extLst>
          </p:cNvPr>
          <p:cNvSpPr>
            <a:spLocks noGrp="1"/>
          </p:cNvSpPr>
          <p:nvPr>
            <p:ph type="body" sz="quarter" idx="11"/>
          </p:nvPr>
        </p:nvSpPr>
        <p:spPr>
          <a:xfrm>
            <a:off x="213655" y="1418377"/>
            <a:ext cx="8431382" cy="2956956"/>
          </a:xfrm>
        </p:spPr>
        <p:txBody>
          <a:bodyPr/>
          <a:lstStyle/>
          <a:p>
            <a:r>
              <a:rPr lang="en-US" sz="2200" dirty="0"/>
              <a:t>Mixed findings from 2 cluster RCTs of ACF</a:t>
            </a:r>
          </a:p>
          <a:p>
            <a:pPr lvl="1"/>
            <a:r>
              <a:rPr lang="en-US" dirty="0"/>
              <a:t>ZAMSTAR: </a:t>
            </a:r>
            <a:r>
              <a:rPr lang="en-US" b="0" dirty="0"/>
              <a:t>RSA/Zambia, intervention – over 3 </a:t>
            </a:r>
            <a:r>
              <a:rPr lang="en-US" b="0" dirty="0" err="1"/>
              <a:t>yrs</a:t>
            </a:r>
            <a:r>
              <a:rPr lang="en-US" b="0" dirty="0"/>
              <a:t>, community mobilization, access to smear microscopy, HHC activities</a:t>
            </a:r>
          </a:p>
          <a:p>
            <a:pPr lvl="2"/>
            <a:r>
              <a:rPr lang="en-US" b="0" dirty="0"/>
              <a:t>No effect of interventions</a:t>
            </a:r>
          </a:p>
          <a:p>
            <a:pPr lvl="1"/>
            <a:r>
              <a:rPr lang="en-US" dirty="0"/>
              <a:t>ACT3: </a:t>
            </a:r>
            <a:r>
              <a:rPr lang="en-US" b="0" dirty="0"/>
              <a:t>Vietnam, intervention = collection of sputum (regardless of </a:t>
            </a:r>
            <a:r>
              <a:rPr lang="en-US" b="0" dirty="0" err="1"/>
              <a:t>Sx</a:t>
            </a:r>
            <a:r>
              <a:rPr lang="en-US" b="0" dirty="0"/>
              <a:t>) x 3 </a:t>
            </a:r>
            <a:r>
              <a:rPr lang="en-US" b="0" dirty="0" err="1"/>
              <a:t>yrs</a:t>
            </a:r>
            <a:r>
              <a:rPr lang="en-US" b="0" dirty="0"/>
              <a:t> for </a:t>
            </a:r>
            <a:r>
              <a:rPr lang="en-US" b="0" dirty="0" err="1"/>
              <a:t>Xpert</a:t>
            </a:r>
            <a:r>
              <a:rPr lang="en-US" b="0" dirty="0"/>
              <a:t> testing </a:t>
            </a:r>
          </a:p>
          <a:p>
            <a:pPr lvl="2"/>
            <a:r>
              <a:rPr lang="en-US" b="0" dirty="0" err="1"/>
              <a:t>Yr</a:t>
            </a:r>
            <a:r>
              <a:rPr lang="en-US" b="0" dirty="0"/>
              <a:t> 4- intervention clusters had less TB: 0.56 (0.40-0.78); P&lt;0.001</a:t>
            </a:r>
          </a:p>
          <a:p>
            <a:pPr lvl="1"/>
            <a:r>
              <a:rPr lang="en-US" b="0" dirty="0"/>
              <a:t>Difference due to intensity of screening? Does ACF identify early disease or stable/non-progressive TB?</a:t>
            </a:r>
          </a:p>
        </p:txBody>
      </p:sp>
      <p:sp>
        <p:nvSpPr>
          <p:cNvPr id="4" name="Title 3">
            <a:extLst>
              <a:ext uri="{FF2B5EF4-FFF2-40B4-BE49-F238E27FC236}">
                <a16:creationId xmlns:a16="http://schemas.microsoft.com/office/drawing/2014/main" id="{C920AD1E-967A-4232-B5BD-9B7CD0E6A418}"/>
              </a:ext>
            </a:extLst>
          </p:cNvPr>
          <p:cNvSpPr>
            <a:spLocks noGrp="1"/>
          </p:cNvSpPr>
          <p:nvPr>
            <p:ph type="title"/>
          </p:nvPr>
        </p:nvSpPr>
        <p:spPr>
          <a:xfrm>
            <a:off x="460375" y="212427"/>
            <a:ext cx="8184662" cy="993775"/>
          </a:xfrm>
        </p:spPr>
        <p:txBody>
          <a:bodyPr/>
          <a:lstStyle/>
          <a:p>
            <a:r>
              <a:rPr lang="en-US" sz="3200" dirty="0">
                <a:solidFill>
                  <a:schemeClr val="tx2">
                    <a:lumMod val="75000"/>
                  </a:schemeClr>
                </a:solidFill>
              </a:rPr>
              <a:t>Active Case-Finding: Does it Reduce Community TB Prevalence?</a:t>
            </a:r>
          </a:p>
        </p:txBody>
      </p:sp>
      <p:sp>
        <p:nvSpPr>
          <p:cNvPr id="6" name="TextBox 5">
            <a:extLst>
              <a:ext uri="{FF2B5EF4-FFF2-40B4-BE49-F238E27FC236}">
                <a16:creationId xmlns:a16="http://schemas.microsoft.com/office/drawing/2014/main" id="{25E5AAD5-1C28-4120-9E16-43C4F1A93070}"/>
              </a:ext>
            </a:extLst>
          </p:cNvPr>
          <p:cNvSpPr txBox="1"/>
          <p:nvPr/>
        </p:nvSpPr>
        <p:spPr>
          <a:xfrm>
            <a:off x="6645001" y="4370329"/>
            <a:ext cx="3068166" cy="1323439"/>
          </a:xfrm>
          <a:prstGeom prst="rect">
            <a:avLst/>
          </a:prstGeom>
          <a:noFill/>
        </p:spPr>
        <p:txBody>
          <a:bodyPr wrap="square" rtlCol="0">
            <a:spAutoFit/>
          </a:bodyPr>
          <a:lstStyle/>
          <a:p>
            <a:r>
              <a:rPr lang="en-US" sz="1600" dirty="0"/>
              <a:t>Burke, </a:t>
            </a:r>
            <a:r>
              <a:rPr lang="en-US" sz="1600" i="1" dirty="0"/>
              <a:t>Lancet Pub </a:t>
            </a:r>
            <a:r>
              <a:rPr lang="en-US" sz="1600" i="1" dirty="0" err="1"/>
              <a:t>Hlth</a:t>
            </a:r>
            <a:r>
              <a:rPr lang="en-US" sz="1600" i="1" dirty="0"/>
              <a:t> </a:t>
            </a:r>
            <a:r>
              <a:rPr lang="en-US" sz="1600" dirty="0"/>
              <a:t>2021</a:t>
            </a:r>
          </a:p>
          <a:p>
            <a:r>
              <a:rPr lang="en-US" sz="1600" dirty="0" err="1"/>
              <a:t>Ayles</a:t>
            </a:r>
            <a:r>
              <a:rPr lang="en-US" sz="1600" dirty="0"/>
              <a:t>, </a:t>
            </a:r>
            <a:r>
              <a:rPr lang="en-US" sz="1600" i="1" dirty="0"/>
              <a:t>Lancet </a:t>
            </a:r>
            <a:r>
              <a:rPr lang="en-US" sz="1600" dirty="0"/>
              <a:t>2013</a:t>
            </a:r>
          </a:p>
          <a:p>
            <a:r>
              <a:rPr lang="en-US" sz="1600" dirty="0"/>
              <a:t>Marks, </a:t>
            </a:r>
            <a:r>
              <a:rPr lang="en-US" sz="1600" i="1" dirty="0"/>
              <a:t>NEJM</a:t>
            </a:r>
            <a:r>
              <a:rPr lang="en-US" sz="1600" dirty="0"/>
              <a:t> 2019</a:t>
            </a:r>
          </a:p>
          <a:p>
            <a:endParaRPr lang="en-US" sz="1600" dirty="0"/>
          </a:p>
          <a:p>
            <a:endParaRPr lang="en-US" sz="1600" dirty="0"/>
          </a:p>
        </p:txBody>
      </p:sp>
    </p:spTree>
    <p:extLst>
      <p:ext uri="{BB962C8B-B14F-4D97-AF65-F5344CB8AC3E}">
        <p14:creationId xmlns:p14="http://schemas.microsoft.com/office/powerpoint/2010/main" val="95123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8AD346-AC2A-4417-89B5-64FEE4B4C0A0}"/>
              </a:ext>
            </a:extLst>
          </p:cNvPr>
          <p:cNvSpPr>
            <a:spLocks noGrp="1"/>
          </p:cNvSpPr>
          <p:nvPr>
            <p:ph type="body" sz="quarter" idx="12"/>
          </p:nvPr>
        </p:nvSpPr>
        <p:spPr/>
        <p:txBody>
          <a:bodyPr/>
          <a:lstStyle/>
          <a:p>
            <a:pPr algn="ctr"/>
            <a:r>
              <a:rPr lang="en-US" sz="4000" b="1" dirty="0">
                <a:solidFill>
                  <a:schemeClr val="tx2">
                    <a:lumMod val="75000"/>
                  </a:schemeClr>
                </a:solidFill>
              </a:rPr>
              <a:t>Transmission Variation by MTB strain?</a:t>
            </a:r>
          </a:p>
        </p:txBody>
      </p:sp>
    </p:spTree>
    <p:extLst>
      <p:ext uri="{BB962C8B-B14F-4D97-AF65-F5344CB8AC3E}">
        <p14:creationId xmlns:p14="http://schemas.microsoft.com/office/powerpoint/2010/main" val="80863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8BCE63-A7FD-47CC-9DE5-169963C42CA0}"/>
              </a:ext>
            </a:extLst>
          </p:cNvPr>
          <p:cNvSpPr>
            <a:spLocks noGrp="1"/>
          </p:cNvSpPr>
          <p:nvPr>
            <p:ph type="body" sz="quarter" idx="11"/>
          </p:nvPr>
        </p:nvSpPr>
        <p:spPr>
          <a:xfrm>
            <a:off x="447923" y="1799243"/>
            <a:ext cx="8197114" cy="2251761"/>
          </a:xfrm>
        </p:spPr>
        <p:txBody>
          <a:bodyPr/>
          <a:lstStyle/>
          <a:p>
            <a:r>
              <a:rPr lang="en-US" dirty="0"/>
              <a:t>No conflicts of interest to disclose</a:t>
            </a:r>
          </a:p>
          <a:p>
            <a:endParaRPr lang="en-US" dirty="0"/>
          </a:p>
          <a:p>
            <a:r>
              <a:rPr lang="en-US" dirty="0"/>
              <a:t>I receive grant funding from NIH and U.S. CDC</a:t>
            </a:r>
          </a:p>
        </p:txBody>
      </p:sp>
      <p:sp>
        <p:nvSpPr>
          <p:cNvPr id="4" name="Title 3">
            <a:extLst>
              <a:ext uri="{FF2B5EF4-FFF2-40B4-BE49-F238E27FC236}">
                <a16:creationId xmlns:a16="http://schemas.microsoft.com/office/drawing/2014/main" id="{1964196F-486B-40FA-86D9-D22F757D535B}"/>
              </a:ext>
            </a:extLst>
          </p:cNvPr>
          <p:cNvSpPr>
            <a:spLocks noGrp="1"/>
          </p:cNvSpPr>
          <p:nvPr>
            <p:ph type="title"/>
          </p:nvPr>
        </p:nvSpPr>
        <p:spPr/>
        <p:txBody>
          <a:bodyPr/>
          <a:lstStyle/>
          <a:p>
            <a:r>
              <a:rPr lang="en-US" sz="3600" dirty="0">
                <a:solidFill>
                  <a:schemeClr val="tx2">
                    <a:lumMod val="75000"/>
                  </a:schemeClr>
                </a:solidFill>
              </a:rPr>
              <a:t>Disclosures</a:t>
            </a:r>
          </a:p>
        </p:txBody>
      </p:sp>
    </p:spTree>
    <p:extLst>
      <p:ext uri="{BB962C8B-B14F-4D97-AF65-F5344CB8AC3E}">
        <p14:creationId xmlns:p14="http://schemas.microsoft.com/office/powerpoint/2010/main" val="405065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FAE45FA6-2043-4EA1-977F-DC6A8E431D08}"/>
              </a:ext>
            </a:extLst>
          </p:cNvPr>
          <p:cNvPicPr>
            <a:picLocks noChangeAspect="1"/>
          </p:cNvPicPr>
          <p:nvPr/>
        </p:nvPicPr>
        <p:blipFill rotWithShape="1">
          <a:blip r:embed="rId3"/>
          <a:srcRect l="9108" t="22521" r="43298" b="42233"/>
          <a:stretch/>
        </p:blipFill>
        <p:spPr>
          <a:xfrm>
            <a:off x="5358815" y="987499"/>
            <a:ext cx="3688931" cy="3547296"/>
          </a:xfrm>
          <a:prstGeom prst="rect">
            <a:avLst/>
          </a:prstGeom>
        </p:spPr>
      </p:pic>
      <p:sp>
        <p:nvSpPr>
          <p:cNvPr id="4" name="Title 3">
            <a:extLst>
              <a:ext uri="{FF2B5EF4-FFF2-40B4-BE49-F238E27FC236}">
                <a16:creationId xmlns:a16="http://schemas.microsoft.com/office/drawing/2014/main" id="{D27DF9FF-3AE7-4E16-BA1E-8FCD0714F674}"/>
              </a:ext>
            </a:extLst>
          </p:cNvPr>
          <p:cNvSpPr>
            <a:spLocks noGrp="1"/>
          </p:cNvSpPr>
          <p:nvPr>
            <p:ph type="title"/>
          </p:nvPr>
        </p:nvSpPr>
        <p:spPr>
          <a:xfrm>
            <a:off x="479669" y="246061"/>
            <a:ext cx="8184662" cy="993775"/>
          </a:xfrm>
        </p:spPr>
        <p:txBody>
          <a:bodyPr/>
          <a:lstStyle/>
          <a:p>
            <a:r>
              <a:rPr lang="en-US" sz="3600" dirty="0">
                <a:solidFill>
                  <a:schemeClr val="tx2">
                    <a:lumMod val="75000"/>
                  </a:schemeClr>
                </a:solidFill>
              </a:rPr>
              <a:t>MTB Strain: Differences in Transmissibility </a:t>
            </a:r>
          </a:p>
        </p:txBody>
      </p:sp>
      <p:sp>
        <p:nvSpPr>
          <p:cNvPr id="2" name="Text Placeholder 1">
            <a:extLst>
              <a:ext uri="{FF2B5EF4-FFF2-40B4-BE49-F238E27FC236}">
                <a16:creationId xmlns:a16="http://schemas.microsoft.com/office/drawing/2014/main" id="{04BA4CC6-0965-449A-9AD0-7CA8B988C52B}"/>
              </a:ext>
            </a:extLst>
          </p:cNvPr>
          <p:cNvSpPr>
            <a:spLocks noGrp="1"/>
          </p:cNvSpPr>
          <p:nvPr>
            <p:ph type="body" sz="quarter" idx="11"/>
          </p:nvPr>
        </p:nvSpPr>
        <p:spPr>
          <a:xfrm>
            <a:off x="242890" y="987499"/>
            <a:ext cx="5416766" cy="3413052"/>
          </a:xfrm>
          <a:solidFill>
            <a:schemeClr val="bg2"/>
          </a:solidFill>
        </p:spPr>
        <p:txBody>
          <a:bodyPr/>
          <a:lstStyle/>
          <a:p>
            <a:r>
              <a:rPr lang="en-US" sz="2000" dirty="0"/>
              <a:t>Data lacking that phylogenetic strain impacts transmission</a:t>
            </a:r>
          </a:p>
          <a:p>
            <a:pPr lvl="1"/>
            <a:r>
              <a:rPr lang="en-US" sz="1800" b="0" dirty="0"/>
              <a:t>Unlike progression to disease, disease presentation, DR</a:t>
            </a:r>
          </a:p>
          <a:p>
            <a:r>
              <a:rPr lang="en-US" sz="2000" dirty="0"/>
              <a:t>Highly transmissible isolates caused less lung damage &amp; less inflammatory </a:t>
            </a:r>
            <a:r>
              <a:rPr lang="en-US" sz="1600" b="0" dirty="0"/>
              <a:t>(Shanley Tuber 2018)</a:t>
            </a:r>
          </a:p>
          <a:p>
            <a:r>
              <a:rPr lang="en-US" sz="2000" dirty="0"/>
              <a:t>Sulfolipid-1 activates GP nociceptive </a:t>
            </a:r>
            <a:r>
              <a:rPr lang="en-US" sz="2000" dirty="0" err="1"/>
              <a:t>neurons</a:t>
            </a:r>
            <a:r>
              <a:rPr lang="en-US" sz="2000" dirty="0" err="1">
                <a:sym typeface="Wingdings" panose="05000000000000000000" pitchFamily="2" charset="2"/>
              </a:rPr>
              <a:t>cough</a:t>
            </a:r>
            <a:r>
              <a:rPr lang="en-US" sz="2000" dirty="0">
                <a:sym typeface="Wingdings" panose="05000000000000000000" pitchFamily="2" charset="2"/>
              </a:rPr>
              <a:t> </a:t>
            </a:r>
            <a:r>
              <a:rPr lang="en-US" sz="1600" b="0" dirty="0">
                <a:sym typeface="Wingdings" panose="05000000000000000000" pitchFamily="2" charset="2"/>
              </a:rPr>
              <a:t>(Ruhl, </a:t>
            </a:r>
            <a:r>
              <a:rPr lang="en-US" sz="1600" b="0" i="1" dirty="0">
                <a:sym typeface="Wingdings" panose="05000000000000000000" pitchFamily="2" charset="2"/>
              </a:rPr>
              <a:t>Cell</a:t>
            </a:r>
            <a:r>
              <a:rPr lang="en-US" sz="1600" b="0" dirty="0">
                <a:sym typeface="Wingdings" panose="05000000000000000000" pitchFamily="2" charset="2"/>
              </a:rPr>
              <a:t>, 2020)</a:t>
            </a:r>
            <a:endParaRPr lang="en-US" sz="1600" dirty="0">
              <a:sym typeface="Wingdings" panose="05000000000000000000" pitchFamily="2" charset="2"/>
            </a:endParaRPr>
          </a:p>
          <a:p>
            <a:r>
              <a:rPr lang="en-US" sz="2000" dirty="0">
                <a:sym typeface="Wingdings" panose="05000000000000000000" pitchFamily="2" charset="2"/>
              </a:rPr>
              <a:t>Increased exposures associated with TB disease </a:t>
            </a:r>
            <a:r>
              <a:rPr lang="en-US" sz="1400" b="0" dirty="0">
                <a:sym typeface="Wingdings" panose="05000000000000000000" pitchFamily="2" charset="2"/>
              </a:rPr>
              <a:t>(Lee ERJ 2016, Ackley R Soc Open Sci 2019)</a:t>
            </a:r>
            <a:endParaRPr lang="en-US" sz="1400" b="0" dirty="0"/>
          </a:p>
        </p:txBody>
      </p:sp>
    </p:spTree>
    <p:extLst>
      <p:ext uri="{BB962C8B-B14F-4D97-AF65-F5344CB8AC3E}">
        <p14:creationId xmlns:p14="http://schemas.microsoft.com/office/powerpoint/2010/main" val="282653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C9140C-DB3E-4CB0-9DAD-11701E2849EE}"/>
              </a:ext>
            </a:extLst>
          </p:cNvPr>
          <p:cNvSpPr>
            <a:spLocks noGrp="1"/>
          </p:cNvSpPr>
          <p:nvPr>
            <p:ph type="title"/>
          </p:nvPr>
        </p:nvSpPr>
        <p:spPr>
          <a:xfrm>
            <a:off x="479669" y="2207163"/>
            <a:ext cx="8184662" cy="993775"/>
          </a:xfrm>
        </p:spPr>
        <p:txBody>
          <a:bodyPr/>
          <a:lstStyle/>
          <a:p>
            <a:pPr algn="ctr"/>
            <a:r>
              <a:rPr lang="en-US" sz="4800" dirty="0">
                <a:solidFill>
                  <a:schemeClr val="tx2">
                    <a:lumMod val="75000"/>
                  </a:schemeClr>
                </a:solidFill>
              </a:rPr>
              <a:t>Environment</a:t>
            </a:r>
          </a:p>
        </p:txBody>
      </p:sp>
    </p:spTree>
    <p:extLst>
      <p:ext uri="{BB962C8B-B14F-4D97-AF65-F5344CB8AC3E}">
        <p14:creationId xmlns:p14="http://schemas.microsoft.com/office/powerpoint/2010/main" val="4252369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83CE5-64FB-45A0-9A0A-BD3E1EA304CE}"/>
              </a:ext>
            </a:extLst>
          </p:cNvPr>
          <p:cNvSpPr>
            <a:spLocks noGrp="1"/>
          </p:cNvSpPr>
          <p:nvPr>
            <p:ph type="body" sz="quarter" idx="11"/>
          </p:nvPr>
        </p:nvSpPr>
        <p:spPr>
          <a:xfrm>
            <a:off x="0" y="1457345"/>
            <a:ext cx="8844581" cy="2251761"/>
          </a:xfrm>
        </p:spPr>
        <p:txBody>
          <a:bodyPr/>
          <a:lstStyle/>
          <a:p>
            <a:r>
              <a:rPr lang="en-US" dirty="0"/>
              <a:t>Engineering approaches to decrease </a:t>
            </a:r>
          </a:p>
          <a:p>
            <a:pPr marL="344488" indent="0">
              <a:buNone/>
            </a:pPr>
            <a:r>
              <a:rPr lang="en-US" dirty="0"/>
              <a:t>TB transmission are effective</a:t>
            </a:r>
          </a:p>
          <a:p>
            <a:pPr lvl="1"/>
            <a:r>
              <a:rPr lang="en-US" dirty="0"/>
              <a:t>Ventilation/air exchange/filtration </a:t>
            </a:r>
          </a:p>
          <a:p>
            <a:pPr lvl="1"/>
            <a:r>
              <a:rPr lang="en-US" dirty="0"/>
              <a:t>UV</a:t>
            </a:r>
          </a:p>
          <a:p>
            <a:r>
              <a:rPr lang="en-US" dirty="0"/>
              <a:t>However, we don’t know </a:t>
            </a:r>
            <a:r>
              <a:rPr lang="en-US" u="sng" dirty="0"/>
              <a:t>where</a:t>
            </a:r>
            <a:r>
              <a:rPr lang="en-US" dirty="0"/>
              <a:t> </a:t>
            </a:r>
          </a:p>
          <a:p>
            <a:pPr marL="0" indent="344488">
              <a:buNone/>
            </a:pPr>
            <a:r>
              <a:rPr lang="en-US" dirty="0"/>
              <a:t>transmission occurs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TB endemic settings: &gt;80% transmission events outside home</a:t>
            </a:r>
          </a:p>
          <a:p>
            <a:pPr lvl="1"/>
            <a:endParaRPr lang="en-US" dirty="0"/>
          </a:p>
        </p:txBody>
      </p:sp>
      <p:sp>
        <p:nvSpPr>
          <p:cNvPr id="4" name="Title 3">
            <a:extLst>
              <a:ext uri="{FF2B5EF4-FFF2-40B4-BE49-F238E27FC236}">
                <a16:creationId xmlns:a16="http://schemas.microsoft.com/office/drawing/2014/main" id="{E3DAE492-3F72-4587-9B14-85528B699C87}"/>
              </a:ext>
            </a:extLst>
          </p:cNvPr>
          <p:cNvSpPr>
            <a:spLocks noGrp="1"/>
          </p:cNvSpPr>
          <p:nvPr>
            <p:ph type="title"/>
          </p:nvPr>
        </p:nvSpPr>
        <p:spPr/>
        <p:txBody>
          <a:bodyPr/>
          <a:lstStyle/>
          <a:p>
            <a:r>
              <a:rPr lang="en-US" sz="4400" dirty="0">
                <a:solidFill>
                  <a:schemeClr val="tx2">
                    <a:lumMod val="75000"/>
                  </a:schemeClr>
                </a:solidFill>
              </a:rPr>
              <a:t>Environment</a:t>
            </a:r>
          </a:p>
        </p:txBody>
      </p:sp>
      <p:pic>
        <p:nvPicPr>
          <p:cNvPr id="6" name="Picture 5">
            <a:extLst>
              <a:ext uri="{FF2B5EF4-FFF2-40B4-BE49-F238E27FC236}">
                <a16:creationId xmlns:a16="http://schemas.microsoft.com/office/drawing/2014/main" id="{A5451A12-0DD0-4755-87E3-7F55CA094A89}"/>
              </a:ext>
            </a:extLst>
          </p:cNvPr>
          <p:cNvPicPr>
            <a:picLocks noChangeAspect="1"/>
          </p:cNvPicPr>
          <p:nvPr/>
        </p:nvPicPr>
        <p:blipFill rotWithShape="1">
          <a:blip r:embed="rId3"/>
          <a:srcRect t="45752"/>
          <a:stretch/>
        </p:blipFill>
        <p:spPr>
          <a:xfrm>
            <a:off x="6195507" y="209637"/>
            <a:ext cx="2790327" cy="1909476"/>
          </a:xfrm>
          <a:prstGeom prst="rect">
            <a:avLst/>
          </a:prstGeom>
        </p:spPr>
      </p:pic>
      <p:pic>
        <p:nvPicPr>
          <p:cNvPr id="7" name="Picture 6">
            <a:extLst>
              <a:ext uri="{FF2B5EF4-FFF2-40B4-BE49-F238E27FC236}">
                <a16:creationId xmlns:a16="http://schemas.microsoft.com/office/drawing/2014/main" id="{A072E469-0295-4AEF-9807-7149AEB4C325}"/>
              </a:ext>
            </a:extLst>
          </p:cNvPr>
          <p:cNvPicPr>
            <a:picLocks noChangeAspect="1"/>
          </p:cNvPicPr>
          <p:nvPr/>
        </p:nvPicPr>
        <p:blipFill>
          <a:blip r:embed="rId4"/>
          <a:stretch>
            <a:fillRect/>
          </a:stretch>
        </p:blipFill>
        <p:spPr>
          <a:xfrm>
            <a:off x="6054254" y="1880957"/>
            <a:ext cx="2790327" cy="2066306"/>
          </a:xfrm>
          <a:prstGeom prst="rect">
            <a:avLst/>
          </a:prstGeom>
        </p:spPr>
      </p:pic>
    </p:spTree>
    <p:extLst>
      <p:ext uri="{BB962C8B-B14F-4D97-AF65-F5344CB8AC3E}">
        <p14:creationId xmlns:p14="http://schemas.microsoft.com/office/powerpoint/2010/main" val="367527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47A25-B244-44CC-B713-F75E80439AC4}"/>
              </a:ext>
            </a:extLst>
          </p:cNvPr>
          <p:cNvSpPr>
            <a:spLocks noGrp="1"/>
          </p:cNvSpPr>
          <p:nvPr>
            <p:ph type="body" sz="quarter" idx="11"/>
          </p:nvPr>
        </p:nvSpPr>
        <p:spPr>
          <a:xfrm>
            <a:off x="372422" y="890468"/>
            <a:ext cx="8503130" cy="2251761"/>
          </a:xfrm>
        </p:spPr>
        <p:txBody>
          <a:bodyPr/>
          <a:lstStyle/>
          <a:p>
            <a:pPr marL="0" indent="0">
              <a:spcBef>
                <a:spcPts val="0"/>
              </a:spcBef>
              <a:buSzPct val="100000"/>
              <a:buNone/>
            </a:pPr>
            <a:r>
              <a:rPr lang="en-US" sz="2000" u="sng" dirty="0">
                <a:latin typeface="Century Gothic" panose="020B0502020202020204" pitchFamily="34" charset="0"/>
                <a:cs typeface="Helvetica" panose="020B0604020202020204" pitchFamily="34" charset="0"/>
              </a:rPr>
              <a:t>Who is transmitting TB</a:t>
            </a:r>
            <a:r>
              <a:rPr lang="en-US" sz="2000" dirty="0">
                <a:latin typeface="Century Gothic" panose="020B0502020202020204" pitchFamily="34" charset="0"/>
                <a:cs typeface="Helvetica" panose="020B0604020202020204" pitchFamily="34" charset="0"/>
              </a:rPr>
              <a:t>?</a:t>
            </a:r>
          </a:p>
          <a:p>
            <a:pPr lvl="1">
              <a:spcBef>
                <a:spcPts val="0"/>
              </a:spcBef>
              <a:buSzPct val="100000"/>
            </a:pPr>
            <a:r>
              <a:rPr lang="en-US" dirty="0">
                <a:latin typeface="Century Gothic" panose="020B0502020202020204" pitchFamily="34" charset="0"/>
                <a:cs typeface="Helvetica" panose="020B0604020202020204" pitchFamily="34" charset="0"/>
              </a:rPr>
              <a:t>Super-spreading likely</a:t>
            </a:r>
          </a:p>
          <a:p>
            <a:pPr lvl="1">
              <a:spcBef>
                <a:spcPts val="0"/>
              </a:spcBef>
              <a:buSzPct val="100000"/>
            </a:pPr>
            <a:r>
              <a:rPr lang="en-US" altLang="en-US" dirty="0">
                <a:latin typeface="Century Gothic" panose="020B0502020202020204" pitchFamily="34" charset="0"/>
                <a:cs typeface="Helvetica" panose="020B0604020202020204" pitchFamily="34" charset="0"/>
              </a:rPr>
              <a:t>How to identify most infectious individuals? </a:t>
            </a:r>
          </a:p>
          <a:p>
            <a:pPr marL="0" indent="0">
              <a:spcBef>
                <a:spcPts val="0"/>
              </a:spcBef>
              <a:buSzPct val="100000"/>
              <a:buNone/>
            </a:pPr>
            <a:endParaRPr lang="en-US" sz="2000" u="sng" dirty="0">
              <a:latin typeface="Century Gothic" panose="020B0502020202020204" pitchFamily="34" charset="0"/>
              <a:cs typeface="Helvetica" panose="020B0604020202020204" pitchFamily="34" charset="0"/>
            </a:endParaRPr>
          </a:p>
          <a:p>
            <a:pPr marL="0" lvl="1" indent="0">
              <a:spcBef>
                <a:spcPts val="0"/>
              </a:spcBef>
              <a:buSzPct val="100000"/>
              <a:buNone/>
            </a:pPr>
            <a:r>
              <a:rPr lang="en-US" u="sng" dirty="0">
                <a:latin typeface="Open Sans" panose="020B0606030504020204" pitchFamily="34" charset="0"/>
                <a:ea typeface="Open Sans" panose="020B0606030504020204" pitchFamily="34" charset="0"/>
                <a:cs typeface="Open Sans" panose="020B0606030504020204" pitchFamily="34" charset="0"/>
              </a:rPr>
              <a:t>Means of transmission </a:t>
            </a:r>
          </a:p>
          <a:p>
            <a:pPr marL="749300" lvl="1" indent="-292100">
              <a:spcBef>
                <a:spcPts val="0"/>
              </a:spcBef>
              <a:buSzPct val="100000"/>
            </a:pPr>
            <a:r>
              <a:rPr lang="en-US" dirty="0">
                <a:latin typeface="Open Sans" panose="020B0606030504020204" pitchFamily="34" charset="0"/>
                <a:ea typeface="Open Sans" panose="020B0606030504020204" pitchFamily="34" charset="0"/>
                <a:cs typeface="Open Sans" panose="020B0606030504020204" pitchFamily="34" charset="0"/>
              </a:rPr>
              <a:t>Little data linking infectious aerosols to new infections</a:t>
            </a:r>
          </a:p>
          <a:p>
            <a:pPr marL="749300" lvl="1" indent="-292100">
              <a:spcBef>
                <a:spcPts val="0"/>
              </a:spcBef>
              <a:buSzPct val="100000"/>
            </a:pPr>
            <a:r>
              <a:rPr lang="en-US" dirty="0">
                <a:latin typeface="Open Sans" panose="020B0606030504020204" pitchFamily="34" charset="0"/>
                <a:ea typeface="Open Sans" panose="020B0606030504020204" pitchFamily="34" charset="0"/>
                <a:cs typeface="Open Sans" panose="020B0606030504020204" pitchFamily="34" charset="0"/>
              </a:rPr>
              <a:t>Is cough required?</a:t>
            </a:r>
          </a:p>
          <a:p>
            <a:pPr marL="749300" lvl="1" indent="-292100">
              <a:spcBef>
                <a:spcPts val="0"/>
              </a:spcBef>
              <a:buSzPct val="100000"/>
            </a:pPr>
            <a:endParaRPr lang="en-US" u="sng"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SzPct val="100000"/>
              <a:buNone/>
            </a:pPr>
            <a:r>
              <a:rPr lang="en-US" sz="2000" u="sng" dirty="0">
                <a:latin typeface="Century Gothic" panose="020B0502020202020204" pitchFamily="34" charset="0"/>
                <a:cs typeface="Helvetica" panose="020B0604020202020204" pitchFamily="34" charset="0"/>
              </a:rPr>
              <a:t>Where does transmission occur</a:t>
            </a:r>
            <a:r>
              <a:rPr lang="en-US" sz="2000" dirty="0">
                <a:latin typeface="Century Gothic" panose="020B0502020202020204" pitchFamily="34" charset="0"/>
                <a:cs typeface="Helvetica" panose="020B0604020202020204" pitchFamily="34" charset="0"/>
              </a:rPr>
              <a:t>?</a:t>
            </a:r>
          </a:p>
          <a:p>
            <a:pPr lvl="1">
              <a:spcBef>
                <a:spcPts val="0"/>
              </a:spcBef>
              <a:buSzPct val="100000"/>
            </a:pPr>
            <a:r>
              <a:rPr lang="en-US" dirty="0">
                <a:latin typeface="Century Gothic" panose="020B0502020202020204" pitchFamily="34" charset="0"/>
                <a:cs typeface="Helvetica" panose="020B0604020202020204" pitchFamily="34" charset="0"/>
              </a:rPr>
              <a:t>Transmission in endemic settings: &gt;80% outside home</a:t>
            </a:r>
          </a:p>
          <a:p>
            <a:pPr lvl="1">
              <a:spcBef>
                <a:spcPts val="0"/>
              </a:spcBef>
              <a:buSzPct val="100000"/>
            </a:pPr>
            <a:r>
              <a:rPr lang="en-US" dirty="0">
                <a:latin typeface="Century Gothic" panose="020B0502020202020204" pitchFamily="34" charset="0"/>
              </a:rPr>
              <a:t>Extent of undiagnosed in transmitting TB (incl. sub-clinical)</a:t>
            </a:r>
          </a:p>
          <a:p>
            <a:pPr lvl="1">
              <a:spcBef>
                <a:spcPts val="0"/>
              </a:spcBef>
              <a:buSzPct val="100000"/>
            </a:pPr>
            <a:endParaRPr lang="en-US" sz="1800" dirty="0"/>
          </a:p>
        </p:txBody>
      </p:sp>
      <p:sp>
        <p:nvSpPr>
          <p:cNvPr id="4" name="Title 3">
            <a:extLst>
              <a:ext uri="{FF2B5EF4-FFF2-40B4-BE49-F238E27FC236}">
                <a16:creationId xmlns:a16="http://schemas.microsoft.com/office/drawing/2014/main" id="{F63B1756-CCEC-480F-841D-27DF41D5EA07}"/>
              </a:ext>
            </a:extLst>
          </p:cNvPr>
          <p:cNvSpPr>
            <a:spLocks noGrp="1"/>
          </p:cNvSpPr>
          <p:nvPr>
            <p:ph type="title"/>
          </p:nvPr>
        </p:nvSpPr>
        <p:spPr>
          <a:xfrm>
            <a:off x="372422" y="209448"/>
            <a:ext cx="8184662" cy="993775"/>
          </a:xfrm>
        </p:spPr>
        <p:txBody>
          <a:bodyPr/>
          <a:lstStyle/>
          <a:p>
            <a:r>
              <a:rPr lang="en-US" dirty="0">
                <a:solidFill>
                  <a:srgbClr val="002060"/>
                </a:solidFill>
                <a:latin typeface="Encode Sans Normal Black"/>
              </a:rPr>
              <a:t>TB Transmission – Knowledge Gaps</a:t>
            </a:r>
          </a:p>
        </p:txBody>
      </p:sp>
      <p:sp>
        <p:nvSpPr>
          <p:cNvPr id="5" name="TextBox 4">
            <a:extLst>
              <a:ext uri="{FF2B5EF4-FFF2-40B4-BE49-F238E27FC236}">
                <a16:creationId xmlns:a16="http://schemas.microsoft.com/office/drawing/2014/main" id="{459AF53D-EE26-4762-80F7-8A163DD30030}"/>
              </a:ext>
            </a:extLst>
          </p:cNvPr>
          <p:cNvSpPr txBox="1"/>
          <p:nvPr/>
        </p:nvSpPr>
        <p:spPr>
          <a:xfrm>
            <a:off x="4572000" y="4868280"/>
            <a:ext cx="4576591" cy="461665"/>
          </a:xfrm>
          <a:prstGeom prst="rect">
            <a:avLst/>
          </a:prstGeom>
          <a:noFill/>
        </p:spPr>
        <p:txBody>
          <a:bodyPr wrap="square" rtlCol="0">
            <a:spAutoFit/>
          </a:bodyPr>
          <a:lstStyle/>
          <a:p>
            <a:r>
              <a:rPr lang="en-US" sz="1200" dirty="0">
                <a:latin typeface="Century Gothic" panose="020B0502020202020204" pitchFamily="34" charset="0"/>
                <a:cs typeface="Helvetica" panose="020B0604020202020204" pitchFamily="34" charset="0"/>
              </a:rPr>
              <a:t>Martinez Am J Epi 2017; Behr BMJ 2018; </a:t>
            </a:r>
            <a:r>
              <a:rPr lang="en-US" sz="1200" dirty="0" err="1">
                <a:latin typeface="Century Gothic" panose="020B0502020202020204" pitchFamily="34" charset="0"/>
              </a:rPr>
              <a:t>Mathema</a:t>
            </a:r>
            <a:r>
              <a:rPr lang="en-US" sz="1200" dirty="0">
                <a:latin typeface="Century Gothic" panose="020B0502020202020204" pitchFamily="34" charset="0"/>
              </a:rPr>
              <a:t>, JID 2017</a:t>
            </a:r>
          </a:p>
          <a:p>
            <a:endParaRPr lang="en-US" sz="1200" dirty="0"/>
          </a:p>
        </p:txBody>
      </p:sp>
      <p:pic>
        <p:nvPicPr>
          <p:cNvPr id="7" name="Picture 6" descr="X-ray of a person's chest&#10;&#10;Description automatically generated with medium confidence">
            <a:extLst>
              <a:ext uri="{FF2B5EF4-FFF2-40B4-BE49-F238E27FC236}">
                <a16:creationId xmlns:a16="http://schemas.microsoft.com/office/drawing/2014/main" id="{60C007C1-DAF0-4DC9-AF1C-68612C8E03E7}"/>
              </a:ext>
            </a:extLst>
          </p:cNvPr>
          <p:cNvPicPr>
            <a:picLocks noChangeAspect="1"/>
          </p:cNvPicPr>
          <p:nvPr/>
        </p:nvPicPr>
        <p:blipFill>
          <a:blip r:embed="rId3"/>
          <a:stretch>
            <a:fillRect/>
          </a:stretch>
        </p:blipFill>
        <p:spPr>
          <a:xfrm>
            <a:off x="7068162" y="774001"/>
            <a:ext cx="1648156" cy="1658075"/>
          </a:xfrm>
          <a:prstGeom prst="rect">
            <a:avLst/>
          </a:prstGeom>
        </p:spPr>
      </p:pic>
    </p:spTree>
    <p:extLst>
      <p:ext uri="{BB962C8B-B14F-4D97-AF65-F5344CB8AC3E}">
        <p14:creationId xmlns:p14="http://schemas.microsoft.com/office/powerpoint/2010/main" val="304300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1BD0A-EA8D-46F8-974F-FC64F8DE13B0}"/>
              </a:ext>
            </a:extLst>
          </p:cNvPr>
          <p:cNvSpPr>
            <a:spLocks noGrp="1"/>
          </p:cNvSpPr>
          <p:nvPr>
            <p:ph type="body" sz="quarter" idx="11"/>
          </p:nvPr>
        </p:nvSpPr>
        <p:spPr>
          <a:xfrm>
            <a:off x="447923" y="1472404"/>
            <a:ext cx="8197114" cy="3086100"/>
          </a:xfrm>
        </p:spPr>
        <p:txBody>
          <a:bodyPr/>
          <a:lstStyle/>
          <a:p>
            <a:pPr marL="0" indent="0">
              <a:buNone/>
            </a:pPr>
            <a:r>
              <a:rPr lang="en-US" u="sng" dirty="0">
                <a:solidFill>
                  <a:schemeClr val="tx1"/>
                </a:solidFill>
              </a:rPr>
              <a:t>NIH</a:t>
            </a:r>
            <a:r>
              <a:rPr lang="en-US" dirty="0">
                <a:solidFill>
                  <a:schemeClr val="tx1"/>
                </a:solidFill>
              </a:rPr>
              <a:t>								</a:t>
            </a:r>
            <a:r>
              <a:rPr lang="en-US" u="sng" dirty="0">
                <a:solidFill>
                  <a:schemeClr val="tx1"/>
                </a:solidFill>
              </a:rPr>
              <a:t>KEMRI</a:t>
            </a:r>
          </a:p>
          <a:p>
            <a:pPr marL="0" indent="0">
              <a:buNone/>
            </a:pPr>
            <a:r>
              <a:rPr lang="en-US" sz="2400" b="0" dirty="0">
                <a:solidFill>
                  <a:schemeClr val="tx1"/>
                </a:solidFill>
                <a:effectLst/>
              </a:rPr>
              <a:t>Kevin Fennelly					Videlis Nduba</a:t>
            </a:r>
          </a:p>
          <a:p>
            <a:pPr marL="0" indent="0">
              <a:buNone/>
            </a:pPr>
            <a:r>
              <a:rPr lang="en-US" b="0" dirty="0">
                <a:solidFill>
                  <a:schemeClr val="tx1"/>
                </a:solidFill>
              </a:rPr>
              <a:t>									</a:t>
            </a:r>
          </a:p>
          <a:p>
            <a:pPr marL="0" indent="0">
              <a:buNone/>
            </a:pPr>
            <a:r>
              <a:rPr lang="en-US" sz="2400" u="sng" dirty="0">
                <a:solidFill>
                  <a:schemeClr val="tx1"/>
                </a:solidFill>
                <a:effectLst/>
              </a:rPr>
              <a:t>UW</a:t>
            </a:r>
          </a:p>
          <a:p>
            <a:pPr marL="0" indent="0">
              <a:buNone/>
            </a:pPr>
            <a:r>
              <a:rPr lang="en-US" sz="2400" b="0" dirty="0">
                <a:solidFill>
                  <a:schemeClr val="tx1"/>
                </a:solidFill>
                <a:effectLst/>
              </a:rPr>
              <a:t>Tom Hawn</a:t>
            </a:r>
          </a:p>
          <a:p>
            <a:pPr marL="0" indent="0">
              <a:buNone/>
            </a:pPr>
            <a:r>
              <a:rPr lang="en-US" b="0" dirty="0" err="1">
                <a:solidFill>
                  <a:schemeClr val="tx1"/>
                </a:solidFill>
              </a:rPr>
              <a:t>Shwetak</a:t>
            </a:r>
            <a:r>
              <a:rPr lang="en-US" b="0" dirty="0">
                <a:solidFill>
                  <a:schemeClr val="tx1"/>
                </a:solidFill>
              </a:rPr>
              <a:t> Patel</a:t>
            </a:r>
          </a:p>
          <a:p>
            <a:pPr marL="0" indent="0">
              <a:buNone/>
            </a:pPr>
            <a:r>
              <a:rPr lang="en-US" sz="2400" b="0" dirty="0">
                <a:solidFill>
                  <a:schemeClr val="tx1"/>
                </a:solidFill>
                <a:effectLst/>
              </a:rPr>
              <a:t>Manuja Sharma</a:t>
            </a:r>
          </a:p>
          <a:p>
            <a:endParaRPr lang="en-US" dirty="0"/>
          </a:p>
        </p:txBody>
      </p:sp>
      <p:sp>
        <p:nvSpPr>
          <p:cNvPr id="4" name="Title 3">
            <a:extLst>
              <a:ext uri="{FF2B5EF4-FFF2-40B4-BE49-F238E27FC236}">
                <a16:creationId xmlns:a16="http://schemas.microsoft.com/office/drawing/2014/main" id="{05946760-53AE-4993-9E56-4023CDD45869}"/>
              </a:ext>
            </a:extLst>
          </p:cNvPr>
          <p:cNvSpPr>
            <a:spLocks noGrp="1"/>
          </p:cNvSpPr>
          <p:nvPr>
            <p:ph type="title"/>
          </p:nvPr>
        </p:nvSpPr>
        <p:spPr/>
        <p:txBody>
          <a:bodyPr/>
          <a:lstStyle/>
          <a:p>
            <a:r>
              <a:rPr lang="en-US" sz="3600" dirty="0">
                <a:solidFill>
                  <a:schemeClr val="tx2">
                    <a:lumMod val="75000"/>
                  </a:schemeClr>
                </a:solidFill>
              </a:rPr>
              <a:t>Acknowledgements</a:t>
            </a:r>
          </a:p>
        </p:txBody>
      </p:sp>
      <p:pic>
        <p:nvPicPr>
          <p:cNvPr id="5" name="Picture 4">
            <a:extLst>
              <a:ext uri="{FF2B5EF4-FFF2-40B4-BE49-F238E27FC236}">
                <a16:creationId xmlns:a16="http://schemas.microsoft.com/office/drawing/2014/main" id="{2DA44AE4-641B-456C-9DC6-39800C2785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7384" y="3585943"/>
            <a:ext cx="2926993" cy="60881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6B465210-2744-4A04-848D-773B66F5F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038" y="4304548"/>
            <a:ext cx="4687384" cy="781481"/>
          </a:xfrm>
          <a:prstGeom prst="rect">
            <a:avLst/>
          </a:prstGeom>
        </p:spPr>
      </p:pic>
      <p:sp>
        <p:nvSpPr>
          <p:cNvPr id="3" name="TextBox 2">
            <a:extLst>
              <a:ext uri="{FF2B5EF4-FFF2-40B4-BE49-F238E27FC236}">
                <a16:creationId xmlns:a16="http://schemas.microsoft.com/office/drawing/2014/main" id="{9436FB3F-B123-4B3C-A6DA-B24BE55F78B3}"/>
              </a:ext>
            </a:extLst>
          </p:cNvPr>
          <p:cNvSpPr txBox="1"/>
          <p:nvPr/>
        </p:nvSpPr>
        <p:spPr>
          <a:xfrm>
            <a:off x="7190890" y="67621"/>
            <a:ext cx="2767561" cy="369332"/>
          </a:xfrm>
          <a:prstGeom prst="rect">
            <a:avLst/>
          </a:prstGeom>
          <a:noFill/>
        </p:spPr>
        <p:txBody>
          <a:bodyPr wrap="square" rtlCol="0">
            <a:spAutoFit/>
          </a:bodyPr>
          <a:lstStyle/>
          <a:p>
            <a:r>
              <a:rPr lang="en-US" dirty="0"/>
              <a:t>dhorne@uw.edu</a:t>
            </a:r>
          </a:p>
        </p:txBody>
      </p:sp>
    </p:spTree>
    <p:extLst>
      <p:ext uri="{BB962C8B-B14F-4D97-AF65-F5344CB8AC3E}">
        <p14:creationId xmlns:p14="http://schemas.microsoft.com/office/powerpoint/2010/main" val="128197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47ED1E-DDE8-41FF-B11C-BC2943B2D3B6}"/>
              </a:ext>
            </a:extLst>
          </p:cNvPr>
          <p:cNvSpPr>
            <a:spLocks noGrp="1"/>
          </p:cNvSpPr>
          <p:nvPr>
            <p:ph type="body" sz="quarter" idx="11"/>
          </p:nvPr>
        </p:nvSpPr>
        <p:spPr>
          <a:xfrm>
            <a:off x="473443" y="3088359"/>
            <a:ext cx="8197114" cy="2251761"/>
          </a:xfrm>
        </p:spPr>
        <p:txBody>
          <a:bodyPr/>
          <a:lstStyle/>
          <a:p>
            <a:pPr marL="0" indent="0">
              <a:buNone/>
            </a:pPr>
            <a:r>
              <a:rPr lang="en-US" sz="2000" i="1" dirty="0">
                <a:solidFill>
                  <a:prstClr val="black"/>
                </a:solidFill>
                <a:latin typeface="Calibri"/>
              </a:rPr>
              <a:t>"For when the morning breezes blow toward the town at sunrise, if they bring with them mist from marshes and, mingled with the mist, the poisonous breath of creatures of the marshes to be wafted into the bodies of the inhabitants, they will make the site unhealthy.“</a:t>
            </a:r>
          </a:p>
          <a:p>
            <a:pPr marL="0" indent="0">
              <a:buNone/>
            </a:pPr>
            <a:r>
              <a:rPr lang="en-US" sz="2000" dirty="0">
                <a:solidFill>
                  <a:prstClr val="black"/>
                </a:solidFill>
                <a:latin typeface="Calibri"/>
              </a:rPr>
              <a:t>                            				 Vitruvius on miasma, 1st Century AD</a:t>
            </a:r>
          </a:p>
        </p:txBody>
      </p:sp>
      <p:sp>
        <p:nvSpPr>
          <p:cNvPr id="4" name="Title 3">
            <a:extLst>
              <a:ext uri="{FF2B5EF4-FFF2-40B4-BE49-F238E27FC236}">
                <a16:creationId xmlns:a16="http://schemas.microsoft.com/office/drawing/2014/main" id="{D10D1A2E-8FA3-4777-85EA-1C2C98267F9A}"/>
              </a:ext>
            </a:extLst>
          </p:cNvPr>
          <p:cNvSpPr>
            <a:spLocks noGrp="1"/>
          </p:cNvSpPr>
          <p:nvPr>
            <p:ph type="title"/>
          </p:nvPr>
        </p:nvSpPr>
        <p:spPr>
          <a:xfrm>
            <a:off x="460375" y="164301"/>
            <a:ext cx="8184662" cy="993775"/>
          </a:xfrm>
        </p:spPr>
        <p:txBody>
          <a:bodyPr/>
          <a:lstStyle/>
          <a:p>
            <a:r>
              <a:rPr lang="en-US" sz="3200" dirty="0">
                <a:solidFill>
                  <a:schemeClr val="tx2">
                    <a:lumMod val="75000"/>
                  </a:schemeClr>
                </a:solidFill>
                <a:latin typeface="Encode Sans Normal"/>
              </a:rPr>
              <a:t>Miasmatic Theory of Contagion</a:t>
            </a:r>
          </a:p>
        </p:txBody>
      </p:sp>
      <p:pic>
        <p:nvPicPr>
          <p:cNvPr id="5" name="Picture 4">
            <a:extLst>
              <a:ext uri="{FF2B5EF4-FFF2-40B4-BE49-F238E27FC236}">
                <a16:creationId xmlns:a16="http://schemas.microsoft.com/office/drawing/2014/main" id="{97E2DA2C-F05F-4A2F-8002-3F5EF50DF09A}"/>
              </a:ext>
            </a:extLst>
          </p:cNvPr>
          <p:cNvPicPr>
            <a:picLocks noChangeAspect="1"/>
          </p:cNvPicPr>
          <p:nvPr/>
        </p:nvPicPr>
        <p:blipFill>
          <a:blip r:embed="rId3"/>
          <a:stretch>
            <a:fillRect/>
          </a:stretch>
        </p:blipFill>
        <p:spPr>
          <a:xfrm>
            <a:off x="570990" y="956108"/>
            <a:ext cx="6230376" cy="2132251"/>
          </a:xfrm>
          <a:prstGeom prst="rect">
            <a:avLst/>
          </a:prstGeom>
        </p:spPr>
      </p:pic>
    </p:spTree>
    <p:extLst>
      <p:ext uri="{BB962C8B-B14F-4D97-AF65-F5344CB8AC3E}">
        <p14:creationId xmlns:p14="http://schemas.microsoft.com/office/powerpoint/2010/main" val="105203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prstGeom prst="rect">
            <a:avLst/>
          </a:prstGeom>
        </p:spPr>
        <p:txBody>
          <a:bodyPr/>
          <a:lstStyle/>
          <a:p>
            <a:endParaRPr lang="en-US" sz="2000" dirty="0"/>
          </a:p>
          <a:p>
            <a:endParaRPr lang="en-US" sz="2000" dirty="0"/>
          </a:p>
        </p:txBody>
      </p:sp>
      <p:sp>
        <p:nvSpPr>
          <p:cNvPr id="5" name="Title 4"/>
          <p:cNvSpPr>
            <a:spLocks noGrp="1"/>
          </p:cNvSpPr>
          <p:nvPr>
            <p:ph type="title"/>
          </p:nvPr>
        </p:nvSpPr>
        <p:spPr>
          <a:xfrm>
            <a:off x="261240" y="0"/>
            <a:ext cx="8570480" cy="993775"/>
          </a:xfrm>
        </p:spPr>
        <p:txBody>
          <a:bodyPr/>
          <a:lstStyle/>
          <a:p>
            <a:r>
              <a:rPr kumimoji="0" lang="en-US" altLang="en-US" sz="2800" i="0" u="none" strike="noStrike" kern="1200" cap="none" spc="0" normalizeH="0" baseline="0" noProof="0" dirty="0">
                <a:ln>
                  <a:noFill/>
                </a:ln>
                <a:solidFill>
                  <a:schemeClr val="tx2">
                    <a:lumMod val="75000"/>
                  </a:schemeClr>
                </a:solidFill>
                <a:effectLst/>
                <a:uLnTx/>
                <a:uFillTx/>
                <a:latin typeface="Encode Sans Normal" panose="02000000000000000000" pitchFamily="2" charset="0"/>
                <a:ea typeface="ＭＳ Ｐゴシック" pitchFamily="34" charset="-128"/>
                <a:cs typeface="+mn-cs"/>
              </a:rPr>
              <a:t>Interrupting transmission key to TB control</a:t>
            </a:r>
            <a:endParaRPr lang="en-US" sz="2800" dirty="0">
              <a:solidFill>
                <a:schemeClr val="tx2">
                  <a:lumMod val="75000"/>
                </a:schemeClr>
              </a:solidFill>
            </a:endParaRPr>
          </a:p>
        </p:txBody>
      </p:sp>
      <p:pic>
        <p:nvPicPr>
          <p:cNvPr id="6" name="Picture 5">
            <a:extLst>
              <a:ext uri="{FF2B5EF4-FFF2-40B4-BE49-F238E27FC236}">
                <a16:creationId xmlns:a16="http://schemas.microsoft.com/office/drawing/2014/main" id="{E4BB9C86-D123-6A47-9392-BF4D93F60FEF}"/>
              </a:ext>
            </a:extLst>
          </p:cNvPr>
          <p:cNvPicPr>
            <a:picLocks noChangeAspect="1"/>
          </p:cNvPicPr>
          <p:nvPr/>
        </p:nvPicPr>
        <p:blipFill>
          <a:blip r:embed="rId3"/>
          <a:stretch>
            <a:fillRect/>
          </a:stretch>
        </p:blipFill>
        <p:spPr>
          <a:xfrm>
            <a:off x="6450094" y="4497149"/>
            <a:ext cx="2628839" cy="546798"/>
          </a:xfrm>
          <a:prstGeom prst="rect">
            <a:avLst/>
          </a:prstGeom>
        </p:spPr>
      </p:pic>
      <p:pic>
        <p:nvPicPr>
          <p:cNvPr id="7" name="Picture 2">
            <a:extLst>
              <a:ext uri="{FF2B5EF4-FFF2-40B4-BE49-F238E27FC236}">
                <a16:creationId xmlns:a16="http://schemas.microsoft.com/office/drawing/2014/main" id="{770C668B-2CB9-410E-AC85-7CB667BFF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71500"/>
            <a:ext cx="4756572" cy="40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extBox 7">
            <a:extLst>
              <a:ext uri="{FF2B5EF4-FFF2-40B4-BE49-F238E27FC236}">
                <a16:creationId xmlns:a16="http://schemas.microsoft.com/office/drawing/2014/main" id="{75A4AE70-B5C7-4AC2-B836-38B337400491}"/>
              </a:ext>
            </a:extLst>
          </p:cNvPr>
          <p:cNvSpPr txBox="1"/>
          <p:nvPr/>
        </p:nvSpPr>
        <p:spPr>
          <a:xfrm>
            <a:off x="5142493" y="643821"/>
            <a:ext cx="1380440" cy="646331"/>
          </a:xfrm>
          <a:prstGeom prst="rect">
            <a:avLst/>
          </a:prstGeom>
          <a:solidFill>
            <a:srgbClr val="FFFF00"/>
          </a:solidFill>
        </p:spPr>
        <p:txBody>
          <a:bodyPr wrap="square" rtlCol="0">
            <a:spAutoFit/>
          </a:bodyPr>
          <a:lstStyle/>
          <a:p>
            <a:pPr algn="ctr"/>
            <a:r>
              <a:rPr lang="en-US" dirty="0"/>
              <a:t>Low Burden settings</a:t>
            </a:r>
          </a:p>
        </p:txBody>
      </p:sp>
      <p:sp>
        <p:nvSpPr>
          <p:cNvPr id="9" name="TextBox 8">
            <a:extLst>
              <a:ext uri="{FF2B5EF4-FFF2-40B4-BE49-F238E27FC236}">
                <a16:creationId xmlns:a16="http://schemas.microsoft.com/office/drawing/2014/main" id="{96011608-4812-4FEC-A52B-4CBAB1533133}"/>
              </a:ext>
            </a:extLst>
          </p:cNvPr>
          <p:cNvSpPr txBox="1"/>
          <p:nvPr/>
        </p:nvSpPr>
        <p:spPr>
          <a:xfrm>
            <a:off x="4606087" y="2306188"/>
            <a:ext cx="1380440" cy="646331"/>
          </a:xfrm>
          <a:prstGeom prst="rect">
            <a:avLst/>
          </a:prstGeom>
          <a:solidFill>
            <a:srgbClr val="FFFF00"/>
          </a:solidFill>
        </p:spPr>
        <p:txBody>
          <a:bodyPr wrap="square" rtlCol="0">
            <a:spAutoFit/>
          </a:bodyPr>
          <a:lstStyle/>
          <a:p>
            <a:pPr algn="ctr"/>
            <a:r>
              <a:rPr lang="en-US" dirty="0"/>
              <a:t>High Burden settings</a:t>
            </a:r>
          </a:p>
        </p:txBody>
      </p:sp>
      <p:cxnSp>
        <p:nvCxnSpPr>
          <p:cNvPr id="11" name="Straight Arrow Connector 10">
            <a:extLst>
              <a:ext uri="{FF2B5EF4-FFF2-40B4-BE49-F238E27FC236}">
                <a16:creationId xmlns:a16="http://schemas.microsoft.com/office/drawing/2014/main" id="{83930897-E668-4403-AB3C-926167D213AB}"/>
              </a:ext>
            </a:extLst>
          </p:cNvPr>
          <p:cNvCxnSpPr>
            <a:cxnSpLocks/>
          </p:cNvCxnSpPr>
          <p:nvPr/>
        </p:nvCxnSpPr>
        <p:spPr>
          <a:xfrm flipH="1">
            <a:off x="4279900" y="2568947"/>
            <a:ext cx="326187" cy="1653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E4616C5-F3B5-432C-8A68-534AC897871D}"/>
              </a:ext>
            </a:extLst>
          </p:cNvPr>
          <p:cNvCxnSpPr>
            <a:cxnSpLocks/>
          </p:cNvCxnSpPr>
          <p:nvPr/>
        </p:nvCxnSpPr>
        <p:spPr>
          <a:xfrm flipH="1">
            <a:off x="4890641" y="1040750"/>
            <a:ext cx="338758" cy="476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82E1962-49B0-4DB3-8529-A30318AEA359}"/>
              </a:ext>
            </a:extLst>
          </p:cNvPr>
          <p:cNvSpPr txBox="1"/>
          <p:nvPr/>
        </p:nvSpPr>
        <p:spPr>
          <a:xfrm>
            <a:off x="0" y="4871829"/>
            <a:ext cx="8005912" cy="307777"/>
          </a:xfrm>
          <a:prstGeom prst="rect">
            <a:avLst/>
          </a:prstGeom>
          <a:noFill/>
        </p:spPr>
        <p:txBody>
          <a:bodyPr wrap="square" rtlCol="0">
            <a:spAutoFit/>
          </a:bodyPr>
          <a:lstStyle/>
          <a:p>
            <a:r>
              <a:rPr lang="en-US" sz="1400" dirty="0">
                <a:solidFill>
                  <a:schemeClr val="accent1">
                    <a:lumMod val="50000"/>
                  </a:schemeClr>
                </a:solidFill>
              </a:rPr>
              <a:t>Small </a:t>
            </a:r>
            <a:r>
              <a:rPr lang="en-US" sz="1400" i="1" dirty="0">
                <a:solidFill>
                  <a:schemeClr val="accent1">
                    <a:lumMod val="50000"/>
                  </a:schemeClr>
                </a:solidFill>
              </a:rPr>
              <a:t>NEJM </a:t>
            </a:r>
            <a:r>
              <a:rPr lang="en-US" sz="1400" dirty="0">
                <a:solidFill>
                  <a:schemeClr val="accent1">
                    <a:lumMod val="50000"/>
                  </a:schemeClr>
                </a:solidFill>
              </a:rPr>
              <a:t>2001; Behr </a:t>
            </a:r>
            <a:r>
              <a:rPr lang="en-US" sz="1400" i="1" dirty="0">
                <a:solidFill>
                  <a:schemeClr val="accent1">
                    <a:lumMod val="50000"/>
                  </a:schemeClr>
                </a:solidFill>
              </a:rPr>
              <a:t>BMJ </a:t>
            </a:r>
            <a:r>
              <a:rPr lang="en-US" sz="1400" dirty="0">
                <a:solidFill>
                  <a:schemeClr val="accent1">
                    <a:lumMod val="50000"/>
                  </a:schemeClr>
                </a:solidFill>
              </a:rPr>
              <a:t>2018; Dowdy </a:t>
            </a:r>
            <a:r>
              <a:rPr lang="en-US" sz="1400" i="1" dirty="0">
                <a:solidFill>
                  <a:schemeClr val="accent1">
                    <a:lumMod val="50000"/>
                  </a:schemeClr>
                </a:solidFill>
              </a:rPr>
              <a:t>Lancet ID </a:t>
            </a:r>
            <a:r>
              <a:rPr lang="en-US" sz="1400" dirty="0">
                <a:solidFill>
                  <a:schemeClr val="accent1">
                    <a:lumMod val="50000"/>
                  </a:schemeClr>
                </a:solidFill>
              </a:rPr>
              <a:t>2022; </a:t>
            </a:r>
            <a:r>
              <a:rPr lang="en-US" sz="1400" dirty="0" err="1">
                <a:solidFill>
                  <a:schemeClr val="accent1">
                    <a:lumMod val="50000"/>
                  </a:schemeClr>
                </a:solidFill>
              </a:rPr>
              <a:t>Shanaube</a:t>
            </a:r>
            <a:r>
              <a:rPr lang="en-US" sz="1400" dirty="0">
                <a:solidFill>
                  <a:schemeClr val="accent1">
                    <a:lumMod val="50000"/>
                  </a:schemeClr>
                </a:solidFill>
              </a:rPr>
              <a:t> </a:t>
            </a:r>
            <a:r>
              <a:rPr lang="en-US" sz="1400" dirty="0" err="1">
                <a:solidFill>
                  <a:schemeClr val="accent1">
                    <a:lumMod val="50000"/>
                  </a:schemeClr>
                </a:solidFill>
              </a:rPr>
              <a:t>PLoS</a:t>
            </a:r>
            <a:r>
              <a:rPr lang="en-US" sz="1400" dirty="0">
                <a:solidFill>
                  <a:schemeClr val="accent1">
                    <a:lumMod val="50000"/>
                  </a:schemeClr>
                </a:solidFill>
              </a:rPr>
              <a:t> One 2009; </a:t>
            </a:r>
            <a:r>
              <a:rPr lang="en-US" sz="1400" dirty="0" err="1">
                <a:solidFill>
                  <a:schemeClr val="accent1">
                    <a:lumMod val="50000"/>
                  </a:schemeClr>
                </a:solidFill>
              </a:rPr>
              <a:t>Hermans</a:t>
            </a:r>
            <a:r>
              <a:rPr lang="en-US" sz="1400" dirty="0">
                <a:solidFill>
                  <a:schemeClr val="accent1">
                    <a:lumMod val="50000"/>
                  </a:schemeClr>
                </a:solidFill>
              </a:rPr>
              <a:t> CID 2021</a:t>
            </a:r>
          </a:p>
        </p:txBody>
      </p:sp>
      <p:sp>
        <p:nvSpPr>
          <p:cNvPr id="4" name="Flowchart: Summing Junction 3">
            <a:extLst>
              <a:ext uri="{FF2B5EF4-FFF2-40B4-BE49-F238E27FC236}">
                <a16:creationId xmlns:a16="http://schemas.microsoft.com/office/drawing/2014/main" id="{6C54397B-1D13-4B44-BADE-AB16100F86D2}"/>
              </a:ext>
            </a:extLst>
          </p:cNvPr>
          <p:cNvSpPr/>
          <p:nvPr/>
        </p:nvSpPr>
        <p:spPr>
          <a:xfrm>
            <a:off x="766838" y="2121691"/>
            <a:ext cx="612648" cy="612648"/>
          </a:xfrm>
          <a:prstGeom prst="flowChartSummingJunction">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Arrow: Curved Right 1">
            <a:extLst>
              <a:ext uri="{FF2B5EF4-FFF2-40B4-BE49-F238E27FC236}">
                <a16:creationId xmlns:a16="http://schemas.microsoft.com/office/drawing/2014/main" id="{CEFCFA95-47C8-4A04-933E-2A943F498C55}"/>
              </a:ext>
            </a:extLst>
          </p:cNvPr>
          <p:cNvSpPr/>
          <p:nvPr/>
        </p:nvSpPr>
        <p:spPr>
          <a:xfrm>
            <a:off x="5473695" y="3807690"/>
            <a:ext cx="440888" cy="48053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128C1810-8ED2-44A0-AEE7-A0102764A94A}"/>
              </a:ext>
            </a:extLst>
          </p:cNvPr>
          <p:cNvSpPr/>
          <p:nvPr/>
        </p:nvSpPr>
        <p:spPr>
          <a:xfrm flipV="1">
            <a:off x="5952500" y="3787098"/>
            <a:ext cx="319417" cy="48053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AE77D220-80B4-417B-87D1-954B122C123F}"/>
              </a:ext>
            </a:extLst>
          </p:cNvPr>
          <p:cNvSpPr txBox="1"/>
          <p:nvPr/>
        </p:nvSpPr>
        <p:spPr>
          <a:xfrm>
            <a:off x="6161528" y="2830903"/>
            <a:ext cx="2895963" cy="1600438"/>
          </a:xfrm>
          <a:prstGeom prst="rect">
            <a:avLst/>
          </a:prstGeom>
          <a:noFill/>
          <a:ln w="19050">
            <a:solidFill>
              <a:schemeClr val="accent1">
                <a:lumMod val="75000"/>
              </a:schemeClr>
            </a:solidFill>
          </a:ln>
        </p:spPr>
        <p:txBody>
          <a:bodyPr wrap="square" rtlCol="0">
            <a:spAutoFit/>
          </a:bodyPr>
          <a:lstStyle/>
          <a:p>
            <a:r>
              <a:rPr lang="en-US" u="sng" dirty="0"/>
              <a:t>Reinfection Happens!</a:t>
            </a:r>
          </a:p>
          <a:p>
            <a:pPr marL="285750" indent="-285750">
              <a:buFont typeface="Arial" panose="020B0604020202020204" pitchFamily="34" charset="0"/>
              <a:buChar char="•"/>
            </a:pPr>
            <a:r>
              <a:rPr lang="en-US" sz="1600" dirty="0"/>
              <a:t>S. Africa, ARTI 2.5% - 4.2%</a:t>
            </a:r>
          </a:p>
          <a:p>
            <a:pPr marL="285750" indent="-285750">
              <a:buFont typeface="Arial" panose="020B0604020202020204" pitchFamily="34" charset="0"/>
              <a:buChar char="•"/>
            </a:pPr>
            <a:r>
              <a:rPr lang="en-US" sz="1600" dirty="0"/>
              <a:t>Cape Town, recurrence rate after successful TB treatment 16.4/1000 person-years</a:t>
            </a:r>
          </a:p>
          <a:p>
            <a:pPr marL="285750" indent="-285750">
              <a:buFont typeface="Arial" panose="020B0604020202020204" pitchFamily="34" charset="0"/>
              <a:buChar char="•"/>
            </a:pPr>
            <a:r>
              <a:rPr lang="en-US" sz="1600" dirty="0"/>
              <a:t>Not driven by HIV</a:t>
            </a:r>
          </a:p>
        </p:txBody>
      </p:sp>
      <p:sp>
        <p:nvSpPr>
          <p:cNvPr id="15" name="Speech Bubble: Rectangle with Corners Rounded 14">
            <a:extLst>
              <a:ext uri="{FF2B5EF4-FFF2-40B4-BE49-F238E27FC236}">
                <a16:creationId xmlns:a16="http://schemas.microsoft.com/office/drawing/2014/main" id="{29A3B315-D518-4222-B0FB-F5BE07BF11EC}"/>
              </a:ext>
            </a:extLst>
          </p:cNvPr>
          <p:cNvSpPr/>
          <p:nvPr/>
        </p:nvSpPr>
        <p:spPr>
          <a:xfrm>
            <a:off x="639096" y="1468073"/>
            <a:ext cx="954812" cy="398448"/>
          </a:xfrm>
          <a:prstGeom prst="wedgeRoundRectCallout">
            <a:avLst>
              <a:gd name="adj1" fmla="val -26931"/>
              <a:gd name="adj2" fmla="val 115805"/>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rPr>
              <a:t>“Index”</a:t>
            </a:r>
          </a:p>
        </p:txBody>
      </p:sp>
      <p:sp>
        <p:nvSpPr>
          <p:cNvPr id="18" name="Speech Bubble: Rectangle with Corners Rounded 17">
            <a:extLst>
              <a:ext uri="{FF2B5EF4-FFF2-40B4-BE49-F238E27FC236}">
                <a16:creationId xmlns:a16="http://schemas.microsoft.com/office/drawing/2014/main" id="{4661EA9C-9B0D-430C-A5F9-9E38BB8ABE82}"/>
              </a:ext>
            </a:extLst>
          </p:cNvPr>
          <p:cNvSpPr/>
          <p:nvPr/>
        </p:nvSpPr>
        <p:spPr>
          <a:xfrm>
            <a:off x="1521338" y="3787098"/>
            <a:ext cx="1137971" cy="398448"/>
          </a:xfrm>
          <a:prstGeom prst="wedgeRoundRectCallout">
            <a:avLst>
              <a:gd name="adj1" fmla="val -66468"/>
              <a:gd name="adj2" fmla="val -178953"/>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rPr>
              <a:t>“Contact”</a:t>
            </a:r>
          </a:p>
        </p:txBody>
      </p:sp>
    </p:spTree>
    <p:extLst>
      <p:ext uri="{BB962C8B-B14F-4D97-AF65-F5344CB8AC3E}">
        <p14:creationId xmlns:p14="http://schemas.microsoft.com/office/powerpoint/2010/main" val="10815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2"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4A80E-8769-4E39-82E7-FC1A0D5DF162}"/>
              </a:ext>
            </a:extLst>
          </p:cNvPr>
          <p:cNvSpPr>
            <a:spLocks noGrp="1"/>
          </p:cNvSpPr>
          <p:nvPr>
            <p:ph type="title"/>
          </p:nvPr>
        </p:nvSpPr>
        <p:spPr>
          <a:xfrm>
            <a:off x="39121" y="-25952"/>
            <a:ext cx="8654010" cy="993775"/>
          </a:xfrm>
        </p:spPr>
        <p:txBody>
          <a:bodyPr/>
          <a:lstStyle/>
          <a:p>
            <a:r>
              <a:rPr lang="en-US" sz="3600" dirty="0">
                <a:solidFill>
                  <a:schemeClr val="tx2">
                    <a:lumMod val="75000"/>
                  </a:schemeClr>
                </a:solidFill>
              </a:rPr>
              <a:t>Determinants of Transmission</a:t>
            </a:r>
          </a:p>
        </p:txBody>
      </p:sp>
      <p:pic>
        <p:nvPicPr>
          <p:cNvPr id="5" name="New picture">
            <a:extLst>
              <a:ext uri="{FF2B5EF4-FFF2-40B4-BE49-F238E27FC236}">
                <a16:creationId xmlns:a16="http://schemas.microsoft.com/office/drawing/2014/main" id="{0406214C-EAF5-48ED-9631-C93D1888EB5D}"/>
              </a:ext>
            </a:extLst>
          </p:cNvPr>
          <p:cNvPicPr/>
          <p:nvPr/>
        </p:nvPicPr>
        <p:blipFill>
          <a:blip r:embed="rId3"/>
          <a:stretch>
            <a:fillRect/>
          </a:stretch>
        </p:blipFill>
        <p:spPr>
          <a:xfrm>
            <a:off x="1422400" y="1493201"/>
            <a:ext cx="5887453" cy="3077145"/>
          </a:xfrm>
          <a:prstGeom prst="rect">
            <a:avLst/>
          </a:prstGeom>
        </p:spPr>
      </p:pic>
      <p:sp>
        <p:nvSpPr>
          <p:cNvPr id="6" name="TextBox 5">
            <a:extLst>
              <a:ext uri="{FF2B5EF4-FFF2-40B4-BE49-F238E27FC236}">
                <a16:creationId xmlns:a16="http://schemas.microsoft.com/office/drawing/2014/main" id="{7F40F02F-B272-4084-BD78-CF68C9B7E826}"/>
              </a:ext>
            </a:extLst>
          </p:cNvPr>
          <p:cNvSpPr txBox="1"/>
          <p:nvPr/>
        </p:nvSpPr>
        <p:spPr>
          <a:xfrm>
            <a:off x="6604700" y="4743673"/>
            <a:ext cx="2323105" cy="369332"/>
          </a:xfrm>
          <a:prstGeom prst="rect">
            <a:avLst/>
          </a:prstGeom>
          <a:noFill/>
        </p:spPr>
        <p:txBody>
          <a:bodyPr wrap="square" rtlCol="0">
            <a:spAutoFit/>
          </a:bodyPr>
          <a:lstStyle/>
          <a:p>
            <a:r>
              <a:rPr lang="en-US" sz="1800" i="0" dirty="0" err="1">
                <a:latin typeface="Century Gothic" panose="020B0502020202020204" pitchFamily="34" charset="0"/>
              </a:rPr>
              <a:t>Mathema</a:t>
            </a:r>
            <a:r>
              <a:rPr lang="en-US" sz="1800" i="0" dirty="0">
                <a:latin typeface="Century Gothic" panose="020B0502020202020204" pitchFamily="34" charset="0"/>
              </a:rPr>
              <a:t>, </a:t>
            </a:r>
            <a:r>
              <a:rPr lang="en-US" sz="1800" dirty="0">
                <a:latin typeface="Century Gothic" panose="020B0502020202020204" pitchFamily="34" charset="0"/>
              </a:rPr>
              <a:t>JID</a:t>
            </a:r>
            <a:r>
              <a:rPr lang="en-US" sz="1800" i="0" dirty="0">
                <a:latin typeface="Century Gothic" panose="020B0502020202020204" pitchFamily="34" charset="0"/>
              </a:rPr>
              <a:t> 2017</a:t>
            </a:r>
          </a:p>
        </p:txBody>
      </p:sp>
      <p:sp>
        <p:nvSpPr>
          <p:cNvPr id="7" name="Speech Bubble: Rectangle with Corners Rounded 6">
            <a:extLst>
              <a:ext uri="{FF2B5EF4-FFF2-40B4-BE49-F238E27FC236}">
                <a16:creationId xmlns:a16="http://schemas.microsoft.com/office/drawing/2014/main" id="{ADE4C852-C633-4B9B-A196-1073261A46F7}"/>
              </a:ext>
            </a:extLst>
          </p:cNvPr>
          <p:cNvSpPr/>
          <p:nvPr/>
        </p:nvSpPr>
        <p:spPr>
          <a:xfrm>
            <a:off x="5457524" y="673768"/>
            <a:ext cx="1934678" cy="608007"/>
          </a:xfrm>
          <a:prstGeom prst="wedgeRoundRectCallout">
            <a:avLst>
              <a:gd name="adj1" fmla="val -38557"/>
              <a:gd name="adj2" fmla="val 81236"/>
              <a:gd name="adj3" fmla="val 16667"/>
            </a:avLst>
          </a:prstGeom>
          <a:gradFill>
            <a:gsLst>
              <a:gs pos="0">
                <a:schemeClr val="accent1">
                  <a:tint val="100000"/>
                  <a:shade val="100000"/>
                  <a:satMod val="130000"/>
                </a:schemeClr>
              </a:gs>
              <a:gs pos="6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15888" indent="-115888">
              <a:buFont typeface="Arial" panose="020B0604020202020204" pitchFamily="34" charset="0"/>
              <a:buChar char="•"/>
            </a:pPr>
            <a:r>
              <a:rPr lang="en-US" b="1" dirty="0">
                <a:solidFill>
                  <a:schemeClr val="tx2">
                    <a:lumMod val="75000"/>
                  </a:schemeClr>
                </a:solidFill>
              </a:rPr>
              <a:t>Active screening</a:t>
            </a:r>
          </a:p>
          <a:p>
            <a:pPr marL="115888" indent="-115888">
              <a:buFont typeface="Arial" panose="020B0604020202020204" pitchFamily="34" charset="0"/>
              <a:buChar char="•"/>
            </a:pPr>
            <a:r>
              <a:rPr lang="en-US" b="1" dirty="0">
                <a:solidFill>
                  <a:schemeClr val="tx2">
                    <a:lumMod val="75000"/>
                  </a:schemeClr>
                </a:solidFill>
              </a:rPr>
              <a:t>TPT</a:t>
            </a:r>
          </a:p>
        </p:txBody>
      </p:sp>
      <p:sp>
        <p:nvSpPr>
          <p:cNvPr id="8" name="Speech Bubble: Rectangle with Corners Rounded 7">
            <a:extLst>
              <a:ext uri="{FF2B5EF4-FFF2-40B4-BE49-F238E27FC236}">
                <a16:creationId xmlns:a16="http://schemas.microsoft.com/office/drawing/2014/main" id="{35DD89B1-F69D-4779-BCA3-08077F89EA3A}"/>
              </a:ext>
            </a:extLst>
          </p:cNvPr>
          <p:cNvSpPr/>
          <p:nvPr/>
        </p:nvSpPr>
        <p:spPr>
          <a:xfrm>
            <a:off x="6960637" y="2267746"/>
            <a:ext cx="2146065" cy="608007"/>
          </a:xfrm>
          <a:prstGeom prst="wedgeRoundRectCallout">
            <a:avLst>
              <a:gd name="adj1" fmla="val -44465"/>
              <a:gd name="adj2" fmla="val -115110"/>
              <a:gd name="adj3" fmla="val 16667"/>
            </a:avLst>
          </a:prstGeom>
          <a:gradFill>
            <a:gsLst>
              <a:gs pos="0">
                <a:schemeClr val="accent1">
                  <a:tint val="100000"/>
                  <a:shade val="100000"/>
                  <a:satMod val="130000"/>
                </a:schemeClr>
              </a:gs>
              <a:gs pos="3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15888" indent="-115888">
              <a:buFont typeface="Arial" panose="020B0604020202020204" pitchFamily="34" charset="0"/>
              <a:buChar char="•"/>
            </a:pPr>
            <a:r>
              <a:rPr lang="en-US" b="1" dirty="0">
                <a:solidFill>
                  <a:schemeClr val="tx2">
                    <a:lumMod val="75000"/>
                  </a:schemeClr>
                </a:solidFill>
              </a:rPr>
              <a:t>Early Dx/Tx</a:t>
            </a:r>
          </a:p>
          <a:p>
            <a:pPr marL="115888" indent="-115888">
              <a:buFont typeface="Arial" panose="020B0604020202020204" pitchFamily="34" charset="0"/>
              <a:buChar char="•"/>
            </a:pPr>
            <a:r>
              <a:rPr lang="en-US" b="1" dirty="0">
                <a:solidFill>
                  <a:schemeClr val="tx2">
                    <a:lumMod val="75000"/>
                  </a:schemeClr>
                </a:solidFill>
              </a:rPr>
              <a:t>“Superspreaders”</a:t>
            </a:r>
          </a:p>
        </p:txBody>
      </p:sp>
      <p:sp>
        <p:nvSpPr>
          <p:cNvPr id="9" name="Speech Bubble: Rectangle with Corners Rounded 8">
            <a:extLst>
              <a:ext uri="{FF2B5EF4-FFF2-40B4-BE49-F238E27FC236}">
                <a16:creationId xmlns:a16="http://schemas.microsoft.com/office/drawing/2014/main" id="{458804E5-1597-4989-B815-910A63A566D7}"/>
              </a:ext>
            </a:extLst>
          </p:cNvPr>
          <p:cNvSpPr/>
          <p:nvPr/>
        </p:nvSpPr>
        <p:spPr>
          <a:xfrm>
            <a:off x="7172024" y="3475959"/>
            <a:ext cx="1934678" cy="993774"/>
          </a:xfrm>
          <a:prstGeom prst="wedgeRoundRectCallout">
            <a:avLst>
              <a:gd name="adj1" fmla="val -87789"/>
              <a:gd name="adj2" fmla="val -2385"/>
              <a:gd name="adj3" fmla="val 16667"/>
            </a:avLst>
          </a:prstGeom>
          <a:gradFill>
            <a:gsLst>
              <a:gs pos="0">
                <a:schemeClr val="accent1">
                  <a:tint val="100000"/>
                  <a:shade val="100000"/>
                  <a:satMod val="130000"/>
                </a:schemeClr>
              </a:gs>
              <a:gs pos="1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15888" indent="-115888">
              <a:buFont typeface="Arial" panose="020B0604020202020204" pitchFamily="34" charset="0"/>
              <a:buChar char="•"/>
            </a:pPr>
            <a:r>
              <a:rPr lang="en-US" b="1" dirty="0">
                <a:solidFill>
                  <a:schemeClr val="tx2">
                    <a:lumMod val="75000"/>
                  </a:schemeClr>
                </a:solidFill>
              </a:rPr>
              <a:t>Vaccines</a:t>
            </a:r>
          </a:p>
          <a:p>
            <a:pPr marL="115888" indent="-115888">
              <a:buFont typeface="Arial" panose="020B0604020202020204" pitchFamily="34" charset="0"/>
              <a:buChar char="•"/>
            </a:pPr>
            <a:r>
              <a:rPr lang="en-US" b="1" dirty="0">
                <a:solidFill>
                  <a:schemeClr val="tx2">
                    <a:lumMod val="75000"/>
                  </a:schemeClr>
                </a:solidFill>
              </a:rPr>
              <a:t>Treatment of co-morbidities</a:t>
            </a:r>
          </a:p>
        </p:txBody>
      </p:sp>
      <p:sp>
        <p:nvSpPr>
          <p:cNvPr id="10" name="Speech Bubble: Rectangle with Corners Rounded 9">
            <a:extLst>
              <a:ext uri="{FF2B5EF4-FFF2-40B4-BE49-F238E27FC236}">
                <a16:creationId xmlns:a16="http://schemas.microsoft.com/office/drawing/2014/main" id="{D67877FD-63F4-47EC-A6E5-3B9D318722F5}"/>
              </a:ext>
            </a:extLst>
          </p:cNvPr>
          <p:cNvSpPr/>
          <p:nvPr/>
        </p:nvSpPr>
        <p:spPr>
          <a:xfrm>
            <a:off x="1422400" y="663820"/>
            <a:ext cx="3365500" cy="608007"/>
          </a:xfrm>
          <a:prstGeom prst="wedgeRoundRectCallout">
            <a:avLst>
              <a:gd name="adj1" fmla="val 18951"/>
              <a:gd name="adj2" fmla="val 85414"/>
              <a:gd name="adj3" fmla="val 16667"/>
            </a:avLst>
          </a:prstGeom>
          <a:gradFill>
            <a:gsLst>
              <a:gs pos="0">
                <a:schemeClr val="accent1">
                  <a:tint val="100000"/>
                  <a:shade val="100000"/>
                  <a:satMod val="130000"/>
                </a:schemeClr>
              </a:gs>
              <a:gs pos="3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115888" indent="-115888">
              <a:buFont typeface="Arial" panose="020B0604020202020204" pitchFamily="34" charset="0"/>
              <a:buChar char="•"/>
            </a:pPr>
            <a:r>
              <a:rPr lang="en-US" b="1" dirty="0">
                <a:solidFill>
                  <a:schemeClr val="tx2">
                    <a:lumMod val="75000"/>
                  </a:schemeClr>
                </a:solidFill>
              </a:rPr>
              <a:t>Engineering</a:t>
            </a:r>
          </a:p>
          <a:p>
            <a:pPr marL="115888" indent="-115888">
              <a:buFont typeface="Arial" panose="020B0604020202020204" pitchFamily="34" charset="0"/>
              <a:buChar char="•"/>
            </a:pPr>
            <a:r>
              <a:rPr lang="en-US" b="1" dirty="0">
                <a:solidFill>
                  <a:schemeClr val="tx2">
                    <a:lumMod val="75000"/>
                  </a:schemeClr>
                </a:solidFill>
              </a:rPr>
              <a:t>Identify community amplifiers</a:t>
            </a:r>
          </a:p>
        </p:txBody>
      </p:sp>
    </p:spTree>
    <p:extLst>
      <p:ext uri="{BB962C8B-B14F-4D97-AF65-F5344CB8AC3E}">
        <p14:creationId xmlns:p14="http://schemas.microsoft.com/office/powerpoint/2010/main" val="30961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8C055-E348-4F68-8066-C4F5EFE6F517}"/>
              </a:ext>
            </a:extLst>
          </p:cNvPr>
          <p:cNvSpPr>
            <a:spLocks noGrp="1"/>
          </p:cNvSpPr>
          <p:nvPr>
            <p:ph type="title"/>
          </p:nvPr>
        </p:nvSpPr>
        <p:spPr>
          <a:xfrm>
            <a:off x="460375" y="1788063"/>
            <a:ext cx="8184662" cy="993775"/>
          </a:xfrm>
        </p:spPr>
        <p:txBody>
          <a:bodyPr/>
          <a:lstStyle/>
          <a:p>
            <a:pPr algn="ctr"/>
            <a:r>
              <a:rPr lang="en-US" sz="3600" dirty="0">
                <a:solidFill>
                  <a:schemeClr val="tx2">
                    <a:lumMod val="75000"/>
                  </a:schemeClr>
                </a:solidFill>
              </a:rPr>
              <a:t>Index Infectiousness</a:t>
            </a:r>
          </a:p>
        </p:txBody>
      </p:sp>
    </p:spTree>
    <p:extLst>
      <p:ext uri="{BB962C8B-B14F-4D97-AF65-F5344CB8AC3E}">
        <p14:creationId xmlns:p14="http://schemas.microsoft.com/office/powerpoint/2010/main" val="78353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8FAA7-97D0-4688-BC41-AAB2E4F1CDCD}"/>
              </a:ext>
            </a:extLst>
          </p:cNvPr>
          <p:cNvSpPr>
            <a:spLocks noGrp="1"/>
          </p:cNvSpPr>
          <p:nvPr>
            <p:ph type="body" sz="quarter" idx="11"/>
          </p:nvPr>
        </p:nvSpPr>
        <p:spPr>
          <a:xfrm>
            <a:off x="198974" y="820602"/>
            <a:ext cx="8197114" cy="2251761"/>
          </a:xfrm>
          <a:solidFill>
            <a:schemeClr val="bg2"/>
          </a:solidFill>
        </p:spPr>
        <p:txBody>
          <a:bodyPr/>
          <a:lstStyle/>
          <a:p>
            <a:r>
              <a:rPr lang="en-US" sz="1400" dirty="0"/>
              <a:t>Aerosols - suspensions of solid or liquid particles in a gas, usually air</a:t>
            </a:r>
          </a:p>
          <a:p>
            <a:r>
              <a:rPr lang="en-US" sz="1400" dirty="0"/>
              <a:t>Infectious aerosols are suspensions of pathogens in these particles</a:t>
            </a:r>
          </a:p>
          <a:p>
            <a:r>
              <a:rPr lang="en-US" sz="1400" dirty="0"/>
              <a:t>Particle size is the most important determinant of aerodynamic</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lvl="1"/>
            <a:r>
              <a:rPr lang="en-US" sz="1400" dirty="0"/>
              <a:t>&lt;/= 5 microns may remain airborne indefinitely under most indoor conditions</a:t>
            </a:r>
          </a:p>
          <a:p>
            <a:pPr lvl="2"/>
            <a:r>
              <a:rPr lang="en-US" sz="1400" dirty="0"/>
              <a:t>These are also most likely to deposit into the lower respiratory tract</a:t>
            </a:r>
          </a:p>
          <a:p>
            <a:pPr lvl="1"/>
            <a:r>
              <a:rPr lang="en-US" sz="1400" dirty="0"/>
              <a:t>6-12 micron particles deposit in the upper airways</a:t>
            </a:r>
          </a:p>
          <a:p>
            <a:endParaRPr lang="en-US" sz="1400" dirty="0"/>
          </a:p>
        </p:txBody>
      </p:sp>
      <p:sp>
        <p:nvSpPr>
          <p:cNvPr id="4" name="Title 3">
            <a:extLst>
              <a:ext uri="{FF2B5EF4-FFF2-40B4-BE49-F238E27FC236}">
                <a16:creationId xmlns:a16="http://schemas.microsoft.com/office/drawing/2014/main" id="{2314F1B5-C5DF-4E07-BCEB-D0EB78D57760}"/>
              </a:ext>
            </a:extLst>
          </p:cNvPr>
          <p:cNvSpPr>
            <a:spLocks noGrp="1"/>
          </p:cNvSpPr>
          <p:nvPr>
            <p:ph type="title"/>
          </p:nvPr>
        </p:nvSpPr>
        <p:spPr>
          <a:xfrm>
            <a:off x="198974" y="106997"/>
            <a:ext cx="8184662" cy="596362"/>
          </a:xfrm>
        </p:spPr>
        <p:txBody>
          <a:bodyPr/>
          <a:lstStyle/>
          <a:p>
            <a:r>
              <a:rPr lang="en-US" sz="2800" dirty="0">
                <a:solidFill>
                  <a:schemeClr val="tx2">
                    <a:lumMod val="75000"/>
                  </a:schemeClr>
                </a:solidFill>
              </a:rPr>
              <a:t>Infectiousness: TB an aerosolized disease</a:t>
            </a:r>
          </a:p>
        </p:txBody>
      </p:sp>
      <p:pic>
        <p:nvPicPr>
          <p:cNvPr id="5" name="Picture 4">
            <a:extLst>
              <a:ext uri="{FF2B5EF4-FFF2-40B4-BE49-F238E27FC236}">
                <a16:creationId xmlns:a16="http://schemas.microsoft.com/office/drawing/2014/main" id="{AA054EC5-DFE8-49D9-A1C9-F8479660FAFB}"/>
              </a:ext>
            </a:extLst>
          </p:cNvPr>
          <p:cNvPicPr>
            <a:picLocks noChangeAspect="1"/>
          </p:cNvPicPr>
          <p:nvPr/>
        </p:nvPicPr>
        <p:blipFill>
          <a:blip r:embed="rId3"/>
          <a:stretch>
            <a:fillRect/>
          </a:stretch>
        </p:blipFill>
        <p:spPr>
          <a:xfrm>
            <a:off x="8179885" y="744001"/>
            <a:ext cx="820055" cy="1057440"/>
          </a:xfrm>
          <a:prstGeom prst="rect">
            <a:avLst/>
          </a:prstGeom>
        </p:spPr>
      </p:pic>
      <p:pic>
        <p:nvPicPr>
          <p:cNvPr id="7" name="Picture 6">
            <a:extLst>
              <a:ext uri="{FF2B5EF4-FFF2-40B4-BE49-F238E27FC236}">
                <a16:creationId xmlns:a16="http://schemas.microsoft.com/office/drawing/2014/main" id="{AB02E541-8DE4-4C5A-A0FB-469AB4FB64DE}"/>
              </a:ext>
            </a:extLst>
          </p:cNvPr>
          <p:cNvPicPr>
            <a:picLocks noChangeAspect="1"/>
          </p:cNvPicPr>
          <p:nvPr/>
        </p:nvPicPr>
        <p:blipFill>
          <a:blip r:embed="rId4"/>
          <a:stretch>
            <a:fillRect/>
          </a:stretch>
        </p:blipFill>
        <p:spPr>
          <a:xfrm>
            <a:off x="5149" y="1651451"/>
            <a:ext cx="3938601" cy="2046180"/>
          </a:xfrm>
          <a:prstGeom prst="rect">
            <a:avLst/>
          </a:prstGeom>
        </p:spPr>
      </p:pic>
      <p:pic>
        <p:nvPicPr>
          <p:cNvPr id="9" name="Picture 8">
            <a:extLst>
              <a:ext uri="{FF2B5EF4-FFF2-40B4-BE49-F238E27FC236}">
                <a16:creationId xmlns:a16="http://schemas.microsoft.com/office/drawing/2014/main" id="{1177A1CF-54EF-4534-8FB4-A769BF58309A}"/>
              </a:ext>
            </a:extLst>
          </p:cNvPr>
          <p:cNvPicPr>
            <a:picLocks noChangeAspect="1"/>
          </p:cNvPicPr>
          <p:nvPr/>
        </p:nvPicPr>
        <p:blipFill rotWithShape="1">
          <a:blip r:embed="rId5"/>
          <a:srcRect l="11497" t="20821" b="9788"/>
          <a:stretch/>
        </p:blipFill>
        <p:spPr>
          <a:xfrm>
            <a:off x="4333875" y="1614036"/>
            <a:ext cx="3543300" cy="2083595"/>
          </a:xfrm>
          <a:prstGeom prst="rect">
            <a:avLst/>
          </a:prstGeom>
        </p:spPr>
      </p:pic>
      <p:pic>
        <p:nvPicPr>
          <p:cNvPr id="6" name="Picture 5" descr="Text&#10;&#10;Description automatically generated">
            <a:extLst>
              <a:ext uri="{FF2B5EF4-FFF2-40B4-BE49-F238E27FC236}">
                <a16:creationId xmlns:a16="http://schemas.microsoft.com/office/drawing/2014/main" id="{37A343CB-A99A-457A-A9FE-7B173DC6A54D}"/>
              </a:ext>
            </a:extLst>
          </p:cNvPr>
          <p:cNvPicPr>
            <a:picLocks noChangeAspect="1"/>
          </p:cNvPicPr>
          <p:nvPr/>
        </p:nvPicPr>
        <p:blipFill rotWithShape="1">
          <a:blip r:embed="rId6"/>
          <a:srcRect l="5847" r="6262" b="80776"/>
          <a:stretch/>
        </p:blipFill>
        <p:spPr>
          <a:xfrm>
            <a:off x="5656332" y="4154732"/>
            <a:ext cx="3431023" cy="988768"/>
          </a:xfrm>
          <a:prstGeom prst="rect">
            <a:avLst/>
          </a:prstGeom>
        </p:spPr>
      </p:pic>
    </p:spTree>
    <p:extLst>
      <p:ext uri="{BB962C8B-B14F-4D97-AF65-F5344CB8AC3E}">
        <p14:creationId xmlns:p14="http://schemas.microsoft.com/office/powerpoint/2010/main" val="381547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9CD6-A61D-E349-D4FF-6E716D2CBB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09CDA3-5D61-3AF5-900E-9A6BE66599C6}"/>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68DC42B4-3D22-0058-3AEC-B0B5B8F29926}"/>
              </a:ext>
            </a:extLst>
          </p:cNvPr>
          <p:cNvPicPr>
            <a:picLocks noChangeAspect="1"/>
          </p:cNvPicPr>
          <p:nvPr/>
        </p:nvPicPr>
        <p:blipFill>
          <a:blip r:embed="rId3"/>
          <a:stretch>
            <a:fillRect/>
          </a:stretch>
        </p:blipFill>
        <p:spPr>
          <a:xfrm>
            <a:off x="1366003" y="596388"/>
            <a:ext cx="6084050" cy="4547112"/>
          </a:xfrm>
          <a:prstGeom prst="rect">
            <a:avLst/>
          </a:prstGeom>
        </p:spPr>
      </p:pic>
      <p:sp>
        <p:nvSpPr>
          <p:cNvPr id="7" name="Rectangle 4">
            <a:extLst>
              <a:ext uri="{FF2B5EF4-FFF2-40B4-BE49-F238E27FC236}">
                <a16:creationId xmlns:a16="http://schemas.microsoft.com/office/drawing/2014/main" id="{DCEA6D56-C711-B0D6-40FE-664EF46155D4}"/>
              </a:ext>
            </a:extLst>
          </p:cNvPr>
          <p:cNvSpPr txBox="1">
            <a:spLocks noChangeArrowheads="1"/>
          </p:cNvSpPr>
          <p:nvPr/>
        </p:nvSpPr>
        <p:spPr>
          <a:xfrm>
            <a:off x="499629" y="-134767"/>
            <a:ext cx="8585157" cy="857250"/>
          </a:xfrm>
          <a:prstGeom prst="rect">
            <a:avLst/>
          </a:prstGeom>
        </p:spPr>
        <p:txBody>
          <a:bodyPr vert="horz" lIns="68580" tIns="34290" rIns="68580" bIns="34290" rtlCol="0" anchor="ctr">
            <a:normAutofit fontScale="92500"/>
          </a:bodyPr>
          <a:lstStyle>
            <a:lvl1pPr algn="ctr" defTabSz="457200" rtl="0" eaLnBrk="1" latinLnBrk="0" hangingPunct="1">
              <a:spcBef>
                <a:spcPct val="0"/>
              </a:spcBef>
              <a:buNone/>
              <a:defRPr sz="4400" kern="1200">
                <a:solidFill>
                  <a:schemeClr val="tx1"/>
                </a:solidFill>
                <a:latin typeface="Helvetica"/>
                <a:ea typeface="+mj-ea"/>
                <a:cs typeface="Helvetica"/>
              </a:defRPr>
            </a:lvl1pPr>
          </a:lstStyle>
          <a:p>
            <a:pPr algn="l"/>
            <a:r>
              <a:rPr lang="en-US" sz="3600" b="1" dirty="0">
                <a:ea typeface="ＭＳ Ｐゴシック" charset="0"/>
              </a:rPr>
              <a:t>Identified Risk Factors for Infectiousness</a:t>
            </a:r>
          </a:p>
        </p:txBody>
      </p:sp>
    </p:spTree>
    <p:extLst>
      <p:ext uri="{BB962C8B-B14F-4D97-AF65-F5344CB8AC3E}">
        <p14:creationId xmlns:p14="http://schemas.microsoft.com/office/powerpoint/2010/main" val="271906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133F5-3B9C-4A1C-958F-72CD284BA474}"/>
              </a:ext>
            </a:extLst>
          </p:cNvPr>
          <p:cNvSpPr>
            <a:spLocks noGrp="1"/>
          </p:cNvSpPr>
          <p:nvPr>
            <p:ph type="body" sz="quarter" idx="11"/>
          </p:nvPr>
        </p:nvSpPr>
        <p:spPr>
          <a:xfrm>
            <a:off x="119275" y="1445869"/>
            <a:ext cx="5787003" cy="3492417"/>
          </a:xfrm>
          <a:solidFill>
            <a:schemeClr val="bg2"/>
          </a:solidFill>
        </p:spPr>
        <p:txBody>
          <a:bodyPr/>
          <a:lstStyle/>
          <a:p>
            <a:pPr marL="228600" indent="-228600">
              <a:lnSpc>
                <a:spcPct val="90000"/>
              </a:lnSpc>
              <a:buFont typeface="Arial" panose="020B0604020202020204" pitchFamily="34" charset="0"/>
              <a:buChar char="•"/>
            </a:pPr>
            <a:r>
              <a:rPr lang="en-US" sz="1800" b="0" dirty="0">
                <a:latin typeface="Open Sans" panose="020B0606030504020204" pitchFamily="34" charset="0"/>
                <a:ea typeface="Open Sans" panose="020B0606030504020204" pitchFamily="34" charset="0"/>
                <a:cs typeface="Open Sans" panose="020B0606030504020204" pitchFamily="34" charset="0"/>
              </a:rPr>
              <a:t>Like measles &amp; SARS-CoV-2, TB is over dispersed</a:t>
            </a:r>
          </a:p>
          <a:p>
            <a:pPr marL="635000" lvl="1" indent="-228600">
              <a:lnSpc>
                <a:spcPct val="90000"/>
              </a:lnSpc>
              <a:buFont typeface="Arial" panose="020B0604020202020204" pitchFamily="34" charset="0"/>
              <a:buChar char="•"/>
            </a:pPr>
            <a:r>
              <a:rPr lang="en-US" sz="1600" b="0" dirty="0">
                <a:latin typeface="Open Sans" panose="020B0606030504020204" pitchFamily="34" charset="0"/>
                <a:ea typeface="Open Sans" panose="020B0606030504020204" pitchFamily="34" charset="0"/>
                <a:cs typeface="Open Sans" panose="020B0606030504020204" pitchFamily="34" charset="0"/>
              </a:rPr>
              <a:t>Pareto: 10-20% of infected, responsible for 80-90% of  transmission events</a:t>
            </a:r>
          </a:p>
          <a:p>
            <a:pPr marL="635000" lvl="1" indent="-228600">
              <a:lnSpc>
                <a:spcPct val="90000"/>
              </a:lnSpc>
              <a:buFont typeface="Arial" panose="020B0604020202020204" pitchFamily="34" charset="0"/>
              <a:buChar char="•"/>
            </a:pPr>
            <a:endParaRPr lang="en-US" sz="1600" b="0" dirty="0">
              <a:latin typeface="Open Sans" panose="020B0606030504020204" pitchFamily="34" charset="0"/>
              <a:ea typeface="Open Sans" panose="020B0606030504020204" pitchFamily="34" charset="0"/>
              <a:cs typeface="Open Sans" panose="020B0606030504020204" pitchFamily="34" charset="0"/>
            </a:endParaRPr>
          </a:p>
          <a:p>
            <a:pPr marL="231775" indent="-231775">
              <a:lnSpc>
                <a:spcPct val="90000"/>
              </a:lnSpc>
              <a:spcBef>
                <a:spcPct val="20000"/>
              </a:spcBef>
              <a:buFont typeface="Arial" panose="020B0604020202020204" pitchFamily="34" charset="0"/>
              <a:buChar char="•"/>
            </a:pPr>
            <a:r>
              <a:rPr lang="es-MX" altLang="en-US" sz="1800" b="0" dirty="0">
                <a:latin typeface="Open Sans" panose="020B0606030504020204" pitchFamily="34" charset="0"/>
                <a:ea typeface="Open Sans" panose="020B0606030504020204" pitchFamily="34" charset="0"/>
                <a:cs typeface="Open Sans" panose="020B0606030504020204" pitchFamily="34" charset="0"/>
              </a:rPr>
              <a:t>Wells &amp; Riley &amp; guinea </a:t>
            </a:r>
            <a:r>
              <a:rPr lang="es-MX" altLang="en-US" sz="1800" b="0" dirty="0" err="1">
                <a:latin typeface="Open Sans" panose="020B0606030504020204" pitchFamily="34" charset="0"/>
                <a:ea typeface="Open Sans" panose="020B0606030504020204" pitchFamily="34" charset="0"/>
                <a:cs typeface="Open Sans" panose="020B0606030504020204" pitchFamily="34" charset="0"/>
              </a:rPr>
              <a:t>pigs</a:t>
            </a:r>
            <a:endParaRPr lang="es-MX" altLang="en-US" sz="1800" b="0" dirty="0">
              <a:latin typeface="Open Sans" panose="020B0606030504020204" pitchFamily="34" charset="0"/>
              <a:ea typeface="Open Sans" panose="020B0606030504020204" pitchFamily="34" charset="0"/>
              <a:cs typeface="Open Sans" panose="020B0606030504020204" pitchFamily="34" charset="0"/>
            </a:endParaRPr>
          </a:p>
          <a:p>
            <a:pPr marL="631825" lvl="1" indent="-231775">
              <a:lnSpc>
                <a:spcPct val="90000"/>
              </a:lnSpc>
              <a:buFont typeface="Arial" panose="020B0604020202020204" pitchFamily="34" charset="0"/>
              <a:buChar char="•"/>
            </a:pPr>
            <a:r>
              <a:rPr lang="es-MX" altLang="en-US" sz="1600" b="0" dirty="0">
                <a:latin typeface="Open Sans" panose="020B0606030504020204" pitchFamily="34" charset="0"/>
                <a:ea typeface="Open Sans" panose="020B0606030504020204" pitchFamily="34" charset="0"/>
                <a:cs typeface="Open Sans" panose="020B0606030504020204" pitchFamily="34" charset="0"/>
              </a:rPr>
              <a:t>13% responsible for GP infections </a:t>
            </a:r>
            <a:r>
              <a:rPr lang="es-MX" altLang="en-US" sz="1200" b="0" dirty="0">
                <a:latin typeface="Open Sans" panose="020B0606030504020204" pitchFamily="34" charset="0"/>
                <a:ea typeface="Open Sans" panose="020B0606030504020204" pitchFamily="34" charset="0"/>
                <a:cs typeface="Open Sans" panose="020B0606030504020204" pitchFamily="34" charset="0"/>
              </a:rPr>
              <a:t>(</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Riley RL et al. Am Rev </a:t>
            </a:r>
            <a:r>
              <a:rPr lang="es-MX" altLang="en-US" sz="1200" b="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Respir</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s-MX" altLang="en-US" sz="1200" b="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Dis</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 1962)</a:t>
            </a:r>
            <a:endParaRPr lang="es-MX" altLang="en-US" sz="1200" b="0" dirty="0">
              <a:latin typeface="Open Sans" panose="020B0606030504020204" pitchFamily="34" charset="0"/>
              <a:ea typeface="Open Sans" panose="020B0606030504020204" pitchFamily="34" charset="0"/>
              <a:cs typeface="Open Sans" panose="020B0606030504020204" pitchFamily="34" charset="0"/>
            </a:endParaRPr>
          </a:p>
          <a:p>
            <a:pPr marL="631825" lvl="1" indent="-231775">
              <a:lnSpc>
                <a:spcPct val="90000"/>
              </a:lnSpc>
              <a:buFont typeface="Arial" panose="020B0604020202020204" pitchFamily="34" charset="0"/>
              <a:buChar char="•"/>
            </a:pPr>
            <a:r>
              <a:rPr lang="es-MX" altLang="en-US" sz="1600" b="0" dirty="0">
                <a:latin typeface="Open Sans" panose="020B0606030504020204" pitchFamily="34" charset="0"/>
                <a:ea typeface="Open Sans" panose="020B0606030504020204" pitchFamily="34" charset="0"/>
                <a:cs typeface="Open Sans" panose="020B0606030504020204" pitchFamily="34" charset="0"/>
              </a:rPr>
              <a:t>4% of patients produced &gt; 73% of GP infections </a:t>
            </a:r>
            <a:r>
              <a:rPr lang="es-MX" altLang="en-US" sz="1200" b="0" dirty="0">
                <a:latin typeface="Open Sans" panose="020B0606030504020204" pitchFamily="34" charset="0"/>
                <a:ea typeface="Open Sans" panose="020B0606030504020204" pitchFamily="34" charset="0"/>
                <a:cs typeface="Open Sans" panose="020B0606030504020204" pitchFamily="34" charset="0"/>
              </a:rPr>
              <a:t>(</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Sultan</a:t>
            </a:r>
            <a:r>
              <a:rPr lang="es-MX" altLang="en-US" sz="1200" b="0" dirty="0">
                <a:latin typeface="Open Sans" panose="020B0606030504020204" pitchFamily="34" charset="0"/>
                <a:ea typeface="Open Sans" panose="020B0606030504020204" pitchFamily="34" charset="0"/>
                <a:cs typeface="Open Sans" panose="020B0606030504020204" pitchFamily="34" charset="0"/>
              </a:rPr>
              <a:t>, </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Am Rev </a:t>
            </a:r>
            <a:r>
              <a:rPr lang="es-MX" altLang="en-US" sz="1200" b="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Respir</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s-MX" altLang="en-US" sz="1200" b="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Dis</a:t>
            </a:r>
            <a:r>
              <a:rPr lang="es-MX" altLang="en-US" sz="1200" b="0" dirty="0">
                <a:solidFill>
                  <a:schemeClr val="tx2"/>
                </a:solidFill>
                <a:latin typeface="Open Sans" panose="020B0606030504020204" pitchFamily="34" charset="0"/>
                <a:ea typeface="Open Sans" panose="020B0606030504020204" pitchFamily="34" charset="0"/>
                <a:cs typeface="Open Sans" panose="020B0606030504020204" pitchFamily="34" charset="0"/>
              </a:rPr>
              <a:t> 1967)</a:t>
            </a:r>
          </a:p>
          <a:p>
            <a:pPr marL="631825" lvl="1" indent="-231775">
              <a:lnSpc>
                <a:spcPct val="90000"/>
              </a:lnSpc>
              <a:buFont typeface="Arial" panose="020B0604020202020204" pitchFamily="34" charset="0"/>
              <a:buChar char="•"/>
            </a:pPr>
            <a:endParaRPr lang="es-MX" altLang="en-US" sz="1200" b="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E40D7871-09FD-4CFC-9EF8-3C9E3590657B}"/>
              </a:ext>
            </a:extLst>
          </p:cNvPr>
          <p:cNvSpPr>
            <a:spLocks noGrp="1"/>
          </p:cNvSpPr>
          <p:nvPr>
            <p:ph type="title"/>
          </p:nvPr>
        </p:nvSpPr>
        <p:spPr>
          <a:xfrm>
            <a:off x="119275" y="205214"/>
            <a:ext cx="8800790" cy="993775"/>
          </a:xfrm>
        </p:spPr>
        <p:txBody>
          <a:bodyPr/>
          <a:lstStyle/>
          <a:p>
            <a:r>
              <a:rPr lang="en-US" sz="2800" dirty="0"/>
              <a:t>Infectiousness: Variability in Infectiousness</a:t>
            </a:r>
          </a:p>
        </p:txBody>
      </p:sp>
      <p:sp>
        <p:nvSpPr>
          <p:cNvPr id="5" name="Text Placeholder 2">
            <a:extLst>
              <a:ext uri="{FF2B5EF4-FFF2-40B4-BE49-F238E27FC236}">
                <a16:creationId xmlns:a16="http://schemas.microsoft.com/office/drawing/2014/main" id="{5A86C93A-5ECE-4AFF-82F1-646D157B6163}"/>
              </a:ext>
            </a:extLst>
          </p:cNvPr>
          <p:cNvSpPr>
            <a:spLocks noGrp="1"/>
          </p:cNvSpPr>
          <p:nvPr>
            <p:ph type="body" sz="quarter" idx="12"/>
          </p:nvPr>
        </p:nvSpPr>
        <p:spPr>
          <a:xfrm>
            <a:off x="1560398" y="829113"/>
            <a:ext cx="3011602" cy="411171"/>
          </a:xfrm>
        </p:spPr>
        <p:txBody>
          <a:bodyPr/>
          <a:lstStyle/>
          <a:p>
            <a:r>
              <a:rPr lang="en-US" u="sng" dirty="0"/>
              <a:t>“Superspreaders”?</a:t>
            </a:r>
          </a:p>
        </p:txBody>
      </p:sp>
      <p:pic>
        <p:nvPicPr>
          <p:cNvPr id="6" name="Picture 5">
            <a:extLst>
              <a:ext uri="{FF2B5EF4-FFF2-40B4-BE49-F238E27FC236}">
                <a16:creationId xmlns:a16="http://schemas.microsoft.com/office/drawing/2014/main" id="{7C0C4D22-7FE7-47BB-B9E4-7B3F0E6F4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911" y="1561476"/>
            <a:ext cx="3325814" cy="2108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EFB98A-E1AE-4514-A237-8FEF3A2C45F1}"/>
              </a:ext>
            </a:extLst>
          </p:cNvPr>
          <p:cNvSpPr txBox="1"/>
          <p:nvPr/>
        </p:nvSpPr>
        <p:spPr>
          <a:xfrm>
            <a:off x="6241312" y="4769009"/>
            <a:ext cx="2902688" cy="338554"/>
          </a:xfrm>
          <a:prstGeom prst="rect">
            <a:avLst/>
          </a:prstGeom>
          <a:solidFill>
            <a:schemeClr val="bg2"/>
          </a:solidFill>
        </p:spPr>
        <p:txBody>
          <a:bodyPr wrap="square" rtlCol="0">
            <a:spAutoFit/>
          </a:bodyPr>
          <a:lstStyle/>
          <a:p>
            <a:r>
              <a:rPr lang="en-US" sz="1600" dirty="0"/>
              <a:t>Patterson, </a:t>
            </a:r>
            <a:r>
              <a:rPr lang="en-US" sz="1600" i="1" u="sng" dirty="0"/>
              <a:t>Tuberculosis</a:t>
            </a:r>
            <a:r>
              <a:rPr lang="en-US" sz="1600" dirty="0"/>
              <a:t> 2018</a:t>
            </a:r>
          </a:p>
        </p:txBody>
      </p:sp>
      <p:sp>
        <p:nvSpPr>
          <p:cNvPr id="7" name="Text Placeholder 1">
            <a:extLst>
              <a:ext uri="{FF2B5EF4-FFF2-40B4-BE49-F238E27FC236}">
                <a16:creationId xmlns:a16="http://schemas.microsoft.com/office/drawing/2014/main" id="{8C8806BF-5BB4-5FEE-2811-F5F9DAE614AB}"/>
              </a:ext>
            </a:extLst>
          </p:cNvPr>
          <p:cNvSpPr txBox="1">
            <a:spLocks/>
          </p:cNvSpPr>
          <p:nvPr/>
        </p:nvSpPr>
        <p:spPr>
          <a:xfrm>
            <a:off x="128137" y="3760112"/>
            <a:ext cx="7233681" cy="828941"/>
          </a:xfrm>
          <a:prstGeom prst="rect">
            <a:avLst/>
          </a:prstGeom>
          <a:solidFill>
            <a:schemeClr val="bg2"/>
          </a:solidFill>
        </p:spPr>
        <p:txBody>
          <a:bodyPr/>
          <a:lstStyle>
            <a:lvl1pPr marL="342900" indent="-342900" algn="l" defTabSz="457200" rtl="0" eaLnBrk="1" latinLnBrk="0" hangingPunct="1">
              <a:spcBef>
                <a:spcPct val="20000"/>
              </a:spcBef>
              <a:buFont typeface="Lucida Grande"/>
              <a:buChar char="&gt;"/>
              <a:defRPr sz="2400" b="1" i="0" kern="1200" baseline="0">
                <a:solidFill>
                  <a:schemeClr val="tx2"/>
                </a:solidFill>
                <a:latin typeface="Open Sans" charset="0"/>
                <a:ea typeface="Open Sans" charset="0"/>
                <a:cs typeface="Open Sans" charset="0"/>
              </a:defRPr>
            </a:lvl1pPr>
            <a:lvl2pPr marL="742950" indent="-285750" algn="l" defTabSz="457200" rtl="0" eaLnBrk="1" latinLnBrk="0" hangingPunct="1">
              <a:spcBef>
                <a:spcPct val="20000"/>
              </a:spcBef>
              <a:buFont typeface="Arial"/>
              <a:buChar char="–"/>
              <a:defRPr sz="2000" b="1" i="0" kern="1200" baseline="0">
                <a:solidFill>
                  <a:schemeClr val="tx2"/>
                </a:solidFill>
                <a:latin typeface="Open Sans" charset="0"/>
                <a:ea typeface="Open Sans" charset="0"/>
                <a:cs typeface="Open Sans" charset="0"/>
              </a:defRPr>
            </a:lvl2pPr>
            <a:lvl3pPr marL="1143000" indent="-228600" algn="l" defTabSz="457200" rtl="0" eaLnBrk="1" latinLnBrk="0" hangingPunct="1">
              <a:spcBef>
                <a:spcPct val="20000"/>
              </a:spcBef>
              <a:buSzPct val="100000"/>
              <a:buFont typeface="Lucida Grande"/>
              <a:buChar char="&gt;"/>
              <a:defRPr sz="1800" b="1" i="0" kern="1200" baseline="0">
                <a:solidFill>
                  <a:schemeClr val="tx2"/>
                </a:solidFill>
                <a:latin typeface="Open Sans" charset="0"/>
                <a:ea typeface="Open Sans" charset="0"/>
                <a:cs typeface="Open Sans" charset="0"/>
              </a:defRPr>
            </a:lvl3pPr>
            <a:lvl4pPr marL="1600200" indent="-228600" algn="l" defTabSz="457200" rtl="0" eaLnBrk="1" latinLnBrk="0" hangingPunct="1">
              <a:spcBef>
                <a:spcPct val="20000"/>
              </a:spcBef>
              <a:buFont typeface="Arial"/>
              <a:buChar char="–"/>
              <a:defRPr sz="1600" b="1" i="0" kern="1200" baseline="0">
                <a:solidFill>
                  <a:schemeClr val="tx2"/>
                </a:solidFill>
                <a:latin typeface="Open Sans" charset="0"/>
                <a:ea typeface="Open Sans" charset="0"/>
                <a:cs typeface="Open Sans" charset="0"/>
              </a:defRPr>
            </a:lvl4pPr>
            <a:lvl5pPr marL="2057400" indent="-228600" algn="l" defTabSz="457200" rtl="0" eaLnBrk="1" latinLnBrk="0" hangingPunct="1">
              <a:spcBef>
                <a:spcPct val="20000"/>
              </a:spcBef>
              <a:buFont typeface="Lucida Grande"/>
              <a:buChar char="&gt;"/>
              <a:defRPr sz="1400" b="1" i="0" kern="1200" baseline="0">
                <a:solidFill>
                  <a:schemeClr val="tx2"/>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1825" lvl="1" indent="-231775">
              <a:lnSpc>
                <a:spcPct val="90000"/>
              </a:lnSpc>
              <a:buFont typeface="Arial" panose="020B0604020202020204" pitchFamily="34" charset="0"/>
              <a:buChar char="•"/>
            </a:pPr>
            <a:endParaRPr lang="es-MX" altLang="en-US" sz="1200" b="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buFont typeface="Arial" panose="020B0604020202020204" pitchFamily="34" charset="0"/>
              <a:buChar char="•"/>
            </a:pPr>
            <a:r>
              <a:rPr lang="en-US" sz="1800" b="0" dirty="0">
                <a:latin typeface="Open Sans" panose="020B0606030504020204" pitchFamily="34" charset="0"/>
                <a:ea typeface="Open Sans" panose="020B0606030504020204" pitchFamily="34" charset="0"/>
                <a:cs typeface="Open Sans" panose="020B0606030504020204" pitchFamily="34" charset="0"/>
              </a:rPr>
              <a:t>Case reports in literature reflect episodic nature of outbreaks</a:t>
            </a:r>
          </a:p>
          <a:p>
            <a:pPr marL="628650" lvl="1" indent="-228600">
              <a:lnSpc>
                <a:spcPct val="90000"/>
              </a:lnSpc>
              <a:buFont typeface="Arial" panose="020B0604020202020204" pitchFamily="34" charset="0"/>
              <a:buChar char="•"/>
            </a:pPr>
            <a:r>
              <a:rPr lang="en-US" sz="1400" b="0" dirty="0">
                <a:latin typeface="Open Sans" panose="020B0606030504020204" pitchFamily="34" charset="0"/>
                <a:ea typeface="Open Sans" panose="020B0606030504020204" pitchFamily="34" charset="0"/>
                <a:cs typeface="Open Sans" panose="020B0606030504020204" pitchFamily="34" charset="0"/>
              </a:rPr>
              <a:t>Smear+ patient responsible for 6% of all TB in SF in 2 years (Small NEJM 1994)</a:t>
            </a:r>
          </a:p>
          <a:p>
            <a:pPr marL="628650" lvl="1" indent="-228600">
              <a:lnSpc>
                <a:spcPct val="90000"/>
              </a:lnSpc>
              <a:buFont typeface="Arial" panose="020B0604020202020204" pitchFamily="34" charset="0"/>
              <a:buChar char="•"/>
            </a:pPr>
            <a:r>
              <a:rPr lang="en-US" sz="1400" b="0" dirty="0">
                <a:latin typeface="Open Sans" panose="020B0606030504020204" pitchFamily="34" charset="0"/>
                <a:ea typeface="Open Sans" panose="020B0606030504020204" pitchFamily="34" charset="0"/>
                <a:cs typeface="Open Sans" panose="020B0606030504020204" pitchFamily="34" charset="0"/>
              </a:rPr>
              <a:t>Smear+ patient infected 41/97 bar patrons (Kline NEJM 1995)</a:t>
            </a:r>
            <a:endParaRPr lang="es-MX" sz="1400"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2199205"/>
      </p:ext>
    </p:extLst>
  </p:cSld>
  <p:clrMapOvr>
    <a:masterClrMapping/>
  </p:clrMapOvr>
</p:sld>
</file>

<file path=ppt/theme/theme1.xml><?xml version="1.0" encoding="utf-8"?>
<a:theme xmlns:a="http://schemas.openxmlformats.org/drawingml/2006/main" name="Office Theme">
  <a:themeElements>
    <a:clrScheme name="Custom 4">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16x9-Gradient-ADA" id="{F9D9304E-BBD2-4B40-92C2-A18D50A7C0B9}" vid="{B57E677C-11DB-438A-B9FC-F7FBB144C44C}"/>
    </a:ext>
  </a:ext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16x9-Gradient-ADA" id="{F9D9304E-BBD2-4B40-92C2-A18D50A7C0B9}" vid="{47C87F67-275E-4C3D-89DA-D066B8E650F4}"/>
    </a:ext>
  </a:extLst>
</a:theme>
</file>

<file path=ppt/theme/theme3.xml><?xml version="1.0" encoding="utf-8"?>
<a:theme xmlns:a="http://schemas.openxmlformats.org/drawingml/2006/main" name="1_Custom Design">
  <a:themeElements>
    <a:clrScheme name="Custom 5">
      <a:dk1>
        <a:srgbClr val="4B2E83"/>
      </a:dk1>
      <a:lt1>
        <a:srgbClr val="E8D3A2"/>
      </a:lt1>
      <a:dk2>
        <a:srgbClr val="4B2E83"/>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16x9-Gradient-ADA" id="{F9D9304E-BBD2-4B40-92C2-A18D50A7C0B9}" vid="{7A713580-8431-4284-8F16-F2DEF63983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PPT_Template_16x9-Gradient-ADA</Template>
  <TotalTime>6618</TotalTime>
  <Words>3926</Words>
  <Application>Microsoft Office PowerPoint</Application>
  <PresentationFormat>On-screen Show (16:9)</PresentationFormat>
  <Paragraphs>303</Paragraphs>
  <Slides>24</Slides>
  <Notes>24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Arial</vt:lpstr>
      <vt:lpstr>Arial Unicode MS</vt:lpstr>
      <vt:lpstr>Calibri</vt:lpstr>
      <vt:lpstr>Century Gothic</vt:lpstr>
      <vt:lpstr>Encode Sans Normal</vt:lpstr>
      <vt:lpstr>Encode Sans Normal Black</vt:lpstr>
      <vt:lpstr>Helvetica</vt:lpstr>
      <vt:lpstr>Lucida Grande</vt:lpstr>
      <vt:lpstr>Open Sans</vt:lpstr>
      <vt:lpstr>Open Sans Light</vt:lpstr>
      <vt:lpstr>Uni Sans</vt:lpstr>
      <vt:lpstr>Office Theme</vt:lpstr>
      <vt:lpstr>Custom Design</vt:lpstr>
      <vt:lpstr>1_Custom Design</vt:lpstr>
      <vt:lpstr>Aerosol Biology &amp; TB Transmission  Advanced TB Research Training Course 2022   David Horne, MD, MPH Division of Pulmonary, Critical Care &amp; Sleep Medicine Harborview Medical Center University of Washington </vt:lpstr>
      <vt:lpstr>Disclosures</vt:lpstr>
      <vt:lpstr>Miasmatic Theory of Contagion</vt:lpstr>
      <vt:lpstr>Interrupting transmission key to TB control</vt:lpstr>
      <vt:lpstr>Determinants of Transmission</vt:lpstr>
      <vt:lpstr>Index Infectiousness</vt:lpstr>
      <vt:lpstr>Infectiousness: TB an aerosolized disease</vt:lpstr>
      <vt:lpstr>PowerPoint Presentation</vt:lpstr>
      <vt:lpstr>Infectiousness: Variability in Infectiousness</vt:lpstr>
      <vt:lpstr>Cough Aerosol Sampling System: CASS</vt:lpstr>
      <vt:lpstr>Mtb bacilli in aerosols differ from sputum</vt:lpstr>
      <vt:lpstr>Cough Frequency &amp; Infections</vt:lpstr>
      <vt:lpstr>MTB Induces Cough</vt:lpstr>
      <vt:lpstr>Cough and Infectiousness</vt:lpstr>
      <vt:lpstr>PowerPoint Presentation</vt:lpstr>
      <vt:lpstr>PowerPoint Presentation</vt:lpstr>
      <vt:lpstr>PowerPoint Presentation</vt:lpstr>
      <vt:lpstr>Active Case-Finding: Does it Reduce Community TB Prevalence?</vt:lpstr>
      <vt:lpstr>PowerPoint Presentation</vt:lpstr>
      <vt:lpstr>MTB Strain: Differences in Transmissibility </vt:lpstr>
      <vt:lpstr>Environment</vt:lpstr>
      <vt:lpstr>Environment</vt:lpstr>
      <vt:lpstr>TB Transmission – Knowledge Gaps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POWERPOINT TEMPLATE</dc:title>
  <dc:creator>David J. Horne</dc:creator>
  <cp:lastModifiedBy>David J. Horne</cp:lastModifiedBy>
  <cp:revision>46</cp:revision>
  <dcterms:created xsi:type="dcterms:W3CDTF">2021-09-08T21:37:47Z</dcterms:created>
  <dcterms:modified xsi:type="dcterms:W3CDTF">2022-09-14T18:43:02Z</dcterms:modified>
</cp:coreProperties>
</file>