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28"/>
  </p:notesMasterIdLst>
  <p:sldIdLst>
    <p:sldId id="316" r:id="rId4"/>
    <p:sldId id="2134805930" r:id="rId5"/>
    <p:sldId id="2007" r:id="rId6"/>
    <p:sldId id="2134805932" r:id="rId7"/>
    <p:sldId id="2006" r:id="rId8"/>
    <p:sldId id="2012" r:id="rId9"/>
    <p:sldId id="2145707158" r:id="rId10"/>
    <p:sldId id="2134805927" r:id="rId11"/>
    <p:sldId id="2010" r:id="rId12"/>
    <p:sldId id="2011" r:id="rId13"/>
    <p:sldId id="2008" r:id="rId14"/>
    <p:sldId id="2004" r:id="rId15"/>
    <p:sldId id="1243" r:id="rId16"/>
    <p:sldId id="1231" r:id="rId17"/>
    <p:sldId id="2134805931" r:id="rId18"/>
    <p:sldId id="2145707156" r:id="rId19"/>
    <p:sldId id="2145707157" r:id="rId20"/>
    <p:sldId id="2134805928" r:id="rId21"/>
    <p:sldId id="2001" r:id="rId22"/>
    <p:sldId id="2013" r:id="rId23"/>
    <p:sldId id="2134805929" r:id="rId24"/>
    <p:sldId id="1234" r:id="rId25"/>
    <p:sldId id="2145706838" r:id="rId26"/>
    <p:sldId id="214570715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95633A-C07E-4B37-A226-AF13651CD59A}" v="22" dt="2022-09-07T06:22:25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7" autoAdjust="0"/>
    <p:restoredTop sz="80018" autoAdjust="0"/>
  </p:normalViewPr>
  <p:slideViewPr>
    <p:cSldViewPr snapToGrid="0" snapToObjects="1">
      <p:cViewPr varScale="1">
        <p:scale>
          <a:sx n="76" d="100"/>
          <a:sy n="76" d="100"/>
        </p:scale>
        <p:origin x="1388" y="56"/>
      </p:cViewPr>
      <p:guideLst>
        <p:guide orient="horz" pos="2112"/>
        <p:guide pos="3840"/>
      </p:guideLst>
    </p:cSldViewPr>
  </p:slideViewPr>
  <p:outlineViewPr>
    <p:cViewPr>
      <p:scale>
        <a:sx n="33" d="100"/>
        <a:sy n="33" d="100"/>
      </p:scale>
      <p:origin x="0" y="-15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re-Gartland, Andrew J" userId="e2c7091a-4529-410b-8188-b1bfa8d6e467" providerId="ADAL" clId="{2895633A-C07E-4B37-A226-AF13651CD59A}"/>
    <pc:docChg chg="custSel addSld modSld sldOrd">
      <pc:chgData name="Fiore-Gartland, Andrew J" userId="e2c7091a-4529-410b-8188-b1bfa8d6e467" providerId="ADAL" clId="{2895633A-C07E-4B37-A226-AF13651CD59A}" dt="2022-09-07T06:27:32.985" v="1168" actId="20577"/>
      <pc:docMkLst>
        <pc:docMk/>
      </pc:docMkLst>
      <pc:sldChg chg="modSp mod">
        <pc:chgData name="Fiore-Gartland, Andrew J" userId="e2c7091a-4529-410b-8188-b1bfa8d6e467" providerId="ADAL" clId="{2895633A-C07E-4B37-A226-AF13651CD59A}" dt="2022-09-07T04:53:07.825" v="5" actId="20577"/>
        <pc:sldMkLst>
          <pc:docMk/>
          <pc:sldMk cId="809786917" sldId="316"/>
        </pc:sldMkLst>
        <pc:spChg chg="mod">
          <ac:chgData name="Fiore-Gartland, Andrew J" userId="e2c7091a-4529-410b-8188-b1bfa8d6e467" providerId="ADAL" clId="{2895633A-C07E-4B37-A226-AF13651CD59A}" dt="2022-09-07T04:53:07.825" v="5" actId="20577"/>
          <ac:spMkLst>
            <pc:docMk/>
            <pc:sldMk cId="809786917" sldId="316"/>
            <ac:spMk id="4099" creationId="{00000000-0000-0000-0000-000000000000}"/>
          </ac:spMkLst>
        </pc:spChg>
      </pc:sldChg>
      <pc:sldChg chg="add">
        <pc:chgData name="Fiore-Gartland, Andrew J" userId="e2c7091a-4529-410b-8188-b1bfa8d6e467" providerId="ADAL" clId="{2895633A-C07E-4B37-A226-AF13651CD59A}" dt="2022-09-07T06:22:25.255" v="961"/>
        <pc:sldMkLst>
          <pc:docMk/>
          <pc:sldMk cId="1483831774" sldId="1234"/>
        </pc:sldMkLst>
      </pc:sldChg>
      <pc:sldChg chg="modSp mod ord">
        <pc:chgData name="Fiore-Gartland, Andrew J" userId="e2c7091a-4529-410b-8188-b1bfa8d6e467" providerId="ADAL" clId="{2895633A-C07E-4B37-A226-AF13651CD59A}" dt="2022-09-07T06:22:08.153" v="960"/>
        <pc:sldMkLst>
          <pc:docMk/>
          <pc:sldMk cId="2315731438" sldId="2001"/>
        </pc:sldMkLst>
        <pc:spChg chg="mod">
          <ac:chgData name="Fiore-Gartland, Andrew J" userId="e2c7091a-4529-410b-8188-b1bfa8d6e467" providerId="ADAL" clId="{2895633A-C07E-4B37-A226-AF13651CD59A}" dt="2022-09-07T05:58:05.912" v="803" actId="20577"/>
          <ac:spMkLst>
            <pc:docMk/>
            <pc:sldMk cId="2315731438" sldId="2001"/>
            <ac:spMk id="3" creationId="{020D7FAF-754F-F54E-854C-86EE65065D3B}"/>
          </ac:spMkLst>
        </pc:spChg>
      </pc:sldChg>
      <pc:sldChg chg="addSp delSp modSp mod">
        <pc:chgData name="Fiore-Gartland, Andrew J" userId="e2c7091a-4529-410b-8188-b1bfa8d6e467" providerId="ADAL" clId="{2895633A-C07E-4B37-A226-AF13651CD59A}" dt="2022-09-07T06:05:16.472" v="935" actId="27636"/>
        <pc:sldMkLst>
          <pc:docMk/>
          <pc:sldMk cId="184482891" sldId="2004"/>
        </pc:sldMkLst>
        <pc:spChg chg="mod">
          <ac:chgData name="Fiore-Gartland, Andrew J" userId="e2c7091a-4529-410b-8188-b1bfa8d6e467" providerId="ADAL" clId="{2895633A-C07E-4B37-A226-AF13651CD59A}" dt="2022-09-07T06:05:16.472" v="935" actId="27636"/>
          <ac:spMkLst>
            <pc:docMk/>
            <pc:sldMk cId="184482891" sldId="2004"/>
            <ac:spMk id="3" creationId="{020D7FAF-754F-F54E-854C-86EE65065D3B}"/>
          </ac:spMkLst>
        </pc:spChg>
        <pc:spChg chg="mod">
          <ac:chgData name="Fiore-Gartland, Andrew J" userId="e2c7091a-4529-410b-8188-b1bfa8d6e467" providerId="ADAL" clId="{2895633A-C07E-4B37-A226-AF13651CD59A}" dt="2022-09-07T06:04:01.737" v="905" actId="20577"/>
          <ac:spMkLst>
            <pc:docMk/>
            <pc:sldMk cId="184482891" sldId="2004"/>
            <ac:spMk id="4" creationId="{94B6B9AD-45E4-4B96-8756-5C9CFA49E913}"/>
          </ac:spMkLst>
        </pc:spChg>
        <pc:spChg chg="add del mod">
          <ac:chgData name="Fiore-Gartland, Andrew J" userId="e2c7091a-4529-410b-8188-b1bfa8d6e467" providerId="ADAL" clId="{2895633A-C07E-4B37-A226-AF13651CD59A}" dt="2022-09-07T06:03:30.627" v="897" actId="478"/>
          <ac:spMkLst>
            <pc:docMk/>
            <pc:sldMk cId="184482891" sldId="2004"/>
            <ac:spMk id="6" creationId="{8639CE9E-3F67-45F6-818D-F409FC0CCFAA}"/>
          </ac:spMkLst>
        </pc:spChg>
        <pc:picChg chg="del">
          <ac:chgData name="Fiore-Gartland, Andrew J" userId="e2c7091a-4529-410b-8188-b1bfa8d6e467" providerId="ADAL" clId="{2895633A-C07E-4B37-A226-AF13651CD59A}" dt="2022-09-07T06:03:25.279" v="895" actId="478"/>
          <ac:picMkLst>
            <pc:docMk/>
            <pc:sldMk cId="184482891" sldId="2004"/>
            <ac:picMk id="12" creationId="{E7CCC4F1-5CF5-48B6-9ADE-282B34F803A9}"/>
          </ac:picMkLst>
        </pc:picChg>
        <pc:picChg chg="add mod">
          <ac:chgData name="Fiore-Gartland, Andrew J" userId="e2c7091a-4529-410b-8188-b1bfa8d6e467" providerId="ADAL" clId="{2895633A-C07E-4B37-A226-AF13651CD59A}" dt="2022-09-07T06:03:42.374" v="901" actId="1076"/>
          <ac:picMkLst>
            <pc:docMk/>
            <pc:sldMk cId="184482891" sldId="2004"/>
            <ac:picMk id="13" creationId="{EAE261ED-C063-40A8-8276-F52D797ED1C7}"/>
          </ac:picMkLst>
        </pc:picChg>
      </pc:sldChg>
      <pc:sldChg chg="modSp mod modNotesTx">
        <pc:chgData name="Fiore-Gartland, Andrew J" userId="e2c7091a-4529-410b-8188-b1bfa8d6e467" providerId="ADAL" clId="{2895633A-C07E-4B37-A226-AF13651CD59A}" dt="2022-09-07T05:06:23.468" v="496" actId="20577"/>
        <pc:sldMkLst>
          <pc:docMk/>
          <pc:sldMk cId="2653128763" sldId="2005"/>
        </pc:sldMkLst>
        <pc:spChg chg="mod">
          <ac:chgData name="Fiore-Gartland, Andrew J" userId="e2c7091a-4529-410b-8188-b1bfa8d6e467" providerId="ADAL" clId="{2895633A-C07E-4B37-A226-AF13651CD59A}" dt="2022-09-07T05:01:14.664" v="385" actId="20577"/>
          <ac:spMkLst>
            <pc:docMk/>
            <pc:sldMk cId="2653128763" sldId="2005"/>
            <ac:spMk id="3" creationId="{020D7FAF-754F-F54E-854C-86EE65065D3B}"/>
          </ac:spMkLst>
        </pc:spChg>
        <pc:picChg chg="mod">
          <ac:chgData name="Fiore-Gartland, Andrew J" userId="e2c7091a-4529-410b-8188-b1bfa8d6e467" providerId="ADAL" clId="{2895633A-C07E-4B37-A226-AF13651CD59A}" dt="2022-09-07T04:55:10.841" v="13" actId="1076"/>
          <ac:picMkLst>
            <pc:docMk/>
            <pc:sldMk cId="2653128763" sldId="2005"/>
            <ac:picMk id="13" creationId="{F7BDF4F7-DD7C-4966-8453-2150027167CA}"/>
          </ac:picMkLst>
        </pc:picChg>
      </pc:sldChg>
      <pc:sldChg chg="modSp mod">
        <pc:chgData name="Fiore-Gartland, Andrew J" userId="e2c7091a-4529-410b-8188-b1bfa8d6e467" providerId="ADAL" clId="{2895633A-C07E-4B37-A226-AF13651CD59A}" dt="2022-09-07T05:57:25.329" v="798" actId="20577"/>
        <pc:sldMkLst>
          <pc:docMk/>
          <pc:sldMk cId="1573631456" sldId="2008"/>
        </pc:sldMkLst>
        <pc:spChg chg="mod">
          <ac:chgData name="Fiore-Gartland, Andrew J" userId="e2c7091a-4529-410b-8188-b1bfa8d6e467" providerId="ADAL" clId="{2895633A-C07E-4B37-A226-AF13651CD59A}" dt="2022-09-07T05:57:25.329" v="798" actId="20577"/>
          <ac:spMkLst>
            <pc:docMk/>
            <pc:sldMk cId="1573631456" sldId="2008"/>
            <ac:spMk id="3" creationId="{020D7FAF-754F-F54E-854C-86EE65065D3B}"/>
          </ac:spMkLst>
        </pc:spChg>
      </pc:sldChg>
      <pc:sldChg chg="addSp delSp modSp mod">
        <pc:chgData name="Fiore-Gartland, Andrew J" userId="e2c7091a-4529-410b-8188-b1bfa8d6e467" providerId="ADAL" clId="{2895633A-C07E-4B37-A226-AF13651CD59A}" dt="2022-09-07T06:21:12.632" v="958" actId="14100"/>
        <pc:sldMkLst>
          <pc:docMk/>
          <pc:sldMk cId="4099585866" sldId="2011"/>
        </pc:sldMkLst>
        <pc:spChg chg="mod">
          <ac:chgData name="Fiore-Gartland, Andrew J" userId="e2c7091a-4529-410b-8188-b1bfa8d6e467" providerId="ADAL" clId="{2895633A-C07E-4B37-A226-AF13651CD59A}" dt="2022-09-07T05:53:44.589" v="766" actId="14100"/>
          <ac:spMkLst>
            <pc:docMk/>
            <pc:sldMk cId="4099585866" sldId="2011"/>
            <ac:spMk id="2" creationId="{AF8A6EF1-C110-F440-8610-5B41177E78ED}"/>
          </ac:spMkLst>
        </pc:spChg>
        <pc:spChg chg="mod">
          <ac:chgData name="Fiore-Gartland, Andrew J" userId="e2c7091a-4529-410b-8188-b1bfa8d6e467" providerId="ADAL" clId="{2895633A-C07E-4B37-A226-AF13651CD59A}" dt="2022-09-07T05:53:58.864" v="771" actId="27636"/>
          <ac:spMkLst>
            <pc:docMk/>
            <pc:sldMk cId="4099585866" sldId="2011"/>
            <ac:spMk id="3" creationId="{020D7FAF-754F-F54E-854C-86EE65065D3B}"/>
          </ac:spMkLst>
        </pc:spChg>
        <pc:spChg chg="del">
          <ac:chgData name="Fiore-Gartland, Andrew J" userId="e2c7091a-4529-410b-8188-b1bfa8d6e467" providerId="ADAL" clId="{2895633A-C07E-4B37-A226-AF13651CD59A}" dt="2022-09-07T05:53:36.449" v="764" actId="478"/>
          <ac:spMkLst>
            <pc:docMk/>
            <pc:sldMk cId="4099585866" sldId="2011"/>
            <ac:spMk id="4" creationId="{00E17751-9509-44D2-9C24-91C1F42C5F13}"/>
          </ac:spMkLst>
        </pc:spChg>
        <pc:spChg chg="add mod">
          <ac:chgData name="Fiore-Gartland, Andrew J" userId="e2c7091a-4529-410b-8188-b1bfa8d6e467" providerId="ADAL" clId="{2895633A-C07E-4B37-A226-AF13651CD59A}" dt="2022-09-07T05:53:54.959" v="769" actId="1076"/>
          <ac:spMkLst>
            <pc:docMk/>
            <pc:sldMk cId="4099585866" sldId="2011"/>
            <ac:spMk id="11" creationId="{0F2830A3-2E46-41A0-A228-54BD1A277551}"/>
          </ac:spMkLst>
        </pc:spChg>
        <pc:graphicFrameChg chg="add mod">
          <ac:chgData name="Fiore-Gartland, Andrew J" userId="e2c7091a-4529-410b-8188-b1bfa8d6e467" providerId="ADAL" clId="{2895633A-C07E-4B37-A226-AF13651CD59A}" dt="2022-09-07T05:53:54.959" v="769" actId="1076"/>
          <ac:graphicFrameMkLst>
            <pc:docMk/>
            <pc:sldMk cId="4099585866" sldId="2011"/>
            <ac:graphicFrameMk id="12" creationId="{0E277203-87A6-444D-ABE0-80C9688D0AB6}"/>
          </ac:graphicFrameMkLst>
        </pc:graphicFrameChg>
        <pc:picChg chg="mod">
          <ac:chgData name="Fiore-Gartland, Andrew J" userId="e2c7091a-4529-410b-8188-b1bfa8d6e467" providerId="ADAL" clId="{2895633A-C07E-4B37-A226-AF13651CD59A}" dt="2022-09-07T06:21:12.632" v="958" actId="14100"/>
          <ac:picMkLst>
            <pc:docMk/>
            <pc:sldMk cId="4099585866" sldId="2011"/>
            <ac:picMk id="1028" creationId="{C07AE208-D64A-4576-8C67-070B63E7BD83}"/>
          </ac:picMkLst>
        </pc:picChg>
      </pc:sldChg>
      <pc:sldChg chg="modSp mod">
        <pc:chgData name="Fiore-Gartland, Andrew J" userId="e2c7091a-4529-410b-8188-b1bfa8d6e467" providerId="ADAL" clId="{2895633A-C07E-4B37-A226-AF13651CD59A}" dt="2022-09-07T06:17:20.315" v="945" actId="20577"/>
        <pc:sldMkLst>
          <pc:docMk/>
          <pc:sldMk cId="3046738864" sldId="2012"/>
        </pc:sldMkLst>
        <pc:graphicFrameChg chg="modGraphic">
          <ac:chgData name="Fiore-Gartland, Andrew J" userId="e2c7091a-4529-410b-8188-b1bfa8d6e467" providerId="ADAL" clId="{2895633A-C07E-4B37-A226-AF13651CD59A}" dt="2022-09-07T06:17:20.315" v="945" actId="20577"/>
          <ac:graphicFrameMkLst>
            <pc:docMk/>
            <pc:sldMk cId="3046738864" sldId="2012"/>
            <ac:graphicFrameMk id="12" creationId="{595BF919-B493-4AB8-9156-1E72C4D125E4}"/>
          </ac:graphicFrameMkLst>
        </pc:graphicFrameChg>
      </pc:sldChg>
      <pc:sldChg chg="modSp mod ord">
        <pc:chgData name="Fiore-Gartland, Andrew J" userId="e2c7091a-4529-410b-8188-b1bfa8d6e467" providerId="ADAL" clId="{2895633A-C07E-4B37-A226-AF13651CD59A}" dt="2022-09-07T06:22:08.153" v="960"/>
        <pc:sldMkLst>
          <pc:docMk/>
          <pc:sldMk cId="4074366217" sldId="2013"/>
        </pc:sldMkLst>
        <pc:spChg chg="mod">
          <ac:chgData name="Fiore-Gartland, Andrew J" userId="e2c7091a-4529-410b-8188-b1bfa8d6e467" providerId="ADAL" clId="{2895633A-C07E-4B37-A226-AF13651CD59A}" dt="2022-09-07T05:58:56.106" v="894"/>
          <ac:spMkLst>
            <pc:docMk/>
            <pc:sldMk cId="4074366217" sldId="2013"/>
            <ac:spMk id="2" creationId="{AF8A6EF1-C110-F440-8610-5B41177E78ED}"/>
          </ac:spMkLst>
        </pc:spChg>
      </pc:sldChg>
      <pc:sldChg chg="addSp modSp mod modTransition modAnim">
        <pc:chgData name="Fiore-Gartland, Andrew J" userId="e2c7091a-4529-410b-8188-b1bfa8d6e467" providerId="ADAL" clId="{2895633A-C07E-4B37-A226-AF13651CD59A}" dt="2022-09-07T05:52:01.055" v="761"/>
        <pc:sldMkLst>
          <pc:docMk/>
          <pc:sldMk cId="212316301" sldId="2134805927"/>
        </pc:sldMkLst>
        <pc:spChg chg="mod">
          <ac:chgData name="Fiore-Gartland, Andrew J" userId="e2c7091a-4529-410b-8188-b1bfa8d6e467" providerId="ADAL" clId="{2895633A-C07E-4B37-A226-AF13651CD59A}" dt="2022-09-07T05:40:40.047" v="568" actId="1076"/>
          <ac:spMkLst>
            <pc:docMk/>
            <pc:sldMk cId="212316301" sldId="2134805927"/>
            <ac:spMk id="36" creationId="{00000000-0000-0000-0000-000000000000}"/>
          </ac:spMkLst>
        </pc:spChg>
        <pc:spChg chg="mod">
          <ac:chgData name="Fiore-Gartland, Andrew J" userId="e2c7091a-4529-410b-8188-b1bfa8d6e467" providerId="ADAL" clId="{2895633A-C07E-4B37-A226-AF13651CD59A}" dt="2022-09-07T05:42:13.452" v="641" actId="1076"/>
          <ac:spMkLst>
            <pc:docMk/>
            <pc:sldMk cId="212316301" sldId="2134805927"/>
            <ac:spMk id="38" creationId="{00000000-0000-0000-0000-000000000000}"/>
          </ac:spMkLst>
        </pc:spChg>
        <pc:spChg chg="mod">
          <ac:chgData name="Fiore-Gartland, Andrew J" userId="e2c7091a-4529-410b-8188-b1bfa8d6e467" providerId="ADAL" clId="{2895633A-C07E-4B37-A226-AF13651CD59A}" dt="2022-09-07T05:44:31.728" v="647" actId="20577"/>
          <ac:spMkLst>
            <pc:docMk/>
            <pc:sldMk cId="212316301" sldId="2134805927"/>
            <ac:spMk id="50" creationId="{3CB569D1-FEBB-41E0-9C88-AA69A7405C18}"/>
          </ac:spMkLst>
        </pc:spChg>
        <pc:spChg chg="add mod">
          <ac:chgData name="Fiore-Gartland, Andrew J" userId="e2c7091a-4529-410b-8188-b1bfa8d6e467" providerId="ADAL" clId="{2895633A-C07E-4B37-A226-AF13651CD59A}" dt="2022-09-07T05:41:16.999" v="573" actId="1035"/>
          <ac:spMkLst>
            <pc:docMk/>
            <pc:sldMk cId="212316301" sldId="2134805927"/>
            <ac:spMk id="51" creationId="{9CCB8F74-7336-456F-ADB7-DF770D2C8BDD}"/>
          </ac:spMkLst>
        </pc:spChg>
        <pc:spChg chg="add mod">
          <ac:chgData name="Fiore-Gartland, Andrew J" userId="e2c7091a-4529-410b-8188-b1bfa8d6e467" providerId="ADAL" clId="{2895633A-C07E-4B37-A226-AF13651CD59A}" dt="2022-09-07T05:41:31.955" v="640" actId="20577"/>
          <ac:spMkLst>
            <pc:docMk/>
            <pc:sldMk cId="212316301" sldId="2134805927"/>
            <ac:spMk id="71" creationId="{F1673A0E-9D8F-4D27-98D3-7972A9631DAE}"/>
          </ac:spMkLst>
        </pc:spChg>
      </pc:sldChg>
      <pc:sldChg chg="ord">
        <pc:chgData name="Fiore-Gartland, Andrew J" userId="e2c7091a-4529-410b-8188-b1bfa8d6e467" providerId="ADAL" clId="{2895633A-C07E-4B37-A226-AF13651CD59A}" dt="2022-09-07T06:27:14.441" v="1133"/>
        <pc:sldMkLst>
          <pc:docMk/>
          <pc:sldMk cId="1547041884" sldId="2134805928"/>
        </pc:sldMkLst>
      </pc:sldChg>
      <pc:sldChg chg="modSp mod">
        <pc:chgData name="Fiore-Gartland, Andrew J" userId="e2c7091a-4529-410b-8188-b1bfa8d6e467" providerId="ADAL" clId="{2895633A-C07E-4B37-A226-AF13651CD59A}" dt="2022-09-07T04:53:28.154" v="9" actId="14100"/>
        <pc:sldMkLst>
          <pc:docMk/>
          <pc:sldMk cId="332084674" sldId="2134805930"/>
        </pc:sldMkLst>
        <pc:spChg chg="mod">
          <ac:chgData name="Fiore-Gartland, Andrew J" userId="e2c7091a-4529-410b-8188-b1bfa8d6e467" providerId="ADAL" clId="{2895633A-C07E-4B37-A226-AF13651CD59A}" dt="2022-09-07T04:53:28.154" v="9" actId="14100"/>
          <ac:spMkLst>
            <pc:docMk/>
            <pc:sldMk cId="332084674" sldId="2134805930"/>
            <ac:spMk id="3" creationId="{020D7FAF-754F-F54E-854C-86EE65065D3B}"/>
          </ac:spMkLst>
        </pc:spChg>
      </pc:sldChg>
      <pc:sldChg chg="modSp mod">
        <pc:chgData name="Fiore-Gartland, Andrew J" userId="e2c7091a-4529-410b-8188-b1bfa8d6e467" providerId="ADAL" clId="{2895633A-C07E-4B37-A226-AF13651CD59A}" dt="2022-09-07T06:25:58.566" v="1131" actId="20577"/>
        <pc:sldMkLst>
          <pc:docMk/>
          <pc:sldMk cId="646480714" sldId="2134805931"/>
        </pc:sldMkLst>
        <pc:spChg chg="mod">
          <ac:chgData name="Fiore-Gartland, Andrew J" userId="e2c7091a-4529-410b-8188-b1bfa8d6e467" providerId="ADAL" clId="{2895633A-C07E-4B37-A226-AF13651CD59A}" dt="2022-09-07T06:23:47.144" v="992" actId="20577"/>
          <ac:spMkLst>
            <pc:docMk/>
            <pc:sldMk cId="646480714" sldId="2134805931"/>
            <ac:spMk id="2" creationId="{AF8A6EF1-C110-F440-8610-5B41177E78ED}"/>
          </ac:spMkLst>
        </pc:spChg>
        <pc:spChg chg="mod">
          <ac:chgData name="Fiore-Gartland, Andrew J" userId="e2c7091a-4529-410b-8188-b1bfa8d6e467" providerId="ADAL" clId="{2895633A-C07E-4B37-A226-AF13651CD59A}" dt="2022-09-07T06:25:58.566" v="1131" actId="20577"/>
          <ac:spMkLst>
            <pc:docMk/>
            <pc:sldMk cId="646480714" sldId="2134805931"/>
            <ac:spMk id="3" creationId="{020D7FAF-754F-F54E-854C-86EE65065D3B}"/>
          </ac:spMkLst>
        </pc:spChg>
        <pc:spChg chg="mod">
          <ac:chgData name="Fiore-Gartland, Andrew J" userId="e2c7091a-4529-410b-8188-b1bfa8d6e467" providerId="ADAL" clId="{2895633A-C07E-4B37-A226-AF13651CD59A}" dt="2022-09-07T06:24:10.376" v="996" actId="14100"/>
          <ac:spMkLst>
            <pc:docMk/>
            <pc:sldMk cId="646480714" sldId="2134805931"/>
            <ac:spMk id="12" creationId="{2F4165F9-9422-407A-ABA4-2BB14BD9127C}"/>
          </ac:spMkLst>
        </pc:spChg>
      </pc:sldChg>
      <pc:sldChg chg="addSp delSp modSp add mod modNotesTx">
        <pc:chgData name="Fiore-Gartland, Andrew J" userId="e2c7091a-4529-410b-8188-b1bfa8d6e467" providerId="ADAL" clId="{2895633A-C07E-4B37-A226-AF13651CD59A}" dt="2022-09-07T05:32:51.278" v="567" actId="1076"/>
        <pc:sldMkLst>
          <pc:docMk/>
          <pc:sldMk cId="1205069850" sldId="2134805932"/>
        </pc:sldMkLst>
        <pc:spChg chg="del mod">
          <ac:chgData name="Fiore-Gartland, Andrew J" userId="e2c7091a-4529-410b-8188-b1bfa8d6e467" providerId="ADAL" clId="{2895633A-C07E-4B37-A226-AF13651CD59A}" dt="2022-09-07T05:32:39.404" v="565" actId="478"/>
          <ac:spMkLst>
            <pc:docMk/>
            <pc:sldMk cId="1205069850" sldId="2134805932"/>
            <ac:spMk id="3" creationId="{020D7FAF-754F-F54E-854C-86EE65065D3B}"/>
          </ac:spMkLst>
        </pc:spChg>
        <pc:spChg chg="del">
          <ac:chgData name="Fiore-Gartland, Andrew J" userId="e2c7091a-4529-410b-8188-b1bfa8d6e467" providerId="ADAL" clId="{2895633A-C07E-4B37-A226-AF13651CD59A}" dt="2022-09-07T05:31:16.517" v="550" actId="478"/>
          <ac:spMkLst>
            <pc:docMk/>
            <pc:sldMk cId="1205069850" sldId="2134805932"/>
            <ac:spMk id="6" creationId="{E6D981F6-ABCF-4F6A-A585-6E1C88C82A05}"/>
          </ac:spMkLst>
        </pc:spChg>
        <pc:spChg chg="mod">
          <ac:chgData name="Fiore-Gartland, Andrew J" userId="e2c7091a-4529-410b-8188-b1bfa8d6e467" providerId="ADAL" clId="{2895633A-C07E-4B37-A226-AF13651CD59A}" dt="2022-09-07T05:31:06.829" v="549" actId="20577"/>
          <ac:spMkLst>
            <pc:docMk/>
            <pc:sldMk cId="1205069850" sldId="2134805932"/>
            <ac:spMk id="12" creationId="{D1FDF657-2387-4E8C-AF4F-3D35FB5E5A60}"/>
          </ac:spMkLst>
        </pc:spChg>
        <pc:spChg chg="del">
          <ac:chgData name="Fiore-Gartland, Andrew J" userId="e2c7091a-4529-410b-8188-b1bfa8d6e467" providerId="ADAL" clId="{2895633A-C07E-4B37-A226-AF13651CD59A}" dt="2022-09-07T05:31:16.517" v="550" actId="478"/>
          <ac:spMkLst>
            <pc:docMk/>
            <pc:sldMk cId="1205069850" sldId="2134805932"/>
            <ac:spMk id="15" creationId="{0C29A450-5D97-406A-AB0A-2B848F12463E}"/>
          </ac:spMkLst>
        </pc:spChg>
        <pc:spChg chg="del">
          <ac:chgData name="Fiore-Gartland, Andrew J" userId="e2c7091a-4529-410b-8188-b1bfa8d6e467" providerId="ADAL" clId="{2895633A-C07E-4B37-A226-AF13651CD59A}" dt="2022-09-07T05:31:16.517" v="550" actId="478"/>
          <ac:spMkLst>
            <pc:docMk/>
            <pc:sldMk cId="1205069850" sldId="2134805932"/>
            <ac:spMk id="17" creationId="{CA8BB463-7957-4D4F-B38B-10F0B231C92B}"/>
          </ac:spMkLst>
        </pc:spChg>
        <pc:spChg chg="del">
          <ac:chgData name="Fiore-Gartland, Andrew J" userId="e2c7091a-4529-410b-8188-b1bfa8d6e467" providerId="ADAL" clId="{2895633A-C07E-4B37-A226-AF13651CD59A}" dt="2022-09-07T05:30:05.204" v="499" actId="478"/>
          <ac:spMkLst>
            <pc:docMk/>
            <pc:sldMk cId="1205069850" sldId="2134805932"/>
            <ac:spMk id="18" creationId="{D4D47B4C-CB1C-4725-B94E-CF2FAF00CE42}"/>
          </ac:spMkLst>
        </pc:spChg>
        <pc:spChg chg="del">
          <ac:chgData name="Fiore-Gartland, Andrew J" userId="e2c7091a-4529-410b-8188-b1bfa8d6e467" providerId="ADAL" clId="{2895633A-C07E-4B37-A226-AF13651CD59A}" dt="2022-09-07T05:31:16.517" v="550" actId="478"/>
          <ac:spMkLst>
            <pc:docMk/>
            <pc:sldMk cId="1205069850" sldId="2134805932"/>
            <ac:spMk id="19" creationId="{3DB595D9-8BB4-40BD-ACF5-711D3152548A}"/>
          </ac:spMkLst>
        </pc:spChg>
        <pc:picChg chg="add mod">
          <ac:chgData name="Fiore-Gartland, Andrew J" userId="e2c7091a-4529-410b-8188-b1bfa8d6e467" providerId="ADAL" clId="{2895633A-C07E-4B37-A226-AF13651CD59A}" dt="2022-09-07T05:32:51.278" v="567" actId="1076"/>
          <ac:picMkLst>
            <pc:docMk/>
            <pc:sldMk cId="1205069850" sldId="2134805932"/>
            <ac:picMk id="11" creationId="{FC8E4743-E2D8-4A69-B5DA-A5E8EFCFEBF4}"/>
          </ac:picMkLst>
        </pc:picChg>
        <pc:picChg chg="del">
          <ac:chgData name="Fiore-Gartland, Andrew J" userId="e2c7091a-4529-410b-8188-b1bfa8d6e467" providerId="ADAL" clId="{2895633A-C07E-4B37-A226-AF13651CD59A}" dt="2022-09-07T05:30:01.600" v="498" actId="478"/>
          <ac:picMkLst>
            <pc:docMk/>
            <pc:sldMk cId="1205069850" sldId="2134805932"/>
            <ac:picMk id="13" creationId="{4ADED97A-C4C7-4C1D-80ED-059F0101CCB1}"/>
          </ac:picMkLst>
        </pc:picChg>
        <pc:cxnChg chg="del">
          <ac:chgData name="Fiore-Gartland, Andrew J" userId="e2c7091a-4529-410b-8188-b1bfa8d6e467" providerId="ADAL" clId="{2895633A-C07E-4B37-A226-AF13651CD59A}" dt="2022-09-07T05:31:16.517" v="550" actId="478"/>
          <ac:cxnSpMkLst>
            <pc:docMk/>
            <pc:sldMk cId="1205069850" sldId="2134805932"/>
            <ac:cxnSpMk id="5" creationId="{36C14BF2-270E-4195-8FB9-E61031C03DA8}"/>
          </ac:cxnSpMkLst>
        </pc:cxnChg>
        <pc:cxnChg chg="del mod">
          <ac:chgData name="Fiore-Gartland, Andrew J" userId="e2c7091a-4529-410b-8188-b1bfa8d6e467" providerId="ADAL" clId="{2895633A-C07E-4B37-A226-AF13651CD59A}" dt="2022-09-07T05:31:16.517" v="550" actId="478"/>
          <ac:cxnSpMkLst>
            <pc:docMk/>
            <pc:sldMk cId="1205069850" sldId="2134805932"/>
            <ac:cxnSpMk id="14" creationId="{865DFBBB-EF45-43A0-B4DA-9B957BF552D6}"/>
          </ac:cxnSpMkLst>
        </pc:cxnChg>
        <pc:cxnChg chg="del">
          <ac:chgData name="Fiore-Gartland, Andrew J" userId="e2c7091a-4529-410b-8188-b1bfa8d6e467" providerId="ADAL" clId="{2895633A-C07E-4B37-A226-AF13651CD59A}" dt="2022-09-07T05:31:16.517" v="550" actId="478"/>
          <ac:cxnSpMkLst>
            <pc:docMk/>
            <pc:sldMk cId="1205069850" sldId="2134805932"/>
            <ac:cxnSpMk id="16" creationId="{D0EEAB89-B123-4DF1-9FED-4CAA15879E11}"/>
          </ac:cxnSpMkLst>
        </pc:cxnChg>
      </pc:sldChg>
      <pc:sldChg chg="addSp delSp modSp add mod ord modTransition">
        <pc:chgData name="Fiore-Gartland, Andrew J" userId="e2c7091a-4529-410b-8188-b1bfa8d6e467" providerId="ADAL" clId="{2895633A-C07E-4B37-A226-AF13651CD59A}" dt="2022-09-07T06:20:20.788" v="957" actId="1076"/>
        <pc:sldMkLst>
          <pc:docMk/>
          <pc:sldMk cId="226035251" sldId="2134805933"/>
        </pc:sldMkLst>
        <pc:spChg chg="mod">
          <ac:chgData name="Fiore-Gartland, Andrew J" userId="e2c7091a-4529-410b-8188-b1bfa8d6e467" providerId="ADAL" clId="{2895633A-C07E-4B37-A226-AF13651CD59A}" dt="2022-09-07T06:19:51.507" v="949" actId="6549"/>
          <ac:spMkLst>
            <pc:docMk/>
            <pc:sldMk cId="226035251" sldId="2134805933"/>
            <ac:spMk id="2" creationId="{AF8A6EF1-C110-F440-8610-5B41177E78ED}"/>
          </ac:spMkLst>
        </pc:spChg>
        <pc:spChg chg="del mod">
          <ac:chgData name="Fiore-Gartland, Andrew J" userId="e2c7091a-4529-410b-8188-b1bfa8d6e467" providerId="ADAL" clId="{2895633A-C07E-4B37-A226-AF13651CD59A}" dt="2022-09-07T05:49:32.690" v="744" actId="478"/>
          <ac:spMkLst>
            <pc:docMk/>
            <pc:sldMk cId="226035251" sldId="2134805933"/>
            <ac:spMk id="3" creationId="{020D7FAF-754F-F54E-854C-86EE65065D3B}"/>
          </ac:spMkLst>
        </pc:spChg>
        <pc:spChg chg="mod">
          <ac:chgData name="Fiore-Gartland, Andrew J" userId="e2c7091a-4529-410b-8188-b1bfa8d6e467" providerId="ADAL" clId="{2895633A-C07E-4B37-A226-AF13651CD59A}" dt="2022-09-07T06:20:20.788" v="957" actId="1076"/>
          <ac:spMkLst>
            <pc:docMk/>
            <pc:sldMk cId="226035251" sldId="2134805933"/>
            <ac:spMk id="12" creationId="{A870135A-0D37-4056-B99A-97091D1F95A4}"/>
          </ac:spMkLst>
        </pc:spChg>
        <pc:spChg chg="add del mod">
          <ac:chgData name="Fiore-Gartland, Andrew J" userId="e2c7091a-4529-410b-8188-b1bfa8d6e467" providerId="ADAL" clId="{2895633A-C07E-4B37-A226-AF13651CD59A}" dt="2022-09-07T05:49:34.294" v="745" actId="478"/>
          <ac:spMkLst>
            <pc:docMk/>
            <pc:sldMk cId="226035251" sldId="2134805933"/>
            <ac:spMk id="13" creationId="{9128B45C-F83F-479E-8275-802273DA3C70}"/>
          </ac:spMkLst>
        </pc:spChg>
        <pc:spChg chg="del">
          <ac:chgData name="Fiore-Gartland, Andrew J" userId="e2c7091a-4529-410b-8188-b1bfa8d6e467" providerId="ADAL" clId="{2895633A-C07E-4B37-A226-AF13651CD59A}" dt="2022-09-07T05:48:23.019" v="715" actId="478"/>
          <ac:spMkLst>
            <pc:docMk/>
            <pc:sldMk cId="226035251" sldId="2134805933"/>
            <ac:spMk id="19" creationId="{E9FC6E19-F44D-4CE3-B5C0-E31D7CD81C54}"/>
          </ac:spMkLst>
        </pc:spChg>
        <pc:spChg chg="del">
          <ac:chgData name="Fiore-Gartland, Andrew J" userId="e2c7091a-4529-410b-8188-b1bfa8d6e467" providerId="ADAL" clId="{2895633A-C07E-4B37-A226-AF13651CD59A}" dt="2022-09-07T05:48:23.019" v="715" actId="478"/>
          <ac:spMkLst>
            <pc:docMk/>
            <pc:sldMk cId="226035251" sldId="2134805933"/>
            <ac:spMk id="20" creationId="{416CD6F0-64B3-4F10-BBA0-626755570FCC}"/>
          </ac:spMkLst>
        </pc:spChg>
        <pc:picChg chg="add mod">
          <ac:chgData name="Fiore-Gartland, Andrew J" userId="e2c7091a-4529-410b-8188-b1bfa8d6e467" providerId="ADAL" clId="{2895633A-C07E-4B37-A226-AF13651CD59A}" dt="2022-09-07T05:49:49.456" v="748" actId="1076"/>
          <ac:picMkLst>
            <pc:docMk/>
            <pc:sldMk cId="226035251" sldId="2134805933"/>
            <ac:picMk id="5" creationId="{B0F95366-F5DE-42C4-9A12-64FD53AAC09C}"/>
          </ac:picMkLst>
        </pc:picChg>
        <pc:picChg chg="del">
          <ac:chgData name="Fiore-Gartland, Andrew J" userId="e2c7091a-4529-410b-8188-b1bfa8d6e467" providerId="ADAL" clId="{2895633A-C07E-4B37-A226-AF13651CD59A}" dt="2022-09-07T05:48:20.610" v="714" actId="478"/>
          <ac:picMkLst>
            <pc:docMk/>
            <pc:sldMk cId="226035251" sldId="2134805933"/>
            <ac:picMk id="6" creationId="{EC8C77F3-E95C-49B1-AAC8-E183AA4B0B47}"/>
          </ac:picMkLst>
        </pc:picChg>
        <pc:picChg chg="del">
          <ac:chgData name="Fiore-Gartland, Andrew J" userId="e2c7091a-4529-410b-8188-b1bfa8d6e467" providerId="ADAL" clId="{2895633A-C07E-4B37-A226-AF13651CD59A}" dt="2022-09-07T05:48:24.829" v="716" actId="478"/>
          <ac:picMkLst>
            <pc:docMk/>
            <pc:sldMk cId="226035251" sldId="2134805933"/>
            <ac:picMk id="16" creationId="{1B81637B-C977-470C-AC6E-E687371CC10C}"/>
          </ac:picMkLst>
        </pc:picChg>
      </pc:sldChg>
      <pc:sldChg chg="add">
        <pc:chgData name="Fiore-Gartland, Andrew J" userId="e2c7091a-4529-410b-8188-b1bfa8d6e467" providerId="ADAL" clId="{2895633A-C07E-4B37-A226-AF13651CD59A}" dt="2022-09-07T06:22:25.255" v="961"/>
        <pc:sldMkLst>
          <pc:docMk/>
          <pc:sldMk cId="231358585" sldId="2145706838"/>
        </pc:sldMkLst>
      </pc:sldChg>
      <pc:sldChg chg="add">
        <pc:chgData name="Fiore-Gartland, Andrew J" userId="e2c7091a-4529-410b-8188-b1bfa8d6e467" providerId="ADAL" clId="{2895633A-C07E-4B37-A226-AF13651CD59A}" dt="2022-09-07T06:22:25.255" v="961"/>
        <pc:sldMkLst>
          <pc:docMk/>
          <pc:sldMk cId="69130853" sldId="2145707155"/>
        </pc:sldMkLst>
      </pc:sldChg>
      <pc:sldChg chg="modSp new mod">
        <pc:chgData name="Fiore-Gartland, Andrew J" userId="e2c7091a-4529-410b-8188-b1bfa8d6e467" providerId="ADAL" clId="{2895633A-C07E-4B37-A226-AF13651CD59A}" dt="2022-09-07T06:27:32.985" v="1168" actId="20577"/>
        <pc:sldMkLst>
          <pc:docMk/>
          <pc:sldMk cId="706918189" sldId="2145707156"/>
        </pc:sldMkLst>
        <pc:spChg chg="mod">
          <ac:chgData name="Fiore-Gartland, Andrew J" userId="e2c7091a-4529-410b-8188-b1bfa8d6e467" providerId="ADAL" clId="{2895633A-C07E-4B37-A226-AF13651CD59A}" dt="2022-09-07T06:27:32.985" v="1168" actId="20577"/>
          <ac:spMkLst>
            <pc:docMk/>
            <pc:sldMk cId="706918189" sldId="2145707156"/>
            <ac:spMk id="2" creationId="{E5B4AE75-4465-4232-890C-7983326AD76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49F07-8C96-304C-B054-97969D4E517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4949-CAF6-D44C-93AB-FE1B10E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micb.2019.03154/full#B39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micb.2019.03154/full#B39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46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slow POD continue to vex the field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04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cite the excitement that COVID vaccines have been developed so quickly: what we will hopefully see soon is how immune Cop (spike-specific IgG) can further accelerate licensure of more vaccines that are desperately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50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Immune responses include innate, “</a:t>
            </a:r>
            <a:r>
              <a:rPr lang="en-US" sz="1200" dirty="0" err="1"/>
              <a:t>inaptive</a:t>
            </a:r>
            <a:r>
              <a:rPr lang="en-US" sz="1200" dirty="0"/>
              <a:t>”, cellular, humoral, but we don’t know which protect</a:t>
            </a:r>
          </a:p>
          <a:p>
            <a:r>
              <a:rPr lang="en-US" sz="1200" dirty="0"/>
              <a:t>Immune correlates of protection: bridging, pipeline acceleration</a:t>
            </a:r>
          </a:p>
          <a:p>
            <a:r>
              <a:rPr lang="en-US" sz="1200" dirty="0"/>
              <a:t>Validated animal models also needed to screen and evaluate vaccines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86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Phrase, “immune correlates analysis” has</a:t>
            </a:r>
            <a:r>
              <a:rPr lang="en-US" baseline="0" dirty="0"/>
              <a:t> taken on many different definitions/uses</a:t>
            </a:r>
          </a:p>
          <a:p>
            <a:pPr>
              <a:defRPr/>
            </a:pPr>
            <a:r>
              <a:rPr lang="en-US" baseline="0" dirty="0"/>
              <a:t>Only some are applicable to TB (draw contrast with HIV)</a:t>
            </a:r>
          </a:p>
          <a:p>
            <a:pPr>
              <a:defRPr/>
            </a:pPr>
            <a:r>
              <a:rPr lang="en-US" baseline="0" dirty="0"/>
              <a:t>Key differences from HIV: pre-existing immunity at baseline, sieve analyses NA since data not obtainable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BA1219-F773-4009-8E90-84DE638363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ヒラギノ角ゴ Pro W3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39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Scriba, </a:t>
            </a:r>
            <a:r>
              <a:rPr lang="en-US" dirty="0" err="1"/>
              <a:t>Netea</a:t>
            </a:r>
            <a:r>
              <a:rPr lang="en-US" dirty="0"/>
              <a:t> and Ginsberg, Seminal Immunology,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41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1200" dirty="0" err="1"/>
              <a:t>PoR</a:t>
            </a:r>
            <a:r>
              <a:rPr lang="en-US" sz="1200" dirty="0"/>
              <a:t> is an important clinical target in the TB epidemic</a:t>
            </a:r>
            <a:br>
              <a:rPr lang="en-US" sz="1200" dirty="0"/>
            </a:br>
            <a:r>
              <a:rPr lang="en-US" sz="1200" dirty="0"/>
              <a:t>(esp. MDR and X-MDR TB)</a:t>
            </a:r>
          </a:p>
          <a:p>
            <a:pPr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1200" dirty="0" err="1"/>
              <a:t>PoR</a:t>
            </a:r>
            <a:r>
              <a:rPr lang="en-US" sz="1200" dirty="0"/>
              <a:t> is also an enrichment design: efficient path to establish VE in a high-risk group could act as “stage-gate” for pivot to Ph 3 </a:t>
            </a:r>
            <a:r>
              <a:rPr lang="en-US" sz="1200" dirty="0" err="1"/>
              <a:t>PoD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Careful considerations for safety of therapeutic vaccination</a:t>
            </a:r>
            <a:br>
              <a:rPr lang="en-US" sz="1200" dirty="0"/>
            </a:br>
            <a:r>
              <a:rPr lang="en-US" sz="1200" dirty="0"/>
              <a:t>(e.g. pauses, adequate group sizes, overlapping safety signals): could be applied to enrollment of PLWHIV in other trials</a:t>
            </a:r>
          </a:p>
          <a:p>
            <a:pPr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37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4949-CAF6-D44C-93AB-FE1B10EDBB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66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Inlcusion</a:t>
            </a:r>
            <a:r>
              <a:rPr lang="en-US" dirty="0"/>
              <a:t> criteria: HIV+, ART for 6 </a:t>
            </a:r>
            <a:r>
              <a:rPr lang="en-US" dirty="0" err="1"/>
              <a:t>mos</a:t>
            </a:r>
            <a:r>
              <a:rPr lang="en-US" dirty="0"/>
              <a:t>, VL &lt; LOD within 90 days, CD4 </a:t>
            </a:r>
            <a:r>
              <a:rPr lang="en-US" dirty="0" err="1"/>
              <a:t>ct</a:t>
            </a:r>
            <a:r>
              <a:rPr lang="en-US" dirty="0"/>
              <a:t> &gt;250 within 90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EF2191-87D4-4AC0-A1CE-DE3B5ADA0783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ヒラギノ角ゴ Pro W3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65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Scriba, </a:t>
            </a:r>
            <a:r>
              <a:rPr lang="en-US" dirty="0" err="1"/>
              <a:t>Netea</a:t>
            </a:r>
            <a:r>
              <a:rPr lang="en-US" dirty="0"/>
              <a:t> and Ginsberg, Seminal Immunology,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32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Clinical endpoint: microbiologically-confirmed TB disease</a:t>
            </a:r>
          </a:p>
          <a:p>
            <a:r>
              <a:rPr lang="en-US" sz="1200" dirty="0"/>
              <a:t>POI</a:t>
            </a:r>
          </a:p>
          <a:p>
            <a:r>
              <a:rPr lang="en-US" sz="1200" dirty="0"/>
              <a:t>POD</a:t>
            </a:r>
          </a:p>
          <a:p>
            <a:r>
              <a:rPr lang="en-US" sz="1200" dirty="0"/>
              <a:t>POR</a:t>
            </a:r>
          </a:p>
          <a:p>
            <a:r>
              <a:rPr lang="en-US" sz="1200" dirty="0"/>
              <a:t>Interrupting transmission also a consideration</a:t>
            </a:r>
          </a:p>
          <a:p>
            <a:r>
              <a:rPr lang="en-US" sz="1200" dirty="0"/>
              <a:t>Age: POI targets infants and adolescents, POD for adults and PLWHIV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For example, mass vaccination of adults using a new TB vaccine with only 40% efficacy would achieve the same initial reduction in TB incidence 20 years earlier than an infant vaccine with 80% efficacy and lifelong protection (</a:t>
            </a:r>
            <a:r>
              <a:rPr lang="en-US" b="0" i="0" u="none" strike="noStrike" dirty="0">
                <a:solidFill>
                  <a:srgbClr val="D54449"/>
                </a:solidFill>
                <a:effectLst/>
                <a:latin typeface="Georgia" panose="02040502050405020303" pitchFamily="18" charset="0"/>
                <a:hlinkClick r:id="rId3"/>
              </a:rPr>
              <a:t>Knight et al., 2014</a:t>
            </a:r>
            <a:r>
              <a:rPr lang="en-US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54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Trial designs and clinical pathways: randomize, placebo controlled, double-blinded studies required; potentially target high-risk populations; sample size is a challenge for slow moving disease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90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For example, mass vaccination of adults using a new TB vaccine with only 40% efficacy would achieve the same initial reduction in TB incidence 20 years earlier than an infant vaccine with 80% efficacy and lifelong protection (</a:t>
            </a:r>
            <a:r>
              <a:rPr lang="en-US" b="0" i="0" u="none" strike="noStrike" dirty="0">
                <a:solidFill>
                  <a:srgbClr val="D54449"/>
                </a:solidFill>
                <a:effectLst/>
                <a:latin typeface="Georgia" panose="02040502050405020303" pitchFamily="18" charset="0"/>
                <a:hlinkClick r:id="rId3"/>
              </a:rPr>
              <a:t>Knight et al., 2014</a:t>
            </a:r>
            <a:r>
              <a:rPr lang="en-US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27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Types of vaccines: </a:t>
            </a:r>
            <a:r>
              <a:rPr lang="en-US" sz="1200" dirty="0" err="1"/>
              <a:t>protein+adjuvant</a:t>
            </a:r>
            <a:r>
              <a:rPr lang="en-US" sz="1200" dirty="0"/>
              <a:t>, LAV, whole-cell, viral vectors, nucleic acid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Scriba, </a:t>
            </a:r>
            <a:r>
              <a:rPr lang="en-US" sz="1200" dirty="0" err="1"/>
              <a:t>Netea</a:t>
            </a:r>
            <a:r>
              <a:rPr lang="en-US" sz="1200" dirty="0"/>
              <a:t> and Ginsberg (Seminars in Immunology, 2020)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4AF98-8257-4D5D-BD7A-348B0C2CA4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51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94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4949-CAF6-D44C-93AB-FE1B10EDBB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2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elpEndHIV" TargetMode="External"/><Relationship Id="rId2" Type="http://schemas.openxmlformats.org/officeDocument/2006/relationships/hyperlink" Target="https://www.facebook.com/helpendhiv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4F26-179E-BE49-AA9F-FBDEB48345CC}" type="datetime1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3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6BA5-D4B7-6C41-9EFC-8C96853276DB}" type="datetime1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2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F42F-99B8-624F-935D-D0F5FFE9D132}" type="datetime1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50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iz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</p:spPr>
        <p:txBody>
          <a:bodyPr lIns="4754880" tIns="1920240" rIns="0" bIns="0"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on the icon to insert a </a:t>
            </a:r>
            <a:br>
              <a:rPr lang="en-US"/>
            </a:br>
            <a:r>
              <a:rPr lang="en-US"/>
              <a:t>new photo. Detailed instructions </a:t>
            </a:r>
            <a:br>
              <a:rPr lang="en-US"/>
            </a:br>
            <a:r>
              <a:rPr lang="en-US"/>
              <a:t>can be found on the slide titled</a:t>
            </a:r>
            <a:br>
              <a:rPr lang="en-US"/>
            </a:br>
            <a:r>
              <a:rPr lang="en-US"/>
              <a:t>“CHANGING THE PHOTO ON </a:t>
            </a:r>
            <a:br>
              <a:rPr lang="en-US"/>
            </a:br>
            <a:r>
              <a:rPr lang="en-US"/>
              <a:t>YOUR TITLE SLIDE.”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833" y="2459702"/>
            <a:ext cx="5520267" cy="1130065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MAIN TITLE HERE – UP TO 2 LINES (ALL CAPS)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835" y="3629781"/>
            <a:ext cx="5520267" cy="69668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Insert Sub-Title Here – Up To 2 Lines (Initial Caps)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5" y="5408083"/>
            <a:ext cx="5520267" cy="1014491"/>
          </a:xfrm>
        </p:spPr>
        <p:txBody>
          <a:bodyPr/>
          <a:lstStyle>
            <a:lvl1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2117" indent="0">
              <a:lnSpc>
                <a:spcPts val="2267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1</a:t>
            </a:r>
          </a:p>
          <a:p>
            <a:pPr lvl="2"/>
            <a:r>
              <a:rPr lang="en-US"/>
              <a:t>Presenter Name 2</a:t>
            </a:r>
          </a:p>
          <a:p>
            <a:pPr lvl="4"/>
            <a:r>
              <a:rPr lang="en-US"/>
              <a:t>Presenter Name 3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6833" y="4657345"/>
            <a:ext cx="5520268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7755467" y="6527945"/>
            <a:ext cx="3860800" cy="207464"/>
          </a:xfrm>
        </p:spPr>
        <p:txBody>
          <a:bodyPr/>
          <a:lstStyle>
            <a:lvl1pPr>
              <a:defRPr sz="667">
                <a:solidFill>
                  <a:schemeClr val="bg1"/>
                </a:solidFill>
              </a:defRPr>
            </a:lvl1pPr>
          </a:lstStyle>
          <a:p>
            <a:pPr algn="r"/>
            <a:r>
              <a:rPr lang="en-US"/>
              <a:t>© Bill &amp; Melinda Gates Foundation      |</a:t>
            </a:r>
          </a:p>
        </p:txBody>
      </p:sp>
    </p:spTree>
    <p:extLst>
      <p:ext uri="{BB962C8B-B14F-4D97-AF65-F5344CB8AC3E}">
        <p14:creationId xmlns:p14="http://schemas.microsoft.com/office/powerpoint/2010/main" val="119583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835" y="2486273"/>
            <a:ext cx="11129432" cy="949079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3067"/>
              </a:lnSpc>
              <a:defRPr sz="3067" b="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MAIN TITLE HERE – UP TO 2 FULL-WIDTH LINES (ALL CAPS)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834" y="3501610"/>
            <a:ext cx="11129433" cy="586885"/>
          </a:xfr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accent4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Insert Sub-Title Here – Up To 2 Lines (Initial Caps)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4" y="5413248"/>
            <a:ext cx="11106151" cy="1014491"/>
          </a:xfrm>
        </p:spPr>
        <p:txBody>
          <a:bodyPr/>
          <a:lstStyle>
            <a:lvl1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117" indent="0">
              <a:lnSpc>
                <a:spcPts val="2267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Presenter Name 1</a:t>
            </a:r>
          </a:p>
          <a:p>
            <a:pPr lvl="2"/>
            <a:r>
              <a:rPr lang="en-US"/>
              <a:t>Presenter Name 2</a:t>
            </a:r>
          </a:p>
          <a:p>
            <a:pPr lvl="4"/>
            <a:r>
              <a:rPr lang="en-US"/>
              <a:t>Presenter Name 3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6834" y="4657345"/>
            <a:ext cx="11129433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86834" y="4293719"/>
            <a:ext cx="1112943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C:\Users\TERESA~1\AppData\Local\Temp\vmware-Teresa Sharp\VMwareDnD\99bbe9a7\BMGF_red_box_2i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07" y="1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7755467" y="6527945"/>
            <a:ext cx="3860800" cy="207464"/>
          </a:xfrm>
        </p:spPr>
        <p:txBody>
          <a:bodyPr/>
          <a:lstStyle>
            <a:lvl1pPr>
              <a:defRPr sz="667"/>
            </a:lvl1pPr>
          </a:lstStyle>
          <a:p>
            <a:pPr algn="r"/>
            <a:r>
              <a:rPr lang="en-US"/>
              <a:t>© Bill &amp; Melinda Gates Foundation      |</a:t>
            </a:r>
          </a:p>
        </p:txBody>
      </p:sp>
    </p:spTree>
    <p:extLst>
      <p:ext uri="{BB962C8B-B14F-4D97-AF65-F5344CB8AC3E}">
        <p14:creationId xmlns:p14="http://schemas.microsoft.com/office/powerpoint/2010/main" val="23459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-Only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lIns="365760" tIns="685800" rIns="365760" bIns="1828800"/>
          <a:lstStyle>
            <a:lvl1pPr marL="0" indent="0">
              <a:lnSpc>
                <a:spcPts val="4533"/>
              </a:lnSpc>
              <a:spcBef>
                <a:spcPts val="1600"/>
              </a:spcBef>
              <a:buNone/>
              <a:defRPr lang="en-US" sz="4000" kern="12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buFont typeface="Arial" pitchFamily="34" charset="0"/>
              <a:buNone/>
              <a:defRPr lang="en-US" sz="48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buNone/>
              <a:defRPr lang="en-US" sz="48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buNone/>
              <a:defRPr lang="en-US" sz="48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buNone/>
              <a:defRPr lang="en-US" sz="4800" kern="120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230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4"/>
            <a:ext cx="11106151" cy="4519084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1867" b="0" baseline="0"/>
            </a:lvl1pPr>
            <a:lvl2pPr marL="228594" indent="-228594">
              <a:spcBef>
                <a:spcPts val="8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733"/>
            </a:lvl2pPr>
            <a:lvl3pPr marL="457189" indent="-228594"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sz="1600" baseline="0"/>
            </a:lvl3pPr>
            <a:lvl4pPr marL="687900" indent="-230712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916494" indent="-228594">
              <a:spcBef>
                <a:spcPts val="800"/>
              </a:spcBef>
              <a:spcAft>
                <a:spcPts val="0"/>
              </a:spcAft>
              <a:defRPr baseline="0"/>
            </a:lvl5pPr>
          </a:lstStyle>
          <a:p>
            <a:pPr lvl="0"/>
            <a:r>
              <a:rPr lang="en-US"/>
              <a:t>Insert bullet list at full-width of slide</a:t>
            </a:r>
          </a:p>
          <a:p>
            <a:pPr lvl="1"/>
            <a:r>
              <a:rPr lang="en-US"/>
              <a:t>Bullet list level two</a:t>
            </a:r>
          </a:p>
          <a:p>
            <a:pPr lvl="2"/>
            <a:r>
              <a:rPr lang="en-US"/>
              <a:t>Bullet list level three</a:t>
            </a:r>
          </a:p>
          <a:p>
            <a:pPr lvl="3"/>
            <a:r>
              <a:rPr lang="en-US"/>
              <a:t>Bullet list level four</a:t>
            </a:r>
          </a:p>
          <a:p>
            <a:pPr lvl="4"/>
            <a:r>
              <a:rPr lang="en-US"/>
              <a:t>Bullet list level five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3" y="646256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486833" y="6527945"/>
            <a:ext cx="38608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500" kern="1200" spc="20" baseline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780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Bol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519627"/>
            <a:ext cx="11106151" cy="398213"/>
          </a:xfrm>
        </p:spPr>
        <p:txBody>
          <a:bodyPr/>
          <a:lstStyle>
            <a:lvl1pPr>
              <a:lnSpc>
                <a:spcPts val="2133"/>
              </a:lnSpc>
              <a:spcBef>
                <a:spcPts val="0"/>
              </a:spcBef>
              <a:defRPr sz="1867" b="1" baseline="0"/>
            </a:lvl1pPr>
            <a:lvl2pPr marL="228594" indent="-228594">
              <a:spcBef>
                <a:spcPts val="448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733"/>
            </a:lvl2pPr>
            <a:lvl3pPr marL="457189" indent="-228594">
              <a:spcBef>
                <a:spcPts val="448"/>
              </a:spcBef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687900" indent="-230712">
              <a:spcBef>
                <a:spcPts val="448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916494" indent="-228594">
              <a:spcBef>
                <a:spcPts val="448"/>
              </a:spcBef>
              <a:defRPr baseline="0"/>
            </a:lvl5pPr>
          </a:lstStyle>
          <a:p>
            <a:pPr lvl="0"/>
            <a:r>
              <a:rPr lang="en-US"/>
              <a:t>Insert bullet list at full-width of slide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86834" y="2038298"/>
            <a:ext cx="11129433" cy="4221604"/>
          </a:xfrm>
        </p:spPr>
        <p:txBody>
          <a:bodyPr/>
          <a:lstStyle>
            <a:lvl1pPr>
              <a:spcBef>
                <a:spcPts val="800"/>
              </a:spcBef>
              <a:defRPr sz="1733"/>
            </a:lvl1pPr>
            <a:lvl2pPr>
              <a:spcBef>
                <a:spcPts val="800"/>
              </a:spcBef>
              <a:defRPr sz="1733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467"/>
            </a:lvl4pPr>
            <a:lvl5pPr>
              <a:spcBef>
                <a:spcPts val="800"/>
              </a:spcBef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3" y="646256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486833" y="6527945"/>
            <a:ext cx="38608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500" kern="1200" spc="20" baseline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679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2/3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87384" y="719328"/>
            <a:ext cx="6728883" cy="5535456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/>
              <a:t>Insert bullet list at 2/3 width of slide</a:t>
            </a:r>
          </a:p>
          <a:p>
            <a:pPr lvl="1"/>
            <a:r>
              <a:rPr lang="en-US"/>
              <a:t>Bullet list level two</a:t>
            </a:r>
          </a:p>
          <a:p>
            <a:pPr lvl="2"/>
            <a:r>
              <a:rPr lang="en-US"/>
              <a:t>Bullet list level three</a:t>
            </a:r>
          </a:p>
          <a:p>
            <a:pPr lvl="3"/>
            <a:r>
              <a:rPr lang="en-US"/>
              <a:t>Bullet list level four</a:t>
            </a:r>
          </a:p>
          <a:p>
            <a:pPr lvl="4"/>
            <a:r>
              <a:rPr lang="en-US"/>
              <a:t>Bullet list level five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6833" y="645743"/>
            <a:ext cx="4226984" cy="862195"/>
          </a:xfrm>
          <a:prstGeom prst="rect">
            <a:avLst/>
          </a:prstGeom>
        </p:spPr>
        <p:txBody>
          <a:bodyPr anchor="t"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486833" y="6527945"/>
            <a:ext cx="38608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500" kern="1200" spc="20" baseline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773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Copy +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86834" y="1162281"/>
            <a:ext cx="11106151" cy="600132"/>
          </a:xfrm>
        </p:spPr>
        <p:txBody>
          <a:bodyPr/>
          <a:lstStyle>
            <a:lvl1pPr marL="0" indent="0">
              <a:buNone/>
              <a:defRPr sz="1667" baseline="0"/>
            </a:lvl1pPr>
            <a:lvl2pPr marL="0" indent="0">
              <a:buFont typeface="Arial" panose="020B0604020202020204" pitchFamily="34" charset="0"/>
              <a:buNone/>
              <a:defRPr sz="1667"/>
            </a:lvl2pPr>
            <a:lvl3pPr marL="0" indent="0">
              <a:buNone/>
              <a:defRPr sz="1667"/>
            </a:lvl3pPr>
            <a:lvl4pPr marL="0" indent="0">
              <a:buNone/>
              <a:defRPr sz="1667"/>
            </a:lvl4pPr>
            <a:lvl5pPr marL="0" indent="0">
              <a:buNone/>
              <a:defRPr sz="1667"/>
            </a:lvl5pPr>
          </a:lstStyle>
          <a:p>
            <a:pPr lvl="0"/>
            <a:r>
              <a:rPr lang="en-US"/>
              <a:t>Insert sub-headline or explanatory copy here – up to 2 full-width lines.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86833" y="1949451"/>
            <a:ext cx="11106151" cy="4288367"/>
          </a:xfrm>
        </p:spPr>
        <p:txBody>
          <a:bodyPr tIns="1097280"/>
          <a:lstStyle>
            <a:lvl1pPr marL="0" indent="0" algn="ctr">
              <a:buNone/>
              <a:defRPr sz="1600" baseline="0"/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/>
              <a:t>Click icon to insert visual element here at full-width of slide.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86833" y="646176"/>
            <a:ext cx="11106151" cy="5092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1 FULL-WIDTH LINE</a:t>
            </a: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486833" y="6527945"/>
            <a:ext cx="38608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500" kern="1200" spc="20" baseline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5548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1/3 Copy +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74684" y="1718734"/>
            <a:ext cx="6718301" cy="451908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an icon to insert a visual here at 2/3 width of slide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4"/>
            <a:ext cx="4226984" cy="4519084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1867" b="0"/>
            </a:lvl1pPr>
            <a:lvl2pPr>
              <a:spcBef>
                <a:spcPts val="800"/>
              </a:spcBef>
              <a:spcAft>
                <a:spcPts val="0"/>
              </a:spcAft>
              <a:defRPr sz="1733" baseline="0"/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sz="1600"/>
            </a:lvl3pPr>
            <a:lvl4pPr marL="687899" indent="-22859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>
              <a:spcBef>
                <a:spcPts val="8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Insert bullet list at 1/3 width of slide</a:t>
            </a:r>
          </a:p>
          <a:p>
            <a:pPr lvl="1"/>
            <a:r>
              <a:rPr lang="en-US"/>
              <a:t>Bullet list level two</a:t>
            </a:r>
          </a:p>
          <a:p>
            <a:pPr lvl="2"/>
            <a:r>
              <a:rPr lang="en-US"/>
              <a:t>Bullet list level three</a:t>
            </a:r>
          </a:p>
          <a:p>
            <a:pPr lvl="3"/>
            <a:r>
              <a:rPr lang="en-US"/>
              <a:t>Bullet list level four</a:t>
            </a:r>
          </a:p>
          <a:p>
            <a:pPr lvl="4"/>
            <a:r>
              <a:rPr lang="en-US"/>
              <a:t>Bullet list level five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3" y="646256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</p:spTree>
    <p:extLst>
      <p:ext uri="{BB962C8B-B14F-4D97-AF65-F5344CB8AC3E}">
        <p14:creationId xmlns:p14="http://schemas.microsoft.com/office/powerpoint/2010/main" val="73789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7590-EC9E-3D42-9617-3D63FC516121}" type="datetime1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4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Copy w/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4"/>
            <a:ext cx="4226984" cy="4519085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buClr>
                <a:srgbClr val="2F85AA"/>
              </a:buClr>
              <a:defRPr sz="1867" b="0" baseline="0"/>
            </a:lvl1pPr>
            <a:lvl2pPr>
              <a:spcBef>
                <a:spcPts val="800"/>
              </a:spcBef>
              <a:spcAft>
                <a:spcPts val="0"/>
              </a:spcAft>
              <a:defRPr sz="1733" baseline="0"/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sz="1600" baseline="0"/>
            </a:lvl3pPr>
            <a:lvl4pPr marL="687899" indent="-22859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914377" indent="-22859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/>
              <a:t>Insert bullet list at 1/3 width of slide</a:t>
            </a:r>
          </a:p>
          <a:p>
            <a:pPr lvl="1"/>
            <a:r>
              <a:rPr lang="en-US"/>
              <a:t>Bullet list level two</a:t>
            </a:r>
          </a:p>
          <a:p>
            <a:pPr lvl="2"/>
            <a:r>
              <a:rPr lang="en-US"/>
              <a:t>Bullet list level three</a:t>
            </a:r>
          </a:p>
          <a:p>
            <a:pPr lvl="3"/>
            <a:r>
              <a:rPr lang="en-US"/>
              <a:t>Bullet list level four</a:t>
            </a:r>
          </a:p>
          <a:p>
            <a:pPr lvl="4"/>
            <a:r>
              <a:rPr lang="en-US"/>
              <a:t>Bullet list level five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9310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/>
              <a:t>© Bill &amp; Melinda Gates Foundation      |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86833" y="646255"/>
            <a:ext cx="4226984" cy="86219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74684" y="651934"/>
            <a:ext cx="6718301" cy="558588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an icon to insert a visual here at 2/3 width of slide</a:t>
            </a:r>
          </a:p>
        </p:txBody>
      </p:sp>
    </p:spTree>
    <p:extLst>
      <p:ext uri="{BB962C8B-B14F-4D97-AF65-F5344CB8AC3E}">
        <p14:creationId xmlns:p14="http://schemas.microsoft.com/office/powerpoint/2010/main" val="76366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Width Head + Copy w/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4"/>
            <a:ext cx="4226984" cy="4519085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buClr>
                <a:srgbClr val="2F85AA"/>
              </a:buClr>
              <a:defRPr sz="1867" b="0" baseline="0"/>
            </a:lvl1pPr>
            <a:lvl2pPr>
              <a:spcBef>
                <a:spcPts val="800"/>
              </a:spcBef>
              <a:spcAft>
                <a:spcPts val="0"/>
              </a:spcAft>
              <a:defRPr sz="1733" baseline="0"/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baseline="0"/>
            </a:lvl3pPr>
            <a:lvl4pPr marL="687899" indent="-22859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914377" indent="-22859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/>
              <a:t>Insert bullet list at 1/3 width of slide</a:t>
            </a:r>
          </a:p>
          <a:p>
            <a:pPr lvl="1"/>
            <a:r>
              <a:rPr lang="en-US"/>
              <a:t>Bullet list level two</a:t>
            </a:r>
          </a:p>
          <a:p>
            <a:pPr lvl="2"/>
            <a:r>
              <a:rPr lang="en-US"/>
              <a:t>Bullet list level three</a:t>
            </a:r>
          </a:p>
          <a:p>
            <a:pPr lvl="3"/>
            <a:r>
              <a:rPr lang="en-US"/>
              <a:t>Bullet list level four</a:t>
            </a:r>
          </a:p>
          <a:p>
            <a:pPr lvl="4"/>
            <a:r>
              <a:rPr lang="en-US"/>
              <a:t>Bullet list level five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74685" y="0"/>
            <a:ext cx="7317316" cy="6858000"/>
          </a:xfrm>
        </p:spPr>
        <p:txBody>
          <a:bodyPr tIns="822960"/>
          <a:lstStyle>
            <a:lvl1pPr marL="0" indent="0" algn="ctr">
              <a:buNone/>
              <a:defRPr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on the icon to insert a new photo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9310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86833" y="646255"/>
            <a:ext cx="4226984" cy="86219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</a:p>
        </p:txBody>
      </p:sp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486833" y="6527945"/>
            <a:ext cx="38608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500" kern="1200" spc="20" baseline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7872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izeable Photo Slide (Full Fra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lIns="182880" tIns="182880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/>
              <a:t>Click on the icon to insert </a:t>
            </a:r>
            <a:br>
              <a:rPr lang="en-US"/>
            </a:br>
            <a:r>
              <a:rPr lang="en-US"/>
              <a:t>a new full-frame photo.</a:t>
            </a:r>
          </a:p>
        </p:txBody>
      </p:sp>
    </p:spTree>
    <p:extLst>
      <p:ext uri="{BB962C8B-B14F-4D97-AF65-F5344CB8AC3E}">
        <p14:creationId xmlns:p14="http://schemas.microsoft.com/office/powerpoint/2010/main" val="135995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4" y="5818189"/>
            <a:ext cx="2323519" cy="77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599" y="578534"/>
            <a:ext cx="10970684" cy="1938301"/>
          </a:xfrm>
        </p:spPr>
        <p:txBody>
          <a:bodyPr/>
          <a:lstStyle>
            <a:lvl1pPr marL="0" indent="0">
              <a:buNone/>
              <a:defRPr sz="6000" b="1" baseline="0">
                <a:solidFill>
                  <a:schemeClr val="accent4"/>
                </a:solidFill>
              </a:defRPr>
            </a:lvl1pPr>
            <a:lvl2pPr marL="91440" indent="0">
              <a:spcBef>
                <a:spcPts val="0"/>
              </a:spcBef>
              <a:buNone/>
              <a:defRPr sz="2400">
                <a:solidFill>
                  <a:schemeClr val="accent4"/>
                </a:solidFill>
              </a:defRPr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85320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7" y="1261872"/>
            <a:ext cx="913400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chemeClr val="accent4"/>
                </a:solidFill>
              </a:defRPr>
            </a:lvl1pPr>
            <a:lvl2pPr marL="579438" indent="-118872">
              <a:spcBef>
                <a:spcPts val="600"/>
              </a:spcBef>
              <a:spcAft>
                <a:spcPts val="900"/>
              </a:spcAft>
              <a:buClrTx/>
              <a:buFont typeface="Arial"/>
              <a:buChar char="•"/>
              <a:defRPr sz="1800" baseline="0">
                <a:solidFill>
                  <a:schemeClr val="accent4"/>
                </a:solidFill>
              </a:defRPr>
            </a:lvl2pPr>
            <a:lvl3pPr marL="685800" indent="-111125">
              <a:spcBef>
                <a:spcPts val="300"/>
              </a:spcBef>
              <a:buClrTx/>
              <a:buFont typeface="Lucida Grande"/>
              <a:buChar char="-"/>
              <a:defRPr sz="1400">
                <a:solidFill>
                  <a:schemeClr val="accent4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68035-C6C8-463A-84E1-9FB3838A35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671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088105B-AD8D-4169-BB9A-2139A6F81B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181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buClrTx/>
              <a:defRPr>
                <a:solidFill>
                  <a:schemeClr val="accent4"/>
                </a:solidFill>
              </a:defRPr>
            </a:lvl2pPr>
            <a:lvl3pPr>
              <a:buClrTx/>
              <a:defRPr>
                <a:solidFill>
                  <a:schemeClr val="accent4"/>
                </a:solidFill>
              </a:defRPr>
            </a:lvl3pPr>
            <a:lvl4pPr>
              <a:buClrTx/>
              <a:defRPr>
                <a:solidFill>
                  <a:schemeClr val="accent4"/>
                </a:solidFill>
              </a:defRPr>
            </a:lvl4pPr>
            <a:lvl5pPr>
              <a:buClrTx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2A6E8A11-A948-4F76-9026-18B38BBD1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6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/>
          </p:cNvPr>
          <p:cNvSpPr/>
          <p:nvPr userDrawn="1"/>
        </p:nvSpPr>
        <p:spPr>
          <a:xfrm>
            <a:off x="338667" y="6328391"/>
            <a:ext cx="516467" cy="410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Rectangle 7">
            <a:hlinkClick r:id="rId3"/>
          </p:cNvPr>
          <p:cNvSpPr/>
          <p:nvPr userDrawn="1"/>
        </p:nvSpPr>
        <p:spPr>
          <a:xfrm>
            <a:off x="880533" y="6333695"/>
            <a:ext cx="508000" cy="410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itle Placeholder 6">
            <a:extLst>
              <a:ext uri="{FF2B5EF4-FFF2-40B4-BE49-F238E27FC236}">
                <a16:creationId xmlns:a16="http://schemas.microsoft.com/office/drawing/2014/main" id="{4B6655A6-2CC0-4B7C-AAA6-857743F22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68624"/>
            <a:ext cx="10769600" cy="80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D72399-DC6E-4827-B9BD-6D58B09406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23200" y="6645498"/>
            <a:ext cx="4165600" cy="212503"/>
          </a:xfrm>
        </p:spPr>
        <p:txBody>
          <a:bodyPr/>
          <a:lstStyle>
            <a:lvl1pPr marL="0" indent="0" algn="r">
              <a:buNone/>
              <a:defRPr sz="80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Click to edit Source: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2A9CAC-D17D-4045-927F-AE275FA82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0" y="1092200"/>
            <a:ext cx="10769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F8C040-8C89-4A0C-98E7-581431458473}"/>
              </a:ext>
            </a:extLst>
          </p:cNvPr>
          <p:cNvSpPr txBox="1"/>
          <p:nvPr userDrawn="1"/>
        </p:nvSpPr>
        <p:spPr>
          <a:xfrm>
            <a:off x="1" y="5206284"/>
            <a:ext cx="953033" cy="30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rtlCol="0">
            <a:normAutofit lnSpcReduction="10000"/>
          </a:bodyPr>
          <a:lstStyle/>
          <a:p>
            <a:pPr algn="ctr"/>
            <a:fld id="{25B8601D-1A2B-4E73-8EBF-C7119FC20FA8}" type="slidenum">
              <a:rPr lang="en-US" sz="1333" b="0" smtClean="0">
                <a:solidFill>
                  <a:srgbClr val="F7F5EF"/>
                </a:solidFill>
              </a:rPr>
              <a:pPr algn="ctr"/>
              <a:t>‹#›</a:t>
            </a:fld>
            <a:endParaRPr lang="en-US" sz="1333" b="0">
              <a:solidFill>
                <a:srgbClr val="F7F5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68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CE50-BA3C-6F45-B39C-AFD35ADE92BD}" type="datetime1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9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C043-DFBF-2C40-A700-9753381D0A23}" type="datetime1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0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70D6-FEEC-D240-9213-A6DAE993135A}" type="datetime1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9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7359-BAA0-BB48-A614-AE77DEC6C7CD}" type="datetime1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4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6D4F-10E8-3449-91B8-17A2AB01479E}" type="datetime1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3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2F8B-9ADE-A64C-8088-FED2406ECDCE}" type="datetime1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6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6BD4-E178-9F46-8D5B-205A1DC5C4B8}" type="datetime1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4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CC379-F47D-C046-8492-F9F16AA807F5}" type="datetime1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9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4684" y="707270"/>
            <a:ext cx="6733115" cy="55411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69310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98085" y="6527945"/>
            <a:ext cx="38608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spc="27" baseline="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en-US"/>
              <a:t>© Bill &amp; Melinda Gates Foundation      |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9635" y="6527357"/>
            <a:ext cx="253444" cy="2074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3F7C509-FEEF-45D3-B896-7C07814C0C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6834" y="6465243"/>
            <a:ext cx="11120967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86833" y="637827"/>
            <a:ext cx="4226984" cy="8621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202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lnSpc>
          <a:spcPts val="3067"/>
        </a:lnSpc>
        <a:spcBef>
          <a:spcPct val="0"/>
        </a:spcBef>
        <a:buNone/>
        <a:defRPr sz="3067" kern="1200" cap="all" baseline="0">
          <a:solidFill>
            <a:schemeClr val="accent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219170" rtl="0" eaLnBrk="1" latinLnBrk="0" hangingPunct="1">
        <a:spcBef>
          <a:spcPts val="800"/>
        </a:spcBef>
        <a:buClr>
          <a:srgbClr val="2F85AA"/>
        </a:buClr>
        <a:buFont typeface="Wingdings" pitchFamily="2" charset="2"/>
        <a:buNone/>
        <a:defRPr sz="1867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1pPr>
      <a:lvl2pPr marL="243411" indent="-243411" algn="l" defTabSz="121917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733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2pPr>
      <a:lvl3pPr marL="459306" indent="-198962" algn="l" defTabSz="121917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Arial" pitchFamily="34" charset="0"/>
        <a:buChar char="•"/>
        <a:tabLst>
          <a:tab pos="533387" algn="l"/>
        </a:tabLst>
        <a:defRPr sz="16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3pPr>
      <a:lvl4pPr marL="685783" indent="-228594" algn="l" defTabSz="121917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Arial" panose="020B0604020202020204" pitchFamily="34" charset="0"/>
        <a:buChar char="-"/>
        <a:defRPr sz="1467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4pPr>
      <a:lvl5pPr marL="914377" indent="-228594" algn="l" defTabSz="1219170" rtl="0" eaLnBrk="1" latinLnBrk="0" hangingPunct="1">
        <a:spcBef>
          <a:spcPts val="800"/>
        </a:spcBef>
        <a:buClr>
          <a:schemeClr val="accent3">
            <a:lumMod val="75000"/>
          </a:schemeClr>
        </a:buClr>
        <a:buSzPct val="100000"/>
        <a:buFont typeface="Arial" panose="020B0604020202020204" pitchFamily="34" charset="0"/>
        <a:buChar char="◦"/>
        <a:defRPr sz="1467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18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718" y="1323975"/>
            <a:ext cx="10966449" cy="474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latin typeface="Arial" pitchFamily="34" charset="0"/>
              </a:defRPr>
            </a:lvl1pPr>
          </a:lstStyle>
          <a:p>
            <a:fld id="{0936B372-1789-4363-9954-B207E3EAE8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54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5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545431" y="1638300"/>
            <a:ext cx="11117179" cy="1295679"/>
          </a:xfrm>
        </p:spPr>
        <p:txBody>
          <a:bodyPr>
            <a:noAutofit/>
          </a:bodyPr>
          <a:lstStyle/>
          <a:p>
            <a:r>
              <a:rPr lang="en-US" sz="4000" dirty="0"/>
              <a:t>TB vaccines and the status of ongoing development</a:t>
            </a:r>
            <a:endParaRPr lang="en-US" altLang="en-US" sz="4000" dirty="0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545431" y="3195920"/>
            <a:ext cx="11117179" cy="2841806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altLang="en-US" sz="2800" dirty="0">
                <a:solidFill>
                  <a:srgbClr val="898989"/>
                </a:solidFill>
              </a:rPr>
              <a:t>Andrew Fiore-Gartland, Ph.D.</a:t>
            </a:r>
          </a:p>
          <a:p>
            <a:pPr eaLnBrk="1" hangingPunct="1">
              <a:lnSpc>
                <a:spcPct val="70000"/>
              </a:lnSpc>
            </a:pPr>
            <a:r>
              <a:rPr lang="en-US" altLang="en-US" sz="2800" dirty="0">
                <a:solidFill>
                  <a:srgbClr val="898989"/>
                </a:solidFill>
              </a:rPr>
              <a:t>Vaccine and Infectious Disease Division</a:t>
            </a:r>
          </a:p>
          <a:p>
            <a:pPr eaLnBrk="1" hangingPunct="1">
              <a:lnSpc>
                <a:spcPct val="70000"/>
              </a:lnSpc>
            </a:pPr>
            <a:r>
              <a:rPr lang="en-US" altLang="en-US" sz="2800" dirty="0">
                <a:solidFill>
                  <a:srgbClr val="898989"/>
                </a:solidFill>
              </a:rPr>
              <a:t>Fred Hutchinson Cancer Research Center</a:t>
            </a:r>
          </a:p>
          <a:p>
            <a:pPr eaLnBrk="1" hangingPunct="1">
              <a:lnSpc>
                <a:spcPct val="70000"/>
              </a:lnSpc>
            </a:pPr>
            <a:endParaRPr lang="en-US" altLang="en-US" sz="2800" dirty="0">
              <a:solidFill>
                <a:srgbClr val="898989"/>
              </a:solidFill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en-US" sz="2800" dirty="0">
                <a:solidFill>
                  <a:srgbClr val="898989"/>
                </a:solidFill>
              </a:rPr>
              <a:t>TRTC: Advanced Research Training Course</a:t>
            </a:r>
          </a:p>
          <a:p>
            <a:pPr eaLnBrk="1" hangingPunct="1">
              <a:lnSpc>
                <a:spcPct val="70000"/>
              </a:lnSpc>
            </a:pPr>
            <a:r>
              <a:rPr lang="en-US" altLang="en-US" sz="2800" dirty="0">
                <a:solidFill>
                  <a:srgbClr val="898989"/>
                </a:solidFill>
              </a:rPr>
              <a:t>September 12, 2022</a:t>
            </a: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545432" y="3062315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3B2BCE8-2187-C343-BA46-86ED0342E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CCF2CE-F837-5449-8216-B65ACAE20A6F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0DD2C5-1243-1D4A-BE9B-2A56CA62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F2C5FAC-08BC-7445-8057-3F900D1A1A1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86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326385" cy="1143000"/>
          </a:xfrm>
        </p:spPr>
        <p:txBody>
          <a:bodyPr>
            <a:normAutofit/>
          </a:bodyPr>
          <a:lstStyle/>
          <a:p>
            <a:r>
              <a:rPr lang="en-US" sz="3600" dirty="0"/>
              <a:t>Validation of BCG Re-vaccination POI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7FAF-754F-F54E-854C-86EE65065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7339"/>
            <a:ext cx="5631809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BCG is already licensed: goal is to add indication for adolescent revaccination, and support change in WHO recommendation and country-level changes in policy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Primary completion estimate:</a:t>
            </a:r>
            <a:br>
              <a:rPr lang="en-US" dirty="0"/>
            </a:br>
            <a:r>
              <a:rPr lang="en-US" dirty="0"/>
              <a:t>Apr 2023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Sample collection provides opportunity to validate CoP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Gates&amp;#39; non-profit biotech for poverty diseases sets out its stall at BIO -  PMLiVE">
            <a:extLst>
              <a:ext uri="{FF2B5EF4-FFF2-40B4-BE49-F238E27FC236}">
                <a16:creationId xmlns:a16="http://schemas.microsoft.com/office/drawing/2014/main" id="{C07AE208-D64A-4576-8C67-070B63E7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42" y="497192"/>
            <a:ext cx="2699579" cy="78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2830A3-2E46-41A0-A228-54BD1A277551}"/>
              </a:ext>
            </a:extLst>
          </p:cNvPr>
          <p:cNvSpPr txBox="1"/>
          <p:nvPr/>
        </p:nvSpPr>
        <p:spPr>
          <a:xfrm>
            <a:off x="6459523" y="4267473"/>
            <a:ext cx="476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https://clinicaltrials.gov/ct2/show/NCT04152161</a:t>
            </a: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0E277203-87A6-444D-ABE0-80C9688D0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70169"/>
              </p:ext>
            </p:extLst>
          </p:nvPr>
        </p:nvGraphicFramePr>
        <p:xfrm>
          <a:off x="6459523" y="1986553"/>
          <a:ext cx="5537200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4156514967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78698428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Randomized, placebo-controlled Ph 2b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Randomized, placebo controlled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080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910 vaccine, 910 placebo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513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South African adolescents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195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Follow-up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– 4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24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Endpoint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6-month sustained IGRA conversion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670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585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Phase 3 design for M72/AS01E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7FAF-754F-F54E-854C-86EE65065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410" y="1600203"/>
            <a:ext cx="5309025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M72/AS01E Ph2b: IGRA-negative only</a:t>
            </a:r>
          </a:p>
          <a:p>
            <a:r>
              <a:rPr lang="en-US" sz="2400" dirty="0"/>
              <a:t>Gates MRI leading efforts to design and implement Ph 3 licensure trial</a:t>
            </a:r>
          </a:p>
          <a:p>
            <a:r>
              <a:rPr lang="en-US" sz="2400" dirty="0"/>
              <a:t>Implementation must target general adult population (IGRA+/-) including PLWHIV</a:t>
            </a:r>
          </a:p>
          <a:p>
            <a:r>
              <a:rPr lang="en-US" sz="2400" dirty="0"/>
              <a:t>Latest projections indicate a need for ≥10K volunteers per group, followed over 4 – 5 years</a:t>
            </a:r>
          </a:p>
          <a:p>
            <a:r>
              <a:rPr lang="en-US" sz="2400" dirty="0"/>
              <a:t>Lesson from COVID vaccine trials: LARGE trials yield FAST answers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4EC843B-8EA0-4E54-95F6-E879BCC488B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28113771"/>
              </p:ext>
            </p:extLst>
          </p:nvPr>
        </p:nvGraphicFramePr>
        <p:xfrm>
          <a:off x="5988050" y="1713234"/>
          <a:ext cx="4203700" cy="4079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03700">
                  <a:extLst>
                    <a:ext uri="{9D8B030D-6E8A-4147-A177-3AD203B41FA5}">
                      <a16:colId xmlns:a16="http://schemas.microsoft.com/office/drawing/2014/main" val="20683679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Factors that influence power in Ph 3 trial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92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Overall VE needed for regulatory success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491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 size: IGRA-positive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44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 size: IGRA-negative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830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Follow-up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48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Drop out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096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Incidence of disease: IGRA-positive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08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Incidence of disease: IGRA-negative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2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Incidence of infection in IGRA-negative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78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True VE: IGRA-positive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61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True VE: IGRA-negative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387686"/>
                  </a:ext>
                </a:extLst>
              </a:tr>
            </a:tbl>
          </a:graphicData>
        </a:graphic>
      </p:graphicFrame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11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34B8594-90AA-4F74-B4CB-6726761BDA11}"/>
              </a:ext>
            </a:extLst>
          </p:cNvPr>
          <p:cNvSpPr/>
          <p:nvPr/>
        </p:nvSpPr>
        <p:spPr>
          <a:xfrm>
            <a:off x="10264775" y="2133920"/>
            <a:ext cx="346075" cy="1330001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D85A1C4-1ABB-400F-A5B2-F1A83EFC261F}"/>
              </a:ext>
            </a:extLst>
          </p:cNvPr>
          <p:cNvSpPr/>
          <p:nvPr/>
        </p:nvSpPr>
        <p:spPr>
          <a:xfrm>
            <a:off x="10264775" y="3656008"/>
            <a:ext cx="346075" cy="1330001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C96561A-8973-4176-9407-04E837EF0979}"/>
              </a:ext>
            </a:extLst>
          </p:cNvPr>
          <p:cNvSpPr/>
          <p:nvPr/>
        </p:nvSpPr>
        <p:spPr>
          <a:xfrm>
            <a:off x="10279062" y="5105400"/>
            <a:ext cx="346075" cy="65213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57EAD-7F31-42D2-9AD0-A2D0E01BA246}"/>
              </a:ext>
            </a:extLst>
          </p:cNvPr>
          <p:cNvSpPr txBox="1"/>
          <p:nvPr/>
        </p:nvSpPr>
        <p:spPr>
          <a:xfrm>
            <a:off x="10712586" y="2475754"/>
            <a:ext cx="1362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Knowable or</a:t>
            </a:r>
          </a:p>
          <a:p>
            <a:r>
              <a:rPr lang="en-US" dirty="0"/>
              <a:t>designable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55F9C2-E5B3-4BD0-83E1-CD2162204334}"/>
              </a:ext>
            </a:extLst>
          </p:cNvPr>
          <p:cNvSpPr txBox="1"/>
          <p:nvPr/>
        </p:nvSpPr>
        <p:spPr>
          <a:xfrm>
            <a:off x="10708024" y="4136342"/>
            <a:ext cx="123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4AA87B-514F-4721-AFD6-E203ABF35C12}"/>
              </a:ext>
            </a:extLst>
          </p:cNvPr>
          <p:cNvSpPr txBox="1"/>
          <p:nvPr/>
        </p:nvSpPr>
        <p:spPr>
          <a:xfrm>
            <a:off x="10766752" y="5246803"/>
            <a:ext cx="138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Assumptions</a:t>
            </a:r>
          </a:p>
        </p:txBody>
      </p:sp>
      <p:pic>
        <p:nvPicPr>
          <p:cNvPr id="2050" name="Picture 2" descr="Gates&amp;#39; non-profit biotech for poverty diseases sets out its stall at BIO -  PMLiVE">
            <a:extLst>
              <a:ext uri="{FF2B5EF4-FFF2-40B4-BE49-F238E27FC236}">
                <a16:creationId xmlns:a16="http://schemas.microsoft.com/office/drawing/2014/main" id="{2DD52370-6F83-413B-BFC4-76C34B95F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101" y="70871"/>
            <a:ext cx="2712147" cy="78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63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Immune correlates of vaccine efficacy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7FAF-754F-F54E-854C-86EE65065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410" y="1600203"/>
            <a:ext cx="6601621" cy="4525963"/>
          </a:xfrm>
        </p:spPr>
        <p:txBody>
          <a:bodyPr>
            <a:normAutofit/>
          </a:bodyPr>
          <a:lstStyle/>
          <a:p>
            <a:r>
              <a:rPr lang="en-US" dirty="0"/>
              <a:t>Mechanisms of protection are not a requirement of licensure</a:t>
            </a:r>
          </a:p>
          <a:p>
            <a:r>
              <a:rPr lang="en-US" dirty="0"/>
              <a:t>BUT, biomarkers that predict protection accelerate vaccine development</a:t>
            </a:r>
          </a:p>
          <a:p>
            <a:r>
              <a:rPr lang="en-US" dirty="0"/>
              <a:t>Can aid selection of promising candidates in Phase 1</a:t>
            </a:r>
          </a:p>
          <a:p>
            <a:r>
              <a:rPr lang="en-US" dirty="0"/>
              <a:t>Provide </a:t>
            </a:r>
            <a:r>
              <a:rPr lang="en-US" dirty="0" err="1"/>
              <a:t>immunobridging</a:t>
            </a:r>
            <a:r>
              <a:rPr lang="en-US" dirty="0"/>
              <a:t> to new populations (e.g., PLWHIV) or new vaccines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12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6B9AD-45E4-4B96-8756-5C9CFA49E913}"/>
              </a:ext>
            </a:extLst>
          </p:cNvPr>
          <p:cNvSpPr txBox="1"/>
          <p:nvPr/>
        </p:nvSpPr>
        <p:spPr>
          <a:xfrm>
            <a:off x="7849652" y="6352146"/>
            <a:ext cx="2839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(Fong et al., </a:t>
            </a:r>
            <a:r>
              <a:rPr lang="en-US" dirty="0" err="1"/>
              <a:t>medarxiv</a:t>
            </a:r>
            <a:r>
              <a:rPr lang="en-US" dirty="0"/>
              <a:t>, 2022)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E261ED-C063-40A8-8276-F52D797ED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422" y="1947415"/>
            <a:ext cx="4446256" cy="383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16B0AA-79EE-A345-B4F8-BD2707161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A882B4F-5C8F-6948-B9BA-B4C35192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585" y="24273"/>
            <a:ext cx="683061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immunological space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3BB044-F236-D441-BD4F-A899EB7E22F7}"/>
              </a:ext>
            </a:extLst>
          </p:cNvPr>
          <p:cNvGrpSpPr/>
          <p:nvPr/>
        </p:nvGrpSpPr>
        <p:grpSpPr>
          <a:xfrm>
            <a:off x="288413" y="1349837"/>
            <a:ext cx="5637166" cy="2384050"/>
            <a:chOff x="288413" y="1349837"/>
            <a:chExt cx="5637166" cy="2384050"/>
          </a:xfrm>
          <a:solidFill>
            <a:schemeClr val="tx1"/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1294BF-A051-614B-A5F4-1291C014777B}"/>
                </a:ext>
              </a:extLst>
            </p:cNvPr>
            <p:cNvSpPr txBox="1"/>
            <p:nvPr/>
          </p:nvSpPr>
          <p:spPr>
            <a:xfrm>
              <a:off x="419510" y="1349837"/>
              <a:ext cx="5506069" cy="369332"/>
            </a:xfrm>
            <a:prstGeom prst="rect">
              <a:avLst/>
            </a:prstGeom>
            <a:grpFill/>
            <a:ln>
              <a:solidFill>
                <a:srgbClr val="FFFC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ADAPTIVE IMMUNITY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9D1744-391A-C640-A722-AE5B04D4B638}"/>
                </a:ext>
              </a:extLst>
            </p:cNvPr>
            <p:cNvSpPr txBox="1"/>
            <p:nvPr/>
          </p:nvSpPr>
          <p:spPr>
            <a:xfrm>
              <a:off x="2585156" y="1979561"/>
              <a:ext cx="3340423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	</a:t>
              </a:r>
              <a:r>
                <a:rPr lang="en-US" b="1" dirty="0">
                  <a:solidFill>
                    <a:srgbClr val="FFFC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Humoral responses</a:t>
              </a:r>
            </a:p>
            <a:p>
              <a:pPr algn="r"/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Ab titers, isotype, subclass, avidity, Fc-mediated effector functions, </a:t>
              </a:r>
              <a:r>
                <a:rPr lang="en-US" i="1" dirty="0" err="1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etc</a:t>
              </a:r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DFFCC5-4324-E040-8912-48EFCDD30A9D}"/>
                </a:ext>
              </a:extLst>
            </p:cNvPr>
            <p:cNvSpPr txBox="1"/>
            <p:nvPr/>
          </p:nvSpPr>
          <p:spPr>
            <a:xfrm>
              <a:off x="288413" y="1979561"/>
              <a:ext cx="2425288" cy="1754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C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Cellular responses</a:t>
              </a:r>
            </a:p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	</a:t>
              </a:r>
            </a:p>
            <a:p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Conventional T cell </a:t>
              </a:r>
            </a:p>
            <a:p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function, phenotype, specificity, </a:t>
              </a:r>
              <a:r>
                <a:rPr lang="en-US" i="1" dirty="0" err="1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etc</a:t>
              </a:r>
              <a:endParaRPr lang="en-US" i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C02F38-4613-ED40-ACD8-3E5245CA3FD1}"/>
              </a:ext>
            </a:extLst>
          </p:cNvPr>
          <p:cNvGrpSpPr/>
          <p:nvPr/>
        </p:nvGrpSpPr>
        <p:grpSpPr>
          <a:xfrm>
            <a:off x="6462810" y="1349837"/>
            <a:ext cx="5388081" cy="2384050"/>
            <a:chOff x="6633498" y="1349837"/>
            <a:chExt cx="5388081" cy="2384050"/>
          </a:xfrm>
          <a:solidFill>
            <a:schemeClr val="tx1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06F684-34D1-0741-8790-4F64825E8ACC}"/>
                </a:ext>
              </a:extLst>
            </p:cNvPr>
            <p:cNvSpPr txBox="1"/>
            <p:nvPr/>
          </p:nvSpPr>
          <p:spPr>
            <a:xfrm>
              <a:off x="6633499" y="1349837"/>
              <a:ext cx="5388080" cy="369332"/>
            </a:xfrm>
            <a:prstGeom prst="rect">
              <a:avLst/>
            </a:prstGeom>
            <a:grpFill/>
            <a:ln>
              <a:solidFill>
                <a:srgbClr val="00FD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“INNAPTIVE” IMMUNITY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3421F3-8D80-6448-80BC-674FC5A2DE09}"/>
                </a:ext>
              </a:extLst>
            </p:cNvPr>
            <p:cNvSpPr txBox="1"/>
            <p:nvPr/>
          </p:nvSpPr>
          <p:spPr>
            <a:xfrm>
              <a:off x="6633498" y="1979561"/>
              <a:ext cx="2856189" cy="1754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FD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DURT</a:t>
              </a:r>
            </a:p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	</a:t>
              </a:r>
            </a:p>
            <a:p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Donor-unrestricted </a:t>
              </a:r>
            </a:p>
            <a:p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 cell </a:t>
              </a:r>
            </a:p>
            <a:p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function, phenotype, specificity, </a:t>
              </a:r>
              <a:r>
                <a:rPr lang="en-US" i="1" dirty="0" err="1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etc</a:t>
              </a:r>
              <a:endParaRPr lang="en-US" i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738F8E-9570-A54C-9980-66D1E76BF4B2}"/>
                </a:ext>
              </a:extLst>
            </p:cNvPr>
            <p:cNvSpPr txBox="1"/>
            <p:nvPr/>
          </p:nvSpPr>
          <p:spPr>
            <a:xfrm>
              <a:off x="9489687" y="1979562"/>
              <a:ext cx="2531892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FD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Trained immunity</a:t>
              </a:r>
            </a:p>
            <a:p>
              <a:pPr algn="r"/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Epigenetic </a:t>
              </a:r>
            </a:p>
            <a:p>
              <a:pPr algn="r"/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reprogramming of monocytes, NK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A97ED0-EA2B-2A44-B72A-E9FAFB014F68}"/>
              </a:ext>
            </a:extLst>
          </p:cNvPr>
          <p:cNvGrpSpPr/>
          <p:nvPr/>
        </p:nvGrpSpPr>
        <p:grpSpPr>
          <a:xfrm>
            <a:off x="419510" y="3935712"/>
            <a:ext cx="5689601" cy="2657781"/>
            <a:chOff x="419510" y="3935712"/>
            <a:chExt cx="5689601" cy="2657781"/>
          </a:xfrm>
          <a:solidFill>
            <a:schemeClr val="tx1"/>
          </a:solidFill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CC3DEA-4CB5-0A43-A533-553672618700}"/>
                </a:ext>
              </a:extLst>
            </p:cNvPr>
            <p:cNvSpPr txBox="1"/>
            <p:nvPr/>
          </p:nvSpPr>
          <p:spPr>
            <a:xfrm>
              <a:off x="419510" y="3935712"/>
              <a:ext cx="5506069" cy="369332"/>
            </a:xfrm>
            <a:prstGeom prst="rect">
              <a:avLst/>
            </a:prstGeom>
            <a:grpFill/>
            <a:ln>
              <a:solidFill>
                <a:srgbClr val="00FA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MILIEU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B043AD-4426-8D47-9D58-73FC7AC9145F}"/>
                </a:ext>
              </a:extLst>
            </p:cNvPr>
            <p:cNvSpPr txBox="1"/>
            <p:nvPr/>
          </p:nvSpPr>
          <p:spPr>
            <a:xfrm>
              <a:off x="419510" y="4562168"/>
              <a:ext cx="5506069" cy="20313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FA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Whole blood composition</a:t>
              </a:r>
            </a:p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- Baseline and post-vaccination inflammatory response</a:t>
              </a:r>
            </a:p>
            <a:p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Cell counts</a:t>
              </a:r>
            </a:p>
            <a:p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Cytokines</a:t>
              </a:r>
            </a:p>
            <a:p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Gene expression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70F1EB-09FA-4640-BEF0-B2FA857A085B}"/>
                </a:ext>
              </a:extLst>
            </p:cNvPr>
            <p:cNvSpPr txBox="1"/>
            <p:nvPr/>
          </p:nvSpPr>
          <p:spPr>
            <a:xfrm>
              <a:off x="3624827" y="5346412"/>
              <a:ext cx="24842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FA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Pre-existing immunity</a:t>
              </a:r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(NTM)</a:t>
              </a:r>
            </a:p>
            <a:p>
              <a:pPr algn="ctr"/>
              <a:r>
                <a:rPr lang="en-US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Viral infections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78E34A-4054-564B-9BC7-2EA10AED3C9D}"/>
              </a:ext>
            </a:extLst>
          </p:cNvPr>
          <p:cNvGrpSpPr/>
          <p:nvPr/>
        </p:nvGrpSpPr>
        <p:grpSpPr>
          <a:xfrm>
            <a:off x="6501000" y="3935534"/>
            <a:ext cx="4852841" cy="2636867"/>
            <a:chOff x="6501000" y="3655118"/>
            <a:chExt cx="4852841" cy="26368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9F99B2-965A-5643-B226-B119A63BDCA7}"/>
                </a:ext>
              </a:extLst>
            </p:cNvPr>
            <p:cNvSpPr txBox="1"/>
            <p:nvPr/>
          </p:nvSpPr>
          <p:spPr>
            <a:xfrm>
              <a:off x="8417590" y="4996598"/>
              <a:ext cx="2936251" cy="64633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4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MYCOBACTERIA CLEARANCE / CONTROL</a:t>
              </a: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165374F8-5BA8-0840-BAE5-49C8DB54CC44}"/>
                </a:ext>
              </a:extLst>
            </p:cNvPr>
            <p:cNvSpPr/>
            <p:nvPr/>
          </p:nvSpPr>
          <p:spPr>
            <a:xfrm rot="2638348">
              <a:off x="6501000" y="3811988"/>
              <a:ext cx="1043189" cy="721217"/>
            </a:xfrm>
            <a:prstGeom prst="rightArrow">
              <a:avLst/>
            </a:prstGeom>
            <a:solidFill>
              <a:srgbClr val="FFFC00">
                <a:alpha val="20000"/>
              </a:srgbClr>
            </a:solidFill>
            <a:ln>
              <a:solidFill>
                <a:srgbClr val="FFF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71C50444-6B7B-E845-BCAB-B7436C951F5F}"/>
                </a:ext>
              </a:extLst>
            </p:cNvPr>
            <p:cNvSpPr/>
            <p:nvPr/>
          </p:nvSpPr>
          <p:spPr>
            <a:xfrm rot="5400000">
              <a:off x="9161823" y="3816104"/>
              <a:ext cx="1043189" cy="721217"/>
            </a:xfrm>
            <a:prstGeom prst="rightArrow">
              <a:avLst/>
            </a:prstGeom>
            <a:solidFill>
              <a:srgbClr val="00FDFF">
                <a:alpha val="20000"/>
              </a:srgbClr>
            </a:solidFill>
            <a:ln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563240DC-920A-3743-8AC5-535900F6ACDD}"/>
                </a:ext>
              </a:extLst>
            </p:cNvPr>
            <p:cNvSpPr/>
            <p:nvPr/>
          </p:nvSpPr>
          <p:spPr>
            <a:xfrm rot="20100005">
              <a:off x="6529830" y="5570768"/>
              <a:ext cx="1043189" cy="721217"/>
            </a:xfrm>
            <a:prstGeom prst="rightArrow">
              <a:avLst/>
            </a:prstGeom>
            <a:solidFill>
              <a:srgbClr val="00FA00">
                <a:alpha val="20000"/>
              </a:srgbClr>
            </a:solidFill>
            <a:ln>
              <a:solidFill>
                <a:srgbClr val="00F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F6998F-4EA4-4F73-B227-561A35008D7C}"/>
              </a:ext>
            </a:extLst>
          </p:cNvPr>
          <p:cNvSpPr txBox="1"/>
          <p:nvPr/>
        </p:nvSpPr>
        <p:spPr>
          <a:xfrm>
            <a:off x="8477740" y="6442501"/>
            <a:ext cx="364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Nemes, et al., Vaccine Insights, 2022</a:t>
            </a:r>
          </a:p>
        </p:txBody>
      </p:sp>
    </p:spTree>
    <p:extLst>
      <p:ext uri="{BB962C8B-B14F-4D97-AF65-F5344CB8AC3E}">
        <p14:creationId xmlns:p14="http://schemas.microsoft.com/office/powerpoint/2010/main" val="70432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3" name="TextBox 1"/>
          <p:cNvSpPr txBox="1">
            <a:spLocks noChangeArrowheads="1"/>
          </p:cNvSpPr>
          <p:nvPr/>
        </p:nvSpPr>
        <p:spPr bwMode="auto">
          <a:xfrm>
            <a:off x="4975332" y="1934734"/>
            <a:ext cx="2937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Arial" pitchFamily="34" charset="0"/>
              </a:rPr>
              <a:t>Immunological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Arial" pitchFamily="34" charset="0"/>
              </a:rPr>
              <a:t>Correlates Analysis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EA03EA8-C59F-4A23-80F0-7B02C39587E9}"/>
              </a:ext>
            </a:extLst>
          </p:cNvPr>
          <p:cNvGrpSpPr/>
          <p:nvPr/>
        </p:nvGrpSpPr>
        <p:grpSpPr>
          <a:xfrm>
            <a:off x="5675985" y="4991309"/>
            <a:ext cx="2775163" cy="1807772"/>
            <a:chOff x="4451350" y="4866820"/>
            <a:chExt cx="2775163" cy="1807772"/>
          </a:xfrm>
        </p:grpSpPr>
        <p:pic>
          <p:nvPicPr>
            <p:cNvPr id="79880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 t="11765" r="12910"/>
            <a:stretch>
              <a:fillRect/>
            </a:stretch>
          </p:blipFill>
          <p:spPr bwMode="auto">
            <a:xfrm>
              <a:off x="4451350" y="5025958"/>
              <a:ext cx="2606675" cy="161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9" name="TextBox 17"/>
            <p:cNvSpPr txBox="1">
              <a:spLocks noChangeArrowheads="1"/>
            </p:cNvSpPr>
            <p:nvPr/>
          </p:nvSpPr>
          <p:spPr bwMode="auto">
            <a:xfrm>
              <a:off x="4840411" y="4866820"/>
              <a:ext cx="17572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 charset="-128"/>
                  <a:cs typeface="Arial" pitchFamily="34" charset="0"/>
                </a:rPr>
                <a:t>Baseline Correlate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 charset="-128"/>
                  <a:cs typeface="Arial" pitchFamily="34" charset="0"/>
                </a:rPr>
                <a:t>of VE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00473" y="6428371"/>
              <a:ext cx="2626040" cy="24622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-128"/>
                  <a:cs typeface="+mn-cs"/>
                </a:rPr>
                <a:t>(e.g. genetics, demographics, exposure)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2FCD04-E08F-4441-9E5D-56393FC03A0E}"/>
              </a:ext>
            </a:extLst>
          </p:cNvPr>
          <p:cNvGrpSpPr/>
          <p:nvPr/>
        </p:nvGrpSpPr>
        <p:grpSpPr>
          <a:xfrm>
            <a:off x="4535788" y="215041"/>
            <a:ext cx="2984063" cy="1327150"/>
            <a:chOff x="5102329" y="211138"/>
            <a:chExt cx="2984063" cy="1327150"/>
          </a:xfrm>
        </p:grpSpPr>
        <p:pic>
          <p:nvPicPr>
            <p:cNvPr id="79874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060" y="225425"/>
              <a:ext cx="2389188" cy="1312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93" name="TextBox 13"/>
            <p:cNvSpPr txBox="1">
              <a:spLocks noChangeArrowheads="1"/>
            </p:cNvSpPr>
            <p:nvPr/>
          </p:nvSpPr>
          <p:spPr bwMode="auto">
            <a:xfrm>
              <a:off x="5877442" y="211138"/>
              <a:ext cx="22089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 charset="-128"/>
                  <a:cs typeface="Arial" pitchFamily="34" charset="0"/>
                </a:rPr>
                <a:t>Group-level CoP /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 charset="-128"/>
                  <a:cs typeface="Arial" pitchFamily="34" charset="0"/>
                </a:rPr>
                <a:t>Prentice surrogate endpoint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108366" y="586238"/>
              <a:ext cx="448861" cy="425890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 charset="-128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02329" y="826229"/>
              <a:ext cx="43954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-128"/>
                  <a:cs typeface="+mn-cs"/>
                </a:rPr>
                <a:t>TB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-128"/>
                  <a:cs typeface="+mn-cs"/>
                </a:rPr>
                <a:t>risk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57055" y="753182"/>
              <a:ext cx="6992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-128"/>
                  <a:cs typeface="+mn-cs"/>
                </a:rPr>
                <a:t>CoP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C63779-6CF6-43B3-8088-BA5DCAF813EF}"/>
              </a:ext>
            </a:extLst>
          </p:cNvPr>
          <p:cNvGrpSpPr/>
          <p:nvPr/>
        </p:nvGrpSpPr>
        <p:grpSpPr>
          <a:xfrm>
            <a:off x="8093755" y="3842450"/>
            <a:ext cx="2293215" cy="1540638"/>
            <a:chOff x="8172450" y="3940649"/>
            <a:chExt cx="2293215" cy="15406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DAE5E35-38CE-4229-92A4-986075D22D3C}"/>
                </a:ext>
              </a:extLst>
            </p:cNvPr>
            <p:cNvGrpSpPr/>
            <p:nvPr/>
          </p:nvGrpSpPr>
          <p:grpSpPr>
            <a:xfrm>
              <a:off x="8172450" y="3940649"/>
              <a:ext cx="2249488" cy="1540638"/>
              <a:chOff x="8172450" y="3940649"/>
              <a:chExt cx="2249488" cy="1540638"/>
            </a:xfrm>
          </p:grpSpPr>
          <p:pic>
            <p:nvPicPr>
              <p:cNvPr id="79882" name="Pictur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5" t="11137" r="11942" b="4941"/>
              <a:stretch>
                <a:fillRect/>
              </a:stretch>
            </p:blipFill>
            <p:spPr bwMode="auto">
              <a:xfrm>
                <a:off x="8172450" y="3979512"/>
                <a:ext cx="2249488" cy="1501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87" name="TextBox 15"/>
              <p:cNvSpPr txBox="1">
                <a:spLocks noChangeArrowheads="1"/>
              </p:cNvSpPr>
              <p:nvPr/>
            </p:nvSpPr>
            <p:spPr bwMode="auto">
              <a:xfrm>
                <a:off x="8527747" y="3940649"/>
                <a:ext cx="12779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ヒラギノ角ゴ Pro W3" charset="-128"/>
                    <a:cs typeface="Arial" pitchFamily="34" charset="0"/>
                  </a:rPr>
                  <a:t>Correlate of VE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9594914" y="4545529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-128"/>
                  <a:cs typeface="+mn-cs"/>
                </a:rPr>
                <a:t>CoVE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3DA417C-F663-4546-AA11-97BCDFCC026A}"/>
              </a:ext>
            </a:extLst>
          </p:cNvPr>
          <p:cNvGrpSpPr/>
          <p:nvPr/>
        </p:nvGrpSpPr>
        <p:grpSpPr>
          <a:xfrm>
            <a:off x="1691303" y="733305"/>
            <a:ext cx="2615202" cy="1558815"/>
            <a:chOff x="2417174" y="77903"/>
            <a:chExt cx="2615202" cy="1558815"/>
          </a:xfrm>
        </p:grpSpPr>
        <p:pic>
          <p:nvPicPr>
            <p:cNvPr id="79877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451" y="292105"/>
              <a:ext cx="2447925" cy="134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91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451" y="282578"/>
              <a:ext cx="2447925" cy="134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92" name="TextBox 13"/>
            <p:cNvSpPr txBox="1">
              <a:spLocks noChangeArrowheads="1"/>
            </p:cNvSpPr>
            <p:nvPr/>
          </p:nvSpPr>
          <p:spPr bwMode="auto">
            <a:xfrm>
              <a:off x="3279774" y="77903"/>
              <a:ext cx="16550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 charset="-128"/>
                  <a:cs typeface="Arial" pitchFamily="34" charset="0"/>
                </a:rPr>
                <a:t>Group-level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 charset="-128"/>
                  <a:cs typeface="Arial" pitchFamily="34" charset="0"/>
                </a:rPr>
                <a:t>Correlate of Risk </a:t>
              </a: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2538414" y="624693"/>
              <a:ext cx="349642" cy="52510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 charset="-128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417174" y="742951"/>
              <a:ext cx="448861" cy="425890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 charset="-128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30636" y="731929"/>
              <a:ext cx="58809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-128"/>
                  <a:cs typeface="+mn-cs"/>
                </a:rPr>
                <a:t>TB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-128"/>
                  <a:cs typeface="+mn-cs"/>
                </a:rPr>
                <a:t>risk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58124" y="669754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-128"/>
                  <a:cs typeface="+mn-cs"/>
                </a:rPr>
                <a:t>CoR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78D6F4-7967-4BA4-9EA0-FFF04CD4D76D}"/>
              </a:ext>
            </a:extLst>
          </p:cNvPr>
          <p:cNvGrpSpPr/>
          <p:nvPr/>
        </p:nvGrpSpPr>
        <p:grpSpPr>
          <a:xfrm>
            <a:off x="8274484" y="1330414"/>
            <a:ext cx="1760453" cy="2181162"/>
            <a:chOff x="8441004" y="1094143"/>
            <a:chExt cx="1760453" cy="2181162"/>
          </a:xfrm>
        </p:grpSpPr>
        <p:sp>
          <p:nvSpPr>
            <p:cNvPr id="79886" name="TextBox 14"/>
            <p:cNvSpPr txBox="1">
              <a:spLocks noChangeArrowheads="1"/>
            </p:cNvSpPr>
            <p:nvPr/>
          </p:nvSpPr>
          <p:spPr bwMode="auto">
            <a:xfrm>
              <a:off x="8495541" y="1094143"/>
              <a:ext cx="17059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 charset="-128"/>
                  <a:cs typeface="Arial" pitchFamily="34" charset="0"/>
                </a:rPr>
                <a:t>Individual-Level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 charset="-128"/>
                  <a:cs typeface="Arial" pitchFamily="34" charset="0"/>
                </a:rPr>
                <a:t>Signature of Risk 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1BFF7F9-3F17-4D88-A0E3-78E52A26DAA5}"/>
                </a:ext>
              </a:extLst>
            </p:cNvPr>
            <p:cNvGrpSpPr/>
            <p:nvPr/>
          </p:nvGrpSpPr>
          <p:grpSpPr>
            <a:xfrm>
              <a:off x="8441004" y="1636873"/>
              <a:ext cx="1634824" cy="1638432"/>
              <a:chOff x="-3259384" y="1069864"/>
              <a:chExt cx="2099217" cy="2103850"/>
            </a:xfrm>
            <a:noFill/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5316420-62A3-41F3-BD93-00910816B811}"/>
                  </a:ext>
                </a:extLst>
              </p:cNvPr>
              <p:cNvSpPr/>
              <p:nvPr/>
            </p:nvSpPr>
            <p:spPr>
              <a:xfrm>
                <a:off x="-2891118" y="1069864"/>
                <a:ext cx="1730951" cy="1730951"/>
              </a:xfrm>
              <a:prstGeom prst="rect">
                <a:avLst/>
              </a:prstGeom>
              <a:grp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1A8CA46-1607-4518-8DB0-68871589D9B6}"/>
                  </a:ext>
                </a:extLst>
              </p:cNvPr>
              <p:cNvCxnSpPr/>
              <p:nvPr/>
            </p:nvCxnSpPr>
            <p:spPr>
              <a:xfrm flipV="1">
                <a:off x="-2891118" y="1083610"/>
                <a:ext cx="1717205" cy="171720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35C7003-6443-446A-A307-AE6AB91DAF35}"/>
                  </a:ext>
                </a:extLst>
              </p:cNvPr>
              <p:cNvSpPr/>
              <p:nvPr/>
            </p:nvSpPr>
            <p:spPr>
              <a:xfrm>
                <a:off x="-2876185" y="1083603"/>
                <a:ext cx="1716018" cy="1708948"/>
              </a:xfrm>
              <a:custGeom>
                <a:avLst/>
                <a:gdLst>
                  <a:gd name="connsiteX0" fmla="*/ 0 w 255494"/>
                  <a:gd name="connsiteY0" fmla="*/ 779930 h 779930"/>
                  <a:gd name="connsiteX1" fmla="*/ 255494 w 255494"/>
                  <a:gd name="connsiteY1" fmla="*/ 0 h 779930"/>
                  <a:gd name="connsiteX0" fmla="*/ 0 w 255494"/>
                  <a:gd name="connsiteY0" fmla="*/ 779933 h 779933"/>
                  <a:gd name="connsiteX1" fmla="*/ 255494 w 255494"/>
                  <a:gd name="connsiteY1" fmla="*/ 3 h 779933"/>
                  <a:gd name="connsiteX0" fmla="*/ 0 w 255494"/>
                  <a:gd name="connsiteY0" fmla="*/ 779933 h 779933"/>
                  <a:gd name="connsiteX1" fmla="*/ 255494 w 255494"/>
                  <a:gd name="connsiteY1" fmla="*/ 3 h 77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5494" h="779933">
                    <a:moveTo>
                      <a:pt x="0" y="779933"/>
                    </a:moveTo>
                    <a:cubicBezTo>
                      <a:pt x="47064" y="416862"/>
                      <a:pt x="28060" y="-1442"/>
                      <a:pt x="255494" y="3"/>
                    </a:cubicBezTo>
                  </a:path>
                </a:pathLst>
              </a:custGeom>
              <a:grp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7D9D80-BD0D-4637-A9AB-5D41AD034334}"/>
                  </a:ext>
                </a:extLst>
              </p:cNvPr>
              <p:cNvSpPr txBox="1"/>
              <p:nvPr/>
            </p:nvSpPr>
            <p:spPr>
              <a:xfrm rot="16200000">
                <a:off x="-3627213" y="1719671"/>
                <a:ext cx="1091342" cy="35568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 charset="-128"/>
                    <a:cs typeface="Arial" panose="020B0604020202020204" pitchFamily="34" charset="0"/>
                  </a:rPr>
                  <a:t>sensitivity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4414DC-6B65-46A2-8328-52A78DEBD652}"/>
                  </a:ext>
                </a:extLst>
              </p:cNvPr>
              <p:cNvSpPr txBox="1"/>
              <p:nvPr/>
            </p:nvSpPr>
            <p:spPr>
              <a:xfrm>
                <a:off x="-2607713" y="2818030"/>
                <a:ext cx="1377453" cy="35568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 charset="-128"/>
                    <a:cs typeface="Arial" panose="020B0604020202020204" pitchFamily="34" charset="0"/>
                  </a:rPr>
                  <a:t>1 - specificity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94FC6B-5F43-4844-A97A-3294DD32FF2D}"/>
                  </a:ext>
                </a:extLst>
              </p:cNvPr>
              <p:cNvSpPr txBox="1"/>
              <p:nvPr/>
            </p:nvSpPr>
            <p:spPr>
              <a:xfrm rot="18900000">
                <a:off x="-2870319" y="1523667"/>
                <a:ext cx="1463904" cy="43472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 charset="-128"/>
                    <a:cs typeface="Arial" panose="020B0604020202020204" pitchFamily="34" charset="0"/>
                  </a:rPr>
                  <a:t>ROC-AUC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7AAB866-2376-4B94-B57C-1F47A4D48BC0}"/>
              </a:ext>
            </a:extLst>
          </p:cNvPr>
          <p:cNvGrpSpPr/>
          <p:nvPr/>
        </p:nvGrpSpPr>
        <p:grpSpPr>
          <a:xfrm>
            <a:off x="2069543" y="2912254"/>
            <a:ext cx="2255194" cy="1403148"/>
            <a:chOff x="223024" y="4240756"/>
            <a:chExt cx="2663845" cy="16574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365E0D-AB33-4D1D-901B-9769C42EE1C6}"/>
                </a:ext>
              </a:extLst>
            </p:cNvPr>
            <p:cNvSpPr txBox="1"/>
            <p:nvPr/>
          </p:nvSpPr>
          <p:spPr>
            <a:xfrm>
              <a:off x="223024" y="4240756"/>
              <a:ext cx="457668" cy="3271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Vx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7072375-1C55-4BCF-9A66-33D1FB79A618}"/>
                </a:ext>
              </a:extLst>
            </p:cNvPr>
            <p:cNvSpPr txBox="1"/>
            <p:nvPr/>
          </p:nvSpPr>
          <p:spPr>
            <a:xfrm>
              <a:off x="1143472" y="5001460"/>
              <a:ext cx="895490" cy="5453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Immune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resp.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60C810-B5BC-44F2-B70A-2398ED414912}"/>
                </a:ext>
              </a:extLst>
            </p:cNvPr>
            <p:cNvSpPr txBox="1"/>
            <p:nvPr/>
          </p:nvSpPr>
          <p:spPr>
            <a:xfrm>
              <a:off x="563850" y="5534611"/>
              <a:ext cx="2167580" cy="3635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Causal mediation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09294B8-5117-4AF1-AF02-6C1D1A202405}"/>
                </a:ext>
              </a:extLst>
            </p:cNvPr>
            <p:cNvSpPr txBox="1"/>
            <p:nvPr/>
          </p:nvSpPr>
          <p:spPr>
            <a:xfrm>
              <a:off x="2356672" y="4321508"/>
              <a:ext cx="530197" cy="3271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TB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2D0EF97-EE44-4A7B-A48F-CA6432C5D352}"/>
                </a:ext>
              </a:extLst>
            </p:cNvPr>
            <p:cNvCxnSpPr>
              <a:cxnSpLocks/>
            </p:cNvCxnSpPr>
            <p:nvPr/>
          </p:nvCxnSpPr>
          <p:spPr>
            <a:xfrm>
              <a:off x="823587" y="4439691"/>
              <a:ext cx="1411163" cy="0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561A47C7-2263-4358-AF0F-CBEBFE53114E}"/>
                </a:ext>
              </a:extLst>
            </p:cNvPr>
            <p:cNvCxnSpPr>
              <a:cxnSpLocks/>
            </p:cNvCxnSpPr>
            <p:nvPr/>
          </p:nvCxnSpPr>
          <p:spPr>
            <a:xfrm>
              <a:off x="680692" y="4745584"/>
              <a:ext cx="381385" cy="335346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67BC9A1-D3C4-4E99-829D-34E1797EE0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2496" y="4788088"/>
              <a:ext cx="399420" cy="446611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1">
            <a:extLst>
              <a:ext uri="{FF2B5EF4-FFF2-40B4-BE49-F238E27FC236}">
                <a16:creationId xmlns:a16="http://schemas.microsoft.com/office/drawing/2014/main" id="{FD914DAF-AE83-4390-A48F-46F23A5CBE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841" y="5206694"/>
            <a:ext cx="28209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16">
            <a:extLst>
              <a:ext uri="{FF2B5EF4-FFF2-40B4-BE49-F238E27FC236}">
                <a16:creationId xmlns:a16="http://schemas.microsoft.com/office/drawing/2014/main" id="{DF51C034-E1D0-4B50-964C-25E2EBD62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858" y="4803059"/>
            <a:ext cx="147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Arial" pitchFamily="34" charset="0"/>
              </a:rPr>
              <a:t>Meta-Analysis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Arial" pitchFamily="34" charset="0"/>
              </a:rPr>
              <a:t>Correlate of VE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396740E-BD5B-47C3-9C86-286519B5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47" y="2595170"/>
            <a:ext cx="2594866" cy="208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13">
            <a:extLst>
              <a:ext uri="{FF2B5EF4-FFF2-40B4-BE49-F238E27FC236}">
                <a16:creationId xmlns:a16="http://schemas.microsoft.com/office/drawing/2014/main" id="{AC51CD86-402F-4D70-AFDE-EB6805F9D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0" y="54929"/>
            <a:ext cx="303423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rPr>
              <a:t>Which markers are associated with the endpoint? Is the association different in vaccine vs. placebo group?</a:t>
            </a:r>
          </a:p>
        </p:txBody>
      </p:sp>
      <p:sp>
        <p:nvSpPr>
          <p:cNvPr id="48" name="TextBox 13">
            <a:extLst>
              <a:ext uri="{FF2B5EF4-FFF2-40B4-BE49-F238E27FC236}">
                <a16:creationId xmlns:a16="http://schemas.microsoft.com/office/drawing/2014/main" id="{AB9EF8EC-289B-4A19-A1DB-38403F375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3" y="3371802"/>
            <a:ext cx="2143841" cy="61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rPr>
              <a:t>What proportion of VE is mediated by post-vaccination marker levels?</a:t>
            </a:r>
          </a:p>
        </p:txBody>
      </p:sp>
      <p:sp>
        <p:nvSpPr>
          <p:cNvPr id="51" name="TextBox 13">
            <a:extLst>
              <a:ext uri="{FF2B5EF4-FFF2-40B4-BE49-F238E27FC236}">
                <a16:creationId xmlns:a16="http://schemas.microsoft.com/office/drawing/2014/main" id="{21050D84-B5FC-4DD0-A630-E605CA797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68" y="5076773"/>
            <a:ext cx="225322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rPr>
              <a:t>Is the association consistent across trials? (e.g. countries, populations)</a:t>
            </a:r>
          </a:p>
        </p:txBody>
      </p:sp>
      <p:sp>
        <p:nvSpPr>
          <p:cNvPr id="53" name="TextBox 13">
            <a:extLst>
              <a:ext uri="{FF2B5EF4-FFF2-40B4-BE49-F238E27FC236}">
                <a16:creationId xmlns:a16="http://schemas.microsoft.com/office/drawing/2014/main" id="{8DE3C59B-57F6-45A0-BB5B-53FA06F8F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882" y="5729140"/>
            <a:ext cx="2606674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rPr>
              <a:t>Are pre-vaccine or host characteristics predictive of VE? (i.e., impacting risk via a CoP)</a:t>
            </a:r>
          </a:p>
        </p:txBody>
      </p:sp>
      <p:sp>
        <p:nvSpPr>
          <p:cNvPr id="55" name="TextBox 13">
            <a:extLst>
              <a:ext uri="{FF2B5EF4-FFF2-40B4-BE49-F238E27FC236}">
                <a16:creationId xmlns:a16="http://schemas.microsoft.com/office/drawing/2014/main" id="{7670A0D5-F9EC-426F-8A39-30A425FF2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4937" y="1813323"/>
            <a:ext cx="208768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rPr>
              <a:t>Can we predict endpoints from marker data?</a:t>
            </a:r>
          </a:p>
        </p:txBody>
      </p:sp>
      <p:sp>
        <p:nvSpPr>
          <p:cNvPr id="56" name="TextBox 13">
            <a:extLst>
              <a:ext uri="{FF2B5EF4-FFF2-40B4-BE49-F238E27FC236}">
                <a16:creationId xmlns:a16="http://schemas.microsoft.com/office/drawing/2014/main" id="{35CDB741-9005-46C2-B766-32DEA140F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851" y="90797"/>
            <a:ext cx="303423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rPr>
              <a:t>Is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rPr>
              <a:t>CoR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rPr>
              <a:t> association same in vaccine and placebo group, and does vaccine-induced change explain VE?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rPr>
              <a:t>Is the biomarker a sufficient surrogate endpoint?</a:t>
            </a:r>
          </a:p>
        </p:txBody>
      </p:sp>
      <p:sp>
        <p:nvSpPr>
          <p:cNvPr id="61" name="TextBox 13">
            <a:extLst>
              <a:ext uri="{FF2B5EF4-FFF2-40B4-BE49-F238E27FC236}">
                <a16:creationId xmlns:a16="http://schemas.microsoft.com/office/drawing/2014/main" id="{FE3A7FEF-A6FC-483F-8CD9-4DCF8766C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3243" y="3898955"/>
            <a:ext cx="177938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ヒラギノ角ゴ Pro W3" charset="-128"/>
                <a:cs typeface="+mn-cs"/>
              </a:rPr>
              <a:t>Estimate VE within marker-defined subgroups: does it differ by subgroup?</a:t>
            </a:r>
          </a:p>
        </p:txBody>
      </p:sp>
    </p:spTree>
    <p:extLst>
      <p:ext uri="{BB962C8B-B14F-4D97-AF65-F5344CB8AC3E}">
        <p14:creationId xmlns:p14="http://schemas.microsoft.com/office/powerpoint/2010/main" val="2203020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can we accelerate vaccine development?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7FAF-754F-F54E-854C-86EE65065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3"/>
            <a:ext cx="10972801" cy="4389357"/>
          </a:xfrm>
        </p:spPr>
        <p:txBody>
          <a:bodyPr>
            <a:normAutofit fontScale="85000" lnSpcReduction="20000"/>
          </a:bodyPr>
          <a:lstStyle/>
          <a:p>
            <a:pPr marL="174625" indent="-1746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Broaden the early phase pipeline with vaccine candidates</a:t>
            </a:r>
          </a:p>
          <a:p>
            <a:pPr marL="174625" indent="-1746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Screen vaccine candidates against POI to identify priority candidates</a:t>
            </a:r>
          </a:p>
          <a:p>
            <a:pPr marL="174625" indent="-1746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Evaluate vaccines against populations with high risk of TB disease, e.g., POR, HCWs, adolescents</a:t>
            </a:r>
          </a:p>
          <a:p>
            <a:pPr marL="174625" indent="-1746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Identify immune correlates of risk and protection: can inform vaccine design or possibly lead to surrogate endpoints</a:t>
            </a:r>
          </a:p>
          <a:p>
            <a:pPr marL="174625" indent="-1746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Prepare for success: have safety and immunogenicity data ready for PLWHIV, IGRA+/- so licensure and implementation can move quickly</a:t>
            </a:r>
          </a:p>
          <a:p>
            <a:pPr marL="174625" indent="-1746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Advocate for funding, recruit researchers: large trials are needed for rapid answers!</a:t>
            </a:r>
          </a:p>
          <a:p>
            <a:pPr marL="174625" indent="-1746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Ask our panelists!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15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165F9-9422-407A-ABA4-2BB14BD9127C}"/>
              </a:ext>
            </a:extLst>
          </p:cNvPr>
          <p:cNvSpPr txBox="1"/>
          <p:nvPr/>
        </p:nvSpPr>
        <p:spPr>
          <a:xfrm>
            <a:off x="8737600" y="6424614"/>
            <a:ext cx="2519790" cy="365125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algn="r"/>
            <a:r>
              <a:rPr lang="en-US" dirty="0">
                <a:latin typeface="+mj-lt"/>
                <a:cs typeface="Arial" panose="020B0604020202020204" pitchFamily="34" charset="0"/>
              </a:rPr>
              <a:t>(Kaufmann, Lancet,  2011)</a:t>
            </a:r>
          </a:p>
        </p:txBody>
      </p:sp>
    </p:spTree>
    <p:extLst>
      <p:ext uri="{BB962C8B-B14F-4D97-AF65-F5344CB8AC3E}">
        <p14:creationId xmlns:p14="http://schemas.microsoft.com/office/powerpoint/2010/main" val="646480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AE75-4465-4232-890C-7983326AD7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73FFB-49AD-4ED6-8043-228F511421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18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Spectrum of disease and vaccine intervention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7FAF-754F-F54E-854C-86EE65065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410" y="1647825"/>
            <a:ext cx="4292419" cy="4489825"/>
          </a:xfrm>
        </p:spPr>
        <p:txBody>
          <a:bodyPr>
            <a:normAutofit/>
          </a:bodyPr>
          <a:lstStyle/>
          <a:p>
            <a:r>
              <a:rPr lang="en-US" sz="2000" dirty="0"/>
              <a:t>Clinical endpoint: microbiologically-confirmed TB disease</a:t>
            </a:r>
          </a:p>
          <a:p>
            <a:r>
              <a:rPr lang="en-US" sz="2000" dirty="0"/>
              <a:t>Ph 3 POD and POR depend on prevention of clinical endpoint</a:t>
            </a:r>
          </a:p>
          <a:p>
            <a:r>
              <a:rPr lang="en-US" sz="2000" dirty="0"/>
              <a:t>POI: premise that preventing infection will prevent disease</a:t>
            </a:r>
          </a:p>
          <a:p>
            <a:r>
              <a:rPr lang="en-US" sz="2000" dirty="0"/>
              <a:t>POI and POR also “stage-gate” for screening vaccines</a:t>
            </a:r>
          </a:p>
          <a:p>
            <a:r>
              <a:rPr lang="en-US" sz="2000" dirty="0"/>
              <a:t>POI can target infants and adolescents</a:t>
            </a:r>
          </a:p>
          <a:p>
            <a:r>
              <a:rPr lang="en-US" sz="2000" dirty="0"/>
              <a:t>POD and POR target adults, PLWHIV</a:t>
            </a:r>
          </a:p>
          <a:p>
            <a:r>
              <a:rPr lang="en-US" sz="2000" dirty="0"/>
              <a:t>Interrupting transmission also a consideration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17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DF657-2387-4E8C-AF4F-3D35FB5E5A60}"/>
              </a:ext>
            </a:extLst>
          </p:cNvPr>
          <p:cNvSpPr txBox="1"/>
          <p:nvPr/>
        </p:nvSpPr>
        <p:spPr>
          <a:xfrm>
            <a:off x="3877264" y="6186570"/>
            <a:ext cx="7467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(Pai et al., Nat Rev, 2016; Scriba, 2020; </a:t>
            </a:r>
            <a:r>
              <a:rPr lang="en-ZA" dirty="0" err="1"/>
              <a:t>Hatherill</a:t>
            </a:r>
            <a:r>
              <a:rPr lang="en-ZA" dirty="0"/>
              <a:t> et al., Front. </a:t>
            </a:r>
            <a:r>
              <a:rPr lang="en-ZA" dirty="0" err="1"/>
              <a:t>Microbiol</a:t>
            </a:r>
            <a:r>
              <a:rPr lang="en-ZA" dirty="0"/>
              <a:t>., 2020;</a:t>
            </a:r>
          </a:p>
          <a:p>
            <a:r>
              <a:rPr lang="en-US" dirty="0"/>
              <a:t>Scriba, </a:t>
            </a:r>
            <a:r>
              <a:rPr lang="en-US" dirty="0" err="1"/>
              <a:t>Netea</a:t>
            </a:r>
            <a:r>
              <a:rPr lang="en-US" dirty="0"/>
              <a:t> and Ginsberg, Seminal Immunology, 2020</a:t>
            </a:r>
            <a:r>
              <a:rPr lang="en-ZA" dirty="0"/>
              <a:t>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ADED97A-C4C7-4C1D-80ED-059F0101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r="8636" b="45696"/>
          <a:stretch/>
        </p:blipFill>
        <p:spPr bwMode="auto">
          <a:xfrm>
            <a:off x="4709888" y="3034504"/>
            <a:ext cx="7260571" cy="268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6C14BF2-270E-4195-8FB9-E61031C03DA8}"/>
              </a:ext>
            </a:extLst>
          </p:cNvPr>
          <p:cNvCxnSpPr>
            <a:cxnSpLocks/>
          </p:cNvCxnSpPr>
          <p:nvPr/>
        </p:nvCxnSpPr>
        <p:spPr>
          <a:xfrm>
            <a:off x="6770914" y="2786743"/>
            <a:ext cx="0" cy="3737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6D981F6-ABCF-4F6A-A585-6E1C88C82A05}"/>
              </a:ext>
            </a:extLst>
          </p:cNvPr>
          <p:cNvSpPr txBox="1"/>
          <p:nvPr/>
        </p:nvSpPr>
        <p:spPr>
          <a:xfrm>
            <a:off x="5599827" y="2042053"/>
            <a:ext cx="2342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Prev. of infection</a:t>
            </a:r>
          </a:p>
          <a:p>
            <a:pPr algn="ctr"/>
            <a:r>
              <a:rPr lang="en-US" sz="2400" b="1" dirty="0"/>
              <a:t>POI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5DFBBB-EF45-43A0-B4DA-9B957BF552D6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8846458" y="2238891"/>
            <a:ext cx="4" cy="9405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C29A450-5D97-406A-AB0A-2B848F12463E}"/>
              </a:ext>
            </a:extLst>
          </p:cNvPr>
          <p:cNvSpPr txBox="1"/>
          <p:nvPr/>
        </p:nvSpPr>
        <p:spPr>
          <a:xfrm>
            <a:off x="7764018" y="1407894"/>
            <a:ext cx="2164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Prev. of disease</a:t>
            </a:r>
          </a:p>
          <a:p>
            <a:pPr algn="ctr"/>
            <a:r>
              <a:rPr lang="en-US" sz="2400" b="1" dirty="0"/>
              <a:t>POD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EEAB89-B123-4DF1-9FED-4CAA15879E11}"/>
              </a:ext>
            </a:extLst>
          </p:cNvPr>
          <p:cNvCxnSpPr>
            <a:cxnSpLocks/>
          </p:cNvCxnSpPr>
          <p:nvPr/>
        </p:nvCxnSpPr>
        <p:spPr>
          <a:xfrm>
            <a:off x="10348530" y="2873050"/>
            <a:ext cx="0" cy="2924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8BB463-7957-4D4F-B38B-10F0B231C92B}"/>
              </a:ext>
            </a:extLst>
          </p:cNvPr>
          <p:cNvSpPr txBox="1"/>
          <p:nvPr/>
        </p:nvSpPr>
        <p:spPr>
          <a:xfrm>
            <a:off x="9054751" y="2112338"/>
            <a:ext cx="2587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Prev. of recurrence</a:t>
            </a:r>
          </a:p>
          <a:p>
            <a:pPr algn="ctr"/>
            <a:r>
              <a:rPr lang="en-US" sz="2400" b="1" dirty="0"/>
              <a:t>POR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4D47B4C-CB1C-4725-B94E-CF2FAF00CE42}"/>
              </a:ext>
            </a:extLst>
          </p:cNvPr>
          <p:cNvSpPr/>
          <p:nvPr/>
        </p:nvSpPr>
        <p:spPr>
          <a:xfrm>
            <a:off x="5711373" y="5711207"/>
            <a:ext cx="6154052" cy="370230"/>
          </a:xfrm>
          <a:prstGeom prst="right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B595D9-8BB4-40BD-ACF5-711D3152548A}"/>
              </a:ext>
            </a:extLst>
          </p:cNvPr>
          <p:cNvSpPr txBox="1"/>
          <p:nvPr/>
        </p:nvSpPr>
        <p:spPr>
          <a:xfrm>
            <a:off x="8585252" y="5737901"/>
            <a:ext cx="466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1118968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478FDE78-D0CE-47B1-80F8-9F09AF4EC4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32" y="185057"/>
            <a:ext cx="5875568" cy="575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04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298267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</a:t>
            </a:r>
            <a:r>
              <a:rPr lang="en-US" sz="2800" dirty="0"/>
              <a:t>everaging </a:t>
            </a:r>
            <a:r>
              <a:rPr lang="en-US" sz="2800" b="1" dirty="0">
                <a:solidFill>
                  <a:srgbClr val="C00000"/>
                </a:solidFill>
              </a:rPr>
              <a:t>E</a:t>
            </a:r>
            <a:r>
              <a:rPr lang="en-US" sz="2800" dirty="0"/>
              <a:t>arly </a:t>
            </a:r>
            <a:r>
              <a:rPr lang="en-US" sz="2800" b="1" dirty="0">
                <a:solidFill>
                  <a:srgbClr val="C00000"/>
                </a:solidFill>
              </a:rPr>
              <a:t>A</a:t>
            </a:r>
            <a:r>
              <a:rPr lang="en-US" sz="2800" dirty="0"/>
              <a:t>dolescence to </a:t>
            </a:r>
            <a:r>
              <a:rPr lang="en-US" sz="2800" b="1" dirty="0">
                <a:solidFill>
                  <a:srgbClr val="C00000"/>
                </a:solidFill>
              </a:rPr>
              <a:t>P</a:t>
            </a:r>
            <a:r>
              <a:rPr lang="en-US" sz="2800" dirty="0"/>
              <a:t>revent TB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7FAF-754F-F54E-854C-86EE65065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3966026"/>
          </a:xfrm>
        </p:spPr>
        <p:txBody>
          <a:bodyPr/>
          <a:lstStyle/>
          <a:p>
            <a:r>
              <a:rPr lang="en-US" sz="2800" dirty="0"/>
              <a:t>Phase </a:t>
            </a:r>
            <a:r>
              <a:rPr lang="en-US" dirty="0"/>
              <a:t>1</a:t>
            </a:r>
            <a:r>
              <a:rPr lang="en-US" sz="2800" dirty="0"/>
              <a:t>b study of the safety and immunogenicity of </a:t>
            </a:r>
            <a:br>
              <a:rPr lang="en-US" sz="2800" dirty="0"/>
            </a:br>
            <a:r>
              <a:rPr lang="en-US" sz="2800" dirty="0"/>
              <a:t>VPM1002 vs. BCG re-vaccination</a:t>
            </a:r>
          </a:p>
          <a:p>
            <a:r>
              <a:rPr lang="en-US" dirty="0"/>
              <a:t>Includes IGRA+/- and HIV+/-</a:t>
            </a:r>
          </a:p>
          <a:p>
            <a:r>
              <a:rPr lang="en-US" dirty="0"/>
              <a:t>Primary objective is safety and immunogenicity</a:t>
            </a:r>
          </a:p>
          <a:p>
            <a:r>
              <a:rPr lang="en-US" dirty="0"/>
              <a:t>Findings may be valuable for “</a:t>
            </a:r>
            <a:r>
              <a:rPr lang="en-US" dirty="0" err="1"/>
              <a:t>immunobridging</a:t>
            </a:r>
            <a:r>
              <a:rPr lang="en-US" dirty="0"/>
              <a:t>”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19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7370457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139699-7E9A-443C-B91A-0D8321194CBF}"/>
              </a:ext>
            </a:extLst>
          </p:cNvPr>
          <p:cNvGrpSpPr/>
          <p:nvPr/>
        </p:nvGrpSpPr>
        <p:grpSpPr>
          <a:xfrm>
            <a:off x="8194966" y="540484"/>
            <a:ext cx="3806510" cy="5435241"/>
            <a:chOff x="6731727" y="914522"/>
            <a:chExt cx="3775165" cy="539048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143059C-8E71-48F7-AC4F-FDF03CC7F65E}"/>
                </a:ext>
              </a:extLst>
            </p:cNvPr>
            <p:cNvGrpSpPr/>
            <p:nvPr/>
          </p:nvGrpSpPr>
          <p:grpSpPr>
            <a:xfrm>
              <a:off x="6731727" y="914522"/>
              <a:ext cx="3775165" cy="5390484"/>
              <a:chOff x="5207726" y="914522"/>
              <a:chExt cx="3775165" cy="5390484"/>
            </a:xfrm>
          </p:grpSpPr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92C2D97-62EE-4F75-AB14-E8A05446F4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0279" y="4627659"/>
                <a:ext cx="3624175" cy="1615555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lnSpc>
                    <a:spcPct val="100000"/>
                  </a:lnSpc>
                  <a:buNone/>
                </a:pPr>
                <a:r>
                  <a:rPr lang="en-US" sz="1200" b="1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Randomized (3 arm), blinded, with stratification on IGRA/HIV status</a:t>
                </a: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215504" lvl="2" indent="-127397">
                  <a:lnSpc>
                    <a:spcPct val="100000"/>
                  </a:lnSpc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HIV−, IGRA− (n = 40 per arm)</a:t>
                </a:r>
              </a:p>
              <a:p>
                <a:pPr marL="215504" lvl="2" indent="-127397">
                  <a:lnSpc>
                    <a:spcPct val="100000"/>
                  </a:lnSpc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HIV−, IGRA+ (n = 40 per arm)</a:t>
                </a:r>
              </a:p>
              <a:p>
                <a:pPr marL="215504" lvl="2" indent="-127397">
                  <a:lnSpc>
                    <a:spcPct val="100000"/>
                  </a:lnSpc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HIV+, IGRA− (n = 40 per arm)</a:t>
                </a:r>
              </a:p>
              <a:p>
                <a:pPr marL="215504" lvl="2" indent="-127397">
                  <a:lnSpc>
                    <a:spcPct val="100000"/>
                  </a:lnSpc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HIV+, IGRA+ (n = 40 per arm)</a:t>
                </a:r>
              </a:p>
            </p:txBody>
          </p:sp>
          <p:pic>
            <p:nvPicPr>
              <p:cNvPr id="15" name="Picture 14" descr="Timeline&#10;&#10;Description automatically generated">
                <a:extLst>
                  <a:ext uri="{FF2B5EF4-FFF2-40B4-BE49-F238E27FC236}">
                    <a16:creationId xmlns:a16="http://schemas.microsoft.com/office/drawing/2014/main" id="{8E1167D1-222C-4022-903B-F0D42A9B3F83}"/>
                  </a:ext>
                </a:extLst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809"/>
              <a:stretch/>
            </p:blipFill>
            <p:spPr>
              <a:xfrm>
                <a:off x="5278975" y="914522"/>
                <a:ext cx="3412180" cy="358067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81DBA20-0AC1-4093-AFAE-D93F82422A0F}"/>
                  </a:ext>
                </a:extLst>
              </p:cNvPr>
              <p:cNvSpPr/>
              <p:nvPr/>
            </p:nvSpPr>
            <p:spPr bwMode="auto">
              <a:xfrm>
                <a:off x="5207726" y="966651"/>
                <a:ext cx="3775165" cy="5338355"/>
              </a:xfrm>
              <a:prstGeom prst="rect">
                <a:avLst/>
              </a:prstGeom>
              <a:noFill/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E1A50D-A217-4646-8FAD-039CFD20592C}"/>
                  </a:ext>
                </a:extLst>
              </p:cNvPr>
              <p:cNvSpPr txBox="1"/>
              <p:nvPr/>
            </p:nvSpPr>
            <p:spPr>
              <a:xfrm>
                <a:off x="7942639" y="5354663"/>
                <a:ext cx="1011815" cy="426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160 per arm</a:t>
                </a:r>
              </a:p>
              <a:p>
                <a:pPr algn="ctr"/>
                <a:r>
                  <a:rPr lang="en-US" sz="11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480 total</a:t>
                </a:r>
              </a:p>
            </p:txBody>
          </p:sp>
        </p:grpSp>
        <p:sp>
          <p:nvSpPr>
            <p:cNvPr id="13" name="Right Bracket 12">
              <a:extLst>
                <a:ext uri="{FF2B5EF4-FFF2-40B4-BE49-F238E27FC236}">
                  <a16:creationId xmlns:a16="http://schemas.microsoft.com/office/drawing/2014/main" id="{23AF6C8C-5975-483E-A39D-E8CD0C2DB0EA}"/>
                </a:ext>
              </a:extLst>
            </p:cNvPr>
            <p:cNvSpPr/>
            <p:nvPr/>
          </p:nvSpPr>
          <p:spPr bwMode="auto">
            <a:xfrm>
              <a:off x="9242247" y="5050694"/>
              <a:ext cx="71717" cy="1017087"/>
            </a:xfrm>
            <a:prstGeom prst="rightBracke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4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BF47BEC-D2B7-4004-8E94-412343081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34" y="4150884"/>
            <a:ext cx="1501343" cy="86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6C04B80-BBA3-47B0-96F3-D2D51EFFC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798254"/>
            <a:ext cx="1725002" cy="1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6E02E5-B73A-4000-9CCD-578C92A41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241" y="3263910"/>
            <a:ext cx="1985176" cy="543926"/>
          </a:xfrm>
          <a:prstGeom prst="rect">
            <a:avLst/>
          </a:prstGeom>
        </p:spPr>
      </p:pic>
      <p:pic>
        <p:nvPicPr>
          <p:cNvPr id="3074" name="Picture 2" descr="SII logo">
            <a:extLst>
              <a:ext uri="{FF2B5EF4-FFF2-40B4-BE49-F238E27FC236}">
                <a16:creationId xmlns:a16="http://schemas.microsoft.com/office/drawing/2014/main" id="{52C10626-7D09-4F5F-A0E1-61A147562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877" y="5034128"/>
            <a:ext cx="1143000" cy="107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3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 financial interests in vaccine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7FAF-754F-F54E-854C-86EE65065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4"/>
            <a:ext cx="5891213" cy="2271710"/>
          </a:xfrm>
        </p:spPr>
        <p:txBody>
          <a:bodyPr>
            <a:normAutofit/>
          </a:bodyPr>
          <a:lstStyle/>
          <a:p>
            <a:pPr marL="174625" indent="-1746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I have no financial interests to declare</a:t>
            </a:r>
          </a:p>
          <a:p>
            <a:pPr marL="174625" indent="-1746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Funding received from NIH and BMGF who actively support TB vaccine development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2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165F9-9422-407A-ABA4-2BB14BD9127C}"/>
              </a:ext>
            </a:extLst>
          </p:cNvPr>
          <p:cNvSpPr txBox="1"/>
          <p:nvPr/>
        </p:nvSpPr>
        <p:spPr>
          <a:xfrm>
            <a:off x="9208880" y="6424614"/>
            <a:ext cx="2048510" cy="36512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r"/>
            <a:r>
              <a:rPr lang="en-US" sz="1400" dirty="0">
                <a:latin typeface="+mj-lt"/>
                <a:cs typeface="Arial" panose="020B0604020202020204" pitchFamily="34" charset="0"/>
              </a:rPr>
              <a:t>Kaufmann, Lancet,  2011</a:t>
            </a:r>
          </a:p>
        </p:txBody>
      </p:sp>
    </p:spTree>
    <p:extLst>
      <p:ext uri="{BB962C8B-B14F-4D97-AF65-F5344CB8AC3E}">
        <p14:creationId xmlns:p14="http://schemas.microsoft.com/office/powerpoint/2010/main" val="332084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47017"/>
          </a:xfrm>
        </p:spPr>
        <p:txBody>
          <a:bodyPr>
            <a:noAutofit/>
          </a:bodyPr>
          <a:lstStyle/>
          <a:p>
            <a:r>
              <a:rPr lang="en-US" sz="2000" dirty="0"/>
              <a:t>Phase 2a/b: Safety and immunogenicity of therapeutic ID93 + GLA-SE vaccination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7FAF-754F-F54E-854C-86EE65065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801" y="1271624"/>
            <a:ext cx="5384800" cy="4623607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Ph 2a: select a safe and immunogenic time to vaccinate during treatment</a:t>
            </a:r>
          </a:p>
          <a:p>
            <a:pPr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Ph 2b: evaluate VE against TB recurrence and treatment failure</a:t>
            </a:r>
          </a:p>
          <a:p>
            <a:pPr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sz="2800" dirty="0"/>
              <a:t>ncludes PLWHIV</a:t>
            </a:r>
          </a:p>
          <a:p>
            <a:pPr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Careful considerations for safety of therapeutic vaccination</a:t>
            </a:r>
          </a:p>
          <a:p>
            <a:pPr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Epidemiology, and data from treatment meta-analyses was critical to design and power calculations (Rada Savic, et al. for modeling and power analysis)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20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1543" y="962762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Table&#10;&#10;Description automatically generated">
            <a:extLst>
              <a:ext uri="{FF2B5EF4-FFF2-40B4-BE49-F238E27FC236}">
                <a16:creationId xmlns:a16="http://schemas.microsoft.com/office/drawing/2014/main" id="{69616421-3357-4F29-8F16-00F1D55D0E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79631" y="1195618"/>
            <a:ext cx="5384800" cy="372247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0357C9B-4438-44AB-AE4D-171E270C5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90" y="5054613"/>
            <a:ext cx="1452639" cy="8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CTG Network – AIDS Clinical Trials Group">
            <a:extLst>
              <a:ext uri="{FF2B5EF4-FFF2-40B4-BE49-F238E27FC236}">
                <a16:creationId xmlns:a16="http://schemas.microsoft.com/office/drawing/2014/main" id="{DB53C4E4-E3B2-49A7-B1DF-DA565E088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42" y="5307406"/>
            <a:ext cx="1690229" cy="6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653EEA-191A-4B9E-94E3-708C8B68FF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1012"/>
          <a:stretch/>
        </p:blipFill>
        <p:spPr>
          <a:xfrm>
            <a:off x="8726685" y="5398080"/>
            <a:ext cx="725772" cy="5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66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FAC-08BC-7445-8057-3F900D1A1A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9E420FF9-BF3B-4399-98FA-530FCD0B1BC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36054794"/>
              </p:ext>
            </p:extLst>
          </p:nvPr>
        </p:nvGraphicFramePr>
        <p:xfrm>
          <a:off x="408562" y="150107"/>
          <a:ext cx="10882008" cy="66837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27336">
                  <a:extLst>
                    <a:ext uri="{9D8B030D-6E8A-4147-A177-3AD203B41FA5}">
                      <a16:colId xmlns:a16="http://schemas.microsoft.com/office/drawing/2014/main" val="3096316532"/>
                    </a:ext>
                  </a:extLst>
                </a:gridCol>
                <a:gridCol w="2916136">
                  <a:extLst>
                    <a:ext uri="{9D8B030D-6E8A-4147-A177-3AD203B41FA5}">
                      <a16:colId xmlns:a16="http://schemas.microsoft.com/office/drawing/2014/main" val="2382597452"/>
                    </a:ext>
                  </a:extLst>
                </a:gridCol>
                <a:gridCol w="4338536">
                  <a:extLst>
                    <a:ext uri="{9D8B030D-6E8A-4147-A177-3AD203B41FA5}">
                      <a16:colId xmlns:a16="http://schemas.microsoft.com/office/drawing/2014/main" val="15454801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Vaccine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Category, trials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1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AdHu5Ag85A (McMaster, </a:t>
                      </a:r>
                      <a:r>
                        <a:rPr lang="en-US" sz="1200" dirty="0" err="1"/>
                        <a:t>CanSino</a:t>
                      </a:r>
                      <a:r>
                        <a:rPr lang="en-US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Viral vector, Ph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China; recombinant aerosolized Ad5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255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AEC/BC02 (Anhui </a:t>
                      </a:r>
                      <a:r>
                        <a:rPr lang="en-US" sz="1200" dirty="0" err="1"/>
                        <a:t>Zhifei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Longcom</a:t>
                      </a:r>
                      <a:r>
                        <a:rPr lang="en-US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Protein/adjuvant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China; Ag85b and fusion protein </a:t>
                      </a:r>
                      <a:r>
                        <a:rPr lang="en-US" sz="1200"/>
                        <a:t>ESAT6-CFP10 CpG </a:t>
                      </a:r>
                      <a:r>
                        <a:rPr lang="en-US" sz="1200" dirty="0"/>
                        <a:t>and an aluminum salt-based adjuvant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005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/>
                        <a:t>RUTI (Archivel Farma, S.L)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Killed or lysate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Spain; killed Mtb, components of cell wall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3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TB/FLU-04L (RIBSP)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Viral vector, Ph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Kazakhstan; Ag85A and ESAT6 recombinant influenza virus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120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MTBVAC (</a:t>
                      </a:r>
                      <a:r>
                        <a:rPr lang="en-US" sz="1200" dirty="0" err="1"/>
                        <a:t>Biofabri</a:t>
                      </a:r>
                      <a:r>
                        <a:rPr lang="en-US" sz="1200" dirty="0"/>
                        <a:t>, TBVI, Zaragoza, Aeras/IAVI)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Spain; deletion of </a:t>
                      </a:r>
                      <a:r>
                        <a:rPr lang="en-US" sz="1200" dirty="0" err="1"/>
                        <a:t>phoP</a:t>
                      </a:r>
                      <a:r>
                        <a:rPr lang="en-US" sz="1200" dirty="0"/>
                        <a:t> and fadD26 (two major virulence factors) for attenuation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185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ChAdOx185A/MVA85A (ID/IM/Aerosol; Univ of Oxford)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Viral vector, Ph 2; novel route/dose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UK; previous trial of MVA85A was not efficacious, now trying heterologous prime-boost with novel chimp Ad prime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386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DAR-901 (Dartmouth, GHIT)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Killed or lysate; POI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whole cell inactivated non-tuberculous mycobacterial vaccine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384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M72/AS01E (GSK, IAVI, Gates MRI)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Protein/adjuvant Ph2b/3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MTB32A and MTB39A; GSK adjuvant used in Shingrix and RTS,S vaccines; </a:t>
                      </a:r>
                      <a:r>
                        <a:rPr lang="en-US" sz="1200" dirty="0" err="1"/>
                        <a:t>monophosphoryl</a:t>
                      </a:r>
                      <a:r>
                        <a:rPr lang="en-US" sz="1200" dirty="0"/>
                        <a:t> lipid A (MPLA), a TLR-4 agonist based on lipopolysaccharide (LPS), to elicit CMI; QS21 based on </a:t>
                      </a:r>
                      <a:r>
                        <a:rPr lang="en-US" sz="1200" dirty="0" err="1"/>
                        <a:t>naural</a:t>
                      </a:r>
                      <a:r>
                        <a:rPr lang="en-US" sz="1200" dirty="0"/>
                        <a:t> saponins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71700"/>
                  </a:ext>
                </a:extLst>
              </a:tr>
              <a:tr h="338870">
                <a:tc>
                  <a:txBody>
                    <a:bodyPr/>
                    <a:lstStyle/>
                    <a:p>
                      <a:r>
                        <a:rPr lang="en-US" sz="1200" dirty="0"/>
                        <a:t>BCG Revaccination (Gates MRI)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LAV, Ph2b; POI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873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/>
                        <a:t>H56/IC31 (SSI, Valneva, IAVI)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Protein/adjuvant, Ph 2; 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Denmark; also H107 form Staten Serum Institute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369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ID93/GLA-SE (IDRI, </a:t>
                      </a:r>
                      <a:r>
                        <a:rPr lang="en-US" sz="1200" dirty="0" err="1"/>
                        <a:t>Wellcome</a:t>
                      </a:r>
                      <a:r>
                        <a:rPr lang="en-US" sz="1200" dirty="0"/>
                        <a:t> Trust, </a:t>
                      </a:r>
                      <a:r>
                        <a:rPr lang="en-US" sz="1200" dirty="0" err="1"/>
                        <a:t>Quartis</a:t>
                      </a:r>
                      <a:r>
                        <a:rPr lang="en-US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Protein/adjuvant, Ph 2a/b; 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RV3619, RV1813, RV3620, RV2608; synthetic TLR4 agonist, squalene emulsion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678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GamTBvac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 err="1"/>
                        <a:t>MoH</a:t>
                      </a:r>
                      <a:r>
                        <a:rPr lang="en-US" sz="1200" dirty="0"/>
                        <a:t> Russia)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Protein/adjuvant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Ag85a, ESAT6, CFP10, and a dextran-binding domain (DBD); dextran 500 </a:t>
                      </a:r>
                      <a:r>
                        <a:rPr lang="en-US" sz="1200" dirty="0" err="1"/>
                        <a:t>kDa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diethylaminoethyl</a:t>
                      </a:r>
                      <a:r>
                        <a:rPr lang="en-US" sz="1200" dirty="0"/>
                        <a:t> (DEAE)-dextran 500 </a:t>
                      </a:r>
                      <a:r>
                        <a:rPr lang="en-US" sz="1200" dirty="0" err="1"/>
                        <a:t>kDa</a:t>
                      </a:r>
                      <a:r>
                        <a:rPr lang="en-US" sz="1200" dirty="0"/>
                        <a:t>, and CpG oligodeoxynucleotides (ODN)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78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VPM 1002 (SIIPL/VPM)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LAV, Ph3; POI, POD, 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Serum Inst of India; a recombinant live BCG vaccine (</a:t>
                      </a:r>
                      <a:r>
                        <a:rPr lang="en-US" sz="1200" dirty="0" err="1"/>
                        <a:t>rBCGΔureC</a:t>
                      </a:r>
                      <a:r>
                        <a:rPr lang="en-US" sz="1200" dirty="0"/>
                        <a:t>::</a:t>
                      </a:r>
                      <a:r>
                        <a:rPr lang="en-US" sz="1200" dirty="0" err="1"/>
                        <a:t>hly</a:t>
                      </a:r>
                      <a:r>
                        <a:rPr lang="en-US" sz="1200" dirty="0"/>
                        <a:t>); improved safety for children and PLWHIV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976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Immuvac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 err="1"/>
                        <a:t>Cadila</a:t>
                      </a:r>
                      <a:r>
                        <a:rPr lang="en-US" sz="1200" dirty="0"/>
                        <a:t>, ICMR)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Killed or lysate, Ph3; POD (HHC)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India; mycobacterium indicus </a:t>
                      </a:r>
                      <a:r>
                        <a:rPr lang="en-US" sz="1200" dirty="0" err="1"/>
                        <a:t>pranii</a:t>
                      </a:r>
                      <a:r>
                        <a:rPr lang="en-US" sz="1200" dirty="0"/>
                        <a:t> (MIP); heat-killed </a:t>
                      </a:r>
                      <a:r>
                        <a:rPr lang="en-US" sz="1200" dirty="0" err="1"/>
                        <a:t>bacili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686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084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85" y="294830"/>
            <a:ext cx="10303147" cy="418083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HVTN 603 / ACTG 5397: ID93 / GLA-SE therapeutic vaccination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976" y="839597"/>
            <a:ext cx="5454523" cy="5268037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1400" dirty="0"/>
              <a:t>ID93 + GLA-SE is a subunit fusion protein + adjuvant (TLR4-agonist) product</a:t>
            </a:r>
          </a:p>
          <a:p>
            <a:pPr>
              <a:buClrTx/>
            </a:pPr>
            <a:r>
              <a:rPr lang="en-US" sz="1400" dirty="0"/>
              <a:t>Phase 2a/2b therapeutic vaccination for prevention of TB recurrence (</a:t>
            </a:r>
            <a:r>
              <a:rPr lang="en-US" sz="1400" dirty="0" err="1"/>
              <a:t>PoR</a:t>
            </a:r>
            <a:r>
              <a:rPr lang="en-US" sz="1400" dirty="0"/>
              <a:t>; n = 1500)</a:t>
            </a:r>
          </a:p>
          <a:p>
            <a:pPr>
              <a:buClrTx/>
            </a:pPr>
            <a:r>
              <a:rPr lang="en-US" sz="1400" dirty="0"/>
              <a:t>Objectives: safety, immunogenicity, efficacy against TB-related unfavorable outcome</a:t>
            </a:r>
          </a:p>
          <a:p>
            <a:pPr>
              <a:buClrTx/>
            </a:pPr>
            <a:r>
              <a:rPr lang="en-US" sz="1400" dirty="0"/>
              <a:t>Phase 2a is a “de-escalation design” for safety and immunogenicity: evaluate timing of first dose relative to treatment start</a:t>
            </a:r>
          </a:p>
          <a:p>
            <a:pPr>
              <a:buClrTx/>
            </a:pPr>
            <a:r>
              <a:rPr lang="en-US" sz="1400" dirty="0"/>
              <a:t>Phase 2b (n = 1100) evaluates prevention of recurrent TB over 15 months</a:t>
            </a:r>
          </a:p>
          <a:p>
            <a:pPr>
              <a:buClrTx/>
            </a:pPr>
            <a:r>
              <a:rPr lang="en-US" sz="1400" dirty="0" err="1"/>
              <a:t>PoR</a:t>
            </a:r>
            <a:r>
              <a:rPr lang="en-US" sz="1400" dirty="0"/>
              <a:t> is an important clinical target in the TB epidemic</a:t>
            </a:r>
            <a:br>
              <a:rPr lang="en-US" sz="1400" dirty="0"/>
            </a:br>
            <a:r>
              <a:rPr lang="en-US" sz="1400" dirty="0"/>
              <a:t>(esp. MDR and X-MDR TB)</a:t>
            </a:r>
          </a:p>
          <a:p>
            <a:pPr>
              <a:buClrTx/>
            </a:pPr>
            <a:r>
              <a:rPr lang="en-US" sz="1400" dirty="0"/>
              <a:t>Epidemiology and data from treatment meta-analyses were critical to inform design and sample-size calculations</a:t>
            </a:r>
          </a:p>
          <a:p>
            <a:pPr>
              <a:buClrTx/>
            </a:pPr>
            <a:r>
              <a:rPr lang="en-US" sz="1400" dirty="0"/>
              <a:t>PLWHIV included: Will enroll moderate and hard-to-treat TB including HIV+</a:t>
            </a:r>
          </a:p>
        </p:txBody>
      </p:sp>
      <p:pic>
        <p:nvPicPr>
          <p:cNvPr id="1026" name="Picture 2" descr="ACTG Network">
            <a:extLst>
              <a:ext uri="{FF2B5EF4-FFF2-40B4-BE49-F238E27FC236}">
                <a16:creationId xmlns:a16="http://schemas.microsoft.com/office/drawing/2014/main" id="{B64DA6E5-800A-415F-9DFA-FA70B22AE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82" y="6249441"/>
            <a:ext cx="1429232" cy="57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A1B178-8705-C174-8F18-C786B9966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" t="9321" r="3292" b="9843"/>
          <a:stretch/>
        </p:blipFill>
        <p:spPr>
          <a:xfrm>
            <a:off x="6277484" y="1138646"/>
            <a:ext cx="5624830" cy="333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08DD9-E643-4821-A7E2-09817DA871CD}"/>
              </a:ext>
            </a:extLst>
          </p:cNvPr>
          <p:cNvSpPr txBox="1"/>
          <p:nvPr/>
        </p:nvSpPr>
        <p:spPr>
          <a:xfrm>
            <a:off x="4974526" y="6107634"/>
            <a:ext cx="3255074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Protocol co-chairs:</a:t>
            </a:r>
            <a:br>
              <a:rPr lang="en-US" sz="1100" dirty="0"/>
            </a:br>
            <a:r>
              <a:rPr lang="en-US" sz="1100" dirty="0"/>
              <a:t>Gavin Churchyard, MBBCh, MMED, FCP, PhD</a:t>
            </a:r>
            <a:br>
              <a:rPr lang="en-US" sz="1100" dirty="0"/>
            </a:br>
            <a:r>
              <a:rPr lang="en-US" sz="1100" dirty="0"/>
              <a:t>Jim Kublin, MD, MPH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A1553-234A-4FDE-AA8C-8054639F1E0D}"/>
              </a:ext>
            </a:extLst>
          </p:cNvPr>
          <p:cNvSpPr txBox="1"/>
          <p:nvPr/>
        </p:nvSpPr>
        <p:spPr>
          <a:xfrm>
            <a:off x="6501337" y="678505"/>
            <a:ext cx="532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Groups 1-4: Phase 2a “de-escalation” (n = 400)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95A06-D4FF-46D2-8ED3-3EEFC3272F09}"/>
              </a:ext>
            </a:extLst>
          </p:cNvPr>
          <p:cNvSpPr txBox="1"/>
          <p:nvPr/>
        </p:nvSpPr>
        <p:spPr>
          <a:xfrm>
            <a:off x="6501337" y="4789025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Group 5: Phase 2b efficacy cohort (n = 1100)</a:t>
            </a:r>
          </a:p>
          <a:p>
            <a:r>
              <a:rPr lang="en-US" b="1" dirty="0"/>
              <a:t>[vaccination timing selected from Groups 1 – 4]</a:t>
            </a:r>
          </a:p>
        </p:txBody>
      </p:sp>
    </p:spTree>
    <p:extLst>
      <p:ext uri="{BB962C8B-B14F-4D97-AF65-F5344CB8AC3E}">
        <p14:creationId xmlns:p14="http://schemas.microsoft.com/office/powerpoint/2010/main" val="1483831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6AA17-954E-4181-B556-BBA12262B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60" y="1469327"/>
            <a:ext cx="6072788" cy="434569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Ph 2a (n = 480) evaluation of safety and immunogenicity: randomized comparison of BCG, VPM1002 and placebo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VPM1002 is a recombinant BCG that is designed to be safer and easier to manufacture consistently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Fully factorial design (Vx / IGRA / HIV) is powerful and resource efficient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Provides for greater power to detect and estimate main effects and enables discovery of interactions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Trial builds on BCG re-vaccination efficacy for prevention of infection (POI) demonstrated in 2018 (VE = 45%)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Will generate excellent data for immuno-bridging of BCG and VPM1002 immune response to IGRA / HIV sub-populations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D8354-92CD-4AA1-A7E4-989DCA5A2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993" y="5922783"/>
            <a:ext cx="1361135" cy="78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723AF9-54B3-45D0-87DB-7DA0B47D0C87}"/>
              </a:ext>
            </a:extLst>
          </p:cNvPr>
          <p:cNvGrpSpPr/>
          <p:nvPr/>
        </p:nvGrpSpPr>
        <p:grpSpPr>
          <a:xfrm>
            <a:off x="7269997" y="1469327"/>
            <a:ext cx="2831374" cy="4042863"/>
            <a:chOff x="6731727" y="914522"/>
            <a:chExt cx="3775165" cy="53904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0F513A1-4657-4D6C-9A6D-FB6D6981D8F7}"/>
                </a:ext>
              </a:extLst>
            </p:cNvPr>
            <p:cNvGrpSpPr/>
            <p:nvPr/>
          </p:nvGrpSpPr>
          <p:grpSpPr>
            <a:xfrm>
              <a:off x="6731727" y="914522"/>
              <a:ext cx="3775165" cy="5390484"/>
              <a:chOff x="5207726" y="914522"/>
              <a:chExt cx="3775165" cy="5390484"/>
            </a:xfrm>
          </p:grpSpPr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27B17B8-9928-434F-8600-D2A5494AD4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0279" y="4627659"/>
                <a:ext cx="3624175" cy="1615555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Randomized (3 arm), blinded, with stratification on IGRA/HIV status:</a:t>
                </a:r>
              </a:p>
              <a:p>
                <a:pPr marL="215504" marR="0" lvl="2" indent="-127397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HIV−, IGRA− (n = 40 per arm)</a:t>
                </a:r>
              </a:p>
              <a:p>
                <a:pPr marL="215504" marR="0" lvl="2" indent="-127397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HIV−, IGRA+ (n =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40 per arm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)</a:t>
                </a:r>
              </a:p>
              <a:p>
                <a:pPr marL="215504" marR="0" lvl="2" indent="-127397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HIV+, IGRA− (n =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40 per arm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)</a:t>
                </a:r>
              </a:p>
              <a:p>
                <a:pPr marL="215504" marR="0" lvl="2" indent="-127397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HIV+, IGRA+ (n =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40 per arm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)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anklin Gothic Medium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Timeline&#10;&#10;Description automatically generated">
                <a:extLst>
                  <a:ext uri="{FF2B5EF4-FFF2-40B4-BE49-F238E27FC236}">
                    <a16:creationId xmlns:a16="http://schemas.microsoft.com/office/drawing/2014/main" id="{9A6E2697-B8F6-4A6E-8977-43EBBED25464}"/>
                  </a:ext>
                </a:extLst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809"/>
              <a:stretch/>
            </p:blipFill>
            <p:spPr>
              <a:xfrm>
                <a:off x="5278975" y="914522"/>
                <a:ext cx="3412180" cy="358067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51558B-B6FB-4717-BDFE-6C1BAE7488F0}"/>
                  </a:ext>
                </a:extLst>
              </p:cNvPr>
              <p:cNvSpPr/>
              <p:nvPr/>
            </p:nvSpPr>
            <p:spPr bwMode="auto">
              <a:xfrm>
                <a:off x="5207726" y="966651"/>
                <a:ext cx="3775165" cy="5338355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B8B8D"/>
                  </a:solidFill>
                  <a:effectLst/>
                  <a:uLnTx/>
                  <a:uFillTx/>
                  <a:latin typeface="Franklin Gothic Book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B2C460-A00B-47FB-975A-67C1E39FE85E}"/>
                  </a:ext>
                </a:extLst>
              </p:cNvPr>
              <p:cNvSpPr txBox="1"/>
              <p:nvPr/>
            </p:nvSpPr>
            <p:spPr>
              <a:xfrm>
                <a:off x="7918030" y="5354663"/>
                <a:ext cx="101181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Medium"/>
                    <a:ea typeface="+mn-ea"/>
                    <a:cs typeface="Arial" charset="0"/>
                  </a:rPr>
                  <a:t>160 per arm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Franklin Gothic Medium"/>
                    <a:ea typeface="+mn-ea"/>
                    <a:cs typeface="Arial" charset="0"/>
                  </a:rPr>
                  <a:t>480 total</a:t>
                </a:r>
              </a:p>
            </p:txBody>
          </p:sp>
        </p:grp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14D13A8D-9909-4B5B-A80D-1D41E9F7FBED}"/>
                </a:ext>
              </a:extLst>
            </p:cNvPr>
            <p:cNvSpPr/>
            <p:nvPr/>
          </p:nvSpPr>
          <p:spPr bwMode="auto">
            <a:xfrm>
              <a:off x="9345704" y="5278533"/>
              <a:ext cx="71717" cy="924624"/>
            </a:xfrm>
            <a:prstGeom prst="rightBracke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B8B8D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CEDA9EB-B43C-4BA8-958A-7A092BFD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85" y="403971"/>
            <a:ext cx="10303147" cy="75545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HVTN 604 / IMPAACT 2035: Safety and immunogenicity of VPM1002 in South African pre-adolescents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0221AA-8163-422D-9817-5AF41CAAA241}"/>
              </a:ext>
            </a:extLst>
          </p:cNvPr>
          <p:cNvSpPr txBox="1"/>
          <p:nvPr/>
        </p:nvSpPr>
        <p:spPr>
          <a:xfrm>
            <a:off x="4973478" y="6235773"/>
            <a:ext cx="238843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Protocol chair:</a:t>
            </a:r>
            <a:br>
              <a:rPr lang="en-US" sz="1200" dirty="0"/>
            </a:br>
            <a:r>
              <a:rPr lang="en-US" sz="1200" dirty="0"/>
              <a:t>Lisa Marie Cranmer, MD, MPH</a:t>
            </a:r>
          </a:p>
        </p:txBody>
      </p:sp>
    </p:spTree>
    <p:extLst>
      <p:ext uri="{BB962C8B-B14F-4D97-AF65-F5344CB8AC3E}">
        <p14:creationId xmlns:p14="http://schemas.microsoft.com/office/powerpoint/2010/main" val="231358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6AA17-954E-4181-B556-BBA12262B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14" y="1403066"/>
            <a:ext cx="5797572" cy="467305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Ph 2a (n ≈ 200 - 300) evaluation of safety and immunogenicity of MTBVAC and BCG in adults and adolescents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MTBVC is a recombinant attenuated </a:t>
            </a:r>
            <a:r>
              <a:rPr lang="en-US" sz="1500" i="1" dirty="0" err="1"/>
              <a:t>M.tb</a:t>
            </a:r>
            <a:r>
              <a:rPr lang="en-US" sz="1500" i="1" dirty="0"/>
              <a:t>.</a:t>
            </a:r>
            <a:r>
              <a:rPr lang="en-US" sz="1500" dirty="0"/>
              <a:t> that is designed to be safe and immunogenic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Phase 3 (non-HVTN) opening shortly with infants as a BCG replacement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HVTN study will include PLWH: Group 2 w/ well-controlled HIV at diagnosis and Group 3 w/ advanced HIV disease at HIV diagnosis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Trial aims to generate safety and immunogenicity data to motivate Ph2b efficacy study and inclusion of PLWH in future study populations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Inclusion of BCG group will allow for comparison of safety and immunogenicity of BCG and VPM1002 in IGRA+/- and HIV+/-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EDA9EB-B43C-4BA8-958A-7A092BFD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85" y="403971"/>
            <a:ext cx="10303147" cy="75545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HVTN 605 / ACTG: Safety and immunogenicity of MTBVAC in South Africans, including PLWHIV</a:t>
            </a:r>
          </a:p>
        </p:txBody>
      </p:sp>
      <p:pic>
        <p:nvPicPr>
          <p:cNvPr id="13" name="Picture 2" descr="ACTG Network">
            <a:extLst>
              <a:ext uri="{FF2B5EF4-FFF2-40B4-BE49-F238E27FC236}">
                <a16:creationId xmlns:a16="http://schemas.microsoft.com/office/drawing/2014/main" id="{EAC8F781-7F50-487C-8B84-D6D9B266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332" y="6197290"/>
            <a:ext cx="1165104" cy="47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">
            <a:extLst>
              <a:ext uri="{FF2B5EF4-FFF2-40B4-BE49-F238E27FC236}">
                <a16:creationId xmlns:a16="http://schemas.microsoft.com/office/drawing/2014/main" id="{5197BD34-EEE6-43F2-A34B-3D221716D7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824"/>
          <a:stretch>
            <a:fillRect/>
          </a:stretch>
        </p:blipFill>
        <p:spPr bwMode="auto">
          <a:xfrm>
            <a:off x="5434806" y="6219873"/>
            <a:ext cx="13223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7D1FEA-5CEE-4CD8-8383-ECCECEE73D6C}"/>
              </a:ext>
            </a:extLst>
          </p:cNvPr>
          <p:cNvGraphicFramePr>
            <a:graphicFrameLocks noGrp="1"/>
          </p:cNvGraphicFramePr>
          <p:nvPr/>
        </p:nvGraphicFramePr>
        <p:xfrm>
          <a:off x="6586330" y="1951960"/>
          <a:ext cx="5194853" cy="2427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216">
                  <a:extLst>
                    <a:ext uri="{9D8B030D-6E8A-4147-A177-3AD203B41FA5}">
                      <a16:colId xmlns:a16="http://schemas.microsoft.com/office/drawing/2014/main" val="3004013748"/>
                    </a:ext>
                  </a:extLst>
                </a:gridCol>
                <a:gridCol w="1235054">
                  <a:extLst>
                    <a:ext uri="{9D8B030D-6E8A-4147-A177-3AD203B41FA5}">
                      <a16:colId xmlns:a16="http://schemas.microsoft.com/office/drawing/2014/main" val="4245716334"/>
                    </a:ext>
                  </a:extLst>
                </a:gridCol>
                <a:gridCol w="503583">
                  <a:extLst>
                    <a:ext uri="{9D8B030D-6E8A-4147-A177-3AD203B41FA5}">
                      <a16:colId xmlns:a16="http://schemas.microsoft.com/office/drawing/2014/main" val="532052185"/>
                    </a:ext>
                  </a:extLst>
                </a:gridCol>
              </a:tblGrid>
              <a:tr h="7772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Group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Randomized treatment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</a:t>
                      </a:r>
                      <a:r>
                        <a:rPr lang="en-US" sz="1400" baseline="30000" dirty="0">
                          <a:effectLst/>
                        </a:rPr>
                        <a:t>†</a:t>
                      </a:r>
                      <a:endParaRPr lang="en-US" sz="14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7296888"/>
                  </a:ext>
                </a:extLst>
              </a:tr>
              <a:tr h="25024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Group 1: Participants without HIV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MTBVAC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6259979"/>
                  </a:ext>
                </a:extLst>
              </a:tr>
              <a:tr h="263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BCG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6032314"/>
                  </a:ext>
                </a:extLst>
              </a:tr>
              <a:tr h="25024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Group 2: Participants with well-controlled HIV, prior to ART initiation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MTBVAC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919135"/>
                  </a:ext>
                </a:extLst>
              </a:tr>
              <a:tr h="346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BCG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7296894"/>
                  </a:ext>
                </a:extLst>
              </a:tr>
              <a:tr h="25024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Group 3: Adult participants with advanced HIV disease at diagnosis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MTBVAC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6720994"/>
                  </a:ext>
                </a:extLst>
              </a:tr>
              <a:tr h="2901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BCG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34692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B89534-341B-4910-B25A-F4AAAE5EEED0}"/>
              </a:ext>
            </a:extLst>
          </p:cNvPr>
          <p:cNvSpPr txBox="1"/>
          <p:nvPr/>
        </p:nvSpPr>
        <p:spPr>
          <a:xfrm>
            <a:off x="6586330" y="4428382"/>
            <a:ext cx="2701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effectLst/>
              </a:rPr>
              <a:t>†</a:t>
            </a:r>
            <a:r>
              <a:rPr lang="en-US" sz="1400" dirty="0"/>
              <a:t>Stratified 50/50 by IGRA status</a:t>
            </a:r>
          </a:p>
        </p:txBody>
      </p:sp>
    </p:spTree>
    <p:extLst>
      <p:ext uri="{BB962C8B-B14F-4D97-AF65-F5344CB8AC3E}">
        <p14:creationId xmlns:p14="http://schemas.microsoft.com/office/powerpoint/2010/main" val="69130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4ADED97A-C4C7-4C1D-80ED-059F0101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r="8636" b="45696"/>
          <a:stretch/>
        </p:blipFill>
        <p:spPr bwMode="auto">
          <a:xfrm>
            <a:off x="4802167" y="2229160"/>
            <a:ext cx="7260571" cy="268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Prevention of disease progression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7FAF-754F-F54E-854C-86EE65065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410" y="1684577"/>
            <a:ext cx="4611564" cy="4489825"/>
          </a:xfrm>
        </p:spPr>
        <p:txBody>
          <a:bodyPr>
            <a:normAutofit fontScale="92500" lnSpcReduction="20000"/>
          </a:bodyPr>
          <a:lstStyle/>
          <a:p>
            <a:pPr marL="227013" indent="-227013"/>
            <a:r>
              <a:rPr lang="en-US" sz="2000" dirty="0"/>
              <a:t>TB disease is leading infectious cause of death worldwide (10.4 M new cases and 1.7 M deaths in 2016)</a:t>
            </a:r>
          </a:p>
          <a:p>
            <a:pPr marL="227013" indent="-227013"/>
            <a:r>
              <a:rPr lang="en-US" sz="2000" dirty="0"/>
              <a:t>TB notifications decreased, while TB deaths increased during COVID pandemic</a:t>
            </a:r>
          </a:p>
          <a:p>
            <a:pPr marL="227013" indent="-227013"/>
            <a:r>
              <a:rPr lang="en-US" sz="2000" dirty="0"/>
              <a:t>HIV co-epidemic: HIV-infected individuals have 17-fold increased risk of TB disease</a:t>
            </a:r>
          </a:p>
          <a:p>
            <a:pPr marL="227013" indent="-227013"/>
            <a:r>
              <a:rPr lang="en-US" sz="2000" dirty="0"/>
              <a:t>Infection with </a:t>
            </a:r>
            <a:r>
              <a:rPr lang="en-US" sz="2000" i="1" dirty="0" err="1"/>
              <a:t>M.tb</a:t>
            </a:r>
            <a:r>
              <a:rPr lang="en-US" sz="2000" dirty="0"/>
              <a:t> leads to immune sensitization, measured by conversion of IFN</a:t>
            </a:r>
            <a:r>
              <a:rPr lang="el-GR" sz="2000" dirty="0"/>
              <a:t>γ</a:t>
            </a:r>
            <a:r>
              <a:rPr lang="en-US" sz="2000" dirty="0"/>
              <a:t> release assay (IGRA)</a:t>
            </a:r>
          </a:p>
          <a:p>
            <a:pPr marL="227013" indent="-227013"/>
            <a:r>
              <a:rPr lang="en-US" sz="2000" dirty="0"/>
              <a:t>Prevalence of IGRA+ ranges globally: as high as 80% in high burden areas</a:t>
            </a:r>
          </a:p>
          <a:p>
            <a:pPr marL="227013" indent="-227013"/>
            <a:r>
              <a:rPr lang="en-US" sz="2000" dirty="0"/>
              <a:t>Many may clear infection, though cumulative lifetime risk of TB disease is ~12% among IGRA+</a:t>
            </a:r>
          </a:p>
          <a:p>
            <a:pPr marL="227013" indent="-227013"/>
            <a:r>
              <a:rPr lang="en-US" sz="2000" dirty="0"/>
              <a:t>Preventive therapy reduces disease risk, though still at risk for reinfection</a:t>
            </a:r>
          </a:p>
          <a:p>
            <a:pPr marL="227013" indent="-227013"/>
            <a:endParaRPr lang="en-US" sz="2000" dirty="0"/>
          </a:p>
          <a:p>
            <a:pPr marL="227013" indent="-227013"/>
            <a:endParaRPr lang="en-US" sz="2000" dirty="0"/>
          </a:p>
          <a:p>
            <a:pPr marL="227013" indent="-227013"/>
            <a:endParaRPr lang="en-US" sz="2000" dirty="0"/>
          </a:p>
          <a:p>
            <a:pPr marL="227013" indent="-227013"/>
            <a:endParaRPr lang="en-US" sz="20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3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DF657-2387-4E8C-AF4F-3D35FB5E5A60}"/>
              </a:ext>
            </a:extLst>
          </p:cNvPr>
          <p:cNvSpPr txBox="1"/>
          <p:nvPr/>
        </p:nvSpPr>
        <p:spPr>
          <a:xfrm>
            <a:off x="3877264" y="6186570"/>
            <a:ext cx="7467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(Pai et al., Nat Rev, 2016; Scriba, 2020; </a:t>
            </a:r>
            <a:r>
              <a:rPr lang="en-ZA" dirty="0" err="1"/>
              <a:t>Hatherill</a:t>
            </a:r>
            <a:r>
              <a:rPr lang="en-ZA" dirty="0"/>
              <a:t> et al., Front. </a:t>
            </a:r>
            <a:r>
              <a:rPr lang="en-ZA" dirty="0" err="1"/>
              <a:t>Microbiol</a:t>
            </a:r>
            <a:r>
              <a:rPr lang="en-ZA" dirty="0"/>
              <a:t>., 2020;</a:t>
            </a:r>
          </a:p>
          <a:p>
            <a:r>
              <a:rPr lang="en-US" dirty="0"/>
              <a:t>Scriba, </a:t>
            </a:r>
            <a:r>
              <a:rPr lang="en-US" dirty="0" err="1"/>
              <a:t>Netea</a:t>
            </a:r>
            <a:r>
              <a:rPr lang="en-US" dirty="0"/>
              <a:t> and Ginsberg, Seminal Immunology, 2020</a:t>
            </a:r>
            <a:r>
              <a:rPr lang="en-ZA" dirty="0"/>
              <a:t>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319F232-AB55-4BEC-BE3F-131595949108}"/>
              </a:ext>
            </a:extLst>
          </p:cNvPr>
          <p:cNvSpPr txBox="1">
            <a:spLocks/>
          </p:cNvSpPr>
          <p:nvPr/>
        </p:nvSpPr>
        <p:spPr>
          <a:xfrm>
            <a:off x="6763685" y="5109948"/>
            <a:ext cx="4611564" cy="786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TB disease is the clinical endpoint for preventive vaccine trials</a:t>
            </a:r>
          </a:p>
        </p:txBody>
      </p:sp>
    </p:spTree>
    <p:extLst>
      <p:ext uri="{BB962C8B-B14F-4D97-AF65-F5344CB8AC3E}">
        <p14:creationId xmlns:p14="http://schemas.microsoft.com/office/powerpoint/2010/main" val="2174560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C8E4743-E2D8-4A69-B5DA-A5E8EFCFE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97" y="1648079"/>
            <a:ext cx="11048204" cy="4298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Opportunities for vaccine intervention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4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DF657-2387-4E8C-AF4F-3D35FB5E5A60}"/>
              </a:ext>
            </a:extLst>
          </p:cNvPr>
          <p:cNvSpPr txBox="1"/>
          <p:nvPr/>
        </p:nvSpPr>
        <p:spPr>
          <a:xfrm>
            <a:off x="6922467" y="6234908"/>
            <a:ext cx="439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(Garcia-</a:t>
            </a:r>
            <a:r>
              <a:rPr lang="en-ZA" dirty="0" err="1"/>
              <a:t>Basteiro</a:t>
            </a:r>
            <a:r>
              <a:rPr lang="en-ZA" dirty="0"/>
              <a:t> A, et al.,</a:t>
            </a:r>
            <a:r>
              <a:rPr lang="en-US" dirty="0"/>
              <a:t> </a:t>
            </a:r>
            <a:r>
              <a:rPr lang="en-US" dirty="0" err="1"/>
              <a:t>Eur</a:t>
            </a:r>
            <a:r>
              <a:rPr lang="en-US" dirty="0"/>
              <a:t> Resp Rev, 2022</a:t>
            </a:r>
            <a:r>
              <a:rPr lang="en-ZA" dirty="0"/>
              <a:t>)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AF303DA-770A-4885-BD9B-8486C0E0E63F}"/>
              </a:ext>
            </a:extLst>
          </p:cNvPr>
          <p:cNvSpPr/>
          <p:nvPr/>
        </p:nvSpPr>
        <p:spPr>
          <a:xfrm rot="10800000">
            <a:off x="9649620" y="3921623"/>
            <a:ext cx="2004969" cy="143451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6CCB0E-8202-422C-B600-AD62A970D26A}"/>
              </a:ext>
            </a:extLst>
          </p:cNvPr>
          <p:cNvSpPr txBox="1"/>
          <p:nvPr/>
        </p:nvSpPr>
        <p:spPr>
          <a:xfrm>
            <a:off x="9901642" y="4007509"/>
            <a:ext cx="150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Transmission?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FA2220-7FCE-440C-A975-B627A2E83EDD}"/>
              </a:ext>
            </a:extLst>
          </p:cNvPr>
          <p:cNvSpPr/>
          <p:nvPr/>
        </p:nvSpPr>
        <p:spPr>
          <a:xfrm>
            <a:off x="989901" y="1510897"/>
            <a:ext cx="1166070" cy="7633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1F7182-AA82-48EF-9BF7-7698E6B6AE27}"/>
              </a:ext>
            </a:extLst>
          </p:cNvPr>
          <p:cNvSpPr/>
          <p:nvPr/>
        </p:nvSpPr>
        <p:spPr>
          <a:xfrm>
            <a:off x="7487640" y="1510018"/>
            <a:ext cx="1166070" cy="7633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023EC1-E79C-4F38-BD18-E953942544A5}"/>
              </a:ext>
            </a:extLst>
          </p:cNvPr>
          <p:cNvSpPr/>
          <p:nvPr/>
        </p:nvSpPr>
        <p:spPr>
          <a:xfrm>
            <a:off x="2271086" y="1510018"/>
            <a:ext cx="1166070" cy="7633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7BF7EBA-9DF1-4763-94AF-7D125EE22B51}"/>
              </a:ext>
            </a:extLst>
          </p:cNvPr>
          <p:cNvSpPr/>
          <p:nvPr/>
        </p:nvSpPr>
        <p:spPr>
          <a:xfrm>
            <a:off x="1279190" y="5820024"/>
            <a:ext cx="10303210" cy="370230"/>
          </a:xfrm>
          <a:prstGeom prst="right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38852E-31F5-4593-9EF0-8B5BBB0FD208}"/>
              </a:ext>
            </a:extLst>
          </p:cNvPr>
          <p:cNvSpPr txBox="1"/>
          <p:nvPr/>
        </p:nvSpPr>
        <p:spPr>
          <a:xfrm>
            <a:off x="5653131" y="5829940"/>
            <a:ext cx="780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1205069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Modeling suggests focus on adolescents and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7FAF-754F-F54E-854C-86EE65065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410" y="1613651"/>
            <a:ext cx="4786862" cy="4462894"/>
          </a:xfrm>
        </p:spPr>
        <p:txBody>
          <a:bodyPr>
            <a:normAutofit/>
          </a:bodyPr>
          <a:lstStyle/>
          <a:p>
            <a:r>
              <a:rPr lang="en-US" sz="2400" dirty="0"/>
              <a:t>Modeling is helpful to focus resources for largest, fastest impact</a:t>
            </a:r>
          </a:p>
          <a:p>
            <a:r>
              <a:rPr lang="en-US" sz="2400" dirty="0"/>
              <a:t>Pre-exposure vaccines for infants have limited population-level impact on TB disease</a:t>
            </a:r>
          </a:p>
          <a:p>
            <a:r>
              <a:rPr lang="en-US" sz="2400" dirty="0"/>
              <a:t>Post-exposure vaccines for adolescents and adults have moderate to large population-level impact</a:t>
            </a:r>
          </a:p>
          <a:p>
            <a:r>
              <a:rPr lang="en-US" sz="2400" dirty="0"/>
              <a:t>Both are important.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5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70135A-0D37-4056-B99A-97091D1F95A4}"/>
              </a:ext>
            </a:extLst>
          </p:cNvPr>
          <p:cNvSpPr txBox="1"/>
          <p:nvPr/>
        </p:nvSpPr>
        <p:spPr>
          <a:xfrm>
            <a:off x="9422160" y="6404218"/>
            <a:ext cx="2160240" cy="324955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r>
              <a:rPr lang="en-ZA" sz="1600" dirty="0"/>
              <a:t>(Knight, PNAS, 2014)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C8C77F3-E95C-49B1-AAC8-E183AA4B0B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7" t="45994" b="9545"/>
          <a:stretch/>
        </p:blipFill>
        <p:spPr>
          <a:xfrm>
            <a:off x="5324272" y="2312959"/>
            <a:ext cx="6258128" cy="3100449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B81637B-C977-470C-AC6E-E687371CC1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99" t="92077" r="34633" b="-1021"/>
          <a:stretch/>
        </p:blipFill>
        <p:spPr>
          <a:xfrm>
            <a:off x="9306305" y="1618985"/>
            <a:ext cx="2211421" cy="6236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FC6E19-F44D-4CE3-B5C0-E31D7CD81C54}"/>
              </a:ext>
            </a:extLst>
          </p:cNvPr>
          <p:cNvSpPr txBox="1"/>
          <p:nvPr/>
        </p:nvSpPr>
        <p:spPr>
          <a:xfrm>
            <a:off x="5994399" y="5425942"/>
            <a:ext cx="2313021" cy="714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b="1" dirty="0"/>
              <a:t>Pre-exposure vaccines targeting infants</a:t>
            </a:r>
            <a:endParaRPr lang="en-ZA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6CD6F0-64B3-4F10-BBA0-626755570FCC}"/>
              </a:ext>
            </a:extLst>
          </p:cNvPr>
          <p:cNvSpPr txBox="1"/>
          <p:nvPr/>
        </p:nvSpPr>
        <p:spPr>
          <a:xfrm>
            <a:off x="8737600" y="5440362"/>
            <a:ext cx="3348832" cy="714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b="1" dirty="0"/>
              <a:t>Post-exposure vaccines targeting adolescents and adults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683692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63"/>
            <a:ext cx="10972800" cy="707477"/>
          </a:xfrm>
        </p:spPr>
        <p:txBody>
          <a:bodyPr>
            <a:normAutofit/>
          </a:bodyPr>
          <a:lstStyle/>
          <a:p>
            <a:r>
              <a:rPr lang="en-US" sz="3600" dirty="0"/>
              <a:t>Clinical phases of vaccine development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5BF919-B493-4AB8-9156-1E72C4D12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40638"/>
              </p:ext>
            </p:extLst>
          </p:nvPr>
        </p:nvGraphicFramePr>
        <p:xfrm>
          <a:off x="1223985" y="724940"/>
          <a:ext cx="9744030" cy="60669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4948">
                  <a:extLst>
                    <a:ext uri="{9D8B030D-6E8A-4147-A177-3AD203B41FA5}">
                      <a16:colId xmlns:a16="http://schemas.microsoft.com/office/drawing/2014/main" val="550971736"/>
                    </a:ext>
                  </a:extLst>
                </a:gridCol>
                <a:gridCol w="2365040">
                  <a:extLst>
                    <a:ext uri="{9D8B030D-6E8A-4147-A177-3AD203B41FA5}">
                      <a16:colId xmlns:a16="http://schemas.microsoft.com/office/drawing/2014/main" val="2184879102"/>
                    </a:ext>
                  </a:extLst>
                </a:gridCol>
                <a:gridCol w="2706494">
                  <a:extLst>
                    <a:ext uri="{9D8B030D-6E8A-4147-A177-3AD203B41FA5}">
                      <a16:colId xmlns:a16="http://schemas.microsoft.com/office/drawing/2014/main" val="3665228327"/>
                    </a:ext>
                  </a:extLst>
                </a:gridCol>
                <a:gridCol w="1304368">
                  <a:extLst>
                    <a:ext uri="{9D8B030D-6E8A-4147-A177-3AD203B41FA5}">
                      <a16:colId xmlns:a16="http://schemas.microsoft.com/office/drawing/2014/main" val="558448378"/>
                    </a:ext>
                  </a:extLst>
                </a:gridCol>
                <a:gridCol w="1233623">
                  <a:extLst>
                    <a:ext uri="{9D8B030D-6E8A-4147-A177-3AD203B41FA5}">
                      <a16:colId xmlns:a16="http://schemas.microsoft.com/office/drawing/2014/main" val="426074016"/>
                    </a:ext>
                  </a:extLst>
                </a:gridCol>
                <a:gridCol w="1309557">
                  <a:extLst>
                    <a:ext uri="{9D8B030D-6E8A-4147-A177-3AD203B41FA5}">
                      <a16:colId xmlns:a16="http://schemas.microsoft.com/office/drawing/2014/main" val="2596642517"/>
                    </a:ext>
                  </a:extLst>
                </a:gridCol>
              </a:tblGrid>
              <a:tr h="582098">
                <a:tc>
                  <a:txBody>
                    <a:bodyPr/>
                    <a:lstStyle/>
                    <a:p>
                      <a:r>
                        <a:rPr lang="en-US" sz="1600" dirty="0"/>
                        <a:t>Phase</a:t>
                      </a:r>
                    </a:p>
                  </a:txBody>
                  <a:tcPr marL="102723" marR="102723" marT="51362" marB="51362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Objectives</a:t>
                      </a:r>
                    </a:p>
                  </a:txBody>
                  <a:tcPr marL="102723" marR="102723" marT="51362" marB="51362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Endpoints</a:t>
                      </a:r>
                    </a:p>
                  </a:txBody>
                  <a:tcPr marL="102723" marR="102723" marT="51362" marB="51362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Population</a:t>
                      </a:r>
                    </a:p>
                  </a:txBody>
                  <a:tcPr marL="102723" marR="102723" marT="51362" marB="51362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Approx. sample size (N per group)</a:t>
                      </a:r>
                    </a:p>
                  </a:txBody>
                  <a:tcPr marL="102723" marR="102723" marT="51362" marB="51362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Approx. follow-up</a:t>
                      </a:r>
                    </a:p>
                  </a:txBody>
                  <a:tcPr marL="102723" marR="102723" marT="51362" marB="51362" anchor="b"/>
                </a:tc>
                <a:extLst>
                  <a:ext uri="{0D108BD9-81ED-4DB2-BD59-A6C34878D82A}">
                    <a16:rowId xmlns:a16="http://schemas.microsoft.com/office/drawing/2014/main" val="136382729"/>
                  </a:ext>
                </a:extLst>
              </a:tr>
              <a:tr h="10614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Pre-clinical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Establish efficacy and study mechanism in animal models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Disease (lung CFU, histopathology), survival, immunogenicity, toxicity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Mice, hamsters, NHP</a:t>
                      </a:r>
                    </a:p>
                  </a:txBody>
                  <a:tcPr marL="102723" marR="102723" marT="51362" marB="51362" anchor="ctr"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Depends on model; may screen many vaccines</a:t>
                      </a:r>
                    </a:p>
                  </a:txBody>
                  <a:tcPr marL="102723" marR="102723" marT="51362" marB="51362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390978"/>
                  </a:ext>
                </a:extLst>
              </a:tr>
              <a:tr h="58209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“First in human”, dose-finding, timing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Reactogenicity, adverse events (+ immunogenicity)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Healthy adults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 – 50</a:t>
                      </a:r>
                    </a:p>
                    <a:p>
                      <a:endParaRPr lang="en-US" sz="1600" dirty="0"/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 – 12 </a:t>
                      </a:r>
                      <a:r>
                        <a:rPr lang="en-US" sz="1600" dirty="0" err="1"/>
                        <a:t>mos</a:t>
                      </a:r>
                      <a:endParaRPr lang="en-US" sz="1600" dirty="0"/>
                    </a:p>
                  </a:txBody>
                  <a:tcPr marL="102723" marR="102723" marT="51362" marB="51362" anchor="ctr"/>
                </a:tc>
                <a:extLst>
                  <a:ext uri="{0D108BD9-81ED-4DB2-BD59-A6C34878D82A}">
                    <a16:rowId xmlns:a16="http://schemas.microsoft.com/office/drawing/2014/main" val="4195988902"/>
                  </a:ext>
                </a:extLst>
              </a:tr>
              <a:tr h="4165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2a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Establish safety and immunogenicity, regimen finalization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Reactogenicity, adverse events and immunogenicity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Targeted population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– 200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 – 12 </a:t>
                      </a:r>
                      <a:r>
                        <a:rPr lang="en-US" sz="1600" dirty="0" err="1"/>
                        <a:t>mos</a:t>
                      </a:r>
                      <a:endParaRPr lang="en-US" sz="1600" dirty="0"/>
                    </a:p>
                  </a:txBody>
                  <a:tcPr marL="102723" marR="102723" marT="51362" marB="51362" anchor="ctr"/>
                </a:tc>
                <a:extLst>
                  <a:ext uri="{0D108BD9-81ED-4DB2-BD59-A6C34878D82A}">
                    <a16:rowId xmlns:a16="http://schemas.microsoft.com/office/drawing/2014/main" val="1481246039"/>
                  </a:ext>
                </a:extLst>
              </a:tr>
              <a:tr h="4165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2b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Detect rare safety events and efficacy signal (POI or POD)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Disease (POD) or sustained IGRA conversion (POI, “stage-gate”)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Targeted population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300 – 1500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 – 24 </a:t>
                      </a:r>
                      <a:r>
                        <a:rPr lang="en-US" sz="1600" dirty="0" err="1"/>
                        <a:t>mos</a:t>
                      </a:r>
                      <a:endParaRPr lang="en-US" sz="1600" dirty="0"/>
                    </a:p>
                  </a:txBody>
                  <a:tcPr marL="102723" marR="102723" marT="51362" marB="51362" anchor="ctr"/>
                </a:tc>
                <a:extLst>
                  <a:ext uri="{0D108BD9-81ED-4DB2-BD59-A6C34878D82A}">
                    <a16:rowId xmlns:a16="http://schemas.microsoft.com/office/drawing/2014/main" val="1040156210"/>
                  </a:ext>
                </a:extLst>
              </a:tr>
              <a:tr h="4165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Product licensure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Disease, recurrent disease or TB-related death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Diverse, indicated population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2000 – 5000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 – 5 </a:t>
                      </a:r>
                      <a:r>
                        <a:rPr lang="en-US" sz="1600" dirty="0" err="1"/>
                        <a:t>yrs</a:t>
                      </a:r>
                      <a:endParaRPr lang="en-US" sz="1600" dirty="0"/>
                    </a:p>
                  </a:txBody>
                  <a:tcPr marL="102723" marR="102723" marT="51362" marB="51362" anchor="ctr"/>
                </a:tc>
                <a:extLst>
                  <a:ext uri="{0D108BD9-81ED-4DB2-BD59-A6C34878D82A}">
                    <a16:rowId xmlns:a16="http://schemas.microsoft.com/office/drawing/2014/main" val="1609597917"/>
                  </a:ext>
                </a:extLst>
              </a:tr>
              <a:tr h="4165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“4”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Post-licensure, open-label, real-world effectiveness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Rare safety events, disease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Real-world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5000+</a:t>
                      </a:r>
                    </a:p>
                  </a:txBody>
                  <a:tcPr marL="102723" marR="102723" marT="51362" marB="5136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Long term</a:t>
                      </a:r>
                    </a:p>
                  </a:txBody>
                  <a:tcPr marL="102723" marR="102723" marT="51362" marB="51362" anchor="ctr"/>
                </a:tc>
                <a:extLst>
                  <a:ext uri="{0D108BD9-81ED-4DB2-BD59-A6C34878D82A}">
                    <a16:rowId xmlns:a16="http://schemas.microsoft.com/office/drawing/2014/main" val="2596865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738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TB Vaccine Roadmap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7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70135A-0D37-4056-B99A-97091D1F95A4}"/>
              </a:ext>
            </a:extLst>
          </p:cNvPr>
          <p:cNvSpPr txBox="1"/>
          <p:nvPr/>
        </p:nvSpPr>
        <p:spPr>
          <a:xfrm>
            <a:off x="8128000" y="6396523"/>
            <a:ext cx="2160240" cy="324955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r>
              <a:rPr lang="en-ZA" sz="1600" dirty="0"/>
              <a:t>(Cobelens et al, Lancet Inf Dis, 2022)</a:t>
            </a:r>
          </a:p>
        </p:txBody>
      </p:sp>
      <p:pic>
        <p:nvPicPr>
          <p:cNvPr id="15" name="Picture 14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FE9B0466-24BE-410B-9EEA-18B793AE0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24" y="2231136"/>
            <a:ext cx="11219155" cy="29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7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5253" y="11179"/>
            <a:ext cx="11842332" cy="831850"/>
          </a:xfrm>
        </p:spPr>
        <p:txBody>
          <a:bodyPr vert="horz" lIns="487229" tIns="243614" rIns="121807" bIns="60904" rtlCol="0" anchor="t" anchorCtr="0">
            <a:no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accent6"/>
                </a:solidFill>
              </a:rPr>
              <a:t>Global Clinical Pipeline of TB Vaccine Candidates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0775" y="6399213"/>
            <a:ext cx="3451225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811683" rtl="0" eaLnBrk="1" latinLnBrk="0" hangingPunct="1">
              <a:defRPr sz="31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1683" algn="l" defTabSz="811683" rtl="0" eaLnBrk="1" latinLnBrk="0" hangingPunct="1">
              <a:defRPr sz="31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3365" algn="l" defTabSz="811683" rtl="0" eaLnBrk="1" latinLnBrk="0" hangingPunct="1">
              <a:defRPr sz="31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049" algn="l" defTabSz="811683" rtl="0" eaLnBrk="1" latinLnBrk="0" hangingPunct="1">
              <a:defRPr sz="31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6731" algn="l" defTabSz="811683" rtl="0" eaLnBrk="1" latinLnBrk="0" hangingPunct="1">
              <a:defRPr sz="31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8414" algn="l" defTabSz="811683" rtl="0" eaLnBrk="1" latinLnBrk="0" hangingPunct="1">
              <a:defRPr sz="31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0096" algn="l" defTabSz="811683" rtl="0" eaLnBrk="1" latinLnBrk="0" hangingPunct="1">
              <a:defRPr sz="31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1779" algn="l" defTabSz="811683" rtl="0" eaLnBrk="1" latinLnBrk="0" hangingPunct="1">
              <a:defRPr sz="31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3461" algn="l" defTabSz="811683" rtl="0" eaLnBrk="1" latinLnBrk="0" hangingPunct="1">
              <a:defRPr sz="31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8B060-8D54-4B79-BB80-AEADF9C29428}" type="slidenum">
              <a:rPr kumimoji="0" lang="uk-UA" sz="1332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80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uk-UA" sz="1332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4" name="Pentagon 4"/>
          <p:cNvSpPr/>
          <p:nvPr/>
        </p:nvSpPr>
        <p:spPr>
          <a:xfrm>
            <a:off x="8616885" y="1210204"/>
            <a:ext cx="3264960" cy="636780"/>
          </a:xfrm>
          <a:custGeom>
            <a:avLst/>
            <a:gdLst>
              <a:gd name="connsiteX0" fmla="*/ 0 w 1398691"/>
              <a:gd name="connsiteY0" fmla="*/ 0 h 920874"/>
              <a:gd name="connsiteX1" fmla="*/ 938254 w 1398691"/>
              <a:gd name="connsiteY1" fmla="*/ 0 h 920874"/>
              <a:gd name="connsiteX2" fmla="*/ 1398691 w 1398691"/>
              <a:gd name="connsiteY2" fmla="*/ 460437 h 920874"/>
              <a:gd name="connsiteX3" fmla="*/ 938254 w 1398691"/>
              <a:gd name="connsiteY3" fmla="*/ 920874 h 920874"/>
              <a:gd name="connsiteX4" fmla="*/ 0 w 1398691"/>
              <a:gd name="connsiteY4" fmla="*/ 920874 h 920874"/>
              <a:gd name="connsiteX5" fmla="*/ 0 w 1398691"/>
              <a:gd name="connsiteY5" fmla="*/ 0 h 920874"/>
              <a:gd name="connsiteX0" fmla="*/ 0 w 1163799"/>
              <a:gd name="connsiteY0" fmla="*/ 0 h 920874"/>
              <a:gd name="connsiteX1" fmla="*/ 938254 w 1163799"/>
              <a:gd name="connsiteY1" fmla="*/ 0 h 920874"/>
              <a:gd name="connsiteX2" fmla="*/ 1163799 w 1163799"/>
              <a:gd name="connsiteY2" fmla="*/ 468826 h 920874"/>
              <a:gd name="connsiteX3" fmla="*/ 938254 w 1163799"/>
              <a:gd name="connsiteY3" fmla="*/ 920874 h 920874"/>
              <a:gd name="connsiteX4" fmla="*/ 0 w 1163799"/>
              <a:gd name="connsiteY4" fmla="*/ 920874 h 920874"/>
              <a:gd name="connsiteX5" fmla="*/ 0 w 1163799"/>
              <a:gd name="connsiteY5" fmla="*/ 0 h 920874"/>
              <a:gd name="connsiteX0" fmla="*/ 0 w 1130243"/>
              <a:gd name="connsiteY0" fmla="*/ 0 h 920874"/>
              <a:gd name="connsiteX1" fmla="*/ 938254 w 1130243"/>
              <a:gd name="connsiteY1" fmla="*/ 0 h 920874"/>
              <a:gd name="connsiteX2" fmla="*/ 1130243 w 1130243"/>
              <a:gd name="connsiteY2" fmla="*/ 477215 h 920874"/>
              <a:gd name="connsiteX3" fmla="*/ 938254 w 1130243"/>
              <a:gd name="connsiteY3" fmla="*/ 920874 h 920874"/>
              <a:gd name="connsiteX4" fmla="*/ 0 w 1130243"/>
              <a:gd name="connsiteY4" fmla="*/ 920874 h 920874"/>
              <a:gd name="connsiteX5" fmla="*/ 0 w 1130243"/>
              <a:gd name="connsiteY5" fmla="*/ 0 h 9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243" h="920874">
                <a:moveTo>
                  <a:pt x="0" y="0"/>
                </a:moveTo>
                <a:lnTo>
                  <a:pt x="938254" y="0"/>
                </a:lnTo>
                <a:lnTo>
                  <a:pt x="1130243" y="477215"/>
                </a:lnTo>
                <a:lnTo>
                  <a:pt x="938254" y="920874"/>
                </a:lnTo>
                <a:lnTo>
                  <a:pt x="0" y="9208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16883" y="1256775"/>
            <a:ext cx="2804302" cy="5302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807" tIns="121807" rIns="121807" bIns="121807" rtlCol="0" anchor="ctr" anchorCtr="0">
            <a:no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charset="0"/>
                <a:ea typeface="Franklin Gothic Medium" charset="0"/>
                <a:cs typeface="Franklin Gothic Medium" charset="0"/>
              </a:rPr>
              <a:t>Phase 3</a:t>
            </a:r>
          </a:p>
        </p:txBody>
      </p:sp>
      <p:sp>
        <p:nvSpPr>
          <p:cNvPr id="17" name="Pentagon 4"/>
          <p:cNvSpPr/>
          <p:nvPr/>
        </p:nvSpPr>
        <p:spPr>
          <a:xfrm>
            <a:off x="5847232" y="1210204"/>
            <a:ext cx="3264960" cy="636780"/>
          </a:xfrm>
          <a:custGeom>
            <a:avLst/>
            <a:gdLst>
              <a:gd name="connsiteX0" fmla="*/ 0 w 1398691"/>
              <a:gd name="connsiteY0" fmla="*/ 0 h 920874"/>
              <a:gd name="connsiteX1" fmla="*/ 938254 w 1398691"/>
              <a:gd name="connsiteY1" fmla="*/ 0 h 920874"/>
              <a:gd name="connsiteX2" fmla="*/ 1398691 w 1398691"/>
              <a:gd name="connsiteY2" fmla="*/ 460437 h 920874"/>
              <a:gd name="connsiteX3" fmla="*/ 938254 w 1398691"/>
              <a:gd name="connsiteY3" fmla="*/ 920874 h 920874"/>
              <a:gd name="connsiteX4" fmla="*/ 0 w 1398691"/>
              <a:gd name="connsiteY4" fmla="*/ 920874 h 920874"/>
              <a:gd name="connsiteX5" fmla="*/ 0 w 1398691"/>
              <a:gd name="connsiteY5" fmla="*/ 0 h 920874"/>
              <a:gd name="connsiteX0" fmla="*/ 0 w 1163799"/>
              <a:gd name="connsiteY0" fmla="*/ 0 h 920874"/>
              <a:gd name="connsiteX1" fmla="*/ 938254 w 1163799"/>
              <a:gd name="connsiteY1" fmla="*/ 0 h 920874"/>
              <a:gd name="connsiteX2" fmla="*/ 1163799 w 1163799"/>
              <a:gd name="connsiteY2" fmla="*/ 468826 h 920874"/>
              <a:gd name="connsiteX3" fmla="*/ 938254 w 1163799"/>
              <a:gd name="connsiteY3" fmla="*/ 920874 h 920874"/>
              <a:gd name="connsiteX4" fmla="*/ 0 w 1163799"/>
              <a:gd name="connsiteY4" fmla="*/ 920874 h 920874"/>
              <a:gd name="connsiteX5" fmla="*/ 0 w 1163799"/>
              <a:gd name="connsiteY5" fmla="*/ 0 h 920874"/>
              <a:gd name="connsiteX0" fmla="*/ 0 w 1130243"/>
              <a:gd name="connsiteY0" fmla="*/ 0 h 920874"/>
              <a:gd name="connsiteX1" fmla="*/ 938254 w 1130243"/>
              <a:gd name="connsiteY1" fmla="*/ 0 h 920874"/>
              <a:gd name="connsiteX2" fmla="*/ 1130243 w 1130243"/>
              <a:gd name="connsiteY2" fmla="*/ 477215 h 920874"/>
              <a:gd name="connsiteX3" fmla="*/ 938254 w 1130243"/>
              <a:gd name="connsiteY3" fmla="*/ 920874 h 920874"/>
              <a:gd name="connsiteX4" fmla="*/ 0 w 1130243"/>
              <a:gd name="connsiteY4" fmla="*/ 920874 h 920874"/>
              <a:gd name="connsiteX5" fmla="*/ 0 w 1130243"/>
              <a:gd name="connsiteY5" fmla="*/ 0 h 9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243" h="920874">
                <a:moveTo>
                  <a:pt x="0" y="0"/>
                </a:moveTo>
                <a:lnTo>
                  <a:pt x="938254" y="0"/>
                </a:lnTo>
                <a:lnTo>
                  <a:pt x="1130243" y="477215"/>
                </a:lnTo>
                <a:lnTo>
                  <a:pt x="938254" y="920874"/>
                </a:lnTo>
                <a:lnTo>
                  <a:pt x="0" y="9208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47230" y="1256775"/>
            <a:ext cx="2887926" cy="5302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807" tIns="121807" rIns="121807" bIns="121807" rtlCol="0" anchor="ctr" anchorCtr="0">
            <a:no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1" i="0" u="none" strike="noStrike" kern="1200" cap="none" spc="0" normalizeH="0" baseline="0" noProof="0" dirty="0">
                <a:ln>
                  <a:noFill/>
                </a:ln>
                <a:solidFill>
                  <a:srgbClr val="8CB7C7">
                    <a:lumMod val="50000"/>
                  </a:srgbClr>
                </a:solidFill>
                <a:effectLst/>
                <a:uLnTx/>
                <a:uFillTx/>
                <a:latin typeface="Franklin Gothic Medium" charset="0"/>
                <a:ea typeface="Franklin Gothic Medium" charset="0"/>
                <a:cs typeface="Franklin Gothic Medium" charset="0"/>
              </a:rPr>
              <a:t>Phase 2b</a:t>
            </a:r>
          </a:p>
        </p:txBody>
      </p:sp>
      <p:sp>
        <p:nvSpPr>
          <p:cNvPr id="15" name="Pentagon 4"/>
          <p:cNvSpPr/>
          <p:nvPr/>
        </p:nvSpPr>
        <p:spPr>
          <a:xfrm>
            <a:off x="3180202" y="1210204"/>
            <a:ext cx="3264960" cy="636780"/>
          </a:xfrm>
          <a:custGeom>
            <a:avLst/>
            <a:gdLst>
              <a:gd name="connsiteX0" fmla="*/ 0 w 1398691"/>
              <a:gd name="connsiteY0" fmla="*/ 0 h 920874"/>
              <a:gd name="connsiteX1" fmla="*/ 938254 w 1398691"/>
              <a:gd name="connsiteY1" fmla="*/ 0 h 920874"/>
              <a:gd name="connsiteX2" fmla="*/ 1398691 w 1398691"/>
              <a:gd name="connsiteY2" fmla="*/ 460437 h 920874"/>
              <a:gd name="connsiteX3" fmla="*/ 938254 w 1398691"/>
              <a:gd name="connsiteY3" fmla="*/ 920874 h 920874"/>
              <a:gd name="connsiteX4" fmla="*/ 0 w 1398691"/>
              <a:gd name="connsiteY4" fmla="*/ 920874 h 920874"/>
              <a:gd name="connsiteX5" fmla="*/ 0 w 1398691"/>
              <a:gd name="connsiteY5" fmla="*/ 0 h 920874"/>
              <a:gd name="connsiteX0" fmla="*/ 0 w 1163799"/>
              <a:gd name="connsiteY0" fmla="*/ 0 h 920874"/>
              <a:gd name="connsiteX1" fmla="*/ 938254 w 1163799"/>
              <a:gd name="connsiteY1" fmla="*/ 0 h 920874"/>
              <a:gd name="connsiteX2" fmla="*/ 1163799 w 1163799"/>
              <a:gd name="connsiteY2" fmla="*/ 468826 h 920874"/>
              <a:gd name="connsiteX3" fmla="*/ 938254 w 1163799"/>
              <a:gd name="connsiteY3" fmla="*/ 920874 h 920874"/>
              <a:gd name="connsiteX4" fmla="*/ 0 w 1163799"/>
              <a:gd name="connsiteY4" fmla="*/ 920874 h 920874"/>
              <a:gd name="connsiteX5" fmla="*/ 0 w 1163799"/>
              <a:gd name="connsiteY5" fmla="*/ 0 h 920874"/>
              <a:gd name="connsiteX0" fmla="*/ 0 w 1130243"/>
              <a:gd name="connsiteY0" fmla="*/ 0 h 920874"/>
              <a:gd name="connsiteX1" fmla="*/ 938254 w 1130243"/>
              <a:gd name="connsiteY1" fmla="*/ 0 h 920874"/>
              <a:gd name="connsiteX2" fmla="*/ 1130243 w 1130243"/>
              <a:gd name="connsiteY2" fmla="*/ 477215 h 920874"/>
              <a:gd name="connsiteX3" fmla="*/ 938254 w 1130243"/>
              <a:gd name="connsiteY3" fmla="*/ 920874 h 920874"/>
              <a:gd name="connsiteX4" fmla="*/ 0 w 1130243"/>
              <a:gd name="connsiteY4" fmla="*/ 920874 h 920874"/>
              <a:gd name="connsiteX5" fmla="*/ 0 w 1130243"/>
              <a:gd name="connsiteY5" fmla="*/ 0 h 9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243" h="920874">
                <a:moveTo>
                  <a:pt x="0" y="0"/>
                </a:moveTo>
                <a:lnTo>
                  <a:pt x="938254" y="0"/>
                </a:lnTo>
                <a:lnTo>
                  <a:pt x="1130243" y="477215"/>
                </a:lnTo>
                <a:lnTo>
                  <a:pt x="938254" y="920874"/>
                </a:lnTo>
                <a:lnTo>
                  <a:pt x="0" y="9208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80204" y="1256775"/>
            <a:ext cx="2710516" cy="5302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807" tIns="121807" rIns="121807" bIns="121807" rtlCol="0" anchor="ctr" anchorCtr="0">
            <a:no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1" i="0" u="none" strike="noStrike" kern="1200" cap="none" spc="0" normalizeH="0" baseline="0" noProof="0" dirty="0">
                <a:ln>
                  <a:noFill/>
                </a:ln>
                <a:solidFill>
                  <a:srgbClr val="8CB7C7">
                    <a:lumMod val="50000"/>
                  </a:srgbClr>
                </a:solidFill>
                <a:effectLst/>
                <a:uLnTx/>
                <a:uFillTx/>
                <a:latin typeface="Franklin Gothic Medium" charset="0"/>
                <a:ea typeface="Franklin Gothic Medium" charset="0"/>
                <a:cs typeface="Franklin Gothic Medium" charset="0"/>
              </a:rPr>
              <a:t>Phase 2a</a:t>
            </a:r>
          </a:p>
        </p:txBody>
      </p:sp>
      <p:sp>
        <p:nvSpPr>
          <p:cNvPr id="13" name="Pentagon 4"/>
          <p:cNvSpPr/>
          <p:nvPr/>
        </p:nvSpPr>
        <p:spPr>
          <a:xfrm>
            <a:off x="581632" y="1221351"/>
            <a:ext cx="3093875" cy="636781"/>
          </a:xfrm>
          <a:custGeom>
            <a:avLst/>
            <a:gdLst>
              <a:gd name="connsiteX0" fmla="*/ 0 w 1398691"/>
              <a:gd name="connsiteY0" fmla="*/ 0 h 920874"/>
              <a:gd name="connsiteX1" fmla="*/ 938254 w 1398691"/>
              <a:gd name="connsiteY1" fmla="*/ 0 h 920874"/>
              <a:gd name="connsiteX2" fmla="*/ 1398691 w 1398691"/>
              <a:gd name="connsiteY2" fmla="*/ 460437 h 920874"/>
              <a:gd name="connsiteX3" fmla="*/ 938254 w 1398691"/>
              <a:gd name="connsiteY3" fmla="*/ 920874 h 920874"/>
              <a:gd name="connsiteX4" fmla="*/ 0 w 1398691"/>
              <a:gd name="connsiteY4" fmla="*/ 920874 h 920874"/>
              <a:gd name="connsiteX5" fmla="*/ 0 w 1398691"/>
              <a:gd name="connsiteY5" fmla="*/ 0 h 920874"/>
              <a:gd name="connsiteX0" fmla="*/ 0 w 1163799"/>
              <a:gd name="connsiteY0" fmla="*/ 0 h 920874"/>
              <a:gd name="connsiteX1" fmla="*/ 938254 w 1163799"/>
              <a:gd name="connsiteY1" fmla="*/ 0 h 920874"/>
              <a:gd name="connsiteX2" fmla="*/ 1163799 w 1163799"/>
              <a:gd name="connsiteY2" fmla="*/ 468826 h 920874"/>
              <a:gd name="connsiteX3" fmla="*/ 938254 w 1163799"/>
              <a:gd name="connsiteY3" fmla="*/ 920874 h 920874"/>
              <a:gd name="connsiteX4" fmla="*/ 0 w 1163799"/>
              <a:gd name="connsiteY4" fmla="*/ 920874 h 920874"/>
              <a:gd name="connsiteX5" fmla="*/ 0 w 1163799"/>
              <a:gd name="connsiteY5" fmla="*/ 0 h 920874"/>
              <a:gd name="connsiteX0" fmla="*/ 0 w 1130243"/>
              <a:gd name="connsiteY0" fmla="*/ 0 h 920874"/>
              <a:gd name="connsiteX1" fmla="*/ 938254 w 1130243"/>
              <a:gd name="connsiteY1" fmla="*/ 0 h 920874"/>
              <a:gd name="connsiteX2" fmla="*/ 1130243 w 1130243"/>
              <a:gd name="connsiteY2" fmla="*/ 477215 h 920874"/>
              <a:gd name="connsiteX3" fmla="*/ 938254 w 1130243"/>
              <a:gd name="connsiteY3" fmla="*/ 920874 h 920874"/>
              <a:gd name="connsiteX4" fmla="*/ 0 w 1130243"/>
              <a:gd name="connsiteY4" fmla="*/ 920874 h 920874"/>
              <a:gd name="connsiteX5" fmla="*/ 0 w 1130243"/>
              <a:gd name="connsiteY5" fmla="*/ 0 h 9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243" h="920874">
                <a:moveTo>
                  <a:pt x="0" y="0"/>
                </a:moveTo>
                <a:lnTo>
                  <a:pt x="938254" y="0"/>
                </a:lnTo>
                <a:lnTo>
                  <a:pt x="1130243" y="477215"/>
                </a:lnTo>
                <a:lnTo>
                  <a:pt x="938254" y="920874"/>
                </a:lnTo>
                <a:lnTo>
                  <a:pt x="0" y="9208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1633" y="1256775"/>
            <a:ext cx="2597816" cy="5302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807" tIns="121807" rIns="121807" bIns="121807" rtlCol="0" anchor="ctr" anchorCtr="0">
            <a:no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1" i="0" u="none" strike="noStrike" kern="1200" cap="none" spc="0" normalizeH="0" baseline="0" noProof="0" dirty="0">
                <a:ln>
                  <a:noFill/>
                </a:ln>
                <a:solidFill>
                  <a:srgbClr val="8CB7C7">
                    <a:lumMod val="50000"/>
                  </a:srgbClr>
                </a:solidFill>
                <a:effectLst/>
                <a:uLnTx/>
                <a:uFillTx/>
                <a:latin typeface="Franklin Gothic Medium" charset="0"/>
                <a:ea typeface="Franklin Gothic Medium" charset="0"/>
                <a:cs typeface="Franklin Gothic Medium" charset="0"/>
              </a:rPr>
              <a:t>Phase 1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825407" y="3605917"/>
            <a:ext cx="2639910" cy="73084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MTBVAC 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Biofabri, TBVI, Zaragoza, Aeras/IAVI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81633" y="1945327"/>
            <a:ext cx="2639910" cy="73084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AdHu5Ag85A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McMaster, </a:t>
            </a:r>
            <a:r>
              <a:rPr kumimoji="0" lang="en-US" sz="133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CanSino</a:t>
            </a:r>
            <a:endParaRPr kumimoji="0" lang="en-US" sz="133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ITC Franklin Gothic Std Book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78779" y="3586360"/>
            <a:ext cx="2639910" cy="73084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ChAdOx185A/MVA85A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(ID/IM/Aerosol)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Univ</a:t>
            </a: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 of Oxford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78779" y="2769211"/>
            <a:ext cx="2639156" cy="73084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TB/FLU-04L</a:t>
            </a: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 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RIBSP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34060" y="1944203"/>
            <a:ext cx="2639910" cy="7308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DAR-901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Dartmouth, GHIT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78779" y="1946773"/>
            <a:ext cx="2639156" cy="7308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RUTI</a:t>
            </a: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 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Archivel</a:t>
            </a: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 </a:t>
            </a:r>
            <a:r>
              <a:rPr kumimoji="0" lang="en-US" sz="133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Farma</a:t>
            </a: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, S.L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34060" y="4371035"/>
            <a:ext cx="2639910" cy="730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H56/IC31</a:t>
            </a:r>
            <a:r>
              <a:rPr kumimoji="0" lang="en-US" sz="1465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®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SSI, Valneva, IAVI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034060" y="2771930"/>
            <a:ext cx="2639910" cy="730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M72/AS01E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GSK, IAVI, Gates MRI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491077" y="4831181"/>
            <a:ext cx="174022" cy="17402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671636" y="4748580"/>
            <a:ext cx="2537650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Viral Vector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491077" y="5098000"/>
            <a:ext cx="174022" cy="1740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671636" y="5018213"/>
            <a:ext cx="2537650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Protein / Adjuvant</a:t>
            </a:r>
          </a:p>
        </p:txBody>
      </p:sp>
      <p:sp>
        <p:nvSpPr>
          <p:cNvPr id="61" name="Rectangle 60"/>
          <p:cNvSpPr/>
          <p:nvPr/>
        </p:nvSpPr>
        <p:spPr>
          <a:xfrm>
            <a:off x="9491077" y="5364820"/>
            <a:ext cx="174022" cy="17402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671636" y="5287837"/>
            <a:ext cx="3560413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Mycobacterial – Killed or Lysate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491077" y="5644801"/>
            <a:ext cx="174022" cy="1740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673962" y="5567815"/>
            <a:ext cx="3144362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Mycobacterial – Live attenuated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5A8354-C431-47E7-84DA-05A4FDFE90F3}"/>
              </a:ext>
            </a:extLst>
          </p:cNvPr>
          <p:cNvSpPr/>
          <p:nvPr/>
        </p:nvSpPr>
        <p:spPr>
          <a:xfrm>
            <a:off x="6034060" y="3590105"/>
            <a:ext cx="2639910" cy="73084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BCG Revaccination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Minion"/>
              </a:rPr>
              <a:t>Gates MRI</a:t>
            </a:r>
          </a:p>
        </p:txBody>
      </p:sp>
      <p:pic>
        <p:nvPicPr>
          <p:cNvPr id="1026" name="Picture 2" descr="Image result for stop tb partnership logo">
            <a:extLst>
              <a:ext uri="{FF2B5EF4-FFF2-40B4-BE49-F238E27FC236}">
                <a16:creationId xmlns:a16="http://schemas.microsoft.com/office/drawing/2014/main" id="{F24A1BCE-4BB7-439A-83EC-755A875A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8" y="5098000"/>
            <a:ext cx="1988282" cy="15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28A597-7667-4B33-9874-4E31AE46F0D9}"/>
              </a:ext>
            </a:extLst>
          </p:cNvPr>
          <p:cNvSpPr txBox="1"/>
          <p:nvPr/>
        </p:nvSpPr>
        <p:spPr>
          <a:xfrm>
            <a:off x="295902" y="6195622"/>
            <a:ext cx="2795945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Working Group on New Vaccines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2ABAA-CC39-4438-8E8A-8B3187199A21}"/>
              </a:ext>
            </a:extLst>
          </p:cNvPr>
          <p:cNvSpPr txBox="1"/>
          <p:nvPr/>
        </p:nvSpPr>
        <p:spPr>
          <a:xfrm>
            <a:off x="8144439" y="1968991"/>
            <a:ext cx="515456" cy="276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258381-8536-4722-9CC5-D8ECB08B85AF}"/>
              </a:ext>
            </a:extLst>
          </p:cNvPr>
          <p:cNvSpPr txBox="1"/>
          <p:nvPr/>
        </p:nvSpPr>
        <p:spPr>
          <a:xfrm>
            <a:off x="8128832" y="2783351"/>
            <a:ext cx="53106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1FF568-2947-4D0F-8AAB-540F9EA65D39}"/>
              </a:ext>
            </a:extLst>
          </p:cNvPr>
          <p:cNvSpPr txBox="1"/>
          <p:nvPr/>
        </p:nvSpPr>
        <p:spPr>
          <a:xfrm>
            <a:off x="8159446" y="3603626"/>
            <a:ext cx="500449" cy="276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ED8A83-61D8-4F2E-B505-85C3F18CA560}"/>
              </a:ext>
            </a:extLst>
          </p:cNvPr>
          <p:cNvSpPr txBox="1"/>
          <p:nvPr/>
        </p:nvSpPr>
        <p:spPr>
          <a:xfrm>
            <a:off x="8129433" y="4382864"/>
            <a:ext cx="530462" cy="276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197BFA3-610D-4FA7-AC9E-30168DB7214A}"/>
              </a:ext>
            </a:extLst>
          </p:cNvPr>
          <p:cNvSpPr/>
          <p:nvPr/>
        </p:nvSpPr>
        <p:spPr>
          <a:xfrm>
            <a:off x="8787140" y="1947134"/>
            <a:ext cx="2639156" cy="73084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VPM 1002</a:t>
            </a:r>
            <a:endParaRPr kumimoji="0" lang="en-US" sz="133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/>
              <a:ea typeface="+mn-ea"/>
              <a:cs typeface="Minion"/>
            </a:endParaRP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SIIPL/VPM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8ADC11B-9B42-4B48-A08A-D1A4C92B3342}"/>
              </a:ext>
            </a:extLst>
          </p:cNvPr>
          <p:cNvSpPr txBox="1"/>
          <p:nvPr/>
        </p:nvSpPr>
        <p:spPr>
          <a:xfrm>
            <a:off x="10734966" y="1973003"/>
            <a:ext cx="655885" cy="461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POD  (HHC)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47A2187-12DF-4077-8397-BD4C68F456B7}"/>
              </a:ext>
            </a:extLst>
          </p:cNvPr>
          <p:cNvSpPr/>
          <p:nvPr/>
        </p:nvSpPr>
        <p:spPr>
          <a:xfrm>
            <a:off x="8787140" y="2765000"/>
            <a:ext cx="2639156" cy="7308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Immuvac</a:t>
            </a:r>
          </a:p>
          <a:p>
            <a:pPr marL="0" marR="0" lvl="0" indent="0" algn="ctr" defTabSz="761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Minion"/>
              </a:rPr>
              <a:t>Cadila, ICMR 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ITC Franklin Gothic Std Book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39D367C-71BF-4F89-900F-B023D6874164}"/>
              </a:ext>
            </a:extLst>
          </p:cNvPr>
          <p:cNvSpPr txBox="1"/>
          <p:nvPr/>
        </p:nvSpPr>
        <p:spPr>
          <a:xfrm>
            <a:off x="10733738" y="2803469"/>
            <a:ext cx="655885" cy="461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POD  (HHC)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2916752-E292-42E4-BE83-015707DAF72A}"/>
              </a:ext>
            </a:extLst>
          </p:cNvPr>
          <p:cNvSpPr/>
          <p:nvPr/>
        </p:nvSpPr>
        <p:spPr>
          <a:xfrm>
            <a:off x="622344" y="2771929"/>
            <a:ext cx="2597816" cy="730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58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AEC/BC02</a:t>
            </a:r>
          </a:p>
          <a:p>
            <a:pPr marL="0" marR="0" lvl="0" indent="0" algn="ctr" defTabSz="761258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Anhui </a:t>
            </a:r>
            <a:r>
              <a:rPr kumimoji="0" lang="en-US" sz="1332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Zhifei</a:t>
            </a: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 </a:t>
            </a:r>
            <a:r>
              <a:rPr kumimoji="0" lang="en-US" sz="1332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Longcom</a:t>
            </a: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F9FD39-4B28-4DB9-8977-47BC7527AEFC}"/>
              </a:ext>
            </a:extLst>
          </p:cNvPr>
          <p:cNvSpPr txBox="1"/>
          <p:nvPr/>
        </p:nvSpPr>
        <p:spPr>
          <a:xfrm>
            <a:off x="8825984" y="1975018"/>
            <a:ext cx="518208" cy="2333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ts val="10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2DF120-396B-4F83-8E4B-29A3F3A4BE3C}"/>
              </a:ext>
            </a:extLst>
          </p:cNvPr>
          <p:cNvSpPr txBox="1"/>
          <p:nvPr/>
        </p:nvSpPr>
        <p:spPr>
          <a:xfrm>
            <a:off x="256731" y="4481310"/>
            <a:ext cx="2639910" cy="830997"/>
          </a:xfrm>
          <a:prstGeom prst="rect">
            <a:avLst/>
          </a:pr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45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POI = Prevention of Infection; POD=Prevention of Disease;</a:t>
            </a:r>
          </a:p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45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 = Prevention of Recurrence; </a:t>
            </a:r>
          </a:p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45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HHC = household contact(s)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2C0CE0B-C79B-4D88-B247-DE17075FF203}"/>
              </a:ext>
            </a:extLst>
          </p:cNvPr>
          <p:cNvSpPr/>
          <p:nvPr/>
        </p:nvSpPr>
        <p:spPr>
          <a:xfrm>
            <a:off x="6034060" y="5984025"/>
            <a:ext cx="2639910" cy="730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58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GamTBvac</a:t>
            </a:r>
            <a:endParaRPr kumimoji="0" lang="en-US" sz="14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/>
              <a:ea typeface="+mn-ea"/>
              <a:cs typeface="Minion"/>
            </a:endParaRPr>
          </a:p>
          <a:p>
            <a:pPr marL="0" marR="0" lvl="0" indent="0" algn="ctr" defTabSz="761258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MoH</a:t>
            </a: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 Russia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5B13EE7-B4E5-4D97-832A-94E263EA3A57}"/>
              </a:ext>
            </a:extLst>
          </p:cNvPr>
          <p:cNvSpPr/>
          <p:nvPr/>
        </p:nvSpPr>
        <p:spPr>
          <a:xfrm>
            <a:off x="6034060" y="5166875"/>
            <a:ext cx="2639910" cy="730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Minion"/>
              </a:rPr>
              <a:t>ID93/GLA-SE</a:t>
            </a:r>
          </a:p>
          <a:p>
            <a:pPr marL="0" marR="0" lvl="0" indent="0" algn="ctr" defTabSz="761295" rtl="0" eaLnBrk="1" fontAlgn="auto" latinLnBrk="0" hangingPunct="1">
              <a:lnSpc>
                <a:spcPts val="1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ITC Franklin Gothic Std Book"/>
              </a:rPr>
              <a:t>IDRI, Wellcome Trust, Quartis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D484D41-16E7-40C7-9F11-D1DCA19CA2F7}"/>
              </a:ext>
            </a:extLst>
          </p:cNvPr>
          <p:cNvSpPr txBox="1"/>
          <p:nvPr/>
        </p:nvSpPr>
        <p:spPr>
          <a:xfrm>
            <a:off x="8128832" y="5178526"/>
            <a:ext cx="531063" cy="276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D32BC93-A660-4613-B60E-160C19757CCC}"/>
              </a:ext>
            </a:extLst>
          </p:cNvPr>
          <p:cNvSpPr txBox="1"/>
          <p:nvPr/>
        </p:nvSpPr>
        <p:spPr>
          <a:xfrm>
            <a:off x="8144439" y="5603647"/>
            <a:ext cx="515456" cy="276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POI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A3D41F7-F419-4C56-8966-786AF9A4AEA8}"/>
              </a:ext>
            </a:extLst>
          </p:cNvPr>
          <p:cNvSpPr txBox="1"/>
          <p:nvPr/>
        </p:nvSpPr>
        <p:spPr>
          <a:xfrm>
            <a:off x="8825407" y="2362160"/>
            <a:ext cx="530462" cy="276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671A4C-F8DE-40A9-B16B-02072FDE47CB}"/>
              </a:ext>
            </a:extLst>
          </p:cNvPr>
          <p:cNvSpPr/>
          <p:nvPr/>
        </p:nvSpPr>
        <p:spPr>
          <a:xfrm>
            <a:off x="12412717" y="262759"/>
            <a:ext cx="9144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62E67C-E920-49AB-9F3E-6155C83F6276}"/>
              </a:ext>
            </a:extLst>
          </p:cNvPr>
          <p:cNvSpPr txBox="1"/>
          <p:nvPr/>
        </p:nvSpPr>
        <p:spPr>
          <a:xfrm>
            <a:off x="3180202" y="6349446"/>
            <a:ext cx="3144362" cy="3614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N.B. Information self-reported by vaccine sponsors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B569D1-FEBB-41E0-9C88-AA69A7405C18}"/>
              </a:ext>
            </a:extLst>
          </p:cNvPr>
          <p:cNvSpPr txBox="1"/>
          <p:nvPr/>
        </p:nvSpPr>
        <p:spPr>
          <a:xfrm>
            <a:off x="8965440" y="6291467"/>
            <a:ext cx="3001893" cy="497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Ginsburg, Hanekom and Hawn,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TBVI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CB8F74-7336-456F-ADB7-DF770D2C8BDD}"/>
              </a:ext>
            </a:extLst>
          </p:cNvPr>
          <p:cNvSpPr txBox="1"/>
          <p:nvPr/>
        </p:nvSpPr>
        <p:spPr>
          <a:xfrm>
            <a:off x="8853088" y="3633009"/>
            <a:ext cx="518208" cy="2333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ts val="10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POI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673A0E-9D8F-4D27-98D3-7972A9631DAE}"/>
              </a:ext>
            </a:extLst>
          </p:cNvPr>
          <p:cNvSpPr txBox="1"/>
          <p:nvPr/>
        </p:nvSpPr>
        <p:spPr>
          <a:xfrm>
            <a:off x="10926569" y="3634407"/>
            <a:ext cx="518208" cy="2333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26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51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78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303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629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54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280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605" algn="l" defTabSz="60932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005" rtl="0" eaLnBrk="1" fontAlgn="auto" latinLnBrk="0" hangingPunct="1">
              <a:lnSpc>
                <a:spcPts val="10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Two recent reasons for optimism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9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AF93E8-3976-4362-9C20-58217F51AB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11" b="17649"/>
          <a:stretch/>
        </p:blipFill>
        <p:spPr>
          <a:xfrm>
            <a:off x="5943300" y="2539682"/>
            <a:ext cx="5114757" cy="3186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4D88CD-6612-46FA-8D22-DD2C14A551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2689" r="2483" b="32240"/>
          <a:stretch/>
        </p:blipFill>
        <p:spPr>
          <a:xfrm>
            <a:off x="271455" y="2560638"/>
            <a:ext cx="5279592" cy="32707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966435-94C1-48EA-AD6F-505C3A0CCA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7" b="31401"/>
          <a:stretch/>
        </p:blipFill>
        <p:spPr>
          <a:xfrm>
            <a:off x="1071774" y="1521502"/>
            <a:ext cx="3357603" cy="1039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C8AD-848D-4C8D-9535-2B60C1F97C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1" b="35526"/>
          <a:stretch/>
        </p:blipFill>
        <p:spPr>
          <a:xfrm>
            <a:off x="7393900" y="1499296"/>
            <a:ext cx="3340145" cy="958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4139F-13FA-49CA-8E95-4322EE9BD3AD}"/>
              </a:ext>
            </a:extLst>
          </p:cNvPr>
          <p:cNvSpPr txBox="1"/>
          <p:nvPr/>
        </p:nvSpPr>
        <p:spPr>
          <a:xfrm>
            <a:off x="9954825" y="2550152"/>
            <a:ext cx="1558440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POSI VE = 45%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CCF131-7469-474D-AC97-F35439F469DB}"/>
              </a:ext>
            </a:extLst>
          </p:cNvPr>
          <p:cNvSpPr txBox="1"/>
          <p:nvPr/>
        </p:nvSpPr>
        <p:spPr>
          <a:xfrm>
            <a:off x="3794408" y="2855459"/>
            <a:ext cx="1534394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POD VE = 50%</a:t>
            </a:r>
          </a:p>
        </p:txBody>
      </p:sp>
    </p:spTree>
    <p:extLst>
      <p:ext uri="{BB962C8B-B14F-4D97-AF65-F5344CB8AC3E}">
        <p14:creationId xmlns:p14="http://schemas.microsoft.com/office/powerpoint/2010/main" val="12295874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2|9.1|5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oundation Master Slides">
  <a:themeElements>
    <a:clrScheme name="Bill &amp; Melinda Gates Foundation Colors Jan 2014">
      <a:dk1>
        <a:srgbClr val="59452A"/>
      </a:dk1>
      <a:lt1>
        <a:srgbClr val="FFFFFF"/>
      </a:lt1>
      <a:dk2>
        <a:srgbClr val="D5CB99"/>
      </a:dk2>
      <a:lt2>
        <a:srgbClr val="B6985E"/>
      </a:lt2>
      <a:accent1>
        <a:srgbClr val="977C00"/>
      </a:accent1>
      <a:accent2>
        <a:srgbClr val="CE6B29"/>
      </a:accent2>
      <a:accent3>
        <a:srgbClr val="8CB7C7"/>
      </a:accent3>
      <a:accent4>
        <a:srgbClr val="9B242D"/>
      </a:accent4>
      <a:accent5>
        <a:srgbClr val="AAA092"/>
      </a:accent5>
      <a:accent6>
        <a:srgbClr val="000000"/>
      </a:accent6>
      <a:hlink>
        <a:srgbClr val="3086AB"/>
      </a:hlink>
      <a:folHlink>
        <a:srgbClr val="3086AB"/>
      </a:folHlink>
    </a:clrScheme>
    <a:fontScheme name="Foundation PPT Fonts - Jan 20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400" smtClean="0">
            <a:solidFill>
              <a:schemeClr val="accent6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-chair Presentation Template 2015.potx" id="{17203A8E-BBC4-4122-B7F4-C9297E350333}" vid="{A45DCB7E-BF11-48FE-8284-6CECAE0DF33B}"/>
    </a:ext>
  </a:extLst>
</a:theme>
</file>

<file path=ppt/theme/theme3.xml><?xml version="1.0" encoding="utf-8"?>
<a:theme xmlns:a="http://schemas.openxmlformats.org/drawingml/2006/main" name="1_Default Design">
  <a:themeElements>
    <a:clrScheme name="Fred Hutch">
      <a:dk1>
        <a:srgbClr val="1C3B61"/>
      </a:dk1>
      <a:lt1>
        <a:srgbClr val="6FB433"/>
      </a:lt1>
      <a:dk2>
        <a:srgbClr val="20605D"/>
      </a:dk2>
      <a:lt2>
        <a:srgbClr val="E6E7E8"/>
      </a:lt2>
      <a:accent1>
        <a:srgbClr val="329F9B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31267</TotalTime>
  <Words>3075</Words>
  <Application>Microsoft Office PowerPoint</Application>
  <PresentationFormat>Widescreen</PresentationFormat>
  <Paragraphs>451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Century Gothic</vt:lpstr>
      <vt:lpstr>Franklin Gothic Book</vt:lpstr>
      <vt:lpstr>Franklin Gothic Demi</vt:lpstr>
      <vt:lpstr>Franklin Gothic Medium</vt:lpstr>
      <vt:lpstr>Georgia</vt:lpstr>
      <vt:lpstr>Lucida Grande</vt:lpstr>
      <vt:lpstr>Times New Roman</vt:lpstr>
      <vt:lpstr>Wingdings</vt:lpstr>
      <vt:lpstr>Office Theme</vt:lpstr>
      <vt:lpstr>Foundation Master Slides</vt:lpstr>
      <vt:lpstr>1_Default Design</vt:lpstr>
      <vt:lpstr>TB vaccines and the status of ongoing development</vt:lpstr>
      <vt:lpstr>No financial interests in vaccine development</vt:lpstr>
      <vt:lpstr>Prevention of disease progression</vt:lpstr>
      <vt:lpstr>Opportunities for vaccine intervention</vt:lpstr>
      <vt:lpstr>Modeling suggests focus on adolescents and adults</vt:lpstr>
      <vt:lpstr>Clinical phases of vaccine development</vt:lpstr>
      <vt:lpstr>TB Vaccine Roadmap</vt:lpstr>
      <vt:lpstr>Global Clinical Pipeline of TB Vaccine Candidates </vt:lpstr>
      <vt:lpstr>Two recent reasons for optimism</vt:lpstr>
      <vt:lpstr>Validation of BCG Re-vaccination POI</vt:lpstr>
      <vt:lpstr>Phase 3 design for M72/AS01E</vt:lpstr>
      <vt:lpstr>Immune correlates of vaccine efficacy</vt:lpstr>
      <vt:lpstr>The immunological space</vt:lpstr>
      <vt:lpstr>PowerPoint Presentation</vt:lpstr>
      <vt:lpstr>How can we accelerate vaccine development?</vt:lpstr>
      <vt:lpstr>EXTRA SLIDES</vt:lpstr>
      <vt:lpstr>Spectrum of disease and vaccine intervention</vt:lpstr>
      <vt:lpstr>PowerPoint Presentation</vt:lpstr>
      <vt:lpstr>Leveraging Early Adolescence to Prevent TB</vt:lpstr>
      <vt:lpstr>Phase 2a/b: Safety and immunogenicity of therapeutic ID93 + GLA-SE vaccination</vt:lpstr>
      <vt:lpstr>PowerPoint Presentation</vt:lpstr>
      <vt:lpstr>HVTN 603 / ACTG 5397: ID93 / GLA-SE therapeutic vaccination</vt:lpstr>
      <vt:lpstr>HVTN 604 / IMPAACT 2035: Safety and immunogenicity of VPM1002 in South African pre-adolescents</vt:lpstr>
      <vt:lpstr>HVTN 605 / ACTG: Safety and immunogenicity of MTBVAC in South Africans, including PLWHIV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Donor-unrestricted T cells and Resistance to M.tb Infection</dc:title>
  <dc:creator>Chetan Seshadri</dc:creator>
  <cp:lastModifiedBy>Fiore-Gartland, Andrew J</cp:lastModifiedBy>
  <cp:revision>703</cp:revision>
  <cp:lastPrinted>2017-10-30T18:45:29Z</cp:lastPrinted>
  <dcterms:created xsi:type="dcterms:W3CDTF">2017-01-31T20:44:20Z</dcterms:created>
  <dcterms:modified xsi:type="dcterms:W3CDTF">2022-09-12T05:42:36Z</dcterms:modified>
</cp:coreProperties>
</file>